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a:fillRect/>
          </a:stretch>
        </p:blipFill>
        <p:spPr>
          <a:xfrm>
            <a:off x="2079000" y="1604520"/>
            <a:ext cx="4984920" cy="3977280"/>
          </a:xfrm>
          <a:prstGeom prst="rect">
            <a:avLst/>
          </a:prstGeom>
          <a:ln>
            <a:noFill/>
          </a:ln>
        </p:spPr>
      </p:pic>
      <p:pic>
        <p:nvPicPr>
          <p:cNvPr id="3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2" name="" descr=""/>
          <p:cNvPicPr/>
          <p:nvPr/>
        </p:nvPicPr>
        <p:blipFill>
          <a:blip r:embed="rId2"/>
          <a:stretch>
            <a:fillRect/>
          </a:stretch>
        </p:blipFill>
        <p:spPr>
          <a:xfrm>
            <a:off x="2079000" y="1604520"/>
            <a:ext cx="4984920" cy="3977280"/>
          </a:xfrm>
          <a:prstGeom prst="rect">
            <a:avLst/>
          </a:prstGeom>
          <a:ln>
            <a:noFill/>
          </a:ln>
        </p:spPr>
      </p:pic>
      <p:pic>
        <p:nvPicPr>
          <p:cNvPr id="7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86 Imagen" descr=""/>
          <p:cNvPicPr/>
          <p:nvPr/>
        </p:nvPicPr>
        <p:blipFill>
          <a:blip r:embed="rId2"/>
          <a:stretch>
            <a:fillRect/>
          </a:stretch>
        </p:blipFill>
        <p:spPr>
          <a:xfrm>
            <a:off x="720" y="1080"/>
            <a:ext cx="9139320" cy="6857640"/>
          </a:xfrm>
          <a:prstGeom prst="rect">
            <a:avLst/>
          </a:prstGeom>
          <a:ln>
            <a:noFill/>
          </a:ln>
        </p:spPr>
      </p:pic>
      <p:sp>
        <p:nvSpPr>
          <p:cNvPr id="1" name="PlaceHolder 1"/>
          <p:cNvSpPr>
            <a:spLocks noGrp="1"/>
          </p:cNvSpPr>
          <p:nvPr>
            <p:ph type="title"/>
          </p:nvPr>
        </p:nvSpPr>
        <p:spPr>
          <a:xfrm>
            <a:off x="457200" y="273600"/>
            <a:ext cx="8228880" cy="1144800"/>
          </a:xfrm>
          <a:prstGeom prst="rect">
            <a:avLst/>
          </a:prstGeom>
        </p:spPr>
        <p:txBody>
          <a:bodyPr lIns="0" rIns="0" tIns="0" bIns="0" anchor="ctr"/>
          <a:p>
            <a:r>
              <a:rPr lang="es-EC">
                <a:latin typeface="Arial"/>
              </a:rPr>
              <a:t>Pulse para editar el formato del texto de título</a:t>
            </a:r>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C" sz="3200">
                <a:latin typeface="Arial"/>
              </a:rPr>
              <a:t>Pulse para editar el formato de esquema del texto</a:t>
            </a:r>
            <a:endParaRPr/>
          </a:p>
          <a:p>
            <a:pPr lvl="1">
              <a:buSzPct val="75000"/>
              <a:buFont typeface="StarSymbol"/>
              <a:buChar char=""/>
            </a:pPr>
            <a:r>
              <a:rPr lang="es-EC" sz="2800">
                <a:latin typeface="Arial"/>
              </a:rPr>
              <a:t>Segundo nivel del esquema</a:t>
            </a:r>
            <a:endParaRPr/>
          </a:p>
          <a:p>
            <a:pPr lvl="2">
              <a:buSzPct val="45000"/>
              <a:buFont typeface="StarSymbol"/>
              <a:buChar char=""/>
            </a:pPr>
            <a:r>
              <a:rPr lang="es-EC" sz="2400">
                <a:latin typeface="Arial"/>
              </a:rPr>
              <a:t>Tercer nivel del esquema</a:t>
            </a:r>
            <a:endParaRPr/>
          </a:p>
          <a:p>
            <a:pPr lvl="3">
              <a:buSzPct val="75000"/>
              <a:buFont typeface="StarSymbol"/>
              <a:buChar char=""/>
            </a:pPr>
            <a:r>
              <a:rPr lang="es-EC" sz="2000">
                <a:latin typeface="Arial"/>
              </a:rPr>
              <a:t>Cuarto nivel del esquema</a:t>
            </a:r>
            <a:endParaRPr/>
          </a:p>
          <a:p>
            <a:pPr lvl="4">
              <a:buSzPct val="45000"/>
              <a:buFont typeface="StarSymbol"/>
              <a:buChar char=""/>
            </a:pPr>
            <a:r>
              <a:rPr lang="es-EC" sz="2000">
                <a:latin typeface="Arial"/>
              </a:rPr>
              <a:t>Quinto nivel del esquema</a:t>
            </a:r>
            <a:endParaRPr/>
          </a:p>
          <a:p>
            <a:pPr lvl="5">
              <a:buSzPct val="45000"/>
              <a:buFont typeface="StarSymbol"/>
              <a:buChar char=""/>
            </a:pPr>
            <a:r>
              <a:rPr lang="es-EC" sz="2000">
                <a:latin typeface="Arial"/>
              </a:rPr>
              <a:t>Sexto nivel del esquema</a:t>
            </a:r>
            <a:endParaRPr/>
          </a:p>
          <a:p>
            <a:pPr lvl="6">
              <a:buSzPct val="45000"/>
              <a:buFont typeface="StarSymbol"/>
              <a:buChar char=""/>
            </a:pPr>
            <a:r>
              <a:rPr lang="es-EC"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7" name="86 Imagen" descr=""/>
          <p:cNvPicPr/>
          <p:nvPr/>
        </p:nvPicPr>
        <p:blipFill>
          <a:blip r:embed="rId2"/>
          <a:stretch>
            <a:fillRect/>
          </a:stretch>
        </p:blipFill>
        <p:spPr>
          <a:xfrm>
            <a:off x="720" y="1080"/>
            <a:ext cx="9139320" cy="685764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lang="es-EC" sz="4400">
                <a:latin typeface="Arial"/>
              </a:rPr>
              <a:t>Pulse para editar el formato del texto de título</a:t>
            </a: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C" sz="3200">
                <a:latin typeface="Arial"/>
              </a:rPr>
              <a:t>Pulse para editar el formato de esquema del texto</a:t>
            </a:r>
            <a:endParaRPr/>
          </a:p>
          <a:p>
            <a:pPr lvl="1">
              <a:buSzPct val="75000"/>
              <a:buFont typeface="StarSymbol"/>
              <a:buChar char=""/>
            </a:pPr>
            <a:r>
              <a:rPr lang="es-EC" sz="2800">
                <a:latin typeface="Arial"/>
              </a:rPr>
              <a:t>Segundo nivel del esquema</a:t>
            </a:r>
            <a:endParaRPr/>
          </a:p>
          <a:p>
            <a:pPr lvl="2">
              <a:buSzPct val="45000"/>
              <a:buFont typeface="StarSymbol"/>
              <a:buChar char=""/>
            </a:pPr>
            <a:r>
              <a:rPr lang="es-EC" sz="2400">
                <a:latin typeface="Arial"/>
              </a:rPr>
              <a:t>Tercer nivel del esquema</a:t>
            </a:r>
            <a:endParaRPr/>
          </a:p>
          <a:p>
            <a:pPr lvl="3">
              <a:buSzPct val="75000"/>
              <a:buFont typeface="StarSymbol"/>
              <a:buChar char=""/>
            </a:pPr>
            <a:r>
              <a:rPr lang="es-EC" sz="2000">
                <a:latin typeface="Arial"/>
              </a:rPr>
              <a:t>Cuarto nivel del esquema</a:t>
            </a:r>
            <a:endParaRPr/>
          </a:p>
          <a:p>
            <a:pPr lvl="4">
              <a:buSzPct val="45000"/>
              <a:buFont typeface="StarSymbol"/>
              <a:buChar char=""/>
            </a:pPr>
            <a:r>
              <a:rPr lang="es-EC" sz="2000">
                <a:latin typeface="Arial"/>
              </a:rPr>
              <a:t>Quinto nivel del esquema</a:t>
            </a:r>
            <a:endParaRPr/>
          </a:p>
          <a:p>
            <a:pPr lvl="5">
              <a:buSzPct val="45000"/>
              <a:buFont typeface="StarSymbol"/>
              <a:buChar char=""/>
            </a:pPr>
            <a:r>
              <a:rPr lang="es-EC" sz="2000">
                <a:latin typeface="Arial"/>
              </a:rPr>
              <a:t>Sexto nivel del esquema</a:t>
            </a:r>
            <a:endParaRPr/>
          </a:p>
          <a:p>
            <a:pPr lvl="6">
              <a:buSzPct val="45000"/>
              <a:buFont typeface="StarSymbol"/>
              <a:buChar char=""/>
            </a:pPr>
            <a:r>
              <a:rPr lang="es-EC" sz="2000">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1447920" y="2438280"/>
            <a:ext cx="7009560" cy="1144440"/>
          </a:xfrm>
          <a:prstGeom prst="rect">
            <a:avLst/>
          </a:prstGeom>
          <a:noFill/>
          <a:ln>
            <a:noFill/>
          </a:ln>
        </p:spPr>
        <p:txBody>
          <a:bodyPr lIns="0" rIns="0" tIns="0" bIns="0" anchor="ctr"/>
          <a:p>
            <a:r>
              <a:rPr lang="es-EC" sz="5400">
                <a:latin typeface="Arial"/>
              </a:rPr>
              <a:t>Punto de Restauración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406080" y="504000"/>
            <a:ext cx="7009560" cy="647640"/>
          </a:xfrm>
          <a:prstGeom prst="rect">
            <a:avLst/>
          </a:prstGeom>
          <a:noFill/>
          <a:ln>
            <a:noFill/>
          </a:ln>
        </p:spPr>
        <p:txBody>
          <a:bodyPr lIns="0" rIns="0" tIns="0" bIns="0" anchor="ctr"/>
          <a:p>
            <a:r>
              <a:rPr lang="es-EC" sz="4000">
                <a:latin typeface="Arial"/>
              </a:rPr>
              <a:t>Concepto</a:t>
            </a:r>
            <a:endParaRPr/>
          </a:p>
        </p:txBody>
      </p:sp>
      <p:sp>
        <p:nvSpPr>
          <p:cNvPr id="76" name="CustomShape 2"/>
          <p:cNvSpPr/>
          <p:nvPr/>
        </p:nvSpPr>
        <p:spPr>
          <a:xfrm>
            <a:off x="504000" y="1656000"/>
            <a:ext cx="8279640" cy="2312640"/>
          </a:xfrm>
          <a:prstGeom prst="rect">
            <a:avLst/>
          </a:prstGeom>
          <a:noFill/>
          <a:ln>
            <a:noFill/>
          </a:ln>
        </p:spPr>
        <p:txBody>
          <a:bodyPr lIns="90000" rIns="90000" tIns="45000" bIns="45000"/>
          <a:p>
            <a:r>
              <a:rPr lang="es-EC" sz="2600">
                <a:latin typeface="Arial"/>
              </a:rPr>
              <a:t>Un Punto de restauración es una copia de seguridad de la información contenida en un computador y que se clasifica con una fecha y hora específica. Estos puntos son creados automáticamente por programas de restauración por la función "Restaurar Sistema", incluida en varias versiones de Microsoft Windows.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Picture 2" descr=""/>
          <p:cNvPicPr/>
          <p:nvPr/>
        </p:nvPicPr>
        <p:blipFill>
          <a:blip r:embed="rId1"/>
          <a:stretch>
            <a:fillRect/>
          </a:stretch>
        </p:blipFill>
        <p:spPr>
          <a:xfrm>
            <a:off x="156960" y="1981080"/>
            <a:ext cx="8771760" cy="4656960"/>
          </a:xfrm>
          <a:prstGeom prst="rect">
            <a:avLst/>
          </a:prstGeom>
          <a:ln>
            <a:noFill/>
          </a:ln>
        </p:spPr>
      </p:pic>
      <p:sp>
        <p:nvSpPr>
          <p:cNvPr id="78" name="CustomShape 1"/>
          <p:cNvSpPr/>
          <p:nvPr/>
        </p:nvSpPr>
        <p:spPr>
          <a:xfrm>
            <a:off x="164880" y="457200"/>
            <a:ext cx="8673480" cy="82152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1) Hacemos click en Inicio -&gt; Todos los programas -&gt; Accesorios -&gt; Herramientas del sistema -&gt; Restaurar Sistema.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164880" y="62640"/>
            <a:ext cx="8673480" cy="45576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2) Nos va a presentar la siguiente imagen:</a:t>
            </a:r>
            <a:endParaRPr/>
          </a:p>
        </p:txBody>
      </p:sp>
      <p:pic>
        <p:nvPicPr>
          <p:cNvPr id="80" name="Picture 2" descr=""/>
          <p:cNvPicPr/>
          <p:nvPr/>
        </p:nvPicPr>
        <p:blipFill>
          <a:blip r:embed="rId1"/>
          <a:stretch>
            <a:fillRect/>
          </a:stretch>
        </p:blipFill>
        <p:spPr>
          <a:xfrm>
            <a:off x="169560" y="531000"/>
            <a:ext cx="8671320" cy="4687200"/>
          </a:xfrm>
          <a:prstGeom prst="rect">
            <a:avLst/>
          </a:prstGeom>
          <a:ln>
            <a:noFill/>
          </a:ln>
        </p:spPr>
      </p:pic>
      <p:sp>
        <p:nvSpPr>
          <p:cNvPr id="81" name="CustomShape 2"/>
          <p:cNvSpPr/>
          <p:nvPr/>
        </p:nvSpPr>
        <p:spPr>
          <a:xfrm>
            <a:off x="167040" y="5405760"/>
            <a:ext cx="8673480" cy="82152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Escogemos la opcion, Crear punto de restauracion, y luego hacemos click en Siguiente.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164880" y="293400"/>
            <a:ext cx="8673480" cy="118728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3) En este paso colocamos el nombre de punto de restauracion, para luego buscar restaurar desde ese nombre de punto. Y hacemos click en Crear</a:t>
            </a:r>
            <a:endParaRPr/>
          </a:p>
        </p:txBody>
      </p:sp>
      <p:pic>
        <p:nvPicPr>
          <p:cNvPr id="83" name="Picture 3" descr=""/>
          <p:cNvPicPr/>
          <p:nvPr/>
        </p:nvPicPr>
        <p:blipFill>
          <a:blip r:embed="rId1"/>
          <a:stretch>
            <a:fillRect/>
          </a:stretch>
        </p:blipFill>
        <p:spPr>
          <a:xfrm>
            <a:off x="685800" y="1676520"/>
            <a:ext cx="7848000" cy="49903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64880" y="293400"/>
            <a:ext cx="8673480" cy="82152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4) Nos aparecera que el punto de restauracion ha sido creado, luego hacemos click en Inicio, o en cerrar para finalizar.</a:t>
            </a:r>
            <a:endParaRPr/>
          </a:p>
        </p:txBody>
      </p:sp>
      <p:pic>
        <p:nvPicPr>
          <p:cNvPr id="85" name="Picture 2" descr=""/>
          <p:cNvPicPr/>
          <p:nvPr/>
        </p:nvPicPr>
        <p:blipFill>
          <a:blip r:embed="rId1"/>
          <a:stretch>
            <a:fillRect/>
          </a:stretch>
        </p:blipFill>
        <p:spPr>
          <a:xfrm>
            <a:off x="1066680" y="1295280"/>
            <a:ext cx="7371720" cy="54000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64880" y="293400"/>
            <a:ext cx="8673480" cy="4844880"/>
          </a:xfrm>
          <a:prstGeom prst="rect">
            <a:avLst/>
          </a:prstGeom>
          <a:noFill/>
          <a:ln>
            <a:noFill/>
          </a:ln>
        </p:spPr>
        <p:txBody>
          <a:bodyPr lIns="90000" rIns="90000" tIns="45000" bIns="45000"/>
          <a:p>
            <a:pPr>
              <a:lnSpc>
                <a:spcPct val="100000"/>
              </a:lnSpc>
            </a:pPr>
            <a:r>
              <a:rPr lang="es-EC" sz="2400">
                <a:solidFill>
                  <a:srgbClr val="000000"/>
                </a:solidFill>
                <a:latin typeface="Arial"/>
                <a:ea typeface="DejaVu Sans"/>
              </a:rPr>
              <a:t>Una vez que el punto ha sido creado, ese punto nos permitirar volver al estado de la maquina donde el punto de restauracion fue creado, y se lo usa, por diferentes motivos como:</a:t>
            </a:r>
            <a:endParaRPr/>
          </a:p>
          <a:p>
            <a:pPr>
              <a:lnSpc>
                <a:spcPct val="100000"/>
              </a:lnSpc>
            </a:pPr>
            <a:endParaRPr/>
          </a:p>
          <a:p>
            <a:pPr>
              <a:lnSpc>
                <a:spcPct val="100000"/>
              </a:lnSpc>
              <a:buFont typeface="StarSymbol"/>
              <a:buChar char="-"/>
            </a:pPr>
            <a:r>
              <a:rPr lang="es-EC" sz="2400">
                <a:solidFill>
                  <a:srgbClr val="000000"/>
                </a:solidFill>
                <a:latin typeface="Arial"/>
                <a:ea typeface="DejaVu Sans"/>
              </a:rPr>
              <a:t>Al momento de instalar un software desconfiable, uno crea un punto de restauracion, para que en el caso que el sistema operativo sea afectado, se pueda regresar al punto donde el sistema operativo era estable.</a:t>
            </a:r>
            <a:endParaRPr/>
          </a:p>
          <a:p>
            <a:pPr>
              <a:lnSpc>
                <a:spcPct val="100000"/>
              </a:lnSpc>
              <a:buFont typeface="StarSymbol"/>
              <a:buChar char="-"/>
            </a:pPr>
            <a:r>
              <a:rPr lang="es-EC" sz="2400">
                <a:solidFill>
                  <a:srgbClr val="000000"/>
                </a:solidFill>
                <a:latin typeface="Arial"/>
                <a:ea typeface="DejaVu Sans"/>
              </a:rPr>
              <a:t>Es recomendable crear puntos de restauracion, al menos cada 6 meses, porque los virus, no avisan cuando llegaran, y por tal motivo, es una manera de prevencion, en el caso que la maquina haya sido afectada drasticamente por un virus.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