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Lst>
  <p:sldSz cx="9144000" cy="6858000" type="screen4x3"/>
  <p:notesSz cx="7559675" cy="106918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9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25"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6"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2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9"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0"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1"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33"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4"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5" name="34 Imagen"/>
          <p:cNvPicPr/>
          <p:nvPr/>
        </p:nvPicPr>
        <p:blipFill>
          <a:blip r:embed="rId2"/>
          <a:stretch>
            <a:fillRect/>
          </a:stretch>
        </p:blipFill>
        <p:spPr>
          <a:xfrm>
            <a:off x="2079000" y="1604520"/>
            <a:ext cx="4984920" cy="3977280"/>
          </a:xfrm>
          <a:prstGeom prst="rect">
            <a:avLst/>
          </a:prstGeom>
          <a:ln>
            <a:noFill/>
          </a:ln>
        </p:spPr>
      </p:pic>
      <p:pic>
        <p:nvPicPr>
          <p:cNvPr id="36" name="35 Imagen"/>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41"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1"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2"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4"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7"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68"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70"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71"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2" name="71 Imagen"/>
          <p:cNvPicPr/>
          <p:nvPr/>
        </p:nvPicPr>
        <p:blipFill>
          <a:blip r:embed="rId2"/>
          <a:stretch>
            <a:fillRect/>
          </a:stretch>
        </p:blipFill>
        <p:spPr>
          <a:xfrm>
            <a:off x="2079000" y="1604520"/>
            <a:ext cx="4984920" cy="3977280"/>
          </a:xfrm>
          <a:prstGeom prst="rect">
            <a:avLst/>
          </a:prstGeom>
          <a:ln>
            <a:noFill/>
          </a:ln>
        </p:spPr>
      </p:pic>
      <p:pic>
        <p:nvPicPr>
          <p:cNvPr id="73" name="72 Imagen"/>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6"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8"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9"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1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4"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5"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1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9"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21"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2"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3"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86 Imagen"/>
          <p:cNvPicPr/>
          <p:nvPr/>
        </p:nvPicPr>
        <p:blipFill>
          <a:blip r:embed="rId14"/>
          <a:stretch>
            <a:fillRect/>
          </a:stretch>
        </p:blipFill>
        <p:spPr>
          <a:xfrm>
            <a:off x="720" y="1080"/>
            <a:ext cx="9139680" cy="6858000"/>
          </a:xfrm>
          <a:prstGeom prst="rect">
            <a:avLst/>
          </a:prstGeom>
          <a:ln>
            <a:noFill/>
          </a:ln>
        </p:spPr>
      </p:pic>
      <p:sp>
        <p:nvSpPr>
          <p:cNvPr id="4" name="PlaceHolder 1"/>
          <p:cNvSpPr>
            <a:spLocks noGrp="1"/>
          </p:cNvSpPr>
          <p:nvPr>
            <p:ph type="title"/>
          </p:nvPr>
        </p:nvSpPr>
        <p:spPr>
          <a:xfrm>
            <a:off x="457200" y="273600"/>
            <a:ext cx="8228880" cy="1144800"/>
          </a:xfrm>
          <a:prstGeom prst="rect">
            <a:avLst/>
          </a:prstGeom>
        </p:spPr>
        <p:txBody>
          <a:bodyPr lIns="0" tIns="0" rIns="0" bIns="0" anchor="ctr"/>
          <a:lstStyle/>
          <a:p>
            <a:r>
              <a:rPr lang="es-ES">
                <a:latin typeface="Arial"/>
              </a:rPr>
              <a:t>Pulse para editar el formato del texto de título</a:t>
            </a:r>
            <a:endParaRPr/>
          </a:p>
        </p:txBody>
      </p:sp>
      <p:sp>
        <p:nvSpPr>
          <p:cNvPr id="2"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s-ES">
                <a:latin typeface="Arial"/>
              </a:rPr>
              <a:t>Pulse para editar el formato de esquema del texto</a:t>
            </a:r>
            <a:endParaRPr/>
          </a:p>
          <a:p>
            <a:pPr lvl="1">
              <a:buSzPct val="75000"/>
              <a:buFont typeface="StarSymbol"/>
              <a:buChar char=""/>
            </a:pPr>
            <a:r>
              <a:rPr lang="es-ES">
                <a:latin typeface="Arial"/>
              </a:rPr>
              <a:t>Segundo nivel del esquema</a:t>
            </a:r>
            <a:endParaRPr/>
          </a:p>
          <a:p>
            <a:pPr lvl="2">
              <a:buSzPct val="45000"/>
              <a:buFont typeface="StarSymbol"/>
              <a:buChar char=""/>
            </a:pPr>
            <a:r>
              <a:rPr lang="es-ES">
                <a:latin typeface="Arial"/>
              </a:rPr>
              <a:t>Tercer nivel del esquema</a:t>
            </a:r>
            <a:endParaRPr/>
          </a:p>
          <a:p>
            <a:pPr lvl="3">
              <a:buSzPct val="75000"/>
              <a:buFont typeface="StarSymbol"/>
              <a:buChar char=""/>
            </a:pPr>
            <a:r>
              <a:rPr lang="es-ES">
                <a:latin typeface="Arial"/>
              </a:rPr>
              <a:t>Cuarto nivel del esquema</a:t>
            </a:r>
            <a:endParaRPr/>
          </a:p>
          <a:p>
            <a:pPr lvl="4">
              <a:buSzPct val="45000"/>
              <a:buFont typeface="StarSymbol"/>
              <a:buChar char=""/>
            </a:pPr>
            <a:r>
              <a:rPr lang="es-ES" sz="2000">
                <a:latin typeface="Arial"/>
              </a:rPr>
              <a:t>Quinto nivel del esquema</a:t>
            </a:r>
            <a:endParaRPr/>
          </a:p>
          <a:p>
            <a:pPr lvl="5">
              <a:buSzPct val="45000"/>
              <a:buFont typeface="StarSymbol"/>
              <a:buChar char=""/>
            </a:pPr>
            <a:r>
              <a:rPr lang="es-ES" sz="2000">
                <a:latin typeface="Arial"/>
              </a:rPr>
              <a:t>Sexto nivel del esquema</a:t>
            </a:r>
            <a:endParaRPr/>
          </a:p>
          <a:p>
            <a:pPr lvl="6">
              <a:buSzPct val="45000"/>
              <a:buFont typeface="StarSymbol"/>
              <a:buChar char=""/>
            </a:pPr>
            <a:r>
              <a:rPr lang="es-ES" sz="2000">
                <a:latin typeface="Arial"/>
              </a:rPr>
              <a:t>Séptimo nivel del esquema</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7" name="86 Imagen"/>
          <p:cNvPicPr/>
          <p:nvPr/>
        </p:nvPicPr>
        <p:blipFill>
          <a:blip r:embed="rId14"/>
          <a:stretch>
            <a:fillRect/>
          </a:stretch>
        </p:blipFill>
        <p:spPr>
          <a:xfrm>
            <a:off x="720" y="1080"/>
            <a:ext cx="9139680" cy="6858000"/>
          </a:xfrm>
          <a:prstGeom prst="rect">
            <a:avLst/>
          </a:prstGeom>
          <a:ln>
            <a:noFill/>
          </a:ln>
        </p:spPr>
      </p:pic>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r>
              <a:rPr lang="es-ES">
                <a:latin typeface="Arial"/>
              </a:rPr>
              <a:t>Pulse para editar el formato del texto de título</a:t>
            </a:r>
            <a:endParaRPr/>
          </a:p>
        </p:txBody>
      </p:sp>
      <p:sp>
        <p:nvSpPr>
          <p:cNvPr id="39"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s-ES">
                <a:latin typeface="Arial"/>
              </a:rPr>
              <a:t>Pulse para editar el formato de esquema del texto</a:t>
            </a:r>
            <a:endParaRPr/>
          </a:p>
          <a:p>
            <a:pPr lvl="1">
              <a:buSzPct val="75000"/>
              <a:buFont typeface="StarSymbol"/>
              <a:buChar char=""/>
            </a:pPr>
            <a:r>
              <a:rPr lang="es-ES">
                <a:latin typeface="Arial"/>
              </a:rPr>
              <a:t>Segundo nivel del esquema</a:t>
            </a:r>
            <a:endParaRPr/>
          </a:p>
          <a:p>
            <a:pPr lvl="2">
              <a:buSzPct val="45000"/>
              <a:buFont typeface="StarSymbol"/>
              <a:buChar char=""/>
            </a:pPr>
            <a:r>
              <a:rPr lang="es-ES">
                <a:latin typeface="Arial"/>
              </a:rPr>
              <a:t>Tercer nivel del esquema</a:t>
            </a:r>
            <a:endParaRPr/>
          </a:p>
          <a:p>
            <a:pPr lvl="3">
              <a:buSzPct val="75000"/>
              <a:buFont typeface="StarSymbol"/>
              <a:buChar char=""/>
            </a:pPr>
            <a:r>
              <a:rPr lang="es-ES">
                <a:latin typeface="Arial"/>
              </a:rPr>
              <a:t>Cuarto nivel del esquema</a:t>
            </a:r>
            <a:endParaRPr/>
          </a:p>
          <a:p>
            <a:pPr lvl="4">
              <a:buSzPct val="45000"/>
              <a:buFont typeface="StarSymbol"/>
              <a:buChar char=""/>
            </a:pPr>
            <a:r>
              <a:rPr lang="es-ES" sz="2000">
                <a:latin typeface="Arial"/>
              </a:rPr>
              <a:t>Quinto nivel del esquema</a:t>
            </a:r>
            <a:endParaRPr/>
          </a:p>
          <a:p>
            <a:pPr lvl="5">
              <a:buSzPct val="45000"/>
              <a:buFont typeface="StarSymbol"/>
              <a:buChar char=""/>
            </a:pPr>
            <a:r>
              <a:rPr lang="es-ES" sz="2000">
                <a:latin typeface="Arial"/>
              </a:rPr>
              <a:t>Sexto nivel del esquema</a:t>
            </a:r>
            <a:endParaRPr/>
          </a:p>
          <a:p>
            <a:pPr lvl="6">
              <a:buSzPct val="45000"/>
              <a:buFont typeface="StarSymbol"/>
              <a:buChar char=""/>
            </a:pPr>
            <a:r>
              <a:rPr lang="es-ES" sz="2000">
                <a:latin typeface="Arial"/>
              </a:rPr>
              <a:t>Séptimo nivel del esquema</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Shape 1"/>
          <p:cNvSpPr txBox="1"/>
          <p:nvPr/>
        </p:nvSpPr>
        <p:spPr>
          <a:xfrm>
            <a:off x="533520" y="2514600"/>
            <a:ext cx="8229240" cy="1144800"/>
          </a:xfrm>
          <a:prstGeom prst="rect">
            <a:avLst/>
          </a:prstGeom>
        </p:spPr>
        <p:txBody>
          <a:bodyPr lIns="0" tIns="0" rIns="0" bIns="0" anchor="ctr"/>
          <a:lstStyle/>
          <a:p>
            <a:pPr algn="ctr">
              <a:lnSpc>
                <a:spcPct val="100000"/>
              </a:lnSpc>
            </a:pPr>
            <a:r>
              <a:rPr lang="es-ES" sz="5400">
                <a:latin typeface="Arial"/>
              </a:rPr>
              <a:t>WinRar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CustomShape 1"/>
          <p:cNvSpPr/>
          <p:nvPr/>
        </p:nvSpPr>
        <p:spPr>
          <a:xfrm>
            <a:off x="380880" y="304920"/>
            <a:ext cx="5333760" cy="577800"/>
          </a:xfrm>
          <a:prstGeom prst="rect">
            <a:avLst/>
          </a:prstGeom>
          <a:noFill/>
          <a:ln>
            <a:noFill/>
          </a:ln>
        </p:spPr>
        <p:txBody>
          <a:bodyPr lIns="90000" tIns="45000" rIns="90000" bIns="45000"/>
          <a:lstStyle/>
          <a:p>
            <a:pPr>
              <a:lnSpc>
                <a:spcPct val="100000"/>
              </a:lnSpc>
            </a:pPr>
            <a:r>
              <a:rPr lang="es-EC" sz="3200" b="1" dirty="0">
                <a:solidFill>
                  <a:srgbClr val="FFFFFF"/>
                </a:solidFill>
                <a:latin typeface="Arial"/>
                <a:ea typeface="DejaVu Sans"/>
              </a:rPr>
              <a:t>Concepto</a:t>
            </a:r>
            <a:endParaRPr dirty="0"/>
          </a:p>
        </p:txBody>
      </p:sp>
      <p:sp>
        <p:nvSpPr>
          <p:cNvPr id="76" name="CustomShape 2"/>
          <p:cNvSpPr/>
          <p:nvPr/>
        </p:nvSpPr>
        <p:spPr>
          <a:xfrm>
            <a:off x="380880" y="1371600"/>
            <a:ext cx="8305560" cy="5208840"/>
          </a:xfrm>
          <a:prstGeom prst="rect">
            <a:avLst/>
          </a:prstGeom>
          <a:noFill/>
          <a:ln>
            <a:noFill/>
          </a:ln>
        </p:spPr>
        <p:txBody>
          <a:bodyPr lIns="90000" tIns="45000" rIns="90000" bIns="45000"/>
          <a:lstStyle/>
          <a:p>
            <a:pPr>
              <a:lnSpc>
                <a:spcPct val="100000"/>
              </a:lnSpc>
            </a:pPr>
            <a:r>
              <a:rPr lang="es-EC" sz="2800">
                <a:solidFill>
                  <a:srgbClr val="000000"/>
                </a:solidFill>
                <a:latin typeface="Arial"/>
                <a:ea typeface="DejaVu Sans"/>
              </a:rPr>
              <a:t>WinRAR es un software de compresión de datos.</a:t>
            </a:r>
            <a:endParaRPr/>
          </a:p>
          <a:p>
            <a:pPr>
              <a:lnSpc>
                <a:spcPct val="100000"/>
              </a:lnSpc>
            </a:pPr>
            <a:r>
              <a:rPr lang="es-EC" sz="2800">
                <a:solidFill>
                  <a:srgbClr val="000000"/>
                </a:solidFill>
                <a:latin typeface="Arial"/>
                <a:ea typeface="DejaVu Sans"/>
              </a:rPr>
              <a:t>Este programa permite también crear archivos comprimidos (o no) auto-extraíbles (EXE) para los cuales no es necesario otro software de descompresión.</a:t>
            </a:r>
            <a:endParaRPr/>
          </a:p>
          <a:p>
            <a:pPr>
              <a:lnSpc>
                <a:spcPct val="100000"/>
              </a:lnSpc>
            </a:pPr>
            <a:endParaRPr/>
          </a:p>
          <a:p>
            <a:pPr>
              <a:lnSpc>
                <a:spcPct val="100000"/>
              </a:lnSpc>
            </a:pPr>
            <a:r>
              <a:rPr lang="es-EC" sz="2800">
                <a:solidFill>
                  <a:srgbClr val="000000"/>
                </a:solidFill>
                <a:latin typeface="Arial"/>
                <a:ea typeface="DejaVu Sans"/>
              </a:rPr>
              <a:t>Posee una tasa de compresión mejor que la que brinda ZIP y también permite generar archivos en varios ficheros y cifrar el contenido de los archivos hasta AES-128 desde la versión 3.20. Es muy popular, sobre todo en el entorno de Microsoft Windows.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380880" y="304920"/>
            <a:ext cx="5333760" cy="577800"/>
          </a:xfrm>
          <a:prstGeom prst="rect">
            <a:avLst/>
          </a:prstGeom>
          <a:noFill/>
          <a:ln>
            <a:noFill/>
          </a:ln>
        </p:spPr>
        <p:txBody>
          <a:bodyPr lIns="90000" tIns="45000" rIns="90000" bIns="45000"/>
          <a:lstStyle/>
          <a:p>
            <a:pPr>
              <a:lnSpc>
                <a:spcPct val="100000"/>
              </a:lnSpc>
            </a:pPr>
            <a:r>
              <a:rPr lang="es-EC" sz="3200" b="1" dirty="0" smtClean="0">
                <a:solidFill>
                  <a:srgbClr val="FFFFFF"/>
                </a:solidFill>
                <a:latin typeface="Arial"/>
                <a:ea typeface="DejaVu Sans"/>
              </a:rPr>
              <a:t>Partir en </a:t>
            </a:r>
            <a:r>
              <a:rPr lang="es-EC" sz="3200" b="1" dirty="0" err="1" smtClean="0">
                <a:solidFill>
                  <a:srgbClr val="FFFFFF"/>
                </a:solidFill>
                <a:latin typeface="Arial"/>
                <a:ea typeface="DejaVu Sans"/>
              </a:rPr>
              <a:t>volumenes</a:t>
            </a:r>
            <a:endParaRP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608588"/>
            <a:ext cx="3324225" cy="387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609600" y="2057400"/>
            <a:ext cx="3733800" cy="3046988"/>
          </a:xfrm>
          <a:prstGeom prst="rect">
            <a:avLst/>
          </a:prstGeom>
          <a:noFill/>
        </p:spPr>
        <p:txBody>
          <a:bodyPr wrap="square" rtlCol="0">
            <a:spAutoFit/>
          </a:bodyPr>
          <a:lstStyle/>
          <a:p>
            <a:r>
              <a:rPr lang="en-US" sz="2400" dirty="0" err="1" smtClean="0"/>
              <a:t>Winrar</a:t>
            </a:r>
            <a:r>
              <a:rPr lang="en-US" sz="2400" dirty="0" smtClean="0"/>
              <a:t>, al </a:t>
            </a:r>
            <a:r>
              <a:rPr lang="en-US" sz="2400" dirty="0" err="1" smtClean="0"/>
              <a:t>momento</a:t>
            </a:r>
            <a:r>
              <a:rPr lang="en-US" sz="2400" dirty="0" smtClean="0"/>
              <a:t> de </a:t>
            </a:r>
            <a:r>
              <a:rPr lang="en-US" sz="2400" dirty="0" err="1" smtClean="0"/>
              <a:t>comprimir</a:t>
            </a:r>
            <a:r>
              <a:rPr lang="en-US" sz="2400" dirty="0" smtClean="0"/>
              <a:t> un </a:t>
            </a:r>
            <a:r>
              <a:rPr lang="en-US" sz="2400" dirty="0" err="1" smtClean="0"/>
              <a:t>archivo</a:t>
            </a:r>
            <a:r>
              <a:rPr lang="en-US" sz="2400" dirty="0" smtClean="0"/>
              <a:t>, en el </a:t>
            </a:r>
            <a:r>
              <a:rPr lang="en-US" sz="2400" dirty="0" err="1" smtClean="0"/>
              <a:t>caso</a:t>
            </a:r>
            <a:r>
              <a:rPr lang="en-US" sz="2400" dirty="0" smtClean="0"/>
              <a:t> </a:t>
            </a:r>
            <a:r>
              <a:rPr lang="en-US" sz="2400" dirty="0" err="1" smtClean="0"/>
              <a:t>que</a:t>
            </a:r>
            <a:r>
              <a:rPr lang="en-US" sz="2400" dirty="0" smtClean="0"/>
              <a:t> sea </a:t>
            </a:r>
            <a:r>
              <a:rPr lang="en-US" sz="2400" dirty="0" err="1" smtClean="0"/>
              <a:t>demasiado</a:t>
            </a:r>
            <a:r>
              <a:rPr lang="en-US" sz="2400" dirty="0" smtClean="0"/>
              <a:t> </a:t>
            </a:r>
            <a:r>
              <a:rPr lang="en-US" sz="2400" dirty="0" err="1" smtClean="0"/>
              <a:t>grande</a:t>
            </a:r>
            <a:r>
              <a:rPr lang="en-US" sz="2400" dirty="0" smtClean="0"/>
              <a:t>, me </a:t>
            </a:r>
            <a:r>
              <a:rPr lang="en-US" sz="2400" dirty="0" err="1" smtClean="0"/>
              <a:t>permite</a:t>
            </a:r>
            <a:r>
              <a:rPr lang="en-US" sz="2400" dirty="0" smtClean="0"/>
              <a:t> </a:t>
            </a:r>
            <a:r>
              <a:rPr lang="en-US" sz="2400" dirty="0" err="1" smtClean="0"/>
              <a:t>partir</a:t>
            </a:r>
            <a:r>
              <a:rPr lang="en-US" sz="2400" dirty="0" smtClean="0"/>
              <a:t> en </a:t>
            </a:r>
            <a:r>
              <a:rPr lang="en-US" sz="2400" dirty="0" err="1" smtClean="0"/>
              <a:t>volumenes</a:t>
            </a:r>
            <a:r>
              <a:rPr lang="en-US" sz="2400" dirty="0" smtClean="0"/>
              <a:t> </a:t>
            </a:r>
            <a:r>
              <a:rPr lang="en-US" sz="2400" dirty="0" err="1" smtClean="0"/>
              <a:t>iguales</a:t>
            </a:r>
            <a:r>
              <a:rPr lang="en-US" sz="2400" dirty="0" smtClean="0"/>
              <a:t>, </a:t>
            </a:r>
            <a:r>
              <a:rPr lang="en-US" sz="2400" dirty="0" err="1" smtClean="0"/>
              <a:t>que</a:t>
            </a:r>
            <a:r>
              <a:rPr lang="en-US" sz="2400" dirty="0" smtClean="0"/>
              <a:t> son </a:t>
            </a:r>
            <a:r>
              <a:rPr lang="en-US" sz="2400" dirty="0" err="1" smtClean="0"/>
              <a:t>desde</a:t>
            </a:r>
            <a:r>
              <a:rPr lang="en-US" sz="2400" dirty="0" smtClean="0"/>
              <a:t> 4,481 MB, hasta 100MB.</a:t>
            </a:r>
            <a:endParaRPr lang="es-ES" sz="2400" dirty="0"/>
          </a:p>
        </p:txBody>
      </p:sp>
    </p:spTree>
    <p:extLst>
      <p:ext uri="{BB962C8B-B14F-4D97-AF65-F5344CB8AC3E}">
        <p14:creationId xmlns:p14="http://schemas.microsoft.com/office/powerpoint/2010/main" val="1589328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380880" y="304920"/>
            <a:ext cx="5333760" cy="577800"/>
          </a:xfrm>
          <a:prstGeom prst="rect">
            <a:avLst/>
          </a:prstGeom>
          <a:noFill/>
          <a:ln>
            <a:noFill/>
          </a:ln>
        </p:spPr>
        <p:txBody>
          <a:bodyPr lIns="90000" tIns="45000" rIns="90000" bIns="45000"/>
          <a:lstStyle/>
          <a:p>
            <a:pPr>
              <a:lnSpc>
                <a:spcPct val="100000"/>
              </a:lnSpc>
            </a:pPr>
            <a:r>
              <a:rPr lang="es-EC" sz="3200" b="1" dirty="0" smtClean="0">
                <a:solidFill>
                  <a:srgbClr val="FFFFFF"/>
                </a:solidFill>
                <a:latin typeface="Arial"/>
                <a:ea typeface="DejaVu Sans"/>
              </a:rPr>
              <a:t>Establecer Contraseña</a:t>
            </a:r>
            <a:endParaRP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2819400"/>
            <a:ext cx="320040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8775" y="1145204"/>
            <a:ext cx="3248025"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CuadroTexto"/>
          <p:cNvSpPr txBox="1"/>
          <p:nvPr/>
        </p:nvSpPr>
        <p:spPr>
          <a:xfrm>
            <a:off x="228600" y="1145204"/>
            <a:ext cx="4876800" cy="4832092"/>
          </a:xfrm>
          <a:prstGeom prst="rect">
            <a:avLst/>
          </a:prstGeom>
          <a:noFill/>
        </p:spPr>
        <p:txBody>
          <a:bodyPr wrap="square" rtlCol="0">
            <a:spAutoFit/>
          </a:bodyPr>
          <a:lstStyle/>
          <a:p>
            <a:r>
              <a:rPr lang="es-ES_tradnl" sz="2800" dirty="0" err="1" smtClean="0"/>
              <a:t>Winrar</a:t>
            </a:r>
            <a:r>
              <a:rPr lang="es-ES_tradnl" sz="2800" dirty="0" smtClean="0"/>
              <a:t> me permite establecer una contraseña al archivo que estoy por comprimir. Esto me permite dar seguridad al archivo al momento de descomprimirlo. Es muy usable cuando existe una maquina compartida entre varios usuarios, y desean cubrir sus documentos personales.</a:t>
            </a:r>
            <a:endParaRPr lang="es-ES" sz="2800" dirty="0"/>
          </a:p>
        </p:txBody>
      </p:sp>
    </p:spTree>
    <p:extLst>
      <p:ext uri="{BB962C8B-B14F-4D97-AF65-F5344CB8AC3E}">
        <p14:creationId xmlns:p14="http://schemas.microsoft.com/office/powerpoint/2010/main" val="1156658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371600"/>
            <a:ext cx="4230806"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ustomShape 1"/>
          <p:cNvSpPr/>
          <p:nvPr/>
        </p:nvSpPr>
        <p:spPr>
          <a:xfrm>
            <a:off x="380880" y="304920"/>
            <a:ext cx="5333760" cy="577800"/>
          </a:xfrm>
          <a:prstGeom prst="rect">
            <a:avLst/>
          </a:prstGeom>
          <a:noFill/>
          <a:ln>
            <a:noFill/>
          </a:ln>
        </p:spPr>
        <p:txBody>
          <a:bodyPr lIns="90000" tIns="45000" rIns="90000" bIns="45000"/>
          <a:lstStyle/>
          <a:p>
            <a:pPr>
              <a:lnSpc>
                <a:spcPct val="100000"/>
              </a:lnSpc>
            </a:pPr>
            <a:r>
              <a:rPr lang="es-EC" sz="3200" b="1" dirty="0" smtClean="0">
                <a:solidFill>
                  <a:srgbClr val="FFFFFF"/>
                </a:solidFill>
                <a:latin typeface="Arial"/>
                <a:ea typeface="DejaVu Sans"/>
              </a:rPr>
              <a:t>Agregar Comentarios</a:t>
            </a:r>
            <a:endParaRPr dirty="0"/>
          </a:p>
        </p:txBody>
      </p:sp>
      <p:sp>
        <p:nvSpPr>
          <p:cNvPr id="3" name="2 CuadroTexto"/>
          <p:cNvSpPr txBox="1"/>
          <p:nvPr/>
        </p:nvSpPr>
        <p:spPr>
          <a:xfrm>
            <a:off x="261582" y="2057400"/>
            <a:ext cx="4419600" cy="3108543"/>
          </a:xfrm>
          <a:prstGeom prst="rect">
            <a:avLst/>
          </a:prstGeom>
          <a:noFill/>
        </p:spPr>
        <p:txBody>
          <a:bodyPr wrap="square" rtlCol="0">
            <a:spAutoFit/>
          </a:bodyPr>
          <a:lstStyle/>
          <a:p>
            <a:r>
              <a:rPr lang="es-ES_tradnl" sz="2800" dirty="0" smtClean="0"/>
              <a:t>Sirve para dar una descripción al archivo antes de descomprimirlo.</a:t>
            </a:r>
          </a:p>
          <a:p>
            <a:r>
              <a:rPr lang="es-ES_tradnl" sz="2800" dirty="0" smtClean="0"/>
              <a:t>Esta descripción, debe dar información real de lo que contiene el archivo para los usuarios del mismo,</a:t>
            </a:r>
            <a:endParaRPr lang="es-ES" sz="2800" dirty="0"/>
          </a:p>
        </p:txBody>
      </p:sp>
    </p:spTree>
    <p:extLst>
      <p:ext uri="{BB962C8B-B14F-4D97-AF65-F5344CB8AC3E}">
        <p14:creationId xmlns:p14="http://schemas.microsoft.com/office/powerpoint/2010/main" val="227858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197</Words>
  <Application>Microsoft Office PowerPoint</Application>
  <PresentationFormat>Presentación en pantalla (4:3)</PresentationFormat>
  <Paragraphs>13</Paragraphs>
  <Slides>5</Slides>
  <Notes>0</Notes>
  <HiddenSlides>0</HiddenSlides>
  <MMClips>0</MMClips>
  <ScaleCrop>false</ScaleCrop>
  <HeadingPairs>
    <vt:vector size="4" baseType="variant">
      <vt:variant>
        <vt:lpstr>Tema</vt:lpstr>
      </vt:variant>
      <vt:variant>
        <vt:i4>2</vt:i4>
      </vt:variant>
      <vt:variant>
        <vt:lpstr>Títulos de diapositiva</vt:lpstr>
      </vt:variant>
      <vt:variant>
        <vt:i4>5</vt:i4>
      </vt:variant>
    </vt:vector>
  </HeadingPairs>
  <TitlesOfParts>
    <vt:vector size="7" baseType="lpstr">
      <vt:lpstr>Office Theme</vt:lpstr>
      <vt:lpstr>Office Theme</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kleber</cp:lastModifiedBy>
  <cp:revision>7</cp:revision>
  <dcterms:modified xsi:type="dcterms:W3CDTF">2015-06-29T15:59:25Z</dcterms:modified>
</cp:coreProperties>
</file>