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embeddedFontLst>
    <p:embeddedFont>
      <p:font typeface="Life Saver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ifeSavers-bold.fntdata"/><Relationship Id="rId14" Type="http://schemas.openxmlformats.org/officeDocument/2006/relationships/slide" Target="slides/slide9.xml"/><Relationship Id="rId36" Type="http://schemas.openxmlformats.org/officeDocument/2006/relationships/font" Target="fonts/LifeSaver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833019" y="-1623216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285037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09602" y="1535114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09602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193370" y="1535114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09603" y="273050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4766734" y="273054"/>
            <a:ext cx="681566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389717" y="5367340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9712578" y="6474023"/>
            <a:ext cx="24032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Life Savers"/>
                <a:ea typeface="Life Savers"/>
                <a:cs typeface="Life Savers"/>
                <a:sym typeface="Life Savers"/>
              </a:rPr>
              <a:t>Slide Design by </a:t>
            </a:r>
            <a:r>
              <a:rPr b="1" i="0" lang="en-US" sz="1200" u="none" cap="none" strike="noStrike">
                <a:solidFill>
                  <a:srgbClr val="92D050"/>
                </a:solidFill>
                <a:latin typeface="Life Savers"/>
                <a:ea typeface="Life Savers"/>
                <a:cs typeface="Life Savers"/>
                <a:sym typeface="Life Savers"/>
              </a:rPr>
              <a:t>Cult of Pedagogy</a:t>
            </a:r>
            <a:endParaRPr b="1" sz="1200">
              <a:solidFill>
                <a:srgbClr val="92D050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3352800" y="27432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7543800" y="27432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248697" y="1259919"/>
            <a:ext cx="9694606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This</a:t>
            </a:r>
            <a:endParaRPr b="1" sz="13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876800" y="2926080"/>
            <a:ext cx="1005840" cy="1005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309360" y="2926080"/>
            <a:ext cx="1005840" cy="1005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21900" y="3657600"/>
            <a:ext cx="83482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or That</a:t>
            </a:r>
            <a:endParaRPr b="1" sz="13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762000" y="1674674"/>
            <a:ext cx="10668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Which animal makes a better pet?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381000" y="3954959"/>
            <a:ext cx="24003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Dog</a:t>
            </a:r>
            <a:endParaRPr b="1" sz="2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9445592" y="3954959"/>
            <a:ext cx="25178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Cat</a:t>
            </a:r>
            <a:endParaRPr b="1" sz="2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215" name="Google Shape;215;p22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216" name="Google Shape;216;p22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2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 watch…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899375" y="4034850"/>
            <a:ext cx="217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Netflix</a:t>
            </a:r>
            <a:endParaRPr b="1" sz="2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9174521" y="4034850"/>
            <a:ext cx="2554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Youtube</a:t>
            </a:r>
            <a:endParaRPr b="1" sz="2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231" name="Google Shape;231;p23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232" name="Google Shape;232;p23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3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Which is worse?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57200" y="3471208"/>
            <a:ext cx="23241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Bad Breath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9448800" y="3471208"/>
            <a:ext cx="25940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Body Odor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247" name="Google Shape;247;p24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248" name="Google Shape;248;p24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4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4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 be…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876300" y="4031159"/>
            <a:ext cx="1905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Inside</a:t>
            </a:r>
            <a:endParaRPr b="1" sz="2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9445592" y="4008120"/>
            <a:ext cx="251780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Outside</a:t>
            </a:r>
            <a:endParaRPr b="1" sz="2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263" name="Google Shape;263;p25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264" name="Google Shape;264;p25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5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Are you more of a…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457200" y="3471208"/>
            <a:ext cx="23241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Morning Person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9448800" y="3471208"/>
            <a:ext cx="25940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Night Person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279" name="Google Shape;279;p26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280" name="Google Shape;280;p26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6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 have…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228600" y="3471208"/>
            <a:ext cx="255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 </a:t>
            </a:r>
            <a:r>
              <a:rPr b="1" lang="en-US" sz="3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Rich Friend</a:t>
            </a:r>
            <a:endParaRPr b="1" sz="38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9448800" y="3471208"/>
            <a:ext cx="259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 Loyal Friend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295" name="Google Shape;295;p27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296" name="Google Shape;296;p27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7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7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What’s worse?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760775" y="3926583"/>
            <a:ext cx="23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Laundy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9172825" y="4065608"/>
            <a:ext cx="259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Dishes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312" name="Google Shape;312;p28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8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8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eat…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463175" y="3757800"/>
            <a:ext cx="2552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Pineapple pizza 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9083050" y="3757800"/>
            <a:ext cx="259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C</a:t>
            </a: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andy corn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327" name="Google Shape;327;p29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328" name="Google Shape;328;p29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9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1714500" y="1674674"/>
            <a:ext cx="876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 be…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457200" y="3940314"/>
            <a:ext cx="232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Working Hard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9448800" y="3940314"/>
            <a:ext cx="259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Hardly Working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343" name="Google Shape;343;p30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344" name="Google Shape;344;p30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10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 take…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266700" y="3471208"/>
            <a:ext cx="2552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 Math Class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9448800" y="3477161"/>
            <a:ext cx="259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an English class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359" name="Google Shape;359;p31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360" name="Google Shape;360;p31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1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1333500" y="2895600"/>
            <a:ext cx="9525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Directions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11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1714500" y="1674674"/>
            <a:ext cx="8763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Should students be allowed to use cell phones in class?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457200" y="3940314"/>
            <a:ext cx="23241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Yes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9448800" y="3940314"/>
            <a:ext cx="25940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No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376" name="Google Shape;376;p32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2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5600700" y="700482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12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 be…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3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515075" y="3757808"/>
            <a:ext cx="2552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 Scientist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9083050" y="3757800"/>
            <a:ext cx="259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A Politician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391" name="Google Shape;391;p33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392" name="Google Shape;392;p33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33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13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1409700" y="1676400"/>
            <a:ext cx="93345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How important is it to be </a:t>
            </a:r>
            <a:b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</a:b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on time?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304800" y="3733800"/>
            <a:ext cx="24765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Very Important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06" name="Google Shape;406;p34"/>
          <p:cNvSpPr txBox="1"/>
          <p:nvPr/>
        </p:nvSpPr>
        <p:spPr>
          <a:xfrm>
            <a:off x="9448800" y="3733800"/>
            <a:ext cx="25940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Not that Important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407" name="Google Shape;407;p34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408" name="Google Shape;408;p34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4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5600700" y="700482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14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266700" y="3471208"/>
            <a:ext cx="25527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Read a Book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9448800" y="3429000"/>
            <a:ext cx="25940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Watch a Movie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423" name="Google Shape;423;p35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424" name="Google Shape;424;p35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5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15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1181100" y="1674674"/>
            <a:ext cx="979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</a:t>
            </a: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 you rather go to…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650400" y="3757789"/>
            <a:ext cx="2324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the Ocean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9027850" y="3757800"/>
            <a:ext cx="2959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the Mountains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439" name="Google Shape;439;p36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440" name="Google Shape;440;p36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6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5600700" y="700482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16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48" name="Google Shape;448;p37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266700" y="3471208"/>
            <a:ext cx="25527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Have 10 Kids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54" name="Google Shape;454;p37"/>
          <p:cNvSpPr txBox="1"/>
          <p:nvPr/>
        </p:nvSpPr>
        <p:spPr>
          <a:xfrm>
            <a:off x="9448800" y="3429000"/>
            <a:ext cx="25940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Have No Kids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455" name="Google Shape;455;p37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456" name="Google Shape;456;p37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7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17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1181100" y="1674674"/>
            <a:ext cx="9791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Which is better?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8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457200" y="3940314"/>
            <a:ext cx="23241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Playing Sports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70" name="Google Shape;470;p38"/>
          <p:cNvSpPr txBox="1"/>
          <p:nvPr/>
        </p:nvSpPr>
        <p:spPr>
          <a:xfrm>
            <a:off x="9448800" y="3940314"/>
            <a:ext cx="25940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Watching Sports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471" name="Google Shape;471;p38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472" name="Google Shape;472;p38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8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5600700" y="700482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18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9"/>
          <p:cNvSpPr txBox="1"/>
          <p:nvPr/>
        </p:nvSpPr>
        <p:spPr>
          <a:xfrm>
            <a:off x="304800" y="3471208"/>
            <a:ext cx="25146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Travel Every Single Day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9448800" y="3429000"/>
            <a:ext cx="259400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Never Leave Home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487" name="Google Shape;487;p39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488" name="Google Shape;488;p39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9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5600700" y="684074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19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1181100" y="1674674"/>
            <a:ext cx="97917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Which is better?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497" name="Google Shape;497;p40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0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0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228600" y="3940314"/>
            <a:ext cx="25527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Football</a:t>
            </a:r>
            <a:b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</a:br>
            <a:r>
              <a:rPr b="1" lang="en-US" sz="38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(American)</a:t>
            </a:r>
            <a:endParaRPr b="1" sz="38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9448800" y="3940314"/>
            <a:ext cx="259400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Football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503" name="Google Shape;503;p40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504" name="Google Shape;504;p40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0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/>
          <p:nvPr/>
        </p:nvSpPr>
        <p:spPr>
          <a:xfrm>
            <a:off x="5638800" y="609600"/>
            <a:ext cx="914400" cy="914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5600700" y="700482"/>
            <a:ext cx="990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20</a:t>
            </a:r>
            <a:endParaRPr b="1" sz="20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1714500" y="1674674"/>
            <a:ext cx="8763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Would you rather…</a:t>
            </a:r>
            <a:endParaRPr b="1" sz="4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7391400" y="37338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3505200" y="37338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6248400" y="4008120"/>
            <a:ext cx="822960" cy="8229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1"/>
          <p:cNvSpPr/>
          <p:nvPr/>
        </p:nvSpPr>
        <p:spPr>
          <a:xfrm>
            <a:off x="5120640" y="4008120"/>
            <a:ext cx="822960" cy="822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0" y="3471208"/>
            <a:ext cx="2819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Get Married </a:t>
            </a:r>
            <a:b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</a:b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5 times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518" name="Google Shape;518;p41"/>
          <p:cNvSpPr txBox="1"/>
          <p:nvPr/>
        </p:nvSpPr>
        <p:spPr>
          <a:xfrm>
            <a:off x="9448800" y="3429000"/>
            <a:ext cx="259400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Never get married</a:t>
            </a:r>
            <a:endParaRPr b="1" sz="20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545690" y="990600"/>
            <a:ext cx="62865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Read the question or statement, </a:t>
            </a:r>
            <a:endParaRPr b="1" sz="32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33400" y="3066633"/>
            <a:ext cx="57912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then stand on the side of the room that most closely matches your opinion.</a:t>
            </a:r>
            <a:endParaRPr b="1" sz="32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6400800" y="609600"/>
            <a:ext cx="5486400" cy="3048000"/>
            <a:chOff x="6400800" y="609600"/>
            <a:chExt cx="5486400" cy="3048000"/>
          </a:xfrm>
        </p:grpSpPr>
        <p:sp>
          <p:nvSpPr>
            <p:cNvPr id="104" name="Google Shape;104;p15"/>
            <p:cNvSpPr/>
            <p:nvPr/>
          </p:nvSpPr>
          <p:spPr>
            <a:xfrm>
              <a:off x="6629400" y="609600"/>
              <a:ext cx="5257800" cy="3048000"/>
            </a:xfrm>
            <a:prstGeom prst="rect">
              <a:avLst/>
            </a:prstGeom>
            <a:solidFill>
              <a:srgbClr val="26262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7086600" y="1125527"/>
              <a:ext cx="42291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Would you rather eat…</a:t>
              </a:r>
              <a:endParaRPr b="1" sz="16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9941345" y="1813560"/>
              <a:ext cx="548640" cy="54864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084930" y="1813560"/>
              <a:ext cx="548640" cy="5486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9383500" y="1905000"/>
              <a:ext cx="365760" cy="36576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8825655" y="1905000"/>
              <a:ext cx="365760" cy="36576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400800" y="1857048"/>
              <a:ext cx="14920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Candy</a:t>
              </a:r>
              <a:endParaRPr b="1" sz="12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10682072" y="1857048"/>
              <a:ext cx="11156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Fries</a:t>
              </a:r>
              <a:endParaRPr b="1" sz="12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7631339" y="3313033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7937440" y="3962400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352404" y="3313033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9073469" y="3313033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9794534" y="3313033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0515600" y="3313033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9423180" y="3962400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8680310" y="3962400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10166051" y="3962400"/>
            <a:ext cx="533400" cy="496967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/>
          <p:nvPr/>
        </p:nvSpPr>
        <p:spPr>
          <a:xfrm>
            <a:off x="1333500" y="2895600"/>
            <a:ext cx="9525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That’s all, folks!</a:t>
            </a:r>
            <a:endParaRPr b="1" sz="54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3352800" y="25146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543800" y="25146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4937760" y="2697480"/>
            <a:ext cx="1005840" cy="1005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309360" y="2697480"/>
            <a:ext cx="1005840" cy="1005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047750" y="685800"/>
            <a:ext cx="100965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The BIG dots are for strong feelings.</a:t>
            </a:r>
            <a:b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</a:b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The LITTLE dots are for milder feelings.</a:t>
            </a:r>
            <a:endParaRPr b="1" sz="32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110435" y="2962524"/>
            <a:ext cx="1492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Candy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811148" y="2974945"/>
            <a:ext cx="11156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Fries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371600" y="3746181"/>
            <a:ext cx="195682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People who REALLY prefer candy stand on this side of the room.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9187423" y="3886200"/>
            <a:ext cx="195682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People who REALLY prefer fries stand on this side.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3352800" y="25146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7543800" y="25146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4937760" y="2697480"/>
            <a:ext cx="1005840" cy="1005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6309360" y="2697480"/>
            <a:ext cx="1005840" cy="1005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1047750" y="1287959"/>
            <a:ext cx="10096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THERE IS NO MIDDLE DOT.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028700" y="4267200"/>
            <a:ext cx="100965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You must pick a side, even if your opinion is only leaning slightly that way.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110435" y="2962524"/>
            <a:ext cx="1492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Candy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7811148" y="2974945"/>
            <a:ext cx="11156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Fries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3352800" y="25146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543800" y="25146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4953000" y="2697480"/>
            <a:ext cx="1005840" cy="1005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6309360" y="2697480"/>
            <a:ext cx="1005840" cy="1005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047750" y="786110"/>
            <a:ext cx="100965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Once you’ve picked a spot, talk to others about why you chose to stand there.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066800" y="4344650"/>
            <a:ext cx="100965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You can use the size and color of the dots to explain where you are.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3110435" y="2962524"/>
            <a:ext cx="1492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Candy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811148" y="2974945"/>
            <a:ext cx="11156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Fries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3352800" y="25146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7543800" y="25146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4953000" y="2697480"/>
            <a:ext cx="1005840" cy="1005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6309360" y="2697480"/>
            <a:ext cx="1005840" cy="1005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1047750" y="786110"/>
            <a:ext cx="10096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You might say things like,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752600" y="4648200"/>
            <a:ext cx="1219200" cy="11430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>
            <a:off x="659886" y="1872115"/>
            <a:ext cx="2185427" cy="2383856"/>
            <a:chOff x="633973" y="2797744"/>
            <a:chExt cx="2629146" cy="1393256"/>
          </a:xfrm>
        </p:grpSpPr>
        <p:sp>
          <p:nvSpPr>
            <p:cNvPr id="169" name="Google Shape;169;p19"/>
            <p:cNvSpPr/>
            <p:nvPr/>
          </p:nvSpPr>
          <p:spPr>
            <a:xfrm>
              <a:off x="633973" y="2797744"/>
              <a:ext cx="2629146" cy="1393256"/>
            </a:xfrm>
            <a:prstGeom prst="wedgeRectCallout">
              <a:avLst>
                <a:gd fmla="val -12901" name="adj1"/>
                <a:gd fmla="val 73983" name="adj2"/>
              </a:avLst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747822" y="2942705"/>
              <a:ext cx="2354132" cy="11332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I’m on the big green side because candy just rocks. </a:t>
              </a:r>
              <a:endParaRPr/>
            </a:p>
          </p:txBody>
        </p:sp>
      </p:grpSp>
      <p:sp>
        <p:nvSpPr>
          <p:cNvPr id="171" name="Google Shape;171;p19"/>
          <p:cNvSpPr/>
          <p:nvPr/>
        </p:nvSpPr>
        <p:spPr>
          <a:xfrm>
            <a:off x="9296400" y="4556893"/>
            <a:ext cx="1219200" cy="11430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9"/>
          <p:cNvGrpSpPr/>
          <p:nvPr/>
        </p:nvGrpSpPr>
        <p:grpSpPr>
          <a:xfrm>
            <a:off x="9592996" y="1872116"/>
            <a:ext cx="2103950" cy="2383856"/>
            <a:chOff x="9592996" y="1567316"/>
            <a:chExt cx="2103950" cy="2471284"/>
          </a:xfrm>
        </p:grpSpPr>
        <p:sp>
          <p:nvSpPr>
            <p:cNvPr id="173" name="Google Shape;173;p19"/>
            <p:cNvSpPr/>
            <p:nvPr/>
          </p:nvSpPr>
          <p:spPr>
            <a:xfrm flipH="1">
              <a:off x="9592996" y="1567316"/>
              <a:ext cx="2103950" cy="2471284"/>
            </a:xfrm>
            <a:prstGeom prst="wedgeRectCallout">
              <a:avLst>
                <a:gd fmla="val -12901" name="adj1"/>
                <a:gd fmla="val 73983" name="adj2"/>
              </a:avLst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9809628" y="1830415"/>
              <a:ext cx="167068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No way. Big blue. Fries are vegetables, man. </a:t>
              </a:r>
              <a:endParaRPr/>
            </a:p>
          </p:txBody>
        </p:sp>
      </p:grpSp>
      <p:sp>
        <p:nvSpPr>
          <p:cNvPr id="175" name="Google Shape;175;p19"/>
          <p:cNvSpPr txBox="1"/>
          <p:nvPr/>
        </p:nvSpPr>
        <p:spPr>
          <a:xfrm>
            <a:off x="1108710" y="1495807"/>
            <a:ext cx="100965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or…</a:t>
            </a:r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3110435" y="2962524"/>
            <a:ext cx="1492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Candy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7811148" y="2974945"/>
            <a:ext cx="11156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rPr>
              <a:t>Fries</a:t>
            </a:r>
            <a:endParaRPr b="1" sz="1200">
              <a:solidFill>
                <a:schemeClr val="dk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3352800" y="2514600"/>
            <a:ext cx="1371600" cy="137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7543800" y="2514600"/>
            <a:ext cx="1371600" cy="1371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953000" y="2697480"/>
            <a:ext cx="1005840" cy="10058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6309360" y="2697480"/>
            <a:ext cx="1005840" cy="10058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921236" y="786110"/>
            <a:ext cx="1043256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If you don’t feel strongly, you might say… 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724400" y="4648200"/>
            <a:ext cx="1219200" cy="11430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20"/>
          <p:cNvGrpSpPr/>
          <p:nvPr/>
        </p:nvGrpSpPr>
        <p:grpSpPr>
          <a:xfrm>
            <a:off x="838200" y="4267200"/>
            <a:ext cx="2993456" cy="1930842"/>
            <a:chOff x="492307" y="2847898"/>
            <a:chExt cx="2867863" cy="1369177"/>
          </a:xfrm>
        </p:grpSpPr>
        <p:sp>
          <p:nvSpPr>
            <p:cNvPr id="189" name="Google Shape;189;p20"/>
            <p:cNvSpPr/>
            <p:nvPr/>
          </p:nvSpPr>
          <p:spPr>
            <a:xfrm rot="-5400000">
              <a:off x="1287597" y="2052608"/>
              <a:ext cx="1277283" cy="2867863"/>
            </a:xfrm>
            <a:prstGeom prst="wedgeRectCallout">
              <a:avLst>
                <a:gd fmla="val -12901" name="adj1"/>
                <a:gd fmla="val 73983" name="adj2"/>
              </a:avLst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747821" y="2942705"/>
              <a:ext cx="2354132" cy="1274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I like them both, but I guess I’m more of a small green.</a:t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7105421" y="4483379"/>
            <a:ext cx="3222057" cy="1472642"/>
            <a:chOff x="492307" y="2847898"/>
            <a:chExt cx="2867863" cy="1277283"/>
          </a:xfrm>
        </p:grpSpPr>
        <p:sp>
          <p:nvSpPr>
            <p:cNvPr id="192" name="Google Shape;192;p20"/>
            <p:cNvSpPr/>
            <p:nvPr/>
          </p:nvSpPr>
          <p:spPr>
            <a:xfrm flipH="1" rot="5400000">
              <a:off x="1287597" y="2052608"/>
              <a:ext cx="1277283" cy="2867863"/>
            </a:xfrm>
            <a:prstGeom prst="wedgeRectCallout">
              <a:avLst>
                <a:gd fmla="val -12901" name="adj1"/>
                <a:gd fmla="val 73983" name="adj2"/>
              </a:avLst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747822" y="2942705"/>
              <a:ext cx="2354132" cy="8625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If I was forced to pick one, I would pick candy.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1248697" y="2382559"/>
            <a:ext cx="969460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  <a:latin typeface="Life Savers"/>
                <a:ea typeface="Life Savers"/>
                <a:cs typeface="Life Savers"/>
                <a:sym typeface="Life Savers"/>
              </a:rPr>
              <a:t>Ready to Play?</a:t>
            </a:r>
            <a:endParaRPr b="1" sz="9600">
              <a:solidFill>
                <a:schemeClr val="lt1"/>
              </a:solidFill>
              <a:latin typeface="Life Savers"/>
              <a:ea typeface="Life Savers"/>
              <a:cs typeface="Life Savers"/>
              <a:sym typeface="Life Savers"/>
            </a:endParaRPr>
          </a:p>
        </p:txBody>
      </p:sp>
      <p:grpSp>
        <p:nvGrpSpPr>
          <p:cNvPr id="199" name="Google Shape;199;p21"/>
          <p:cNvGrpSpPr/>
          <p:nvPr/>
        </p:nvGrpSpPr>
        <p:grpSpPr>
          <a:xfrm>
            <a:off x="4648200" y="6280504"/>
            <a:ext cx="2819400" cy="729896"/>
            <a:chOff x="4648200" y="6128104"/>
            <a:chExt cx="2819400" cy="729896"/>
          </a:xfrm>
        </p:grpSpPr>
        <p:sp>
          <p:nvSpPr>
            <p:cNvPr id="200" name="Google Shape;200;p21"/>
            <p:cNvSpPr/>
            <p:nvPr/>
          </p:nvSpPr>
          <p:spPr>
            <a:xfrm>
              <a:off x="4648200" y="6128104"/>
              <a:ext cx="2819400" cy="7298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4724400" y="6204304"/>
              <a:ext cx="2743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Life Savers"/>
                  <a:ea typeface="Life Savers"/>
                  <a:cs typeface="Life Savers"/>
                  <a:sym typeface="Life Savers"/>
                </a:rPr>
                <a:t>Click to Continue </a:t>
              </a:r>
              <a:endParaRPr b="1" sz="2400">
                <a:solidFill>
                  <a:schemeClr val="dk1"/>
                </a:solidFill>
                <a:latin typeface="Life Savers"/>
                <a:ea typeface="Life Savers"/>
                <a:cs typeface="Life Savers"/>
                <a:sym typeface="Life Saver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