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71" r:id="rId8"/>
    <p:sldId id="261" r:id="rId9"/>
    <p:sldId id="260" r:id="rId10"/>
    <p:sldId id="263" r:id="rId11"/>
    <p:sldId id="270" r:id="rId12"/>
    <p:sldId id="264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hyperlink" Target="http://lee471.shinyapps.io/Project" TargetMode="Externa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9" Type="http://schemas.openxmlformats.org/officeDocument/2006/relationships/hyperlink" Target="http://lee471.shinyapps.io/Projec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EC349-47E7-46EE-BE14-B29FA22868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6BFD8-1822-4882-B242-134F09AFCD6A}">
      <dgm:prSet/>
      <dgm:spPr/>
      <dgm:t>
        <a:bodyPr/>
        <a:lstStyle/>
        <a:p>
          <a:pPr>
            <a:defRPr cap="all"/>
          </a:pPr>
          <a:r>
            <a:rPr lang="en-US"/>
            <a:t>Day 1 – 184  (May 01, 2021 – October 31, 2021)</a:t>
          </a:r>
        </a:p>
      </dgm:t>
    </dgm:pt>
    <dgm:pt modelId="{50EF214A-FF66-4F43-9143-42F8D35804CB}" type="parTrans" cxnId="{DF7DDAA4-E367-41E0-B600-47E3D132B471}">
      <dgm:prSet/>
      <dgm:spPr/>
      <dgm:t>
        <a:bodyPr/>
        <a:lstStyle/>
        <a:p>
          <a:endParaRPr lang="en-US"/>
        </a:p>
      </dgm:t>
    </dgm:pt>
    <dgm:pt modelId="{CE9C5428-4CCB-4E13-9C77-8F4E6803CFDF}" type="sibTrans" cxnId="{DF7DDAA4-E367-41E0-B600-47E3D132B471}">
      <dgm:prSet/>
      <dgm:spPr/>
      <dgm:t>
        <a:bodyPr/>
        <a:lstStyle/>
        <a:p>
          <a:endParaRPr lang="en-US"/>
        </a:p>
      </dgm:t>
    </dgm:pt>
    <dgm:pt modelId="{D3C5E91C-A7D3-45BE-9EC6-A0B62224C2FC}">
      <dgm:prSet/>
      <dgm:spPr/>
      <dgm:t>
        <a:bodyPr/>
        <a:lstStyle/>
        <a:p>
          <a:pPr>
            <a:defRPr cap="all"/>
          </a:pPr>
          <a:r>
            <a:rPr lang="en-US"/>
            <a:t>Ratio between Temperature and COVID-19 case in three cities</a:t>
          </a:r>
        </a:p>
      </dgm:t>
    </dgm:pt>
    <dgm:pt modelId="{12EAC7C6-B7CF-4AE5-9C48-AF35238BF94C}" type="parTrans" cxnId="{6B148550-F96F-4C91-B538-70911A5CF18A}">
      <dgm:prSet/>
      <dgm:spPr/>
      <dgm:t>
        <a:bodyPr/>
        <a:lstStyle/>
        <a:p>
          <a:endParaRPr lang="en-US"/>
        </a:p>
      </dgm:t>
    </dgm:pt>
    <dgm:pt modelId="{4CD8F7EA-EC92-48C7-A33D-D59AB6D6F82C}" type="sibTrans" cxnId="{6B148550-F96F-4C91-B538-70911A5CF18A}">
      <dgm:prSet/>
      <dgm:spPr/>
      <dgm:t>
        <a:bodyPr/>
        <a:lstStyle/>
        <a:p>
          <a:endParaRPr lang="en-US"/>
        </a:p>
      </dgm:t>
    </dgm:pt>
    <dgm:pt modelId="{DDD2021F-8294-4725-832A-1573340685E9}">
      <dgm:prSet/>
      <dgm:spPr/>
      <dgm:t>
        <a:bodyPr/>
        <a:lstStyle/>
        <a:p>
          <a:pPr>
            <a:defRPr cap="all"/>
          </a:pPr>
          <a:r>
            <a:rPr lang="en-US"/>
            <a:t>Option for multiple slot of time  </a:t>
          </a:r>
        </a:p>
      </dgm:t>
    </dgm:pt>
    <dgm:pt modelId="{5A0BD009-C49A-462D-83F7-D052E09D94C1}" type="parTrans" cxnId="{9A99639E-E2C5-4DCC-9F25-B13E3F315075}">
      <dgm:prSet/>
      <dgm:spPr/>
      <dgm:t>
        <a:bodyPr/>
        <a:lstStyle/>
        <a:p>
          <a:endParaRPr lang="en-US"/>
        </a:p>
      </dgm:t>
    </dgm:pt>
    <dgm:pt modelId="{A2C1F2C5-6F06-4ED9-83B4-E560479CA94B}" type="sibTrans" cxnId="{9A99639E-E2C5-4DCC-9F25-B13E3F315075}">
      <dgm:prSet/>
      <dgm:spPr/>
      <dgm:t>
        <a:bodyPr/>
        <a:lstStyle/>
        <a:p>
          <a:endParaRPr lang="en-US"/>
        </a:p>
      </dgm:t>
    </dgm:pt>
    <dgm:pt modelId="{C30543ED-17EC-4DD9-A6E8-1CC896319AB1}">
      <dgm:prSet/>
      <dgm:spPr/>
      <dgm:t>
        <a:bodyPr/>
        <a:lstStyle/>
        <a:p>
          <a:pPr>
            <a:defRPr cap="all"/>
          </a:pPr>
          <a:r>
            <a:rPr lang="en-US" b="0" i="0" dirty="0">
              <a:hlinkClick xmlns:r="http://schemas.openxmlformats.org/officeDocument/2006/relationships" r:id="rId1"/>
            </a:rPr>
            <a:t>http://lee471.shinyapps.io/Project</a:t>
          </a:r>
          <a:endParaRPr lang="en-US" dirty="0"/>
        </a:p>
      </dgm:t>
    </dgm:pt>
    <dgm:pt modelId="{AAE78833-A147-4470-9243-7AE47FF54EEE}" type="parTrans" cxnId="{ABB0D095-6DAF-4062-9619-4DA2293470C5}">
      <dgm:prSet/>
      <dgm:spPr/>
      <dgm:t>
        <a:bodyPr/>
        <a:lstStyle/>
        <a:p>
          <a:endParaRPr lang="en-US"/>
        </a:p>
      </dgm:t>
    </dgm:pt>
    <dgm:pt modelId="{81F844A5-60E3-45C0-A294-F10B807C0B26}" type="sibTrans" cxnId="{ABB0D095-6DAF-4062-9619-4DA2293470C5}">
      <dgm:prSet/>
      <dgm:spPr/>
      <dgm:t>
        <a:bodyPr/>
        <a:lstStyle/>
        <a:p>
          <a:endParaRPr lang="en-US"/>
        </a:p>
      </dgm:t>
    </dgm:pt>
    <dgm:pt modelId="{433C7813-F103-49AF-8213-4405633E2850}" type="pres">
      <dgm:prSet presAssocID="{BEEEC349-47E7-46EE-BE14-B29FA2286823}" presName="root" presStyleCnt="0">
        <dgm:presLayoutVars>
          <dgm:dir/>
          <dgm:resizeHandles val="exact"/>
        </dgm:presLayoutVars>
      </dgm:prSet>
      <dgm:spPr/>
    </dgm:pt>
    <dgm:pt modelId="{04FCC914-404C-41A6-A12B-D7F7884827C3}" type="pres">
      <dgm:prSet presAssocID="{1F36BFD8-1822-4882-B242-134F09AFCD6A}" presName="compNode" presStyleCnt="0"/>
      <dgm:spPr/>
    </dgm:pt>
    <dgm:pt modelId="{B2BAA924-7E78-4947-A966-867E2348B414}" type="pres">
      <dgm:prSet presAssocID="{1F36BFD8-1822-4882-B242-134F09AFCD6A}" presName="iconBgRect" presStyleLbl="bgShp" presStyleIdx="0" presStyleCnt="4"/>
      <dgm:spPr/>
    </dgm:pt>
    <dgm:pt modelId="{BD3E7778-0B62-43D6-8A9D-472BC3C429E9}" type="pres">
      <dgm:prSet presAssocID="{1F36BFD8-1822-4882-B242-134F09AFCD6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8B97F23C-8647-4883-BCCB-6EEB3B7F1158}" type="pres">
      <dgm:prSet presAssocID="{1F36BFD8-1822-4882-B242-134F09AFCD6A}" presName="spaceRect" presStyleCnt="0"/>
      <dgm:spPr/>
    </dgm:pt>
    <dgm:pt modelId="{C4D97862-FD16-4927-875E-E97BC5020466}" type="pres">
      <dgm:prSet presAssocID="{1F36BFD8-1822-4882-B242-134F09AFCD6A}" presName="textRect" presStyleLbl="revTx" presStyleIdx="0" presStyleCnt="4">
        <dgm:presLayoutVars>
          <dgm:chMax val="1"/>
          <dgm:chPref val="1"/>
        </dgm:presLayoutVars>
      </dgm:prSet>
      <dgm:spPr/>
    </dgm:pt>
    <dgm:pt modelId="{AE03A691-7CCD-4513-8FA4-22EDE1C82324}" type="pres">
      <dgm:prSet presAssocID="{CE9C5428-4CCB-4E13-9C77-8F4E6803CFDF}" presName="sibTrans" presStyleCnt="0"/>
      <dgm:spPr/>
    </dgm:pt>
    <dgm:pt modelId="{ED1C0036-A7C7-4610-94D1-8CA621AE0A4E}" type="pres">
      <dgm:prSet presAssocID="{D3C5E91C-A7D3-45BE-9EC6-A0B62224C2FC}" presName="compNode" presStyleCnt="0"/>
      <dgm:spPr/>
    </dgm:pt>
    <dgm:pt modelId="{47F6663C-7510-4BF4-B48E-E63A8A19B56C}" type="pres">
      <dgm:prSet presAssocID="{D3C5E91C-A7D3-45BE-9EC6-A0B62224C2FC}" presName="iconBgRect" presStyleLbl="bgShp" presStyleIdx="1" presStyleCnt="4"/>
      <dgm:spPr/>
    </dgm:pt>
    <dgm:pt modelId="{BEA1FC66-DA9E-4ECC-A26A-49C5FD2610FE}" type="pres">
      <dgm:prSet presAssocID="{D3C5E91C-A7D3-45BE-9EC6-A0B62224C2FC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3F9538A-2852-460E-B643-865441D54B4E}" type="pres">
      <dgm:prSet presAssocID="{D3C5E91C-A7D3-45BE-9EC6-A0B62224C2FC}" presName="spaceRect" presStyleCnt="0"/>
      <dgm:spPr/>
    </dgm:pt>
    <dgm:pt modelId="{18B39A22-C7E6-4D68-9CC6-BB24E8DF5180}" type="pres">
      <dgm:prSet presAssocID="{D3C5E91C-A7D3-45BE-9EC6-A0B62224C2FC}" presName="textRect" presStyleLbl="revTx" presStyleIdx="1" presStyleCnt="4">
        <dgm:presLayoutVars>
          <dgm:chMax val="1"/>
          <dgm:chPref val="1"/>
        </dgm:presLayoutVars>
      </dgm:prSet>
      <dgm:spPr/>
    </dgm:pt>
    <dgm:pt modelId="{F65C1001-4F0F-467C-B8D1-51A69AD37C74}" type="pres">
      <dgm:prSet presAssocID="{4CD8F7EA-EC92-48C7-A33D-D59AB6D6F82C}" presName="sibTrans" presStyleCnt="0"/>
      <dgm:spPr/>
    </dgm:pt>
    <dgm:pt modelId="{3EBFE65A-1551-43BE-9687-F91759AB56B4}" type="pres">
      <dgm:prSet presAssocID="{DDD2021F-8294-4725-832A-1573340685E9}" presName="compNode" presStyleCnt="0"/>
      <dgm:spPr/>
    </dgm:pt>
    <dgm:pt modelId="{7C3EEEB7-92E0-466A-AA05-32B075BCFCB0}" type="pres">
      <dgm:prSet presAssocID="{DDD2021F-8294-4725-832A-1573340685E9}" presName="iconBgRect" presStyleLbl="bgShp" presStyleIdx="2" presStyleCnt="4"/>
      <dgm:spPr/>
    </dgm:pt>
    <dgm:pt modelId="{6912728C-F000-45F2-9736-8A7CF5658370}" type="pres">
      <dgm:prSet presAssocID="{DDD2021F-8294-4725-832A-1573340685E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C78F026-7BDB-4B21-8C9E-D318F696EF46}" type="pres">
      <dgm:prSet presAssocID="{DDD2021F-8294-4725-832A-1573340685E9}" presName="spaceRect" presStyleCnt="0"/>
      <dgm:spPr/>
    </dgm:pt>
    <dgm:pt modelId="{D72B8E41-3D92-484B-AAA2-FF285FE6ED18}" type="pres">
      <dgm:prSet presAssocID="{DDD2021F-8294-4725-832A-1573340685E9}" presName="textRect" presStyleLbl="revTx" presStyleIdx="2" presStyleCnt="4">
        <dgm:presLayoutVars>
          <dgm:chMax val="1"/>
          <dgm:chPref val="1"/>
        </dgm:presLayoutVars>
      </dgm:prSet>
      <dgm:spPr/>
    </dgm:pt>
    <dgm:pt modelId="{E1F9662E-B3BA-481D-B35C-21C4EDA75836}" type="pres">
      <dgm:prSet presAssocID="{A2C1F2C5-6F06-4ED9-83B4-E560479CA94B}" presName="sibTrans" presStyleCnt="0"/>
      <dgm:spPr/>
    </dgm:pt>
    <dgm:pt modelId="{3BC1FA75-285D-4433-B9E3-894632F11DF1}" type="pres">
      <dgm:prSet presAssocID="{C30543ED-17EC-4DD9-A6E8-1CC896319AB1}" presName="compNode" presStyleCnt="0"/>
      <dgm:spPr/>
    </dgm:pt>
    <dgm:pt modelId="{C4CA898F-7443-4C89-8028-583D202BF7CE}" type="pres">
      <dgm:prSet presAssocID="{C30543ED-17EC-4DD9-A6E8-1CC896319AB1}" presName="iconBgRect" presStyleLbl="bgShp" presStyleIdx="3" presStyleCnt="4"/>
      <dgm:spPr/>
    </dgm:pt>
    <dgm:pt modelId="{EB8F057D-BB89-4FD1-B5E2-A54AD6EBAA60}" type="pres">
      <dgm:prSet presAssocID="{C30543ED-17EC-4DD9-A6E8-1CC896319AB1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C3BA458-8676-4A27-815E-6D4DB5817A7E}" type="pres">
      <dgm:prSet presAssocID="{C30543ED-17EC-4DD9-A6E8-1CC896319AB1}" presName="spaceRect" presStyleCnt="0"/>
      <dgm:spPr/>
    </dgm:pt>
    <dgm:pt modelId="{DA97A658-9D11-4182-8E97-B27A7B6C9987}" type="pres">
      <dgm:prSet presAssocID="{C30543ED-17EC-4DD9-A6E8-1CC896319A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7F5D29-A7CD-4FA2-BE48-3F71B4CE0B77}" type="presOf" srcId="{1F36BFD8-1822-4882-B242-134F09AFCD6A}" destId="{C4D97862-FD16-4927-875E-E97BC5020466}" srcOrd="0" destOrd="0" presId="urn:microsoft.com/office/officeart/2018/5/layout/IconCircleLabelList"/>
    <dgm:cxn modelId="{6B231C6F-D7EB-4ADC-A951-AE47B01CD973}" type="presOf" srcId="{D3C5E91C-A7D3-45BE-9EC6-A0B62224C2FC}" destId="{18B39A22-C7E6-4D68-9CC6-BB24E8DF5180}" srcOrd="0" destOrd="0" presId="urn:microsoft.com/office/officeart/2018/5/layout/IconCircleLabelList"/>
    <dgm:cxn modelId="{6B148550-F96F-4C91-B538-70911A5CF18A}" srcId="{BEEEC349-47E7-46EE-BE14-B29FA2286823}" destId="{D3C5E91C-A7D3-45BE-9EC6-A0B62224C2FC}" srcOrd="1" destOrd="0" parTransId="{12EAC7C6-B7CF-4AE5-9C48-AF35238BF94C}" sibTransId="{4CD8F7EA-EC92-48C7-A33D-D59AB6D6F82C}"/>
    <dgm:cxn modelId="{987B4573-03F4-4657-B760-B265A0F6B10B}" type="presOf" srcId="{BEEEC349-47E7-46EE-BE14-B29FA2286823}" destId="{433C7813-F103-49AF-8213-4405633E2850}" srcOrd="0" destOrd="0" presId="urn:microsoft.com/office/officeart/2018/5/layout/IconCircleLabelList"/>
    <dgm:cxn modelId="{4B86FA94-9E45-4C43-A433-DE6B6980248B}" type="presOf" srcId="{DDD2021F-8294-4725-832A-1573340685E9}" destId="{D72B8E41-3D92-484B-AAA2-FF285FE6ED18}" srcOrd="0" destOrd="0" presId="urn:microsoft.com/office/officeart/2018/5/layout/IconCircleLabelList"/>
    <dgm:cxn modelId="{ABB0D095-6DAF-4062-9619-4DA2293470C5}" srcId="{BEEEC349-47E7-46EE-BE14-B29FA2286823}" destId="{C30543ED-17EC-4DD9-A6E8-1CC896319AB1}" srcOrd="3" destOrd="0" parTransId="{AAE78833-A147-4470-9243-7AE47FF54EEE}" sibTransId="{81F844A5-60E3-45C0-A294-F10B807C0B26}"/>
    <dgm:cxn modelId="{9A99639E-E2C5-4DCC-9F25-B13E3F315075}" srcId="{BEEEC349-47E7-46EE-BE14-B29FA2286823}" destId="{DDD2021F-8294-4725-832A-1573340685E9}" srcOrd="2" destOrd="0" parTransId="{5A0BD009-C49A-462D-83F7-D052E09D94C1}" sibTransId="{A2C1F2C5-6F06-4ED9-83B4-E560479CA94B}"/>
    <dgm:cxn modelId="{DF7DDAA4-E367-41E0-B600-47E3D132B471}" srcId="{BEEEC349-47E7-46EE-BE14-B29FA2286823}" destId="{1F36BFD8-1822-4882-B242-134F09AFCD6A}" srcOrd="0" destOrd="0" parTransId="{50EF214A-FF66-4F43-9143-42F8D35804CB}" sibTransId="{CE9C5428-4CCB-4E13-9C77-8F4E6803CFDF}"/>
    <dgm:cxn modelId="{3552F9A4-D725-44A4-85F8-F8B992F92310}" type="presOf" srcId="{C30543ED-17EC-4DD9-A6E8-1CC896319AB1}" destId="{DA97A658-9D11-4182-8E97-B27A7B6C9987}" srcOrd="0" destOrd="0" presId="urn:microsoft.com/office/officeart/2018/5/layout/IconCircleLabelList"/>
    <dgm:cxn modelId="{C78C9210-082F-4EA0-9824-A28D272B49FF}" type="presParOf" srcId="{433C7813-F103-49AF-8213-4405633E2850}" destId="{04FCC914-404C-41A6-A12B-D7F7884827C3}" srcOrd="0" destOrd="0" presId="urn:microsoft.com/office/officeart/2018/5/layout/IconCircleLabelList"/>
    <dgm:cxn modelId="{9131D92A-ACA7-4E71-9FFE-655AD2302203}" type="presParOf" srcId="{04FCC914-404C-41A6-A12B-D7F7884827C3}" destId="{B2BAA924-7E78-4947-A966-867E2348B414}" srcOrd="0" destOrd="0" presId="urn:microsoft.com/office/officeart/2018/5/layout/IconCircleLabelList"/>
    <dgm:cxn modelId="{58BF4B88-47E1-4391-8FFA-444F4945147F}" type="presParOf" srcId="{04FCC914-404C-41A6-A12B-D7F7884827C3}" destId="{BD3E7778-0B62-43D6-8A9D-472BC3C429E9}" srcOrd="1" destOrd="0" presId="urn:microsoft.com/office/officeart/2018/5/layout/IconCircleLabelList"/>
    <dgm:cxn modelId="{34363730-FC74-4A44-A51F-8286A3200202}" type="presParOf" srcId="{04FCC914-404C-41A6-A12B-D7F7884827C3}" destId="{8B97F23C-8647-4883-BCCB-6EEB3B7F1158}" srcOrd="2" destOrd="0" presId="urn:microsoft.com/office/officeart/2018/5/layout/IconCircleLabelList"/>
    <dgm:cxn modelId="{2211E191-97A3-4050-AD7B-38E57EA76385}" type="presParOf" srcId="{04FCC914-404C-41A6-A12B-D7F7884827C3}" destId="{C4D97862-FD16-4927-875E-E97BC5020466}" srcOrd="3" destOrd="0" presId="urn:microsoft.com/office/officeart/2018/5/layout/IconCircleLabelList"/>
    <dgm:cxn modelId="{014C577F-330C-46D3-A2AC-CB12A1263A0C}" type="presParOf" srcId="{433C7813-F103-49AF-8213-4405633E2850}" destId="{AE03A691-7CCD-4513-8FA4-22EDE1C82324}" srcOrd="1" destOrd="0" presId="urn:microsoft.com/office/officeart/2018/5/layout/IconCircleLabelList"/>
    <dgm:cxn modelId="{55FC1F4B-BE84-44CE-B6E9-8A834804DDEE}" type="presParOf" srcId="{433C7813-F103-49AF-8213-4405633E2850}" destId="{ED1C0036-A7C7-4610-94D1-8CA621AE0A4E}" srcOrd="2" destOrd="0" presId="urn:microsoft.com/office/officeart/2018/5/layout/IconCircleLabelList"/>
    <dgm:cxn modelId="{C448127C-AB68-4913-B064-5DA82BB73798}" type="presParOf" srcId="{ED1C0036-A7C7-4610-94D1-8CA621AE0A4E}" destId="{47F6663C-7510-4BF4-B48E-E63A8A19B56C}" srcOrd="0" destOrd="0" presId="urn:microsoft.com/office/officeart/2018/5/layout/IconCircleLabelList"/>
    <dgm:cxn modelId="{4B213954-3BA3-4E72-9442-9D499B0C07C6}" type="presParOf" srcId="{ED1C0036-A7C7-4610-94D1-8CA621AE0A4E}" destId="{BEA1FC66-DA9E-4ECC-A26A-49C5FD2610FE}" srcOrd="1" destOrd="0" presId="urn:microsoft.com/office/officeart/2018/5/layout/IconCircleLabelList"/>
    <dgm:cxn modelId="{63B028CF-0360-494C-9B79-79769E6FA28B}" type="presParOf" srcId="{ED1C0036-A7C7-4610-94D1-8CA621AE0A4E}" destId="{43F9538A-2852-460E-B643-865441D54B4E}" srcOrd="2" destOrd="0" presId="urn:microsoft.com/office/officeart/2018/5/layout/IconCircleLabelList"/>
    <dgm:cxn modelId="{8FD2968E-5D0A-49B6-B935-0A9E8852BF12}" type="presParOf" srcId="{ED1C0036-A7C7-4610-94D1-8CA621AE0A4E}" destId="{18B39A22-C7E6-4D68-9CC6-BB24E8DF5180}" srcOrd="3" destOrd="0" presId="urn:microsoft.com/office/officeart/2018/5/layout/IconCircleLabelList"/>
    <dgm:cxn modelId="{AA15801A-17D8-46F1-B33B-41817A21D032}" type="presParOf" srcId="{433C7813-F103-49AF-8213-4405633E2850}" destId="{F65C1001-4F0F-467C-B8D1-51A69AD37C74}" srcOrd="3" destOrd="0" presId="urn:microsoft.com/office/officeart/2018/5/layout/IconCircleLabelList"/>
    <dgm:cxn modelId="{204A19AB-2D7D-44A5-8B7E-53BE8D810D2D}" type="presParOf" srcId="{433C7813-F103-49AF-8213-4405633E2850}" destId="{3EBFE65A-1551-43BE-9687-F91759AB56B4}" srcOrd="4" destOrd="0" presId="urn:microsoft.com/office/officeart/2018/5/layout/IconCircleLabelList"/>
    <dgm:cxn modelId="{C0DFB86D-9FD6-4E88-B57B-F69388A47C41}" type="presParOf" srcId="{3EBFE65A-1551-43BE-9687-F91759AB56B4}" destId="{7C3EEEB7-92E0-466A-AA05-32B075BCFCB0}" srcOrd="0" destOrd="0" presId="urn:microsoft.com/office/officeart/2018/5/layout/IconCircleLabelList"/>
    <dgm:cxn modelId="{EDF62C3F-79B1-4373-AF2F-19D70BB469D8}" type="presParOf" srcId="{3EBFE65A-1551-43BE-9687-F91759AB56B4}" destId="{6912728C-F000-45F2-9736-8A7CF5658370}" srcOrd="1" destOrd="0" presId="urn:microsoft.com/office/officeart/2018/5/layout/IconCircleLabelList"/>
    <dgm:cxn modelId="{6F0040E8-1B3A-4324-8E9B-0DE881AB42AE}" type="presParOf" srcId="{3EBFE65A-1551-43BE-9687-F91759AB56B4}" destId="{AC78F026-7BDB-4B21-8C9E-D318F696EF46}" srcOrd="2" destOrd="0" presId="urn:microsoft.com/office/officeart/2018/5/layout/IconCircleLabelList"/>
    <dgm:cxn modelId="{A0060D18-504B-4BB5-B49E-199BA5B7200B}" type="presParOf" srcId="{3EBFE65A-1551-43BE-9687-F91759AB56B4}" destId="{D72B8E41-3D92-484B-AAA2-FF285FE6ED18}" srcOrd="3" destOrd="0" presId="urn:microsoft.com/office/officeart/2018/5/layout/IconCircleLabelList"/>
    <dgm:cxn modelId="{85C5B087-5BF1-4EB5-AA6F-58F06DBC64D1}" type="presParOf" srcId="{433C7813-F103-49AF-8213-4405633E2850}" destId="{E1F9662E-B3BA-481D-B35C-21C4EDA75836}" srcOrd="5" destOrd="0" presId="urn:microsoft.com/office/officeart/2018/5/layout/IconCircleLabelList"/>
    <dgm:cxn modelId="{9F5F5D51-66DF-49A2-A8D9-13F4EDCA4EED}" type="presParOf" srcId="{433C7813-F103-49AF-8213-4405633E2850}" destId="{3BC1FA75-285D-4433-B9E3-894632F11DF1}" srcOrd="6" destOrd="0" presId="urn:microsoft.com/office/officeart/2018/5/layout/IconCircleLabelList"/>
    <dgm:cxn modelId="{06B5C768-03F2-4390-8B6E-B59D361BA582}" type="presParOf" srcId="{3BC1FA75-285D-4433-B9E3-894632F11DF1}" destId="{C4CA898F-7443-4C89-8028-583D202BF7CE}" srcOrd="0" destOrd="0" presId="urn:microsoft.com/office/officeart/2018/5/layout/IconCircleLabelList"/>
    <dgm:cxn modelId="{BFE2E2F5-7684-4E25-85CB-69C2D6C1FADC}" type="presParOf" srcId="{3BC1FA75-285D-4433-B9E3-894632F11DF1}" destId="{EB8F057D-BB89-4FD1-B5E2-A54AD6EBAA60}" srcOrd="1" destOrd="0" presId="urn:microsoft.com/office/officeart/2018/5/layout/IconCircleLabelList"/>
    <dgm:cxn modelId="{244D2B12-C227-4458-B3E1-5C9550C9478D}" type="presParOf" srcId="{3BC1FA75-285D-4433-B9E3-894632F11DF1}" destId="{FC3BA458-8676-4A27-815E-6D4DB5817A7E}" srcOrd="2" destOrd="0" presId="urn:microsoft.com/office/officeart/2018/5/layout/IconCircleLabelList"/>
    <dgm:cxn modelId="{6C55E757-3520-4006-8166-407CF491CC3B}" type="presParOf" srcId="{3BC1FA75-285D-4433-B9E3-894632F11DF1}" destId="{DA97A658-9D11-4182-8E97-B27A7B6C99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DBBE4-466E-4088-BC74-7666940FE7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E45932-D5CE-4783-ACBD-996C2EE18CF5}">
      <dgm:prSet/>
      <dgm:spPr/>
      <dgm:t>
        <a:bodyPr/>
        <a:lstStyle/>
        <a:p>
          <a:r>
            <a:rPr lang="en-US" dirty="0"/>
            <a:t>Expand the time-series plots/visualization</a:t>
          </a:r>
        </a:p>
      </dgm:t>
    </dgm:pt>
    <dgm:pt modelId="{89E753D0-21E7-4C74-A683-1FC0FF4919C6}" type="parTrans" cxnId="{CEF47CEF-01A1-4EC9-A26B-35ECD6243FFC}">
      <dgm:prSet/>
      <dgm:spPr/>
      <dgm:t>
        <a:bodyPr/>
        <a:lstStyle/>
        <a:p>
          <a:endParaRPr lang="en-US"/>
        </a:p>
      </dgm:t>
    </dgm:pt>
    <dgm:pt modelId="{506FEAE1-BCDC-4121-B532-06536B49B856}" type="sibTrans" cxnId="{CEF47CEF-01A1-4EC9-A26B-35ECD6243FFC}">
      <dgm:prSet/>
      <dgm:spPr/>
      <dgm:t>
        <a:bodyPr/>
        <a:lstStyle/>
        <a:p>
          <a:endParaRPr lang="en-US"/>
        </a:p>
      </dgm:t>
    </dgm:pt>
    <dgm:pt modelId="{86842069-9778-45A3-A09E-C945DAA6330A}">
      <dgm:prSet/>
      <dgm:spPr/>
      <dgm:t>
        <a:bodyPr/>
        <a:lstStyle/>
        <a:p>
          <a:r>
            <a:rPr lang="en-US"/>
            <a:t>Possible to located the subregion data</a:t>
          </a:r>
        </a:p>
      </dgm:t>
    </dgm:pt>
    <dgm:pt modelId="{42B3FCBD-2F04-4930-9FAD-72576F437C8C}" type="parTrans" cxnId="{5F894ABC-D27D-4942-A28F-2F766AF4BC6B}">
      <dgm:prSet/>
      <dgm:spPr/>
      <dgm:t>
        <a:bodyPr/>
        <a:lstStyle/>
        <a:p>
          <a:endParaRPr lang="en-US"/>
        </a:p>
      </dgm:t>
    </dgm:pt>
    <dgm:pt modelId="{F7755E55-2106-4E7D-9A9E-212B4623EFC1}" type="sibTrans" cxnId="{5F894ABC-D27D-4942-A28F-2F766AF4BC6B}">
      <dgm:prSet/>
      <dgm:spPr/>
      <dgm:t>
        <a:bodyPr/>
        <a:lstStyle/>
        <a:p>
          <a:endParaRPr lang="en-US"/>
        </a:p>
      </dgm:t>
    </dgm:pt>
    <dgm:pt modelId="{E564CD02-9F83-4524-8CAB-B79C4D87DAB4}">
      <dgm:prSet/>
      <dgm:spPr/>
      <dgm:t>
        <a:bodyPr/>
        <a:lstStyle/>
        <a:p>
          <a:r>
            <a:rPr lang="en-US" dirty="0"/>
            <a:t>Working on publishing everything on server to accommodate potential large dataset  </a:t>
          </a:r>
        </a:p>
      </dgm:t>
    </dgm:pt>
    <dgm:pt modelId="{CB487FD5-FD18-4F01-B452-56A21299C43F}" type="parTrans" cxnId="{5DD3326C-ED66-4DE0-954A-E83A63495DB0}">
      <dgm:prSet/>
      <dgm:spPr/>
      <dgm:t>
        <a:bodyPr/>
        <a:lstStyle/>
        <a:p>
          <a:endParaRPr lang="en-US"/>
        </a:p>
      </dgm:t>
    </dgm:pt>
    <dgm:pt modelId="{ADC73916-E530-4F96-82D1-1CBE03D4B72D}" type="sibTrans" cxnId="{5DD3326C-ED66-4DE0-954A-E83A63495DB0}">
      <dgm:prSet/>
      <dgm:spPr/>
      <dgm:t>
        <a:bodyPr/>
        <a:lstStyle/>
        <a:p>
          <a:endParaRPr lang="en-US"/>
        </a:p>
      </dgm:t>
    </dgm:pt>
    <dgm:pt modelId="{422F6C1A-AA49-45B4-8182-9C0099C9E1B0}" type="pres">
      <dgm:prSet presAssocID="{CFBDBBE4-466E-4088-BC74-7666940FE72D}" presName="root" presStyleCnt="0">
        <dgm:presLayoutVars>
          <dgm:dir/>
          <dgm:resizeHandles val="exact"/>
        </dgm:presLayoutVars>
      </dgm:prSet>
      <dgm:spPr/>
    </dgm:pt>
    <dgm:pt modelId="{C6A5E1BF-6C50-4E1C-9CB8-36F9D7605A3E}" type="pres">
      <dgm:prSet presAssocID="{BCE45932-D5CE-4783-ACBD-996C2EE18CF5}" presName="compNode" presStyleCnt="0"/>
      <dgm:spPr/>
    </dgm:pt>
    <dgm:pt modelId="{E5BCFC0F-4D4C-42DB-A42E-1D64C0BC70F9}" type="pres">
      <dgm:prSet presAssocID="{BCE45932-D5CE-4783-ACBD-996C2EE18C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8B892266-493C-4376-80AA-654C3A012B65}" type="pres">
      <dgm:prSet presAssocID="{BCE45932-D5CE-4783-ACBD-996C2EE18CF5}" presName="spaceRect" presStyleCnt="0"/>
      <dgm:spPr/>
    </dgm:pt>
    <dgm:pt modelId="{BFB9F743-90D5-42BD-A801-5C6FE0607484}" type="pres">
      <dgm:prSet presAssocID="{BCE45932-D5CE-4783-ACBD-996C2EE18CF5}" presName="textRect" presStyleLbl="revTx" presStyleIdx="0" presStyleCnt="3">
        <dgm:presLayoutVars>
          <dgm:chMax val="1"/>
          <dgm:chPref val="1"/>
        </dgm:presLayoutVars>
      </dgm:prSet>
      <dgm:spPr/>
    </dgm:pt>
    <dgm:pt modelId="{41AD5748-6CC2-4464-A3FA-C3A6D3B61C86}" type="pres">
      <dgm:prSet presAssocID="{506FEAE1-BCDC-4121-B532-06536B49B856}" presName="sibTrans" presStyleCnt="0"/>
      <dgm:spPr/>
    </dgm:pt>
    <dgm:pt modelId="{52FD4C38-687B-489D-B98C-01BA34B93420}" type="pres">
      <dgm:prSet presAssocID="{86842069-9778-45A3-A09E-C945DAA6330A}" presName="compNode" presStyleCnt="0"/>
      <dgm:spPr/>
    </dgm:pt>
    <dgm:pt modelId="{134CEA7F-6275-43E4-AF03-4C5F15261919}" type="pres">
      <dgm:prSet presAssocID="{86842069-9778-45A3-A09E-C945DAA633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564B98D-48D9-49F0-9584-7887C173E2C3}" type="pres">
      <dgm:prSet presAssocID="{86842069-9778-45A3-A09E-C945DAA6330A}" presName="spaceRect" presStyleCnt="0"/>
      <dgm:spPr/>
    </dgm:pt>
    <dgm:pt modelId="{7F72C6CE-D425-41B9-8897-6FD7A68F4E41}" type="pres">
      <dgm:prSet presAssocID="{86842069-9778-45A3-A09E-C945DAA6330A}" presName="textRect" presStyleLbl="revTx" presStyleIdx="1" presStyleCnt="3">
        <dgm:presLayoutVars>
          <dgm:chMax val="1"/>
          <dgm:chPref val="1"/>
        </dgm:presLayoutVars>
      </dgm:prSet>
      <dgm:spPr/>
    </dgm:pt>
    <dgm:pt modelId="{D0727690-1540-4C27-9B2D-31F37735D792}" type="pres">
      <dgm:prSet presAssocID="{F7755E55-2106-4E7D-9A9E-212B4623EFC1}" presName="sibTrans" presStyleCnt="0"/>
      <dgm:spPr/>
    </dgm:pt>
    <dgm:pt modelId="{A461DC14-51B4-4CC9-AFB2-A4EA2ECEEE90}" type="pres">
      <dgm:prSet presAssocID="{E564CD02-9F83-4524-8CAB-B79C4D87DAB4}" presName="compNode" presStyleCnt="0"/>
      <dgm:spPr/>
    </dgm:pt>
    <dgm:pt modelId="{1B698776-8358-493C-9089-C6C3661C3A06}" type="pres">
      <dgm:prSet presAssocID="{E564CD02-9F83-4524-8CAB-B79C4D87DA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6FF972-7588-4D6F-880A-7041532D09D0}" type="pres">
      <dgm:prSet presAssocID="{E564CD02-9F83-4524-8CAB-B79C4D87DAB4}" presName="spaceRect" presStyleCnt="0"/>
      <dgm:spPr/>
    </dgm:pt>
    <dgm:pt modelId="{86F4D530-1BA0-4448-BF5E-05EDDD4F9249}" type="pres">
      <dgm:prSet presAssocID="{E564CD02-9F83-4524-8CAB-B79C4D87DA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D3326C-ED66-4DE0-954A-E83A63495DB0}" srcId="{CFBDBBE4-466E-4088-BC74-7666940FE72D}" destId="{E564CD02-9F83-4524-8CAB-B79C4D87DAB4}" srcOrd="2" destOrd="0" parTransId="{CB487FD5-FD18-4F01-B452-56A21299C43F}" sibTransId="{ADC73916-E530-4F96-82D1-1CBE03D4B72D}"/>
    <dgm:cxn modelId="{7A21CD53-733F-4B87-99B0-EA9DDD5F0BB3}" type="presOf" srcId="{86842069-9778-45A3-A09E-C945DAA6330A}" destId="{7F72C6CE-D425-41B9-8897-6FD7A68F4E41}" srcOrd="0" destOrd="0" presId="urn:microsoft.com/office/officeart/2018/2/layout/IconLabelList"/>
    <dgm:cxn modelId="{937DBA78-6B0F-4D65-A939-C3B620CB27F1}" type="presOf" srcId="{CFBDBBE4-466E-4088-BC74-7666940FE72D}" destId="{422F6C1A-AA49-45B4-8182-9C0099C9E1B0}" srcOrd="0" destOrd="0" presId="urn:microsoft.com/office/officeart/2018/2/layout/IconLabelList"/>
    <dgm:cxn modelId="{DF40B1AE-7FFE-470E-AAC4-BF4BE0E2D10D}" type="presOf" srcId="{BCE45932-D5CE-4783-ACBD-996C2EE18CF5}" destId="{BFB9F743-90D5-42BD-A801-5C6FE0607484}" srcOrd="0" destOrd="0" presId="urn:microsoft.com/office/officeart/2018/2/layout/IconLabelList"/>
    <dgm:cxn modelId="{5F894ABC-D27D-4942-A28F-2F766AF4BC6B}" srcId="{CFBDBBE4-466E-4088-BC74-7666940FE72D}" destId="{86842069-9778-45A3-A09E-C945DAA6330A}" srcOrd="1" destOrd="0" parTransId="{42B3FCBD-2F04-4930-9FAD-72576F437C8C}" sibTransId="{F7755E55-2106-4E7D-9A9E-212B4623EFC1}"/>
    <dgm:cxn modelId="{ECAB8CE6-011B-4445-90F4-21CB32B70E0E}" type="presOf" srcId="{E564CD02-9F83-4524-8CAB-B79C4D87DAB4}" destId="{86F4D530-1BA0-4448-BF5E-05EDDD4F9249}" srcOrd="0" destOrd="0" presId="urn:microsoft.com/office/officeart/2018/2/layout/IconLabelList"/>
    <dgm:cxn modelId="{CEF47CEF-01A1-4EC9-A26B-35ECD6243FFC}" srcId="{CFBDBBE4-466E-4088-BC74-7666940FE72D}" destId="{BCE45932-D5CE-4783-ACBD-996C2EE18CF5}" srcOrd="0" destOrd="0" parTransId="{89E753D0-21E7-4C74-A683-1FC0FF4919C6}" sibTransId="{506FEAE1-BCDC-4121-B532-06536B49B856}"/>
    <dgm:cxn modelId="{9E310023-6089-4066-84D2-074EC264586D}" type="presParOf" srcId="{422F6C1A-AA49-45B4-8182-9C0099C9E1B0}" destId="{C6A5E1BF-6C50-4E1C-9CB8-36F9D7605A3E}" srcOrd="0" destOrd="0" presId="urn:microsoft.com/office/officeart/2018/2/layout/IconLabelList"/>
    <dgm:cxn modelId="{A3871A46-AA53-45C0-BE7B-9422F6F06AFC}" type="presParOf" srcId="{C6A5E1BF-6C50-4E1C-9CB8-36F9D7605A3E}" destId="{E5BCFC0F-4D4C-42DB-A42E-1D64C0BC70F9}" srcOrd="0" destOrd="0" presId="urn:microsoft.com/office/officeart/2018/2/layout/IconLabelList"/>
    <dgm:cxn modelId="{9B17EB69-8190-4AE0-8E77-992BAF7EFFD9}" type="presParOf" srcId="{C6A5E1BF-6C50-4E1C-9CB8-36F9D7605A3E}" destId="{8B892266-493C-4376-80AA-654C3A012B65}" srcOrd="1" destOrd="0" presId="urn:microsoft.com/office/officeart/2018/2/layout/IconLabelList"/>
    <dgm:cxn modelId="{BB4D2EB1-5426-4DF5-A8F2-CAB8EA053414}" type="presParOf" srcId="{C6A5E1BF-6C50-4E1C-9CB8-36F9D7605A3E}" destId="{BFB9F743-90D5-42BD-A801-5C6FE0607484}" srcOrd="2" destOrd="0" presId="urn:microsoft.com/office/officeart/2018/2/layout/IconLabelList"/>
    <dgm:cxn modelId="{482F00D9-3EBB-49A2-A215-87BC6F5CBB5F}" type="presParOf" srcId="{422F6C1A-AA49-45B4-8182-9C0099C9E1B0}" destId="{41AD5748-6CC2-4464-A3FA-C3A6D3B61C86}" srcOrd="1" destOrd="0" presId="urn:microsoft.com/office/officeart/2018/2/layout/IconLabelList"/>
    <dgm:cxn modelId="{595A6584-986D-4B37-A918-C69BF484792D}" type="presParOf" srcId="{422F6C1A-AA49-45B4-8182-9C0099C9E1B0}" destId="{52FD4C38-687B-489D-B98C-01BA34B93420}" srcOrd="2" destOrd="0" presId="urn:microsoft.com/office/officeart/2018/2/layout/IconLabelList"/>
    <dgm:cxn modelId="{26261EEA-A07C-4D1C-95D8-542EE948B82B}" type="presParOf" srcId="{52FD4C38-687B-489D-B98C-01BA34B93420}" destId="{134CEA7F-6275-43E4-AF03-4C5F15261919}" srcOrd="0" destOrd="0" presId="urn:microsoft.com/office/officeart/2018/2/layout/IconLabelList"/>
    <dgm:cxn modelId="{C5503FA1-EA91-4055-9C5C-BF99373EF10A}" type="presParOf" srcId="{52FD4C38-687B-489D-B98C-01BA34B93420}" destId="{1564B98D-48D9-49F0-9584-7887C173E2C3}" srcOrd="1" destOrd="0" presId="urn:microsoft.com/office/officeart/2018/2/layout/IconLabelList"/>
    <dgm:cxn modelId="{B4D5384D-5A37-4133-848C-89841691D275}" type="presParOf" srcId="{52FD4C38-687B-489D-B98C-01BA34B93420}" destId="{7F72C6CE-D425-41B9-8897-6FD7A68F4E41}" srcOrd="2" destOrd="0" presId="urn:microsoft.com/office/officeart/2018/2/layout/IconLabelList"/>
    <dgm:cxn modelId="{01CF6BBC-6E62-4A37-9360-05B5F4584E68}" type="presParOf" srcId="{422F6C1A-AA49-45B4-8182-9C0099C9E1B0}" destId="{D0727690-1540-4C27-9B2D-31F37735D792}" srcOrd="3" destOrd="0" presId="urn:microsoft.com/office/officeart/2018/2/layout/IconLabelList"/>
    <dgm:cxn modelId="{4E2EC3BA-4835-44A0-8267-06D39046D4DE}" type="presParOf" srcId="{422F6C1A-AA49-45B4-8182-9C0099C9E1B0}" destId="{A461DC14-51B4-4CC9-AFB2-A4EA2ECEEE90}" srcOrd="4" destOrd="0" presId="urn:microsoft.com/office/officeart/2018/2/layout/IconLabelList"/>
    <dgm:cxn modelId="{5E19BCC3-94CB-4605-ACD6-8CA99C1FB0C9}" type="presParOf" srcId="{A461DC14-51B4-4CC9-AFB2-A4EA2ECEEE90}" destId="{1B698776-8358-493C-9089-C6C3661C3A06}" srcOrd="0" destOrd="0" presId="urn:microsoft.com/office/officeart/2018/2/layout/IconLabelList"/>
    <dgm:cxn modelId="{C976F62A-53E1-4E26-B3F0-145ABF924DE5}" type="presParOf" srcId="{A461DC14-51B4-4CC9-AFB2-A4EA2ECEEE90}" destId="{476FF972-7588-4D6F-880A-7041532D09D0}" srcOrd="1" destOrd="0" presId="urn:microsoft.com/office/officeart/2018/2/layout/IconLabelList"/>
    <dgm:cxn modelId="{67E1BF74-5E56-4969-B74A-1009CF25DFB1}" type="presParOf" srcId="{A461DC14-51B4-4CC9-AFB2-A4EA2ECEEE90}" destId="{86F4D530-1BA0-4448-BF5E-05EDDD4F92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AA924-7E78-4947-A966-867E2348B414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E7778-0B62-43D6-8A9D-472BC3C429E9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862-FD16-4927-875E-E97BC5020466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Day 1 – 184  (May 01, 2021 – October 31, 2021)</a:t>
          </a:r>
        </a:p>
      </dsp:txBody>
      <dsp:txXfrm>
        <a:off x="569079" y="2644614"/>
        <a:ext cx="2072362" cy="720000"/>
      </dsp:txXfrm>
    </dsp:sp>
    <dsp:sp modelId="{47F6663C-7510-4BF4-B48E-E63A8A19B56C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FC66-DA9E-4ECC-A26A-49C5FD2610F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9A22-C7E6-4D68-9CC6-BB24E8DF518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Ratio between Temperature and COVID-19 case in three cities</a:t>
          </a:r>
        </a:p>
      </dsp:txBody>
      <dsp:txXfrm>
        <a:off x="3004105" y="2644614"/>
        <a:ext cx="2072362" cy="720000"/>
      </dsp:txXfrm>
    </dsp:sp>
    <dsp:sp modelId="{7C3EEEB7-92E0-466A-AA05-32B075BCFCB0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2728C-F000-45F2-9736-8A7CF565837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B8E41-3D92-484B-AAA2-FF285FE6ED18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Option for multiple slot of time  </a:t>
          </a:r>
        </a:p>
      </dsp:txBody>
      <dsp:txXfrm>
        <a:off x="5439131" y="2644614"/>
        <a:ext cx="2072362" cy="720000"/>
      </dsp:txXfrm>
    </dsp:sp>
    <dsp:sp modelId="{C4CA898F-7443-4C89-8028-583D202BF7CE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057D-BB89-4FD1-B5E2-A54AD6EBAA6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7A658-9D11-4182-8E97-B27A7B6C998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>
              <a:hlinkClick xmlns:r="http://schemas.openxmlformats.org/officeDocument/2006/relationships" r:id="rId9"/>
            </a:rPr>
            <a:t>http://lee471.shinyapps.io/Project</a:t>
          </a:r>
          <a:endParaRPr lang="en-US" sz="1100" kern="1200" dirty="0"/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CFC0F-4D4C-42DB-A42E-1D64C0BC70F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9F743-90D5-42BD-A801-5C6FE060748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Expand the time-series plots/visualization</a:t>
          </a:r>
        </a:p>
      </dsp:txBody>
      <dsp:txXfrm>
        <a:off x="417971" y="2644140"/>
        <a:ext cx="2889450" cy="720000"/>
      </dsp:txXfrm>
    </dsp:sp>
    <dsp:sp modelId="{134CEA7F-6275-43E4-AF03-4C5F15261919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2C6CE-D425-41B9-8897-6FD7A68F4E41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Possible to located the subregion data</a:t>
          </a:r>
        </a:p>
      </dsp:txBody>
      <dsp:txXfrm>
        <a:off x="3813075" y="2644140"/>
        <a:ext cx="2889450" cy="720000"/>
      </dsp:txXfrm>
    </dsp:sp>
    <dsp:sp modelId="{1B698776-8358-493C-9089-C6C3661C3A0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4D530-1BA0-4448-BF5E-05EDDD4F9249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Working on publishing everything on server to accommodate potential large dataset  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B0EB-03D2-4FC5-8403-A8F419D0B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753DE-D8A9-4B08-8A21-9590CC71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59E3-4CAE-4EAA-899E-E503463C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11A1-990A-45D7-9DDA-6A4208B0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4DB0-2133-4B87-821C-66623D0E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10DF-8669-41B2-9D40-CC4EC6D9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9AF72-7D33-43B4-A1EB-435358A7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EA03-7EC5-4C11-B68E-0670C8E1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3FB1-EC82-490D-8B23-41DD04E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1E0A-BE7F-48D0-906A-A346F22E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D5A08-0BFD-436C-82C4-351E9260E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6CC1-EE1B-47E4-883B-B044B481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7F2EA-8E7C-4BEA-A935-3894571A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AB4A-1B71-46EA-8086-22AB4641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6573-AF42-4145-B413-40B930A2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2AB-50CD-482B-81A9-368741F6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F1A-ECA8-45EB-A729-BFE7431B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0642-E7D3-4EAA-ABA5-AA491B89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1957-F20A-49BB-8C87-7BF01DA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5176-A9C8-4648-A27D-A69952E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8614-F301-4012-A6ED-2BAE103D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7DE6-A43A-4C9C-A63E-F3B32B37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5CDB-A9F6-4759-8C12-5B6A9040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5CCE-4BFF-482A-8FC8-C74086C9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AA46-9D1C-4B44-83DB-CFB39875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321-D091-4FC3-8DA4-64570DB0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D16F-F33E-4A1A-8767-540452125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6BEDE-679D-4BE7-BA31-8FDBC362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2582C-1B09-4B3D-BA82-8C99BC6C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54EC-6547-42C2-9113-D685598E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537A-A726-44C9-A6FD-03A42224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3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26BE-C26A-449B-9861-0A63E039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CD02-89C0-4448-96DC-1895554B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3B15-89C4-47DE-AC29-24F2F5185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5FCF7-C5D7-4F46-AA84-06BC24342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75F95-0886-4131-B464-B65F74E6D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40D62-01D3-4069-A517-C03F61E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32498-0629-4D14-967F-9FFB6274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399EF-C6A8-4E99-8A70-1ACFEF5E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B9CB-7D21-4C16-A039-CD6E135F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1372E-69E8-4470-B621-57D7DCFD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DD9E7-25E4-422C-943C-5D72E9E7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F659-4BDF-431D-B47D-1ECC8E85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E96E6-91D5-48D9-ACE5-9C21FBAA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5F775-574F-473C-8D85-7ADF994F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7148-0C7C-4ED0-8BC0-4CB515B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D9E-8A9D-4CE2-9230-79508B0D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B619-3698-4756-87AE-E604D0B2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D954-09E2-4E29-9552-F5B30139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F8F3-FBCF-4A0D-A5FA-74E04236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77386-2C83-4634-A981-6095DBA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A8B21-69BF-4337-9FD1-F14D260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B982-8A9E-4340-A06F-4612E412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182C4-B6AB-47D5-97DF-11930F4C5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D31C6-7CB5-4A59-9B2F-140D1FEA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C4D1-DD76-4E1A-87F7-DABF0E28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376FF-A8C6-41F3-BD11-969CBAE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7FA9-A496-4464-A421-1631DB7C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EBD0-1629-4111-8EAF-9FE1EC1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F7109-D566-40C4-9F97-F10B615EC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1543-3E09-4911-908B-14798CD03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E224-CA26-4E9F-8E2A-AE7ED4F97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9B53-053B-43C3-9C71-586166561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" TargetMode="External"/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FE5D1-C278-4396-9707-F67BACB3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363" y="4071597"/>
            <a:ext cx="10515600" cy="1286544"/>
          </a:xfrm>
          <a:noFill/>
        </p:spPr>
        <p:txBody>
          <a:bodyPr anchor="b">
            <a:normAutofit/>
          </a:bodyPr>
          <a:lstStyle/>
          <a:p>
            <a:r>
              <a:rPr lang="en-US" sz="4000" dirty="0"/>
              <a:t>An Analysis of latitudinal COVID-19 cases associated with weather condition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6AC7-E502-4F0C-B14D-AD36027C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69" y="5572126"/>
            <a:ext cx="10509388" cy="556964"/>
          </a:xfrm>
          <a:noFill/>
        </p:spPr>
        <p:txBody>
          <a:bodyPr>
            <a:normAutofit fontScale="25000" lnSpcReduction="20000"/>
          </a:bodyPr>
          <a:lstStyle/>
          <a:p>
            <a:endParaRPr lang="en-US" sz="600" dirty="0"/>
          </a:p>
          <a:p>
            <a:r>
              <a:rPr lang="en-US" sz="9600" dirty="0"/>
              <a:t>GEOG432-832.001 12.18</a:t>
            </a:r>
          </a:p>
          <a:p>
            <a:r>
              <a:rPr lang="en-US" sz="9600" dirty="0"/>
              <a:t>Kun-Yuan Lee</a:t>
            </a:r>
          </a:p>
          <a:p>
            <a:endParaRPr lang="en-US" sz="600" dirty="0"/>
          </a:p>
        </p:txBody>
      </p:sp>
      <p:pic>
        <p:nvPicPr>
          <p:cNvPr id="14" name="Picture 13" descr="An example of a molecular structure">
            <a:extLst>
              <a:ext uri="{FF2B5EF4-FFF2-40B4-BE49-F238E27FC236}">
                <a16:creationId xmlns:a16="http://schemas.microsoft.com/office/drawing/2014/main" id="{6BF8DAE3-DC13-412E-915D-EF37E836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4" b="32976"/>
          <a:stretch/>
        </p:blipFill>
        <p:spPr>
          <a:xfrm>
            <a:off x="20" y="2"/>
            <a:ext cx="12191979" cy="39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DEA1-CE25-4170-8957-AA2A4541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4039737" cy="877909"/>
          </a:xfrm>
        </p:spPr>
        <p:txBody>
          <a:bodyPr>
            <a:normAutofit/>
          </a:bodyPr>
          <a:lstStyle/>
          <a:p>
            <a:r>
              <a:rPr lang="en-US" sz="2000" dirty="0"/>
              <a:t>Result – Differentiate by month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E632194-C9EA-4B93-8163-981406C61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89" y="3429000"/>
            <a:ext cx="5186080" cy="3428999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2AD30F-4BFF-4751-A91E-ED1CE732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51"/>
            <a:ext cx="4743320" cy="313624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3416FEB-8234-40D9-A2EF-CFD57DCC3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48" y="238159"/>
            <a:ext cx="4934252" cy="32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4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131D-7213-4E48-80F4-2521439A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34" y="964026"/>
            <a:ext cx="4382069" cy="1190530"/>
          </a:xfrm>
        </p:spPr>
        <p:txBody>
          <a:bodyPr/>
          <a:lstStyle/>
          <a:p>
            <a:r>
              <a:rPr lang="en-US" sz="2800" dirty="0"/>
              <a:t>Windchill 50 F or less</a:t>
            </a:r>
          </a:p>
          <a:p>
            <a:r>
              <a:rPr lang="en-US" sz="2800" dirty="0"/>
              <a:t>Heat Index 80 F or more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963718-777A-4B60-A07F-AD8F11BD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1" y="157233"/>
            <a:ext cx="3331191" cy="523804"/>
          </a:xfrm>
        </p:spPr>
        <p:txBody>
          <a:bodyPr anchor="b">
            <a:normAutofit/>
          </a:bodyPr>
          <a:lstStyle/>
          <a:p>
            <a:r>
              <a:rPr lang="en-US" sz="2000" dirty="0"/>
              <a:t>Results (Windchill/Heat Index)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92CBCF7-3264-4E24-A302-4E7F4421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19" y="75062"/>
            <a:ext cx="4757781" cy="314581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64DBF8D-A7CC-4892-87CA-22C65C2B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88" y="3429000"/>
            <a:ext cx="4623612" cy="30570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293E7B-5B20-4DA5-8738-A15CAA08BDCD}"/>
              </a:ext>
            </a:extLst>
          </p:cNvPr>
          <p:cNvGrpSpPr/>
          <p:nvPr/>
        </p:nvGrpSpPr>
        <p:grpSpPr>
          <a:xfrm>
            <a:off x="476534" y="2437546"/>
            <a:ext cx="6743132" cy="3287690"/>
            <a:chOff x="476534" y="2150943"/>
            <a:chExt cx="5966078" cy="2405419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BDFBD21C-4DA1-4309-9038-4F08DD57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34" y="2150943"/>
              <a:ext cx="3638000" cy="2405419"/>
            </a:xfrm>
            <a:prstGeom prst="rect">
              <a:avLst/>
            </a:prstGeom>
          </p:spPr>
        </p:pic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F2346C19-AC1B-4CC8-B8A2-74AC9502F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613" y="2150943"/>
              <a:ext cx="3637999" cy="2405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61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FFC4E-40D2-4215-A353-3DC2C679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A08A8-CB57-448D-81A0-30D67AFA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Leaflet/Time-series  by ShinyApp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4CD3F-CDDC-47DF-8A1D-A42D0D17B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45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656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3B1E1-AC82-4301-997F-1B1B354D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Implication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4FA3-6C95-4B25-B190-77BC6DCB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4"/>
            <a:ext cx="10684764" cy="4334938"/>
          </a:xfrm>
        </p:spPr>
        <p:txBody>
          <a:bodyPr>
            <a:normAutofit/>
          </a:bodyPr>
          <a:lstStyle/>
          <a:p>
            <a:r>
              <a:rPr lang="en-US" sz="2000" dirty="0"/>
              <a:t>Temperature do play a role for and apparent trend for the COVID-19 cases (at large glance [longer period studies])</a:t>
            </a:r>
          </a:p>
          <a:p>
            <a:r>
              <a:rPr lang="en-US" sz="2000" dirty="0"/>
              <a:t>In the North state -&gt; colder temperature day associated more COVID-19 cases</a:t>
            </a:r>
          </a:p>
          <a:p>
            <a:r>
              <a:rPr lang="en-US" sz="2000" dirty="0"/>
              <a:t>In the South state -&gt; warmer temperature day associated more COVID-19 cases</a:t>
            </a:r>
          </a:p>
          <a:p>
            <a:r>
              <a:rPr lang="en-US" sz="2000" dirty="0"/>
              <a:t>In Nebraska, Lincoln -&gt; neither colder/warmer temperature associated more COVID-19 cases</a:t>
            </a:r>
          </a:p>
          <a:p>
            <a:pPr marL="0" indent="0">
              <a:buNone/>
            </a:pPr>
            <a:r>
              <a:rPr lang="en-US" sz="2000" dirty="0"/>
              <a:t> (weak correlation)</a:t>
            </a:r>
          </a:p>
          <a:p>
            <a:r>
              <a:rPr lang="en-US" sz="2000" dirty="0"/>
              <a:t>COVID-19 varies not only seasonal, but also monthly </a:t>
            </a:r>
          </a:p>
          <a:p>
            <a:r>
              <a:rPr lang="en-US" sz="2000" dirty="0"/>
              <a:t>The Fargo, ND, and Corpus Christi, TX has more significant trend compared to Lincoln, NE.</a:t>
            </a:r>
          </a:p>
          <a:p>
            <a:r>
              <a:rPr lang="en-US" sz="2000" dirty="0"/>
              <a:t>People live in ND have higher COVID-19 case in Snow,(overcast) and Snow,(partly cloud) condition.</a:t>
            </a:r>
          </a:p>
          <a:p>
            <a:r>
              <a:rPr lang="en-US" sz="2000" dirty="0"/>
              <a:t>People live in TX have higher COVID-19 case in Rain,(overcast) and Rain,(partly cloud) condition. </a:t>
            </a:r>
          </a:p>
          <a:p>
            <a:r>
              <a:rPr lang="en-US" sz="2000" dirty="0"/>
              <a:t>People live in NE have higher COVID-19 case in two-more categories weather conditions. </a:t>
            </a:r>
          </a:p>
        </p:txBody>
      </p:sp>
    </p:spTree>
    <p:extLst>
      <p:ext uri="{BB962C8B-B14F-4D97-AF65-F5344CB8AC3E}">
        <p14:creationId xmlns:p14="http://schemas.microsoft.com/office/powerpoint/2010/main" val="5136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D52B2-F447-4C61-8C66-8155A1DEF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C0291-4F3E-477C-B337-880E3C89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Improvement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9B27C7-6C1F-4B90-81BB-44539ED12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45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267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EC27C-43E8-4020-A20A-20286B8B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9839-BF51-46C6-A00F-06214631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Chen, S.,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Prettner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K., Kuhn, M. 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et al.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Climate and the spread of COVID-19. 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Sci Rep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11, 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9042 (2021). https://doi.org/10.1038/s41598-021-87692-z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Riddell, S., Goldie, S., Hill, A. 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et al.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The effect of temperature on persistence of SARS-CoV-2 on common surfaces. 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Virol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J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17, 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145 (2020). https://doi.org/10.1186/s12985-020-01418-7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Singhal T. A Review of Coronavirus Disease-2019 (COVID-19). Indian J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Pediatr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2020 Apr;87(4):281-286.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doi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 10.1007/s12098-020-03263-6.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Epub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2020 Mar 13. PMID: 32166607; PMCID: PMC7090728.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Covid case data: </a:t>
            </a:r>
            <a:r>
              <a:rPr lang="en-US" sz="1500" u="sng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2"/>
              </a:rPr>
              <a:t>nytimes</a:t>
            </a:r>
            <a:r>
              <a:rPr lang="en-US" sz="1500" u="sng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2"/>
              </a:rPr>
              <a:t>/covid-19-data: An ongoing repository of data on coronavirus cases and deaths in the U.S. (github.com)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indent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Weather information data : </a:t>
            </a:r>
            <a:r>
              <a:rPr lang="en-US" sz="1500" u="sng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3"/>
              </a:rPr>
              <a:t>https://www.ncdc.noaa.gov/cdo-web/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881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97D3-0DB6-4F80-A3F3-07DC35A4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Objective 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3059-9272-4168-B31E-9B17DAEC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707671" cy="3647710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COVID-19 impacts our life/become part of our social routine  </a:t>
            </a:r>
          </a:p>
          <a:p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Variants Alpha, Delta, Omicron…   </a:t>
            </a:r>
            <a:endParaRPr lang="en-US" sz="1700" dirty="0">
              <a:solidFill>
                <a:schemeClr val="bg1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Study showed the temperature can be a factor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 transmitting the virus </a:t>
            </a:r>
            <a:endParaRPr lang="en-US" sz="1700" dirty="0">
              <a:solidFill>
                <a:schemeClr val="bg1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Question would like to know:</a:t>
            </a:r>
          </a:p>
          <a:p>
            <a:r>
              <a:rPr lang="en-US" sz="1700" dirty="0">
                <a:solidFill>
                  <a:schemeClr val="bg1"/>
                </a:solidFill>
              </a:rPr>
              <a:t>How does the temperature affect the COVID-19 cases?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Does it vary between latitudinally ?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Does it vary monthly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Does it influence by temperature or the weather condition?</a:t>
            </a:r>
          </a:p>
        </p:txBody>
      </p:sp>
      <p:pic>
        <p:nvPicPr>
          <p:cNvPr id="1028" name="Picture 4" descr="Understanding omicron, the new COVID-19 variant | UCLA">
            <a:extLst>
              <a:ext uri="{FF2B5EF4-FFF2-40B4-BE49-F238E27FC236}">
                <a16:creationId xmlns:a16="http://schemas.microsoft.com/office/drawing/2014/main" id="{923F2423-3D6C-472C-A241-1C81A778E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888"/>
          <a:stretch/>
        </p:blipFill>
        <p:spPr bwMode="auto">
          <a:xfrm>
            <a:off x="6525453" y="1"/>
            <a:ext cx="5666547" cy="33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VID-19 | South Kingstown, RI">
            <a:extLst>
              <a:ext uri="{FF2B5EF4-FFF2-40B4-BE49-F238E27FC236}">
                <a16:creationId xmlns:a16="http://schemas.microsoft.com/office/drawing/2014/main" id="{7FB4F496-377F-4F61-ACB8-3B5917F8C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r="15419" b="1"/>
          <a:stretch/>
        </p:blipFill>
        <p:spPr bwMode="auto">
          <a:xfrm>
            <a:off x="6522277" y="3398024"/>
            <a:ext cx="5669723" cy="3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D798645-3257-44D9-B605-DCF1F5BF9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r="31717" b="63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FD299-F0E3-418A-B893-78C8EDBA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4"/>
            <a:ext cx="6619811" cy="1017940"/>
          </a:xfrm>
        </p:spPr>
        <p:txBody>
          <a:bodyPr>
            <a:normAutofit/>
          </a:bodyPr>
          <a:lstStyle/>
          <a:p>
            <a:r>
              <a:rPr lang="en-US" sz="4000" dirty="0"/>
              <a:t>Background/Assumption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AF0-DF7B-4C73-940D-C99A4A5D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1976"/>
            <a:ext cx="7277411" cy="406597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libri (Body)"/>
              </a:rPr>
              <a:t>How does COVID-19 Spread? </a:t>
            </a:r>
          </a:p>
          <a:p>
            <a:pPr lvl="1"/>
            <a:r>
              <a:rPr lang="en-US" sz="1700" b="0" i="0" dirty="0">
                <a:effectLst/>
                <a:latin typeface="Calibri (Body)"/>
              </a:rPr>
              <a:t>COVID-19 spreads when an infected person breathes out droplets and very small particles that contain the virus. </a:t>
            </a:r>
          </a:p>
          <a:p>
            <a:pPr lvl="1"/>
            <a:r>
              <a:rPr lang="en-US" sz="1700" dirty="0">
                <a:latin typeface="Calibri (Body)"/>
              </a:rPr>
              <a:t>In door or </a:t>
            </a:r>
            <a:r>
              <a:rPr lang="en-US" sz="1700" b="0" i="0" dirty="0">
                <a:effectLst/>
                <a:latin typeface="Calibri (Body)"/>
              </a:rPr>
              <a:t>People who are closer than 6 feet from the infected person are most likely to get infected.</a:t>
            </a:r>
          </a:p>
          <a:p>
            <a:r>
              <a:rPr lang="en-US" sz="1700" dirty="0">
                <a:latin typeface="Calibri (Body)"/>
              </a:rPr>
              <a:t>This project.. [ Candidate cities: Fargo, ND, Lincoln, NE, and Corpus Christi, TX] </a:t>
            </a:r>
          </a:p>
          <a:p>
            <a:r>
              <a:rPr lang="en-US" sz="1700" dirty="0">
                <a:latin typeface="Calibri (Body)"/>
              </a:rPr>
              <a:t>Date Periods : May 01, 2021 – October 31, 2021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>
                <a:latin typeface="Calibri (Body)"/>
              </a:rPr>
              <a:t>Account for similar COVID-19 city measurements (Mask-Mandated, In door restrain)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>
                <a:latin typeface="Calibri (Body)"/>
              </a:rPr>
              <a:t>Account for similar populations and within the similar longitude  </a:t>
            </a:r>
          </a:p>
          <a:p>
            <a:pPr marL="457200" lvl="1" indent="0">
              <a:buNone/>
            </a:pPr>
            <a:endParaRPr lang="en-US" sz="17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Calibri (Body)"/>
              </a:rPr>
              <a:t>Does not account the for the traveler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Calibri (Body)"/>
              </a:rPr>
              <a:t>Does not account the incubation Period (3-10 days)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022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CC8F-52A1-42AC-8953-FA7808E6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320"/>
            <a:ext cx="3863454" cy="1449120"/>
          </a:xfrm>
        </p:spPr>
        <p:txBody>
          <a:bodyPr>
            <a:normAutofit/>
          </a:bodyPr>
          <a:lstStyle/>
          <a:p>
            <a:r>
              <a:rPr lang="en-US" sz="2400" dirty="0"/>
              <a:t>Method/Workflow/Packages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CCBC-0A82-433F-A2BF-61C4842F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14" y="2047164"/>
            <a:ext cx="3863453" cy="4055524"/>
          </a:xfrm>
        </p:spPr>
        <p:txBody>
          <a:bodyPr>
            <a:normAutofit/>
          </a:bodyPr>
          <a:lstStyle/>
          <a:p>
            <a:r>
              <a:rPr lang="en-US" sz="2000" dirty="0"/>
              <a:t>Functions: </a:t>
            </a:r>
            <a:r>
              <a:rPr lang="en-US" sz="2000" dirty="0" err="1"/>
              <a:t>readcsv</a:t>
            </a:r>
            <a:r>
              <a:rPr lang="en-US" sz="2000" dirty="0"/>
              <a:t>, </a:t>
            </a:r>
            <a:r>
              <a:rPr lang="en-US" sz="2000" dirty="0" err="1"/>
              <a:t>dplyr</a:t>
            </a:r>
            <a:r>
              <a:rPr lang="en-US" sz="2000" dirty="0"/>
              <a:t>, sf, </a:t>
            </a:r>
            <a:r>
              <a:rPr lang="en-US" sz="2000" dirty="0" err="1"/>
              <a:t>tidyverse</a:t>
            </a:r>
            <a:endParaRPr lang="en-US" sz="2000" dirty="0"/>
          </a:p>
          <a:p>
            <a:r>
              <a:rPr lang="en-US" sz="2000" dirty="0"/>
              <a:t>Packages: Leaflet, </a:t>
            </a:r>
            <a:r>
              <a:rPr lang="en-US" sz="2000" dirty="0" err="1"/>
              <a:t>ShinyApp</a:t>
            </a:r>
            <a:r>
              <a:rPr lang="en-US" sz="2000" dirty="0"/>
              <a:t> </a:t>
            </a:r>
          </a:p>
          <a:p>
            <a:r>
              <a:rPr lang="en-US" sz="2000" dirty="0"/>
              <a:t>Advantage: store everything on the server and control access for the designated user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C2F6591-4EFA-43D6-9AE9-3A4D351DE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312" r="6335"/>
          <a:stretch/>
        </p:blipFill>
        <p:spPr>
          <a:xfrm>
            <a:off x="4981372" y="1295516"/>
            <a:ext cx="7021835" cy="4266968"/>
          </a:xfrm>
          <a:prstGeom prst="rect">
            <a:avLst/>
          </a:prstGeom>
        </p:spPr>
      </p:pic>
      <p:pic>
        <p:nvPicPr>
          <p:cNvPr id="3074" name="Picture 2" descr="Shiny - Scaling and Performance Tuning with shinyapps.io">
            <a:extLst>
              <a:ext uri="{FF2B5EF4-FFF2-40B4-BE49-F238E27FC236}">
                <a16:creationId xmlns:a16="http://schemas.microsoft.com/office/drawing/2014/main" id="{2DCF1FC8-E808-4679-A9F0-1DFC854A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2" y="4558352"/>
            <a:ext cx="3922468" cy="22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FEB29-0EED-491C-9DE0-C7236D42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Obstacle/Limitation/Challenge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11B2-940B-4DFC-93D2-0A836A4B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73" y="2288833"/>
            <a:ext cx="5017827" cy="37844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Time-series data formation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5/20/2021 vs. 05/20/2021 vs. 05-20-2021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Color scale in reverse-order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Temperature color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Time slide representation (not allow for non-character display)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 not have case divided into subregion for detail investigation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 not allow multiple interactive time slide options -&gt; TBE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62" name="Picture 14" descr="How Leadership Challenges Can Bring Out the Best In You - Lolly Daskal |">
            <a:extLst>
              <a:ext uri="{FF2B5EF4-FFF2-40B4-BE49-F238E27FC236}">
                <a16:creationId xmlns:a16="http://schemas.microsoft.com/office/drawing/2014/main" id="{AB97E463-9B6C-419F-BAA7-D4CE090F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193" y="492042"/>
            <a:ext cx="3588640" cy="25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Limitation – Free Creative Commons Images from Picserver">
            <a:extLst>
              <a:ext uri="{FF2B5EF4-FFF2-40B4-BE49-F238E27FC236}">
                <a16:creationId xmlns:a16="http://schemas.microsoft.com/office/drawing/2014/main" id="{EEE73A19-BE95-490C-A0EC-E234DD77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8661" y="3928495"/>
            <a:ext cx="3588640" cy="23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7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92BA-3128-4E45-8760-49DD508D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282"/>
            <a:ext cx="10515600" cy="1325563"/>
          </a:xfrm>
        </p:spPr>
        <p:txBody>
          <a:bodyPr/>
          <a:lstStyle/>
          <a:p>
            <a:r>
              <a:rPr lang="en-US" dirty="0"/>
              <a:t>Temperature glance 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00E2B7C-E1CA-4FEB-AE71-DBD9AAFDB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31" y="116005"/>
            <a:ext cx="5304769" cy="3507475"/>
          </a:xfr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37DF2A0F-7580-4926-BB83-BAC9E943C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" y="754039"/>
            <a:ext cx="4608662" cy="304721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3818D76-AE72-4052-80F4-707A1D80F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80" y="3623480"/>
            <a:ext cx="4778421" cy="315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289-A270-4D40-98CB-E21FCB8C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08" y="131523"/>
            <a:ext cx="3091167" cy="6951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 Light (Headings)"/>
              </a:rPr>
              <a:t>COVID-case plot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549916-7DC5-444E-A0F5-E9D73B77D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7" y="932225"/>
            <a:ext cx="4245046" cy="2806793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1C297D19-71D2-489F-9A09-C543F4B9F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78" y="3729044"/>
            <a:ext cx="4533373" cy="299743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98B5CF-1515-409A-80D1-EBF2FD193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41" y="112733"/>
            <a:ext cx="5484459" cy="3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110D-04E3-42D1-B2AC-7D0CC90D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" y="95534"/>
            <a:ext cx="9791131" cy="61251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( Weather condition)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F1650BB9-B5D7-4EC7-9B30-9CCD1943E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r="9559" b="22769"/>
          <a:stretch/>
        </p:blipFill>
        <p:spPr>
          <a:xfrm>
            <a:off x="3870949" y="3473960"/>
            <a:ext cx="5385786" cy="3133844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0E8897EA-A31E-4F17-A1D6-4EFC1EB56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r="9956" b="24198"/>
          <a:stretch/>
        </p:blipFill>
        <p:spPr>
          <a:xfrm>
            <a:off x="7368942" y="250196"/>
            <a:ext cx="4637950" cy="3223764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551E051F-1187-4E68-B532-696DCC6D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r="10417" b="27567"/>
          <a:stretch/>
        </p:blipFill>
        <p:spPr>
          <a:xfrm>
            <a:off x="185108" y="1341129"/>
            <a:ext cx="4704796" cy="2739551"/>
          </a:xfrm>
        </p:spPr>
      </p:pic>
    </p:spTree>
    <p:extLst>
      <p:ext uri="{BB962C8B-B14F-4D97-AF65-F5344CB8AC3E}">
        <p14:creationId xmlns:p14="http://schemas.microsoft.com/office/powerpoint/2010/main" val="40307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6782-2930-487E-B62B-4EF8543F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734"/>
            <a:ext cx="4735773" cy="1095186"/>
          </a:xfrm>
        </p:spPr>
        <p:txBody>
          <a:bodyPr>
            <a:normAutofit/>
          </a:bodyPr>
          <a:lstStyle/>
          <a:p>
            <a:r>
              <a:rPr lang="en-US" sz="2000" dirty="0"/>
              <a:t>Result (Temperature VS COVID-19 case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85024FE-A19C-4180-8D5F-D1000B29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" y="368727"/>
            <a:ext cx="4628412" cy="306027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36D01D-9B10-447C-9685-B05178159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09" y="368727"/>
            <a:ext cx="5315091" cy="351429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D62CE2F-5C52-43CF-9FD4-D1B59C998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93" y="3657600"/>
            <a:ext cx="4628413" cy="30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711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 (Body)</vt:lpstr>
      <vt:lpstr>Calibri Light (Headings)</vt:lpstr>
      <vt:lpstr>Arial</vt:lpstr>
      <vt:lpstr>Calibri</vt:lpstr>
      <vt:lpstr>Calibri Light</vt:lpstr>
      <vt:lpstr>Times New Roman</vt:lpstr>
      <vt:lpstr>Wingdings</vt:lpstr>
      <vt:lpstr>Office Theme</vt:lpstr>
      <vt:lpstr>An Analysis of latitudinal COVID-19 cases associated with weather condition</vt:lpstr>
      <vt:lpstr>Objective </vt:lpstr>
      <vt:lpstr>Background/Assumption</vt:lpstr>
      <vt:lpstr>Method/Workflow/Packages </vt:lpstr>
      <vt:lpstr>Obstacle/Limitation/Challenge</vt:lpstr>
      <vt:lpstr>Temperature glance </vt:lpstr>
      <vt:lpstr>COVID-case plot</vt:lpstr>
      <vt:lpstr>Result ( Weather condition)</vt:lpstr>
      <vt:lpstr>Result (Temperature VS COVID-19 case</vt:lpstr>
      <vt:lpstr>Result – Differentiate by month</vt:lpstr>
      <vt:lpstr>Results (Windchill/Heat Index) </vt:lpstr>
      <vt:lpstr>Leaflet/Time-series  by ShinyApp</vt:lpstr>
      <vt:lpstr>Implication</vt:lpstr>
      <vt:lpstr>Future Improvement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latitudinal COVID-19 cases associated with weather condition</dc:title>
  <dc:creator>Kun-Yuan Lee</dc:creator>
  <cp:lastModifiedBy>Kun-Yuan Lee</cp:lastModifiedBy>
  <cp:revision>6</cp:revision>
  <dcterms:created xsi:type="dcterms:W3CDTF">2021-12-09T20:28:05Z</dcterms:created>
  <dcterms:modified xsi:type="dcterms:W3CDTF">2021-12-10T05:41:45Z</dcterms:modified>
</cp:coreProperties>
</file>