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8F404-10BF-4E74-8D0A-0E775CCFFB05}" v="768" dt="2024-05-05T08:51:35.736"/>
    <p1510:client id="{452239AA-4E77-41B5-AC8A-F420E36C0352}" v="43" dt="2024-05-03T10:10:59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pingdom.com/" TargetMode="External"/><Relationship Id="rId2" Type="http://schemas.openxmlformats.org/officeDocument/2006/relationships/hyperlink" Target="https://parsesite.ru/ru/cost/sez.i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rowsershots.org" TargetMode="External"/><Relationship Id="rId4" Type="http://schemas.openxmlformats.org/officeDocument/2006/relationships/hyperlink" Target="https://gtmetrix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7DF7C-D505-4F3F-7BC2-D46794D7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5"/>
            <a:ext cx="9144000" cy="163714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МИНИСТЕРСТВО НАУКИ И ВЫСШЕГО ОБРАЗОВАНИЯ РЕСПУБЛИКИ КАЗАХСТАН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СЕВЕРО-КАЗАХСТАНСКИЙ УНИВЕРСИТЕТ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ИМ. М. КОЗЫБАЕВА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ФАКУЛЬТЕТ ИНЖЕНЕРИИ И ЦИФРОВЫХ ТЕХНОЛОГИЙ</a:t>
            </a:r>
            <a:endParaRPr lang="en-US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>
                <a:latin typeface="Times New Roman"/>
                <a:cs typeface="Times New Roman"/>
              </a:rPr>
              <a:t>КАФЕДРА "ИНФОРМАЦИОННО-КОММУНИКАЦИОННЫЕ ТЕХНОЛОГИИ"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6A4E8C-4B31-F93B-0B72-D4E01DD4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6766"/>
            <a:ext cx="9144000" cy="916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>
                <a:latin typeface="Times New Roman"/>
                <a:cs typeface="Times New Roman"/>
              </a:rPr>
              <a:t>ТВОРЧЕСКИЙ ЭКЗАМЕН</a:t>
            </a:r>
            <a:endParaRPr lang="ru-RU">
              <a:latin typeface="Calibri" panose="020F0502020204030204"/>
              <a:cs typeface="Calibri" panose="020F0502020204030204"/>
            </a:endParaRPr>
          </a:p>
          <a:p>
            <a:r>
              <a:rPr lang="ru-RU" sz="1800">
                <a:latin typeface="Times New Roman"/>
                <a:cs typeface="Times New Roman"/>
              </a:rPr>
              <a:t>ПО ДИСЦИПЛИНЕ "ПРОТОКОЛЫ И ИНТЕРФЕЙСЫ КОМПЬЮТЕРНЫХ СИСТЕМ"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1E3A6-072B-703B-243E-11F3EF3DBFEE}"/>
              </a:ext>
            </a:extLst>
          </p:cNvPr>
          <p:cNvSpPr txBox="1"/>
          <p:nvPr/>
        </p:nvSpPr>
        <p:spPr>
          <a:xfrm>
            <a:off x="906410" y="4179547"/>
            <a:ext cx="10631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Times New Roman"/>
              </a:rPr>
              <a:t>Выполнил: студент группы ИС-22                                                                                           </a:t>
            </a:r>
            <a:r>
              <a:rPr lang="ru-RU" err="1">
                <a:latin typeface="Times New Roman"/>
                <a:cs typeface="Times New Roman"/>
              </a:rPr>
              <a:t>Нурмашева</a:t>
            </a:r>
            <a:r>
              <a:rPr lang="ru-RU">
                <a:latin typeface="Times New Roman"/>
                <a:cs typeface="Times New Roman"/>
              </a:rPr>
              <a:t> А. А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D5493-4737-846D-5D5C-9EE53F3FD1B3}"/>
              </a:ext>
            </a:extLst>
          </p:cNvPr>
          <p:cNvSpPr txBox="1"/>
          <p:nvPr/>
        </p:nvSpPr>
        <p:spPr>
          <a:xfrm>
            <a:off x="5062030" y="6210989"/>
            <a:ext cx="2314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Times New Roman"/>
                <a:cs typeface="Times New Roman"/>
              </a:rPr>
              <a:t>Петропавловск, 2024</a:t>
            </a:r>
            <a:endParaRPr lang="ru-RU"/>
          </a:p>
          <a:p>
            <a:pPr algn="l"/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67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компьютер, электрони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120DD03-DC19-B30A-5F4E-7CD920B94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539" y="773819"/>
            <a:ext cx="8930628" cy="5324238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EBF296-206C-360B-3F29-F7A277B0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шаблон, Шриф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2B8D556-D90A-72FE-51DF-2D3664529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842" y="648494"/>
            <a:ext cx="5534024" cy="5562599"/>
          </a:xfrm>
        </p:spPr>
      </p:pic>
    </p:spTree>
    <p:extLst>
      <p:ext uri="{BB962C8B-B14F-4D97-AF65-F5344CB8AC3E}">
        <p14:creationId xmlns:p14="http://schemas.microsoft.com/office/powerpoint/2010/main" val="95327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FBAB-8903-CBAD-077E-E2DE2A7A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2"/>
            <a:ext cx="10515600" cy="71365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Times New Roman"/>
                <a:cs typeface="Times New Roman"/>
              </a:rPr>
              <a:t>Актуальность проекта</a:t>
            </a:r>
            <a:endParaRPr lang="ru-RU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C095F-277D-D763-664C-42F815349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132"/>
            <a:ext cx="10515600" cy="46608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  Психологическая помощь онлайн способствует доступу к конфиденциальным консультациям в любое удобное время и место, что особенно ценно в условиях современного ритма жизни и стремлении к анонимности.</a:t>
            </a:r>
          </a:p>
          <a:p>
            <a:pPr marL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  Актуальность сайтов психологической помощи онлайн проявляется в их способности предоставлять доступ к качественным психологическим услугам в любое удобное время и место, снижая географические и временные ограничения, улучшая доступность помощи и содействуя в решении психологических проблем среди широкого круга пользователей.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20CD23-F583-24B1-A4DE-49B63BC3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2</a:t>
            </a:fld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3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71417-7006-1E40-6836-4161C6B3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27"/>
            <a:ext cx="10515600" cy="840652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Times New Roman"/>
              </a:rPr>
              <a:t>2. Цель и задачи проекта</a:t>
            </a:r>
            <a:endParaRPr lang="ru-RU" dirty="0">
              <a:cs typeface="Calibri Light" panose="020F03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C063E1-2F80-93C1-03F1-DA715D6E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3</a:t>
            </a:fld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EC801-B6B6-99D1-B7C3-FF80448FFEF9}"/>
              </a:ext>
            </a:extLst>
          </p:cNvPr>
          <p:cNvSpPr txBox="1"/>
          <p:nvPr/>
        </p:nvSpPr>
        <p:spPr>
          <a:xfrm>
            <a:off x="832670" y="1158363"/>
            <a:ext cx="1052297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dirty="0">
                <a:latin typeface="Times New Roman"/>
                <a:cs typeface="Calibri"/>
              </a:rPr>
              <a:t>  Цель проекта: Разработка </a:t>
            </a:r>
            <a:r>
              <a:rPr lang="ru-RU" sz="2000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психологического онлайн-сайта нацелена на предоставление доступа к профессиональным психологическим услугам, обеспечивая пользователям возможность получить качественное консультирование и поддержку для решения различных психологических проблем и вопросов.</a:t>
            </a:r>
          </a:p>
          <a:p>
            <a:pPr algn="just"/>
            <a:endParaRPr lang="ru-RU" sz="2400" dirty="0">
              <a:solidFill>
                <a:srgbClr val="0D0D0D"/>
              </a:solidFill>
              <a:latin typeface="Times New Roman"/>
              <a:cs typeface="Calibri"/>
            </a:endParaRPr>
          </a:p>
          <a:p>
            <a:pPr algn="just"/>
            <a:r>
              <a:rPr lang="ru-RU" sz="2400" dirty="0">
                <a:solidFill>
                  <a:srgbClr val="0D0D0D"/>
                </a:solidFill>
                <a:latin typeface="Times New Roman"/>
                <a:cs typeface="Calibri"/>
              </a:rPr>
              <a:t> </a:t>
            </a:r>
            <a:r>
              <a:rPr lang="ru-RU" sz="2000" dirty="0">
                <a:solidFill>
                  <a:srgbClr val="0D0D0D"/>
                </a:solidFill>
                <a:latin typeface="Times New Roman"/>
                <a:cs typeface="Calibri"/>
              </a:rPr>
              <a:t> Задачи проекта: </a:t>
            </a:r>
          </a:p>
          <a:p>
            <a:pPr algn="just"/>
            <a:r>
              <a:rPr lang="ru-RU" sz="2000" dirty="0">
                <a:solidFill>
                  <a:srgbClr val="0D0D0D"/>
                </a:solidFill>
                <a:latin typeface="Times New Roman"/>
                <a:cs typeface="Calibri"/>
              </a:rPr>
              <a:t>  1. 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Сравнительный анализ аналогичных сайтов.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  2. Проектирование пользовательского интерфейса. 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  3. Разработка ментальной карты (схемы) сайта.</a:t>
            </a:r>
          </a:p>
          <a:p>
            <a:pPr algn="just"/>
            <a:r>
              <a:rPr lang="ru-RU" sz="2000" dirty="0">
                <a:latin typeface="Times New Roman"/>
                <a:cs typeface="Times New Roman"/>
              </a:rPr>
              <a:t>  4.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Изучение синтаксиса и применения функций JavaScript.</a:t>
            </a:r>
            <a:endParaRPr lang="ru-RU" dirty="0">
              <a:latin typeface="Times New Roman"/>
              <a:cs typeface="Calibri" panose="020F0502020204030204"/>
            </a:endParaRPr>
          </a:p>
          <a:p>
            <a:pPr algn="just"/>
            <a:r>
              <a:rPr lang="ru-RU" sz="2000" dirty="0">
                <a:latin typeface="Times New Roman"/>
                <a:cs typeface="Times New Roman"/>
              </a:rPr>
              <a:t>  5. Создание диаграммы с использованием библиотеки chart.js.</a:t>
            </a:r>
            <a:endParaRPr lang="ru-RU" dirty="0">
              <a:latin typeface="Calibri" panose="020F0502020204030204"/>
              <a:cs typeface="Calibri"/>
            </a:endParaRPr>
          </a:p>
          <a:p>
            <a:pPr algn="just"/>
            <a:r>
              <a:rPr lang="ru-RU" sz="2000" dirty="0">
                <a:latin typeface="Times New Roman"/>
                <a:cs typeface="Times New Roman"/>
              </a:rPr>
              <a:t>  6. Разработка системы тестирования для оценки психологического здоровья.</a:t>
            </a:r>
            <a:endParaRPr lang="ru-RU" dirty="0">
              <a:latin typeface="Calibri" panose="020F0502020204030204"/>
              <a:cs typeface="Calibri"/>
            </a:endParaRPr>
          </a:p>
          <a:p>
            <a:pPr algn="just"/>
            <a:r>
              <a:rPr lang="ru-RU" sz="2000" dirty="0">
                <a:latin typeface="Times New Roman"/>
                <a:cs typeface="Times New Roman"/>
              </a:rPr>
              <a:t>  7.  </a:t>
            </a:r>
            <a:r>
              <a:rPr lang="ru-RU" sz="2000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Непрерывное обновление и усовершенствование контента и функционала платформы на основе анализа обратной связи пользователей и современных тенденций в области.</a:t>
            </a:r>
            <a:endParaRPr lang="ru-RU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92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120"/>
            <a:ext cx="10515600" cy="1094653"/>
          </a:xfrm>
        </p:spPr>
        <p:txBody>
          <a:bodyPr/>
          <a:lstStyle/>
          <a:p>
            <a:pPr algn="just"/>
            <a:r>
              <a:rPr lang="ru-RU" sz="2400" dirty="0">
                <a:latin typeface="Times New Roman"/>
                <a:cs typeface="Calibri Light"/>
              </a:rPr>
              <a:t>  3. П</a:t>
            </a:r>
            <a:r>
              <a:rPr lang="ru-RU" sz="2400" dirty="0">
                <a:latin typeface="Times New Roman"/>
                <a:cs typeface="Times New Roman"/>
              </a:rPr>
              <a:t>рактическая значимость</a:t>
            </a:r>
            <a:endParaRPr lang="ru-RU" sz="2400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55C49-9AFD-24F0-3770-04DA5EBE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19"/>
            <a:ext cx="10515600" cy="4978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  1. Улучшение доступности психологической помощи: Результаты исследования помогут разработать и внедрить эффективные онлайн-платформы, что сделает психологическую помощь более доступной для людей в различных географических и социальных условиях.</a:t>
            </a:r>
            <a:endParaRPr lang="ru-RU" sz="2000">
              <a:latin typeface="Times New Roman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  2. Повышение качества услуг: Исследование поможет выявить наиболее эффективные методы онлайн-консультирования и разработать стандарты предоставления психологической помощи, что способствует улучшению качества услуг и повышению удовлетворенности клиентов.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  3. Экономическая эффективность: Оптимизация процесса предоставления психологической помощи онлайн может привести к снижению затрат на обслуживание клиентов и улучшению эффективности использования ресурсов, что имеет экономическую значимость.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0D0D0D"/>
                </a:solidFill>
                <a:latin typeface="Times New Roman"/>
                <a:ea typeface="Söhne"/>
                <a:cs typeface="Söhne"/>
              </a:rPr>
              <a:t>  4. Расширение возможностей обслуживания: Благодаря разработанным моделям и технологиям психологической помощи онлайн, становится возможным достижение новых групп клиентов, которые ранее имели ограниченный доступ к подобным услугам, таких как люди с ограниченной подвижностью или живущие в отдаленных районах.</a:t>
            </a:r>
            <a:endParaRPr lang="ru-RU" sz="2000" dirty="0">
              <a:latin typeface="Times New Roman"/>
              <a:cs typeface="Calibri" panose="020F0502020204030204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48405F-6AC1-F429-1BD9-F1D23209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4</a:t>
            </a:fld>
            <a:endParaRPr lang="ru-RU" sz="140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998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Calibri Light"/>
              </a:rPr>
              <a:t>4. С</a:t>
            </a:r>
            <a:r>
              <a:rPr lang="ru-RU" sz="2400" dirty="0">
                <a:latin typeface="Times New Roman"/>
                <a:cs typeface="Times New Roman"/>
              </a:rPr>
              <a:t>равнительный анализ аналогичных проектов</a:t>
            </a: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4EFDE5-E0E1-2769-D429-5C1DE345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5</a:t>
            </a:fld>
            <a:endParaRPr lang="ru-RU" sz="1400">
              <a:latin typeface="Times New Roman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DCD6581-2134-E46B-51BB-C341BBE1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76591"/>
              </p:ext>
            </p:extLst>
          </p:nvPr>
        </p:nvGraphicFramePr>
        <p:xfrm>
          <a:off x="454741" y="786580"/>
          <a:ext cx="11109385" cy="56077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177">
                  <a:extLst>
                    <a:ext uri="{9D8B030D-6E8A-4147-A177-3AD203B41FA5}">
                      <a16:colId xmlns:a16="http://schemas.microsoft.com/office/drawing/2014/main" val="314961353"/>
                    </a:ext>
                  </a:extLst>
                </a:gridCol>
                <a:gridCol w="2903587">
                  <a:extLst>
                    <a:ext uri="{9D8B030D-6E8A-4147-A177-3AD203B41FA5}">
                      <a16:colId xmlns:a16="http://schemas.microsoft.com/office/drawing/2014/main" val="520151094"/>
                    </a:ext>
                  </a:extLst>
                </a:gridCol>
                <a:gridCol w="3164757">
                  <a:extLst>
                    <a:ext uri="{9D8B030D-6E8A-4147-A177-3AD203B41FA5}">
                      <a16:colId xmlns:a16="http://schemas.microsoft.com/office/drawing/2014/main" val="4171031481"/>
                    </a:ext>
                  </a:extLst>
                </a:gridCol>
                <a:gridCol w="3043864">
                  <a:extLst>
                    <a:ext uri="{9D8B030D-6E8A-4147-A177-3AD203B41FA5}">
                      <a16:colId xmlns:a16="http://schemas.microsoft.com/office/drawing/2014/main" val="2706636345"/>
                    </a:ext>
                  </a:extLst>
                </a:gridCol>
              </a:tblGrid>
              <a:tr h="332500">
                <a:tc rowSpan="2"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Характеристика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/>
                        </a:rPr>
                        <a:t>Сайт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896708"/>
                  </a:ext>
                </a:extLst>
              </a:tr>
              <a:tr h="34761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 err="1">
                          <a:latin typeface="Times New Roman"/>
                        </a:rPr>
                        <a:t>sezim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err="1">
                          <a:latin typeface="Times New Roman"/>
                        </a:rPr>
                        <a:t>betterhelp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err="1">
                          <a:latin typeface="Times New Roman"/>
                        </a:rPr>
                        <a:t>prusakova</a:t>
                      </a:r>
                      <a:endParaRPr lang="ru-RU" sz="1600" dirty="0" err="1">
                        <a:latin typeface="Times New Roman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18955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Целевая аудитория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14+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dirty="0">
                          <a:latin typeface="Times New Roman"/>
                        </a:rPr>
                        <a:t>16+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278892"/>
                  </a:ext>
                </a:extLst>
              </a:tr>
              <a:tr h="1057958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Сервисы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Специалисты, блог, бизнесу, свяжитесь с нами, выбор языка, регистрация, подобрать психолога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Бизнес, о нас, вопросы и ответы, отзывы, советы, найти психолога, онлайн-терапия, контакты, карьера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Психологи, записаться, вебинар, о сервисе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01304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Навигация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Расположение меню доступно и понятно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87190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Логотип и его тип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не соответствует тематике, эмблема и надпись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соответствует тематике, эмблема и надпись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не соответствует тематике, эмблема и надпись</a:t>
                      </a:r>
                      <a:endParaRPr lang="ru-RU" sz="16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38306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Коэффициент привлекательности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9/10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69783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Адаптивность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ru-RU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Компьютер, ноутбук, смартфон: корректно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5519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Производительность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64/100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78/100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68/100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483690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Скорость загрузки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5,2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1,4 сек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600" dirty="0">
                          <a:latin typeface="Times New Roman"/>
                        </a:rPr>
                        <a:t>1,12 сек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89185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7E030-CF0D-1C3A-8B2C-F066D608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18" y="1247161"/>
            <a:ext cx="647700" cy="209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314315-1530-3788-3C71-9F7D04CD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54" y="1273738"/>
            <a:ext cx="876300" cy="1809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C592EC-E6BA-D726-D40F-24854CFE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739" y="1242399"/>
            <a:ext cx="7334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5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603C-6E4B-EE26-8F6A-2FA18F7D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87" y="315964"/>
            <a:ext cx="10245213" cy="352553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/>
                <a:cs typeface="Calibri Light"/>
              </a:rPr>
              <a:t>Сервисы</a:t>
            </a: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800" dirty="0">
                <a:latin typeface="Times New Roman"/>
                <a:cs typeface="Calibri Light"/>
              </a:rPr>
            </a:br>
            <a:br>
              <a:rPr lang="ru-RU" sz="2400" dirty="0">
                <a:latin typeface="Times New Roman"/>
                <a:cs typeface="Calibri Light"/>
              </a:rPr>
            </a:br>
            <a:r>
              <a:rPr lang="ru-RU" sz="2400" dirty="0">
                <a:latin typeface="Times New Roman"/>
                <a:cs typeface="Times New Roman"/>
              </a:rPr>
              <a:t>Коэффициент посещаемости сайта: </a:t>
            </a:r>
            <a:r>
              <a:rPr lang="ru-RU" sz="2400" u="sng" dirty="0">
                <a:latin typeface="Times New Roman"/>
                <a:cs typeface="Times New Roman"/>
                <a:hlinkClick r:id="rId2"/>
              </a:rPr>
              <a:t>https://parsesite.ru/ru/cost/sez.im</a:t>
            </a:r>
            <a:endParaRPr lang="ru-RU" sz="2400" dirty="0">
              <a:latin typeface="Times New Roman"/>
              <a:cs typeface="Times New Roman"/>
            </a:endParaRPr>
          </a:p>
          <a:p>
            <a:pPr algn="just"/>
            <a:r>
              <a:rPr lang="ru-RU" sz="2400" dirty="0">
                <a:latin typeface="Times New Roman"/>
                <a:cs typeface="Times New Roman"/>
              </a:rPr>
              <a:t>Производительность: </a:t>
            </a:r>
            <a:r>
              <a:rPr lang="ru-RU" sz="2400" u="sng" dirty="0">
                <a:latin typeface="Times New Roman"/>
                <a:cs typeface="Times New Roman"/>
                <a:hlinkClick r:id="rId3"/>
              </a:rPr>
              <a:t>https://tools.pingdom.com/</a:t>
            </a:r>
            <a:r>
              <a:rPr lang="ru-RU" sz="2400" dirty="0">
                <a:latin typeface="Times New Roman"/>
                <a:cs typeface="Times New Roman"/>
              </a:rPr>
              <a:t> </a:t>
            </a:r>
          </a:p>
          <a:p>
            <a:r>
              <a:rPr lang="ru-RU" sz="2400" dirty="0">
                <a:latin typeface="Times New Roman"/>
                <a:cs typeface="Calibri Light"/>
              </a:rPr>
              <a:t>Скорость загрузки: </a:t>
            </a:r>
            <a:r>
              <a:rPr lang="ru-RU" sz="2400" dirty="0">
                <a:latin typeface="Times New Roman"/>
                <a:ea typeface="+mj-lt"/>
                <a:cs typeface="+mj-lt"/>
                <a:hlinkClick r:id="rId4"/>
              </a:rPr>
              <a:t>https://gtmetrix.com</a:t>
            </a:r>
            <a:br>
              <a:rPr lang="ru-RU" sz="2400" dirty="0">
                <a:latin typeface="Times New Roman"/>
                <a:ea typeface="+mj-lt"/>
                <a:cs typeface="+mj-lt"/>
              </a:rPr>
            </a:br>
            <a:r>
              <a:rPr lang="ru-RU" sz="2400" dirty="0">
                <a:latin typeface="Times New Roman"/>
                <a:ea typeface="+mj-lt"/>
                <a:cs typeface="+mj-lt"/>
              </a:rPr>
              <a:t>Кросс-</a:t>
            </a:r>
            <a:r>
              <a:rPr lang="ru-RU" sz="2400" dirty="0" err="1">
                <a:latin typeface="Times New Roman"/>
                <a:ea typeface="+mj-lt"/>
                <a:cs typeface="+mj-lt"/>
              </a:rPr>
              <a:t>браузерность</a:t>
            </a:r>
            <a:r>
              <a:rPr lang="ru-RU" sz="2400" dirty="0">
                <a:latin typeface="Times New Roman"/>
                <a:ea typeface="+mj-lt"/>
                <a:cs typeface="+mj-lt"/>
              </a:rPr>
              <a:t>: </a:t>
            </a:r>
            <a:r>
              <a:rPr lang="ru-RU" sz="2400" dirty="0">
                <a:latin typeface="Times New Roman"/>
                <a:ea typeface="+mj-lt"/>
                <a:cs typeface="+mj-lt"/>
                <a:hlinkClick r:id="rId5"/>
              </a:rPr>
              <a:t>http://browsershots.org</a:t>
            </a:r>
            <a:r>
              <a:rPr lang="ru-RU" sz="2400" dirty="0">
                <a:latin typeface="Times New Roman"/>
                <a:ea typeface="+mj-lt"/>
                <a:cs typeface="+mj-lt"/>
              </a:rPr>
              <a:t>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B80882-040B-40E3-1415-0D8ABA74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6</a:t>
            </a:fld>
            <a:endParaRPr lang="en-US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57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Calibri Light"/>
              </a:rPr>
              <a:t>5. С</a:t>
            </a:r>
            <a:r>
              <a:rPr lang="ru-RU" sz="2400" dirty="0">
                <a:latin typeface="Times New Roman"/>
                <a:cs typeface="Times New Roman"/>
              </a:rPr>
              <a:t>труктурная схема</a:t>
            </a:r>
            <a:endParaRPr lang="ru-RU" sz="2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107DE6-213C-9EC0-69B5-AF5A3BD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7</a:t>
            </a:fld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11" name="Объект 10" descr="Изображение выглядит как круг,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32B11A0-EA0A-FCA1-D88B-583B98517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98" y="522851"/>
            <a:ext cx="7042604" cy="5801596"/>
          </a:xfrm>
        </p:spPr>
      </p:pic>
    </p:spTree>
    <p:extLst>
      <p:ext uri="{BB962C8B-B14F-4D97-AF65-F5344CB8AC3E}">
        <p14:creationId xmlns:p14="http://schemas.microsoft.com/office/powerpoint/2010/main" val="294324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A2B54-4D90-82F6-69E7-F6EC678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7"/>
            <a:ext cx="10515600" cy="1094653"/>
          </a:xfrm>
        </p:spPr>
        <p:txBody>
          <a:bodyPr/>
          <a:lstStyle/>
          <a:p>
            <a:r>
              <a:rPr lang="ru-RU" sz="2400" dirty="0">
                <a:latin typeface="Times New Roman"/>
                <a:cs typeface="Calibri Light"/>
              </a:rPr>
              <a:t>6. С</a:t>
            </a:r>
            <a:r>
              <a:rPr lang="ru-RU" sz="2400" dirty="0">
                <a:latin typeface="Times New Roman"/>
                <a:cs typeface="Times New Roman"/>
              </a:rPr>
              <a:t>крины основных интерфейсов</a:t>
            </a:r>
            <a:endParaRPr lang="ru-RU" sz="2400" dirty="0"/>
          </a:p>
        </p:txBody>
      </p:sp>
      <p:pic>
        <p:nvPicPr>
          <p:cNvPr id="4" name="Объект 3" descr="Изображение выглядит как текст, снимок экрана, одежда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468599E8-FC42-D33D-63D8-E3E1576B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680" y="965302"/>
            <a:ext cx="3697380" cy="5396015"/>
          </a:xfrm>
          <a:ln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0A1189-7BD3-DC83-FFB7-DBF8C27B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400" dirty="0" smtClean="0">
                <a:latin typeface="Times New Roman"/>
                <a:cs typeface="Times New Roman"/>
              </a:rPr>
              <a:t>8</a:t>
            </a:fld>
            <a:endParaRPr lang="ru-RU" sz="1400">
              <a:latin typeface="Times New Roman"/>
              <a:cs typeface="Times New Roman"/>
            </a:endParaRPr>
          </a:p>
        </p:txBody>
      </p:sp>
      <p:pic>
        <p:nvPicPr>
          <p:cNvPr id="6" name="Рисунок 5" descr="Изображение выглядит как текст, снимок экрана, Шрифт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EED817F-E156-4581-E4FF-663CEF0B3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66" y="964458"/>
            <a:ext cx="4168350" cy="5395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69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Шрифт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2797845-8907-D286-EE6B-2DA71A2B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17" y="707220"/>
            <a:ext cx="9163253" cy="5432855"/>
          </a:xfr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E4A94-2F25-0092-AD33-44E58E5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Широкоэкранный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МИНИСТЕРСТВО НАУКИ И ВЫСШЕГО ОБРАЗОВАНИЯ РЕСПУБЛИКИ КАЗАХСТАН СЕВЕРО-КАЗАХСТАНСКИЙ УНИВЕРСИТЕТ ИМ. М. КОЗЫБАЕВА ФАКУЛЬТЕТ ИНЖЕНЕРИИ И ЦИФРОВЫХ ТЕХНОЛОГИЙ КАФЕДРА "ИНФОРМАЦИОННО-КОММУНИКАЦИОННЫЕ ТЕХНОЛОГИИ"</vt:lpstr>
      <vt:lpstr>Актуальность проекта</vt:lpstr>
      <vt:lpstr>2. Цель и задачи проекта</vt:lpstr>
      <vt:lpstr>  3. Практическая значимость</vt:lpstr>
      <vt:lpstr>4. Сравнительный анализ аналогичных проектов</vt:lpstr>
      <vt:lpstr>Сервисы     Коэффициент посещаемости сайта: https://parsesite.ru/ru/cost/sez.im Производительность: https://tools.pingdom.com/  Скорость загрузки: https://gtmetrix.com Кросс-браузерность: http://browsershots.org </vt:lpstr>
      <vt:lpstr>5. Структурная схема</vt:lpstr>
      <vt:lpstr>6. Скрины основных интерфейсов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282</cp:revision>
  <dcterms:created xsi:type="dcterms:W3CDTF">2013-07-15T20:26:40Z</dcterms:created>
  <dcterms:modified xsi:type="dcterms:W3CDTF">2024-05-05T08:51:55Z</dcterms:modified>
</cp:coreProperties>
</file>