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7" r:id="rId8"/>
    <p:sldId id="261" r:id="rId9"/>
    <p:sldId id="262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26AA2-3C9C-471B-B5C8-4F5D4F17D1EF}" v="6" dt="2024-05-02T12:44:17.068"/>
    <p1510:client id="{452239AA-4E77-41B5-AC8A-F420E36C0352}" v="43" dt="2024-05-03T10:10:59.867"/>
    <p1510:client id="{87F63D66-8405-4FA0-959A-6E43674CDB51}" v="30" dt="2024-05-02T03:27:51.779"/>
    <p1510:client id="{8AE1790A-458B-4AF2-88F7-E475E9BD552A}" v="8" dt="2024-05-02T09:51:57.381"/>
    <p1510:client id="{A9C6B038-7A51-4D3A-B083-A0614036E5FC}" v="4" dt="2024-05-02T03:38:06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pingdom.com/" TargetMode="External"/><Relationship Id="rId2" Type="http://schemas.openxmlformats.org/officeDocument/2006/relationships/hyperlink" Target="https://parsesite.ru/ru/cost/sez.i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7DF7C-D505-4F3F-7BC2-D46794D74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5"/>
            <a:ext cx="9144000" cy="163714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МИНИСТЕРСТВО НАУКИ И ВЫСШЕГО ОБРАЗОВАНИЯ РЕСПУБЛИКИ КАЗАХСТАН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СЕВЕРО-КАЗАХСТАНСКИЙ УНИВЕРСИТЕТ</a:t>
            </a:r>
            <a:endParaRPr lang="en-US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ИМ. М. КОЗЫБАЕВА</a:t>
            </a:r>
            <a:endParaRPr lang="en-US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ФАКУЛЬТЕТ ИНЖЕНЕРИИ И ЦИФРОВЫХ ТЕХНОЛОГИЙ</a:t>
            </a:r>
            <a:endParaRPr lang="en-US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КАФЕДРА "ИНФОРМАЦИОННО-КОММУНИКАЦИОННЫЕ ТЕХНОЛОГИИ"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6A4E8C-4B31-F93B-0B72-D4E01DD44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6766"/>
            <a:ext cx="9144000" cy="916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>
                <a:latin typeface="Times New Roman"/>
                <a:cs typeface="Times New Roman"/>
              </a:rPr>
              <a:t>ТВОРЧЕСКИЙ ЭКЗАМЕН</a:t>
            </a:r>
            <a:endParaRPr lang="ru-RU">
              <a:latin typeface="Calibri" panose="020F0502020204030204"/>
              <a:cs typeface="Calibri" panose="020F0502020204030204"/>
            </a:endParaRPr>
          </a:p>
          <a:p>
            <a:r>
              <a:rPr lang="ru-RU" sz="1800">
                <a:latin typeface="Times New Roman"/>
                <a:cs typeface="Times New Roman"/>
              </a:rPr>
              <a:t>ПО ДИСЦИПЛИНЕ "ПРОТОКОЛЫ И ИНТЕРФЕЙСЫ КОМПЬЮТЕРНЫХ СИСТЕМ"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1E3A6-072B-703B-243E-11F3EF3DBFEE}"/>
              </a:ext>
            </a:extLst>
          </p:cNvPr>
          <p:cNvSpPr txBox="1"/>
          <p:nvPr/>
        </p:nvSpPr>
        <p:spPr>
          <a:xfrm>
            <a:off x="906410" y="4179547"/>
            <a:ext cx="10631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Times New Roman"/>
                <a:cs typeface="Times New Roman"/>
              </a:rPr>
              <a:t>Выполнил: студент группы ИС-22                                                                                           </a:t>
            </a:r>
            <a:r>
              <a:rPr lang="ru-RU" err="1">
                <a:latin typeface="Times New Roman"/>
                <a:cs typeface="Times New Roman"/>
              </a:rPr>
              <a:t>Нурмашева</a:t>
            </a:r>
            <a:r>
              <a:rPr lang="ru-RU">
                <a:latin typeface="Times New Roman"/>
                <a:cs typeface="Times New Roman"/>
              </a:rPr>
              <a:t> А. А</a:t>
            </a:r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D5493-4737-846D-5D5C-9EE53F3FD1B3}"/>
              </a:ext>
            </a:extLst>
          </p:cNvPr>
          <p:cNvSpPr txBox="1"/>
          <p:nvPr/>
        </p:nvSpPr>
        <p:spPr>
          <a:xfrm>
            <a:off x="5062030" y="6210989"/>
            <a:ext cx="23144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Times New Roman"/>
                <a:cs typeface="Times New Roman"/>
              </a:rPr>
              <a:t>Петропавловск, 2024</a:t>
            </a:r>
            <a:endParaRPr lang="ru-RU"/>
          </a:p>
          <a:p>
            <a:pPr algn="l"/>
            <a:endParaRPr lang="ru-RU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367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D2797845-8907-D286-EE6B-2DA71A2B7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935" y="1321736"/>
            <a:ext cx="10385322" cy="3785953"/>
          </a:xfrm>
          <a:ln>
            <a:solidFill>
              <a:schemeClr val="tx1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6E4A94-2F25-0092-AD33-44E58E5B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6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Человеческое лицо, снимок экрана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B120DD03-DC19-B30A-5F4E-7CD920B94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483" y="958174"/>
            <a:ext cx="10385322" cy="4943239"/>
          </a:xfrm>
          <a:ln>
            <a:solidFill>
              <a:schemeClr val="tx1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EBF296-206C-360B-3F29-F7A277B0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7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шаблон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2B8D556-D90A-72FE-51DF-2D3664529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2842" y="648494"/>
            <a:ext cx="5534024" cy="5562599"/>
          </a:xfrm>
        </p:spPr>
      </p:pic>
    </p:spTree>
    <p:extLst>
      <p:ext uri="{BB962C8B-B14F-4D97-AF65-F5344CB8AC3E}">
        <p14:creationId xmlns:p14="http://schemas.microsoft.com/office/powerpoint/2010/main" val="95327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3FBAB-8903-CBAD-077E-E2DE2A7A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944"/>
            <a:ext cx="10515600" cy="71365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2400">
                <a:latin typeface="Times New Roman"/>
                <a:cs typeface="Times New Roman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BC095F-277D-D763-664C-42F815349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617"/>
            <a:ext cx="10515600" cy="52753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ru-RU" sz="2000">
                <a:latin typeface="Times New Roman"/>
                <a:ea typeface="+mn-lt"/>
                <a:cs typeface="Times New Roman"/>
              </a:rPr>
              <a:t>В последние годы мы наблюдали рост стресса и тревоги в обществе, вызванный различными факторами, включая глобальные кризисы и изменения в образе жизни. Пандемия COVID-19 еще более усилила эту тенденцию, создавая повышенный спрос на психологическую помощь.</a:t>
            </a:r>
            <a:endParaRPr lang="ru-RU" sz="2000">
              <a:cs typeface="Calibri"/>
            </a:endParaRPr>
          </a:p>
          <a:p>
            <a:pPr marL="0" indent="0" algn="just">
              <a:buNone/>
            </a:pPr>
            <a:r>
              <a:rPr lang="ru-RU" sz="2000">
                <a:latin typeface="Times New Roman"/>
                <a:ea typeface="+mn-lt"/>
                <a:cs typeface="Times New Roman"/>
              </a:rPr>
              <a:t>Несмотря на растущую потребность в психологической поддержке, доступ к ней ограничен для многих людей из-за географических, финансовых или других причин.</a:t>
            </a:r>
          </a:p>
          <a:p>
            <a:pPr marL="0" algn="just">
              <a:buNone/>
            </a:pPr>
            <a:r>
              <a:rPr lang="ru-RU" sz="2000">
                <a:latin typeface="Times New Roman"/>
                <a:ea typeface="+mn-lt"/>
                <a:cs typeface="Times New Roman"/>
              </a:rPr>
              <a:t>Один из способов обеспечения доступа к качественной психологической помощи для всех - это развитие онлайн-платформ и технологий, которые были бы доступны и адаптированы для различных групп людей, независимо от их местоположения или финансового положения.</a:t>
            </a:r>
            <a:endParaRPr lang="ru-RU" sz="2000">
              <a:latin typeface="Times New Roman"/>
              <a:cs typeface="Times New Roman"/>
            </a:endParaRPr>
          </a:p>
          <a:p>
            <a:pPr marL="0" algn="just">
              <a:buNone/>
            </a:pPr>
            <a:r>
              <a:rPr lang="ru-RU" sz="2000">
                <a:latin typeface="Times New Roman"/>
                <a:ea typeface="+mn-lt"/>
                <a:cs typeface="Times New Roman"/>
              </a:rPr>
              <a:t>Прежде всего, необходимо создать доступные и удобные онлайн-платформы, которые бы позволяли клиентам свободно общаться с психологами через видеозвонки, чаты или аудио-консультации. Эти платформы должны быть легко доступны через компьютеры, смартфоны или другие устройства с доступом в интернет.</a:t>
            </a:r>
            <a:endParaRPr lang="ru-RU" sz="2000">
              <a:latin typeface="Times New Roman"/>
              <a:cs typeface="Times New Roman"/>
            </a:endParaRPr>
          </a:p>
          <a:p>
            <a:pPr marL="0" algn="just">
              <a:buNone/>
            </a:pPr>
            <a:r>
              <a:rPr lang="ru-RU" sz="2000">
                <a:latin typeface="Times New Roman"/>
                <a:ea typeface="+mn-lt"/>
                <a:cs typeface="Times New Roman"/>
              </a:rPr>
              <a:t>Кроме того, важно разработать гибкую систему тарифов и оплаты, чтобы психологическая помощь была доступной для людей с разным уровнем дохода. Это может включать в себя возможность выбора разных тарифных планов, сниженные ставки для нуждающихся и возможность бесплатных или субсидированных консультаций для людей в трудной жизненной ситуации.</a:t>
            </a:r>
            <a:endParaRPr lang="ru-RU" sz="2000">
              <a:latin typeface="Times New Roman"/>
              <a:cs typeface="Times New Roman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20CD23-F583-24B1-A4DE-49B63BC3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2</a:t>
            </a:fld>
            <a:endParaRPr lang="ru-RU"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53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1826495-20A7-BF25-F515-069B2CB8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109"/>
            <a:ext cx="10515600" cy="5346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2000">
                <a:solidFill>
                  <a:srgbClr val="0D0D0D"/>
                </a:solidFill>
                <a:latin typeface="Times New Roman"/>
                <a:cs typeface="Calibri"/>
              </a:rPr>
              <a:t>Важно обеспечить качество услуг путем обучения и сертификации психологов, работающих на онлайн-платформах, и разработки стандартов оказания услуг. Это поможет гарантировать, что клиенты получают качественную и эффективную помощь, независимо от того, где они находятся или сколько они могут себе позволить заплатить.</a:t>
            </a:r>
            <a:endParaRPr lang="ru-RU" sz="2000">
              <a:latin typeface="Times New Roman"/>
              <a:cs typeface="Calibri"/>
            </a:endParaRPr>
          </a:p>
          <a:p>
            <a:pPr marL="0" indent="0" algn="just">
              <a:buNone/>
            </a:pPr>
            <a:r>
              <a:rPr lang="ru-RU" sz="2000">
                <a:solidFill>
                  <a:srgbClr val="0D0D0D"/>
                </a:solidFill>
                <a:latin typeface="Times New Roman"/>
                <a:cs typeface="Calibri"/>
              </a:rPr>
              <a:t>Исследование, проведенное в 2023 году Университетом Стэнфорда, сравнило эффективность онлайн-психологической помощи с традиционными методами консультирования. В рамках исследования более 500 участников, испытывавших симптомы депрессии и тревоги, были случайным образом разделены на две группы: одной группе предоставлялась онлайн-терапия через видеозвонки, а другой - традиционные личные консультации с психологом.</a:t>
            </a:r>
            <a:endParaRPr lang="ru-RU" sz="2000">
              <a:latin typeface="Times New Roman"/>
              <a:cs typeface="Calibri"/>
            </a:endParaRPr>
          </a:p>
          <a:p>
            <a:pPr marL="0" indent="0" algn="just">
              <a:buNone/>
            </a:pPr>
            <a:r>
              <a:rPr lang="ru-RU" sz="2000">
                <a:solidFill>
                  <a:srgbClr val="0D0D0D"/>
                </a:solidFill>
                <a:latin typeface="Times New Roman"/>
                <a:cs typeface="Calibri"/>
              </a:rPr>
              <a:t>Результаты исследования показали, что уровень улучшения симптомов депрессии и тревоги был сопоставим в обеих группах. То есть, онлайн-психологическая помощь оказалась не менее эффективной, чем традиционные методы консультирования, что подтверждает ее значимость и актуальность в современном мире.</a:t>
            </a:r>
            <a:endParaRPr lang="ru-RU" sz="2000">
              <a:latin typeface="Times New Roman"/>
              <a:cs typeface="Calibri"/>
            </a:endParaRPr>
          </a:p>
          <a:p>
            <a:pPr marL="0" indent="0" algn="just">
              <a:buNone/>
            </a:pPr>
            <a:r>
              <a:rPr lang="ru-RU" sz="2000">
                <a:solidFill>
                  <a:srgbClr val="0D0D0D"/>
                </a:solidFill>
                <a:latin typeface="Times New Roman"/>
                <a:cs typeface="Calibri"/>
              </a:rPr>
              <a:t>Наше исследование направлено на разработку инновационных подходов к онлайн-психологической помощи, учитывающих специфику потребностей клиентов и стремящихся к максимальной эффективности и доступности.</a:t>
            </a:r>
            <a:endParaRPr lang="ru-RU" sz="2000">
              <a:latin typeface="Times New Roman"/>
              <a:cs typeface="Calibri" panose="020F0502020204030204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FE1FDE-094F-3129-3861-CBF828D2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3</a:t>
            </a:fld>
            <a:endParaRPr lang="ru-RU"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343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71417-7006-1E40-6836-4161C6B3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762"/>
            <a:ext cx="10515600" cy="840652"/>
          </a:xfrm>
        </p:spPr>
        <p:txBody>
          <a:bodyPr/>
          <a:lstStyle/>
          <a:p>
            <a:r>
              <a:rPr lang="ru-RU" sz="2400">
                <a:latin typeface="Times New Roman"/>
                <a:cs typeface="Times New Roman"/>
              </a:rPr>
              <a:t>2. Цель и задачи</a:t>
            </a:r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D59124A-29CE-2DFF-3267-0D319D01A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072361"/>
              </p:ext>
            </p:extLst>
          </p:nvPr>
        </p:nvGraphicFramePr>
        <p:xfrm>
          <a:off x="835741" y="897193"/>
          <a:ext cx="10945766" cy="5472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0282">
                  <a:extLst>
                    <a:ext uri="{9D8B030D-6E8A-4147-A177-3AD203B41FA5}">
                      <a16:colId xmlns:a16="http://schemas.microsoft.com/office/drawing/2014/main" val="1371501160"/>
                    </a:ext>
                  </a:extLst>
                </a:gridCol>
                <a:gridCol w="7335484">
                  <a:extLst>
                    <a:ext uri="{9D8B030D-6E8A-4147-A177-3AD203B41FA5}">
                      <a16:colId xmlns:a16="http://schemas.microsoft.com/office/drawing/2014/main" val="2636959555"/>
                    </a:ext>
                  </a:extLst>
                </a:gridCol>
              </a:tblGrid>
              <a:tr h="447049">
                <a:tc>
                  <a:txBody>
                    <a:bodyPr/>
                    <a:lstStyle/>
                    <a:p>
                      <a:pPr algn="just"/>
                      <a:r>
                        <a:rPr lang="ru-RU" sz="1800" b="1">
                          <a:latin typeface="Times New Roman"/>
                        </a:rPr>
                        <a:t>Цель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1">
                          <a:latin typeface="Times New Roman"/>
                        </a:rPr>
                        <a:t>Задачи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197814"/>
                  </a:ext>
                </a:extLst>
              </a:tr>
              <a:tr h="1043115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noProof="0">
                          <a:latin typeface="Times New Roman"/>
                        </a:rPr>
                        <a:t>Выявить основные препятствия в доступе к психологической помощи онлайн.</a:t>
                      </a:r>
                      <a:endParaRPr lang="ru-RU" sz="1600" b="0" i="0" u="none" strike="noStrike" noProof="0">
                        <a:solidFill>
                          <a:srgbClr val="0D0D0D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Анализировать различные факторы, такие как географическое расположение, финансовое положение и технические ограничения, которые могут ограничивать доступность психологической помощи через онлайн-платформы.</a:t>
                      </a:r>
                      <a:endParaRPr lang="ru-RU" sz="1600" b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562769"/>
                  </a:ext>
                </a:extLst>
              </a:tr>
              <a:tr h="819589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noProof="0">
                          <a:latin typeface="Times New Roman"/>
                        </a:rPr>
                        <a:t>Исследовать эффективность существующих онлайн-платформ и методов консультирования.</a:t>
                      </a:r>
                      <a:endParaRPr lang="ru-RU" sz="1600" b="0" i="0" u="none" strike="noStrike" noProof="0">
                        <a:solidFill>
                          <a:srgbClr val="0D0D0D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Оценить качество и результативность различных онлайн-платформ и подходов к предоставлению психологической помощи с целью выявления наиболее эффективных методов.</a:t>
                      </a:r>
                      <a:endParaRPr lang="ru-RU" sz="1600" b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39047"/>
                  </a:ext>
                </a:extLst>
              </a:tr>
              <a:tr h="1043115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noProof="0">
                          <a:latin typeface="Times New Roman"/>
                        </a:rPr>
                        <a:t>Разработать модель доступной и качественной психологической помощи онлайн.</a:t>
                      </a:r>
                      <a:endParaRPr lang="ru-RU" sz="1600" b="0" i="0" u="none" strike="noStrike" noProof="0">
                        <a:solidFill>
                          <a:srgbClr val="0D0D0D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На основе выявленных препятствий и результатов анализа существующих платформ разработать модель, которая бы обеспечивала максимальную доступность и качество психологической помощи онлайн.</a:t>
                      </a:r>
                      <a:endParaRPr lang="ru-RU" sz="1600" b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779"/>
                  </a:ext>
                </a:extLst>
              </a:tr>
              <a:tr h="1072917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noProof="0">
                          <a:latin typeface="Times New Roman"/>
                        </a:rPr>
                        <a:t>Провести экспериментальное тестирование разработанной модели.</a:t>
                      </a:r>
                      <a:endParaRPr lang="ru-RU" sz="1600" b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Проверить эффективность и удовлетворенность клиентов с помощью проведения пилотного тестирования разработанной модели психологической помощи онлайн на выборке клиентов с разными потребностями и ограничениями.</a:t>
                      </a:r>
                      <a:endParaRPr lang="ru-RU" sz="1600" b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591199"/>
                  </a:ext>
                </a:extLst>
              </a:tr>
              <a:tr h="1043115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noProof="0">
                          <a:latin typeface="Times New Roman"/>
                        </a:rPr>
                        <a:t>Оценить результаты и сформулировать рекомендации.</a:t>
                      </a:r>
                      <a:endParaRPr lang="ru-RU" sz="1600" b="0" i="0" u="none" strike="noStrike" noProof="0">
                        <a:solidFill>
                          <a:srgbClr val="0D0D0D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Проанализировать результаты экспериментального тестирования и на основе них сформулировать рекомендации для улучшения практики онлайн-психологической помощи и ее дальнейшего развития.</a:t>
                      </a:r>
                      <a:endParaRPr lang="ru-RU" sz="1600" b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159306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C063E1-2F80-93C1-03F1-DA715D6E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4</a:t>
            </a:fld>
            <a:endParaRPr lang="ru-RU"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492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A2B54-4D90-82F6-69E7-F6EC678C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7"/>
            <a:ext cx="10515600" cy="1094653"/>
          </a:xfrm>
        </p:spPr>
        <p:txBody>
          <a:bodyPr/>
          <a:lstStyle/>
          <a:p>
            <a:r>
              <a:rPr lang="ru-RU" sz="2400">
                <a:latin typeface="Times New Roman"/>
                <a:cs typeface="Calibri Light"/>
              </a:rPr>
              <a:t>3. П</a:t>
            </a:r>
            <a:r>
              <a:rPr lang="ru-RU" sz="2400">
                <a:latin typeface="Times New Roman"/>
                <a:cs typeface="Times New Roman"/>
              </a:rPr>
              <a:t>рактическая значимость</a:t>
            </a:r>
            <a:endParaRPr lang="ru-RU" sz="24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55C49-9AFD-24F0-3770-04DA5EBE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432"/>
            <a:ext cx="10515600" cy="524853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228600" algn="just">
              <a:buFont typeface=""/>
              <a:buAutoNum type="arabicPeriod"/>
            </a:pPr>
            <a:r>
              <a:rPr lang="ru-RU">
                <a:solidFill>
                  <a:srgbClr val="0D0D0D"/>
                </a:solidFill>
                <a:latin typeface="Times New Roman"/>
                <a:ea typeface="Söhne"/>
                <a:cs typeface="Söhne"/>
              </a:rPr>
              <a:t>Улучшение доступности психологической помощи: Результаты исследования помогут разработать и внедрить эффективные онлайн-платформы, что сделает психологическую помощь более доступной для людей в различных географических и социальных условиях.</a:t>
            </a:r>
            <a:endParaRPr lang="ru-RU">
              <a:latin typeface="Times New Roman"/>
              <a:cs typeface="Calibri" panose="020F0502020204030204"/>
            </a:endParaRPr>
          </a:p>
          <a:p>
            <a:pPr marL="0" indent="228600" algn="just">
              <a:buFont typeface=""/>
              <a:buAutoNum type="arabicPeriod"/>
            </a:pPr>
            <a:r>
              <a:rPr lang="ru-RU">
                <a:solidFill>
                  <a:srgbClr val="0D0D0D"/>
                </a:solidFill>
                <a:latin typeface="Times New Roman"/>
                <a:ea typeface="Söhne"/>
                <a:cs typeface="Söhne"/>
              </a:rPr>
              <a:t>Повышение качества услуг: Исследование поможет выявить наиболее эффективные методы онлайн-консультирования и разработать стандарты предоставления психологической помощи, что способствует улучшению качества услуг и повышению удовлетворенности клиентов.</a:t>
            </a:r>
          </a:p>
          <a:p>
            <a:pPr marL="0" indent="228600" algn="just">
              <a:buFont typeface=""/>
              <a:buAutoNum type="arabicPeriod"/>
            </a:pPr>
            <a:r>
              <a:rPr lang="ru-RU">
                <a:solidFill>
                  <a:srgbClr val="0D0D0D"/>
                </a:solidFill>
                <a:latin typeface="Times New Roman"/>
                <a:ea typeface="Söhne"/>
                <a:cs typeface="Söhne"/>
              </a:rPr>
              <a:t>Экономическая эффективность: Оптимизация процесса предоставления психологической помощи онлайн может привести к снижению затрат на обслуживание клиентов и улучшению эффективности использования ресурсов, что имеет экономическую значимость.</a:t>
            </a:r>
          </a:p>
          <a:p>
            <a:pPr marL="0" indent="228600" algn="just">
              <a:buFont typeface=""/>
              <a:buAutoNum type="arabicPeriod"/>
            </a:pPr>
            <a:r>
              <a:rPr lang="ru-RU">
                <a:solidFill>
                  <a:srgbClr val="0D0D0D"/>
                </a:solidFill>
                <a:latin typeface="Times New Roman"/>
                <a:ea typeface="Söhne"/>
                <a:cs typeface="Söhne"/>
              </a:rPr>
              <a:t>Расширение возможностей обслуживания: Благодаря разработанным моделям и технологиям психологической помощи онлайн, становится возможным достижение новых групп клиентов, которые ранее имели ограниченный доступ к подобным услугам, таких как люди с ограниченной подвижностью или живущие в отдаленных районах.</a:t>
            </a:r>
            <a:endParaRPr lang="ru-RU">
              <a:latin typeface="Times New Roman"/>
              <a:cs typeface="Calibri" panose="020F0502020204030204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48405F-6AC1-F429-1BD9-F1D23209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5</a:t>
            </a:fld>
            <a:endParaRPr lang="ru-RU" sz="140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4998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A2B54-4D90-82F6-69E7-F6EC678C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7"/>
            <a:ext cx="10515600" cy="1094653"/>
          </a:xfrm>
        </p:spPr>
        <p:txBody>
          <a:bodyPr/>
          <a:lstStyle/>
          <a:p>
            <a:r>
              <a:rPr lang="ru-RU" sz="2400">
                <a:latin typeface="Times New Roman"/>
                <a:cs typeface="Calibri Light"/>
              </a:rPr>
              <a:t>4. С</a:t>
            </a:r>
            <a:r>
              <a:rPr lang="ru-RU" sz="2400">
                <a:latin typeface="Times New Roman"/>
                <a:cs typeface="Times New Roman"/>
              </a:rPr>
              <a:t>равнительный анализ аналогичных проектов</a:t>
            </a:r>
            <a:endParaRPr lang="ru-RU" sz="240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4EFDE5-E0E1-2769-D429-5C1DE345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6</a:t>
            </a:fld>
            <a:endParaRPr lang="ru-RU" sz="1400">
              <a:latin typeface="Times New Roman"/>
              <a:cs typeface="Calibri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DCD6581-2134-E46B-51BB-C341BBE1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96851"/>
              </p:ext>
            </p:extLst>
          </p:nvPr>
        </p:nvGraphicFramePr>
        <p:xfrm>
          <a:off x="454741" y="786580"/>
          <a:ext cx="11109384" cy="56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7176">
                  <a:extLst>
                    <a:ext uri="{9D8B030D-6E8A-4147-A177-3AD203B41FA5}">
                      <a16:colId xmlns:a16="http://schemas.microsoft.com/office/drawing/2014/main" val="314961353"/>
                    </a:ext>
                  </a:extLst>
                </a:gridCol>
                <a:gridCol w="2903587">
                  <a:extLst>
                    <a:ext uri="{9D8B030D-6E8A-4147-A177-3AD203B41FA5}">
                      <a16:colId xmlns:a16="http://schemas.microsoft.com/office/drawing/2014/main" val="520151094"/>
                    </a:ext>
                  </a:extLst>
                </a:gridCol>
                <a:gridCol w="3164757">
                  <a:extLst>
                    <a:ext uri="{9D8B030D-6E8A-4147-A177-3AD203B41FA5}">
                      <a16:colId xmlns:a16="http://schemas.microsoft.com/office/drawing/2014/main" val="4171031481"/>
                    </a:ext>
                  </a:extLst>
                </a:gridCol>
                <a:gridCol w="3043864">
                  <a:extLst>
                    <a:ext uri="{9D8B030D-6E8A-4147-A177-3AD203B41FA5}">
                      <a16:colId xmlns:a16="http://schemas.microsoft.com/office/drawing/2014/main" val="2706636345"/>
                    </a:ext>
                  </a:extLst>
                </a:gridCol>
              </a:tblGrid>
              <a:tr h="332500">
                <a:tc rowSpan="2"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Характеристика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/>
                        </a:rPr>
                        <a:t>Сайт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896708"/>
                  </a:ext>
                </a:extLst>
              </a:tr>
              <a:tr h="34761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err="1">
                          <a:latin typeface="Times New Roman"/>
                        </a:rPr>
                        <a:t>sezim</a:t>
                      </a:r>
                      <a:endParaRPr lang="ru-RU" sz="1600" dirty="0" err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err="1">
                          <a:latin typeface="Times New Roman"/>
                        </a:rPr>
                        <a:t>betterhelp</a:t>
                      </a:r>
                      <a:endParaRPr lang="ru-RU" sz="1600" dirty="0" err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err="1">
                          <a:latin typeface="Times New Roman"/>
                        </a:rPr>
                        <a:t>prusakova</a:t>
                      </a:r>
                      <a:endParaRPr lang="ru-RU" sz="1600" dirty="0" err="1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818955"/>
                  </a:ext>
                </a:extLst>
              </a:tr>
              <a:tr h="513866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dirty="0">
                          <a:latin typeface="Times New Roman"/>
                        </a:rPr>
                        <a:t>Целевая аудитория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dirty="0">
                          <a:latin typeface="Times New Roman"/>
                        </a:rPr>
                        <a:t>14+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dirty="0">
                          <a:latin typeface="Times New Roman"/>
                        </a:rPr>
                        <a:t>12+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dirty="0">
                          <a:latin typeface="Times New Roman"/>
                        </a:rPr>
                        <a:t>16+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278892"/>
                  </a:ext>
                </a:extLst>
              </a:tr>
              <a:tr h="1057958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Сервисы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Специалисты, блог, бизнесу, свяжитесь с нами, выбор языка, регистрация, подобрать психолога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Бизнес, о нас, вопросы и ответы, отзывы, советы, найти психолога, онлайн-терапия, контакты, карьера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Психологи, записаться, вебинар, о сервисе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01304"/>
                  </a:ext>
                </a:extLst>
              </a:tr>
              <a:tr h="57432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Навигация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Расположение меню доступно и понятно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Расположение меню доступно и понятно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Расположение меню доступно и понятно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87190"/>
                  </a:ext>
                </a:extLst>
              </a:tr>
              <a:tr h="57432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Логотип и его 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Логотип не соответствует тематике, эмблема и надпись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Логотип соответствует тематике, эмблема и надпись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Логотип не соответствует тематике, эмблема и надпись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8306"/>
                  </a:ext>
                </a:extLst>
              </a:tr>
              <a:tr h="57432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Коэффициент привлекательности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8/10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9/10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7/10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69783"/>
                  </a:ext>
                </a:extLst>
              </a:tr>
              <a:tr h="57432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Адаптивность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Компьютер, ноутбук, смартфон: корректно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Компьютер, ноутбук, смартфон: корректно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Компьютер, ноутбук, смартфон: корректно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5519"/>
                  </a:ext>
                </a:extLst>
              </a:tr>
              <a:tr h="513866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Производительность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64/100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78/100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68/100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483690"/>
                  </a:ext>
                </a:extLst>
              </a:tr>
              <a:tr h="513866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Скорость загрузки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5,2 сек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1,4 сек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1,12 сек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089185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27E030-CF0D-1C3A-8B2C-F066D6086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18" y="1247161"/>
            <a:ext cx="647700" cy="209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314315-1530-3788-3C71-9F7D04CDF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754" y="1273738"/>
            <a:ext cx="876300" cy="1809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C592EC-E6BA-D726-D40F-24854CFEC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1739" y="1242399"/>
            <a:ext cx="7334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5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603C-6E4B-EE26-8F6A-2FA18F7D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103" y="143900"/>
            <a:ext cx="10392697" cy="3279724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latin typeface="Times New Roman"/>
                <a:cs typeface="Calibri Light"/>
              </a:rPr>
              <a:t>Сервисы</a:t>
            </a:r>
            <a:br>
              <a:rPr lang="ru-RU" sz="2800" dirty="0">
                <a:latin typeface="Times New Roman"/>
                <a:cs typeface="Calibri Light"/>
              </a:rPr>
            </a:br>
            <a:br>
              <a:rPr lang="ru-RU" sz="2800" dirty="0">
                <a:latin typeface="Times New Roman"/>
                <a:cs typeface="Calibri Light"/>
              </a:rPr>
            </a:br>
            <a:br>
              <a:rPr lang="ru-RU" sz="2800" dirty="0">
                <a:latin typeface="Times New Roman"/>
                <a:cs typeface="Calibri Light"/>
              </a:rPr>
            </a:br>
            <a:br>
              <a:rPr lang="ru-RU" sz="2800" dirty="0">
                <a:latin typeface="Times New Roman"/>
                <a:cs typeface="Calibri Light"/>
              </a:rPr>
            </a:br>
            <a:br>
              <a:rPr lang="ru-RU" sz="2800" dirty="0">
                <a:latin typeface="Times New Roman"/>
                <a:cs typeface="Calibri Light"/>
              </a:rPr>
            </a:br>
            <a:r>
              <a:rPr lang="ru-RU" sz="2400" dirty="0">
                <a:latin typeface="Times New Roman"/>
                <a:cs typeface="Times New Roman"/>
              </a:rPr>
              <a:t>Коэффициент посещаемости сайта: </a:t>
            </a:r>
            <a:r>
              <a:rPr lang="ru-RU" sz="2400" u="sng" dirty="0">
                <a:latin typeface="Times New Roman"/>
                <a:cs typeface="Times New Roman"/>
                <a:hlinkClick r:id="rId2"/>
              </a:rPr>
              <a:t>https://parsesite.ru/ru/cost/sez.im</a:t>
            </a:r>
            <a:endParaRPr lang="ru-RU" sz="2400" dirty="0">
              <a:latin typeface="Times New Roman"/>
              <a:cs typeface="Times New Roman"/>
            </a:endParaRPr>
          </a:p>
          <a:p>
            <a:pPr algn="just"/>
            <a:r>
              <a:rPr lang="ru-RU" sz="2400" dirty="0">
                <a:latin typeface="Times New Roman"/>
                <a:cs typeface="Times New Roman"/>
              </a:rPr>
              <a:t>Производительность: </a:t>
            </a:r>
            <a:r>
              <a:rPr lang="ru-RU" sz="2400" u="sng" dirty="0">
                <a:latin typeface="Times New Roman"/>
                <a:cs typeface="Times New Roman"/>
                <a:hlinkClick r:id="rId3"/>
              </a:rPr>
              <a:t>https://tools.pingdom.com/</a:t>
            </a:r>
            <a:r>
              <a:rPr lang="ru-RU" sz="2400" dirty="0">
                <a:latin typeface="Times New Roman"/>
                <a:cs typeface="Times New Roman"/>
              </a:rPr>
              <a:t> </a:t>
            </a:r>
          </a:p>
          <a:p>
            <a:endParaRPr lang="ru-RU" sz="2800" dirty="0">
              <a:latin typeface="Times New Roman"/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B80882-040B-40E3-1415-0D8ABA74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7</a:t>
            </a:fld>
            <a:endParaRPr lang="en-US"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575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A2B54-4D90-82F6-69E7-F6EC678C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7"/>
            <a:ext cx="10515600" cy="1094653"/>
          </a:xfrm>
        </p:spPr>
        <p:txBody>
          <a:bodyPr/>
          <a:lstStyle/>
          <a:p>
            <a:r>
              <a:rPr lang="ru-RU" sz="2400">
                <a:latin typeface="Times New Roman"/>
                <a:cs typeface="Calibri Light"/>
              </a:rPr>
              <a:t>5. С</a:t>
            </a:r>
            <a:r>
              <a:rPr lang="ru-RU" sz="2400">
                <a:latin typeface="Times New Roman"/>
                <a:cs typeface="Times New Roman"/>
              </a:rPr>
              <a:t>труктурная схема</a:t>
            </a:r>
            <a:endParaRPr lang="ru-RU" sz="240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107DE6-213C-9EC0-69B5-AF5A3BD2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7</a:t>
            </a:fld>
            <a:endParaRPr lang="ru-RU" sz="1400">
              <a:latin typeface="Times New Roman"/>
              <a:cs typeface="Times New Roman"/>
            </a:endParaRPr>
          </a:p>
        </p:txBody>
      </p:sp>
      <p:pic>
        <p:nvPicPr>
          <p:cNvPr id="11" name="Объект 10" descr="Изображение выглядит как круг,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32B11A0-EA0A-FCA1-D88B-583B98517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698" y="522851"/>
            <a:ext cx="7042604" cy="5801596"/>
          </a:xfrm>
        </p:spPr>
      </p:pic>
    </p:spTree>
    <p:extLst>
      <p:ext uri="{BB962C8B-B14F-4D97-AF65-F5344CB8AC3E}">
        <p14:creationId xmlns:p14="http://schemas.microsoft.com/office/powerpoint/2010/main" val="294324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A2B54-4D90-82F6-69E7-F6EC678C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7"/>
            <a:ext cx="10515600" cy="1094653"/>
          </a:xfrm>
        </p:spPr>
        <p:txBody>
          <a:bodyPr/>
          <a:lstStyle/>
          <a:p>
            <a:r>
              <a:rPr lang="ru-RU" sz="2400">
                <a:latin typeface="Times New Roman"/>
                <a:cs typeface="Calibri Light"/>
              </a:rPr>
              <a:t>6. С</a:t>
            </a:r>
            <a:r>
              <a:rPr lang="ru-RU" sz="2400">
                <a:latin typeface="Times New Roman"/>
                <a:cs typeface="Times New Roman"/>
              </a:rPr>
              <a:t>крины основных интерфейсов</a:t>
            </a:r>
            <a:endParaRPr lang="ru-RU" sz="2400"/>
          </a:p>
        </p:txBody>
      </p:sp>
      <p:pic>
        <p:nvPicPr>
          <p:cNvPr id="4" name="Объект 3" descr="Изображение выглядит как текст, Человеческое лицо, одежд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68599E8-FC42-D33D-63D8-E3E1576B0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258" y="965302"/>
            <a:ext cx="3872224" cy="5396015"/>
          </a:xfrm>
          <a:ln>
            <a:solidFill>
              <a:schemeClr val="tx1"/>
            </a:solidFill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0A1189-7BD3-DC83-FFB7-DBF8C27B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8</a:t>
            </a:fld>
            <a:endParaRPr lang="ru-RU" sz="1400">
              <a:latin typeface="Times New Roman"/>
              <a:cs typeface="Times New Roman"/>
            </a:endParaRPr>
          </a:p>
        </p:txBody>
      </p:sp>
      <p:pic>
        <p:nvPicPr>
          <p:cNvPr id="6" name="Рисунок 5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EED817F-E156-4581-E4FF-663CEF0B3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448" y="964458"/>
            <a:ext cx="5304386" cy="53950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694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Широкоэкранный</PresentationFormat>
  <Slides>12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МИНИСТЕРСТВО НАУКИ И ВЫСШЕГО ОБРАЗОВАНИЯ РЕСПУБЛИКИ КАЗАХСТАН СЕВЕРО-КАЗАХСТАНСКИЙ УНИВЕРСИТЕТ ИМ. М. КОЗЫБАЕВА ФАКУЛЬТЕТ ИНЖЕНЕРИИ И ЦИФРОВЫХ ТЕХНОЛОГИЙ КАФЕДРА "ИНФОРМАЦИОННО-КОММУНИКАЦИОННЫЕ ТЕХНОЛОГИИ"</vt:lpstr>
      <vt:lpstr>Актуальность</vt:lpstr>
      <vt:lpstr>Презентация PowerPoint</vt:lpstr>
      <vt:lpstr>2. Цель и задачи</vt:lpstr>
      <vt:lpstr>3. Практическая значимость</vt:lpstr>
      <vt:lpstr>4. Сравнительный анализ аналогичных проектов</vt:lpstr>
      <vt:lpstr>Сервисы     Коэффициент посещаемости сайта: https://parsesite.ru/ru/cost/sez.im Производительность: https://tools.pingdom.com/  </vt:lpstr>
      <vt:lpstr>5. Структурная схема</vt:lpstr>
      <vt:lpstr>6. Скрины основных интерфейсов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129</cp:revision>
  <dcterms:created xsi:type="dcterms:W3CDTF">2013-07-15T20:26:40Z</dcterms:created>
  <dcterms:modified xsi:type="dcterms:W3CDTF">2024-05-03T10:11:25Z</dcterms:modified>
</cp:coreProperties>
</file>