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97" r:id="rId10"/>
    <p:sldId id="268" r:id="rId11"/>
    <p:sldId id="267" r:id="rId12"/>
    <p:sldId id="285" r:id="rId13"/>
    <p:sldId id="265" r:id="rId14"/>
    <p:sldId id="269" r:id="rId15"/>
    <p:sldId id="261" r:id="rId16"/>
    <p:sldId id="270" r:id="rId17"/>
    <p:sldId id="262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95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288" r:id="rId39"/>
    <p:sldId id="289" r:id="rId40"/>
    <p:sldId id="306" r:id="rId41"/>
    <p:sldId id="335" r:id="rId42"/>
    <p:sldId id="332" r:id="rId43"/>
    <p:sldId id="333" r:id="rId44"/>
    <p:sldId id="334" r:id="rId45"/>
    <p:sldId id="336" r:id="rId46"/>
    <p:sldId id="337" r:id="rId47"/>
    <p:sldId id="338" r:id="rId48"/>
    <p:sldId id="339" r:id="rId49"/>
    <p:sldId id="348" r:id="rId50"/>
    <p:sldId id="340" r:id="rId51"/>
    <p:sldId id="341" r:id="rId52"/>
    <p:sldId id="342" r:id="rId53"/>
    <p:sldId id="343" r:id="rId54"/>
    <p:sldId id="344" r:id="rId55"/>
    <p:sldId id="346" r:id="rId56"/>
    <p:sldId id="349" r:id="rId57"/>
    <p:sldId id="33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4242"/>
    <a:srgbClr val="4D4D4D"/>
    <a:srgbClr val="FFCC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68" autoAdjust="0"/>
  </p:normalViewPr>
  <p:slideViewPr>
    <p:cSldViewPr>
      <p:cViewPr varScale="1">
        <p:scale>
          <a:sx n="79" d="100"/>
          <a:sy n="79" d="100"/>
        </p:scale>
        <p:origin x="-25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35B60-A051-46D5-BA64-F431D36BDDE3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35FA-778B-45A7-ADE5-C9455CE43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r>
              <a:rPr lang="en-US" baseline="0" dirty="0" smtClean="0"/>
              <a:t> profiles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35FA-778B-45A7-ADE5-C9455CE437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79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different color codes</a:t>
            </a:r>
            <a:r>
              <a:rPr lang="en-US" baseline="0" dirty="0" smtClean="0"/>
              <a:t> for cables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35FA-778B-45A7-ADE5-C9455CE437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547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Conversations</a:t>
            </a:r>
          </a:p>
          <a:p>
            <a:endParaRPr lang="en-US" dirty="0" smtClean="0"/>
          </a:p>
          <a:p>
            <a:r>
              <a:rPr lang="en-US" dirty="0" smtClean="0"/>
              <a:t>Algorithm</a:t>
            </a:r>
            <a:r>
              <a:rPr lang="en-US" baseline="0" dirty="0" smtClean="0"/>
              <a:t> – Transmit when idle, Listen when others are transmitting, Collision occurs 4 byte Jam and wait a random amount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35FA-778B-45A7-ADE5-C9455CE437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92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Star Topology with a Hub (Repeater Only) – Does not work with Full Duplex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35FA-778B-45A7-ADE5-C9455CE437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496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Link check if the RX clock is out</a:t>
            </a:r>
            <a:r>
              <a:rPr lang="en-US" baseline="0" dirty="0" smtClean="0"/>
              <a:t> of phase with the TX clock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35FA-778B-45A7-ADE5-C9455CE4376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022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Scrambled</a:t>
            </a:r>
            <a:r>
              <a:rPr lang="en-US" baseline="0" dirty="0" smtClean="0"/>
              <a:t> 33MHz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35FA-778B-45A7-ADE5-C9455CE4376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6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Q1 2007 Conf Call Slides_Rev 5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Page </a:t>
            </a:r>
            <a:fld id="{8DDE69BC-A487-43F3-AC97-D8F487F8D2AD}" type="slidenum">
              <a:rPr lang="en-US">
                <a:solidFill>
                  <a:schemeClr val="tx1"/>
                </a:solidFill>
                <a:latin typeface="Arial" charset="0"/>
              </a:rPr>
              <a:pPr/>
              <a:t>34</a:t>
            </a:fld>
            <a:endParaRPr lang="en-US">
              <a:solidFill>
                <a:schemeClr val="tx1"/>
              </a:solidFill>
              <a:latin typeface="Arial" charset="0"/>
            </a:endParaRPr>
          </a:p>
          <a:p>
            <a:r>
              <a:rPr lang="en-US"/>
              <a:t>SMSC CONFIDENTIAL</a:t>
            </a:r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Autoneg</a:t>
            </a:r>
            <a:r>
              <a:rPr lang="en-US" dirty="0" smtClean="0"/>
              <a:t> random</a:t>
            </a:r>
            <a:r>
              <a:rPr lang="en-US" baseline="0" dirty="0" smtClean="0"/>
              <a:t> seed is based on the power supply of the chip and the PHY address.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Systems that share the same supply and PHY address will have the same </a:t>
            </a:r>
            <a:r>
              <a:rPr lang="en-US" baseline="0" dirty="0" err="1" smtClean="0"/>
              <a:t>autoneg</a:t>
            </a:r>
            <a:r>
              <a:rPr lang="en-US" baseline="0" dirty="0" smtClean="0"/>
              <a:t> switching!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35FA-778B-45A7-ADE5-C9455CE4376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238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The caps should be placed as to create the smallest possible stub</a:t>
            </a:r>
            <a:endParaRPr lang="zh-CN" altLang="en-US" smtClean="0">
              <a:latin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67C76-F0FD-4704-92CC-579481A3728B}" type="slidenum">
              <a:rPr lang="en-US" altLang="zh-CN" smtClean="0">
                <a:latin typeface="Arial" pitchFamily="34" charset="0"/>
              </a:rPr>
              <a:pPr/>
              <a:t>43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64" name="Picture 8" descr="MICV4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56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218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490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9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859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1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292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167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513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68F2991B-757B-4518-890D-960426509884}" type="slidenum">
              <a:rPr lang="en-US" altLang="en-US" sz="1200"/>
              <a:pPr>
                <a:spcBef>
                  <a:spcPct val="50000"/>
                </a:spcBef>
              </a:pPr>
              <a:t>‹#›</a:t>
            </a:fld>
            <a:endParaRPr lang="en-US" altLang="en-US" sz="1200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rot="10800000">
            <a:off x="152400" y="6629400"/>
            <a:ext cx="883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9" descr="\\overseer\Marcom\Photo_ads\LogoArt\Microchip Logo\MCHP_Logo_Vertical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" y="231775"/>
            <a:ext cx="1422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800" baseline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400" baseline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 baseline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 baseline="0"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None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en-US" dirty="0" smtClean="0"/>
              <a:t>Signaling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 USB and LAN FG Training</a:t>
            </a:r>
          </a:p>
          <a:p>
            <a:r>
              <a:rPr lang="en-US" dirty="0" smtClean="0"/>
              <a:t>Feb 21,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7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Communication Speeds</a:t>
            </a:r>
          </a:p>
          <a:p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10Base-5, 10Base-2</a:t>
            </a:r>
          </a:p>
          <a:p>
            <a:pPr lvl="2"/>
            <a:r>
              <a:rPr lang="en-US" dirty="0" smtClean="0"/>
              <a:t>Coax Ethernet Bus</a:t>
            </a:r>
          </a:p>
          <a:p>
            <a:pPr lvl="1"/>
            <a:r>
              <a:rPr lang="en-US" dirty="0" smtClean="0"/>
              <a:t>10Base-T</a:t>
            </a:r>
          </a:p>
          <a:p>
            <a:pPr lvl="2"/>
            <a:r>
              <a:rPr lang="en-US" dirty="0" smtClean="0"/>
              <a:t>Most common protocol</a:t>
            </a:r>
          </a:p>
          <a:p>
            <a:r>
              <a:rPr lang="en-US" dirty="0" smtClean="0"/>
              <a:t>Fast Ethernet</a:t>
            </a:r>
          </a:p>
          <a:p>
            <a:pPr lvl="1"/>
            <a:r>
              <a:rPr lang="en-US" dirty="0" smtClean="0"/>
              <a:t>100Base-T2, 100Base-T4</a:t>
            </a:r>
          </a:p>
          <a:p>
            <a:pPr lvl="2"/>
            <a:r>
              <a:rPr lang="en-US" dirty="0" smtClean="0"/>
              <a:t>Old Cat-3 based Ethernet</a:t>
            </a:r>
          </a:p>
          <a:p>
            <a:pPr lvl="1"/>
            <a:r>
              <a:rPr lang="en-US" dirty="0" smtClean="0"/>
              <a:t>100Base-TX</a:t>
            </a:r>
          </a:p>
          <a:p>
            <a:pPr lvl="2"/>
            <a:r>
              <a:rPr lang="en-US" dirty="0" smtClean="0"/>
              <a:t>Most common protocol</a:t>
            </a:r>
          </a:p>
          <a:p>
            <a:r>
              <a:rPr lang="en-US" dirty="0" smtClean="0"/>
              <a:t>Gigabit Ethernet</a:t>
            </a:r>
          </a:p>
          <a:p>
            <a:pPr lvl="1"/>
            <a:r>
              <a:rPr lang="en-US" dirty="0" smtClean="0"/>
              <a:t>1000Base-T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14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Coax to Twisted Pair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86400" y="5867400"/>
            <a:ext cx="3200400" cy="457200"/>
          </a:xfrm>
          <a:prstGeom prst="roundRect">
            <a:avLst/>
          </a:prstGeom>
          <a:solidFill>
            <a:srgbClr val="82424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PHY</a:t>
            </a:r>
          </a:p>
        </p:txBody>
      </p:sp>
    </p:spTree>
    <p:extLst>
      <p:ext uri="{BB962C8B-B14F-4D97-AF65-F5344CB8AC3E}">
        <p14:creationId xmlns:p14="http://schemas.microsoft.com/office/powerpoint/2010/main" xmlns="" val="14383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Coaxial cable – 10Base-2</a:t>
            </a:r>
            <a:endParaRPr lang="en-US" dirty="0"/>
          </a:p>
        </p:txBody>
      </p:sp>
      <p:pic>
        <p:nvPicPr>
          <p:cNvPr id="7172" name="Picture 4" descr="http://www.webclasses.net/3comu/intro/units/media/figures/unit02/10Base2Adapto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400800" cy="33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43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Half-Duplex</a:t>
            </a:r>
          </a:p>
          <a:p>
            <a:r>
              <a:rPr lang="en-US" dirty="0" smtClean="0"/>
              <a:t>Original design</a:t>
            </a:r>
          </a:p>
          <a:p>
            <a:pPr lvl="1"/>
            <a:r>
              <a:rPr lang="en-US" dirty="0" smtClean="0"/>
              <a:t>One Transmitter at a time</a:t>
            </a:r>
          </a:p>
          <a:p>
            <a:pPr lvl="1"/>
            <a:r>
              <a:rPr lang="en-US" dirty="0" smtClean="0"/>
              <a:t>Bus topology</a:t>
            </a:r>
          </a:p>
          <a:p>
            <a:pPr lvl="1"/>
            <a:endParaRPr lang="en-US" dirty="0"/>
          </a:p>
        </p:txBody>
      </p:sp>
      <p:pic>
        <p:nvPicPr>
          <p:cNvPr id="8194" name="Picture 2" descr="http://www.thenetworkencyclopedia.com/imagens/Symb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0355" y="3429000"/>
            <a:ext cx="443114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25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Collision Detection (CSMA/CD)</a:t>
            </a:r>
          </a:p>
          <a:p>
            <a:r>
              <a:rPr lang="en-US" dirty="0" smtClean="0"/>
              <a:t>CSMA – Carrier Sense Multiple Access</a:t>
            </a:r>
          </a:p>
          <a:p>
            <a:r>
              <a:rPr lang="en-US" dirty="0" smtClean="0"/>
              <a:t>CD – Collision Detect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0" dirty="0" smtClean="0"/>
              <a:t>Source of Minimum Frame Length Requirement</a:t>
            </a:r>
            <a:endParaRPr lang="en-US" sz="2800" b="0" dirty="0"/>
          </a:p>
        </p:txBody>
      </p:sp>
      <p:sp>
        <p:nvSpPr>
          <p:cNvPr id="4" name="computr1"/>
          <p:cNvSpPr>
            <a:spLocks noEditPoints="1" noChangeArrowheads="1"/>
          </p:cNvSpPr>
          <p:nvPr/>
        </p:nvSpPr>
        <p:spPr bwMode="auto">
          <a:xfrm>
            <a:off x="1371600" y="3124200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computr1"/>
          <p:cNvSpPr>
            <a:spLocks noEditPoints="1" noChangeArrowheads="1"/>
          </p:cNvSpPr>
          <p:nvPr/>
        </p:nvSpPr>
        <p:spPr bwMode="auto">
          <a:xfrm>
            <a:off x="6019800" y="3124200"/>
            <a:ext cx="1809750" cy="180975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07763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Elbow Connector 6"/>
          <p:cNvCxnSpPr>
            <a:stCxn id="4" idx="5"/>
            <a:endCxn id="5" idx="5"/>
          </p:cNvCxnSpPr>
          <p:nvPr/>
        </p:nvCxnSpPr>
        <p:spPr>
          <a:xfrm>
            <a:off x="2276475" y="4933950"/>
            <a:ext cx="4648200" cy="12700"/>
          </a:xfrm>
          <a:prstGeom prst="bentConnector5">
            <a:avLst>
              <a:gd name="adj1" fmla="val -139"/>
              <a:gd name="adj2" fmla="val 6870969"/>
              <a:gd name="adj3" fmla="val 1000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8275" y="456073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Hello!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7389" y="462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Hello!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220" name="Picture 4" descr="C:\Users\bsteele\AppData\Local\Microsoft\Windows\Temporary Internet Files\Content.IE5\IYJHZLT6\Facebook_logo_thumbs_up_like_transparent_SVG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2402" y="3394806"/>
            <a:ext cx="68814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828800" y="457200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Hello!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5850" y="4572000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Hey There!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537389" y="4717630"/>
            <a:ext cx="762000" cy="762000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67791" y="50408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HellHrgh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23" name="Picture 7" descr="C:\Users\bsteele\AppData\Local\Microsoft\Windows\Temporary Internet Files\Content.IE5\2XR5QBSD\disagre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1298" y="326707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488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20518E-6 L 1.66667E-6 0.15013 L 0.50851 0.15013 L 0.50851 -1.20518E-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7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4.72222E-6 0.14121 L -0.50747 0.14121 L -0.50747 -0.0076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82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3.61111E-6 0.14861 L 0.5085 0.14861 L 0.5085 0.03426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74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156 -0.00162 L -0.00156 0.05811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7106 L -0.51111 0.07106 L -0.51111 -0.06667 " pathEditMode="relative" ptsTypes="AA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  <p:bldP spid="20" grpId="1"/>
      <p:bldP spid="20" grpId="2"/>
      <p:bldP spid="23" grpId="0"/>
      <p:bldP spid="23" grpId="1"/>
      <p:bldP spid="24" grpId="0"/>
      <p:bldP spid="24" grpId="1"/>
      <p:bldP spid="24" grpId="2"/>
      <p:bldP spid="21" grpId="0" animBg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Bus Topology</a:t>
            </a:r>
          </a:p>
          <a:p>
            <a:r>
              <a:rPr lang="en-US" dirty="0" smtClean="0"/>
              <a:t>Cheap</a:t>
            </a:r>
          </a:p>
          <a:p>
            <a:r>
              <a:rPr lang="en-US" dirty="0" smtClean="0"/>
              <a:t>Sensitive</a:t>
            </a:r>
            <a:endParaRPr lang="en-US" dirty="0"/>
          </a:p>
        </p:txBody>
      </p:sp>
      <p:pic>
        <p:nvPicPr>
          <p:cNvPr id="1026" name="Picture 2" descr="http://www.windowsnetworking.com/img/drawings/thin3ok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47720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78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Bus Topology – Repeaters</a:t>
            </a:r>
          </a:p>
          <a:p>
            <a:r>
              <a:rPr lang="en-US" sz="2800" dirty="0" smtClean="0"/>
              <a:t>Transition from one cable type to another</a:t>
            </a:r>
          </a:p>
          <a:p>
            <a:r>
              <a:rPr lang="en-US" sz="2800" dirty="0" smtClean="0"/>
              <a:t>PHY level only (data is not changed or analyzed)</a:t>
            </a:r>
            <a:endParaRPr lang="en-US" sz="2800" dirty="0"/>
          </a:p>
        </p:txBody>
      </p:sp>
      <p:pic>
        <p:nvPicPr>
          <p:cNvPr id="2050" name="Picture 2" descr="https://encrypted-tbn1.gstatic.com/images?q=tbn:ANd9GcTrTPnhrD65xcze1JsnJXSR0is3APyL6bLl9gCgl-0HTW6U9T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512884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562600" y="5867400"/>
            <a:ext cx="3200400" cy="457200"/>
          </a:xfrm>
          <a:prstGeom prst="roundRect">
            <a:avLst/>
          </a:prstGeom>
          <a:solidFill>
            <a:srgbClr val="82424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Physical 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2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allroundcomputersolutions.weebly.com/uploads/7/5/0/7/750797/4779700.jpg?5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40466"/>
            <a:ext cx="5715000" cy="436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 Topology - Hubs</a:t>
            </a:r>
            <a:endParaRPr lang="en-US" dirty="0"/>
          </a:p>
        </p:txBody>
      </p:sp>
      <p:sp>
        <p:nvSpPr>
          <p:cNvPr id="4" name="10-Point Star 3"/>
          <p:cNvSpPr/>
          <p:nvPr/>
        </p:nvSpPr>
        <p:spPr>
          <a:xfrm>
            <a:off x="3314700" y="2819400"/>
            <a:ext cx="228600" cy="228600"/>
          </a:xfrm>
          <a:prstGeom prst="star10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10-Point Star 8"/>
          <p:cNvSpPr/>
          <p:nvPr/>
        </p:nvSpPr>
        <p:spPr>
          <a:xfrm>
            <a:off x="3581400" y="4106333"/>
            <a:ext cx="228600" cy="228600"/>
          </a:xfrm>
          <a:prstGeom prst="star10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10-Point Star 9"/>
          <p:cNvSpPr/>
          <p:nvPr/>
        </p:nvSpPr>
        <p:spPr>
          <a:xfrm>
            <a:off x="3657600" y="4196820"/>
            <a:ext cx="228600" cy="228600"/>
          </a:xfrm>
          <a:prstGeom prst="star10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-Point Star 10"/>
          <p:cNvSpPr/>
          <p:nvPr/>
        </p:nvSpPr>
        <p:spPr>
          <a:xfrm>
            <a:off x="3048000" y="4196820"/>
            <a:ext cx="228600" cy="228600"/>
          </a:xfrm>
          <a:prstGeom prst="star10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0-Point Star 11"/>
          <p:cNvSpPr/>
          <p:nvPr/>
        </p:nvSpPr>
        <p:spPr>
          <a:xfrm>
            <a:off x="3086100" y="4106333"/>
            <a:ext cx="228600" cy="228600"/>
          </a:xfrm>
          <a:prstGeom prst="star10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0-Point Star 12"/>
          <p:cNvSpPr/>
          <p:nvPr/>
        </p:nvSpPr>
        <p:spPr>
          <a:xfrm>
            <a:off x="3346450" y="4194703"/>
            <a:ext cx="228600" cy="228600"/>
          </a:xfrm>
          <a:prstGeom prst="star10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0-Point Star 13"/>
          <p:cNvSpPr/>
          <p:nvPr/>
        </p:nvSpPr>
        <p:spPr>
          <a:xfrm>
            <a:off x="3282950" y="4194703"/>
            <a:ext cx="228600" cy="228600"/>
          </a:xfrm>
          <a:prstGeom prst="star10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562600" y="5867400"/>
            <a:ext cx="3200400" cy="457200"/>
          </a:xfrm>
          <a:prstGeom prst="roundRect">
            <a:avLst/>
          </a:prstGeom>
          <a:solidFill>
            <a:srgbClr val="82424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Physical 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0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9.16031E-7 L 5.55112E-17 0.1832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375 -0.1377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175 -0.0032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6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17083 -0.006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32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14167 -0.137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89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0.075 0.1891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94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09653 0.1717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Full Duplex</a:t>
            </a:r>
          </a:p>
          <a:p>
            <a:r>
              <a:rPr lang="en-US" dirty="0" smtClean="0"/>
              <a:t>Two paths (TX/RX)</a:t>
            </a:r>
          </a:p>
          <a:p>
            <a:r>
              <a:rPr lang="en-US" dirty="0" smtClean="0"/>
              <a:t>Talk and Listen at same time</a:t>
            </a:r>
            <a:endParaRPr lang="en-US" dirty="0"/>
          </a:p>
        </p:txBody>
      </p:sp>
      <p:pic>
        <p:nvPicPr>
          <p:cNvPr id="3074" name="Picture 2" descr="C:\Users\bsteele\AppData\Local\Microsoft\Windows\Temporary Internet Files\Content.IE5\2XR5QBSD\large-Bus-0-14084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9166" y="3962400"/>
            <a:ext cx="550843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steele\AppData\Local\Microsoft\Windows\Temporary Internet Files\Content.IE5\2XR5QBSD\Einfaches_Verboten_Schil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43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6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22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199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799" y="53340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endCxn id="8" idx="2"/>
          </p:cNvCxnSpPr>
          <p:nvPr/>
        </p:nvCxnSpPr>
        <p:spPr>
          <a:xfrm flipV="1">
            <a:off x="4191000" y="3557100"/>
            <a:ext cx="1757277" cy="1148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3890877" y="3557101"/>
            <a:ext cx="300123" cy="1148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</p:cNvCxnSpPr>
          <p:nvPr/>
        </p:nvCxnSpPr>
        <p:spPr>
          <a:xfrm>
            <a:off x="1528677" y="3557101"/>
            <a:ext cx="2662323" cy="1148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0"/>
          </p:cNvCxnSpPr>
          <p:nvPr/>
        </p:nvCxnSpPr>
        <p:spPr>
          <a:xfrm flipH="1">
            <a:off x="3890876" y="4705350"/>
            <a:ext cx="300124" cy="628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 flipH="1">
            <a:off x="1376277" y="4705350"/>
            <a:ext cx="2814723" cy="628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bsteele\AppData\Local\Microsoft\Windows\Temporary Internet Files\Content.IE5\GLIXWP36\switch-35568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0"/>
            <a:ext cx="1752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10-Point Star 23"/>
          <p:cNvSpPr/>
          <p:nvPr/>
        </p:nvSpPr>
        <p:spPr>
          <a:xfrm>
            <a:off x="1376277" y="3407039"/>
            <a:ext cx="300123" cy="300123"/>
          </a:xfrm>
          <a:prstGeom prst="star10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10-Point Star 29"/>
          <p:cNvSpPr/>
          <p:nvPr/>
        </p:nvSpPr>
        <p:spPr>
          <a:xfrm>
            <a:off x="3740815" y="3407039"/>
            <a:ext cx="300123" cy="300123"/>
          </a:xfrm>
          <a:prstGeom prst="star10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10200" y="5867400"/>
            <a:ext cx="3200400" cy="457200"/>
          </a:xfrm>
          <a:prstGeom prst="roundRect">
            <a:avLst/>
          </a:prstGeom>
          <a:solidFill>
            <a:srgbClr val="82424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Physical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10200" y="5235575"/>
            <a:ext cx="3200400" cy="457200"/>
          </a:xfrm>
          <a:prstGeom prst="roundRect">
            <a:avLst/>
          </a:prstGeom>
          <a:solidFill>
            <a:srgbClr val="4D4D4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Data Link 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2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958 0.16667 L 0.48889 -0.0037 " pathEditMode="relative" ptsTypes="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94 0.1676 L -0.28195 0.26482 " pathEditMode="relative" ptsTypes="A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0" grpId="0" animBg="1"/>
      <p:bldP spid="30" grpId="1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Ethernet Background</a:t>
            </a:r>
          </a:p>
          <a:p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Repeaters</a:t>
            </a:r>
          </a:p>
          <a:p>
            <a:pPr lvl="1"/>
            <a:r>
              <a:rPr lang="en-US" dirty="0" smtClean="0"/>
              <a:t>Switches</a:t>
            </a:r>
          </a:p>
          <a:p>
            <a:r>
              <a:rPr lang="en-US" dirty="0" smtClean="0"/>
              <a:t>Physical Layer</a:t>
            </a:r>
          </a:p>
          <a:p>
            <a:pPr lvl="1"/>
            <a:r>
              <a:rPr lang="en-US" dirty="0" smtClean="0"/>
              <a:t>10Base-T</a:t>
            </a:r>
          </a:p>
          <a:p>
            <a:pPr lvl="1"/>
            <a:r>
              <a:rPr lang="en-US" dirty="0" smtClean="0"/>
              <a:t>100Base-TX</a:t>
            </a:r>
          </a:p>
          <a:p>
            <a:pPr lvl="1"/>
            <a:r>
              <a:rPr lang="en-US" dirty="0" smtClean="0"/>
              <a:t>100Base-FX</a:t>
            </a:r>
          </a:p>
          <a:p>
            <a:pPr lvl="1"/>
            <a:r>
              <a:rPr lang="en-US" dirty="0" smtClean="0"/>
              <a:t>1000Base-T</a:t>
            </a:r>
          </a:p>
          <a:p>
            <a:r>
              <a:rPr lang="en-US" altLang="zh-CN" dirty="0" smtClean="0"/>
              <a:t>PCB Design Guide</a:t>
            </a:r>
          </a:p>
          <a:p>
            <a:r>
              <a:rPr lang="en-US" altLang="zh-CN" dirty="0" smtClean="0"/>
              <a:t>Performance Test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824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Routers – Like Switch, just at IP layer</a:t>
            </a:r>
            <a:endParaRPr lang="en-US" dirty="0"/>
          </a:p>
        </p:txBody>
      </p:sp>
      <p:pic>
        <p:nvPicPr>
          <p:cNvPr id="4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22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199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steele\AppData\Local\Microsoft\Windows\Temporary Internet Files\Content.IE5\NUKMMBQY\PC_tow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799" y="5334000"/>
            <a:ext cx="1076153" cy="119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endCxn id="6" idx="2"/>
          </p:cNvCxnSpPr>
          <p:nvPr/>
        </p:nvCxnSpPr>
        <p:spPr>
          <a:xfrm flipV="1">
            <a:off x="4191000" y="3557100"/>
            <a:ext cx="1757277" cy="1148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3890877" y="3557101"/>
            <a:ext cx="300123" cy="1148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1528677" y="3557101"/>
            <a:ext cx="2662323" cy="1148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 flipH="1">
            <a:off x="3890876" y="4705350"/>
            <a:ext cx="300124" cy="628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 flipH="1">
            <a:off x="1376277" y="4705350"/>
            <a:ext cx="2814723" cy="628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bsteele\AppData\Local\Microsoft\Windows\Temporary Internet Files\Content.IE5\GLIXWP36\switch-35568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67200"/>
            <a:ext cx="1752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5562600" y="5867400"/>
            <a:ext cx="3200400" cy="457200"/>
          </a:xfrm>
          <a:prstGeom prst="roundRect">
            <a:avLst/>
          </a:prstGeom>
          <a:solidFill>
            <a:srgbClr val="82424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Physical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2600" y="5235575"/>
            <a:ext cx="3200400" cy="457200"/>
          </a:xfrm>
          <a:prstGeom prst="roundRect">
            <a:avLst/>
          </a:prstGeom>
          <a:solidFill>
            <a:srgbClr val="4D4D4D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Data Link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62600" y="4583113"/>
            <a:ext cx="3200400" cy="457200"/>
          </a:xfrm>
          <a:prstGeom prst="roundRect">
            <a:avLst/>
          </a:prstGeom>
          <a:solidFill>
            <a:srgbClr val="60729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Network 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5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10Base-T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Signaling</a:t>
            </a:r>
          </a:p>
          <a:p>
            <a:r>
              <a:rPr lang="en-US" dirty="0" smtClean="0"/>
              <a:t>10Mbps</a:t>
            </a:r>
          </a:p>
          <a:p>
            <a:r>
              <a:rPr lang="en-US" dirty="0" smtClean="0"/>
              <a:t>Two data pairs</a:t>
            </a:r>
          </a:p>
          <a:p>
            <a:pPr lvl="1"/>
            <a:r>
              <a:rPr lang="en-US" dirty="0"/>
              <a:t>Full Duplex support</a:t>
            </a:r>
          </a:p>
          <a:p>
            <a:pPr lvl="1"/>
            <a:r>
              <a:rPr lang="en-US" dirty="0" smtClean="0"/>
              <a:t>1,2 &amp; 3,6</a:t>
            </a:r>
          </a:p>
          <a:p>
            <a:r>
              <a:rPr lang="en-US" dirty="0" smtClean="0"/>
              <a:t>Symmetry</a:t>
            </a:r>
          </a:p>
          <a:p>
            <a:pPr lvl="1"/>
            <a:r>
              <a:rPr lang="en-US" dirty="0" smtClean="0"/>
              <a:t>+/- 1V MAX</a:t>
            </a:r>
          </a:p>
          <a:p>
            <a:pPr lvl="1"/>
            <a:r>
              <a:rPr lang="en-US" dirty="0" smtClean="0"/>
              <a:t>AC, not DC</a:t>
            </a:r>
          </a:p>
          <a:p>
            <a:r>
              <a:rPr lang="en-US" dirty="0" smtClean="0"/>
              <a:t>Rise Time</a:t>
            </a:r>
          </a:p>
          <a:p>
            <a:r>
              <a:rPr lang="en-US" dirty="0" smtClean="0"/>
              <a:t>Fall Time</a:t>
            </a:r>
          </a:p>
          <a:p>
            <a:pPr lvl="1"/>
            <a:endParaRPr lang="en-US" dirty="0" smtClean="0"/>
          </a:p>
        </p:txBody>
      </p:sp>
      <p:pic>
        <p:nvPicPr>
          <p:cNvPr id="6" name="Picture 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5334000" cy="279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95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Idle State</a:t>
            </a:r>
          </a:p>
          <a:p>
            <a:r>
              <a:rPr lang="en-US" dirty="0" smtClean="0"/>
              <a:t>Link Test Pulses (LTP)</a:t>
            </a:r>
          </a:p>
          <a:p>
            <a:r>
              <a:rPr lang="en-US" dirty="0" smtClean="0"/>
              <a:t>Normal Link Pulse (NLP)</a:t>
            </a:r>
          </a:p>
          <a:p>
            <a:r>
              <a:rPr lang="en-US" dirty="0" smtClean="0"/>
              <a:t>~100ns pulses every 8-24ms</a:t>
            </a:r>
            <a:endParaRPr lang="en-US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199"/>
            <a:ext cx="5105400" cy="269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308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Encoding</a:t>
            </a:r>
          </a:p>
          <a:p>
            <a:r>
              <a:rPr lang="en-US" sz="2800" b="0" dirty="0" smtClean="0"/>
              <a:t>Manchester Encoding – Always Changing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38" y="2514600"/>
            <a:ext cx="8524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03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Packet format</a:t>
            </a:r>
          </a:p>
          <a:p>
            <a:r>
              <a:rPr lang="en-US" dirty="0" smtClean="0"/>
              <a:t>Start Frame Delimiter (SFD)</a:t>
            </a:r>
          </a:p>
          <a:p>
            <a:r>
              <a:rPr lang="en-US" dirty="0" smtClean="0"/>
              <a:t>Clock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http://ecomputernotes.com/images/Format-of-the-two-types-of-Ethernet-fram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229"/>
          <a:stretch/>
        </p:blipFill>
        <p:spPr bwMode="auto">
          <a:xfrm>
            <a:off x="381000" y="4572000"/>
            <a:ext cx="824459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85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100Base-TX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Signal</a:t>
            </a:r>
          </a:p>
          <a:p>
            <a:r>
              <a:rPr lang="en-US" dirty="0" smtClean="0"/>
              <a:t>100Mbps</a:t>
            </a:r>
          </a:p>
          <a:p>
            <a:r>
              <a:rPr lang="en-US" dirty="0" smtClean="0"/>
              <a:t>Two </a:t>
            </a:r>
            <a:r>
              <a:rPr lang="en-US" dirty="0"/>
              <a:t>data pairs</a:t>
            </a:r>
          </a:p>
          <a:p>
            <a:pPr lvl="1"/>
            <a:r>
              <a:rPr lang="en-US" dirty="0"/>
              <a:t>1,2 &amp; 3,6</a:t>
            </a:r>
          </a:p>
          <a:p>
            <a:pPr lvl="1"/>
            <a:r>
              <a:rPr lang="en-US" dirty="0"/>
              <a:t>Full Duplex support</a:t>
            </a:r>
          </a:p>
          <a:p>
            <a:r>
              <a:rPr lang="en-US" dirty="0" smtClean="0"/>
              <a:t>MLT3 Signals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940"/>
          <a:stretch/>
        </p:blipFill>
        <p:spPr bwMode="auto">
          <a:xfrm>
            <a:off x="4952999" y="2965450"/>
            <a:ext cx="3802063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91"/>
          <a:stretch/>
        </p:blipFill>
        <p:spPr bwMode="auto">
          <a:xfrm>
            <a:off x="4953000" y="4619624"/>
            <a:ext cx="3802063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27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100Base-TX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Idle State</a:t>
            </a:r>
          </a:p>
          <a:p>
            <a:r>
              <a:rPr lang="en-US" b="0" dirty="0" smtClean="0"/>
              <a:t>MLT3 Scrambled</a:t>
            </a:r>
          </a:p>
          <a:p>
            <a:r>
              <a:rPr lang="en-US" b="0" dirty="0" smtClean="0"/>
              <a:t>31.25MHz </a:t>
            </a:r>
            <a:r>
              <a:rPr lang="en-US" b="0" dirty="0" err="1" smtClean="0"/>
              <a:t>avg</a:t>
            </a:r>
            <a:endParaRPr lang="en-US" b="0" dirty="0"/>
          </a:p>
        </p:txBody>
      </p:sp>
      <p:pic>
        <p:nvPicPr>
          <p:cNvPr id="4" name="Picture 4" descr="MPT3_Id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14600"/>
            <a:ext cx="5257800" cy="397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62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100Base-TX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Encoding</a:t>
            </a:r>
          </a:p>
          <a:p>
            <a:r>
              <a:rPr lang="en-US" dirty="0" smtClean="0"/>
              <a:t>4B/5B</a:t>
            </a:r>
          </a:p>
          <a:p>
            <a:pPr lvl="1"/>
            <a:r>
              <a:rPr lang="en-US" dirty="0" smtClean="0"/>
              <a:t>Always changing</a:t>
            </a:r>
          </a:p>
          <a:p>
            <a:r>
              <a:rPr lang="en-US" dirty="0" smtClean="0"/>
              <a:t>Control Signals</a:t>
            </a:r>
          </a:p>
          <a:p>
            <a:pPr lvl="1"/>
            <a:r>
              <a:rPr lang="en-US" dirty="0" smtClean="0"/>
              <a:t>11111 – Idle</a:t>
            </a:r>
          </a:p>
          <a:p>
            <a:pPr lvl="1"/>
            <a:r>
              <a:rPr lang="en-US" dirty="0" smtClean="0"/>
              <a:t>J – 11000</a:t>
            </a:r>
          </a:p>
          <a:p>
            <a:pPr lvl="1"/>
            <a:r>
              <a:rPr lang="en-US" dirty="0" smtClean="0"/>
              <a:t>K – 10001</a:t>
            </a:r>
          </a:p>
          <a:p>
            <a:pPr lvl="1"/>
            <a:r>
              <a:rPr lang="en-US" dirty="0" smtClean="0"/>
              <a:t>T – 01101</a:t>
            </a:r>
          </a:p>
          <a:p>
            <a:pPr lvl="1"/>
            <a:r>
              <a:rPr lang="en-US" dirty="0" smtClean="0"/>
              <a:t>R – 00111</a:t>
            </a:r>
          </a:p>
          <a:p>
            <a:pPr lvl="1"/>
            <a:r>
              <a:rPr lang="en-US" dirty="0" smtClean="0"/>
              <a:t>Start of frame (JK)</a:t>
            </a:r>
          </a:p>
          <a:p>
            <a:pPr lvl="1"/>
            <a:r>
              <a:rPr lang="en-US" dirty="0" smtClean="0"/>
              <a:t>End of Stream (TR)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48200" y="1822956"/>
            <a:ext cx="4038600" cy="362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34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100Base-FX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Same as 100Base-TX</a:t>
            </a:r>
          </a:p>
          <a:p>
            <a:r>
              <a:rPr lang="en-US" dirty="0" smtClean="0"/>
              <a:t>5B/4B Encoding</a:t>
            </a:r>
          </a:p>
          <a:p>
            <a:r>
              <a:rPr lang="en-US" dirty="0" smtClean="0"/>
              <a:t>Same interface to MAC</a:t>
            </a:r>
          </a:p>
          <a:p>
            <a:r>
              <a:rPr lang="en-US" dirty="0" smtClean="0"/>
              <a:t>Optical media means longer distance</a:t>
            </a:r>
          </a:p>
          <a:p>
            <a:pPr lvl="1"/>
            <a:r>
              <a:rPr lang="en-US" dirty="0" smtClean="0"/>
              <a:t>2000m for Full Duplex</a:t>
            </a:r>
          </a:p>
          <a:p>
            <a:pPr lvl="1"/>
            <a:r>
              <a:rPr lang="en-US" dirty="0" smtClean="0"/>
              <a:t>412m for Half Duplex (Collision detection)</a:t>
            </a:r>
          </a:p>
          <a:p>
            <a:r>
              <a:rPr lang="en-US" dirty="0" smtClean="0"/>
              <a:t>Some things not needed</a:t>
            </a:r>
          </a:p>
          <a:p>
            <a:pPr lvl="1"/>
            <a:r>
              <a:rPr lang="en-US" dirty="0" smtClean="0"/>
              <a:t>No scrambler for noise</a:t>
            </a:r>
          </a:p>
          <a:p>
            <a:pPr lvl="1"/>
            <a:r>
              <a:rPr lang="en-US" dirty="0" smtClean="0"/>
              <a:t>No MLT3 for cable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00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it started, why it started.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4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1000Base-T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Gig Ethernet</a:t>
            </a:r>
          </a:p>
          <a:p>
            <a:r>
              <a:rPr lang="en-US" sz="2400" b="0" dirty="0" smtClean="0"/>
              <a:t>Very Complicated</a:t>
            </a:r>
          </a:p>
          <a:p>
            <a:r>
              <a:rPr lang="en-US" sz="2400" b="0" dirty="0" smtClean="0"/>
              <a:t>125MHz Symbol Rate</a:t>
            </a:r>
          </a:p>
          <a:p>
            <a:r>
              <a:rPr lang="en-US" sz="2400" b="0" dirty="0" smtClean="0"/>
              <a:t>Transmit AND Receive on all 4 lines</a:t>
            </a:r>
          </a:p>
          <a:p>
            <a:r>
              <a:rPr lang="en-US" sz="2400" b="0" dirty="0" smtClean="0"/>
              <a:t>PAM5</a:t>
            </a:r>
          </a:p>
          <a:p>
            <a:r>
              <a:rPr lang="en-US" sz="2400" b="0" dirty="0" smtClean="0"/>
              <a:t>Complicated DSP to cancel out Transmitted signals</a:t>
            </a:r>
          </a:p>
          <a:p>
            <a:endParaRPr lang="en-US" dirty="0"/>
          </a:p>
        </p:txBody>
      </p:sp>
      <p:pic>
        <p:nvPicPr>
          <p:cNvPr id="13314" name="Picture 2" descr="C:\Users\bsteele\AppData\Local\Microsoft\Windows\Temporary Internet Files\Content.IE5\GLIXWP36\120px-Oscilloscope_Icon_Babel_5-2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10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bsteele\AppData\Local\Microsoft\Windows\Temporary Internet Files\Content.IE5\GLIXWP36\No_circle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576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PHYs: GigE Architecture</a:t>
            </a:r>
            <a:endParaRPr lang="en-US" sz="3600" dirty="0"/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2000" dirty="0"/>
              <a:t>The physical layer is split into the Physical Coding Sublayer (PCS) and the Physical Medium Attachment (PMA) sublayer.</a:t>
            </a:r>
          </a:p>
          <a:p>
            <a:r>
              <a:rPr lang="en-US" sz="2000" dirty="0"/>
              <a:t>The PCS controls logic functions.</a:t>
            </a:r>
          </a:p>
          <a:p>
            <a:r>
              <a:rPr lang="en-US" sz="2000" dirty="0"/>
              <a:t>The PMA performs analog-digital mixed signal functions.</a:t>
            </a:r>
          </a:p>
        </p:txBody>
      </p:sp>
      <p:pic>
        <p:nvPicPr>
          <p:cNvPr id="630788" name="Picture 4" descr="1000BASE-T Top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399"/>
            <a:ext cx="6660202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38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PHYs: 1000BASE-T </a:t>
            </a:r>
            <a:r>
              <a:rPr lang="en-US" sz="3600" dirty="0"/>
              <a:t>PCS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four data lines (4 UTP wires) are used simultaneously to transmit/receive.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Each byte is mapped into 4 pulse amplitude modulation (PAM) symbols.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Five symbols form the PAM constellation being used {+2, +1, 0, -1, -2}.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Data encoding needs only four levels (two bits per symbol), the fifth is used as forward error correction (FEC) coding.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In the absence of data, IDLE symbols (restricted to {+2, 0, -2}) are used to keep synchronization.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Each wire pair achieves 250Mbps throughput using baseband signaling at 125MBaud (1 Baud = 1 symbol/s) on each of the pairs.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Achieving 1Gbps at a spectral power density similar to that of 100BASE-TX.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There are 625 possible symbols (5</a:t>
            </a:r>
            <a:r>
              <a:rPr lang="en-US" sz="2000" baseline="30000" dirty="0"/>
              <a:t>4</a:t>
            </a:r>
            <a:r>
              <a:rPr lang="en-US" sz="2000" dirty="0"/>
              <a:t>), leaving 512 patterns for data and 113 for control codes such as idle, start of packet and end of packet</a:t>
            </a:r>
            <a:r>
              <a:rPr lang="en-US" sz="2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PHYs: 1000BASE-T </a:t>
            </a:r>
            <a:r>
              <a:rPr lang="en-US" sz="3600" dirty="0"/>
              <a:t>PCS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PAM5 signaling</a:t>
            </a:r>
          </a:p>
        </p:txBody>
      </p:sp>
      <p:pic>
        <p:nvPicPr>
          <p:cNvPr id="629764" name="Picture 4" descr="PAM5 Symbo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44183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2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PHYs: 1000BASE-T </a:t>
            </a:r>
            <a:r>
              <a:rPr lang="en-US" sz="3600" dirty="0"/>
              <a:t>Encoding</a:t>
            </a:r>
          </a:p>
        </p:txBody>
      </p:sp>
      <p:sp>
        <p:nvSpPr>
          <p:cNvPr id="6133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First</a:t>
            </a:r>
            <a:r>
              <a:rPr lang="en-US" sz="2400" dirty="0"/>
              <a:t>, eight bits of data are expanded into four 3-bit symbols through a non-trivial scrambling procedure based on a linear feedback shift register; this is similar to what is done in 100BASE-T2, but uses different parameters.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4-Dimensional 8-state Trellis Coded Modulation technique is used to encode the four 3-bit symbols to a 9-bit representation, which can then be converted to the PAM5 symbol via a lookup table.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few example encodings are shown below: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2">
              <a:lnSpc>
                <a:spcPct val="80000"/>
              </a:lnSpc>
              <a:buFont typeface="Wingdings 2" pitchFamily="18" charset="2"/>
              <a:buNone/>
            </a:pPr>
            <a:r>
              <a:rPr lang="en-US" b="1" dirty="0"/>
              <a:t>Encode Symbol     </a:t>
            </a:r>
            <a:r>
              <a:rPr lang="en-US" b="1" dirty="0" smtClean="0"/>
              <a:t>		PAM5 </a:t>
            </a:r>
            <a:r>
              <a:rPr lang="en-US" b="1" dirty="0"/>
              <a:t>Symbol	</a:t>
            </a:r>
          </a:p>
          <a:p>
            <a:pPr lvl="2">
              <a:lnSpc>
                <a:spcPct val="80000"/>
              </a:lnSpc>
              <a:buFont typeface="Wingdings 2" pitchFamily="18" charset="2"/>
              <a:buNone/>
            </a:pPr>
            <a:r>
              <a:rPr lang="en-US" dirty="0"/>
              <a:t>010011001              </a:t>
            </a:r>
            <a:r>
              <a:rPr lang="en-US" dirty="0" smtClean="0"/>
              <a:t>		[-</a:t>
            </a:r>
            <a:r>
              <a:rPr lang="en-US" dirty="0"/>
              <a:t>1, +1, 0, -2]	</a:t>
            </a:r>
          </a:p>
          <a:p>
            <a:pPr lvl="2">
              <a:lnSpc>
                <a:spcPct val="80000"/>
              </a:lnSpc>
              <a:buFont typeface="Wingdings 2" pitchFamily="18" charset="2"/>
              <a:buNone/>
            </a:pPr>
            <a:r>
              <a:rPr lang="en-US" dirty="0"/>
              <a:t>110010011              </a:t>
            </a:r>
            <a:r>
              <a:rPr lang="en-US" dirty="0" smtClean="0"/>
              <a:t>		[-</a:t>
            </a:r>
            <a:r>
              <a:rPr lang="en-US" dirty="0"/>
              <a:t>1, -2, +1, 0]	</a:t>
            </a:r>
          </a:p>
          <a:p>
            <a:pPr lvl="2">
              <a:lnSpc>
                <a:spcPct val="80000"/>
              </a:lnSpc>
              <a:buFont typeface="Wingdings 2" pitchFamily="18" charset="2"/>
              <a:buNone/>
            </a:pPr>
            <a:r>
              <a:rPr lang="en-US" dirty="0"/>
              <a:t>100101001              </a:t>
            </a:r>
            <a:r>
              <a:rPr lang="en-US" dirty="0" smtClean="0"/>
              <a:t>		[-</a:t>
            </a:r>
            <a:r>
              <a:rPr lang="en-US" dirty="0"/>
              <a:t>1, 0, +2, +1]</a:t>
            </a:r>
            <a:r>
              <a:rPr lang="en-US" sz="2000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782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PHYs: 1000BASE-T </a:t>
            </a:r>
            <a:r>
              <a:rPr lang="en-US" sz="3600" dirty="0"/>
              <a:t>Decoding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sz="2400" dirty="0"/>
              <a:t>On the receiver side, the 4D/PAM5 symbols are decoded using a Viterbi Decoder which provides error correction, not just error detection (as in 100BASE-TX).</a:t>
            </a:r>
          </a:p>
          <a:p>
            <a:r>
              <a:rPr lang="en-US" sz="2400" dirty="0"/>
              <a:t>The resulting data is then descrambled, using another LFSR.</a:t>
            </a:r>
          </a:p>
        </p:txBody>
      </p:sp>
    </p:spTree>
    <p:extLst>
      <p:ext uri="{BB962C8B-B14F-4D97-AF65-F5344CB8AC3E}">
        <p14:creationId xmlns:p14="http://schemas.microsoft.com/office/powerpoint/2010/main" xmlns="" val="10676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PHYs: 1000BASE-T </a:t>
            </a:r>
            <a:r>
              <a:rPr lang="en-US" sz="3600" dirty="0"/>
              <a:t>PMA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PMA is made up of four independent receivers and transmitters to provide full duplex communication over the four pairs of UTP cabling.</a:t>
            </a:r>
          </a:p>
          <a:p>
            <a:r>
              <a:rPr lang="en-US" sz="2400" dirty="0"/>
              <a:t>Hybrid circuits are used to enable bidirectional communication over the same pair.</a:t>
            </a:r>
          </a:p>
          <a:p>
            <a:r>
              <a:rPr lang="en-US" sz="2400" dirty="0"/>
              <a:t>They perform sophisticated DSP, filtering and equalization of the received signal.</a:t>
            </a:r>
          </a:p>
          <a:p>
            <a:r>
              <a:rPr lang="en-US" sz="2400" dirty="0"/>
              <a:t>They also perform echo cancelling and remove crosstalk, to compensate for distortion from the UTP wiring. </a:t>
            </a:r>
          </a:p>
        </p:txBody>
      </p:sp>
    </p:spTree>
    <p:extLst>
      <p:ext uri="{BB962C8B-B14F-4D97-AF65-F5344CB8AC3E}">
        <p14:creationId xmlns:p14="http://schemas.microsoft.com/office/powerpoint/2010/main" xmlns="" val="1939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PHYs: GigE </a:t>
            </a:r>
            <a:r>
              <a:rPr lang="en-US" sz="3600" dirty="0"/>
              <a:t>Full Duplex Transmission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1000BASE-T transmits and receives signals simultaneously over the same pairs. Synchronization is important to be able to decode and implement data filters. Each link pair must have a master and slave and keep transmitting a continuous stream </a:t>
            </a:r>
            <a:r>
              <a:rPr lang="en-US" sz="2000" dirty="0" smtClean="0"/>
              <a:t>of IDLE </a:t>
            </a:r>
            <a:r>
              <a:rPr lang="en-US" sz="2000" dirty="0"/>
              <a:t>symbols during gaps in data. </a:t>
            </a:r>
          </a:p>
        </p:txBody>
      </p:sp>
      <p:pic>
        <p:nvPicPr>
          <p:cNvPr id="632836" name="Picture 4" descr="Full Duple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5413" y="3429000"/>
            <a:ext cx="63531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63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590800" y="5638800"/>
            <a:ext cx="381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09600" y="5334000"/>
            <a:ext cx="2895600" cy="446073"/>
            <a:chOff x="3733800" y="4560866"/>
            <a:chExt cx="2895600" cy="44607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733800" y="4876800"/>
              <a:ext cx="6858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4" idx="3"/>
              <a:endCxn id="25" idx="0"/>
            </p:cNvCxnSpPr>
            <p:nvPr/>
          </p:nvCxnSpPr>
          <p:spPr>
            <a:xfrm>
              <a:off x="4495800" y="4876800"/>
              <a:ext cx="1143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5" idx="3"/>
            </p:cNvCxnSpPr>
            <p:nvPr/>
          </p:nvCxnSpPr>
          <p:spPr>
            <a:xfrm>
              <a:off x="5715000" y="4876800"/>
              <a:ext cx="9144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419600" y="4560866"/>
              <a:ext cx="76200" cy="446073"/>
            </a:xfrm>
            <a:custGeom>
              <a:avLst/>
              <a:gdLst>
                <a:gd name="connsiteX0" fmla="*/ 0 w 76200"/>
                <a:gd name="connsiteY0" fmla="*/ 315934 h 446073"/>
                <a:gd name="connsiteX1" fmla="*/ 33338 w 76200"/>
                <a:gd name="connsiteY1" fmla="*/ 1609 h 446073"/>
                <a:gd name="connsiteX2" fmla="*/ 47625 w 76200"/>
                <a:gd name="connsiteY2" fmla="*/ 434997 h 446073"/>
                <a:gd name="connsiteX3" fmla="*/ 76200 w 76200"/>
                <a:gd name="connsiteY3" fmla="*/ 315934 h 44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46073">
                  <a:moveTo>
                    <a:pt x="0" y="315934"/>
                  </a:moveTo>
                  <a:cubicBezTo>
                    <a:pt x="12700" y="148849"/>
                    <a:pt x="25401" y="-18235"/>
                    <a:pt x="33338" y="1609"/>
                  </a:cubicBezTo>
                  <a:cubicBezTo>
                    <a:pt x="41275" y="21453"/>
                    <a:pt x="40481" y="382610"/>
                    <a:pt x="47625" y="434997"/>
                  </a:cubicBezTo>
                  <a:cubicBezTo>
                    <a:pt x="54769" y="487384"/>
                    <a:pt x="63500" y="338159"/>
                    <a:pt x="76200" y="315934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8800" y="4560866"/>
              <a:ext cx="76200" cy="446073"/>
            </a:xfrm>
            <a:custGeom>
              <a:avLst/>
              <a:gdLst>
                <a:gd name="connsiteX0" fmla="*/ 0 w 76200"/>
                <a:gd name="connsiteY0" fmla="*/ 315934 h 446073"/>
                <a:gd name="connsiteX1" fmla="*/ 33338 w 76200"/>
                <a:gd name="connsiteY1" fmla="*/ 1609 h 446073"/>
                <a:gd name="connsiteX2" fmla="*/ 47625 w 76200"/>
                <a:gd name="connsiteY2" fmla="*/ 434997 h 446073"/>
                <a:gd name="connsiteX3" fmla="*/ 76200 w 76200"/>
                <a:gd name="connsiteY3" fmla="*/ 315934 h 44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46073">
                  <a:moveTo>
                    <a:pt x="0" y="315934"/>
                  </a:moveTo>
                  <a:cubicBezTo>
                    <a:pt x="12700" y="148849"/>
                    <a:pt x="25401" y="-18235"/>
                    <a:pt x="33338" y="1609"/>
                  </a:cubicBezTo>
                  <a:cubicBezTo>
                    <a:pt x="41275" y="21453"/>
                    <a:pt x="40481" y="382610"/>
                    <a:pt x="47625" y="434997"/>
                  </a:cubicBezTo>
                  <a:cubicBezTo>
                    <a:pt x="54769" y="487384"/>
                    <a:pt x="63500" y="338159"/>
                    <a:pt x="76200" y="315934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2590800" y="3581400"/>
            <a:ext cx="381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09600" y="3276600"/>
            <a:ext cx="2895600" cy="446073"/>
            <a:chOff x="3733800" y="4560866"/>
            <a:chExt cx="2895600" cy="44607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33800" y="4876800"/>
              <a:ext cx="6858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3" idx="3"/>
              <a:endCxn id="15" idx="0"/>
            </p:cNvCxnSpPr>
            <p:nvPr/>
          </p:nvCxnSpPr>
          <p:spPr>
            <a:xfrm>
              <a:off x="4495800" y="4876800"/>
              <a:ext cx="1143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5" idx="3"/>
            </p:cNvCxnSpPr>
            <p:nvPr/>
          </p:nvCxnSpPr>
          <p:spPr>
            <a:xfrm>
              <a:off x="5715000" y="4876800"/>
              <a:ext cx="9144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4419600" y="4560866"/>
              <a:ext cx="76200" cy="446073"/>
            </a:xfrm>
            <a:custGeom>
              <a:avLst/>
              <a:gdLst>
                <a:gd name="connsiteX0" fmla="*/ 0 w 76200"/>
                <a:gd name="connsiteY0" fmla="*/ 315934 h 446073"/>
                <a:gd name="connsiteX1" fmla="*/ 33338 w 76200"/>
                <a:gd name="connsiteY1" fmla="*/ 1609 h 446073"/>
                <a:gd name="connsiteX2" fmla="*/ 47625 w 76200"/>
                <a:gd name="connsiteY2" fmla="*/ 434997 h 446073"/>
                <a:gd name="connsiteX3" fmla="*/ 76200 w 76200"/>
                <a:gd name="connsiteY3" fmla="*/ 315934 h 44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46073">
                  <a:moveTo>
                    <a:pt x="0" y="315934"/>
                  </a:moveTo>
                  <a:cubicBezTo>
                    <a:pt x="12700" y="148849"/>
                    <a:pt x="25401" y="-18235"/>
                    <a:pt x="33338" y="1609"/>
                  </a:cubicBezTo>
                  <a:cubicBezTo>
                    <a:pt x="41275" y="21453"/>
                    <a:pt x="40481" y="382610"/>
                    <a:pt x="47625" y="434997"/>
                  </a:cubicBezTo>
                  <a:cubicBezTo>
                    <a:pt x="54769" y="487384"/>
                    <a:pt x="63500" y="338159"/>
                    <a:pt x="76200" y="315934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38800" y="4560866"/>
              <a:ext cx="76200" cy="446073"/>
            </a:xfrm>
            <a:custGeom>
              <a:avLst/>
              <a:gdLst>
                <a:gd name="connsiteX0" fmla="*/ 0 w 76200"/>
                <a:gd name="connsiteY0" fmla="*/ 315934 h 446073"/>
                <a:gd name="connsiteX1" fmla="*/ 33338 w 76200"/>
                <a:gd name="connsiteY1" fmla="*/ 1609 h 446073"/>
                <a:gd name="connsiteX2" fmla="*/ 47625 w 76200"/>
                <a:gd name="connsiteY2" fmla="*/ 434997 h 446073"/>
                <a:gd name="connsiteX3" fmla="*/ 76200 w 76200"/>
                <a:gd name="connsiteY3" fmla="*/ 315934 h 44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46073">
                  <a:moveTo>
                    <a:pt x="0" y="315934"/>
                  </a:moveTo>
                  <a:cubicBezTo>
                    <a:pt x="12700" y="148849"/>
                    <a:pt x="25401" y="-18235"/>
                    <a:pt x="33338" y="1609"/>
                  </a:cubicBezTo>
                  <a:cubicBezTo>
                    <a:pt x="41275" y="21453"/>
                    <a:pt x="40481" y="382610"/>
                    <a:pt x="47625" y="434997"/>
                  </a:cubicBezTo>
                  <a:cubicBezTo>
                    <a:pt x="54769" y="487384"/>
                    <a:pt x="63500" y="338159"/>
                    <a:pt x="76200" y="315934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happens when RX/TX are swapped?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819400"/>
            <a:ext cx="1981200" cy="3581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819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60219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89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0.21667 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0.20833 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153400" cy="403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31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1972 – Robert Metcalfe networked Xerox Alto products together via “</a:t>
            </a:r>
            <a:r>
              <a:rPr lang="en-US" dirty="0" err="1" smtClean="0"/>
              <a:t>ALOHAnet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1973 – Robert Metcalfe renamed it to Ethernet to show it covered all computers</a:t>
            </a:r>
          </a:p>
          <a:p>
            <a:pPr marL="0" indent="0">
              <a:buNone/>
            </a:pPr>
            <a:r>
              <a:rPr lang="en-US" dirty="0" smtClean="0"/>
              <a:t>1983 – IEEE Standard 802.3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3953724" cy="22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79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PHYs: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FLP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5344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31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PMingLiU" pitchFamily="18" charset="-120"/>
              </a:rPr>
              <a:t>PCB design guidelines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Discrete Magnetic and RJ45 Placement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863725"/>
            <a:ext cx="7496175" cy="3895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41475" y="1322388"/>
            <a:ext cx="47482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800" b="0" kern="0" dirty="0" smtClean="0">
                <a:solidFill>
                  <a:srgbClr val="D55C19"/>
                </a:solidFill>
                <a:ea typeface="宋体" pitchFamily="2" charset="-122"/>
              </a:rPr>
              <a:t>&gt;=25mm, help to EMI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564188" y="5795963"/>
            <a:ext cx="1728787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800" b="0" kern="0" dirty="0">
                <a:solidFill>
                  <a:srgbClr val="D55C19"/>
                </a:solidFill>
                <a:ea typeface="宋体" pitchFamily="2" charset="-122"/>
              </a:rPr>
              <a:t>&lt;</a:t>
            </a:r>
            <a:r>
              <a:rPr lang="en-US" altLang="zh-CN" sz="2800" b="0" kern="0" dirty="0" smtClean="0">
                <a:solidFill>
                  <a:srgbClr val="D55C19"/>
                </a:solidFill>
                <a:ea typeface="宋体" pitchFamily="2" charset="-122"/>
              </a:rPr>
              <a:t>=25mm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Termination Resistors and EMI Caps Placement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5775" y="1851025"/>
            <a:ext cx="527367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55663" y="3584575"/>
            <a:ext cx="1169987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800" b="0" kern="0" dirty="0" smtClean="0">
                <a:solidFill>
                  <a:srgbClr val="D55C19"/>
                </a:solidFill>
                <a:ea typeface="宋体" pitchFamily="2" charset="-122"/>
              </a:rPr>
              <a:t>PHY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112000" y="3584575"/>
            <a:ext cx="17272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800" b="0" kern="0" dirty="0" smtClean="0">
                <a:solidFill>
                  <a:srgbClr val="D55C19"/>
                </a:solidFill>
                <a:ea typeface="宋体" pitchFamily="2" charset="-122"/>
              </a:rPr>
              <a:t>Magnetic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3079750" y="4819650"/>
            <a:ext cx="2457450" cy="862013"/>
          </a:xfrm>
          <a:prstGeom prst="ellipse">
            <a:avLst/>
          </a:prstGeom>
          <a:noFill/>
          <a:ln w="9525" algn="ctr">
            <a:solidFill>
              <a:srgbClr val="D55C1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1000" b="1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43015" name="Straight Arrow Connector 7"/>
          <p:cNvCxnSpPr>
            <a:cxnSpLocks noChangeShapeType="1"/>
          </p:cNvCxnSpPr>
          <p:nvPr/>
        </p:nvCxnSpPr>
        <p:spPr bwMode="auto">
          <a:xfrm flipH="1">
            <a:off x="2025650" y="2273300"/>
            <a:ext cx="901700" cy="576263"/>
          </a:xfrm>
          <a:prstGeom prst="straightConnector1">
            <a:avLst/>
          </a:prstGeom>
          <a:noFill/>
          <a:ln w="9525" algn="ctr">
            <a:solidFill>
              <a:srgbClr val="D55C19"/>
            </a:solidFill>
            <a:round/>
            <a:headEnd/>
            <a:tailEnd type="arrow" w="med" len="med"/>
          </a:ln>
        </p:spPr>
      </p:cxn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3363" y="1790700"/>
            <a:ext cx="29495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D55C19"/>
                </a:solidFill>
                <a:ea typeface="宋体" pitchFamily="2" charset="-122"/>
              </a:rPr>
              <a:t>49.9 ohm close to PHY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2927350" y="1624013"/>
            <a:ext cx="2457450" cy="862012"/>
          </a:xfrm>
          <a:prstGeom prst="ellipse">
            <a:avLst/>
          </a:prstGeom>
          <a:noFill/>
          <a:ln w="9525" algn="ctr">
            <a:solidFill>
              <a:srgbClr val="D55C1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1000" b="1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43018" name="Straight Arrow Connector 10"/>
          <p:cNvCxnSpPr>
            <a:cxnSpLocks noChangeShapeType="1"/>
          </p:cNvCxnSpPr>
          <p:nvPr/>
        </p:nvCxnSpPr>
        <p:spPr bwMode="auto">
          <a:xfrm flipV="1">
            <a:off x="5537200" y="5035550"/>
            <a:ext cx="771525" cy="215900"/>
          </a:xfrm>
          <a:prstGeom prst="straightConnector1">
            <a:avLst/>
          </a:prstGeom>
          <a:noFill/>
          <a:ln w="9525" algn="ctr">
            <a:solidFill>
              <a:srgbClr val="D55C19"/>
            </a:solidFill>
            <a:round/>
            <a:headEnd/>
            <a:tailEnd type="arrow" w="med" len="med"/>
          </a:ln>
        </p:spPr>
      </p:cxn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354513" y="5719763"/>
            <a:ext cx="328295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D55C19"/>
                </a:solidFill>
                <a:ea typeface="宋体" pitchFamily="2" charset="-122"/>
              </a:rPr>
              <a:t>10pF close to Magnetic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Differential Pairs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241300" y="1252538"/>
            <a:ext cx="8593138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000">
                <a:ea typeface="PMingLiU" pitchFamily="18" charset="-120"/>
              </a:rPr>
              <a:t>TXP/TXN, RXP/RXN are differential pairs and need to be designed to a 100 ohm differential impedance.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000">
                <a:ea typeface="PMingLiU" pitchFamily="18" charset="-120"/>
              </a:rPr>
              <a:t>TXP and TXN must be equal length and symmetric with regards to shape, length, and via count, RXP and RXN as well.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000">
                <a:ea typeface="PMingLiU" pitchFamily="18" charset="-120"/>
              </a:rPr>
              <a:t>Isolate TX/RX traces from nearby circuit and signals,  with distance greater than or equal to 5 times of spacing between the traces.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en-US" altLang="zh-TW" sz="2000">
              <a:ea typeface="PMingLiU" pitchFamily="18" charset="-12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en-US" altLang="zh-TW" sz="2000">
              <a:ea typeface="PMingLiU" pitchFamily="18" charset="-12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en-US" altLang="zh-TW" sz="2000">
              <a:ea typeface="PMingLiU" pitchFamily="18" charset="-12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en-US" altLang="zh-TW" sz="2000">
              <a:ea typeface="PMingLiU" pitchFamily="18" charset="-12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en-US" altLang="zh-TW" sz="2000">
              <a:ea typeface="PMingLiU" pitchFamily="18" charset="-12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en-US" altLang="zh-TW" sz="2000">
              <a:ea typeface="PMingLiU" pitchFamily="18" charset="-12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000">
                <a:ea typeface="PMingLiU" pitchFamily="18" charset="-120"/>
              </a:rPr>
              <a:t>Better not to use via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000">
                <a:ea typeface="PMingLiU" pitchFamily="18" charset="-120"/>
                <a:cs typeface="Arial" pitchFamily="34" charset="0"/>
              </a:rPr>
              <a:t>Avoid using 90 degree turns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000">
                <a:ea typeface="PMingLiU" pitchFamily="18" charset="-120"/>
                <a:cs typeface="Arial" pitchFamily="34" charset="0"/>
              </a:rPr>
              <a:t>Avoid Stubs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zh-TW" altLang="en-US" sz="2000">
              <a:ea typeface="PMingLiU" pitchFamily="18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50975" y="3267075"/>
            <a:ext cx="5172075" cy="1762125"/>
            <a:chOff x="550" y="1216"/>
            <a:chExt cx="3258" cy="1110"/>
          </a:xfrm>
        </p:grpSpPr>
        <p:sp>
          <p:nvSpPr>
            <p:cNvPr id="44041" name="Line 6"/>
            <p:cNvSpPr>
              <a:spLocks noChangeShapeType="1"/>
            </p:cNvSpPr>
            <p:nvPr/>
          </p:nvSpPr>
          <p:spPr bwMode="auto">
            <a:xfrm>
              <a:off x="1344" y="1392"/>
              <a:ext cx="24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2" name="Line 7"/>
            <p:cNvSpPr>
              <a:spLocks noChangeShapeType="1"/>
            </p:cNvSpPr>
            <p:nvPr/>
          </p:nvSpPr>
          <p:spPr bwMode="auto">
            <a:xfrm>
              <a:off x="1344" y="1488"/>
              <a:ext cx="24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3" name="Line 8"/>
            <p:cNvSpPr>
              <a:spLocks noChangeShapeType="1"/>
            </p:cNvSpPr>
            <p:nvPr/>
          </p:nvSpPr>
          <p:spPr bwMode="auto">
            <a:xfrm>
              <a:off x="1336" y="1808"/>
              <a:ext cx="24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4" name="Line 9"/>
            <p:cNvSpPr>
              <a:spLocks noChangeShapeType="1"/>
            </p:cNvSpPr>
            <p:nvPr/>
          </p:nvSpPr>
          <p:spPr bwMode="auto">
            <a:xfrm>
              <a:off x="1336" y="1904"/>
              <a:ext cx="24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5" name="Text Box 10"/>
            <p:cNvSpPr txBox="1">
              <a:spLocks noChangeArrowheads="1"/>
            </p:cNvSpPr>
            <p:nvPr/>
          </p:nvSpPr>
          <p:spPr bwMode="auto">
            <a:xfrm>
              <a:off x="598" y="1335"/>
              <a:ext cx="6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  <a:ea typeface="PMingLiU" pitchFamily="18" charset="-120"/>
                </a:rPr>
                <a:t>TX pair </a:t>
              </a:r>
            </a:p>
          </p:txBody>
        </p:sp>
        <p:sp>
          <p:nvSpPr>
            <p:cNvPr id="44046" name="Text Box 11"/>
            <p:cNvSpPr txBox="1">
              <a:spLocks noChangeArrowheads="1"/>
            </p:cNvSpPr>
            <p:nvPr/>
          </p:nvSpPr>
          <p:spPr bwMode="auto">
            <a:xfrm>
              <a:off x="550" y="1751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  <a:ea typeface="PMingLiU" pitchFamily="18" charset="-120"/>
                </a:rPr>
                <a:t>RX pair </a:t>
              </a:r>
            </a:p>
          </p:txBody>
        </p:sp>
        <p:sp>
          <p:nvSpPr>
            <p:cNvPr id="44047" name="Line 12"/>
            <p:cNvSpPr>
              <a:spLocks noChangeShapeType="1"/>
            </p:cNvSpPr>
            <p:nvPr/>
          </p:nvSpPr>
          <p:spPr bwMode="auto">
            <a:xfrm>
              <a:off x="3616" y="1216"/>
              <a:ext cx="0" cy="1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8" name="Line 13"/>
            <p:cNvSpPr>
              <a:spLocks noChangeShapeType="1"/>
            </p:cNvSpPr>
            <p:nvPr/>
          </p:nvSpPr>
          <p:spPr bwMode="auto">
            <a:xfrm>
              <a:off x="3608" y="1488"/>
              <a:ext cx="0" cy="1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9" name="Line 15"/>
            <p:cNvSpPr>
              <a:spLocks noChangeShapeType="1"/>
            </p:cNvSpPr>
            <p:nvPr/>
          </p:nvSpPr>
          <p:spPr bwMode="auto">
            <a:xfrm>
              <a:off x="1872" y="1496"/>
              <a:ext cx="0" cy="31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1880" y="1904"/>
              <a:ext cx="0" cy="31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1320" y="2224"/>
              <a:ext cx="24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2" name="Text Box 19"/>
            <p:cNvSpPr txBox="1">
              <a:spLocks noChangeArrowheads="1"/>
            </p:cNvSpPr>
            <p:nvPr/>
          </p:nvSpPr>
          <p:spPr bwMode="auto">
            <a:xfrm>
              <a:off x="614" y="2095"/>
              <a:ext cx="5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  <a:ea typeface="PMingLiU" pitchFamily="18" charset="-120"/>
                </a:rPr>
                <a:t>Clock</a:t>
              </a:r>
            </a:p>
          </p:txBody>
        </p:sp>
      </p:grpSp>
      <p:sp>
        <p:nvSpPr>
          <p:cNvPr id="44037" name="Rectangle 3"/>
          <p:cNvSpPr txBox="1">
            <a:spLocks noChangeArrowheads="1"/>
          </p:cNvSpPr>
          <p:nvPr/>
        </p:nvSpPr>
        <p:spPr bwMode="auto">
          <a:xfrm>
            <a:off x="6635750" y="3463925"/>
            <a:ext cx="56673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None/>
            </a:pPr>
            <a:r>
              <a:rPr lang="en-US" altLang="zh-TW" sz="2000">
                <a:solidFill>
                  <a:srgbClr val="0070C0"/>
                </a:solidFill>
                <a:ea typeface="PMingLiU" pitchFamily="18" charset="-120"/>
              </a:rPr>
              <a:t>S</a:t>
            </a:r>
            <a:endParaRPr lang="zh-TW" altLang="en-US" sz="2000">
              <a:solidFill>
                <a:srgbClr val="0070C0"/>
              </a:solidFill>
              <a:ea typeface="PMingLiU" pitchFamily="18" charset="-120"/>
            </a:endParaRP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660775" y="3802063"/>
            <a:ext cx="939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None/>
            </a:pPr>
            <a:r>
              <a:rPr lang="en-US" altLang="zh-TW" sz="2000">
                <a:solidFill>
                  <a:srgbClr val="0070C0"/>
                </a:solidFill>
                <a:ea typeface="PMingLiU" pitchFamily="18" charset="-120"/>
              </a:rPr>
              <a:t>&gt;=5S</a:t>
            </a:r>
            <a:endParaRPr lang="zh-TW" altLang="en-US" sz="2000">
              <a:solidFill>
                <a:srgbClr val="0070C0"/>
              </a:solidFill>
              <a:ea typeface="PMingLiU" pitchFamily="18" charset="-120"/>
            </a:endParaRPr>
          </a:p>
        </p:txBody>
      </p:sp>
      <p:sp>
        <p:nvSpPr>
          <p:cNvPr id="44039" name="Rectangle 3"/>
          <p:cNvSpPr txBox="1">
            <a:spLocks noChangeArrowheads="1"/>
          </p:cNvSpPr>
          <p:nvPr/>
        </p:nvSpPr>
        <p:spPr bwMode="auto">
          <a:xfrm>
            <a:off x="3667125" y="4445000"/>
            <a:ext cx="939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None/>
            </a:pPr>
            <a:r>
              <a:rPr lang="en-US" altLang="zh-TW" sz="2000">
                <a:solidFill>
                  <a:srgbClr val="0070C0"/>
                </a:solidFill>
                <a:ea typeface="PMingLiU" pitchFamily="18" charset="-120"/>
              </a:rPr>
              <a:t>&gt;=5S</a:t>
            </a:r>
            <a:endParaRPr lang="zh-TW" altLang="en-US" sz="2000">
              <a:solidFill>
                <a:srgbClr val="0070C0"/>
              </a:solidFill>
              <a:ea typeface="PMingLiU" pitchFamily="18" charset="-120"/>
            </a:endParaRPr>
          </a:p>
        </p:txBody>
      </p:sp>
      <p:pic>
        <p:nvPicPr>
          <p:cNvPr id="440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0" y="5114925"/>
            <a:ext cx="3390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Ethernet Chassis Ground System for ESD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878013"/>
            <a:ext cx="8201025" cy="3733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1300" y="1281113"/>
            <a:ext cx="8616950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High energy entering system: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400" kern="0" smtClean="0">
                <a:ea typeface="宋体" pitchFamily="2" charset="-122"/>
              </a:rPr>
              <a:t>Lightning or surge through Ethernet cable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400" kern="0" smtClean="0">
                <a:ea typeface="宋体" pitchFamily="2" charset="-122"/>
              </a:rPr>
              <a:t>CDE when connect Ethernet cable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400" kern="0" smtClean="0">
                <a:ea typeface="宋体" pitchFamily="2" charset="-122"/>
              </a:rPr>
              <a:t>Direct touch to RJ45 metal case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400" kern="0" smtClean="0">
                <a:ea typeface="宋体" pitchFamily="2" charset="-122"/>
              </a:rPr>
              <a:t>Spark gap touch to RJ45 metal case</a:t>
            </a: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High energy pass channel: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400" kern="0" smtClean="0">
                <a:ea typeface="宋体" pitchFamily="2" charset="-122"/>
              </a:rPr>
              <a:t>Ethernet cable (used / unused pins) </a:t>
            </a:r>
            <a:r>
              <a:rPr lang="en-US" altLang="zh-CN" sz="1400" kern="0" smtClean="0">
                <a:ea typeface="宋体" pitchFamily="2" charset="-122"/>
                <a:sym typeface="Wingdings" pitchFamily="2" charset="2"/>
              </a:rPr>
              <a:t> 75 Ohm resistor  2kV cap  Metal Enclosure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400" kern="0" smtClean="0">
                <a:ea typeface="宋体" pitchFamily="2" charset="-122"/>
              </a:rPr>
              <a:t>Direct/spark gap touch to RJ45 metal case </a:t>
            </a:r>
            <a:r>
              <a:rPr lang="en-US" altLang="zh-CN" sz="1400" kern="0" smtClean="0">
                <a:ea typeface="宋体" pitchFamily="2" charset="-122"/>
                <a:sym typeface="Wingdings" pitchFamily="2" charset="2"/>
              </a:rPr>
              <a:t> Metal Enclosure</a:t>
            </a:r>
            <a:endParaRPr lang="en-US" altLang="zh-CN" sz="1400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kern="0" dirty="0" smtClean="0">
              <a:ea typeface="宋体" pitchFamily="2" charset="-122"/>
            </a:endParaRPr>
          </a:p>
        </p:txBody>
      </p:sp>
      <p:sp>
        <p:nvSpPr>
          <p:cNvPr id="49157" name="TextBox 5"/>
          <p:cNvSpPr txBox="1">
            <a:spLocks noChangeArrowheads="1"/>
          </p:cNvSpPr>
          <p:nvPr/>
        </p:nvSpPr>
        <p:spPr bwMode="auto">
          <a:xfrm>
            <a:off x="5526088" y="2938463"/>
            <a:ext cx="225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EE3424"/>
                </a:solidFill>
                <a:ea typeface="宋体" pitchFamily="2" charset="-122"/>
              </a:rPr>
              <a:t>X</a:t>
            </a:r>
            <a:endParaRPr lang="zh-CN" altLang="en-US" b="1">
              <a:solidFill>
                <a:srgbClr val="EE3424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Solutions to ESD / Surge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2286000"/>
            <a:ext cx="79724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1300" y="1219200"/>
            <a:ext cx="86169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sz="1800" kern="0" dirty="0" smtClean="0">
                <a:ea typeface="宋体" pitchFamily="2" charset="-122"/>
              </a:rPr>
              <a:t>Isolate Chassis ground and signal ground can help to prevent Common Mode ESD/Surge entering signal ground.</a:t>
            </a:r>
          </a:p>
          <a:p>
            <a:pPr>
              <a:defRPr/>
            </a:pPr>
            <a:r>
              <a:rPr lang="en-US" altLang="zh-CN" sz="1800" kern="0" dirty="0" smtClean="0">
                <a:ea typeface="宋体" pitchFamily="2" charset="-122"/>
              </a:rPr>
              <a:t>TVS / serial resistors / FBs / inductors on TXP/N and RXP/N can help to prevent differential mode ESD/Surge entering IC pins.</a:t>
            </a:r>
          </a:p>
        </p:txBody>
      </p:sp>
      <p:cxnSp>
        <p:nvCxnSpPr>
          <p:cNvPr id="50181" name="Straight Connector 5"/>
          <p:cNvCxnSpPr>
            <a:cxnSpLocks noChangeShapeType="1"/>
          </p:cNvCxnSpPr>
          <p:nvPr/>
        </p:nvCxnSpPr>
        <p:spPr bwMode="auto">
          <a:xfrm flipH="1">
            <a:off x="4872038" y="4662488"/>
            <a:ext cx="30702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50182" name="Straight Connector 6"/>
          <p:cNvCxnSpPr>
            <a:cxnSpLocks noChangeShapeType="1"/>
          </p:cNvCxnSpPr>
          <p:nvPr/>
        </p:nvCxnSpPr>
        <p:spPr bwMode="auto">
          <a:xfrm flipH="1">
            <a:off x="4872038" y="5089525"/>
            <a:ext cx="30702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 type="arrow" w="med" len="med"/>
            <a:tailEnd/>
          </a:ln>
        </p:spPr>
      </p:cxnSp>
      <p:cxnSp>
        <p:nvCxnSpPr>
          <p:cNvPr id="50183" name="Straight Connector 7"/>
          <p:cNvCxnSpPr>
            <a:cxnSpLocks noChangeShapeType="1"/>
          </p:cNvCxnSpPr>
          <p:nvPr/>
        </p:nvCxnSpPr>
        <p:spPr bwMode="auto">
          <a:xfrm flipH="1">
            <a:off x="4822825" y="4876800"/>
            <a:ext cx="1365250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/>
            <a:tailEnd/>
          </a:ln>
        </p:spPr>
      </p:cxnSp>
      <p:cxnSp>
        <p:nvCxnSpPr>
          <p:cNvPr id="50184" name="Straight Connector 8"/>
          <p:cNvCxnSpPr>
            <a:cxnSpLocks noChangeShapeType="1"/>
          </p:cNvCxnSpPr>
          <p:nvPr/>
        </p:nvCxnSpPr>
        <p:spPr bwMode="auto">
          <a:xfrm flipV="1">
            <a:off x="6188075" y="4876800"/>
            <a:ext cx="0" cy="674688"/>
          </a:xfrm>
          <a:prstGeom prst="line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/>
            <a:tailEnd/>
          </a:ln>
        </p:spPr>
      </p:cxnSp>
      <p:cxnSp>
        <p:nvCxnSpPr>
          <p:cNvPr id="50185" name="Straight Connector 9"/>
          <p:cNvCxnSpPr>
            <a:cxnSpLocks noChangeShapeType="1"/>
          </p:cNvCxnSpPr>
          <p:nvPr/>
        </p:nvCxnSpPr>
        <p:spPr bwMode="auto">
          <a:xfrm flipH="1">
            <a:off x="3821113" y="5551488"/>
            <a:ext cx="2366962" cy="0"/>
          </a:xfrm>
          <a:prstGeom prst="line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/>
            <a:tailEnd/>
          </a:ln>
        </p:spPr>
      </p:cxnSp>
      <p:cxnSp>
        <p:nvCxnSpPr>
          <p:cNvPr id="50186" name="Straight Connector 10"/>
          <p:cNvCxnSpPr>
            <a:cxnSpLocks noChangeShapeType="1"/>
          </p:cNvCxnSpPr>
          <p:nvPr/>
        </p:nvCxnSpPr>
        <p:spPr bwMode="auto">
          <a:xfrm flipV="1">
            <a:off x="4811713" y="4673600"/>
            <a:ext cx="0" cy="428625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50187" name="Straight Connector 11"/>
          <p:cNvCxnSpPr>
            <a:cxnSpLocks noChangeShapeType="1"/>
          </p:cNvCxnSpPr>
          <p:nvPr/>
        </p:nvCxnSpPr>
        <p:spPr bwMode="auto">
          <a:xfrm flipV="1">
            <a:off x="1716088" y="4660900"/>
            <a:ext cx="2322512" cy="1588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sysDash"/>
            <a:round/>
            <a:headEnd type="arrow" w="med" len="med"/>
            <a:tailEnd/>
          </a:ln>
        </p:spPr>
      </p:cxnSp>
      <p:cxnSp>
        <p:nvCxnSpPr>
          <p:cNvPr id="50188" name="Straight Connector 12"/>
          <p:cNvCxnSpPr>
            <a:cxnSpLocks noChangeShapeType="1"/>
          </p:cNvCxnSpPr>
          <p:nvPr/>
        </p:nvCxnSpPr>
        <p:spPr bwMode="auto">
          <a:xfrm>
            <a:off x="2139950" y="5089525"/>
            <a:ext cx="1884363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942975" y="4624388"/>
            <a:ext cx="267970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kern="0" dirty="0" smtClean="0">
                <a:solidFill>
                  <a:srgbClr val="0070C0"/>
                </a:solidFill>
                <a:ea typeface="宋体" pitchFamily="2" charset="-122"/>
              </a:rPr>
              <a:t>Differential Mode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787650" y="6043613"/>
            <a:ext cx="11334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kern="0" dirty="0" smtClean="0">
                <a:solidFill>
                  <a:srgbClr val="7030A0"/>
                </a:solidFill>
                <a:ea typeface="宋体" pitchFamily="2" charset="-122"/>
              </a:rPr>
              <a:t>Common</a:t>
            </a:r>
          </a:p>
          <a:p>
            <a:pPr>
              <a:defRPr/>
            </a:pPr>
            <a:r>
              <a:rPr lang="en-US" altLang="zh-CN" sz="1600" kern="0" dirty="0" smtClean="0">
                <a:solidFill>
                  <a:srgbClr val="7030A0"/>
                </a:solidFill>
                <a:ea typeface="宋体" pitchFamily="2" charset="-122"/>
              </a:rPr>
              <a:t>Mode</a:t>
            </a:r>
          </a:p>
        </p:txBody>
      </p:sp>
      <p:cxnSp>
        <p:nvCxnSpPr>
          <p:cNvPr id="50191" name="Straight Connector 15"/>
          <p:cNvCxnSpPr>
            <a:cxnSpLocks noChangeShapeType="1"/>
          </p:cNvCxnSpPr>
          <p:nvPr/>
        </p:nvCxnSpPr>
        <p:spPr bwMode="auto">
          <a:xfrm flipV="1">
            <a:off x="3808413" y="5538788"/>
            <a:ext cx="1587" cy="927100"/>
          </a:xfrm>
          <a:prstGeom prst="line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 type="arrow" w="med" len="med"/>
            <a:tailEnd/>
          </a:ln>
        </p:spPr>
      </p:cxn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77800" y="5276850"/>
            <a:ext cx="284797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b="0" kern="0" dirty="0" smtClean="0">
                <a:solidFill>
                  <a:srgbClr val="D55C19"/>
                </a:solidFill>
                <a:ea typeface="宋体" pitchFamily="2" charset="-122"/>
              </a:rPr>
              <a:t>Single point Connection</a:t>
            </a:r>
          </a:p>
          <a:p>
            <a:pPr>
              <a:defRPr/>
            </a:pPr>
            <a:r>
              <a:rPr lang="en-US" altLang="zh-CN" sz="1600" b="0" kern="0" dirty="0" smtClean="0">
                <a:solidFill>
                  <a:srgbClr val="D55C19"/>
                </a:solidFill>
                <a:ea typeface="宋体" pitchFamily="2" charset="-122"/>
              </a:rPr>
              <a:t>For Chassis ground and signal ground</a:t>
            </a: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1603375" y="5756275"/>
            <a:ext cx="665163" cy="671513"/>
          </a:xfrm>
          <a:prstGeom prst="ellipse">
            <a:avLst/>
          </a:prstGeom>
          <a:noFill/>
          <a:ln w="9525" algn="ctr">
            <a:solidFill>
              <a:srgbClr val="D55C1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10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419975" y="4611688"/>
            <a:ext cx="1436688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kern="0" dirty="0" smtClean="0">
                <a:solidFill>
                  <a:srgbClr val="FF0000"/>
                </a:solidFill>
                <a:ea typeface="宋体" pitchFamily="2" charset="-122"/>
              </a:rPr>
              <a:t>High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RJ45 and Magnetics Ground Design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524000"/>
            <a:ext cx="76771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2455863"/>
            <a:ext cx="3151187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EMI Consideration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1300" y="1279525"/>
            <a:ext cx="861695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The capacitors is helpful to 500MHz-1GHz emission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The CM choke is helpful to &gt;100MHz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Terminate resistors on MII interface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RMII 50MHz ref clock should be with ground surrounded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Check the power supply ripple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kern="0" smtClean="0">
                <a:ea typeface="宋体" pitchFamily="2" charset="-122"/>
              </a:rPr>
              <a:t>Try FB / resistor / inductor to connect chassis ground and signal ground</a:t>
            </a:r>
          </a:p>
          <a:p>
            <a:pPr>
              <a:lnSpc>
                <a:spcPct val="80000"/>
              </a:lnSpc>
              <a:defRPr/>
            </a:pPr>
            <a:endParaRPr lang="en-US" altLang="zh-CN" sz="2000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sz="2000" kern="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000" kern="0" dirty="0" smtClean="0">
              <a:ea typeface="宋体" pitchFamily="2" charset="-122"/>
            </a:endParaRP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3378200"/>
            <a:ext cx="8705850" cy="3175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TW" dirty="0" smtClean="0">
                <a:ea typeface="PMingLiU" pitchFamily="18" charset="-120"/>
              </a:rPr>
              <a:t>Performance test</a:t>
            </a:r>
            <a:endParaRPr lang="en-US" altLang="zh-TW" b="0" dirty="0" smtClean="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ytimg.com/vi/NEi0SXhqObQ/hq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</a:t>
            </a:r>
          </a:p>
          <a:p>
            <a:r>
              <a:rPr lang="en-US" dirty="0" smtClean="0"/>
              <a:t>Common medium for devices to communicate with each other</a:t>
            </a:r>
          </a:p>
          <a:p>
            <a:r>
              <a:rPr lang="en-US" dirty="0" smtClean="0"/>
              <a:t>Transmit any time, any length</a:t>
            </a:r>
          </a:p>
          <a:p>
            <a:r>
              <a:rPr lang="en-US" dirty="0" smtClean="0"/>
              <a:t>Open standard</a:t>
            </a:r>
          </a:p>
          <a:p>
            <a:r>
              <a:rPr lang="en-US" dirty="0" smtClean="0"/>
              <a:t>Flexible data format</a:t>
            </a:r>
          </a:p>
          <a:p>
            <a:r>
              <a:rPr lang="en-US" dirty="0" smtClean="0"/>
              <a:t>Started as coax cable</a:t>
            </a:r>
          </a:p>
        </p:txBody>
      </p:sp>
    </p:spTree>
    <p:extLst>
      <p:ext uri="{BB962C8B-B14F-4D97-AF65-F5344CB8AC3E}">
        <p14:creationId xmlns:p14="http://schemas.microsoft.com/office/powerpoint/2010/main" xmlns="" val="18287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Performance test Equipment / Utility 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Ethernet Conformance Test – 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802.3: related to PHY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D55C19"/>
                </a:solidFill>
                <a:ea typeface="PMingLiU" pitchFamily="18" charset="-120"/>
              </a:rPr>
              <a:t>Tektronix TDSET3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D55C19"/>
                </a:solidFill>
                <a:ea typeface="PMingLiU" pitchFamily="18" charset="-120"/>
              </a:rPr>
              <a:t>Agilent N5392A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 err="1">
                <a:solidFill>
                  <a:srgbClr val="D55C19"/>
                </a:solidFill>
                <a:ea typeface="PMingLiU" pitchFamily="18" charset="-120"/>
              </a:rPr>
              <a:t>LeCroy</a:t>
            </a:r>
            <a:r>
              <a:rPr lang="en-US" altLang="zh-TW" sz="1800" dirty="0">
                <a:solidFill>
                  <a:srgbClr val="D55C19"/>
                </a:solidFill>
                <a:ea typeface="PMingLiU" pitchFamily="18" charset="-120"/>
              </a:rPr>
              <a:t> QPHY-ENET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Throughput 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Test: related to MAC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pPr marL="457200" lvl="1" inden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Monotype Sorts" pitchFamily="2" charset="2"/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Commercial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D55C19"/>
                </a:solidFill>
                <a:ea typeface="PMingLiU" pitchFamily="18" charset="-120"/>
              </a:rPr>
              <a:t>Smart-bit RFC2544 test suite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IXIA-Chariot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Fluke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Novel Performance3 </a:t>
            </a:r>
          </a:p>
          <a:p>
            <a:pPr marL="457200" lvl="1" indent="0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Monotype Sorts" pitchFamily="2" charset="2"/>
              <a:buNone/>
              <a:defRPr/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Open Source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NETPERF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IPERF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NDS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  <a:defRPr/>
            </a:pPr>
            <a:r>
              <a:rPr lang="en-US" altLang="zh-TW" sz="1800" dirty="0" err="1">
                <a:solidFill>
                  <a:srgbClr val="000000"/>
                </a:solidFill>
                <a:ea typeface="PMingLiU" pitchFamily="18" charset="-120"/>
              </a:rPr>
              <a:t>NetIO</a:t>
            </a:r>
            <a:endParaRPr lang="en-US" altLang="zh-TW" sz="1800" dirty="0">
              <a:solidFill>
                <a:srgbClr val="000000"/>
              </a:solidFill>
              <a:ea typeface="PMingLiU" pitchFamily="18" charset="-120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Performance Test: SMARTBIT RFC 2544</a:t>
            </a:r>
            <a:endParaRPr lang="zh-CN" altLang="en-US" smtClean="0">
              <a:ea typeface="宋体" pitchFamily="2" charset="-122"/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1888" y="2212975"/>
            <a:ext cx="3773487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5763" y="1620838"/>
            <a:ext cx="304800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76238" y="1571625"/>
            <a:ext cx="418465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F7DED1"/>
              </a:buClr>
            </a:pPr>
            <a:endParaRPr lang="en-US" altLang="zh-TW" sz="2000" b="1">
              <a:solidFill>
                <a:srgbClr val="000000"/>
              </a:solidFill>
              <a:latin typeface="Times New Roman" pitchFamily="18" charset="0"/>
              <a:ea typeface="PMingLiU" pitchFamily="18" charset="-120"/>
            </a:endParaRPr>
          </a:p>
          <a:p>
            <a:pPr>
              <a:buClr>
                <a:srgbClr val="5166D1"/>
              </a:buClr>
              <a:buFont typeface="Wingdings" pitchFamily="2" charset="2"/>
              <a:buChar char="§"/>
            </a:pPr>
            <a:r>
              <a:rPr lang="zh-TW" altLang="en-US" sz="2000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 </a:t>
            </a: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Use SMARTBIT RFC 2544 to test performance of Ethernet</a:t>
            </a:r>
          </a:p>
          <a:p>
            <a:pPr>
              <a:buClr>
                <a:srgbClr val="5166D1"/>
              </a:buClr>
              <a:buFont typeface="Wingdings" pitchFamily="2" charset="2"/>
              <a:buChar char="§"/>
            </a:pP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Device need  respond to Ping packet from SMARBIT</a:t>
            </a:r>
          </a:p>
          <a:p>
            <a:pPr>
              <a:buClr>
                <a:srgbClr val="5166D1"/>
              </a:buClr>
              <a:buFont typeface="Wingdings" pitchFamily="2" charset="2"/>
              <a:buChar char="§"/>
            </a:pP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A control script (either in TCL or compiled format) can control the test parameter</a:t>
            </a:r>
          </a:p>
          <a:p>
            <a:pPr>
              <a:buClr>
                <a:srgbClr val="5166D1"/>
              </a:buClr>
              <a:buFont typeface="Wingdings" pitchFamily="2" charset="2"/>
              <a:buChar char="§"/>
            </a:pPr>
            <a:r>
              <a:rPr lang="en-US" altLang="zh-TW" sz="2000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Using “binary search algorithm” to get the performance result</a:t>
            </a:r>
          </a:p>
          <a:p>
            <a:endParaRPr lang="en-US" altLang="zh-TW" sz="2000" b="1">
              <a:solidFill>
                <a:srgbClr val="000000"/>
              </a:solidFill>
              <a:latin typeface="Times New Roman" pitchFamily="18" charset="0"/>
              <a:ea typeface="PMingLiU" pitchFamily="18" charset="-120"/>
            </a:endParaRPr>
          </a:p>
          <a:p>
            <a:pPr>
              <a:buClr>
                <a:srgbClr val="F7DED1"/>
              </a:buClr>
              <a:buFontTx/>
              <a:buChar char="•"/>
            </a:pPr>
            <a:endParaRPr lang="zh-TW" altLang="en-US" sz="2000" b="1">
              <a:solidFill>
                <a:srgbClr val="000000"/>
              </a:solidFill>
              <a:latin typeface="Times New Roman" pitchFamily="18" charset="0"/>
              <a:ea typeface="PMingLiU" pitchFamily="18" charset="-120"/>
            </a:endParaRPr>
          </a:p>
          <a:p>
            <a:pPr>
              <a:buClr>
                <a:srgbClr val="F7DED1"/>
              </a:buClr>
              <a:buFontTx/>
              <a:buChar char="•"/>
            </a:pPr>
            <a:endParaRPr lang="zh-TW" altLang="en-US" sz="2000" b="1">
              <a:solidFill>
                <a:srgbClr val="000000"/>
              </a:solidFill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Introduction to RFC 2544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RFC 2544 defined Benchmarking Methodology for Network Interconnect Devices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Benchmarking item: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D55C19"/>
                </a:solidFill>
                <a:ea typeface="PMingLiU" pitchFamily="18" charset="-120"/>
              </a:rPr>
              <a:t>Throughput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D55C19"/>
                </a:solidFill>
                <a:ea typeface="PMingLiU" pitchFamily="18" charset="-120"/>
              </a:rPr>
              <a:t>Latency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D55C19"/>
                </a:solidFill>
                <a:ea typeface="PMingLiU" pitchFamily="18" charset="-120"/>
              </a:rPr>
              <a:t>Frame loss rate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D55C19"/>
                </a:solidFill>
                <a:ea typeface="PMingLiU" pitchFamily="18" charset="-120"/>
              </a:rPr>
              <a:t>Back to back frame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000000"/>
                </a:solidFill>
                <a:ea typeface="PMingLiU" pitchFamily="18" charset="-120"/>
              </a:rPr>
              <a:t>System recovery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000000"/>
                </a:solidFill>
                <a:ea typeface="PMingLiU" pitchFamily="18" charset="-120"/>
              </a:rPr>
              <a:t>Reset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000000"/>
                </a:solidFill>
                <a:ea typeface="PMingLiU" pitchFamily="18" charset="-120"/>
              </a:rPr>
              <a:t>At different media-type, duplex, frame size(64,128…1024) within specific duration (minimum 60 sec.)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Functional test: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000000"/>
                </a:solidFill>
                <a:ea typeface="PMingLiU" pitchFamily="18" charset="-120"/>
              </a:rPr>
              <a:t>Error packet handling (CRC, Alignment, Dribble, Symbol)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Tx/>
              <a:buFont typeface="Wingdings 2" pitchFamily="18" charset="2"/>
              <a:buChar char=""/>
            </a:pPr>
            <a:r>
              <a:rPr lang="en-US" altLang="zh-TW" sz="1600" b="1" smtClean="0">
                <a:solidFill>
                  <a:srgbClr val="000000"/>
                </a:solidFill>
                <a:ea typeface="PMingLiU" pitchFamily="18" charset="-120"/>
              </a:rPr>
              <a:t>ARP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Test tool: NETPERF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Open source code from HP (free of charge)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Release in C source code. It can be easily ported to different CPU/OS tool chain for embedded system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All tests are under “TCP/IP” ready environment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PC side (DOS) compiled code can get from SMSC 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2400" b="0" smtClean="0">
                <a:solidFill>
                  <a:srgbClr val="000000"/>
                </a:solidFill>
                <a:ea typeface="PMingLiU" pitchFamily="18" charset="-120"/>
              </a:rPr>
              <a:t>User need simply compile the client side source code and install it and run the script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IEEE 802.3 Compliance Test - </a:t>
            </a:r>
            <a:r>
              <a:rPr lang="en-US" altLang="zh-CN" smtClean="0">
                <a:ea typeface="宋体" pitchFamily="2" charset="-122"/>
              </a:rPr>
              <a:t>Tektronix TDSET3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41300" y="1266825"/>
            <a:ext cx="8616950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Font typeface="Wingdings 2" pitchFamily="18" charset="2"/>
              <a:buChar char="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93D3"/>
              </a:buClr>
              <a:buSzPct val="50000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TDSET3 User Manual available at www.tekronix.com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10Mb, 100Mb, 1Gb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Transmitter Electricals Only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Equipment Used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Tektronix Oscilloscope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kern="0" smtClean="0">
                <a:ea typeface="宋体" charset="-122"/>
              </a:rPr>
              <a:t>TDS/CSA7000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kern="0" smtClean="0">
                <a:ea typeface="宋体" charset="-122"/>
              </a:rPr>
              <a:t>DPO7000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Differential Probes (qty 2)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kern="0" smtClean="0">
                <a:ea typeface="宋体" charset="-122"/>
              </a:rPr>
              <a:t>P6247 – 1GHz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kern="0" smtClean="0">
                <a:ea typeface="宋体" charset="-122"/>
              </a:rPr>
              <a:t>P6248 – 1.5GHz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Arbitrary Waveform Generator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kern="0" smtClean="0">
                <a:ea typeface="宋体" charset="-122"/>
              </a:rPr>
              <a:t>AWG610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zh-CN" kern="0" smtClean="0">
                <a:ea typeface="宋体" charset="-122"/>
              </a:rPr>
              <a:t>AWG2021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b="1" kern="0" smtClean="0">
                <a:ea typeface="宋体" charset="-122"/>
              </a:rPr>
              <a:t>Crescent Heart Probe Fixture</a:t>
            </a:r>
          </a:p>
          <a:p>
            <a:pPr>
              <a:lnSpc>
                <a:spcPct val="80000"/>
              </a:lnSpc>
              <a:defRPr/>
            </a:pPr>
            <a:endParaRPr lang="en-US" altLang="zh-CN" b="1" kern="0">
              <a:ea typeface="宋体" charset="-122"/>
            </a:endParaRPr>
          </a:p>
        </p:txBody>
      </p:sp>
      <p:pic>
        <p:nvPicPr>
          <p:cNvPr id="60420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6813" y="1831975"/>
            <a:ext cx="4006850" cy="456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100M test items in TDSET3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AOI Template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Output Voltage (+Vout)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Output Voltage (-Vout)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Amplitude Symmetry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Rise Time(+ve)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Rise Time(-ve)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Fall Time(+ve)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Fall Time(-ve)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Rise/Fall Symmetry(+ve)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Rise/Fall Symmetry(-ve)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Overshoot(+ve)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Overshoot(-ve)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Transmit Jitter(+ve)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Transmit Jitter(-ve)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r>
              <a:rPr lang="en-US" altLang="zh-TW" sz="1800" smtClean="0">
                <a:solidFill>
                  <a:srgbClr val="000000"/>
                </a:solidFill>
                <a:ea typeface="PMingLiU" pitchFamily="18" charset="-120"/>
              </a:rPr>
              <a:t>Distortion (Duty Cycle)</a:t>
            </a:r>
            <a:r>
              <a:rPr lang="en-US" altLang="zh-TW" sz="1400" b="0" smtClean="0">
                <a:solidFill>
                  <a:srgbClr val="000000"/>
                </a:solidFill>
                <a:ea typeface="PMingLiU" pitchFamily="18" charset="-120"/>
              </a:rPr>
              <a:t> 	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rgbClr val="0093D3"/>
              </a:buClr>
              <a:buSzPct val="75000"/>
              <a:buFont typeface="Wingdings" pitchFamily="2" charset="2"/>
              <a:buChar char="n"/>
            </a:pPr>
            <a:endParaRPr lang="en-US" altLang="zh-TW" sz="1400" b="0" smtClean="0">
              <a:solidFill>
                <a:srgbClr val="000000"/>
              </a:solidFill>
              <a:ea typeface="PMingLiU" pitchFamily="18" charset="-120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2468" name="AutoShape 4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69" name="AutoShape 5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0" name="AutoShape 6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1" name="AutoShape 7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2" name="AutoShape 8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3" name="AutoShape 9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4" name="AutoShape 10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5" name="AutoShape 11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6" name="AutoShape 12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7" name="AutoShape 13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8" name="AutoShape 14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79" name="AutoShape 15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80" name="AutoShape 16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81" name="AutoShape 17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2482" name="AutoShape 18" descr="D:\products\lan8720\hisilicon\8720\Ethernet Device 1 Results 1.1\                    pass.gif                  "/>
          <p:cNvSpPr>
            <a:spLocks noChangeAspect="1" noChangeArrowheads="1"/>
          </p:cNvSpPr>
          <p:nvPr/>
        </p:nvSpPr>
        <p:spPr bwMode="auto">
          <a:xfrm>
            <a:off x="3836988" y="1371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62483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5486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1000M DUT Setting</a:t>
            </a:r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3342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992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pPr marL="0" indent="0" algn="ctr">
              <a:buNone/>
            </a:pP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41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grandease.com/uploadfile/20100426/UTP_CAT5_CCAM_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114800"/>
            <a:ext cx="600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50482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Cables – </a:t>
            </a:r>
          </a:p>
          <a:p>
            <a:pPr marL="0" indent="0">
              <a:buNone/>
            </a:pPr>
            <a:r>
              <a:rPr lang="en-US" sz="2000" dirty="0" smtClean="0"/>
              <a:t>Cables must support the speeds of the devices connected.  Divided into Categories for easy reference.  Unshielded twisted pairs.</a:t>
            </a:r>
          </a:p>
          <a:p>
            <a:r>
              <a:rPr lang="en-US" sz="2800" b="0" dirty="0" smtClean="0"/>
              <a:t>Cat-3 – 16MHz Bandwidth</a:t>
            </a:r>
          </a:p>
          <a:p>
            <a:r>
              <a:rPr lang="en-US" sz="2800" b="0" dirty="0" smtClean="0"/>
              <a:t>Cat-4 – 20MHz Bandwidth</a:t>
            </a:r>
          </a:p>
          <a:p>
            <a:r>
              <a:rPr lang="en-US" sz="2800" b="0" dirty="0" smtClean="0"/>
              <a:t>Cat-5 – 100MHz</a:t>
            </a:r>
          </a:p>
          <a:p>
            <a:r>
              <a:rPr lang="en-US" sz="2800" b="0" dirty="0" smtClean="0"/>
              <a:t>Cat-6 – 200MHz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xmlns="" val="38976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8P8C – (RJ45) Connector</a:t>
            </a:r>
          </a:p>
        </p:txBody>
      </p:sp>
      <p:pic>
        <p:nvPicPr>
          <p:cNvPr id="6" name="Picture 2" descr="http://www.zytrax.com/images/cat5_color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000625" y="1491456"/>
            <a:ext cx="3333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llpinouts.org/images/thumb/3/36/Rj45plug-8p8c.png/240px-Rj45plug-8p8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2286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97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Unshielded Twisted Pair Specs</a:t>
            </a:r>
          </a:p>
          <a:p>
            <a:r>
              <a:rPr lang="en-US" dirty="0" smtClean="0"/>
              <a:t>Resistance</a:t>
            </a:r>
          </a:p>
          <a:p>
            <a:r>
              <a:rPr lang="en-US" dirty="0" smtClean="0"/>
              <a:t>Return Loss</a:t>
            </a:r>
          </a:p>
          <a:p>
            <a:r>
              <a:rPr lang="en-US" dirty="0" smtClean="0"/>
              <a:t>Attenuation</a:t>
            </a:r>
          </a:p>
          <a:p>
            <a:r>
              <a:rPr lang="en-US" dirty="0" smtClean="0"/>
              <a:t>Near-End Cross Talk (NEXT)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10_100_Discrete_SCH_LAN95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238" y="2590800"/>
            <a:ext cx="8850312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 descr="http://i.stack.imgur.com/hkACx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556" b="22500"/>
          <a:stretch/>
        </p:blipFill>
        <p:spPr bwMode="auto">
          <a:xfrm>
            <a:off x="5648325" y="1371600"/>
            <a:ext cx="34290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I get signals across 100m?</a:t>
            </a:r>
          </a:p>
          <a:p>
            <a:r>
              <a:rPr lang="en-US" dirty="0" smtClean="0"/>
              <a:t>AC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39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chi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Microchip</Template>
  <TotalTime>9100</TotalTime>
  <Words>1762</Words>
  <Application>Microsoft Office PowerPoint</Application>
  <PresentationFormat>全屏显示(4:3)</PresentationFormat>
  <Paragraphs>383</Paragraphs>
  <Slides>57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Microchip</vt:lpstr>
      <vt:lpstr>Ethernet Signaling</vt:lpstr>
      <vt:lpstr>Overview</vt:lpstr>
      <vt:lpstr>Ethernet Background</vt:lpstr>
      <vt:lpstr>Ethernet Background</vt:lpstr>
      <vt:lpstr>Ethernet Background</vt:lpstr>
      <vt:lpstr>Ethernet Background</vt:lpstr>
      <vt:lpstr>Ethernet Background</vt:lpstr>
      <vt:lpstr>Ethernet Background</vt:lpstr>
      <vt:lpstr>Ethernet Background</vt:lpstr>
      <vt:lpstr>Ethernet Background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Physical Layer</vt:lpstr>
      <vt:lpstr>PHYs: 10Base-T</vt:lpstr>
      <vt:lpstr>PHYs: 10Base-T</vt:lpstr>
      <vt:lpstr>PHYs: 10Base-T</vt:lpstr>
      <vt:lpstr>PHYs: 10Base-T</vt:lpstr>
      <vt:lpstr>PHYs: 100Base-TX</vt:lpstr>
      <vt:lpstr>PHYs: 100Base-TX</vt:lpstr>
      <vt:lpstr>PHYs: 100Base-TX</vt:lpstr>
      <vt:lpstr>PHYs: 100Base-FX</vt:lpstr>
      <vt:lpstr>PHYs: 1000Base-T</vt:lpstr>
      <vt:lpstr>PHYs: GigE Architecture</vt:lpstr>
      <vt:lpstr>PHYs: 1000BASE-T PCS</vt:lpstr>
      <vt:lpstr>PHYs: 1000BASE-T PCS</vt:lpstr>
      <vt:lpstr>PHYs: 1000BASE-T Encoding</vt:lpstr>
      <vt:lpstr>PHYs: 1000BASE-T Decoding</vt:lpstr>
      <vt:lpstr>PHYs: 1000BASE-T PMA</vt:lpstr>
      <vt:lpstr>PHYs: GigE Full Duplex Transmission</vt:lpstr>
      <vt:lpstr>PHYs: Negotiation</vt:lpstr>
      <vt:lpstr>PHYs: Negotiation</vt:lpstr>
      <vt:lpstr>PHYs: Negotiation</vt:lpstr>
      <vt:lpstr>PCB design guidelines</vt:lpstr>
      <vt:lpstr>Discrete Magnetic and RJ45 Placement</vt:lpstr>
      <vt:lpstr>Termination Resistors and EMI Caps Placement</vt:lpstr>
      <vt:lpstr>Differential Pairs</vt:lpstr>
      <vt:lpstr>Ethernet Chassis Ground System for ESD</vt:lpstr>
      <vt:lpstr>Solutions to ESD / Surge</vt:lpstr>
      <vt:lpstr>RJ45 and Magnetics Ground Design</vt:lpstr>
      <vt:lpstr>EMI Consideration</vt:lpstr>
      <vt:lpstr>Performance test</vt:lpstr>
      <vt:lpstr>Performance test Equipment / Utility </vt:lpstr>
      <vt:lpstr>Performance Test: SMARTBIT RFC 2544</vt:lpstr>
      <vt:lpstr>Introduction to RFC 2544</vt:lpstr>
      <vt:lpstr>Test tool: NETPERF</vt:lpstr>
      <vt:lpstr>IEEE 802.3 Compliance Test - Tektronix TDSET3</vt:lpstr>
      <vt:lpstr>100M test items in TDSET3</vt:lpstr>
      <vt:lpstr>1000M DUT Setting</vt:lpstr>
      <vt:lpstr>幻灯片 57</vt:lpstr>
    </vt:vector>
  </TitlesOfParts>
  <Company>SMSC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Fundamentals</dc:title>
  <dc:creator>bsteele</dc:creator>
  <cp:lastModifiedBy>Sylvan Lin</cp:lastModifiedBy>
  <cp:revision>81</cp:revision>
  <dcterms:created xsi:type="dcterms:W3CDTF">2016-03-02T23:25:33Z</dcterms:created>
  <dcterms:modified xsi:type="dcterms:W3CDTF">2017-02-17T02:55:13Z</dcterms:modified>
</cp:coreProperties>
</file>