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67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58762-2019-E340-8EDC-93212DF222DE}" type="datetimeFigureOut">
              <a:rPr kumimoji="1" lang="zh-TW" altLang="en-US" smtClean="0"/>
              <a:t>2018/5/8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01FC-B3A9-C64B-84CD-DB6C9D2F31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3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reg_expressions.htm" TargetMode="External"/><Relationship Id="rId2" Type="http://schemas.openxmlformats.org/officeDocument/2006/relationships/hyperlink" Target="https://docs.python.org/2/howto/reg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7DD5-E511-BE4F-BC84-07AB9F998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字串處理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47C4B8-0A44-A542-899E-83489D780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F996C5-6DEC-144E-9C34-406991F6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DDFB9B-D89A-9A46-8F0E-A4FFC12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AA9B6831-C06F-BB46-845D-12443C0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3BBD473-5E81-8443-A562-B66E927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5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5C49C-0131-8144-AAFA-C2B942AF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Regular Expression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27DDB9-0B0D-F642-8888-E4215E11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正規表示法</a:t>
            </a:r>
            <a:endParaRPr kumimoji="1" lang="en-US" altLang="zh-Hant" dirty="0"/>
          </a:p>
          <a:p>
            <a:r>
              <a:rPr kumimoji="1" lang="zh-Hant" altLang="en-US" dirty="0"/>
              <a:t>用多到「</a:t>
            </a:r>
            <a:r>
              <a:rPr kumimoji="1" lang="zh-Hant" altLang="en-US" strike="sngStrike" dirty="0">
                <a:solidFill>
                  <a:srgbClr val="FF0000"/>
                </a:solidFill>
              </a:rPr>
              <a:t>嚇死人</a:t>
            </a:r>
            <a:r>
              <a:rPr kumimoji="1" lang="zh-Hant" altLang="en-US" dirty="0"/>
              <a:t>」「</a:t>
            </a:r>
            <a:r>
              <a:rPr kumimoji="1" lang="zh-Hant" altLang="en-US" strike="sngStrike" dirty="0">
                <a:solidFill>
                  <a:srgbClr val="FF0000"/>
                </a:solidFill>
              </a:rPr>
              <a:t>看了就討厭</a:t>
            </a:r>
            <a:r>
              <a:rPr kumimoji="1" lang="zh-Hant" altLang="en-US" dirty="0"/>
              <a:t>」「厲害」的符號來描述某特定字串</a:t>
            </a:r>
            <a:endParaRPr kumimoji="1" lang="en-US" altLang="zh-Hant" dirty="0"/>
          </a:p>
          <a:p>
            <a:r>
              <a:rPr kumimoji="1" lang="zh-Hant" altLang="en-US" dirty="0"/>
              <a:t>參考資料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官方：</a:t>
            </a:r>
            <a:r>
              <a:rPr kumimoji="1" lang="en-US" altLang="zh-Hant" dirty="0">
                <a:hlinkClick r:id="rId2"/>
              </a:rPr>
              <a:t>https://docs.python.org/2/howto/regex.html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值得看：</a:t>
            </a:r>
            <a:r>
              <a:rPr kumimoji="1" lang="en-US" altLang="zh-Hant" dirty="0">
                <a:hlinkClick r:id="rId3"/>
              </a:rPr>
              <a:t>https://www.tutorialspoint.com/python/python_reg_expressions.htm</a:t>
            </a:r>
            <a:endParaRPr kumimoji="1" lang="en-US" altLang="zh-Hant" dirty="0"/>
          </a:p>
          <a:p>
            <a:pPr marL="530352" lvl="1" indent="0">
              <a:buNone/>
            </a:pPr>
            <a:endParaRPr kumimoji="1" lang="zh-Hant" altLang="en-US" dirty="0"/>
          </a:p>
          <a:p>
            <a:pPr marL="0" indent="0">
              <a:buNone/>
            </a:pPr>
            <a:endParaRPr kumimoji="1" lang="en-US" altLang="zh-Hant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A759E-01C0-0446-B712-08B7819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D7CF2-2093-A14E-B584-0051D6E5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C206FB-78E9-1346-BBA1-C4F708CB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3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D5B12-7803-054F-BA42-DDC2C097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1 – </a:t>
            </a:r>
            <a:r>
              <a:rPr kumimoji="1" lang="zh-Hant" altLang="en-US" dirty="0"/>
              <a:t>貪心符合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2A7C7A-3C81-D545-B5C3-72F5C781C792}"/>
              </a:ext>
            </a:extLst>
          </p:cNvPr>
          <p:cNvSpPr/>
          <p:nvPr/>
        </p:nvSpPr>
        <p:spPr>
          <a:xfrm>
            <a:off x="1371600" y="2481666"/>
            <a:ext cx="86759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'&lt;.*&gt;'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&lt;div id="a01" style="color: red"&gt;hello&lt;/div&gt;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CCF5B1-C410-3249-9873-193C1A36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0AB672-6C87-504D-B33C-B17AB6E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566D7-13CD-5D45-A1A5-DB6FBD6A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9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3505A-56E2-FE4A-B9BE-FD032B2C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1 – </a:t>
            </a:r>
            <a:r>
              <a:rPr kumimoji="1" lang="zh-Hant" altLang="en-US" dirty="0"/>
              <a:t>知足符合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A7F79D-9560-7042-96B1-74816DAA0C52}"/>
              </a:ext>
            </a:extLst>
          </p:cNvPr>
          <p:cNvSpPr/>
          <p:nvPr/>
        </p:nvSpPr>
        <p:spPr>
          <a:xfrm>
            <a:off x="1371600" y="2345871"/>
            <a:ext cx="8371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'&lt;.*?&gt;'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&lt;div id="a01" style="color: red"&gt;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0D6F1F-EB1E-DF42-9780-73BD554F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F37C55-3720-1D41-9F15-3DF4E75C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0EEC98-2148-7946-9043-95F5E0E3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182C4-FB4B-964B-81CA-51C87953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3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BCA73-B7DB-CF45-91D9-15EB2C91F076}"/>
              </a:ext>
            </a:extLst>
          </p:cNvPr>
          <p:cNvSpPr/>
          <p:nvPr/>
        </p:nvSpPr>
        <p:spPr>
          <a:xfrm>
            <a:off x="1371600" y="2136339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'(co.*)"'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color: red"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color: red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BF5B17-B413-D14C-8792-C9741115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85D294-1089-874D-BB57-9FC2108E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F8715-3F91-FD47-A8ED-9D9E7B1D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2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B7B38-D0B2-964B-84F5-6891A2D0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4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DF1106-6BA2-7E43-8544-EBB0159C7554}"/>
              </a:ext>
            </a:extLst>
          </p:cNvPr>
          <p:cNvSpPr/>
          <p:nvPr/>
        </p:nvSpPr>
        <p:spPr>
          <a:xfrm>
            <a:off x="1371600" y="2049253"/>
            <a:ext cx="9525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'&gt;(.*)&lt;'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/>
              </a:rPr>
              <a:t>&gt;hello&lt;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/>
              </a:rPr>
              <a:t>hello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743D38-31E1-6240-B33B-77A51F6D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7F254C-79C6-CB4D-8E19-FC8A0E8D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47144-8284-3745-956D-520FB4CE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EB329-E443-6D4F-AB96-1434602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5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22BB30-3B04-004C-BF17-02639C524568}"/>
              </a:ext>
            </a:extLst>
          </p:cNvPr>
          <p:cNvSpPr/>
          <p:nvPr/>
        </p:nvSpPr>
        <p:spPr>
          <a:xfrm>
            <a:off x="1371600" y="2136339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'id="(.*?)"'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id="a01"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a01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4D2C46-07FF-9D46-B095-1290B90C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CB6061-74EE-634F-9B75-9E64314F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3105F-6EB3-7E4F-8DAE-7CB1066E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50C9D-335B-2145-9522-8A117560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字串長度 </a:t>
            </a:r>
            <a:r>
              <a:rPr kumimoji="1" lang="en-US" altLang="zh-Hant" dirty="0"/>
              <a:t>– </a:t>
            </a:r>
            <a:r>
              <a:rPr kumimoji="1" lang="en-US" altLang="zh-Hant" dirty="0" err="1"/>
              <a:t>len</a:t>
            </a:r>
            <a:r>
              <a:rPr kumimoji="1" lang="en-US" altLang="zh-Hant" dirty="0"/>
              <a:t>()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2F39AB-5731-F34A-9122-6474A4FBA728}"/>
              </a:ext>
            </a:extLst>
          </p:cNvPr>
          <p:cNvSpPr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7</a:t>
            </a:r>
            <a:endParaRPr lang="en-US" altLang="zh-TW" dirty="0">
              <a:solidFill>
                <a:srgbClr val="25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DEE445-28CE-A846-9751-CE39197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83145-A47A-414B-8BC1-7A7E400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476FD-6DEF-6D4F-9E3C-93C06C37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B356F-FEDA-114A-B8E3-82009D15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子字串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1B97EE-8212-094E-9FCB-B5D16AA80B0A}"/>
              </a:ext>
            </a:extLst>
          </p:cNvPr>
          <p:cNvSpPr/>
          <p:nvPr/>
        </p:nvSpPr>
        <p:spPr>
          <a:xfrm>
            <a:off x="2477330" y="3123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	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bc</a:t>
            </a:r>
            <a:endParaRPr lang="en-US" altLang="zh-TW" dirty="0">
              <a:solidFill>
                <a:srgbClr val="25B2BF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:])	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cdefg</a:t>
            </a:r>
            <a:endParaRPr lang="en-US" altLang="zh-TW" dirty="0">
              <a:solidFill>
                <a:srgbClr val="25B2BF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[: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	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#a</a:t>
            </a:r>
            <a:endParaRPr lang="en-US" altLang="zh-TW" dirty="0">
              <a:solidFill>
                <a:srgbClr val="25B2BF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8983574-4C73-8847-AAA8-B6C7B3505D10}"/>
              </a:ext>
            </a:extLst>
          </p:cNvPr>
          <p:cNvGrpSpPr/>
          <p:nvPr/>
        </p:nvGrpSpPr>
        <p:grpSpPr>
          <a:xfrm>
            <a:off x="6302828" y="2135464"/>
            <a:ext cx="2450502" cy="832746"/>
            <a:chOff x="6618514" y="2275114"/>
            <a:chExt cx="2450502" cy="83274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A8E654-FA2F-9940-8986-BA4E41FA29C6}"/>
                </a:ext>
              </a:extLst>
            </p:cNvPr>
            <p:cNvSpPr/>
            <p:nvPr/>
          </p:nvSpPr>
          <p:spPr>
            <a:xfrm>
              <a:off x="6618514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a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0772BC-E907-2C4A-BC82-8C2A8D1446F1}"/>
                </a:ext>
              </a:extLst>
            </p:cNvPr>
            <p:cNvSpPr/>
            <p:nvPr/>
          </p:nvSpPr>
          <p:spPr>
            <a:xfrm>
              <a:off x="6967628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b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34819C6-A669-5044-BC7D-A1BDEC12B90D}"/>
                </a:ext>
              </a:extLst>
            </p:cNvPr>
            <p:cNvSpPr/>
            <p:nvPr/>
          </p:nvSpPr>
          <p:spPr>
            <a:xfrm>
              <a:off x="7316742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c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85F548-EEC9-E64F-ABD0-08CFA4BBB159}"/>
                </a:ext>
              </a:extLst>
            </p:cNvPr>
            <p:cNvSpPr/>
            <p:nvPr/>
          </p:nvSpPr>
          <p:spPr>
            <a:xfrm>
              <a:off x="7665856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d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CE27F0-47DE-8B48-8965-E2923DDBD2D3}"/>
                </a:ext>
              </a:extLst>
            </p:cNvPr>
            <p:cNvSpPr/>
            <p:nvPr/>
          </p:nvSpPr>
          <p:spPr>
            <a:xfrm>
              <a:off x="8014970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e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606AFA-CB6D-B946-BECA-02034FBE8CCB}"/>
                </a:ext>
              </a:extLst>
            </p:cNvPr>
            <p:cNvSpPr/>
            <p:nvPr/>
          </p:nvSpPr>
          <p:spPr>
            <a:xfrm>
              <a:off x="8364084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f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A30BC7-0452-244E-BED8-0B27398F797D}"/>
                </a:ext>
              </a:extLst>
            </p:cNvPr>
            <p:cNvSpPr/>
            <p:nvPr/>
          </p:nvSpPr>
          <p:spPr>
            <a:xfrm>
              <a:off x="8709016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g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D0CFFCA-669C-FB48-B9DD-D203EF1C190E}"/>
                </a:ext>
              </a:extLst>
            </p:cNvPr>
            <p:cNvSpPr txBox="1"/>
            <p:nvPr/>
          </p:nvSpPr>
          <p:spPr>
            <a:xfrm>
              <a:off x="6618514" y="2738528"/>
              <a:ext cx="2450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TW" dirty="0"/>
                <a:t>0 1 2 3 4 5 6</a:t>
              </a:r>
              <a:endParaRPr kumimoji="1" lang="zh-TW" altLang="en-US" dirty="0"/>
            </a:p>
          </p:txBody>
        </p:sp>
      </p:grp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4AA52-BF2C-0C4C-B484-8C99E802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C9DFF8-E0F6-034D-8C1E-9BE5BD9A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1136CA7-84C5-E94A-AB0A-84E32A1A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9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67609-4F58-AC43-87B4-F6060AA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字串搜尋 </a:t>
            </a:r>
            <a:r>
              <a:rPr kumimoji="1" lang="en-US" altLang="zh-Hant" dirty="0"/>
              <a:t>– index()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FF8EC-FC94-7948-B27D-A4FC26AC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kumimoji="1" lang="zh-Hant" altLang="en-US" dirty="0"/>
              <a:t>語法</a:t>
            </a:r>
            <a:endParaRPr kumimoji="1" lang="en-US" altLang="zh-Hant" dirty="0"/>
          </a:p>
          <a:p>
            <a:pPr lvl="1"/>
            <a:r>
              <a:rPr lang="en-US" altLang="zh-TW" dirty="0" err="1"/>
              <a:t>idx</a:t>
            </a:r>
            <a:r>
              <a:rPr lang="en-US" altLang="zh-TW" dirty="0"/>
              <a:t> = </a:t>
            </a:r>
            <a:r>
              <a:rPr lang="en-US" altLang="zh-TW" dirty="0" err="1"/>
              <a:t>str.index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 beg = 0, end = </a:t>
            </a:r>
            <a:r>
              <a:rPr lang="en-US" altLang="zh-TW" dirty="0" err="1"/>
              <a:t>len</a:t>
            </a:r>
            <a:r>
              <a:rPr lang="en-US" altLang="zh-TW" dirty="0"/>
              <a:t>(string))</a:t>
            </a:r>
          </a:p>
          <a:p>
            <a:pPr lvl="1"/>
            <a:r>
              <a:rPr kumimoji="1" lang="zh-Hant" altLang="en-US" dirty="0"/>
              <a:t>找不到時產生</a:t>
            </a:r>
            <a:r>
              <a:rPr kumimoji="1" lang="en-US" altLang="zh-Hant" dirty="0"/>
              <a:t>exception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F2EC19-23D4-644F-9D30-278D38CEC409}"/>
              </a:ext>
            </a:extLst>
          </p:cNvPr>
          <p:cNvSpPr/>
          <p:nvPr/>
        </p:nvSpPr>
        <p:spPr>
          <a:xfrm>
            <a:off x="1905000" y="3651605"/>
            <a:ext cx="374468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try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.index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"hi"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except </a:t>
            </a:r>
            <a:r>
              <a:rPr lang="en-US" altLang="zh-TW" dirty="0" err="1">
                <a:solidFill>
                  <a:srgbClr val="26B41B"/>
                </a:solidFill>
                <a:latin typeface="Menlo" panose="020B0609030804020204" pitchFamily="49" charset="0"/>
              </a:rPr>
              <a:t>ValueError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26B4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"Not found"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BD31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3461D1-C71D-8B48-9BD2-B3C4E838F1EC}"/>
              </a:ext>
            </a:extLst>
          </p:cNvPr>
          <p:cNvSpPr/>
          <p:nvPr/>
        </p:nvSpPr>
        <p:spPr>
          <a:xfrm>
            <a:off x="6259286" y="3651604"/>
            <a:ext cx="38862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try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.index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"de"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3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except </a:t>
            </a:r>
            <a:r>
              <a:rPr lang="en-US" altLang="zh-TW" dirty="0" err="1">
                <a:solidFill>
                  <a:srgbClr val="26B41B"/>
                </a:solidFill>
                <a:latin typeface="Menlo" panose="020B0609030804020204" pitchFamily="49" charset="0"/>
              </a:rPr>
              <a:t>ValueError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26B4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"Not found"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BD31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9C1E8583-BB5B-4B4D-B8A1-EE85BCE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BCF8B8B-C453-2544-BDEF-B77BB9C8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57B0CF8-0981-8641-941A-3132130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7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277FF-E2AC-8B41-8929-5924151C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字串搜尋 </a:t>
            </a:r>
            <a:r>
              <a:rPr kumimoji="1" lang="en-US" altLang="zh-Hant" dirty="0"/>
              <a:t>– find()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8CEA1-6990-7D43-B364-C49CBCDA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語法</a:t>
            </a:r>
            <a:endParaRPr kumimoji="1" lang="en-US" altLang="zh-Hant" dirty="0"/>
          </a:p>
          <a:p>
            <a:pPr lvl="1"/>
            <a:r>
              <a:rPr lang="en-US" altLang="zh-TW" dirty="0" err="1"/>
              <a:t>idx</a:t>
            </a:r>
            <a:r>
              <a:rPr lang="en-US" altLang="zh-TW" dirty="0"/>
              <a:t> = </a:t>
            </a:r>
            <a:r>
              <a:rPr lang="en-US" altLang="zh-TW" dirty="0" err="1"/>
              <a:t>str.find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 beg = 0, end = </a:t>
            </a:r>
            <a:r>
              <a:rPr lang="en-US" altLang="zh-TW" dirty="0" err="1"/>
              <a:t>len</a:t>
            </a:r>
            <a:r>
              <a:rPr lang="en-US" altLang="zh-TW" dirty="0"/>
              <a:t>(string))</a:t>
            </a:r>
          </a:p>
          <a:p>
            <a:pPr lvl="1"/>
            <a:r>
              <a:rPr kumimoji="1" lang="zh-Hant" altLang="en-US" dirty="0"/>
              <a:t>找不到時傳回 </a:t>
            </a:r>
            <a:r>
              <a:rPr kumimoji="1" lang="en-US" altLang="zh-Hant" dirty="0"/>
              <a:t>-1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43B594-12CA-9F42-81D7-769F6587F75D}"/>
              </a:ext>
            </a:extLst>
          </p:cNvPr>
          <p:cNvSpPr/>
          <p:nvPr/>
        </p:nvSpPr>
        <p:spPr>
          <a:xfrm>
            <a:off x="2884715" y="37474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.find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"hi"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-1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.find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"de"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3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F68FB2-7C1C-B44F-B501-5BFE5BE7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904D15-639F-C344-9307-0E74E71E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4DBADD-1CE9-DB49-9556-57414445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0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27FDB-8EDD-644E-80E1-A264DDC0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頭尾去空白 </a:t>
            </a:r>
            <a:r>
              <a:rPr kumimoji="1" lang="en-US" altLang="zh-Hant" dirty="0"/>
              <a:t>– trim 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F92051-584F-C74B-ABE9-9635DE8FC299}"/>
              </a:ext>
            </a:extLst>
          </p:cNvPr>
          <p:cNvSpPr/>
          <p:nvPr/>
        </p:nvSpPr>
        <p:spPr>
          <a:xfrm>
            <a:off x="2797629" y="25082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   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\r\n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.strip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"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abc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"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.lstrip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"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abc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 \r\n"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.rstrip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"   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abc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" 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DF413F-FBF4-4940-8CDA-FB2A81E1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02F49-CEE4-8149-82B4-4CD03233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3CF62-90F6-8E48-9DB5-F91E1F27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3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FB4C4-6196-6C41-ABD0-3D80E7EE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字串取代 </a:t>
            </a:r>
            <a:r>
              <a:rPr kumimoji="1" lang="en-US" altLang="zh-Hant" dirty="0"/>
              <a:t>– replace()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596551-BFC9-2741-9FAD-CE34196E8517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.replace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hhh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  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abcdehhh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4EE2A3-09AF-DE48-8622-04A17DF3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8A80D-6929-4649-B72A-53AD8FC2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78E33-404A-354F-81EB-2B010D93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6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4FCB7-5B66-294B-A5CF-9F610F87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分割字串 </a:t>
            </a:r>
            <a:r>
              <a:rPr kumimoji="1" lang="en-US" altLang="zh-Hant" dirty="0"/>
              <a:t>– split()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F5B9C-F363-E84B-A8FC-D35FD1D8C7A8}"/>
              </a:ext>
            </a:extLst>
          </p:cNvPr>
          <p:cNvSpPr/>
          <p:nvPr/>
        </p:nvSpPr>
        <p:spPr>
          <a:xfrm>
            <a:off x="3047999" y="2551837"/>
            <a:ext cx="7674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ab,cd,ef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.split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","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	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['ab', 'cd', '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ef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']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.split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","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</a:t>
            </a:r>
            <a:r>
              <a:rPr lang="en-US" altLang="zh-TW" dirty="0">
                <a:solidFill>
                  <a:srgbClr val="0000B3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'ab', '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cd,ef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>
                <a:solidFill>
                  <a:srgbClr val="0000B3"/>
                </a:solidFill>
                <a:latin typeface="Menlo" panose="020B06090308040202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8CDCB6-282C-CE40-80E6-F34DD7CE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7D9F4-9908-5B4A-AD44-08FBFF33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CC339-9B19-E349-A595-271A8FC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4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6660F-82A2-5841-998D-321502A3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大小寫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060EF-6024-C24E-9D3A-9497A881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"abcd".upper()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：大寫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"ABCD".lower()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：小寫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020F39D-67E4-8C41-A83D-D855ED4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24AD11C-D81A-AC4D-AB98-8EDA8327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78D1D8B-F0F6-F748-BBE0-6093A2E1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390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528</TotalTime>
  <Words>356</Words>
  <Application>Microsoft Macintosh PowerPoint</Application>
  <PresentationFormat>寬螢幕</PresentationFormat>
  <Paragraphs>179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Microsoft JhengHei</vt:lpstr>
      <vt:lpstr>Microsoft JhengHei</vt:lpstr>
      <vt:lpstr>新細明體</vt:lpstr>
      <vt:lpstr>Calibri</vt:lpstr>
      <vt:lpstr>Franklin Gothic Book</vt:lpstr>
      <vt:lpstr>Menlo</vt:lpstr>
      <vt:lpstr>Menlo-Regular</vt:lpstr>
      <vt:lpstr>裁剪</vt:lpstr>
      <vt:lpstr>字串處理</vt:lpstr>
      <vt:lpstr>字串長度 – len()</vt:lpstr>
      <vt:lpstr>子字串</vt:lpstr>
      <vt:lpstr>字串搜尋 – index()</vt:lpstr>
      <vt:lpstr>字串搜尋 – find()</vt:lpstr>
      <vt:lpstr>頭尾去空白 – trim </vt:lpstr>
      <vt:lpstr>字串取代 – replace()</vt:lpstr>
      <vt:lpstr>分割字串 – split()</vt:lpstr>
      <vt:lpstr>大小寫</vt:lpstr>
      <vt:lpstr>Regular Expression</vt:lpstr>
      <vt:lpstr>範例1 – 貪心符合</vt:lpstr>
      <vt:lpstr>範例1 – 知足符合</vt:lpstr>
      <vt:lpstr>範例3</vt:lpstr>
      <vt:lpstr>範例4</vt:lpstr>
      <vt:lpstr>範例5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字串處理</dc:title>
  <dc:creator>KoKang Chu</dc:creator>
  <cp:lastModifiedBy>KoKang Chu</cp:lastModifiedBy>
  <cp:revision>52</cp:revision>
  <dcterms:created xsi:type="dcterms:W3CDTF">2018-02-07T06:25:15Z</dcterms:created>
  <dcterms:modified xsi:type="dcterms:W3CDTF">2018-05-08T03:11:00Z</dcterms:modified>
</cp:coreProperties>
</file>