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7" r:id="rId4"/>
    <p:sldId id="283" r:id="rId5"/>
    <p:sldId id="285" r:id="rId6"/>
    <p:sldId id="289" r:id="rId7"/>
    <p:sldId id="291" r:id="rId8"/>
    <p:sldId id="286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2018/5/6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82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模組與類別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0CE229-A643-8048-8D85-EBE8748D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88A05-6DF9-AB4E-AAF2-F588673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存取等級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E5056-4847-8647-833F-4D3EB4D3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207"/>
            <a:ext cx="9601200" cy="3581400"/>
          </a:xfrm>
        </p:spPr>
        <p:txBody>
          <a:bodyPr/>
          <a:lstStyle/>
          <a:p>
            <a:r>
              <a:rPr kumimoji="1" lang="zh-TW" altLang="en-US"/>
              <a:t>屬性或是方法前加上兩個底線開頭，此屬性或是方法即為</a:t>
            </a:r>
            <a:r>
              <a:rPr kumimoji="1" lang="en-US" altLang="zh-TW"/>
              <a:t> private</a:t>
            </a:r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等級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96F8B-4CEE-4346-B53A-80275EC9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B3CA402D-6930-214B-8A93-482C55EA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C683448-9EE2-FD46-9FBE-1E75C73A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10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406023-0166-F848-BC02-2873B8B935A2}"/>
              </a:ext>
            </a:extLst>
          </p:cNvPr>
          <p:cNvSpPr/>
          <p:nvPr/>
        </p:nvSpPr>
        <p:spPr>
          <a:xfrm>
            <a:off x="1371600" y="2206069"/>
            <a:ext cx="10080000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class Transportation:</a:t>
            </a:r>
          </a:p>
          <a:p>
            <a:r>
              <a:rPr lang="zh-TW" altLang="en-US"/>
              <a:t>    def setWheel(self, wheel):</a:t>
            </a:r>
          </a:p>
          <a:p>
            <a:r>
              <a:rPr lang="zh-TW" altLang="en-US"/>
              <a:t>        self.</a:t>
            </a:r>
            <a:r>
              <a:rPr lang="zh-TW" altLang="en-US">
                <a:solidFill>
                  <a:srgbClr val="FF0000"/>
                </a:solidFill>
              </a:rPr>
              <a:t>__wheel</a:t>
            </a:r>
            <a:r>
              <a:rPr lang="zh-TW" altLang="en-US"/>
              <a:t> = wheel</a:t>
            </a:r>
          </a:p>
          <a:p>
            <a:r>
              <a:rPr lang="zh-TW" altLang="en-US"/>
              <a:t>        return self</a:t>
            </a:r>
          </a:p>
          <a:p>
            <a:endParaRPr lang="zh-TW" altLang="en-US"/>
          </a:p>
          <a:p>
            <a:r>
              <a:rPr lang="zh-TW" altLang="en-US"/>
              <a:t>    def getWheel(self):</a:t>
            </a:r>
          </a:p>
          <a:p>
            <a:r>
              <a:rPr lang="zh-TW" altLang="en-US"/>
              <a:t>        return self.</a:t>
            </a:r>
            <a:r>
              <a:rPr lang="zh-TW" altLang="en-US">
                <a:solidFill>
                  <a:srgbClr val="FF0000"/>
                </a:solidFill>
              </a:rPr>
              <a:t>__wheel</a:t>
            </a:r>
          </a:p>
          <a:p>
            <a:endParaRPr lang="zh-TW" altLang="en-US"/>
          </a:p>
          <a:p>
            <a:r>
              <a:rPr lang="zh-TW" altLang="en-US"/>
              <a:t>class Car(Transportation):</a:t>
            </a:r>
          </a:p>
          <a:p>
            <a:r>
              <a:rPr lang="zh-TW" altLang="en-US"/>
              <a:t>    pass</a:t>
            </a:r>
          </a:p>
          <a:p>
            <a:endParaRPr lang="zh-TW" altLang="en-US"/>
          </a:p>
          <a:p>
            <a:r>
              <a:rPr lang="zh-TW" altLang="en-US"/>
              <a:t>v1 = Car().setWheel(4)</a:t>
            </a:r>
          </a:p>
          <a:p>
            <a:r>
              <a:rPr lang="zh-TW" altLang="en-US">
                <a:solidFill>
                  <a:srgbClr val="FF0000"/>
                </a:solidFill>
              </a:rPr>
              <a:t>v1.</a:t>
            </a:r>
            <a:r>
              <a:rPr lang="en-US" altLang="zh-TW">
                <a:solidFill>
                  <a:srgbClr val="FF0000"/>
                </a:solidFill>
              </a:rPr>
              <a:t>__</a:t>
            </a:r>
            <a:r>
              <a:rPr lang="zh-TW" altLang="en-US">
                <a:solidFill>
                  <a:srgbClr val="FF0000"/>
                </a:solidFill>
              </a:rPr>
              <a:t>wheel = 20</a:t>
            </a:r>
          </a:p>
          <a:p>
            <a:endParaRPr lang="zh-TW" altLang="en-US"/>
          </a:p>
          <a:p>
            <a:r>
              <a:rPr lang="zh-TW" altLang="en-US"/>
              <a:t>print(v1.getWheel())</a:t>
            </a:r>
          </a:p>
        </p:txBody>
      </p:sp>
    </p:spTree>
    <p:extLst>
      <p:ext uri="{BB962C8B-B14F-4D97-AF65-F5344CB8AC3E}">
        <p14:creationId xmlns:p14="http://schemas.microsoft.com/office/powerpoint/2010/main" val="32545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Module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TW" altLang="en-US" sz="1800" dirty="0"/>
              <a:t>將以下程式碼存成</a:t>
            </a:r>
            <a:r>
              <a:rPr kumimoji="1" lang="en-US" altLang="zh-TW" sz="1800" dirty="0"/>
              <a:t> </a:t>
            </a:r>
            <a:r>
              <a:rPr kumimoji="1" lang="en-US" altLang="zh-TW" sz="1800" dirty="0" err="1"/>
              <a:t>modop.py</a:t>
            </a:r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endParaRPr kumimoji="1" lang="en-US" altLang="zh-TW" sz="1800" dirty="0"/>
          </a:p>
          <a:p>
            <a:r>
              <a:rPr kumimoji="1" lang="zh-TW" altLang="en-US" sz="1800" dirty="0"/>
              <a:t>在別的檔案中要引用</a:t>
            </a:r>
            <a:r>
              <a:rPr kumimoji="1" lang="en-US" altLang="zh-TW" sz="1800" dirty="0"/>
              <a:t> plus() </a:t>
            </a:r>
            <a:r>
              <a:rPr kumimoji="1" lang="zh-TW" altLang="en-US" sz="1800" dirty="0"/>
              <a:t>或</a:t>
            </a:r>
            <a:r>
              <a:rPr kumimoji="1" lang="en-US" altLang="zh-TW" sz="1800" dirty="0"/>
              <a:t> minus()</a:t>
            </a:r>
          </a:p>
          <a:p>
            <a:pPr lvl="1"/>
            <a:r>
              <a:rPr kumimoji="1" lang="en-US" altLang="zh-TW" sz="1800" dirty="0"/>
              <a:t>import </a:t>
            </a:r>
            <a:r>
              <a:rPr kumimoji="1" lang="en-US" altLang="zh-TW" sz="1800" dirty="0" err="1"/>
              <a:t>modop</a:t>
            </a:r>
            <a:endParaRPr kumimoji="1" lang="en-US" altLang="zh-TW" sz="1800" dirty="0"/>
          </a:p>
          <a:p>
            <a:pPr lvl="2"/>
            <a:r>
              <a:rPr kumimoji="1" lang="zh-TW" altLang="en-US" sz="1600" dirty="0"/>
              <a:t>使用方式為</a:t>
            </a:r>
            <a:r>
              <a:rPr kumimoji="1" lang="en-US" altLang="zh-TW" sz="1600" dirty="0"/>
              <a:t> </a:t>
            </a:r>
            <a:r>
              <a:rPr kumimoji="1" lang="en-US" altLang="zh-TW" sz="1600" dirty="0" err="1"/>
              <a:t>modop.plus</a:t>
            </a:r>
            <a:r>
              <a:rPr kumimoji="1" lang="en-US" altLang="zh-TW" sz="1600" dirty="0"/>
              <a:t>(5, 3)</a:t>
            </a:r>
          </a:p>
          <a:p>
            <a:pPr lvl="1"/>
            <a:r>
              <a:rPr kumimoji="1" lang="en-US" altLang="zh-TW" sz="1800" dirty="0"/>
              <a:t>from </a:t>
            </a:r>
            <a:r>
              <a:rPr kumimoji="1" lang="en-US" altLang="zh-TW" sz="1800" dirty="0" err="1"/>
              <a:t>modop</a:t>
            </a:r>
            <a:r>
              <a:rPr kumimoji="1" lang="en-US" altLang="zh-TW" sz="1800" dirty="0"/>
              <a:t> import plus, minus</a:t>
            </a:r>
          </a:p>
          <a:p>
            <a:pPr lvl="1"/>
            <a:r>
              <a:rPr kumimoji="1" lang="en-US" altLang="zh-TW" sz="1800" dirty="0"/>
              <a:t>from </a:t>
            </a:r>
            <a:r>
              <a:rPr kumimoji="1" lang="en-US" altLang="zh-TW" sz="1800" dirty="0" err="1"/>
              <a:t>modop</a:t>
            </a:r>
            <a:r>
              <a:rPr kumimoji="1" lang="en-US" altLang="zh-TW" sz="1800" dirty="0"/>
              <a:t> import *</a:t>
            </a:r>
          </a:p>
          <a:p>
            <a:pPr lvl="2"/>
            <a:r>
              <a:rPr kumimoji="1" lang="zh-TW" altLang="en-US" sz="1600" dirty="0"/>
              <a:t>使用時直接呼叫</a:t>
            </a:r>
            <a:r>
              <a:rPr kumimoji="1" lang="en-US" altLang="zh-TW" sz="1600" dirty="0"/>
              <a:t> plus() </a:t>
            </a:r>
            <a:r>
              <a:rPr kumimoji="1" lang="zh-TW" altLang="en-US" sz="1600" dirty="0"/>
              <a:t>或</a:t>
            </a:r>
            <a:r>
              <a:rPr kumimoji="1" lang="en-US" altLang="zh-TW" sz="1600" dirty="0"/>
              <a:t> minus()</a:t>
            </a:r>
            <a:endParaRPr kumimoji="1"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371599" y="2724631"/>
            <a:ext cx="100800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def </a:t>
            </a:r>
            <a:r>
              <a:rPr lang="en-US" altLang="zh-TW" dirty="0"/>
              <a:t>plus</a:t>
            </a:r>
            <a:r>
              <a:rPr lang="zh-TW" altLang="en-US" dirty="0"/>
              <a:t>(x, y):</a:t>
            </a:r>
            <a:endParaRPr lang="en-US" altLang="zh-TW" dirty="0"/>
          </a:p>
          <a:p>
            <a:r>
              <a:rPr lang="zh-TW" altLang="en-US" dirty="0"/>
              <a:t>    return x + y   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def </a:t>
            </a:r>
            <a:r>
              <a:rPr lang="en-US" altLang="zh-TW" dirty="0"/>
              <a:t>minus</a:t>
            </a:r>
            <a:r>
              <a:rPr lang="zh-TW" altLang="en-US" dirty="0"/>
              <a:t>(x, y):</a:t>
            </a:r>
            <a:endParaRPr lang="en-US" altLang="zh-TW" dirty="0"/>
          </a:p>
          <a:p>
            <a:r>
              <a:rPr lang="zh-TW" altLang="en-US" dirty="0"/>
              <a:t>    return x - 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是自己還是被當成</a:t>
            </a:r>
            <a:r>
              <a:rPr kumimoji="1" lang="en-US" altLang="zh-TW" dirty="0"/>
              <a:t>Module</a:t>
            </a:r>
            <a:r>
              <a:rPr kumimoji="1"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被當成</a:t>
            </a:r>
            <a:r>
              <a:rPr kumimoji="1" lang="en-US" altLang="zh-TW" dirty="0"/>
              <a:t> module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python</a:t>
            </a:r>
            <a:r>
              <a:rPr kumimoji="1" lang="zh-TW" altLang="en-US" dirty="0"/>
              <a:t>檔案也可以自己執行，要如何區分此時是自己執行還是被</a:t>
            </a:r>
            <a:r>
              <a:rPr kumimoji="1" lang="en-US" altLang="zh-TW" dirty="0"/>
              <a:t> import </a:t>
            </a:r>
            <a:r>
              <a:rPr kumimoji="1" lang="zh-TW" altLang="en-US" dirty="0"/>
              <a:t>到別的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中當成</a:t>
            </a:r>
            <a:r>
              <a:rPr kumimoji="1" lang="en-US" altLang="zh-TW" dirty="0"/>
              <a:t> module </a:t>
            </a:r>
            <a:r>
              <a:rPr kumimoji="1" lang="zh-TW" altLang="en-US" dirty="0"/>
              <a:t>執行？</a:t>
            </a:r>
            <a:endParaRPr kumimoji="1"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71596" y="3450771"/>
            <a:ext cx="1008000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def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echo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string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):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return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string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if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mr-IN" altLang="zh-TW" dirty="0">
                <a:solidFill>
                  <a:srgbClr val="FF2F9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__</a:t>
            </a:r>
            <a:r>
              <a:rPr kumimoji="1" lang="mr-IN" altLang="zh-TW" dirty="0" err="1">
                <a:solidFill>
                  <a:srgbClr val="FF2F9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name</a:t>
            </a:r>
            <a:r>
              <a:rPr kumimoji="1" lang="mr-IN" altLang="zh-TW" dirty="0">
                <a:solidFill>
                  <a:srgbClr val="FF2F9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__ 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== </a:t>
            </a:r>
            <a:r>
              <a:rPr kumimoji="1" lang="mr-IN" altLang="zh-TW" dirty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"__</a:t>
            </a:r>
            <a:r>
              <a:rPr kumimoji="1" lang="mr-IN" altLang="zh-TW" dirty="0" err="1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main</a:t>
            </a:r>
            <a:r>
              <a:rPr kumimoji="1" lang="mr-IN" altLang="zh-TW" dirty="0">
                <a:solidFill>
                  <a:srgbClr val="0070C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__"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:</a:t>
            </a:r>
            <a:endParaRPr kumimoji="1"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kumimoji="1" lang="mr-IN" altLang="zh-TW" b="1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# </a:t>
            </a:r>
            <a:r>
              <a:rPr kumimoji="1" lang="zh-TW" altLang="mr-IN" b="1" dirty="0">
                <a:solidFill>
                  <a:schemeClr val="bg1">
                    <a:lumMod val="50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自己執行時會呼叫</a:t>
            </a:r>
            <a:endParaRPr kumimoji="1" lang="en-US" altLang="zh-TW" b="1" dirty="0">
              <a:solidFill>
                <a:schemeClr val="bg1">
                  <a:lumMod val="50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   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print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echo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("</a:t>
            </a:r>
            <a:r>
              <a:rPr kumimoji="1" lang="mr-IN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test</a:t>
            </a:r>
            <a:r>
              <a:rPr kumimoji="1" lang="mr-IN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"))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92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Package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Modules</a:t>
            </a:r>
            <a:r>
              <a:rPr kumimoji="1" lang="zh-TW" altLang="en-US" dirty="0"/>
              <a:t>的集合</a:t>
            </a:r>
            <a:endParaRPr kumimoji="1" lang="en-US" altLang="zh-TW" dirty="0"/>
          </a:p>
          <a:p>
            <a:r>
              <a:rPr kumimoji="1" lang="zh-TW" altLang="en-US" dirty="0"/>
              <a:t>每個目錄中要有</a:t>
            </a:r>
            <a:r>
              <a:rPr kumimoji="1" lang="en-US" altLang="zh-TW" dirty="0"/>
              <a:t>__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__.</a:t>
            </a:r>
            <a:r>
              <a:rPr kumimoji="1" lang="en-US" altLang="zh-TW" dirty="0" err="1"/>
              <a:t>py</a:t>
            </a:r>
            <a:r>
              <a:rPr kumimoji="1" lang="zh-TW" altLang="en-US" dirty="0"/>
              <a:t>檔，初始化程序可放此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只要</a:t>
            </a:r>
            <a:r>
              <a:rPr kumimoji="1" lang="en-US" altLang="zh-TW" dirty="0"/>
              <a:t> mylib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第一次被匯入，</a:t>
            </a:r>
            <a:r>
              <a:rPr kumimoji="1" lang="en-US" altLang="zh-CN" dirty="0"/>
              <a:t>__init__.py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中的程式碼就會被執行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53637" y="3619106"/>
            <a:ext cx="376973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mylib</a:t>
            </a:r>
            <a:r>
              <a:rPr lang="en-US" altLang="zh-TW" dirty="0"/>
              <a:t>/ </a:t>
            </a:r>
          </a:p>
          <a:p>
            <a:r>
              <a:rPr lang="en-US" altLang="zh-TW" dirty="0"/>
              <a:t>	__</a:t>
            </a:r>
            <a:r>
              <a:rPr lang="en-US" altLang="zh-TW" dirty="0" err="1"/>
              <a:t>init</a:t>
            </a:r>
            <a:r>
              <a:rPr lang="en-US" altLang="zh-TW" dirty="0"/>
              <a:t>__.</a:t>
            </a:r>
            <a:r>
              <a:rPr lang="en-US" altLang="zh-TW" dirty="0" err="1"/>
              <a:t>py</a:t>
            </a:r>
            <a:endParaRPr lang="en-US" altLang="zh-TW" dirty="0"/>
          </a:p>
          <a:p>
            <a:r>
              <a:rPr lang="en-US" altLang="zh-TW" dirty="0"/>
              <a:t>	modop.py</a:t>
            </a:r>
          </a:p>
        </p:txBody>
      </p:sp>
      <p:sp>
        <p:nvSpPr>
          <p:cNvPr id="8" name="矩形 7"/>
          <p:cNvSpPr/>
          <p:nvPr/>
        </p:nvSpPr>
        <p:spPr>
          <a:xfrm>
            <a:off x="5985427" y="3591064"/>
            <a:ext cx="4542064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import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mylib.modop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err="1"/>
              <a:t>print (mylib.modop.plus(5, 3))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008F00"/>
                </a:solidFill>
              </a:rPr>
              <a:t># </a:t>
            </a:r>
            <a:r>
              <a:rPr lang="en-US" altLang="zh-TW" dirty="0">
                <a:solidFill>
                  <a:srgbClr val="008F00"/>
                </a:solidFill>
              </a:rPr>
              <a:t>OR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import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mylib.modop </a:t>
            </a:r>
            <a:r>
              <a:rPr lang="en-US" altLang="zh-TW" dirty="0" err="1">
                <a:solidFill>
                  <a:srgbClr val="0070C0"/>
                </a:solidFill>
              </a:rPr>
              <a:t>as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 op</a:t>
            </a:r>
            <a:endParaRPr lang="en-US" altLang="zh-TW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/>
              <a:t>print (op.plus(5, 3))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rgbClr val="008F00"/>
                </a:solidFill>
              </a:rPr>
              <a:t># </a:t>
            </a:r>
            <a:r>
              <a:rPr lang="en-US" altLang="zh-TW" dirty="0">
                <a:solidFill>
                  <a:srgbClr val="008F00"/>
                </a:solidFill>
              </a:rPr>
              <a:t>OR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from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mylib.modop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import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  <a:p>
            <a:r>
              <a:rPr lang="en-US" altLang="zh-TW" dirty="0"/>
              <a:t>print (minus(10, 7))</a:t>
            </a:r>
            <a:endParaRPr lang="zh-TW" altLang="en-US" dirty="0"/>
          </a:p>
        </p:txBody>
      </p:sp>
      <p:sp>
        <p:nvSpPr>
          <p:cNvPr id="14" name="直線圖說文字 1 (加上強調線) 13"/>
          <p:cNvSpPr/>
          <p:nvPr/>
        </p:nvSpPr>
        <p:spPr>
          <a:xfrm>
            <a:off x="3969622" y="4096123"/>
            <a:ext cx="1570496" cy="560613"/>
          </a:xfrm>
          <a:prstGeom prst="accentCallout1">
            <a:avLst>
              <a:gd name="adj1" fmla="val 18750"/>
              <a:gd name="adj2" fmla="val -8333"/>
              <a:gd name="adj3" fmla="val 60073"/>
              <a:gd name="adj4" fmla="val -43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def</a:t>
            </a:r>
            <a:r>
              <a:rPr kumimoji="1" lang="en-US" altLang="zh-TW" sz="1400" dirty="0">
                <a:solidFill>
                  <a:schemeClr val="accent4">
                    <a:lumMod val="50000"/>
                  </a:schemeClr>
                </a:solidFill>
              </a:rPr>
              <a:t> plus(v1, v2):</a:t>
            </a:r>
          </a:p>
          <a:p>
            <a:r>
              <a:rPr kumimoji="1"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def</a:t>
            </a:r>
            <a:r>
              <a:rPr kumimoji="1" lang="en-US" altLang="zh-TW" sz="1400" dirty="0">
                <a:solidFill>
                  <a:schemeClr val="accent4">
                    <a:lumMod val="50000"/>
                  </a:schemeClr>
                </a:solidFill>
              </a:rPr>
              <a:t> minus(v1, v2):</a:t>
            </a:r>
            <a:endParaRPr kumimoji="1" lang="zh-TW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9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所有宣告的函數第一個參數為</a:t>
            </a:r>
            <a:r>
              <a:rPr lang="en-US" altLang="zh-TW" dirty="0"/>
              <a:t>self</a:t>
            </a:r>
            <a:r>
              <a:rPr lang="zh-TW" altLang="en-US" dirty="0"/>
              <a:t>，如果還有其它參數則依序放在</a:t>
            </a:r>
            <a:r>
              <a:rPr lang="en-US" altLang="zh-TW" dirty="0"/>
              <a:t>self</a:t>
            </a:r>
            <a:r>
              <a:rPr lang="zh-TW" altLang="en-US" dirty="0"/>
              <a:t>後面</a:t>
            </a:r>
            <a:endParaRPr lang="en-US" altLang="zh-TW" dirty="0"/>
          </a:p>
          <a:p>
            <a:r>
              <a:rPr lang="zh-TW" altLang="en-US" dirty="0"/>
              <a:t>當物件產生時，</a:t>
            </a:r>
            <a:r>
              <a:rPr lang="en-US" altLang="zh-TW" dirty="0"/>
              <a:t>__</a:t>
            </a:r>
            <a:r>
              <a:rPr lang="en-US" altLang="zh-TW" dirty="0" err="1"/>
              <a:t>init</a:t>
            </a:r>
            <a:r>
              <a:rPr lang="en-US" altLang="zh-TW" dirty="0"/>
              <a:t>__(self) </a:t>
            </a:r>
            <a:r>
              <a:rPr lang="zh-TW" altLang="en-US" dirty="0"/>
              <a:t>會被呼叫，用來初始化變數</a:t>
            </a:r>
            <a:endParaRPr lang="en-US" altLang="zh-TW" dirty="0"/>
          </a:p>
          <a:p>
            <a:r>
              <a:rPr lang="zh-TW" altLang="en-US" dirty="0"/>
              <a:t>兩個底線開頭的變數或是函數（例如</a:t>
            </a:r>
            <a:r>
              <a:rPr lang="en-US" altLang="zh-TW" dirty="0"/>
              <a:t>__day</a:t>
            </a:r>
            <a:r>
              <a:rPr lang="zh-TW" altLang="en-US" dirty="0"/>
              <a:t>），為私有等級。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691741"/>
            <a:ext cx="10080000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class My</a:t>
            </a:r>
            <a:r>
              <a:rPr lang="en-US" altLang="zh-TW" dirty="0"/>
              <a:t>Class</a:t>
            </a:r>
            <a:r>
              <a:rPr lang="zh-TW" altLang="en-US" dirty="0"/>
              <a:t>: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zh-TW" altLang="en-US" dirty="0"/>
              <a:t>def __init__(self):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    self.</a:t>
            </a:r>
            <a:r>
              <a:rPr lang="zh-TW" altLang="en-US" dirty="0"/>
              <a:t>year = 201</a:t>
            </a:r>
            <a:r>
              <a:rPr lang="en-US" altLang="zh-TW" dirty="0"/>
              <a:t>8</a:t>
            </a:r>
          </a:p>
          <a:p>
            <a:endParaRPr lang="en-US" altLang="zh-TW" dirty="0"/>
          </a:p>
          <a:p>
            <a:r>
              <a:rPr lang="zh-TW" altLang="en-US" dirty="0"/>
              <a:t>    def getYear(self):</a:t>
            </a:r>
            <a:endParaRPr lang="en-US" altLang="zh-TW" dirty="0"/>
          </a:p>
          <a:p>
            <a:r>
              <a:rPr lang="zh-TW" altLang="en-US" dirty="0"/>
              <a:t>        return </a:t>
            </a:r>
            <a:r>
              <a:rPr lang="en-US" altLang="zh-TW" dirty="0"/>
              <a:t>self.</a:t>
            </a:r>
            <a:r>
              <a:rPr lang="zh-TW" altLang="en-US" dirty="0"/>
              <a:t>year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MyClass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 </a:t>
            </a:r>
            <a:r>
              <a:rPr lang="en-US" altLang="zh-TW" dirty="0" err="1"/>
              <a:t>x.getYear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Instance vs Class Variable - I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D75AF2-A40D-D943-A020-0ED1DB4D2AF6}"/>
              </a:ext>
            </a:extLst>
          </p:cNvPr>
          <p:cNvSpPr/>
          <p:nvPr/>
        </p:nvSpPr>
        <p:spPr>
          <a:xfrm>
            <a:off x="3229336" y="1428750"/>
            <a:ext cx="5885727" cy="50783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C5721C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25B2BF"/>
                </a:solidFill>
                <a:effectLst/>
                <a:latin typeface="Menlo" panose="020B0609030804020204" pitchFamily="49" charset="0"/>
              </a:rPr>
              <a:t>Member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TW">
              <a:solidFill>
                <a:srgbClr val="25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TW">
                <a:solidFill>
                  <a:srgbClr val="4D2CDC"/>
                </a:solidFill>
                <a:effectLst/>
                <a:latin typeface="Menlo" panose="020B0609030804020204" pitchFamily="49" charset="0"/>
              </a:rPr>
              <a:t># count is class variable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 = </a:t>
            </a:r>
            <a:r>
              <a:rPr lang="en-US" altLang="zh-TW">
                <a:solidFill>
                  <a:srgbClr val="BD311B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TW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zh-TW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TW">
                <a:solidFill>
                  <a:srgbClr val="C5721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25B2BF"/>
                </a:solidFill>
                <a:effectLst/>
                <a:latin typeface="Menlo" panose="020B0609030804020204" pitchFamily="49" charset="0"/>
              </a:rPr>
              <a:t>__init__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(self, name):   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>
                <a:solidFill>
                  <a:srgbClr val="4D2CDC"/>
                </a:solidFill>
                <a:effectLst/>
                <a:latin typeface="Menlo" panose="020B0609030804020204" pitchFamily="49" charset="0"/>
              </a:rPr>
              <a:t># name is instance variable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Member.count += </a:t>
            </a:r>
            <a:r>
              <a:rPr lang="en-US" altLang="zh-TW">
                <a:solidFill>
                  <a:srgbClr val="BD311B"/>
                </a:solidFill>
                <a:effectLst/>
                <a:latin typeface="Menlo" panose="020B0609030804020204" pitchFamily="49" charset="0"/>
              </a:rPr>
              <a:t>1</a:t>
            </a:r>
            <a:endParaRPr lang="en-US" altLang="zh-TW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self.name = name</a:t>
            </a:r>
          </a:p>
          <a:p>
            <a:endParaRPr lang="en-US" altLang="zh-TW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TW">
                <a:solidFill>
                  <a:srgbClr val="C5721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>
                <a:solidFill>
                  <a:srgbClr val="25B2BF"/>
                </a:solidFill>
                <a:effectLst/>
                <a:latin typeface="Menlo" panose="020B0609030804020204" pitchFamily="49" charset="0"/>
              </a:rPr>
              <a:t>setAge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(self, age):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>
                <a:solidFill>
                  <a:srgbClr val="4D2CDC"/>
                </a:solidFill>
                <a:latin typeface="Menlo" panose="020B0609030804020204" pitchFamily="49" charset="0"/>
              </a:rPr>
              <a:t># age is instance variable</a:t>
            </a:r>
            <a:endParaRPr lang="en-US" altLang="zh-TW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TW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self.age = age</a:t>
            </a:r>
          </a:p>
          <a:p>
            <a:endParaRPr lang="en-US" altLang="zh-TW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ckk = Member(</a:t>
            </a:r>
            <a:r>
              <a:rPr lang="en-US" altLang="zh-TW">
                <a:solidFill>
                  <a:srgbClr val="BD311B"/>
                </a:solidFill>
                <a:latin typeface="Menlo" panose="020B0609030804020204" pitchFamily="49" charset="0"/>
              </a:rPr>
              <a:t>"Kirk Chu"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tom = Member(</a:t>
            </a:r>
            <a:r>
              <a:rPr lang="en-US" altLang="zh-TW">
                <a:solidFill>
                  <a:srgbClr val="BD311B"/>
                </a:solidFill>
                <a:latin typeface="Menlo" panose="020B0609030804020204" pitchFamily="49" charset="0"/>
              </a:rPr>
              <a:t>"Tom Cruise"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ckk.setAge(</a:t>
            </a:r>
            <a:r>
              <a:rPr lang="en-US" altLang="zh-TW">
                <a:solidFill>
                  <a:srgbClr val="BD311B"/>
                </a:solidFill>
                <a:latin typeface="Menlo" panose="020B0609030804020204" pitchFamily="49" charset="0"/>
              </a:rPr>
              <a:t>20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tom.setAge(</a:t>
            </a:r>
            <a:r>
              <a:rPr lang="en-US" altLang="zh-TW">
                <a:solidFill>
                  <a:srgbClr val="BD311B"/>
                </a:solidFill>
                <a:latin typeface="Menlo" panose="020B0609030804020204" pitchFamily="49" charset="0"/>
              </a:rPr>
              <a:t>50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4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6746B-D9CE-A845-84AD-32351FBC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Instance vs Class Variable - II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461A8-21C3-0B4A-8E3B-18CCEEFB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Instance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等級變數、屬性與成員函數（方法）每個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instance </a:t>
            </a:r>
            <a:r>
              <a:rPr kumimoji="1" lang="zh-CN" altLang="en-US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個別擁有</a:t>
            </a:r>
            <a:endParaRPr kumimoji="1" lang="en-US" altLang="zh-CN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等級變數、屬性與成員函數（方法）由每個</a:t>
            </a:r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instance </a:t>
            </a:r>
            <a:r>
              <a:rPr kumimoji="1" lang="zh-CN" altLang="en-US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共享</a:t>
            </a:r>
            <a:endParaRPr kumimoji="1" lang="en-US" altLang="zh-CN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一個更動，全部更動</a:t>
            </a:r>
            <a:endParaRPr kumimoji="1" lang="en-US" altLang="zh-CN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824FF68C-5C75-F045-BCB2-97E55D05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A02293F5-F324-A243-94C2-70BD2586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8EE88F0-FEB2-A148-B4C9-F5B990D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繼承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4DDAF8-A30F-424D-BAFD-143A1293E710}"/>
              </a:ext>
            </a:extLst>
          </p:cNvPr>
          <p:cNvSpPr/>
          <p:nvPr/>
        </p:nvSpPr>
        <p:spPr>
          <a:xfrm>
            <a:off x="1390649" y="1428750"/>
            <a:ext cx="10080000" cy="5078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>
                <a:solidFill>
                  <a:srgbClr val="0070C0"/>
                </a:solidFill>
              </a:rPr>
              <a:t>class Transportation:</a:t>
            </a:r>
          </a:p>
          <a:p>
            <a:r>
              <a:rPr lang="zh-TW" altLang="en-US">
                <a:solidFill>
                  <a:srgbClr val="0070C0"/>
                </a:solidFill>
              </a:rPr>
              <a:t>    def setWheel(self, wheel):</a:t>
            </a:r>
          </a:p>
          <a:p>
            <a:r>
              <a:rPr lang="zh-TW" altLang="en-US">
                <a:solidFill>
                  <a:srgbClr val="0070C0"/>
                </a:solidFill>
              </a:rPr>
              <a:t>        self.wheel = wheel</a:t>
            </a:r>
          </a:p>
          <a:p>
            <a:r>
              <a:rPr lang="zh-TW" altLang="en-US">
                <a:solidFill>
                  <a:srgbClr val="0070C0"/>
                </a:solidFill>
              </a:rPr>
              <a:t>        return self</a:t>
            </a:r>
          </a:p>
          <a:p>
            <a:r>
              <a:rPr lang="zh-TW" altLang="en-US">
                <a:solidFill>
                  <a:srgbClr val="0070C0"/>
                </a:solidFill>
              </a:rPr>
              <a:t>    def getWheel(self):</a:t>
            </a:r>
          </a:p>
          <a:p>
            <a:r>
              <a:rPr lang="zh-TW" altLang="en-US">
                <a:solidFill>
                  <a:srgbClr val="0070C0"/>
                </a:solidFill>
              </a:rPr>
              <a:t>        return self.wheel</a:t>
            </a:r>
          </a:p>
          <a:p>
            <a:endParaRPr lang="zh-TW" altLang="en-US"/>
          </a:p>
          <a:p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class Car(Transportation):</a:t>
            </a:r>
          </a:p>
          <a:p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    pass</a:t>
            </a:r>
          </a:p>
          <a:p>
            <a:endParaRPr lang="zh-TW" altLang="en-US"/>
          </a:p>
          <a:p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class Bicycle(Transportation):</a:t>
            </a:r>
          </a:p>
          <a:p>
            <a:r>
              <a:rPr lang="zh-TW" altLang="en-US">
                <a:solidFill>
                  <a:schemeClr val="accent6">
                    <a:lumMod val="50000"/>
                  </a:schemeClr>
                </a:solidFill>
              </a:rPr>
              <a:t>    pass</a:t>
            </a:r>
          </a:p>
          <a:p>
            <a:endParaRPr lang="zh-TW" altLang="en-US"/>
          </a:p>
          <a:p>
            <a:r>
              <a:rPr lang="zh-TW" altLang="en-US"/>
              <a:t>v1 = Car().setWheel(4)</a:t>
            </a:r>
          </a:p>
          <a:p>
            <a:r>
              <a:rPr lang="zh-TW" altLang="en-US"/>
              <a:t>v2 = Bicycle().setWheel(2)</a:t>
            </a:r>
          </a:p>
          <a:p>
            <a:endParaRPr lang="zh-TW" altLang="en-US"/>
          </a:p>
          <a:p>
            <a:r>
              <a:rPr lang="zh-TW" altLang="en-US"/>
              <a:t>print(v1.getWheel())</a:t>
            </a:r>
          </a:p>
          <a:p>
            <a:r>
              <a:rPr lang="zh-TW" altLang="en-US"/>
              <a:t>print(v2.getWheel())</a:t>
            </a:r>
          </a:p>
        </p:txBody>
      </p:sp>
    </p:spTree>
    <p:extLst>
      <p:ext uri="{BB962C8B-B14F-4D97-AF65-F5344CB8AC3E}">
        <p14:creationId xmlns:p14="http://schemas.microsoft.com/office/powerpoint/2010/main" val="3805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BB70C-7AAE-BB4A-B5E1-FFE33440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多重繼承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ADF26-402E-F24A-A733-13C178A6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/>
              <a:t>Python 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支援多重繼承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6360354-D628-DD4E-8C12-06B1E31A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EA2794A2-EB54-2A49-9920-A26646E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CA31D42E-4A6B-C84A-82D7-6EDB1CA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9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57A46-051F-BD48-B15F-DBE31D84D25B}"/>
              </a:ext>
            </a:extLst>
          </p:cNvPr>
          <p:cNvSpPr/>
          <p:nvPr/>
        </p:nvSpPr>
        <p:spPr>
          <a:xfrm>
            <a:off x="1390650" y="2935785"/>
            <a:ext cx="10080000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/>
              <a:t>class A:</a:t>
            </a:r>
          </a:p>
          <a:p>
            <a:r>
              <a:rPr lang="zh-TW" altLang="en-US"/>
              <a:t>    nameA = "A" </a:t>
            </a:r>
          </a:p>
          <a:p>
            <a:endParaRPr lang="zh-TW" altLang="en-US"/>
          </a:p>
          <a:p>
            <a:r>
              <a:rPr lang="zh-TW" altLang="en-US"/>
              <a:t>class B:</a:t>
            </a:r>
          </a:p>
          <a:p>
            <a:r>
              <a:rPr lang="zh-TW" altLang="en-US"/>
              <a:t>    nameB = "B" </a:t>
            </a:r>
          </a:p>
          <a:p>
            <a:endParaRPr lang="zh-TW" altLang="en-US"/>
          </a:p>
          <a:p>
            <a:r>
              <a:rPr lang="zh-TW" altLang="en-US"/>
              <a:t>class My(A, B): </a:t>
            </a:r>
          </a:p>
          <a:p>
            <a:r>
              <a:rPr lang="zh-TW" altLang="en-US"/>
              <a:t>    pass</a:t>
            </a:r>
          </a:p>
          <a:p>
            <a:endParaRPr lang="zh-TW" altLang="en-US"/>
          </a:p>
          <a:p>
            <a:r>
              <a:rPr lang="zh-TW" altLang="en-US"/>
              <a:t>print(My.nameA)</a:t>
            </a:r>
          </a:p>
          <a:p>
            <a:r>
              <a:rPr lang="zh-TW" altLang="en-US"/>
              <a:t>print(My.nameB)</a:t>
            </a:r>
          </a:p>
        </p:txBody>
      </p:sp>
    </p:spTree>
    <p:extLst>
      <p:ext uri="{BB962C8B-B14F-4D97-AF65-F5344CB8AC3E}">
        <p14:creationId xmlns:p14="http://schemas.microsoft.com/office/powerpoint/2010/main" val="1507338447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2058</TotalTime>
  <Words>684</Words>
  <Application>Microsoft Macintosh PowerPoint</Application>
  <PresentationFormat>寬螢幕</PresentationFormat>
  <Paragraphs>163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微軟正黑體</vt:lpstr>
      <vt:lpstr>新細明體</vt:lpstr>
      <vt:lpstr>华文楷体</vt:lpstr>
      <vt:lpstr>Calibri</vt:lpstr>
      <vt:lpstr>Franklin Gothic Book</vt:lpstr>
      <vt:lpstr>Menlo</vt:lpstr>
      <vt:lpstr>TF10001025</vt:lpstr>
      <vt:lpstr>模組與類別</vt:lpstr>
      <vt:lpstr>Module</vt:lpstr>
      <vt:lpstr>是自己還是被當成Module？</vt:lpstr>
      <vt:lpstr>Package</vt:lpstr>
      <vt:lpstr>Class</vt:lpstr>
      <vt:lpstr>Instance vs Class Variable - I</vt:lpstr>
      <vt:lpstr>Instance vs Class Variable - II</vt:lpstr>
      <vt:lpstr>繼承</vt:lpstr>
      <vt:lpstr>多重繼承</vt:lpstr>
      <vt:lpstr>存取等級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154</cp:revision>
  <cp:lastPrinted>2017-07-27T05:11:40Z</cp:lastPrinted>
  <dcterms:created xsi:type="dcterms:W3CDTF">2017-04-05T01:42:47Z</dcterms:created>
  <dcterms:modified xsi:type="dcterms:W3CDTF">2018-05-06T05:50:16Z</dcterms:modified>
</cp:coreProperties>
</file>