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91" r:id="rId2"/>
    <p:sldId id="306" r:id="rId3"/>
    <p:sldId id="307" r:id="rId4"/>
    <p:sldId id="308" r:id="rId5"/>
    <p:sldId id="309" r:id="rId6"/>
    <p:sldId id="310" r:id="rId7"/>
    <p:sldId id="311" r:id="rId8"/>
    <p:sldId id="315" r:id="rId9"/>
    <p:sldId id="312" r:id="rId10"/>
    <p:sldId id="316" r:id="rId11"/>
    <p:sldId id="305" r:id="rId12"/>
    <p:sldId id="317" r:id="rId13"/>
    <p:sldId id="313" r:id="rId14"/>
    <p:sldId id="300" r:id="rId15"/>
    <p:sldId id="301" r:id="rId16"/>
    <p:sldId id="302" r:id="rId17"/>
    <p:sldId id="303" r:id="rId18"/>
    <p:sldId id="304" r:id="rId19"/>
    <p:sldId id="314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44"/>
    <p:restoredTop sz="94667"/>
  </p:normalViewPr>
  <p:slideViewPr>
    <p:cSldViewPr snapToGrid="0" snapToObjects="1">
      <p:cViewPr varScale="1">
        <p:scale>
          <a:sx n="103" d="100"/>
          <a:sy n="103" d="100"/>
        </p:scale>
        <p:origin x="1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5D979-E23D-DB41-8BAC-E523128FF885}" type="datetimeFigureOut">
              <a:rPr kumimoji="1" lang="zh-TW" altLang="en-US" smtClean="0"/>
              <a:t>2018/5/10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D95B4-E731-2649-A1B8-1400B62E4F6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43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HTTP </a:t>
            </a:r>
            <a:r>
              <a:rPr kumimoji="1" lang="zh-Hant" altLang="en-US" dirty="0"/>
              <a:t>協定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1604A42-6CED-A245-A045-941A3997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72000" y="0"/>
            <a:ext cx="4320000" cy="145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30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5E940C-DFDD-F842-A6CE-1BC59A8F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以</a:t>
            </a:r>
            <a:r>
              <a:rPr kumimoji="1" lang="en-US" altLang="zh-Hant" dirty="0"/>
              <a:t>POST</a:t>
            </a:r>
            <a:r>
              <a:rPr kumimoji="1" lang="zh-Hant" altLang="en-US" dirty="0"/>
              <a:t>方式送出</a:t>
            </a:r>
            <a:r>
              <a:rPr kumimoji="1" lang="en-US" altLang="zh-Hant" dirty="0"/>
              <a:t> – Python3</a:t>
            </a:r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E06F91-9B18-6C41-97A2-A0B63453F81A}"/>
              </a:ext>
            </a:extLst>
          </p:cNvPr>
          <p:cNvSpPr/>
          <p:nvPr/>
        </p:nvSpPr>
        <p:spPr>
          <a:xfrm>
            <a:off x="1551215" y="2684811"/>
            <a:ext cx="97427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import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urllib.request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urllib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data =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"a=5&amp;b=3"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request = urllib.Request(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'http://1.2.3.4/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add.cgi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data)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response = urllib.urlopen(request)</a:t>
            </a: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response.read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().decode(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"utf-8"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F4270CB-2BC2-5C49-85A3-FEDADBCF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02AA37-7A42-5349-809D-0C8BA3CC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130099-7E6E-E84F-9CCC-D00436BA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29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9F6E4-451B-0447-BB4A-EE6324A7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取得照片並存檔</a:t>
            </a:r>
            <a:r>
              <a:rPr kumimoji="1" lang="en-US" altLang="zh-Hant" dirty="0"/>
              <a:t> – Python 2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C9C6FE-B6DB-DA45-9B07-FCB977D6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6C8ADA-D8CC-4E4C-A2B0-FCF6D310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E14B08-C03B-CA4F-BBAA-81DDFD72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72B42B-EAA6-E940-A93D-B401334A8E2C}"/>
              </a:ext>
            </a:extLst>
          </p:cNvPr>
          <p:cNvSpPr/>
          <p:nvPr/>
        </p:nvSpPr>
        <p:spPr>
          <a:xfrm>
            <a:off x="2469266" y="2281217"/>
            <a:ext cx="67051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import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urllib2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urllib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response = urllib.urlopen(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"http://.../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a.jpg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with 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open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file.jpg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wb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as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f:</a:t>
            </a:r>
            <a:endParaRPr lang="en-US" altLang="zh-TW" dirty="0">
              <a:solidFill>
                <a:srgbClr val="BD311B"/>
              </a:solidFill>
              <a:latin typeface="Menlo" panose="020B060903080402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    f.write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(response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.read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86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9F6E4-451B-0447-BB4A-EE6324A7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取得照片並存檔</a:t>
            </a:r>
            <a:r>
              <a:rPr kumimoji="1" lang="en-US" altLang="zh-Hant" dirty="0"/>
              <a:t> – Python 3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C9C6FE-B6DB-DA45-9B07-FCB977D6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6C8ADA-D8CC-4E4C-A2B0-FCF6D310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E14B08-C03B-CA4F-BBAA-81DDFD72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72B42B-EAA6-E940-A93D-B401334A8E2C}"/>
              </a:ext>
            </a:extLst>
          </p:cNvPr>
          <p:cNvSpPr/>
          <p:nvPr/>
        </p:nvSpPr>
        <p:spPr>
          <a:xfrm>
            <a:off x="2469266" y="2281217"/>
            <a:ext cx="67051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import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urllib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.request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urllib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response = urllib.urlopen(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"http://.../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a.jpg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with 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open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file.jpg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wb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as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f:</a:t>
            </a:r>
            <a:endParaRPr lang="en-US" altLang="zh-TW" dirty="0">
              <a:solidFill>
                <a:srgbClr val="BD311B"/>
              </a:solidFill>
              <a:latin typeface="Menlo" panose="020B060903080402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    f.write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(response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.read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677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A2EB8-5F39-A84C-B007-1565550B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JSON</a:t>
            </a:r>
            <a:r>
              <a:rPr kumimoji="1" lang="zh-Hant" altLang="en-US" dirty="0"/>
              <a:t>解析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518C43-A4F0-734C-AEC1-501CFC222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9A1911-AD3F-5A42-9D73-B24F5E9E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8BFAB4-194A-5E45-AA77-8C16EA45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2B9199-6567-514B-B979-86918864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12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48A102-1103-064E-B8A5-A7AE1DA7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JSON – Array </a:t>
            </a:r>
            <a:r>
              <a:rPr kumimoji="1" lang="zh-Hant" altLang="en-US" dirty="0"/>
              <a:t>格式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301898-6311-6C46-B208-F17975A2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EA1A4E-8858-C640-9FF9-B0F91BDE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46A06D-6974-094C-A65C-D8DF7741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D1387BB-BB08-434D-A70D-BF97878DB4E8}"/>
              </a:ext>
            </a:extLst>
          </p:cNvPr>
          <p:cNvSpPr/>
          <p:nvPr/>
        </p:nvSpPr>
        <p:spPr>
          <a:xfrm>
            <a:off x="3048000" y="1997839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>
                <a:solidFill>
                  <a:srgbClr val="B300B3"/>
                </a:solidFill>
                <a:latin typeface="Menlo" panose="020B0609030804020204" pitchFamily="49" charset="0"/>
              </a:rPr>
              <a:t>[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en-US" altLang="zh-TW" sz="2400" dirty="0">
                <a:solidFill>
                  <a:srgbClr val="CE32CC"/>
                </a:solidFill>
                <a:latin typeface="Menlo" panose="020B0609030804020204" pitchFamily="49" charset="0"/>
              </a:rPr>
              <a:t>{</a:t>
            </a:r>
            <a:endParaRPr lang="en-US" altLang="zh-TW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       "</a:t>
            </a:r>
            <a:r>
              <a:rPr lang="en-US" altLang="zh-TW" sz="2400" dirty="0">
                <a:solidFill>
                  <a:srgbClr val="C5721C"/>
                </a:solidFill>
                <a:latin typeface="Menlo" panose="020B0609030804020204" pitchFamily="49" charset="0"/>
              </a:rPr>
              <a:t>name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": "</a:t>
            </a:r>
            <a:r>
              <a:rPr lang="zh-TW" altLang="en-US" sz="2400" dirty="0">
                <a:solidFill>
                  <a:srgbClr val="BD311B"/>
                </a:solidFill>
                <a:latin typeface="Menlo" panose="020B0609030804020204" pitchFamily="49" charset="0"/>
              </a:rPr>
              <a:t>王大明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",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       "</a:t>
            </a:r>
            <a:r>
              <a:rPr lang="en-US" altLang="zh-TW" sz="2400" dirty="0">
                <a:solidFill>
                  <a:srgbClr val="C5721C"/>
                </a:solidFill>
                <a:latin typeface="Menlo" panose="020B0609030804020204" pitchFamily="49" charset="0"/>
              </a:rPr>
              <a:t>age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":</a:t>
            </a:r>
            <a:r>
              <a:rPr lang="en-US" altLang="zh-TW" sz="2400" dirty="0">
                <a:solidFill>
                  <a:srgbClr val="BD311B"/>
                </a:solidFill>
                <a:latin typeface="Menlo" panose="020B0609030804020204" pitchFamily="49" charset="0"/>
              </a:rPr>
              <a:t>40</a:t>
            </a:r>
            <a:endParaRPr lang="en-US" altLang="zh-TW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en-US" altLang="zh-TW" sz="2400" dirty="0">
                <a:solidFill>
                  <a:srgbClr val="CE32CC"/>
                </a:solidFill>
                <a:latin typeface="Menlo" panose="020B0609030804020204" pitchFamily="49" charset="0"/>
              </a:rPr>
              <a:t>}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en-US" altLang="zh-TW" sz="2400" dirty="0">
                <a:solidFill>
                  <a:srgbClr val="CE32CC"/>
                </a:solidFill>
                <a:latin typeface="Menlo" panose="020B0609030804020204" pitchFamily="49" charset="0"/>
              </a:rPr>
              <a:t>{</a:t>
            </a:r>
            <a:endParaRPr lang="en-US" altLang="zh-TW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       "</a:t>
            </a:r>
            <a:r>
              <a:rPr lang="en-US" altLang="zh-TW" sz="2400" dirty="0">
                <a:solidFill>
                  <a:srgbClr val="C5721C"/>
                </a:solidFill>
                <a:latin typeface="Menlo" panose="020B0609030804020204" pitchFamily="49" charset="0"/>
              </a:rPr>
              <a:t>name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": "</a:t>
            </a:r>
            <a:r>
              <a:rPr lang="zh-TW" altLang="en-US" sz="2400" dirty="0">
                <a:solidFill>
                  <a:srgbClr val="BD311B"/>
                </a:solidFill>
                <a:latin typeface="Menlo" panose="020B0609030804020204" pitchFamily="49" charset="0"/>
              </a:rPr>
              <a:t>李大媽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",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       "</a:t>
            </a:r>
            <a:r>
              <a:rPr lang="en-US" altLang="zh-TW" sz="2400" dirty="0">
                <a:solidFill>
                  <a:srgbClr val="C5721C"/>
                </a:solidFill>
                <a:latin typeface="Menlo" panose="020B0609030804020204" pitchFamily="49" charset="0"/>
              </a:rPr>
              <a:t>age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":</a:t>
            </a:r>
            <a:r>
              <a:rPr lang="en-US" altLang="zh-TW" sz="2400" dirty="0">
                <a:solidFill>
                  <a:srgbClr val="BD311B"/>
                </a:solidFill>
                <a:latin typeface="Menlo" panose="020B0609030804020204" pitchFamily="49" charset="0"/>
              </a:rPr>
              <a:t>36</a:t>
            </a:r>
            <a:endParaRPr lang="en-US" altLang="zh-TW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en-US" altLang="zh-TW" sz="2400" dirty="0">
                <a:solidFill>
                  <a:srgbClr val="CE32CC"/>
                </a:solidFill>
                <a:latin typeface="Menlo" panose="020B0609030804020204" pitchFamily="49" charset="0"/>
              </a:rPr>
              <a:t>}</a:t>
            </a:r>
            <a:endParaRPr lang="en-US" altLang="zh-TW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sz="2400" dirty="0">
                <a:solidFill>
                  <a:srgbClr val="B300B3"/>
                </a:solidFill>
                <a:latin typeface="Menlo" panose="020B0609030804020204" pitchFamily="49" charset="0"/>
              </a:rPr>
              <a:t>]</a:t>
            </a:r>
            <a:endParaRPr lang="en-US" altLang="zh-TW" sz="2400" dirty="0">
              <a:solidFill>
                <a:srgbClr val="B300B3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71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6345F-7F68-B642-8864-87712DFC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JSON – Dictionary </a:t>
            </a:r>
            <a:r>
              <a:rPr kumimoji="1" lang="zh-Hant" altLang="en-US"/>
              <a:t>格式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39935E-83F7-B543-8280-154C8964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656882-8A3B-0143-A293-070386CF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B7AEA7-8F78-FA40-9713-66F0A4EB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E4DCB65-DFFC-6E47-9520-537A70AB16C7}"/>
              </a:ext>
            </a:extLst>
          </p:cNvPr>
          <p:cNvSpPr/>
          <p:nvPr/>
        </p:nvSpPr>
        <p:spPr>
          <a:xfrm>
            <a:off x="3048000" y="2274838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>
                <a:solidFill>
                  <a:srgbClr val="B300B3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  "</a:t>
            </a:r>
            <a:r>
              <a:rPr lang="en-US" altLang="zh-TW" sz="2400" dirty="0">
                <a:solidFill>
                  <a:srgbClr val="C5721C"/>
                </a:solidFill>
                <a:latin typeface="Menlo" panose="020B0609030804020204" pitchFamily="49" charset="0"/>
              </a:rPr>
              <a:t>id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": "</a:t>
            </a:r>
            <a:r>
              <a:rPr lang="en-US" altLang="zh-TW" sz="2400" dirty="0">
                <a:solidFill>
                  <a:srgbClr val="BD311B"/>
                </a:solidFill>
                <a:latin typeface="Menlo" panose="020B0609030804020204" pitchFamily="49" charset="0"/>
              </a:rPr>
              <a:t>A01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",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  "</a:t>
            </a:r>
            <a:r>
              <a:rPr lang="en-US" altLang="zh-TW" sz="2400" dirty="0">
                <a:solidFill>
                  <a:srgbClr val="C5721C"/>
                </a:solidFill>
                <a:latin typeface="Menlo" panose="020B0609030804020204" pitchFamily="49" charset="0"/>
              </a:rPr>
              <a:t>name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": "</a:t>
            </a:r>
            <a:r>
              <a:rPr lang="zh-TW" altLang="en-US" sz="2400" dirty="0">
                <a:solidFill>
                  <a:srgbClr val="BD311B"/>
                </a:solidFill>
                <a:latin typeface="Menlo" panose="020B0609030804020204" pitchFamily="49" charset="0"/>
              </a:rPr>
              <a:t>王大明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",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  "</a:t>
            </a:r>
            <a:r>
              <a:rPr lang="en-US" altLang="zh-TW" sz="2400" dirty="0">
                <a:solidFill>
                  <a:srgbClr val="C5721C"/>
                </a:solidFill>
                <a:latin typeface="Menlo" panose="020B0609030804020204" pitchFamily="49" charset="0"/>
              </a:rPr>
              <a:t>age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":</a:t>
            </a:r>
            <a:r>
              <a:rPr lang="en-US" altLang="zh-TW" sz="2400" dirty="0">
                <a:solidFill>
                  <a:srgbClr val="BD311B"/>
                </a:solidFill>
                <a:latin typeface="Menlo" panose="020B0609030804020204" pitchFamily="49" charset="0"/>
              </a:rPr>
              <a:t>40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  "</a:t>
            </a:r>
            <a:r>
              <a:rPr lang="en-US" altLang="zh-TW" sz="2400" dirty="0">
                <a:solidFill>
                  <a:srgbClr val="C5721C"/>
                </a:solidFill>
                <a:latin typeface="Menlo" panose="020B0609030804020204" pitchFamily="49" charset="0"/>
              </a:rPr>
              <a:t>height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":</a:t>
            </a:r>
            <a:r>
              <a:rPr lang="en-US" altLang="zh-TW" sz="2400" dirty="0">
                <a:solidFill>
                  <a:srgbClr val="BD311B"/>
                </a:solidFill>
                <a:latin typeface="Menlo" panose="020B0609030804020204" pitchFamily="49" charset="0"/>
              </a:rPr>
              <a:t>175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  "</a:t>
            </a:r>
            <a:r>
              <a:rPr lang="en-US" altLang="zh-TW" sz="2400" dirty="0">
                <a:solidFill>
                  <a:srgbClr val="C5721C"/>
                </a:solidFill>
                <a:latin typeface="Menlo" panose="020B0609030804020204" pitchFamily="49" charset="0"/>
              </a:rPr>
              <a:t>weight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":</a:t>
            </a:r>
            <a:r>
              <a:rPr lang="en-US" altLang="zh-TW" sz="2400" dirty="0">
                <a:solidFill>
                  <a:srgbClr val="BD311B"/>
                </a:solidFill>
                <a:latin typeface="Menlo" panose="020B0609030804020204" pitchFamily="49" charset="0"/>
              </a:rPr>
              <a:t>50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  "</a:t>
            </a:r>
            <a:r>
              <a:rPr lang="en-US" altLang="zh-TW" sz="2400" dirty="0">
                <a:solidFill>
                  <a:srgbClr val="C5721C"/>
                </a:solidFill>
                <a:latin typeface="Menlo" panose="020B0609030804020204" pitchFamily="49" charset="0"/>
              </a:rPr>
              <a:t>birthday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":</a:t>
            </a:r>
            <a:r>
              <a:rPr lang="en-US" altLang="zh-TW" sz="2400" dirty="0">
                <a:solidFill>
                  <a:srgbClr val="BD311B"/>
                </a:solidFill>
                <a:latin typeface="Menlo" panose="020B0609030804020204" pitchFamily="49" charset="0"/>
              </a:rPr>
              <a:t>317555382</a:t>
            </a:r>
          </a:p>
          <a:p>
            <a:r>
              <a:rPr lang="en-US" altLang="zh-TW" sz="2400" dirty="0">
                <a:solidFill>
                  <a:srgbClr val="B300B3"/>
                </a:solidFill>
                <a:latin typeface="Menlo" panose="020B0609030804020204" pitchFamily="49" charset="0"/>
              </a:rPr>
              <a:t>}</a:t>
            </a:r>
            <a:endParaRPr lang="en-US" altLang="zh-TW" sz="2400" dirty="0">
              <a:solidFill>
                <a:srgbClr val="B300B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圓角矩形圖說文字 7">
            <a:extLst>
              <a:ext uri="{FF2B5EF4-FFF2-40B4-BE49-F238E27FC236}">
                <a16:creationId xmlns:a16="http://schemas.microsoft.com/office/drawing/2014/main" id="{301FF579-8524-574C-8510-6ED000B3F2EA}"/>
              </a:ext>
            </a:extLst>
          </p:cNvPr>
          <p:cNvSpPr/>
          <p:nvPr/>
        </p:nvSpPr>
        <p:spPr>
          <a:xfrm>
            <a:off x="7941690" y="4209635"/>
            <a:ext cx="843495" cy="570710"/>
          </a:xfrm>
          <a:prstGeom prst="wedgeRoundRectCallout">
            <a:avLst>
              <a:gd name="adj1" fmla="val -124709"/>
              <a:gd name="adj2" fmla="val 41015"/>
              <a:gd name="adj3" fmla="val 16667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epoch time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7408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CC5224-BB3E-FB49-A0B2-ACEEE463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第１步：匯入</a:t>
            </a:r>
            <a:r>
              <a:rPr kumimoji="1" lang="en-US" altLang="zh-Hant" dirty="0"/>
              <a:t>library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8142AD-41F9-1A48-BBCE-37EAE3F7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701FCF-68D5-B840-BA98-9CB5B931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F1C007-4FF9-AF41-A848-94D799B8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DB3379-607E-ED4A-8836-2299CB9C3A9F}"/>
              </a:ext>
            </a:extLst>
          </p:cNvPr>
          <p:cNvSpPr/>
          <p:nvPr/>
        </p:nvSpPr>
        <p:spPr>
          <a:xfrm>
            <a:off x="3587166" y="3105439"/>
            <a:ext cx="2230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CE32CC"/>
                </a:solidFill>
                <a:latin typeface="Menlo" panose="020B0609030804020204" pitchFamily="49" charset="0"/>
              </a:rPr>
              <a:t>import </a:t>
            </a:r>
            <a:r>
              <a:rPr lang="en-US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json</a:t>
            </a:r>
            <a:endParaRPr lang="en-US" altLang="zh-TW" sz="2400" dirty="0">
              <a:solidFill>
                <a:srgbClr val="CE32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152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01DC5-C34F-8048-88D0-AB358AB8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第２步：</a:t>
            </a:r>
            <a:r>
              <a:rPr kumimoji="1" lang="en-US" altLang="zh-Hant" dirty="0"/>
              <a:t>Array</a:t>
            </a:r>
            <a:r>
              <a:rPr kumimoji="1" lang="zh-Hant" altLang="en-US" dirty="0"/>
              <a:t>格式解析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14BCFD-4671-BF4E-8EA3-861D91125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3721CF-96DD-5D43-85F1-31AC83C6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B3D53E-3EEC-1244-A84F-E26F83D46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249D52-362D-154D-99E8-D1EED2294F33}"/>
              </a:ext>
            </a:extLst>
          </p:cNvPr>
          <p:cNvSpPr/>
          <p:nvPr/>
        </p:nvSpPr>
        <p:spPr>
          <a:xfrm>
            <a:off x="1371600" y="21717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import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json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text = 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open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t.json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).read()</a:t>
            </a: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list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json.loads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(text)</a:t>
            </a:r>
          </a:p>
          <a:p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for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p 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in 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p[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"name"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], p[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"age"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&gt;&gt; </a:t>
            </a:r>
            <a:r>
              <a:rPr lang="zh-Hant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王大明 </a:t>
            </a:r>
            <a:r>
              <a:rPr lang="en-US" altLang="zh-Han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40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&gt;&gt; </a:t>
            </a:r>
            <a:r>
              <a:rPr lang="zh-Hant" altLang="en-US" dirty="0">
                <a:solidFill>
                  <a:srgbClr val="000000"/>
                </a:solidFill>
                <a:latin typeface="Menlo" panose="020B0609030804020204" pitchFamily="49" charset="0"/>
              </a:rPr>
              <a:t>李大媽 </a:t>
            </a:r>
            <a:r>
              <a:rPr lang="en-US" altLang="zh-Hant" dirty="0">
                <a:solidFill>
                  <a:srgbClr val="000000"/>
                </a:solidFill>
                <a:latin typeface="Menlo" panose="020B0609030804020204" pitchFamily="49" charset="0"/>
              </a:rPr>
              <a:t>36</a:t>
            </a:r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30CA40-66BB-C247-8DAB-AAB01A858A73}"/>
              </a:ext>
            </a:extLst>
          </p:cNvPr>
          <p:cNvSpPr/>
          <p:nvPr/>
        </p:nvSpPr>
        <p:spPr>
          <a:xfrm>
            <a:off x="7329846" y="1428750"/>
            <a:ext cx="4360584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B300B3"/>
                </a:solidFill>
                <a:latin typeface="Menlo" panose="020B0609030804020204" pitchFamily="49" charset="0"/>
              </a:rPr>
              <a:t>[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"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name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": "</a:t>
            </a:r>
            <a:r>
              <a:rPr lang="zh-TW" altLang="en-US" dirty="0">
                <a:solidFill>
                  <a:srgbClr val="BD311B"/>
                </a:solidFill>
                <a:latin typeface="Menlo" panose="020B0609030804020204" pitchFamily="49" charset="0"/>
              </a:rPr>
              <a:t>王大明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",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"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age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":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40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}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"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name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": "</a:t>
            </a:r>
            <a:r>
              <a:rPr lang="zh-TW" altLang="en-US" dirty="0">
                <a:solidFill>
                  <a:srgbClr val="BD311B"/>
                </a:solidFill>
                <a:latin typeface="Menlo" panose="020B0609030804020204" pitchFamily="49" charset="0"/>
              </a:rPr>
              <a:t>李大媽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",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"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age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":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36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}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B300B3"/>
                </a:solidFill>
                <a:latin typeface="Menlo" panose="020B0609030804020204" pitchFamily="49" charset="0"/>
              </a:rPr>
              <a:t>]</a:t>
            </a:r>
            <a:endParaRPr lang="en-US" altLang="zh-TW" dirty="0">
              <a:solidFill>
                <a:srgbClr val="B300B3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875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ABBF6D-2AE9-084B-85FA-B87AAC399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第２步：</a:t>
            </a:r>
            <a:r>
              <a:rPr kumimoji="1" lang="en-US" altLang="zh-Hant" dirty="0"/>
              <a:t>Dictionary</a:t>
            </a:r>
            <a:r>
              <a:rPr kumimoji="1" lang="zh-Hant" altLang="en-US" dirty="0"/>
              <a:t>格式解析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7BCAF8-83EF-8C4F-95A9-4D032540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E51E8F-DC1A-B64D-8A38-8DE5C1C6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3CDB9A-085F-DC4D-B0BD-4DBCB0E8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C1847C-1A13-E64B-85D2-2637A94F2537}"/>
              </a:ext>
            </a:extLst>
          </p:cNvPr>
          <p:cNvSpPr/>
          <p:nvPr/>
        </p:nvSpPr>
        <p:spPr>
          <a:xfrm>
            <a:off x="1279003" y="2171700"/>
            <a:ext cx="75891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import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json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time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text = 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open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t.json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).read()</a:t>
            </a: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dict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json.loads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(text)</a:t>
            </a: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dict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"name"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en-US" altLang="zh-TW" dirty="0">
              <a:solidFill>
                <a:srgbClr val="25B2BF"/>
              </a:solidFill>
              <a:latin typeface="Menlo" panose="020B060903080402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epoch = 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dict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"birthday"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time.strftime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"%d %b %Y"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time.localtime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(epoch))</a:t>
            </a:r>
          </a:p>
          <a:p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&gt;&gt; </a:t>
            </a:r>
            <a:r>
              <a:rPr lang="zh-Hant" altLang="en-US" dirty="0">
                <a:solidFill>
                  <a:srgbClr val="000000"/>
                </a:solidFill>
                <a:latin typeface="Menlo" panose="020B0609030804020204" pitchFamily="49" charset="0"/>
              </a:rPr>
              <a:t>王大明</a:t>
            </a:r>
            <a:endParaRPr lang="en-US" altLang="zh-Hant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&gt;&gt; </a:t>
            </a:r>
            <a:r>
              <a:rPr lang="en-US" altLang="zh-TW" dirty="0"/>
              <a:t>24 Jan 1980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30336E-400B-014F-8772-78241587EC2C}"/>
              </a:ext>
            </a:extLst>
          </p:cNvPr>
          <p:cNvSpPr/>
          <p:nvPr/>
        </p:nvSpPr>
        <p:spPr>
          <a:xfrm>
            <a:off x="7828344" y="1568782"/>
            <a:ext cx="3815787" cy="2308324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B300B3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  "id": "A01",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"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name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": "</a:t>
            </a:r>
            <a:r>
              <a:rPr lang="zh-TW" altLang="en-US" dirty="0">
                <a:solidFill>
                  <a:srgbClr val="BD311B"/>
                </a:solidFill>
                <a:latin typeface="Menlo" panose="020B0609030804020204" pitchFamily="49" charset="0"/>
              </a:rPr>
              <a:t>王大明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",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  "age":40,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  "height":175,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  "weight":50,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"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birthday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":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317555382</a:t>
            </a:r>
          </a:p>
          <a:p>
            <a:r>
              <a:rPr lang="en-US" altLang="zh-TW" dirty="0">
                <a:solidFill>
                  <a:srgbClr val="B300B3"/>
                </a:solidFill>
                <a:latin typeface="Menlo" panose="020B0609030804020204" pitchFamily="49" charset="0"/>
              </a:rPr>
              <a:t>}</a:t>
            </a:r>
            <a:endParaRPr lang="en-US" altLang="zh-TW" dirty="0">
              <a:solidFill>
                <a:srgbClr val="B300B3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963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0AB05-199E-AA45-8563-43218408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XML</a:t>
            </a:r>
            <a:r>
              <a:rPr kumimoji="1" lang="zh-Hant" altLang="en-US"/>
              <a:t>解析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DDE10E-E545-9247-BAA1-AE0C7F659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A6128A-9FCA-E243-B64B-BFE06626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AFD33E-2909-7340-9ED1-3983E73A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DE76D5-E200-994F-8C9D-B2B0D966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8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8DF2E0-631E-AC48-97C0-E399FE59C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kumimoji="1" lang="en-US" altLang="zh-Hant" dirty="0"/>
              <a:t>WEB</a:t>
            </a:r>
            <a:r>
              <a:rPr kumimoji="1" lang="zh-Hant" altLang="en-US" dirty="0"/>
              <a:t>運作原理</a:t>
            </a:r>
            <a:endParaRPr kumimoji="1" lang="zh-TW" altLang="en-US" dirty="0"/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117D0E08-D81A-4D41-8FF4-15340247A72C}"/>
              </a:ext>
            </a:extLst>
          </p:cNvPr>
          <p:cNvSpPr/>
          <p:nvPr/>
        </p:nvSpPr>
        <p:spPr>
          <a:xfrm>
            <a:off x="2968397" y="3308476"/>
            <a:ext cx="1719943" cy="990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t" altLang="en-US" dirty="0"/>
              <a:t>瀏覽器</a:t>
            </a:r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1568FC09-6693-2240-8A30-4B47E2599E5E}"/>
              </a:ext>
            </a:extLst>
          </p:cNvPr>
          <p:cNvSpPr/>
          <p:nvPr/>
        </p:nvSpPr>
        <p:spPr>
          <a:xfrm>
            <a:off x="7932283" y="3308476"/>
            <a:ext cx="1719943" cy="990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t" dirty="0"/>
              <a:t>Web Server</a:t>
            </a:r>
            <a:endParaRPr kumimoji="1" lang="zh-TW" alt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186A80F-F7F7-3E40-8631-D1A492F79173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5400000" flipH="1" flipV="1">
            <a:off x="6310312" y="826533"/>
            <a:ext cx="12700" cy="4963886"/>
          </a:xfrm>
          <a:prstGeom prst="curvedConnector3">
            <a:avLst>
              <a:gd name="adj1" fmla="val 6300000"/>
            </a:avLst>
          </a:prstGeom>
          <a:ln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032660-AB0B-9149-8AC0-45F7D8D1B010}"/>
              </a:ext>
            </a:extLst>
          </p:cNvPr>
          <p:cNvSpPr txBox="1"/>
          <p:nvPr/>
        </p:nvSpPr>
        <p:spPr>
          <a:xfrm>
            <a:off x="5573830" y="2171700"/>
            <a:ext cx="148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HTTP request</a:t>
            </a:r>
            <a:endParaRPr kumimoji="1"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8063C38-F34B-0C44-A672-C5E2A27063B1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310312" y="1817133"/>
            <a:ext cx="12700" cy="4963886"/>
          </a:xfrm>
          <a:prstGeom prst="curvedConnector3">
            <a:avLst>
              <a:gd name="adj1" fmla="val 7537496"/>
            </a:avLst>
          </a:prstGeom>
          <a:ln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BDC2D5C-BCE0-B047-826D-DC3005A2EAA4}"/>
              </a:ext>
            </a:extLst>
          </p:cNvPr>
          <p:cNvSpPr txBox="1"/>
          <p:nvPr/>
        </p:nvSpPr>
        <p:spPr>
          <a:xfrm>
            <a:off x="5774685" y="5283326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response</a:t>
            </a:r>
            <a:endParaRPr kumimoji="1"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E92D9A7-21F0-F94D-B53A-739BFA41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FAD3F6-1851-1F40-95F9-A2992C3B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AABBB8-8660-204B-ACA8-B7A76DC1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86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C1F98-A54D-3740-B336-6E2B193B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kumimoji="1" lang="en-US" altLang="zh-TW" dirty="0"/>
              <a:t>XML</a:t>
            </a:r>
            <a:r>
              <a:rPr kumimoji="1" lang="zh-Hant" altLang="en-US" dirty="0"/>
              <a:t>解析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343359-C545-0746-A74A-01C0FE03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56BA9E-7AB6-774C-BCBC-25FC31E4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E82F69-0B46-2D40-927A-F74B83F1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11AFE8-EB60-D849-B4FD-79BFE11E0DC3}"/>
              </a:ext>
            </a:extLst>
          </p:cNvPr>
          <p:cNvSpPr/>
          <p:nvPr/>
        </p:nvSpPr>
        <p:spPr>
          <a:xfrm>
            <a:off x="4525701" y="685800"/>
            <a:ext cx="6816189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FF9300"/>
                </a:solidFill>
                <a:latin typeface="Courier New" panose="02070309020205020404" pitchFamily="49" charset="0"/>
              </a:rPr>
              <a:t>&lt;?xml version="1.0"?&gt;</a:t>
            </a:r>
          </a:p>
          <a:p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&lt;data&gt;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	&lt;country </a:t>
            </a:r>
            <a:r>
              <a:rPr lang="en-US" altLang="zh-TW" sz="1600" b="1" dirty="0">
                <a:solidFill>
                  <a:srgbClr val="99450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="</a:t>
            </a:r>
            <a:r>
              <a:rPr lang="en-US" altLang="zh-TW" sz="1600" b="1" dirty="0">
                <a:solidFill>
                  <a:srgbClr val="1A1AA6"/>
                </a:solidFill>
                <a:latin typeface="Courier New" panose="02070309020205020404" pitchFamily="49" charset="0"/>
              </a:rPr>
              <a:t>Liechtenstein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"&gt;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		&lt;rank&gt;</a:t>
            </a:r>
            <a:r>
              <a:rPr lang="en-US" altLang="zh-TW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&lt;/rank&gt;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		&lt;year&gt;</a:t>
            </a:r>
            <a:r>
              <a:rPr lang="en-US" altLang="zh-TW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2008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&lt;/year&gt;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		&lt;</a:t>
            </a:r>
            <a:r>
              <a:rPr lang="en-US" altLang="zh-TW" sz="1600" b="1" dirty="0" err="1">
                <a:solidFill>
                  <a:srgbClr val="881280"/>
                </a:solidFill>
                <a:latin typeface="Courier New" panose="02070309020205020404" pitchFamily="49" charset="0"/>
              </a:rPr>
              <a:t>gdppc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TW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141100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TW" sz="1600" b="1" dirty="0" err="1">
                <a:solidFill>
                  <a:srgbClr val="881280"/>
                </a:solidFill>
                <a:latin typeface="Courier New" panose="02070309020205020404" pitchFamily="49" charset="0"/>
              </a:rPr>
              <a:t>gdppc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&gt;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		&lt;neighbor </a:t>
            </a:r>
            <a:r>
              <a:rPr lang="en-US" altLang="zh-TW" sz="1600" b="1" dirty="0">
                <a:solidFill>
                  <a:srgbClr val="99450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="</a:t>
            </a:r>
            <a:r>
              <a:rPr lang="en-US" altLang="zh-TW" sz="1600" b="1" dirty="0">
                <a:solidFill>
                  <a:srgbClr val="1A1AA6"/>
                </a:solidFill>
                <a:latin typeface="Courier New" panose="02070309020205020404" pitchFamily="49" charset="0"/>
              </a:rPr>
              <a:t>Austria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" </a:t>
            </a:r>
            <a:r>
              <a:rPr lang="en-US" altLang="zh-TW" sz="1600" b="1" dirty="0">
                <a:solidFill>
                  <a:srgbClr val="994500"/>
                </a:solidFill>
                <a:latin typeface="Courier New" panose="02070309020205020404" pitchFamily="49" charset="0"/>
              </a:rPr>
              <a:t>direction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="</a:t>
            </a:r>
            <a:r>
              <a:rPr lang="en-US" altLang="zh-TW" sz="1600" b="1" dirty="0">
                <a:solidFill>
                  <a:srgbClr val="1A1AA6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"/&gt;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		&lt;neighbor </a:t>
            </a:r>
            <a:r>
              <a:rPr lang="en-US" altLang="zh-TW" sz="1600" b="1" dirty="0">
                <a:solidFill>
                  <a:srgbClr val="99450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="</a:t>
            </a:r>
            <a:r>
              <a:rPr lang="en-US" altLang="zh-TW" sz="1600" b="1" dirty="0">
                <a:solidFill>
                  <a:srgbClr val="1A1AA6"/>
                </a:solidFill>
                <a:latin typeface="Courier New" panose="02070309020205020404" pitchFamily="49" charset="0"/>
              </a:rPr>
              <a:t>Switzerland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" </a:t>
            </a:r>
            <a:r>
              <a:rPr lang="en-US" altLang="zh-TW" sz="1600" b="1" dirty="0">
                <a:solidFill>
                  <a:srgbClr val="994500"/>
                </a:solidFill>
                <a:latin typeface="Courier New" panose="02070309020205020404" pitchFamily="49" charset="0"/>
              </a:rPr>
              <a:t>direction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="</a:t>
            </a:r>
            <a:r>
              <a:rPr lang="en-US" altLang="zh-TW" sz="1600" b="1" dirty="0">
                <a:solidFill>
                  <a:srgbClr val="1A1AA6"/>
                </a:solidFill>
                <a:latin typeface="Courier New" panose="02070309020205020404" pitchFamily="49" charset="0"/>
              </a:rPr>
              <a:t>W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"/&gt;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	&lt;/country&gt;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	&lt;country </a:t>
            </a:r>
            <a:r>
              <a:rPr lang="en-US" altLang="zh-TW" sz="1600" b="1" dirty="0">
                <a:solidFill>
                  <a:srgbClr val="99450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="</a:t>
            </a:r>
            <a:r>
              <a:rPr lang="en-US" altLang="zh-TW" sz="1600" b="1" dirty="0">
                <a:solidFill>
                  <a:srgbClr val="1A1AA6"/>
                </a:solidFill>
                <a:latin typeface="Courier New" panose="02070309020205020404" pitchFamily="49" charset="0"/>
              </a:rPr>
              <a:t>Singapore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"&gt;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		&lt;rank&gt;</a:t>
            </a:r>
            <a:r>
              <a:rPr lang="en-US" altLang="zh-TW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4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&lt;/rank&gt;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		&lt;year&gt;</a:t>
            </a:r>
            <a:r>
              <a:rPr lang="en-US" altLang="zh-TW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2011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&lt;/year&gt;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		&lt;</a:t>
            </a:r>
            <a:r>
              <a:rPr lang="en-US" altLang="zh-TW" sz="1600" b="1" dirty="0" err="1">
                <a:solidFill>
                  <a:srgbClr val="881280"/>
                </a:solidFill>
                <a:latin typeface="Courier New" panose="02070309020205020404" pitchFamily="49" charset="0"/>
              </a:rPr>
              <a:t>gdppc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TW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59900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TW" sz="1600" b="1" dirty="0" err="1">
                <a:solidFill>
                  <a:srgbClr val="881280"/>
                </a:solidFill>
                <a:latin typeface="Courier New" panose="02070309020205020404" pitchFamily="49" charset="0"/>
              </a:rPr>
              <a:t>gdppc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&gt;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		&lt;neighbor </a:t>
            </a:r>
            <a:r>
              <a:rPr lang="en-US" altLang="zh-TW" sz="1600" b="1" dirty="0">
                <a:solidFill>
                  <a:srgbClr val="99450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="</a:t>
            </a:r>
            <a:r>
              <a:rPr lang="en-US" altLang="zh-TW" sz="1600" b="1" dirty="0">
                <a:solidFill>
                  <a:srgbClr val="1A1AA6"/>
                </a:solidFill>
                <a:latin typeface="Courier New" panose="02070309020205020404" pitchFamily="49" charset="0"/>
              </a:rPr>
              <a:t>Malaysia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" </a:t>
            </a:r>
            <a:r>
              <a:rPr lang="en-US" altLang="zh-TW" sz="1600" b="1" dirty="0">
                <a:solidFill>
                  <a:srgbClr val="994500"/>
                </a:solidFill>
                <a:latin typeface="Courier New" panose="02070309020205020404" pitchFamily="49" charset="0"/>
              </a:rPr>
              <a:t>direction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="</a:t>
            </a:r>
            <a:r>
              <a:rPr lang="en-US" altLang="zh-TW" sz="1600" b="1" dirty="0">
                <a:solidFill>
                  <a:srgbClr val="1A1AA6"/>
                </a:solidFill>
                <a:latin typeface="Courier New" panose="02070309020205020404" pitchFamily="49" charset="0"/>
              </a:rPr>
              <a:t>N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"/&gt;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	&lt;/country&gt;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	&lt;country </a:t>
            </a:r>
            <a:r>
              <a:rPr lang="en-US" altLang="zh-TW" sz="1600" b="1" dirty="0">
                <a:solidFill>
                  <a:srgbClr val="99450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="</a:t>
            </a:r>
            <a:r>
              <a:rPr lang="en-US" altLang="zh-TW" sz="1600" b="1" dirty="0">
                <a:solidFill>
                  <a:srgbClr val="1A1AA6"/>
                </a:solidFill>
                <a:latin typeface="Courier New" panose="02070309020205020404" pitchFamily="49" charset="0"/>
              </a:rPr>
              <a:t>Panama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"&gt;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		&lt;rank&gt;</a:t>
            </a:r>
            <a:r>
              <a:rPr lang="en-US" altLang="zh-TW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68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&lt;/rank&gt;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		&lt;year&gt;</a:t>
            </a:r>
            <a:r>
              <a:rPr lang="en-US" altLang="zh-TW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2011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&lt;/year&gt;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		&lt;</a:t>
            </a:r>
            <a:r>
              <a:rPr lang="en-US" altLang="zh-TW" sz="1600" b="1" dirty="0" err="1">
                <a:solidFill>
                  <a:srgbClr val="881280"/>
                </a:solidFill>
                <a:latin typeface="Courier New" panose="02070309020205020404" pitchFamily="49" charset="0"/>
              </a:rPr>
              <a:t>gdppc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TW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13600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TW" sz="1600" b="1" dirty="0" err="1">
                <a:solidFill>
                  <a:srgbClr val="881280"/>
                </a:solidFill>
                <a:latin typeface="Courier New" panose="02070309020205020404" pitchFamily="49" charset="0"/>
              </a:rPr>
              <a:t>gdppc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&gt;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		&lt;neighbor </a:t>
            </a:r>
            <a:r>
              <a:rPr lang="en-US" altLang="zh-TW" sz="1600" b="1" dirty="0">
                <a:solidFill>
                  <a:srgbClr val="99450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="</a:t>
            </a:r>
            <a:r>
              <a:rPr lang="en-US" altLang="zh-TW" sz="1600" b="1" dirty="0">
                <a:solidFill>
                  <a:srgbClr val="1A1AA6"/>
                </a:solidFill>
                <a:latin typeface="Courier New" panose="02070309020205020404" pitchFamily="49" charset="0"/>
              </a:rPr>
              <a:t>Costa Rica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" </a:t>
            </a:r>
            <a:r>
              <a:rPr lang="en-US" altLang="zh-TW" sz="1600" b="1" dirty="0">
                <a:solidFill>
                  <a:srgbClr val="994500"/>
                </a:solidFill>
                <a:latin typeface="Courier New" panose="02070309020205020404" pitchFamily="49" charset="0"/>
              </a:rPr>
              <a:t>direction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="</a:t>
            </a:r>
            <a:r>
              <a:rPr lang="en-US" altLang="zh-TW" sz="1600" b="1" dirty="0">
                <a:solidFill>
                  <a:srgbClr val="1A1AA6"/>
                </a:solidFill>
                <a:latin typeface="Courier New" panose="02070309020205020404" pitchFamily="49" charset="0"/>
              </a:rPr>
              <a:t>W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"/&gt;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		&lt;neighbor </a:t>
            </a:r>
            <a:r>
              <a:rPr lang="en-US" altLang="zh-TW" sz="1600" b="1" dirty="0">
                <a:solidFill>
                  <a:srgbClr val="99450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="</a:t>
            </a:r>
            <a:r>
              <a:rPr lang="en-US" altLang="zh-TW" sz="1600" b="1" dirty="0">
                <a:solidFill>
                  <a:srgbClr val="1A1AA6"/>
                </a:solidFill>
                <a:latin typeface="Courier New" panose="02070309020205020404" pitchFamily="49" charset="0"/>
              </a:rPr>
              <a:t>Colombia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" </a:t>
            </a:r>
            <a:r>
              <a:rPr lang="en-US" altLang="zh-TW" sz="1600" b="1" dirty="0">
                <a:solidFill>
                  <a:srgbClr val="994500"/>
                </a:solidFill>
                <a:latin typeface="Courier New" panose="02070309020205020404" pitchFamily="49" charset="0"/>
              </a:rPr>
              <a:t>direction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="</a:t>
            </a:r>
            <a:r>
              <a:rPr lang="en-US" altLang="zh-TW" sz="1600" b="1" dirty="0">
                <a:solidFill>
                  <a:srgbClr val="1A1AA6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"/&gt;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	&lt;/country&gt;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881280"/>
                </a:solidFill>
                <a:latin typeface="Courier New" panose="02070309020205020404" pitchFamily="49" charset="0"/>
              </a:rPr>
              <a:t>&lt;/data&gt;</a:t>
            </a:r>
            <a:endParaRPr lang="en-US" altLang="zh-TW" sz="1600" b="1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96B46872-BC8B-B84D-9342-FEA36F2BD7A4}"/>
              </a:ext>
            </a:extLst>
          </p:cNvPr>
          <p:cNvSpPr/>
          <p:nvPr/>
        </p:nvSpPr>
        <p:spPr>
          <a:xfrm>
            <a:off x="4838218" y="1226916"/>
            <a:ext cx="6503672" cy="1701479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2714B666-0124-F042-AE39-0611D83EE8AD}"/>
              </a:ext>
            </a:extLst>
          </p:cNvPr>
          <p:cNvSpPr/>
          <p:nvPr/>
        </p:nvSpPr>
        <p:spPr>
          <a:xfrm>
            <a:off x="4838218" y="2940559"/>
            <a:ext cx="6503672" cy="1423097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B1EAD6DA-0365-CB47-AFCA-6E0ED621F158}"/>
              </a:ext>
            </a:extLst>
          </p:cNvPr>
          <p:cNvSpPr/>
          <p:nvPr/>
        </p:nvSpPr>
        <p:spPr>
          <a:xfrm>
            <a:off x="4838218" y="4375820"/>
            <a:ext cx="6503672" cy="1724038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6515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4EFDAE-391A-6641-9291-12DB271F0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第１步：匯入</a:t>
            </a:r>
            <a:r>
              <a:rPr kumimoji="1" lang="en-US" altLang="zh-Hant" dirty="0"/>
              <a:t>library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96416F-0C24-BA40-94A7-F5D673E3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B4E747-67D6-EC43-AACD-1951C4DB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907F69-0743-124F-AA38-C8E7D6EF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A71D13-B959-8840-94AC-BD1632771635}"/>
              </a:ext>
            </a:extLst>
          </p:cNvPr>
          <p:cNvSpPr/>
          <p:nvPr/>
        </p:nvSpPr>
        <p:spPr>
          <a:xfrm>
            <a:off x="1371600" y="3173261"/>
            <a:ext cx="10080000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CE32CC"/>
                </a:solidFill>
                <a:latin typeface="Menlo" panose="020B0609030804020204" pitchFamily="49" charset="0"/>
              </a:rPr>
              <a:t>import </a:t>
            </a:r>
            <a:r>
              <a:rPr lang="en-US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xml.etree.ElementTree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400" dirty="0">
                <a:solidFill>
                  <a:srgbClr val="C5721C"/>
                </a:solidFill>
                <a:latin typeface="Menlo" panose="020B0609030804020204" pitchFamily="49" charset="0"/>
              </a:rPr>
              <a:t>as 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ET</a:t>
            </a:r>
            <a:endParaRPr lang="en-US" altLang="zh-TW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056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14EDA9-DA93-1B4D-9291-4833F501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第</a:t>
            </a:r>
            <a:r>
              <a:rPr kumimoji="1" lang="en-US" altLang="zh-Hant" dirty="0"/>
              <a:t>2</a:t>
            </a:r>
            <a:r>
              <a:rPr kumimoji="1" lang="zh-Hant" altLang="en-US" dirty="0"/>
              <a:t>步：從檔案來解析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F41A5B-AF01-CE40-A114-D52E2FDA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333A6C-F206-524A-8F16-360A6496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671C3D-36D6-F640-A0C2-667B7B7E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71BD97-6806-B047-80E5-80D02858945F}"/>
              </a:ext>
            </a:extLst>
          </p:cNvPr>
          <p:cNvSpPr/>
          <p:nvPr/>
        </p:nvSpPr>
        <p:spPr>
          <a:xfrm>
            <a:off x="1371600" y="1754605"/>
            <a:ext cx="763005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CE32CC"/>
                </a:solidFill>
                <a:latin typeface="Menlo" panose="020B0609030804020204" pitchFamily="49" charset="0"/>
              </a:rPr>
              <a:t>import </a:t>
            </a:r>
            <a:r>
              <a:rPr lang="en-US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xml.etree.ElementTree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400" dirty="0">
                <a:solidFill>
                  <a:srgbClr val="C5721C"/>
                </a:solidFill>
                <a:latin typeface="Menlo" panose="020B0609030804020204" pitchFamily="49" charset="0"/>
              </a:rPr>
              <a:t>as 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ET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tree = </a:t>
            </a:r>
            <a:r>
              <a:rPr lang="en-US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ET.parse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2400" dirty="0">
                <a:solidFill>
                  <a:srgbClr val="BD311B"/>
                </a:solidFill>
                <a:latin typeface="Menlo" panose="020B0609030804020204" pitchFamily="49" charset="0"/>
              </a:rPr>
              <a:t>'</a:t>
            </a:r>
            <a:r>
              <a:rPr lang="en-US" altLang="zh-TW" sz="2400" dirty="0" err="1">
                <a:solidFill>
                  <a:srgbClr val="BD311B"/>
                </a:solidFill>
                <a:latin typeface="Menlo" panose="020B0609030804020204" pitchFamily="49" charset="0"/>
              </a:rPr>
              <a:t>demo.xml</a:t>
            </a:r>
            <a:r>
              <a:rPr lang="en-US" altLang="zh-TW" sz="2400" dirty="0">
                <a:solidFill>
                  <a:srgbClr val="BD311B"/>
                </a:solidFill>
                <a:latin typeface="Menlo" panose="020B0609030804020204" pitchFamily="49" charset="0"/>
              </a:rPr>
              <a:t>'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root = </a:t>
            </a:r>
            <a:r>
              <a:rPr lang="en-US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tree.getroot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endParaRPr lang="en-US" altLang="zh-TW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sz="2400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root.tag</a:t>
            </a:r>
            <a:endParaRPr lang="en-US" altLang="zh-TW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sz="2400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root.attrib</a:t>
            </a:r>
            <a:endParaRPr lang="en-US" altLang="zh-TW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altLang="zh-TW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altLang="zh-TW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&gt;&gt; data</a:t>
            </a:r>
          </a:p>
          <a:p>
            <a:r>
              <a:rPr lang="en-US" altLang="zh-TW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&gt;&gt; {}</a:t>
            </a:r>
          </a:p>
        </p:txBody>
      </p:sp>
    </p:spTree>
    <p:extLst>
      <p:ext uri="{BB962C8B-B14F-4D97-AF65-F5344CB8AC3E}">
        <p14:creationId xmlns:p14="http://schemas.microsoft.com/office/powerpoint/2010/main" val="966110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8C631B-24AB-9C45-AB99-DF5617FD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第</a:t>
            </a:r>
            <a:r>
              <a:rPr kumimoji="1" lang="en-US" altLang="zh-Hant" dirty="0"/>
              <a:t>2</a:t>
            </a:r>
            <a:r>
              <a:rPr kumimoji="1" lang="zh-Hant" altLang="en-US" dirty="0"/>
              <a:t>步：從字串來解析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9B5B03-AE82-DA4F-9E7F-8F6B4D76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239910-EC7B-E74B-A0B0-A0DD268C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3D8DC0-BBED-2B40-8650-BC7D7B96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45E172-7AB7-E44E-AA76-F58831A42703}"/>
              </a:ext>
            </a:extLst>
          </p:cNvPr>
          <p:cNvSpPr/>
          <p:nvPr/>
        </p:nvSpPr>
        <p:spPr>
          <a:xfrm>
            <a:off x="1371600" y="243206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xml_string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r>
              <a:rPr lang="en-US" altLang="zh-TW" sz="2400" dirty="0">
                <a:solidFill>
                  <a:srgbClr val="BD311B"/>
                </a:solidFill>
                <a:latin typeface="Menlo" panose="020B0609030804020204" pitchFamily="49" charset="0"/>
              </a:rPr>
              <a:t>"....."</a:t>
            </a:r>
            <a:endParaRPr lang="en-US" altLang="zh-TW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root = </a:t>
            </a:r>
            <a:r>
              <a:rPr lang="en-US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ET.fromstring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xml_string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zh-TW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330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85F9C-AC0C-5748-BBD1-D792E960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第</a:t>
            </a:r>
            <a:r>
              <a:rPr kumimoji="1" lang="en-US" altLang="zh-Hant" dirty="0"/>
              <a:t>1</a:t>
            </a:r>
            <a:r>
              <a:rPr kumimoji="1" lang="zh-Hant" altLang="en-US" dirty="0"/>
              <a:t>招：</a:t>
            </a:r>
            <a:br>
              <a:rPr kumimoji="1" lang="en-US" altLang="zh-Hant" dirty="0"/>
            </a:br>
            <a:r>
              <a:rPr kumimoji="1" lang="zh-Hant" altLang="en-US" dirty="0"/>
              <a:t>取得子標籤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928028-53F3-0943-9B3D-E10EDC15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CD2180-D468-5D46-8A3D-E159E302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6D347C-4F00-954D-AC76-90B2C982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E57877-123B-8A41-985E-B049EE7935CA}"/>
              </a:ext>
            </a:extLst>
          </p:cNvPr>
          <p:cNvSpPr/>
          <p:nvPr/>
        </p:nvSpPr>
        <p:spPr>
          <a:xfrm>
            <a:off x="6015789" y="745958"/>
            <a:ext cx="6176211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500" b="1" dirty="0">
                <a:solidFill>
                  <a:srgbClr val="FF9300"/>
                </a:solidFill>
                <a:latin typeface="Courier New" panose="02070309020205020404" pitchFamily="49" charset="0"/>
              </a:rPr>
              <a:t>&lt;?xml version="1.0"?&gt;</a:t>
            </a:r>
          </a:p>
          <a:p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&lt;data&gt;</a:t>
            </a:r>
            <a:endParaRPr lang="en-US" altLang="zh-TW" sz="15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	&lt;country </a:t>
            </a:r>
            <a:r>
              <a:rPr lang="en-US" altLang="zh-TW" sz="1500" b="1" dirty="0">
                <a:solidFill>
                  <a:srgbClr val="99450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="</a:t>
            </a:r>
            <a:r>
              <a:rPr lang="en-US" altLang="zh-TW" sz="1500" b="1" dirty="0">
                <a:solidFill>
                  <a:srgbClr val="1A1AA6"/>
                </a:solidFill>
                <a:latin typeface="Courier New" panose="02070309020205020404" pitchFamily="49" charset="0"/>
              </a:rPr>
              <a:t>Liechtenstein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"&gt;</a:t>
            </a:r>
            <a:endParaRPr lang="en-US" altLang="zh-TW" sz="15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&lt;rank&gt;1&lt;/rank&gt;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&lt;year&gt;2008&lt;/year&gt;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</a:t>
            </a:r>
            <a:r>
              <a:rPr lang="en-US" altLang="zh-TW" sz="15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gdppc</a:t>
            </a:r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&gt;141100&lt;/</a:t>
            </a:r>
            <a:r>
              <a:rPr lang="en-US" altLang="zh-TW" sz="15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gdppc</a:t>
            </a:r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&lt;neighbor name="Austria" direction="E"/&gt;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&lt;neighbor name="Switzerland" direction="W"/&gt;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&lt;/country&gt;</a:t>
            </a:r>
          </a:p>
          <a:p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	&lt;country </a:t>
            </a:r>
            <a:r>
              <a:rPr lang="en-US" altLang="zh-TW" sz="1500" b="1" dirty="0">
                <a:solidFill>
                  <a:srgbClr val="99450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="</a:t>
            </a:r>
            <a:r>
              <a:rPr lang="en-US" altLang="zh-TW" sz="1500" b="1" dirty="0">
                <a:solidFill>
                  <a:srgbClr val="1A1AA6"/>
                </a:solidFill>
                <a:latin typeface="Courier New" panose="02070309020205020404" pitchFamily="49" charset="0"/>
              </a:rPr>
              <a:t>Singapore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"&gt;</a:t>
            </a:r>
            <a:endParaRPr lang="en-US" altLang="zh-TW" sz="15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&lt;rank&gt;4&lt;/rank&gt;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&lt;year&gt;2011&lt;/year&gt;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</a:t>
            </a:r>
            <a:r>
              <a:rPr lang="en-US" altLang="zh-TW" sz="15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gdppc</a:t>
            </a:r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&gt;59900&lt;/</a:t>
            </a:r>
            <a:r>
              <a:rPr lang="en-US" altLang="zh-TW" sz="15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gdppc</a:t>
            </a:r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&lt;neighbor name="Malaysia" direction="N"/&gt;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&lt;/country&gt;</a:t>
            </a:r>
          </a:p>
          <a:p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	&lt;country </a:t>
            </a:r>
            <a:r>
              <a:rPr lang="en-US" altLang="zh-TW" sz="1500" b="1" dirty="0">
                <a:solidFill>
                  <a:srgbClr val="99450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="</a:t>
            </a:r>
            <a:r>
              <a:rPr lang="en-US" altLang="zh-TW" sz="1500" b="1" dirty="0">
                <a:solidFill>
                  <a:srgbClr val="1A1AA6"/>
                </a:solidFill>
                <a:latin typeface="Courier New" panose="02070309020205020404" pitchFamily="49" charset="0"/>
              </a:rPr>
              <a:t>Panama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"&gt;</a:t>
            </a:r>
            <a:endParaRPr lang="en-US" altLang="zh-TW" sz="15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&lt;rank&gt;68&lt;/rank&gt;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&lt;year&gt;2011&lt;/year&gt;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</a:t>
            </a:r>
            <a:r>
              <a:rPr lang="en-US" altLang="zh-TW" sz="15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gdppc</a:t>
            </a:r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&gt;13600&lt;/</a:t>
            </a:r>
            <a:r>
              <a:rPr lang="en-US" altLang="zh-TW" sz="15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gdppc</a:t>
            </a:r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&lt;neighbor name="Costa Rica" direction="W"/&gt;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&lt;neighbor name="Colombia" direction="E"/&gt;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&lt;/country&gt;</a:t>
            </a:r>
          </a:p>
          <a:p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&lt;/data&gt;</a:t>
            </a:r>
            <a:endParaRPr lang="en-US" altLang="zh-TW" sz="1500" b="1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B16E79-B21B-6A4C-A0C5-687BDF496DDF}"/>
              </a:ext>
            </a:extLst>
          </p:cNvPr>
          <p:cNvSpPr/>
          <p:nvPr/>
        </p:nvSpPr>
        <p:spPr>
          <a:xfrm>
            <a:off x="1010653" y="240345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for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child 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in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root: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child.tag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child.attrib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TW" dirty="0">
                <a:latin typeface="Menlo" panose="020B0609030804020204" pitchFamily="49" charset="0"/>
              </a:rPr>
              <a:t>&gt;&gt; country {'name': 'Liechtenstein'}</a:t>
            </a:r>
          </a:p>
          <a:p>
            <a:r>
              <a:rPr lang="en-US" altLang="zh-TW" dirty="0">
                <a:latin typeface="Menlo" panose="020B0609030804020204" pitchFamily="49" charset="0"/>
              </a:rPr>
              <a:t>&gt;&gt; country {'name': 'Singapore'}</a:t>
            </a:r>
          </a:p>
          <a:p>
            <a:r>
              <a:rPr lang="en-US" altLang="zh-TW" dirty="0">
                <a:latin typeface="Menlo" panose="020B0609030804020204" pitchFamily="49" charset="0"/>
              </a:rPr>
              <a:t>&gt;&gt; country {'name': 'Panama'}</a:t>
            </a:r>
          </a:p>
          <a:p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68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162E3-E3AF-8145-A882-EBD182E1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第</a:t>
            </a:r>
            <a:r>
              <a:rPr kumimoji="1" lang="en-US" altLang="zh-Hant" dirty="0"/>
              <a:t>2</a:t>
            </a:r>
            <a:r>
              <a:rPr kumimoji="1" lang="zh-Hant" altLang="en-US" dirty="0"/>
              <a:t>招：</a:t>
            </a:r>
            <a:br>
              <a:rPr kumimoji="1" lang="en-US" altLang="zh-Hant" dirty="0"/>
            </a:br>
            <a:r>
              <a:rPr kumimoji="1" lang="zh-Hant" altLang="en-US" dirty="0"/>
              <a:t>運用陣列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A975CC-6CEA-F943-947F-B5ADF284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B9E358-FB4A-4549-B2A1-3145965C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B4CF9F-0EAC-CB40-B4B6-2D309CFE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7FAF6A-26A7-B246-B583-7030B78564BD}"/>
              </a:ext>
            </a:extLst>
          </p:cNvPr>
          <p:cNvSpPr/>
          <p:nvPr/>
        </p:nvSpPr>
        <p:spPr>
          <a:xfrm>
            <a:off x="5878594" y="685800"/>
            <a:ext cx="6313406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500" b="1" dirty="0">
                <a:solidFill>
                  <a:srgbClr val="FF9300"/>
                </a:solidFill>
                <a:latin typeface="Courier New" panose="02070309020205020404" pitchFamily="49" charset="0"/>
              </a:rPr>
              <a:t>&lt;?xml version="1.0"?&gt;</a:t>
            </a:r>
          </a:p>
          <a:p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&lt;data&gt;</a:t>
            </a:r>
            <a:endParaRPr lang="en-US" altLang="zh-TW" sz="15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&lt;country name="Liechtenstein"&gt;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&lt;rank&gt;1&lt;/rank&gt;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&lt;year&gt;2008&lt;/year&gt;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</a:t>
            </a:r>
            <a:r>
              <a:rPr lang="en-US" altLang="zh-TW" sz="15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gdppc</a:t>
            </a:r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&gt;141100&lt;/</a:t>
            </a:r>
            <a:r>
              <a:rPr lang="en-US" altLang="zh-TW" sz="15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gdppc</a:t>
            </a:r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&lt;neighbor name="Austria" direction="E"/&gt;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&lt;neighbor name="Switzerland" direction="W"/&gt;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&lt;/country&gt;</a:t>
            </a:r>
          </a:p>
          <a:p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	&lt;country </a:t>
            </a:r>
            <a:r>
              <a:rPr lang="en-US" altLang="zh-TW" sz="1500" b="1" dirty="0">
                <a:solidFill>
                  <a:srgbClr val="99450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="</a:t>
            </a:r>
            <a:r>
              <a:rPr lang="en-US" altLang="zh-TW" sz="1500" b="1" dirty="0">
                <a:solidFill>
                  <a:srgbClr val="1A1AA6"/>
                </a:solidFill>
                <a:latin typeface="Courier New" panose="02070309020205020404" pitchFamily="49" charset="0"/>
              </a:rPr>
              <a:t>Singapore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"&gt;</a:t>
            </a:r>
            <a:endParaRPr lang="en-US" altLang="zh-TW" sz="15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&lt;rank&gt;4&lt;/rank&gt;</a:t>
            </a:r>
          </a:p>
          <a:p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		&lt;year&gt;</a:t>
            </a:r>
            <a:r>
              <a:rPr lang="en-US" altLang="zh-TW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2011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&lt;/year&gt;</a:t>
            </a:r>
            <a:endParaRPr lang="en-US" altLang="zh-TW" sz="15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5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gdppc</a:t>
            </a:r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&gt;59900&lt;/</a:t>
            </a:r>
            <a:r>
              <a:rPr lang="en-US" altLang="zh-TW" sz="15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gdppc</a:t>
            </a:r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&lt;neighbor name="Malaysia" direction="N"/&gt;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&lt;/country&gt;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&lt;country name="Panama"&gt;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&lt;rank&gt;68&lt;/rank&gt;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&lt;year&gt;2011&lt;/year&gt;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</a:t>
            </a:r>
            <a:r>
              <a:rPr lang="en-US" altLang="zh-TW" sz="15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gdppc</a:t>
            </a:r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&gt;13600&lt;/</a:t>
            </a:r>
            <a:r>
              <a:rPr lang="en-US" altLang="zh-TW" sz="15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gdppc</a:t>
            </a:r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&lt;neighbor name="Costa Rica" direction="W"/&gt;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&lt;neighbor name="Colombia" direction="E"/&gt;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&lt;/country&gt;</a:t>
            </a:r>
          </a:p>
          <a:p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&lt;/data&gt;</a:t>
            </a:r>
            <a:endParaRPr lang="en-US" altLang="zh-TW" sz="1500" b="1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588758-E0F4-F943-9396-E0785A67C84E}"/>
              </a:ext>
            </a:extLst>
          </p:cNvPr>
          <p:cNvSpPr/>
          <p:nvPr/>
        </p:nvSpPr>
        <p:spPr>
          <a:xfrm>
            <a:off x="1371600" y="2464693"/>
            <a:ext cx="31133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root[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].text</a:t>
            </a:r>
          </a:p>
          <a:p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&gt;&gt; 2011</a:t>
            </a:r>
          </a:p>
        </p:txBody>
      </p:sp>
    </p:spTree>
    <p:extLst>
      <p:ext uri="{BB962C8B-B14F-4D97-AF65-F5344CB8AC3E}">
        <p14:creationId xmlns:p14="http://schemas.microsoft.com/office/powerpoint/2010/main" val="3809778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4F16A-7D2E-1F46-9DD4-6E0322E7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第</a:t>
            </a:r>
            <a:r>
              <a:rPr kumimoji="1" lang="en-US" altLang="zh-Hant" dirty="0"/>
              <a:t>3</a:t>
            </a:r>
            <a:r>
              <a:rPr kumimoji="1" lang="zh-Hant" altLang="en-US" dirty="0"/>
              <a:t>招：</a:t>
            </a:r>
            <a:br>
              <a:rPr kumimoji="1" lang="en-US" altLang="zh-Hant" dirty="0"/>
            </a:br>
            <a:r>
              <a:rPr kumimoji="1" lang="zh-Hant" altLang="en-US" dirty="0"/>
              <a:t>取得特定標籤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BB6D5E-8E0F-1A43-B444-61514BAC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BDA37D-CE46-D745-913B-DC458A6F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CB3CB5-BDED-734C-B7E2-7B1B7C37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1469A1-7176-B24B-8D07-3D580DF80136}"/>
              </a:ext>
            </a:extLst>
          </p:cNvPr>
          <p:cNvSpPr/>
          <p:nvPr/>
        </p:nvSpPr>
        <p:spPr>
          <a:xfrm>
            <a:off x="6033979" y="758914"/>
            <a:ext cx="6142298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500" b="1" dirty="0">
                <a:solidFill>
                  <a:srgbClr val="FF9300"/>
                </a:solidFill>
                <a:latin typeface="Courier New" panose="02070309020205020404" pitchFamily="49" charset="0"/>
              </a:rPr>
              <a:t>&lt;?xml version="1.0"?&gt;</a:t>
            </a:r>
          </a:p>
          <a:p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&lt;data&gt;</a:t>
            </a:r>
            <a:endParaRPr lang="en-US" altLang="zh-TW" sz="15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&lt;country name="Liechtenstein"&gt;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&lt;rank&gt;1&lt;/rank&gt;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&lt;year&gt;2008&lt;/year&gt;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</a:t>
            </a:r>
            <a:r>
              <a:rPr lang="en-US" altLang="zh-TW" sz="15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gdppc</a:t>
            </a:r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&gt;141100&lt;/</a:t>
            </a:r>
            <a:r>
              <a:rPr lang="en-US" altLang="zh-TW" sz="15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gdppc</a:t>
            </a:r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		&lt;neighbor </a:t>
            </a:r>
            <a:r>
              <a:rPr lang="en-US" altLang="zh-TW" sz="1500" b="1" dirty="0">
                <a:solidFill>
                  <a:srgbClr val="99450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="</a:t>
            </a:r>
            <a:r>
              <a:rPr lang="en-US" altLang="zh-TW" sz="1500" b="1" dirty="0">
                <a:solidFill>
                  <a:srgbClr val="1A1AA6"/>
                </a:solidFill>
                <a:latin typeface="Courier New" panose="02070309020205020404" pitchFamily="49" charset="0"/>
              </a:rPr>
              <a:t>Austria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" </a:t>
            </a:r>
            <a:r>
              <a:rPr lang="en-US" altLang="zh-TW" sz="1500" b="1" dirty="0">
                <a:solidFill>
                  <a:srgbClr val="994500"/>
                </a:solidFill>
                <a:latin typeface="Courier New" panose="02070309020205020404" pitchFamily="49" charset="0"/>
              </a:rPr>
              <a:t>direction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="</a:t>
            </a:r>
            <a:r>
              <a:rPr lang="en-US" altLang="zh-TW" sz="1500" b="1" dirty="0">
                <a:solidFill>
                  <a:srgbClr val="1A1AA6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"/&gt;</a:t>
            </a:r>
            <a:endParaRPr lang="en-US" altLang="zh-TW" sz="15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		&lt;neighbor </a:t>
            </a:r>
            <a:r>
              <a:rPr lang="en-US" altLang="zh-TW" sz="1500" b="1" dirty="0">
                <a:solidFill>
                  <a:srgbClr val="99450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="</a:t>
            </a:r>
            <a:r>
              <a:rPr lang="en-US" altLang="zh-TW" sz="1500" b="1" dirty="0">
                <a:solidFill>
                  <a:srgbClr val="1A1AA6"/>
                </a:solidFill>
                <a:latin typeface="Courier New" panose="02070309020205020404" pitchFamily="49" charset="0"/>
              </a:rPr>
              <a:t>Switzerland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" </a:t>
            </a:r>
            <a:r>
              <a:rPr lang="en-US" altLang="zh-TW" sz="1500" b="1" dirty="0">
                <a:solidFill>
                  <a:srgbClr val="994500"/>
                </a:solidFill>
                <a:latin typeface="Courier New" panose="02070309020205020404" pitchFamily="49" charset="0"/>
              </a:rPr>
              <a:t>direction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="</a:t>
            </a:r>
            <a:r>
              <a:rPr lang="en-US" altLang="zh-TW" sz="1500" b="1" dirty="0">
                <a:solidFill>
                  <a:srgbClr val="1A1AA6"/>
                </a:solidFill>
                <a:latin typeface="Courier New" panose="02070309020205020404" pitchFamily="49" charset="0"/>
              </a:rPr>
              <a:t>W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"/&gt;</a:t>
            </a:r>
            <a:endParaRPr lang="en-US" altLang="zh-TW" sz="15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&lt;/country&gt;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&lt;country name="Singapore"&gt;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&lt;rank&gt;4&lt;/rank&gt;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&lt;year&gt;2011&lt;/year&gt;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</a:t>
            </a:r>
            <a:r>
              <a:rPr lang="en-US" altLang="zh-TW" sz="15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gdppc</a:t>
            </a:r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&gt;59900&lt;/</a:t>
            </a:r>
            <a:r>
              <a:rPr lang="en-US" altLang="zh-TW" sz="15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gdppc</a:t>
            </a:r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		&lt;neighbor </a:t>
            </a:r>
            <a:r>
              <a:rPr lang="en-US" altLang="zh-TW" sz="1500" b="1" dirty="0">
                <a:solidFill>
                  <a:srgbClr val="99450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="</a:t>
            </a:r>
            <a:r>
              <a:rPr lang="en-US" altLang="zh-TW" sz="1500" b="1" dirty="0">
                <a:solidFill>
                  <a:srgbClr val="1A1AA6"/>
                </a:solidFill>
                <a:latin typeface="Courier New" panose="02070309020205020404" pitchFamily="49" charset="0"/>
              </a:rPr>
              <a:t>Malaysia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" </a:t>
            </a:r>
            <a:r>
              <a:rPr lang="en-US" altLang="zh-TW" sz="1500" b="1" dirty="0">
                <a:solidFill>
                  <a:srgbClr val="994500"/>
                </a:solidFill>
                <a:latin typeface="Courier New" panose="02070309020205020404" pitchFamily="49" charset="0"/>
              </a:rPr>
              <a:t>direction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="</a:t>
            </a:r>
            <a:r>
              <a:rPr lang="en-US" altLang="zh-TW" sz="1500" b="1" dirty="0">
                <a:solidFill>
                  <a:srgbClr val="1A1AA6"/>
                </a:solidFill>
                <a:latin typeface="Courier New" panose="02070309020205020404" pitchFamily="49" charset="0"/>
              </a:rPr>
              <a:t>N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"/&gt;</a:t>
            </a:r>
            <a:endParaRPr lang="en-US" altLang="zh-TW" sz="15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&lt;/country&gt;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&lt;country name="Panama"&gt;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&lt;rank&gt;68&lt;/rank&gt;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&lt;year&gt;2011&lt;/year&gt;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</a:t>
            </a:r>
            <a:r>
              <a:rPr lang="en-US" altLang="zh-TW" sz="15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gdppc</a:t>
            </a:r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&gt;13600&lt;/</a:t>
            </a:r>
            <a:r>
              <a:rPr lang="en-US" altLang="zh-TW" sz="15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gdppc</a:t>
            </a:r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		&lt;neighbor </a:t>
            </a:r>
            <a:r>
              <a:rPr lang="en-US" altLang="zh-TW" sz="1500" b="1" dirty="0">
                <a:solidFill>
                  <a:srgbClr val="99450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="</a:t>
            </a:r>
            <a:r>
              <a:rPr lang="en-US" altLang="zh-TW" sz="1500" b="1" dirty="0">
                <a:solidFill>
                  <a:srgbClr val="1A1AA6"/>
                </a:solidFill>
                <a:latin typeface="Courier New" panose="02070309020205020404" pitchFamily="49" charset="0"/>
              </a:rPr>
              <a:t>Costa Rica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" </a:t>
            </a:r>
            <a:r>
              <a:rPr lang="en-US" altLang="zh-TW" sz="1500" b="1" dirty="0">
                <a:solidFill>
                  <a:srgbClr val="994500"/>
                </a:solidFill>
                <a:latin typeface="Courier New" panose="02070309020205020404" pitchFamily="49" charset="0"/>
              </a:rPr>
              <a:t>direction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="</a:t>
            </a:r>
            <a:r>
              <a:rPr lang="en-US" altLang="zh-TW" sz="1500" b="1" dirty="0">
                <a:solidFill>
                  <a:srgbClr val="1A1AA6"/>
                </a:solidFill>
                <a:latin typeface="Courier New" panose="02070309020205020404" pitchFamily="49" charset="0"/>
              </a:rPr>
              <a:t>W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"/&gt;</a:t>
            </a:r>
            <a:endParaRPr lang="en-US" altLang="zh-TW" sz="15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		&lt;neighbor </a:t>
            </a:r>
            <a:r>
              <a:rPr lang="en-US" altLang="zh-TW" sz="1500" b="1" dirty="0">
                <a:solidFill>
                  <a:srgbClr val="99450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="</a:t>
            </a:r>
            <a:r>
              <a:rPr lang="en-US" altLang="zh-TW" sz="1500" b="1" dirty="0">
                <a:solidFill>
                  <a:srgbClr val="1A1AA6"/>
                </a:solidFill>
                <a:latin typeface="Courier New" panose="02070309020205020404" pitchFamily="49" charset="0"/>
              </a:rPr>
              <a:t>Colombia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" </a:t>
            </a:r>
            <a:r>
              <a:rPr lang="en-US" altLang="zh-TW" sz="1500" b="1" dirty="0">
                <a:solidFill>
                  <a:srgbClr val="994500"/>
                </a:solidFill>
                <a:latin typeface="Courier New" panose="02070309020205020404" pitchFamily="49" charset="0"/>
              </a:rPr>
              <a:t>direction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="</a:t>
            </a:r>
            <a:r>
              <a:rPr lang="en-US" altLang="zh-TW" sz="1500" b="1" dirty="0">
                <a:solidFill>
                  <a:srgbClr val="1A1AA6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"/&gt;</a:t>
            </a:r>
            <a:endParaRPr lang="en-US" altLang="zh-TW" sz="15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&lt;/country&gt;</a:t>
            </a:r>
          </a:p>
          <a:p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&lt;/data&gt;</a:t>
            </a:r>
            <a:endParaRPr lang="en-US" altLang="zh-TW" sz="1500" b="1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24A76B-AB98-FF47-8263-4F8E295893B5}"/>
              </a:ext>
            </a:extLst>
          </p:cNvPr>
          <p:cNvSpPr/>
          <p:nvPr/>
        </p:nvSpPr>
        <p:spPr>
          <a:xfrm>
            <a:off x="805722" y="2731123"/>
            <a:ext cx="61791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for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neighbor 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in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root.iter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'neighbor'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neighbor.attrib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&gt;&gt; {'direction': 'E', 'name': 'Austria'}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&gt;&gt; {'direction': 'W', 'name': 'Switzerland'}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&gt;&gt; {'direction': 'N', 'name': 'Malaysia'}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&gt;&gt; {'direction': 'W', 'name': 'Costa Rica'}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&gt;&gt; {'direction': 'E', 'name': 'Colombia'}</a:t>
            </a:r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325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B40378-B2A3-8849-B2F4-56D19084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第</a:t>
            </a:r>
            <a:r>
              <a:rPr kumimoji="1" lang="en-US" altLang="zh-Hant" dirty="0"/>
              <a:t>4</a:t>
            </a:r>
            <a:r>
              <a:rPr kumimoji="1" lang="zh-Hant" altLang="en-US" dirty="0"/>
              <a:t>招：</a:t>
            </a:r>
            <a:br>
              <a:rPr kumimoji="1" lang="en-US" altLang="zh-Hant" dirty="0"/>
            </a:br>
            <a:r>
              <a:rPr kumimoji="1" lang="zh-Hant" altLang="en-US" dirty="0"/>
              <a:t>取得第一層內容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04C4C0-A30F-1C4E-9946-FD83A15A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536BDB-D695-9D4F-801B-ABB8C580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F06C51-A440-744F-B3E5-C53C0F69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157DA3-62D6-2D48-9F83-C8884DB9E80F}"/>
              </a:ext>
            </a:extLst>
          </p:cNvPr>
          <p:cNvSpPr/>
          <p:nvPr/>
        </p:nvSpPr>
        <p:spPr>
          <a:xfrm>
            <a:off x="874295" y="253780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for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country 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in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root.findall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'country'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rank =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country.find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'rank'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).text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name =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country.get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'name'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name, rank</a:t>
            </a:r>
          </a:p>
          <a:p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&gt;&gt; Liechtenstein 1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&gt;&gt; Singapore 4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&gt;&gt; Panama 68</a:t>
            </a:r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C76116-01B4-7744-957D-66E272905B42}"/>
              </a:ext>
            </a:extLst>
          </p:cNvPr>
          <p:cNvSpPr/>
          <p:nvPr/>
        </p:nvSpPr>
        <p:spPr>
          <a:xfrm>
            <a:off x="6033979" y="685800"/>
            <a:ext cx="623855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500" b="1" dirty="0">
                <a:solidFill>
                  <a:srgbClr val="FF9300"/>
                </a:solidFill>
                <a:latin typeface="Courier New" panose="02070309020205020404" pitchFamily="49" charset="0"/>
              </a:rPr>
              <a:t>&lt;?xml version="1.0"?&gt;</a:t>
            </a:r>
          </a:p>
          <a:p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&lt;data&gt;</a:t>
            </a:r>
            <a:endParaRPr lang="en-US" altLang="zh-TW" sz="15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	&lt;country </a:t>
            </a:r>
            <a:r>
              <a:rPr lang="en-US" altLang="zh-TW" sz="1500" b="1" dirty="0">
                <a:solidFill>
                  <a:srgbClr val="99450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="</a:t>
            </a:r>
            <a:r>
              <a:rPr lang="en-US" altLang="zh-TW" sz="1500" b="1" dirty="0">
                <a:solidFill>
                  <a:srgbClr val="1A1AA6"/>
                </a:solidFill>
                <a:latin typeface="Courier New" panose="02070309020205020404" pitchFamily="49" charset="0"/>
              </a:rPr>
              <a:t>Liechtenstein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"&gt;</a:t>
            </a:r>
            <a:endParaRPr lang="en-US" altLang="zh-TW" sz="15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		&lt;rank&gt;</a:t>
            </a:r>
            <a:r>
              <a:rPr lang="en-US" altLang="zh-TW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&lt;/rank&gt;</a:t>
            </a:r>
            <a:endParaRPr lang="en-US" altLang="zh-TW" sz="15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&lt;year&gt;2008&lt;/year&gt;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</a:t>
            </a:r>
            <a:r>
              <a:rPr lang="en-US" altLang="zh-TW" sz="15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gdppc</a:t>
            </a:r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&gt;141100&lt;/</a:t>
            </a:r>
            <a:r>
              <a:rPr lang="en-US" altLang="zh-TW" sz="15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gdppc</a:t>
            </a:r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&lt;neighbor name="Austria" direction="E"/&gt;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&lt;neighbor name="Switzerland" direction="W"/&gt;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&lt;/country&gt;</a:t>
            </a:r>
          </a:p>
          <a:p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	&lt;country </a:t>
            </a:r>
            <a:r>
              <a:rPr lang="en-US" altLang="zh-TW" sz="1500" b="1" dirty="0">
                <a:solidFill>
                  <a:srgbClr val="99450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="</a:t>
            </a:r>
            <a:r>
              <a:rPr lang="en-US" altLang="zh-TW" sz="1500" b="1" dirty="0">
                <a:solidFill>
                  <a:srgbClr val="1A1AA6"/>
                </a:solidFill>
                <a:latin typeface="Courier New" panose="02070309020205020404" pitchFamily="49" charset="0"/>
              </a:rPr>
              <a:t>Singapore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"&gt;</a:t>
            </a:r>
            <a:endParaRPr lang="en-US" altLang="zh-TW" sz="15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		&lt;rank&gt;</a:t>
            </a:r>
            <a:r>
              <a:rPr lang="en-US" altLang="zh-TW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4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&lt;/rank&gt;</a:t>
            </a:r>
            <a:endParaRPr lang="en-US" altLang="zh-TW" sz="15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&lt;year&gt;2011&lt;/year&gt;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</a:t>
            </a:r>
            <a:r>
              <a:rPr lang="en-US" altLang="zh-TW" sz="15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gdppc</a:t>
            </a:r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&gt;59900&lt;/</a:t>
            </a:r>
            <a:r>
              <a:rPr lang="en-US" altLang="zh-TW" sz="15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gdppc</a:t>
            </a:r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&lt;neighbor name="Malaysia" direction="N"/&gt;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&lt;/country&gt;</a:t>
            </a:r>
          </a:p>
          <a:p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	&lt;country </a:t>
            </a:r>
            <a:r>
              <a:rPr lang="en-US" altLang="zh-TW" sz="1500" b="1" dirty="0">
                <a:solidFill>
                  <a:srgbClr val="99450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="</a:t>
            </a:r>
            <a:r>
              <a:rPr lang="en-US" altLang="zh-TW" sz="1500" b="1" dirty="0">
                <a:solidFill>
                  <a:srgbClr val="1A1AA6"/>
                </a:solidFill>
                <a:latin typeface="Courier New" panose="02070309020205020404" pitchFamily="49" charset="0"/>
              </a:rPr>
              <a:t>Panama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"&gt;</a:t>
            </a:r>
            <a:endParaRPr lang="en-US" altLang="zh-TW" sz="15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		&lt;rank&gt;</a:t>
            </a:r>
            <a:r>
              <a:rPr lang="en-US" altLang="zh-TW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68</a:t>
            </a:r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&lt;/rank&gt;</a:t>
            </a:r>
            <a:endParaRPr lang="en-US" altLang="zh-TW" sz="15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&lt;year&gt;2011&lt;/year&gt;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</a:t>
            </a:r>
            <a:r>
              <a:rPr lang="en-US" altLang="zh-TW" sz="15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gdppc</a:t>
            </a:r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&gt;13600&lt;/</a:t>
            </a:r>
            <a:r>
              <a:rPr lang="en-US" altLang="zh-TW" sz="15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gdppc</a:t>
            </a:r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&lt;neighbor name="Costa Rica" direction="W"/&gt;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&lt;neighbor name="Colombia" direction="E"/&gt;</a:t>
            </a:r>
          </a:p>
          <a:p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&lt;/country&gt;</a:t>
            </a:r>
          </a:p>
          <a:p>
            <a:r>
              <a:rPr lang="en-US" altLang="zh-TW" sz="1500" b="1" dirty="0">
                <a:solidFill>
                  <a:srgbClr val="881280"/>
                </a:solidFill>
                <a:latin typeface="Courier New" panose="02070309020205020404" pitchFamily="49" charset="0"/>
              </a:rPr>
              <a:t>&lt;/data&gt;</a:t>
            </a:r>
            <a:endParaRPr lang="en-US" altLang="zh-TW" sz="1500" b="1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6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F94A42-96DF-1B4B-80AB-1F377FC7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網頁組成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53060F-2BDC-C545-A037-D27D4E9B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HTML</a:t>
            </a:r>
            <a:r>
              <a:rPr kumimoji="1" lang="zh-Hant" altLang="en-US" dirty="0"/>
              <a:t>標籤</a:t>
            </a:r>
            <a:endParaRPr kumimoji="1" lang="en-US" altLang="zh-Hant" dirty="0"/>
          </a:p>
          <a:p>
            <a:r>
              <a:rPr kumimoji="1" lang="en-US" altLang="zh-TW" dirty="0"/>
              <a:t>JavaScript</a:t>
            </a:r>
            <a:r>
              <a:rPr kumimoji="1" lang="zh-Hant" altLang="en-US" dirty="0"/>
              <a:t>程式 </a:t>
            </a:r>
            <a:endParaRPr kumimoji="1" lang="en-US" altLang="zh-Hant" dirty="0"/>
          </a:p>
          <a:p>
            <a:r>
              <a:rPr kumimoji="1" lang="en-US" altLang="zh-Hant" dirty="0"/>
              <a:t>CSS</a:t>
            </a:r>
            <a:r>
              <a:rPr kumimoji="1" lang="zh-Hant" altLang="en-US" dirty="0"/>
              <a:t>樣式</a:t>
            </a:r>
            <a:endParaRPr kumimoji="1" lang="en-US" altLang="zh-Hant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8754E-8EE0-4143-9267-CAE40A84BB7D}"/>
              </a:ext>
            </a:extLst>
          </p:cNvPr>
          <p:cNvSpPr/>
          <p:nvPr/>
        </p:nvSpPr>
        <p:spPr>
          <a:xfrm>
            <a:off x="3538537" y="2091541"/>
            <a:ext cx="86534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html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&gt;</a:t>
            </a:r>
            <a:endParaRPr lang="en-US" altLang="zh-TW" dirty="0">
              <a:solidFill>
                <a:srgbClr val="C5721C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head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&gt;</a:t>
            </a:r>
            <a:endParaRPr lang="en-US" altLang="zh-TW" dirty="0">
              <a:solidFill>
                <a:srgbClr val="C5721C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    &lt;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title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&gt;</a:t>
            </a:r>
            <a:r>
              <a:rPr lang="zh-TW" altLang="en-US" dirty="0">
                <a:solidFill>
                  <a:srgbClr val="CE32CC"/>
                </a:solidFill>
                <a:latin typeface="Menlo" panose="020B0609030804020204" pitchFamily="49" charset="0"/>
              </a:rPr>
              <a:t>我的網站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&lt;/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title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&gt;</a:t>
            </a:r>
            <a:endParaRPr lang="en-US" altLang="zh-TW" dirty="0">
              <a:solidFill>
                <a:srgbClr val="C5721C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&lt;/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head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&gt;</a:t>
            </a:r>
            <a:endParaRPr lang="en-US" altLang="zh-TW" dirty="0">
              <a:solidFill>
                <a:srgbClr val="C5721C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script </a:t>
            </a:r>
            <a:r>
              <a:rPr lang="en-US" altLang="zh-TW" dirty="0">
                <a:solidFill>
                  <a:srgbClr val="26B41B"/>
                </a:solidFill>
                <a:latin typeface="Menlo" panose="020B0609030804020204" pitchFamily="49" charset="0"/>
              </a:rPr>
              <a:t>language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javascript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&gt;</a:t>
            </a:r>
            <a:endParaRPr lang="en-US" altLang="zh-TW" dirty="0">
              <a:solidFill>
                <a:srgbClr val="BD311B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function </a:t>
            </a:r>
            <a:r>
              <a:rPr lang="en-US" altLang="zh-TW" dirty="0" err="1">
                <a:solidFill>
                  <a:srgbClr val="CE32CC"/>
                </a:solidFill>
                <a:latin typeface="Menlo" panose="020B0609030804020204" pitchFamily="49" charset="0"/>
              </a:rPr>
              <a:t>blue_color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CE32CC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   </a:t>
            </a:r>
            <a:r>
              <a:rPr lang="en-US" altLang="zh-TW" dirty="0" err="1">
                <a:solidFill>
                  <a:srgbClr val="C5721C"/>
                </a:solidFill>
                <a:latin typeface="Menlo" panose="020B0609030804020204" pitchFamily="49" charset="0"/>
              </a:rPr>
              <a:t>document</a:t>
            </a:r>
            <a:r>
              <a:rPr lang="en-US" altLang="zh-TW" dirty="0" err="1">
                <a:solidFill>
                  <a:srgbClr val="CE32CC"/>
                </a:solidFill>
                <a:latin typeface="Menlo" panose="020B0609030804020204" pitchFamily="49" charset="0"/>
              </a:rPr>
              <a:t>.getElementById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"main"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.style =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"color: blue"</a:t>
            </a:r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&lt;/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script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&gt;</a:t>
            </a:r>
            <a:endParaRPr lang="en-US" altLang="zh-TW" dirty="0">
              <a:solidFill>
                <a:srgbClr val="C5721C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body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&gt;</a:t>
            </a:r>
            <a:endParaRPr lang="en-US" altLang="zh-TW" dirty="0">
              <a:solidFill>
                <a:srgbClr val="C5721C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    &lt;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span </a:t>
            </a:r>
            <a:r>
              <a:rPr lang="en-US" altLang="zh-TW" dirty="0">
                <a:solidFill>
                  <a:srgbClr val="26B41B"/>
                </a:solidFill>
                <a:latin typeface="Menlo" panose="020B0609030804020204" pitchFamily="49" charset="0"/>
              </a:rPr>
              <a:t>id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"main" </a:t>
            </a:r>
            <a:r>
              <a:rPr lang="en-US" altLang="zh-TW" dirty="0">
                <a:solidFill>
                  <a:srgbClr val="26B41B"/>
                </a:solidFill>
                <a:latin typeface="Menlo" panose="020B0609030804020204" pitchFamily="49" charset="0"/>
              </a:rPr>
              <a:t>style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"color: red"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Hello World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&lt;/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span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&gt;</a:t>
            </a:r>
            <a:endParaRPr lang="en-US" altLang="zh-TW" dirty="0">
              <a:solidFill>
                <a:srgbClr val="BD311B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    &lt;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p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/&gt;</a:t>
            </a: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    &lt;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input </a:t>
            </a:r>
            <a:r>
              <a:rPr lang="en-US" altLang="zh-TW" dirty="0">
                <a:solidFill>
                  <a:srgbClr val="26B41B"/>
                </a:solidFill>
                <a:latin typeface="Menlo" panose="020B0609030804020204" pitchFamily="49" charset="0"/>
              </a:rPr>
              <a:t>type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"button" </a:t>
            </a:r>
            <a:r>
              <a:rPr lang="en-US" altLang="zh-TW" dirty="0">
                <a:solidFill>
                  <a:srgbClr val="26B41B"/>
                </a:solidFill>
                <a:latin typeface="Menlo" panose="020B0609030804020204" pitchFamily="49" charset="0"/>
              </a:rPr>
              <a:t>value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zh-TW" altLang="en-US" dirty="0">
                <a:solidFill>
                  <a:srgbClr val="BD311B"/>
                </a:solidFill>
                <a:latin typeface="Menlo" panose="020B0609030804020204" pitchFamily="49" charset="0"/>
              </a:rPr>
              <a:t>藍色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 </a:t>
            </a:r>
            <a:r>
              <a:rPr lang="en-US" altLang="zh-TW" dirty="0" err="1">
                <a:solidFill>
                  <a:srgbClr val="CE32CC"/>
                </a:solidFill>
                <a:latin typeface="Menlo" panose="020B0609030804020204" pitchFamily="49" charset="0"/>
              </a:rPr>
              <a:t>onclick</a:t>
            </a:r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="</a:t>
            </a:r>
            <a:r>
              <a:rPr lang="en-US" altLang="zh-TW" dirty="0" err="1">
                <a:solidFill>
                  <a:srgbClr val="CE32CC"/>
                </a:solidFill>
                <a:latin typeface="Menlo" panose="020B0609030804020204" pitchFamily="49" charset="0"/>
              </a:rPr>
              <a:t>blue_color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/&gt;</a:t>
            </a:r>
            <a:endParaRPr lang="en-US" altLang="zh-TW" dirty="0">
              <a:solidFill>
                <a:srgbClr val="CE32CC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&lt;/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body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&lt;/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html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&gt;</a:t>
            </a:r>
            <a:endParaRPr lang="en-US" altLang="zh-TW" dirty="0">
              <a:solidFill>
                <a:srgbClr val="C5721C"/>
              </a:solidFill>
              <a:latin typeface="Menlo" panose="020B0609030804020204" pitchFamily="49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6F01EE-ACBE-C14B-B023-D948C3EC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B2C3EA-32C0-F443-B103-BFC87B40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20EEFB-558F-7643-A548-2F9BE54C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4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A798FF-E11A-4041-BB04-428C0331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網頁中包含圖片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900525-4714-C949-990B-D0C9A8052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719762" cy="3581400"/>
          </a:xfrm>
        </p:spPr>
        <p:txBody>
          <a:bodyPr/>
          <a:lstStyle/>
          <a:p>
            <a:r>
              <a:rPr kumimoji="1" lang="en-US" altLang="zh-TW" dirty="0"/>
              <a:t>1. </a:t>
            </a:r>
            <a:r>
              <a:rPr kumimoji="1" lang="zh-Hant" altLang="en-US" dirty="0"/>
              <a:t>瀏覽器發出 </a:t>
            </a:r>
            <a:r>
              <a:rPr kumimoji="1" lang="en-US" altLang="zh-Hant" dirty="0"/>
              <a:t>HTTP request</a:t>
            </a:r>
          </a:p>
          <a:p>
            <a:r>
              <a:rPr kumimoji="1" lang="en-US" altLang="zh-TW" dirty="0"/>
              <a:t>2. Web Server </a:t>
            </a:r>
            <a:r>
              <a:rPr kumimoji="1" lang="zh-Hant" altLang="en-US" dirty="0"/>
              <a:t>傳回 </a:t>
            </a:r>
            <a:r>
              <a:rPr kumimoji="1" lang="en-US" altLang="zh-Hant" dirty="0"/>
              <a:t>HTML </a:t>
            </a:r>
            <a:r>
              <a:rPr kumimoji="1" lang="zh-Hant" altLang="en-US" dirty="0"/>
              <a:t>網頁</a:t>
            </a:r>
            <a:endParaRPr kumimoji="1" lang="en-US" altLang="zh-Hant" dirty="0"/>
          </a:p>
          <a:p>
            <a:r>
              <a:rPr kumimoji="1" lang="en-US" altLang="zh-TW" dirty="0"/>
              <a:t>3. </a:t>
            </a:r>
            <a:r>
              <a:rPr kumimoji="1" lang="zh-Hant" altLang="en-US" dirty="0"/>
              <a:t>瀏覽器發出 </a:t>
            </a:r>
            <a:r>
              <a:rPr kumimoji="1" lang="en-US" altLang="zh-Hant" dirty="0" err="1"/>
              <a:t>a.jpg</a:t>
            </a:r>
            <a:r>
              <a:rPr kumimoji="1" lang="en-US" altLang="zh-Hant" dirty="0"/>
              <a:t> </a:t>
            </a:r>
            <a:r>
              <a:rPr kumimoji="1" lang="zh-Hant" altLang="en-US" dirty="0"/>
              <a:t>的 </a:t>
            </a:r>
            <a:r>
              <a:rPr kumimoji="1" lang="en-US" altLang="zh-Hant" dirty="0"/>
              <a:t>HTTP request</a:t>
            </a:r>
          </a:p>
          <a:p>
            <a:r>
              <a:rPr kumimoji="1" lang="en-US" altLang="zh-TW" dirty="0"/>
              <a:t>4. Web Server </a:t>
            </a:r>
            <a:r>
              <a:rPr kumimoji="1" lang="zh-Hant" altLang="en-US" dirty="0"/>
              <a:t>傳回 </a:t>
            </a:r>
            <a:r>
              <a:rPr kumimoji="1" lang="en-US" altLang="zh-Hant" dirty="0" err="1"/>
              <a:t>a.jpg</a:t>
            </a:r>
            <a:endParaRPr kumimoji="1" lang="en-US" altLang="zh-Hant" dirty="0"/>
          </a:p>
          <a:p>
            <a:r>
              <a:rPr kumimoji="1" lang="en-US" altLang="zh-TW" dirty="0"/>
              <a:t>5. </a:t>
            </a:r>
            <a:r>
              <a:rPr kumimoji="1" lang="zh-Hant" altLang="en-US" dirty="0"/>
              <a:t>瀏覽器發出 </a:t>
            </a:r>
            <a:r>
              <a:rPr kumimoji="1" lang="en-US" altLang="zh-Hant" dirty="0" err="1"/>
              <a:t>b.jpg</a:t>
            </a:r>
            <a:r>
              <a:rPr kumimoji="1" lang="en-US" altLang="zh-Hant" dirty="0"/>
              <a:t> </a:t>
            </a:r>
            <a:r>
              <a:rPr kumimoji="1" lang="zh-Hant" altLang="en-US" dirty="0"/>
              <a:t>的 </a:t>
            </a:r>
            <a:r>
              <a:rPr kumimoji="1" lang="en-US" altLang="zh-Hant" dirty="0"/>
              <a:t>HTTP request</a:t>
            </a:r>
          </a:p>
          <a:p>
            <a:r>
              <a:rPr kumimoji="1" lang="en-US" altLang="zh-TW" dirty="0"/>
              <a:t>6. Web Server </a:t>
            </a:r>
            <a:r>
              <a:rPr kumimoji="1" lang="zh-Hant" altLang="en-US" dirty="0"/>
              <a:t>傳回 </a:t>
            </a:r>
            <a:r>
              <a:rPr kumimoji="1" lang="en-US" altLang="zh-Hant" dirty="0" err="1"/>
              <a:t>b.jpg</a:t>
            </a:r>
            <a:endParaRPr kumimoji="1" lang="en-US" altLang="zh-Hant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8FA1D8-0FBE-A540-8CDF-634ED5272FB7}"/>
              </a:ext>
            </a:extLst>
          </p:cNvPr>
          <p:cNvSpPr/>
          <p:nvPr/>
        </p:nvSpPr>
        <p:spPr>
          <a:xfrm>
            <a:off x="7077074" y="2171700"/>
            <a:ext cx="41243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25B2BF"/>
                </a:solidFill>
                <a:latin typeface="Menlo" panose="020B0609030804020204" pitchFamily="49" charset="0"/>
              </a:rPr>
              <a:t>&lt;</a:t>
            </a:r>
            <a:r>
              <a:rPr lang="en-US" altLang="zh-TW" sz="2000" dirty="0">
                <a:solidFill>
                  <a:srgbClr val="C5721C"/>
                </a:solidFill>
                <a:latin typeface="Menlo" panose="020B0609030804020204" pitchFamily="49" charset="0"/>
              </a:rPr>
              <a:t>html</a:t>
            </a:r>
            <a:r>
              <a:rPr lang="en-US" altLang="zh-TW" sz="2000" dirty="0">
                <a:solidFill>
                  <a:srgbClr val="25B2BF"/>
                </a:solidFill>
                <a:latin typeface="Menlo" panose="020B0609030804020204" pitchFamily="49" charset="0"/>
              </a:rPr>
              <a:t>&gt;</a:t>
            </a:r>
            <a:endParaRPr lang="en-US" altLang="zh-TW" sz="2000" dirty="0">
              <a:solidFill>
                <a:srgbClr val="C5721C"/>
              </a:solidFill>
              <a:latin typeface="Menlo" panose="020B0609030804020204" pitchFamily="49" charset="0"/>
            </a:endParaRPr>
          </a:p>
          <a:p>
            <a:r>
              <a:rPr lang="en-US" altLang="zh-TW" sz="2000" dirty="0">
                <a:solidFill>
                  <a:srgbClr val="25B2BF"/>
                </a:solidFill>
                <a:latin typeface="Menlo" panose="020B0609030804020204" pitchFamily="49" charset="0"/>
              </a:rPr>
              <a:t>&lt;</a:t>
            </a:r>
            <a:r>
              <a:rPr lang="en-US" altLang="zh-TW" sz="2000" dirty="0">
                <a:solidFill>
                  <a:srgbClr val="C5721C"/>
                </a:solidFill>
                <a:latin typeface="Menlo" panose="020B0609030804020204" pitchFamily="49" charset="0"/>
              </a:rPr>
              <a:t>body</a:t>
            </a:r>
            <a:r>
              <a:rPr lang="en-US" altLang="zh-TW" sz="2000" dirty="0">
                <a:solidFill>
                  <a:srgbClr val="25B2BF"/>
                </a:solidFill>
                <a:latin typeface="Menlo" panose="020B0609030804020204" pitchFamily="49" charset="0"/>
              </a:rPr>
              <a:t>&gt;</a:t>
            </a:r>
            <a:endParaRPr lang="en-US" altLang="zh-TW" sz="2000" dirty="0">
              <a:solidFill>
                <a:srgbClr val="C5721C"/>
              </a:solidFill>
              <a:latin typeface="Menlo" panose="020B0609030804020204" pitchFamily="49" charset="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en-US" altLang="zh-TW" sz="2000" dirty="0">
                <a:solidFill>
                  <a:srgbClr val="25B2BF"/>
                </a:solidFill>
                <a:latin typeface="Menlo" panose="020B0609030804020204" pitchFamily="49" charset="0"/>
              </a:rPr>
              <a:t>&lt;</a:t>
            </a:r>
            <a:r>
              <a:rPr lang="en-US" altLang="zh-TW" sz="2000" dirty="0" err="1">
                <a:solidFill>
                  <a:srgbClr val="C5721C"/>
                </a:solidFill>
                <a:latin typeface="Menlo" panose="020B0609030804020204" pitchFamily="49" charset="0"/>
              </a:rPr>
              <a:t>img</a:t>
            </a:r>
            <a:r>
              <a:rPr lang="en-US" altLang="zh-TW" sz="2000" dirty="0">
                <a:solidFill>
                  <a:srgbClr val="C5721C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000" dirty="0" err="1">
                <a:solidFill>
                  <a:srgbClr val="26B41B"/>
                </a:solidFill>
                <a:latin typeface="Menlo" panose="020B0609030804020204" pitchFamily="49" charset="0"/>
              </a:rPr>
              <a:t>src</a:t>
            </a:r>
            <a:r>
              <a:rPr lang="en-US" altLang="zh-TW" sz="2000" dirty="0">
                <a:solidFill>
                  <a:srgbClr val="25B2BF"/>
                </a:solidFill>
                <a:latin typeface="Menlo" panose="020B0609030804020204" pitchFamily="49" charset="0"/>
              </a:rPr>
              <a:t>=</a:t>
            </a:r>
            <a:r>
              <a:rPr lang="en-US" altLang="zh-TW" sz="2000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sz="2000" dirty="0" err="1">
                <a:solidFill>
                  <a:srgbClr val="BD311B"/>
                </a:solidFill>
                <a:latin typeface="Menlo" panose="020B0609030804020204" pitchFamily="49" charset="0"/>
              </a:rPr>
              <a:t>a.jpg</a:t>
            </a:r>
            <a:r>
              <a:rPr lang="en-US" altLang="zh-TW" sz="2000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sz="2000" dirty="0">
                <a:solidFill>
                  <a:srgbClr val="25B2BF"/>
                </a:solidFill>
                <a:latin typeface="Menlo" panose="020B0609030804020204" pitchFamily="49" charset="0"/>
              </a:rPr>
              <a:t>/&gt;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en-US" altLang="zh-TW" sz="2000" dirty="0">
                <a:solidFill>
                  <a:srgbClr val="25B2BF"/>
                </a:solidFill>
                <a:latin typeface="Menlo" panose="020B0609030804020204" pitchFamily="49" charset="0"/>
              </a:rPr>
              <a:t>&lt;</a:t>
            </a:r>
            <a:r>
              <a:rPr lang="en-US" altLang="zh-TW" sz="2000" dirty="0" err="1">
                <a:solidFill>
                  <a:srgbClr val="C5721C"/>
                </a:solidFill>
                <a:latin typeface="Menlo" panose="020B0609030804020204" pitchFamily="49" charset="0"/>
              </a:rPr>
              <a:t>img</a:t>
            </a:r>
            <a:r>
              <a:rPr lang="en-US" altLang="zh-TW" sz="2000" dirty="0">
                <a:solidFill>
                  <a:srgbClr val="C5721C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000" dirty="0" err="1">
                <a:solidFill>
                  <a:srgbClr val="26B41B"/>
                </a:solidFill>
                <a:latin typeface="Menlo" panose="020B0609030804020204" pitchFamily="49" charset="0"/>
              </a:rPr>
              <a:t>src</a:t>
            </a:r>
            <a:r>
              <a:rPr lang="en-US" altLang="zh-TW" sz="2000" dirty="0">
                <a:solidFill>
                  <a:srgbClr val="25B2BF"/>
                </a:solidFill>
                <a:latin typeface="Menlo" panose="020B0609030804020204" pitchFamily="49" charset="0"/>
              </a:rPr>
              <a:t>=</a:t>
            </a:r>
            <a:r>
              <a:rPr lang="en-US" altLang="zh-TW" sz="2000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sz="2000" dirty="0" err="1">
                <a:solidFill>
                  <a:srgbClr val="BD311B"/>
                </a:solidFill>
                <a:latin typeface="Menlo" panose="020B0609030804020204" pitchFamily="49" charset="0"/>
              </a:rPr>
              <a:t>b.jpg</a:t>
            </a:r>
            <a:r>
              <a:rPr lang="en-US" altLang="zh-TW" sz="2000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sz="2000" dirty="0">
                <a:solidFill>
                  <a:srgbClr val="25B2BF"/>
                </a:solidFill>
                <a:latin typeface="Menlo" panose="020B0609030804020204" pitchFamily="49" charset="0"/>
              </a:rPr>
              <a:t>/&gt;</a:t>
            </a:r>
            <a:endParaRPr lang="en-US" altLang="zh-TW" sz="2000" dirty="0">
              <a:solidFill>
                <a:srgbClr val="BD311B"/>
              </a:solidFill>
              <a:latin typeface="Menlo" panose="020B0609030804020204" pitchFamily="49" charset="0"/>
            </a:endParaRPr>
          </a:p>
          <a:p>
            <a:r>
              <a:rPr lang="en-US" altLang="zh-TW" sz="2000" dirty="0">
                <a:solidFill>
                  <a:srgbClr val="25B2BF"/>
                </a:solidFill>
                <a:latin typeface="Menlo" panose="020B0609030804020204" pitchFamily="49" charset="0"/>
              </a:rPr>
              <a:t>&lt;/</a:t>
            </a:r>
            <a:r>
              <a:rPr lang="en-US" altLang="zh-TW" sz="2000" dirty="0">
                <a:solidFill>
                  <a:srgbClr val="C5721C"/>
                </a:solidFill>
                <a:latin typeface="Menlo" panose="020B0609030804020204" pitchFamily="49" charset="0"/>
              </a:rPr>
              <a:t>body</a:t>
            </a:r>
            <a:r>
              <a:rPr lang="en-US" altLang="zh-TW" sz="2000" dirty="0">
                <a:solidFill>
                  <a:srgbClr val="25B2BF"/>
                </a:solidFill>
                <a:latin typeface="Menlo" panose="020B0609030804020204" pitchFamily="49" charset="0"/>
              </a:rPr>
              <a:t>&gt;</a:t>
            </a:r>
            <a:endParaRPr lang="en-US" altLang="zh-TW" sz="2000" dirty="0">
              <a:solidFill>
                <a:srgbClr val="C5721C"/>
              </a:solidFill>
              <a:latin typeface="Menlo" panose="020B0609030804020204" pitchFamily="49" charset="0"/>
            </a:endParaRPr>
          </a:p>
          <a:p>
            <a:r>
              <a:rPr lang="en-US" altLang="zh-TW" sz="2000" dirty="0">
                <a:solidFill>
                  <a:srgbClr val="25B2BF"/>
                </a:solidFill>
                <a:latin typeface="Menlo" panose="020B0609030804020204" pitchFamily="49" charset="0"/>
              </a:rPr>
              <a:t>&lt;/</a:t>
            </a:r>
            <a:r>
              <a:rPr lang="en-US" altLang="zh-TW" sz="2000" dirty="0">
                <a:solidFill>
                  <a:srgbClr val="C5721C"/>
                </a:solidFill>
                <a:latin typeface="Menlo" panose="020B0609030804020204" pitchFamily="49" charset="0"/>
              </a:rPr>
              <a:t>html</a:t>
            </a:r>
            <a:r>
              <a:rPr lang="en-US" altLang="zh-TW" sz="2000" dirty="0">
                <a:solidFill>
                  <a:srgbClr val="25B2BF"/>
                </a:solidFill>
                <a:latin typeface="Menlo" panose="020B0609030804020204" pitchFamily="49" charset="0"/>
              </a:rPr>
              <a:t>&gt;</a:t>
            </a:r>
            <a:endParaRPr lang="en-US" altLang="zh-TW" sz="2000" dirty="0">
              <a:solidFill>
                <a:srgbClr val="C5721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4F2BDA-CD76-E647-AC45-35D59DED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648292-ABD9-4E49-911E-FFBBBE47E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3677B3-30FF-7D4B-B029-728C098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0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FF4AC9-961E-9746-8939-9A485271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CAC303-560F-D248-BB0D-D49464C4D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57650"/>
          </a:xfrm>
        </p:spPr>
        <p:txBody>
          <a:bodyPr>
            <a:normAutofit/>
          </a:bodyPr>
          <a:lstStyle/>
          <a:p>
            <a:r>
              <a:rPr kumimoji="1" lang="zh-Hant" altLang="en-US" dirty="0"/>
              <a:t>將資料放在網址列傳給</a:t>
            </a:r>
            <a:r>
              <a:rPr kumimoji="1" lang="en-US" altLang="zh-Hant" dirty="0"/>
              <a:t> web server</a:t>
            </a:r>
          </a:p>
          <a:p>
            <a:r>
              <a:rPr kumimoji="1" lang="zh-Hant" altLang="en-US" dirty="0"/>
              <a:t>例如：</a:t>
            </a:r>
            <a:endParaRPr kumimoji="1" lang="en-US" altLang="zh-Hant" dirty="0"/>
          </a:p>
          <a:p>
            <a:pPr lvl="1"/>
            <a:r>
              <a:rPr kumimoji="1" lang="en-US" altLang="zh-TW" dirty="0"/>
              <a:t>Google </a:t>
            </a:r>
            <a:r>
              <a:rPr kumimoji="1" lang="zh-Hant" altLang="en-US" dirty="0"/>
              <a:t>地圖</a:t>
            </a:r>
            <a:endParaRPr kumimoji="1" lang="en-US" altLang="zh-TW" dirty="0"/>
          </a:p>
          <a:p>
            <a:pPr lvl="2"/>
            <a:r>
              <a:rPr kumimoji="1" lang="en-US" altLang="zh-TW" dirty="0"/>
              <a:t>https://</a:t>
            </a:r>
            <a:r>
              <a:rPr kumimoji="1" lang="en-US" altLang="zh-TW" dirty="0" err="1"/>
              <a:t>www.google.com.tw</a:t>
            </a:r>
            <a:r>
              <a:rPr kumimoji="1" lang="en-US" altLang="zh-TW" dirty="0"/>
              <a:t>/maps/place/</a:t>
            </a:r>
            <a:r>
              <a:rPr kumimoji="1" lang="zh-TW" altLang="en-US" dirty="0">
                <a:solidFill>
                  <a:srgbClr val="FF0000"/>
                </a:solidFill>
              </a:rPr>
              <a:t>台北</a:t>
            </a:r>
            <a:r>
              <a:rPr kumimoji="1" lang="en-US" altLang="zh-TW" dirty="0">
                <a:solidFill>
                  <a:srgbClr val="FF0000"/>
                </a:solidFill>
              </a:rPr>
              <a:t>101</a:t>
            </a:r>
            <a:r>
              <a:rPr kumimoji="1" lang="zh-TW" altLang="en-US" dirty="0">
                <a:solidFill>
                  <a:srgbClr val="FF0000"/>
                </a:solidFill>
              </a:rPr>
              <a:t>大樓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pPr lvl="1"/>
            <a:r>
              <a:rPr kumimoji="1" lang="zh-Hant" altLang="en-US" dirty="0"/>
              <a:t>譯點通</a:t>
            </a:r>
            <a:endParaRPr kumimoji="1" lang="en-US" altLang="zh-Hant" dirty="0"/>
          </a:p>
          <a:p>
            <a:pPr lvl="2"/>
            <a:r>
              <a:rPr kumimoji="1" lang="en-US" altLang="zh-TW" dirty="0"/>
              <a:t>https://</a:t>
            </a:r>
            <a:r>
              <a:rPr kumimoji="1" lang="en-US" altLang="zh-TW" dirty="0" err="1"/>
              <a:t>yun.dreye.com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dict_new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dict.php</a:t>
            </a:r>
            <a:r>
              <a:rPr kumimoji="1" lang="en-US" altLang="zh-TW" dirty="0" err="1">
                <a:solidFill>
                  <a:srgbClr val="FF0000"/>
                </a:solidFill>
              </a:rPr>
              <a:t>?w</a:t>
            </a:r>
            <a:r>
              <a:rPr kumimoji="1" lang="en-US" altLang="zh-TW" dirty="0">
                <a:solidFill>
                  <a:srgbClr val="FF0000"/>
                </a:solidFill>
              </a:rPr>
              <a:t>=python</a:t>
            </a:r>
          </a:p>
          <a:p>
            <a:r>
              <a:rPr kumimoji="1" lang="zh-Hant" altLang="en-US" dirty="0">
                <a:solidFill>
                  <a:schemeClr val="tx1"/>
                </a:solidFill>
              </a:rPr>
              <a:t>特性</a:t>
            </a:r>
            <a:endParaRPr kumimoji="1" lang="en-US" altLang="zh-Hant" dirty="0">
              <a:solidFill>
                <a:schemeClr val="tx1"/>
              </a:solidFill>
            </a:endParaRPr>
          </a:p>
          <a:p>
            <a:pPr lvl="1"/>
            <a:r>
              <a:rPr kumimoji="1" lang="zh-Hant" altLang="en-US" dirty="0">
                <a:solidFill>
                  <a:schemeClr val="tx1"/>
                </a:solidFill>
              </a:rPr>
              <a:t>網址列資料無法加密，有資安問題</a:t>
            </a:r>
            <a:endParaRPr kumimoji="1" lang="en-US" altLang="zh-Hant" dirty="0">
              <a:solidFill>
                <a:schemeClr val="tx1"/>
              </a:solidFill>
            </a:endParaRPr>
          </a:p>
          <a:p>
            <a:pPr lvl="1"/>
            <a:r>
              <a:rPr kumimoji="1" lang="zh-Hant" altLang="en-US" dirty="0">
                <a:solidFill>
                  <a:schemeClr val="tx1"/>
                </a:solidFill>
              </a:rPr>
              <a:t>網址會被 </a:t>
            </a:r>
            <a:r>
              <a:rPr kumimoji="1" lang="en-US" altLang="zh-Hant" dirty="0">
                <a:solidFill>
                  <a:schemeClr val="tx1"/>
                </a:solidFill>
              </a:rPr>
              <a:t>bookmark</a:t>
            </a:r>
            <a:r>
              <a:rPr kumimoji="1" lang="zh-Hant" altLang="en-US" dirty="0">
                <a:solidFill>
                  <a:schemeClr val="tx1"/>
                </a:solidFill>
              </a:rPr>
              <a:t>、存入歷史清單或被</a:t>
            </a:r>
            <a:r>
              <a:rPr kumimoji="1" lang="en-US" altLang="zh-Hant" dirty="0">
                <a:solidFill>
                  <a:schemeClr val="tx1"/>
                </a:solidFill>
              </a:rPr>
              <a:t>cache</a:t>
            </a:r>
          </a:p>
          <a:p>
            <a:pPr lvl="1"/>
            <a:r>
              <a:rPr kumimoji="1" lang="zh-Hant" altLang="en-US" dirty="0">
                <a:solidFill>
                  <a:schemeClr val="tx1"/>
                </a:solidFill>
              </a:rPr>
              <a:t>有長度限制</a:t>
            </a:r>
            <a:endParaRPr kumimoji="1" lang="en-US" altLang="zh-TW" dirty="0">
              <a:solidFill>
                <a:schemeClr val="tx1"/>
              </a:solidFill>
            </a:endParaRPr>
          </a:p>
          <a:p>
            <a:pPr lvl="1"/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F31BF4-FDC3-7B48-A234-5282AF020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04F67E-5F5D-404E-B3CC-72CC6B5D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A7F201-7797-3F4B-A116-B36645B4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1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EA06D5-A465-6640-A616-CAA5B45C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POST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AA5C31-81B9-B44C-A1F2-4D537E143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00538"/>
          </a:xfrm>
        </p:spPr>
        <p:txBody>
          <a:bodyPr>
            <a:normAutofit/>
          </a:bodyPr>
          <a:lstStyle/>
          <a:p>
            <a:r>
              <a:rPr kumimoji="1" lang="zh-Hant" altLang="en-US" dirty="0"/>
              <a:t>將資料放在</a:t>
            </a:r>
            <a:r>
              <a:rPr kumimoji="1" lang="en-US" altLang="zh-Hant" dirty="0"/>
              <a:t>body</a:t>
            </a:r>
            <a:r>
              <a:rPr kumimoji="1" lang="zh-Hant" altLang="en-US" dirty="0"/>
              <a:t>中傳給</a:t>
            </a:r>
            <a:r>
              <a:rPr kumimoji="1" lang="en-US" altLang="zh-Hant" dirty="0"/>
              <a:t>web server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Hant" dirty="0"/>
          </a:p>
          <a:p>
            <a:r>
              <a:rPr kumimoji="1" lang="zh-Hant" altLang="en-US" dirty="0"/>
              <a:t>特性：</a:t>
            </a:r>
            <a:endParaRPr kumimoji="1" lang="en-US" altLang="zh-Hant" dirty="0"/>
          </a:p>
          <a:p>
            <a:pPr lvl="1"/>
            <a:r>
              <a:rPr kumimoji="1" lang="zh-Hant" altLang="en-US" dirty="0"/>
              <a:t>資料可以加密傳輸</a:t>
            </a:r>
            <a:endParaRPr kumimoji="1" lang="en-US" altLang="zh-Hant" dirty="0"/>
          </a:p>
          <a:p>
            <a:pPr lvl="1"/>
            <a:r>
              <a:rPr kumimoji="1" lang="zh-Hant" altLang="en-US" dirty="0"/>
              <a:t>無法</a:t>
            </a:r>
            <a:r>
              <a:rPr kumimoji="1" lang="en-US" altLang="zh-Hant" dirty="0"/>
              <a:t>bookmark</a:t>
            </a:r>
            <a:r>
              <a:rPr kumimoji="1" lang="zh-Hant" altLang="en-US" dirty="0"/>
              <a:t>、無法進入</a:t>
            </a:r>
            <a:r>
              <a:rPr kumimoji="1" lang="zh-Hant" altLang="en-US"/>
              <a:t>歷史清單、永遠不會</a:t>
            </a:r>
            <a:r>
              <a:rPr kumimoji="1" lang="en-US" altLang="zh-Hant" dirty="0"/>
              <a:t>cache</a:t>
            </a:r>
          </a:p>
          <a:p>
            <a:pPr lvl="1"/>
            <a:r>
              <a:rPr kumimoji="1" lang="zh-Hant" altLang="en-US" dirty="0"/>
              <a:t>無長度限制</a:t>
            </a:r>
            <a:endParaRPr kumimoji="1" lang="en-US" altLang="zh-Hant" dirty="0"/>
          </a:p>
          <a:p>
            <a:pPr lvl="1"/>
            <a:endParaRPr kumimoji="1" lang="en-US" altLang="zh-TW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6A09F1-73B1-9448-BE59-CC22118A336F}"/>
              </a:ext>
            </a:extLst>
          </p:cNvPr>
          <p:cNvSpPr/>
          <p:nvPr/>
        </p:nvSpPr>
        <p:spPr>
          <a:xfrm>
            <a:off x="2124756" y="2960932"/>
            <a:ext cx="6096000" cy="156966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POST /data/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index.php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HTTP/1.1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Host: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foo.com</a:t>
            </a:r>
            <a:endParaRPr lang="en-US" altLang="zh-TW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Content-Type: application/x-www-form-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urlencoded</a:t>
            </a:r>
            <a:endParaRPr lang="en-US" altLang="zh-TW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Content-Length: 13</a:t>
            </a:r>
          </a:p>
          <a:p>
            <a:endParaRPr lang="en-US" altLang="zh-TW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Menlo" panose="020B0609030804020204" pitchFamily="49" charset="0"/>
              </a:rPr>
              <a:t>say=</a:t>
            </a:r>
            <a:r>
              <a:rPr lang="en-US" altLang="zh-TW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Hi&amp;to</a:t>
            </a:r>
            <a:r>
              <a:rPr lang="en-US" altLang="zh-TW" sz="1600" dirty="0">
                <a:solidFill>
                  <a:srgbClr val="FF0000"/>
                </a:solidFill>
                <a:latin typeface="Menlo" panose="020B0609030804020204" pitchFamily="49" charset="0"/>
              </a:rPr>
              <a:t>=Mom</a:t>
            </a:r>
            <a:r>
              <a:rPr lang="en-US" altLang="zh-TW" sz="1600" dirty="0">
                <a:solidFill>
                  <a:srgbClr val="562FFF"/>
                </a:solidFill>
                <a:latin typeface="Menlo" panose="020B0609030804020204" pitchFamily="49" charset="0"/>
              </a:rPr>
              <a:t>             </a:t>
            </a:r>
            <a:endParaRPr lang="en-US" altLang="zh-TW" sz="1600" dirty="0">
              <a:solidFill>
                <a:srgbClr val="562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7FA835-B763-9241-BDD6-B1AC5038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0DB96B-D620-B041-B244-F4AA7B76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07235B-29B3-B049-A0DF-042DEAF8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1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1C00E-A386-8F4F-8E19-F5A8D97B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以</a:t>
            </a:r>
            <a:r>
              <a:rPr kumimoji="1" lang="en-US" altLang="zh-Hant" dirty="0"/>
              <a:t>GET</a:t>
            </a:r>
            <a:r>
              <a:rPr kumimoji="1" lang="zh-Hant" altLang="en-US" dirty="0"/>
              <a:t>方式送出</a:t>
            </a:r>
            <a:r>
              <a:rPr kumimoji="1" lang="en-US" altLang="zh-Hant" dirty="0"/>
              <a:t> – Python2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138429-78C2-2D4C-8947-E0914D6C5AD3}"/>
              </a:ext>
            </a:extLst>
          </p:cNvPr>
          <p:cNvSpPr/>
          <p:nvPr/>
        </p:nvSpPr>
        <p:spPr>
          <a:xfrm>
            <a:off x="1589313" y="2475637"/>
            <a:ext cx="93834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import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urllib2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urllib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response = urllib.urlopen(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'http://1.2.3.4/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add.cgi?a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=5&amp;b=3'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zh-TW" dirty="0">
              <a:solidFill>
                <a:srgbClr val="BD311B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response.read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AF52DCD-9163-074B-9D47-F9089D503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C62B12-7108-274B-99B4-491E9CC4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1C2BC6-0AFA-A540-9D73-522BC92C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6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1C00E-A386-8F4F-8E19-F5A8D97B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以</a:t>
            </a:r>
            <a:r>
              <a:rPr kumimoji="1" lang="en-US" altLang="zh-Hant" dirty="0"/>
              <a:t>GET</a:t>
            </a:r>
            <a:r>
              <a:rPr kumimoji="1" lang="zh-Hant" altLang="en-US" dirty="0"/>
              <a:t>方式送出</a:t>
            </a:r>
            <a:r>
              <a:rPr kumimoji="1" lang="en-US" altLang="zh-Hant" dirty="0"/>
              <a:t> – Python3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138429-78C2-2D4C-8947-E0914D6C5AD3}"/>
              </a:ext>
            </a:extLst>
          </p:cNvPr>
          <p:cNvSpPr/>
          <p:nvPr/>
        </p:nvSpPr>
        <p:spPr>
          <a:xfrm>
            <a:off x="1589313" y="2475637"/>
            <a:ext cx="93834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import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urllib.request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urllib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response =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urllib.urlopen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'http://1.2.3.4/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add.cgi?a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=5&amp;b=3'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response.read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().decode(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"utf-8"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AF52DCD-9163-074B-9D47-F9089D503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C62B12-7108-274B-99B4-491E9CC4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1C2BC6-0AFA-A540-9D73-522BC92C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5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5E940C-DFDD-F842-A6CE-1BC59A8F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以</a:t>
            </a:r>
            <a:r>
              <a:rPr kumimoji="1" lang="en-US" altLang="zh-Hant" dirty="0"/>
              <a:t>POST</a:t>
            </a:r>
            <a:r>
              <a:rPr kumimoji="1" lang="zh-Hant" altLang="en-US" dirty="0"/>
              <a:t>方式送出</a:t>
            </a:r>
            <a:r>
              <a:rPr kumimoji="1" lang="en-US" altLang="zh-Hant" dirty="0"/>
              <a:t> – Python2</a:t>
            </a:r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E06F91-9B18-6C41-97A2-A0B63453F81A}"/>
              </a:ext>
            </a:extLst>
          </p:cNvPr>
          <p:cNvSpPr/>
          <p:nvPr/>
        </p:nvSpPr>
        <p:spPr>
          <a:xfrm>
            <a:off x="1551215" y="2684811"/>
            <a:ext cx="97427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import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urllib2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urllib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data =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"a=5&amp;b=3"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request = urllib.Request(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'http://1.2.3.4/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add.cgi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data)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response = urllib.urlopen(request)</a:t>
            </a: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response.read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F4270CB-2BC2-5C49-85A3-FEDADBCF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02AA37-7A42-5349-809D-0C8BA3CC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130099-7E6E-E84F-9CCC-D00436BA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4434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2083</TotalTime>
  <Words>944</Words>
  <Application>Microsoft Macintosh PowerPoint</Application>
  <PresentationFormat>寬螢幕</PresentationFormat>
  <Paragraphs>421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微軟正黑體</vt:lpstr>
      <vt:lpstr>新細明體</vt:lpstr>
      <vt:lpstr>Calibri</vt:lpstr>
      <vt:lpstr>Courier New</vt:lpstr>
      <vt:lpstr>Franklin Gothic Book</vt:lpstr>
      <vt:lpstr>Menlo</vt:lpstr>
      <vt:lpstr>TF10001025</vt:lpstr>
      <vt:lpstr>HTTP 協定</vt:lpstr>
      <vt:lpstr>WEB運作原理</vt:lpstr>
      <vt:lpstr>網頁組成</vt:lpstr>
      <vt:lpstr>網頁中包含圖片</vt:lpstr>
      <vt:lpstr>GET</vt:lpstr>
      <vt:lpstr>POST</vt:lpstr>
      <vt:lpstr>以GET方式送出 – Python2</vt:lpstr>
      <vt:lpstr>以GET方式送出 – Python3</vt:lpstr>
      <vt:lpstr>以POST方式送出 – Python2</vt:lpstr>
      <vt:lpstr>以POST方式送出 – Python3</vt:lpstr>
      <vt:lpstr>取得照片並存檔 – Python 2</vt:lpstr>
      <vt:lpstr>取得照片並存檔 – Python 3</vt:lpstr>
      <vt:lpstr>JSON解析</vt:lpstr>
      <vt:lpstr>JSON – Array 格式</vt:lpstr>
      <vt:lpstr>JSON – Dictionary 格式</vt:lpstr>
      <vt:lpstr>第１步：匯入library</vt:lpstr>
      <vt:lpstr>第２步：Array格式解析</vt:lpstr>
      <vt:lpstr>第２步：Dictionary格式解析</vt:lpstr>
      <vt:lpstr>XML解析</vt:lpstr>
      <vt:lpstr>XML解析</vt:lpstr>
      <vt:lpstr>第１步：匯入library</vt:lpstr>
      <vt:lpstr>第2步：從檔案來解析</vt:lpstr>
      <vt:lpstr>第2步：從字串來解析</vt:lpstr>
      <vt:lpstr>第1招： 取得子標籤</vt:lpstr>
      <vt:lpstr>第2招： 運用陣列</vt:lpstr>
      <vt:lpstr>第3招： 取得特定標籤</vt:lpstr>
      <vt:lpstr>第4招： 取得第一層內容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KoKang Chu</dc:creator>
  <cp:lastModifiedBy>KoKang Chu</cp:lastModifiedBy>
  <cp:revision>162</cp:revision>
  <cp:lastPrinted>2017-07-27T05:11:40Z</cp:lastPrinted>
  <dcterms:created xsi:type="dcterms:W3CDTF">2017-04-05T01:42:47Z</dcterms:created>
  <dcterms:modified xsi:type="dcterms:W3CDTF">2018-05-10T02:14:49Z</dcterms:modified>
</cp:coreProperties>
</file>