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1" r:id="rId6"/>
    <p:sldId id="285" r:id="rId7"/>
    <p:sldId id="287" r:id="rId8"/>
    <p:sldId id="288" r:id="rId9"/>
    <p:sldId id="289" r:id="rId10"/>
    <p:sldId id="262" r:id="rId11"/>
    <p:sldId id="263" r:id="rId12"/>
    <p:sldId id="290" r:id="rId13"/>
    <p:sldId id="291" r:id="rId14"/>
    <p:sldId id="292" r:id="rId15"/>
    <p:sldId id="294" r:id="rId16"/>
    <p:sldId id="304" r:id="rId17"/>
    <p:sldId id="302" r:id="rId18"/>
    <p:sldId id="314" r:id="rId19"/>
    <p:sldId id="303" r:id="rId20"/>
    <p:sldId id="306" r:id="rId21"/>
    <p:sldId id="308" r:id="rId22"/>
    <p:sldId id="310" r:id="rId23"/>
    <p:sldId id="312" r:id="rId24"/>
    <p:sldId id="315" r:id="rId25"/>
    <p:sldId id="316" r:id="rId26"/>
    <p:sldId id="317" r:id="rId27"/>
    <p:sldId id="318" r:id="rId28"/>
    <p:sldId id="320" r:id="rId29"/>
  </p:sldIdLst>
  <p:sldSz cx="9144000" cy="6858000" type="screen4x3"/>
  <p:notesSz cx="6858000" cy="9144000"/>
  <p:embeddedFontLst>
    <p:embeddedFont>
      <p:font typeface="Amatic SC" panose="020B0604020202020204" charset="0"/>
      <p:regular r:id="rId31"/>
      <p:bold r:id="rId32"/>
    </p:embeddedFont>
    <p:embeddedFont>
      <p:font typeface="Merriweather" panose="020B0604020202020204" charset="0"/>
      <p:regular r:id="rId33"/>
      <p:bold r:id="rId34"/>
      <p:italic r:id="rId35"/>
      <p:boldItalic r:id="rId36"/>
    </p:embeddedFont>
    <p:embeddedFont>
      <p:font typeface="Aharoni" panose="020B0604020202020204" charset="-79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1033E74-E699-41A9-961B-74AF08F7CDB5}">
  <a:tblStyle styleId="{01033E74-E699-41A9-961B-74AF08F7CDB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>
      <p:cViewPr varScale="1">
        <p:scale>
          <a:sx n="64" d="100"/>
          <a:sy n="64" d="100"/>
        </p:scale>
        <p:origin x="11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87557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4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873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264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5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Shape 19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Shape 19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365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18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86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533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8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978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Shape 18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47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912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754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722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231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3639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988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962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695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27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Shape 1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76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Shape 18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Shape 18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16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78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8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99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64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1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Shape 20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Shape 20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2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Shape 844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845" name="Shape 84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6" name="Shape 84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8" name="Shape 84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0" name="Shape 850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1" name="Shape 851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3" name="Shape 853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5" name="Shape 85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6" name="Shape 85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7" name="Shape 857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8" name="Shape 85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9" name="Shape 859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6" name="Shape 90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7" name="Shape 907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8" name="Shape 90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9" name="Shape 909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1" name="Shape 911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3" name="Shape 913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4" name="Shape 914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5" name="Shape 91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3" name="Shape 923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4" name="Shape 924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8" name="Shape 92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9" name="Shape 929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0" name="Shape 930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1" name="Shape 931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3" name="Shape 933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4" name="Shape 934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5" name="Shape 93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7" name="Shape 937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8" name="Shape 93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9" name="Shape 939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0" name="Shape 940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1" name="Shape 941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2" name="Shape 942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3" name="Shape 943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4" name="Shape 944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5" name="Shape 94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6" name="Shape 94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7" name="Shape 947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8" name="Shape 94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0" name="Shape 950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1" name="Shape 951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2" name="Shape 952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3" name="Shape 953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4" name="Shape 954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5" name="Shape 95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6" name="Shape 95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7" name="Shape 957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8" name="Shape 95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9" name="Shape 959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0" name="Shape 960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1" name="Shape 961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2" name="Shape 962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3" name="Shape 963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4" name="Shape 964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5" name="Shape 96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7" name="Shape 967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8" name="Shape 96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9" name="Shape 969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0" name="Shape 970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1" name="Shape 971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3" name="Shape 973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4" name="Shape 974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5" name="Shape 97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6" name="Shape 97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7" name="Shape 977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8" name="Shape 97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9" name="Shape 979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0" name="Shape 980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1" name="Shape 981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2" name="Shape 982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3" name="Shape 983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4" name="Shape 984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5" name="Shape 98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6" name="Shape 98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7" name="Shape 987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8" name="Shape 98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9" name="Shape 989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0" name="Shape 990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1" name="Shape 991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2" name="Shape 992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3" name="Shape 993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4" name="Shape 994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5" name="Shape 99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6" name="Shape 99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7" name="Shape 997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9" name="Shape 999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599" cy="464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78" name="Shape 137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C41EAE-31C0-40C4-9A01-240EEC738031}" type="datetimeFigureOut">
              <a:rPr lang="es-ES" smtClean="0"/>
              <a:pPr/>
              <a:t>26/06/2017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4AF15-78C6-4262-BEC5-A5EB17AA02F1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einermatias/BITSoft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Proyecto final de ingenieria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>
            <a:spLocks noGrp="1"/>
          </p:cNvSpPr>
          <p:nvPr>
            <p:ph type="ctrTitle" idx="4294967295"/>
          </p:nvPr>
        </p:nvSpPr>
        <p:spPr>
          <a:xfrm>
            <a:off x="1187624" y="3645024"/>
            <a:ext cx="6395700" cy="12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Requerimientos funcionales y no funcionales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6726423" cy="464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r>
              <a:rPr lang="es-ES" sz="1800" dirty="0"/>
              <a:t>F1: El modelo Afinador debe obtener un valor entre 0 y 	6, que representa la octava y la nota que se 	quiere tocar.</a:t>
            </a:r>
          </a:p>
          <a:p>
            <a:pPr lvl="0" algn="just"/>
            <a:r>
              <a:rPr lang="es-ES" sz="1800" dirty="0"/>
              <a:t>F2: Al iniciar deberá figurar la leyenda “Apagado”.</a:t>
            </a:r>
          </a:p>
          <a:p>
            <a:pPr lvl="0" algn="just"/>
            <a:r>
              <a:rPr lang="es-ES" sz="1800" dirty="0"/>
              <a:t>F3: La nota se debe poder escuchar después que el 	usuario presione el botón “Start”.</a:t>
            </a:r>
          </a:p>
          <a:p>
            <a:pPr lvl="0" algn="just"/>
            <a:r>
              <a:rPr lang="es-ES" sz="1800" dirty="0"/>
              <a:t>F4: Se debe poder detener el sonido después que el 	usuario presione el botón   “Stop”.</a:t>
            </a:r>
          </a:p>
          <a:p>
            <a:pPr lvl="0" algn="just"/>
            <a:r>
              <a:rPr lang="es-ES" sz="1800" dirty="0"/>
              <a:t>F5: El modelo debe ser capaz de tocar distintas notas, 	que vayan del DO al SI de la cuarta octava, y 	luego de la nota SI deberá volver a empezar.</a:t>
            </a:r>
          </a:p>
          <a:p>
            <a:pPr lvl="0" algn="just"/>
            <a:r>
              <a:rPr lang="es-ES" sz="1800" dirty="0"/>
              <a:t>F6: Debe poder ser capaz de ir a la siguiente o a la 	anterior nota, luego de presionar “&gt;&gt;” o “&lt;&lt;”.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56" name="Shape 185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Requerimientos funcionales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A01A97-A857-459C-8140-F0D7A25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640"/>
            <a:ext cx="8655283" cy="64278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6726423" cy="464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/>
            <a:r>
              <a:rPr lang="es-ES" sz="1800" dirty="0"/>
              <a:t>NF1: La duración del sonido de la nota no puede ser 	superior a 2 segundos.</a:t>
            </a:r>
          </a:p>
          <a:p>
            <a:pPr lvl="0" algn="just"/>
            <a:r>
              <a:rPr lang="es-ES" sz="1800" dirty="0"/>
              <a:t>NF2: Entre un sonido y el siguiente debe haber una 	pausa de 1 segundo como mínimo.</a:t>
            </a:r>
          </a:p>
          <a:p>
            <a:pPr lvl="0" algn="just"/>
            <a:r>
              <a:rPr lang="es-ES" sz="1800" dirty="0"/>
              <a:t>NF3: Las acciones realizadas por el usuario deben verse 	reflejadas en la vista en un tiempo igual o menor 	a 2 segundos.</a:t>
            </a:r>
          </a:p>
          <a:p>
            <a:pPr algn="just"/>
            <a:r>
              <a:rPr lang="es-ES" sz="1800" dirty="0"/>
              <a:t>NF4: El software debe ser desarrollado usando JAVA.</a:t>
            </a:r>
            <a:endParaRPr lang="en" dirty="0"/>
          </a:p>
        </p:txBody>
      </p:sp>
      <p:sp>
        <p:nvSpPr>
          <p:cNvPr id="1856" name="Shape 185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Requerimientos no funcionales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F673A8-E29C-49C0-97E8-C953843A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7288651" cy="36295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Shape 1968"/>
          <p:cNvSpPr txBox="1">
            <a:spLocks noGrp="1"/>
          </p:cNvSpPr>
          <p:nvPr>
            <p:ph type="title"/>
          </p:nvPr>
        </p:nvSpPr>
        <p:spPr>
          <a:xfrm>
            <a:off x="1071538" y="28572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M</a:t>
            </a:r>
            <a:r>
              <a:rPr lang="en" dirty="0"/>
              <a:t>atriz de trazabilidad </a:t>
            </a:r>
            <a:r>
              <a:rPr lang="es-AR" dirty="0"/>
              <a:t>respecto a las pruebas unitarias</a:t>
            </a:r>
            <a:endParaRPr lang="en" dirty="0"/>
          </a:p>
        </p:txBody>
      </p:sp>
      <p:sp>
        <p:nvSpPr>
          <p:cNvPr id="4" name="Shape 2163"/>
          <p:cNvSpPr/>
          <p:nvPr/>
        </p:nvSpPr>
        <p:spPr>
          <a:xfrm>
            <a:off x="2857488" y="2071678"/>
            <a:ext cx="284368" cy="28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Shape 2163"/>
          <p:cNvSpPr/>
          <p:nvPr/>
        </p:nvSpPr>
        <p:spPr>
          <a:xfrm>
            <a:off x="2857488" y="3929066"/>
            <a:ext cx="284368" cy="28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2163"/>
          <p:cNvSpPr/>
          <p:nvPr/>
        </p:nvSpPr>
        <p:spPr>
          <a:xfrm>
            <a:off x="3857620" y="3929066"/>
            <a:ext cx="284368" cy="28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2163"/>
          <p:cNvSpPr/>
          <p:nvPr/>
        </p:nvSpPr>
        <p:spPr>
          <a:xfrm>
            <a:off x="3857620" y="4357694"/>
            <a:ext cx="284368" cy="28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" name="Shape 2163"/>
          <p:cNvSpPr/>
          <p:nvPr/>
        </p:nvSpPr>
        <p:spPr>
          <a:xfrm>
            <a:off x="3857620" y="5286388"/>
            <a:ext cx="284368" cy="28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2163"/>
          <p:cNvSpPr/>
          <p:nvPr/>
        </p:nvSpPr>
        <p:spPr>
          <a:xfrm>
            <a:off x="4857752" y="3000372"/>
            <a:ext cx="284368" cy="28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2163"/>
          <p:cNvSpPr/>
          <p:nvPr/>
        </p:nvSpPr>
        <p:spPr>
          <a:xfrm>
            <a:off x="4857752" y="4857760"/>
            <a:ext cx="284368" cy="284778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2659E7-DE7C-4594-9914-01E3436E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40768"/>
            <a:ext cx="7995265" cy="43426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71604" y="1857364"/>
            <a:ext cx="6028199" cy="185738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 dirty="0"/>
            </a:br>
            <a:r>
              <a:rPr lang="en" dirty="0"/>
              <a:t>2.</a:t>
            </a:r>
            <a:br>
              <a:rPr lang="en" dirty="0"/>
            </a:br>
            <a:r>
              <a:rPr lang="en" dirty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18509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Diagrama de Despliegue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7B2820-669C-48B1-BBD3-335416C8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20" y="285728"/>
            <a:ext cx="5764199" cy="29409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58DB61-272F-437A-83CC-59FA8417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429000"/>
            <a:ext cx="7115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785918" y="168895"/>
            <a:ext cx="4643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Diagrama de clases general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4A0728-11C1-4D9D-9570-E027308A4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02" y="433185"/>
            <a:ext cx="9144000" cy="62741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/>
          <p:nvPr/>
        </p:nvSpPr>
        <p:spPr>
          <a:xfrm>
            <a:off x="1785918" y="928670"/>
            <a:ext cx="5356185" cy="521497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Diagrama de Paquetes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052A90-48C8-4A04-BAB1-AACF0263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" y="802320"/>
            <a:ext cx="9144000" cy="55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1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71604" y="2786058"/>
            <a:ext cx="6028199" cy="99785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  <a:br>
              <a:rPr lang="en" dirty="0"/>
            </a:br>
            <a:r>
              <a:rPr lang="en" dirty="0"/>
              <a:t>Pruebas unitarias y del sistema</a:t>
            </a:r>
          </a:p>
        </p:txBody>
      </p:sp>
    </p:spTree>
    <p:extLst>
      <p:ext uri="{BB962C8B-B14F-4D97-AF65-F5344CB8AC3E}">
        <p14:creationId xmlns:p14="http://schemas.microsoft.com/office/powerpoint/2010/main" val="21452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6726423" cy="464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ctr"/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PeliculasModelTest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ctr"/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PeliculasTest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ctr"/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SalasTest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ctr"/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AsientosTest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56" name="Shape 185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Pruebas Unitarias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43042" y="4766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AR" sz="4800" dirty="0"/>
              <a:t>Grupo BIT !</a:t>
            </a:r>
            <a:endParaRPr lang="en" sz="4800" dirty="0"/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643042" y="1747647"/>
            <a:ext cx="5713500" cy="17527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AR" sz="3600" b="1" dirty="0"/>
              <a:t>Sistema de reserva de tickets de un cine</a:t>
            </a:r>
            <a:endParaRPr lang="es-AR" sz="2400" b="1" dirty="0"/>
          </a:p>
          <a:p>
            <a:pPr lvl="0" algn="ctr">
              <a:spcBef>
                <a:spcPts val="0"/>
              </a:spcBef>
              <a:buNone/>
            </a:pPr>
            <a:endParaRPr lang="es-AR" sz="2400" b="1" dirty="0"/>
          </a:p>
          <a:p>
            <a:pPr lvl="0" algn="ctr">
              <a:spcBef>
                <a:spcPts val="0"/>
              </a:spcBef>
              <a:buNone/>
            </a:pPr>
            <a:endParaRPr lang="es-AR" sz="2400" b="1" dirty="0"/>
          </a:p>
          <a:p>
            <a:pPr lvl="0" algn="ctr">
              <a:spcBef>
                <a:spcPts val="0"/>
              </a:spcBef>
              <a:buNone/>
            </a:pPr>
            <a:endParaRPr lang="es-AR" sz="2400" b="1" dirty="0"/>
          </a:p>
          <a:p>
            <a:pPr lvl="0" algn="ctr">
              <a:spcBef>
                <a:spcPts val="0"/>
              </a:spcBef>
              <a:buNone/>
            </a:pPr>
            <a:endParaRPr lang="es-AR" sz="2400" b="1" dirty="0"/>
          </a:p>
          <a:p>
            <a:pPr lvl="0" algn="ctr">
              <a:spcBef>
                <a:spcPts val="0"/>
              </a:spcBef>
              <a:buNone/>
            </a:pPr>
            <a:r>
              <a:rPr lang="es-AR" sz="2400" b="1" dirty="0"/>
              <a:t>2017</a:t>
            </a:r>
            <a:endParaRPr lang="en" sz="2400" b="1" dirty="0"/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357290" y="2996952"/>
            <a:ext cx="6285004" cy="274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AR" sz="1800" dirty="0"/>
              <a:t>Realizado por :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AR" sz="1800" dirty="0"/>
              <a:t>Cavanagh Juan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AR" sz="1800" dirty="0" err="1"/>
              <a:t>Casabella</a:t>
            </a:r>
            <a:r>
              <a:rPr lang="es-AR" sz="1800" dirty="0"/>
              <a:t> Martin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AR" sz="1800" dirty="0"/>
              <a:t>Kleiner Matias</a:t>
            </a:r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AR" sz="1800" dirty="0"/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AR" sz="1800" dirty="0"/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AR" sz="1800" dirty="0"/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AR" sz="1800" dirty="0"/>
          </a:p>
          <a:p>
            <a:pPr marL="285750" indent="-285750" algn="ctr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s-AR" sz="1800" dirty="0"/>
          </a:p>
          <a:p>
            <a:pPr algn="ctr">
              <a:spcBef>
                <a:spcPts val="0"/>
              </a:spcBef>
              <a:buNone/>
            </a:pPr>
            <a:endParaRPr lang="es-ES" sz="1800" dirty="0"/>
          </a:p>
        </p:txBody>
      </p:sp>
      <p:pic>
        <p:nvPicPr>
          <p:cNvPr id="1026" name="Picture 2" descr="E:\facu\LogoUN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857760"/>
            <a:ext cx="2274891" cy="1140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/>
          <p:nvPr/>
        </p:nvSpPr>
        <p:spPr>
          <a:xfrm>
            <a:off x="1785918" y="928670"/>
            <a:ext cx="5356185" cy="521497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CLASE </a:t>
            </a:r>
            <a:r>
              <a:rPr lang="es-AR" sz="2400" b="1" dirty="0" err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ASientos</a:t>
            </a: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algn="ctr">
              <a:spcBef>
                <a:spcPts val="0"/>
              </a:spcBef>
              <a:buNone/>
            </a:pPr>
            <a:endParaRPr lang="es-ES" sz="1600" dirty="0"/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7527BA-83B9-409A-9D8B-EDC0601E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28" y="1556792"/>
            <a:ext cx="4786528" cy="31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/>
          <p:nvPr/>
        </p:nvSpPr>
        <p:spPr>
          <a:xfrm>
            <a:off x="1785918" y="928670"/>
            <a:ext cx="5356185" cy="521497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CLASE </a:t>
            </a:r>
            <a:r>
              <a:rPr lang="es-AR" sz="2400" b="1" dirty="0" err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PeliculasModel</a:t>
            </a: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algn="ctr">
              <a:spcBef>
                <a:spcPts val="0"/>
              </a:spcBef>
              <a:buNone/>
            </a:pPr>
            <a:endParaRPr lang="es-ES" sz="1600" dirty="0"/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97E2824-E22C-47C4-82EF-FC27E39E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69" y="1844824"/>
            <a:ext cx="478414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/>
          <p:nvPr/>
        </p:nvSpPr>
        <p:spPr>
          <a:xfrm>
            <a:off x="1785918" y="928670"/>
            <a:ext cx="5356185" cy="521497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CLASE </a:t>
            </a:r>
            <a:r>
              <a:rPr lang="es-AR" sz="2400" b="1" dirty="0" err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Peliculas</a:t>
            </a: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algn="ctr">
              <a:spcBef>
                <a:spcPts val="0"/>
              </a:spcBef>
              <a:buNone/>
            </a:pPr>
            <a:endParaRPr lang="es-ES" sz="1600" dirty="0"/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D88072D-60F4-41E5-97AD-067AF085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1700808"/>
            <a:ext cx="4850100" cy="29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/>
          <p:nvPr/>
        </p:nvSpPr>
        <p:spPr>
          <a:xfrm>
            <a:off x="1785918" y="928670"/>
            <a:ext cx="5356185" cy="521497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CLASE </a:t>
            </a:r>
            <a:r>
              <a:rPr lang="es-AR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Salas</a:t>
            </a: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algn="ctr">
              <a:spcBef>
                <a:spcPts val="0"/>
              </a:spcBef>
              <a:buNone/>
            </a:pPr>
            <a:endParaRPr lang="es-ES" sz="1600" dirty="0"/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FAAAB3F-63CB-4758-ACE9-41541129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278232"/>
            <a:ext cx="4850100" cy="38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3587" y="332656"/>
            <a:ext cx="6880499" cy="158417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AR" dirty="0"/>
              <a:t>Pruebas de sistema</a:t>
            </a:r>
            <a:endParaRPr lang="en" dirty="0"/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1113587" y="2420888"/>
            <a:ext cx="6880499" cy="30243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/>
              <a:t>Ejecutar BITicket.jar 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 err="1"/>
              <a:t>Clickear</a:t>
            </a:r>
            <a:r>
              <a:rPr lang="es-ES" sz="1800" dirty="0"/>
              <a:t> en alguna película.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 err="1"/>
              <a:t>Clickear</a:t>
            </a:r>
            <a:r>
              <a:rPr lang="es-ES" sz="1800" dirty="0"/>
              <a:t> en el botón seleccionar.</a:t>
            </a:r>
          </a:p>
          <a:p>
            <a:pPr lvl="0">
              <a:buNone/>
            </a:pPr>
            <a:endParaRPr lang="es-ES" sz="1800" dirty="0"/>
          </a:p>
          <a:p>
            <a:pPr lvl="0">
              <a:buNone/>
            </a:pPr>
            <a:r>
              <a:rPr lang="es-ES" sz="1800" dirty="0"/>
              <a:t>Resultado esperado: La película se selecciona con éxito. 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s-ES" sz="1800" dirty="0"/>
          </a:p>
          <a:p>
            <a:pPr>
              <a:buNone/>
            </a:pPr>
            <a:r>
              <a:rPr lang="es-ES" sz="1800" dirty="0"/>
              <a:t>	Pass/fail: </a:t>
            </a:r>
            <a:r>
              <a:rPr lang="es-ES" sz="1800" b="1" dirty="0">
                <a:solidFill>
                  <a:srgbClr val="00B050"/>
                </a:solidFill>
              </a:rPr>
              <a:t>Pass</a:t>
            </a:r>
            <a:endParaRPr lang="es-ES" sz="1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s-ES" sz="1800" dirty="0"/>
              <a:t>	Realizada por Kleiner Matias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9548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1318268"/>
            <a:ext cx="6880499" cy="12241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ES" dirty="0"/>
              <a:t>Pruebas de Sistema</a:t>
            </a:r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1132655" y="2924944"/>
            <a:ext cx="6880499" cy="30243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 err="1"/>
              <a:t>Click</a:t>
            </a:r>
            <a:r>
              <a:rPr lang="es-ES" sz="1800" dirty="0"/>
              <a:t> en sala, seleccionar sala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 err="1"/>
              <a:t>Click</a:t>
            </a:r>
            <a:r>
              <a:rPr lang="es-ES" sz="1800" dirty="0"/>
              <a:t> en horarios de inicio, seleccionar horario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 err="1"/>
              <a:t>Click</a:t>
            </a:r>
            <a:r>
              <a:rPr lang="es-ES" sz="1800" dirty="0"/>
              <a:t> en todos los asientos deseados. 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s-ES" sz="1800" dirty="0"/>
          </a:p>
          <a:p>
            <a:pPr marL="457200" lvl="0" indent="-228600" rtl="0">
              <a:spcBef>
                <a:spcPts val="0"/>
              </a:spcBef>
              <a:buNone/>
            </a:pPr>
            <a:r>
              <a:rPr lang="es-ES" sz="1800" dirty="0"/>
              <a:t>Resultado esperado: selección de sala ,horario y asientos efectuados.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s-ES" sz="1800" dirty="0"/>
          </a:p>
          <a:p>
            <a:pPr lvl="1"/>
            <a:r>
              <a:rPr lang="es-ES" sz="1800" dirty="0"/>
              <a:t>	Pass/fail: </a:t>
            </a:r>
            <a:r>
              <a:rPr lang="es-ES" sz="1800" b="1" dirty="0">
                <a:solidFill>
                  <a:srgbClr val="00B050"/>
                </a:solidFill>
              </a:rPr>
              <a:t>Pass</a:t>
            </a:r>
            <a:endParaRPr lang="es-ES" sz="1800" dirty="0">
              <a:solidFill>
                <a:srgbClr val="00B050"/>
              </a:solidFill>
            </a:endParaRPr>
          </a:p>
          <a:p>
            <a:pPr lvl="1"/>
            <a:r>
              <a:rPr lang="es-ES" sz="1800" dirty="0"/>
              <a:t>	Realizada por Juan Cavanagh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924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6" y="1493238"/>
            <a:ext cx="6880499" cy="12961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ES" dirty="0"/>
              <a:t>Pruebas de Sistema</a:t>
            </a:r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1115616" y="3212976"/>
            <a:ext cx="6880499" cy="25922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 err="1"/>
              <a:t>Click</a:t>
            </a:r>
            <a:r>
              <a:rPr lang="es-ES" sz="1800" dirty="0"/>
              <a:t> en reservar</a:t>
            </a:r>
          </a:p>
          <a:p>
            <a:pPr>
              <a:buNone/>
            </a:pPr>
            <a:endParaRPr lang="es-ES" sz="1800" dirty="0"/>
          </a:p>
          <a:p>
            <a:pPr>
              <a:buNone/>
            </a:pPr>
            <a:r>
              <a:rPr lang="es-ES" sz="1800" dirty="0"/>
              <a:t>Resultado esperado: mensaje con detalles de operación, pudiendo confirmar o cancelar.</a:t>
            </a:r>
          </a:p>
          <a:p>
            <a:pPr>
              <a:buNone/>
            </a:pPr>
            <a:endParaRPr lang="es-ES" sz="1800" dirty="0"/>
          </a:p>
          <a:p>
            <a:pPr lvl="1"/>
            <a:r>
              <a:rPr lang="es-ES" sz="1800" dirty="0"/>
              <a:t>	Pass/fail: </a:t>
            </a:r>
            <a:r>
              <a:rPr lang="es-ES" sz="1800" b="1" dirty="0">
                <a:solidFill>
                  <a:srgbClr val="00B050"/>
                </a:solidFill>
              </a:rPr>
              <a:t>Pass</a:t>
            </a:r>
            <a:endParaRPr lang="es-ES" sz="1800" dirty="0">
              <a:solidFill>
                <a:srgbClr val="00B050"/>
              </a:solidFill>
            </a:endParaRPr>
          </a:p>
          <a:p>
            <a:pPr lvl="1"/>
            <a:r>
              <a:rPr lang="es-ES" sz="1800" dirty="0"/>
              <a:t>	Realizada por </a:t>
            </a:r>
            <a:r>
              <a:rPr lang="es-ES" sz="1800" dirty="0" err="1"/>
              <a:t>Casabella</a:t>
            </a:r>
            <a:r>
              <a:rPr lang="es-ES" sz="1800" dirty="0"/>
              <a:t> Martin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9242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15615" y="692696"/>
            <a:ext cx="6880499" cy="12961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s-ES" dirty="0"/>
              <a:t>Pruebas de sistema</a:t>
            </a:r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1115615" y="2132856"/>
            <a:ext cx="6880499" cy="345638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1800" dirty="0" err="1"/>
              <a:t>Click</a:t>
            </a:r>
            <a:r>
              <a:rPr lang="es-ES" sz="1800" dirty="0"/>
              <a:t> en “Si”.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s-ES" sz="1800" dirty="0"/>
          </a:p>
          <a:p>
            <a:pPr lvl="0">
              <a:buNone/>
            </a:pPr>
            <a:r>
              <a:rPr lang="es-ES" sz="1800" dirty="0"/>
              <a:t>	Resultado esperado: se genera en pantalla el ticket de reserva y los asientos dejan de estar disponibles. </a:t>
            </a:r>
          </a:p>
          <a:p>
            <a:pPr lvl="0">
              <a:buNone/>
            </a:pPr>
            <a:endParaRPr lang="es-ES" sz="18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ES" sz="1800" dirty="0" err="1"/>
              <a:t>Click</a:t>
            </a:r>
            <a:r>
              <a:rPr lang="es-ES" sz="1800" dirty="0"/>
              <a:t> en “No”</a:t>
            </a:r>
          </a:p>
          <a:p>
            <a:pPr lvl="0">
              <a:buNone/>
            </a:pPr>
            <a:endParaRPr lang="es-ES" sz="1800" dirty="0"/>
          </a:p>
          <a:p>
            <a:pPr>
              <a:buNone/>
            </a:pPr>
            <a:r>
              <a:rPr lang="es-ES" sz="1800" dirty="0"/>
              <a:t>	Resultado esperado: Se vuelve a la pantalla de selección de películas asientos salas y horarios.</a:t>
            </a:r>
          </a:p>
          <a:p>
            <a:pPr>
              <a:buNone/>
            </a:pPr>
            <a:endParaRPr lang="es-ES" sz="1800" dirty="0"/>
          </a:p>
          <a:p>
            <a:pPr>
              <a:buNone/>
            </a:pPr>
            <a:r>
              <a:rPr lang="es-ES" sz="1800" dirty="0"/>
              <a:t>	Pass/fail: </a:t>
            </a:r>
            <a:r>
              <a:rPr lang="es-ES" sz="1800" b="1" dirty="0">
                <a:solidFill>
                  <a:srgbClr val="00B050"/>
                </a:solidFill>
              </a:rPr>
              <a:t>Pass</a:t>
            </a:r>
            <a:endParaRPr lang="es-ES" sz="1800" dirty="0">
              <a:solidFill>
                <a:srgbClr val="00B050"/>
              </a:solidFill>
            </a:endParaRPr>
          </a:p>
          <a:p>
            <a:pPr lvl="1"/>
            <a:r>
              <a:rPr lang="es-ES" sz="1800" dirty="0"/>
              <a:t>	Realizada por Cavanagh Juan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9242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Shape 1847"/>
          <p:cNvSpPr txBox="1">
            <a:spLocks noGrp="1"/>
          </p:cNvSpPr>
          <p:nvPr>
            <p:ph type="ctrTitle" idx="4294967295"/>
          </p:nvPr>
        </p:nvSpPr>
        <p:spPr>
          <a:xfrm>
            <a:off x="1331639" y="1474512"/>
            <a:ext cx="6395700" cy="12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1850" name="Shape 1850"/>
          <p:cNvSpPr/>
          <p:nvPr/>
        </p:nvSpPr>
        <p:spPr>
          <a:xfrm>
            <a:off x="3972276" y="137159"/>
            <a:ext cx="1114426" cy="1337353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" name="Shape 1855"/>
          <p:cNvSpPr txBox="1">
            <a:spLocks/>
          </p:cNvSpPr>
          <p:nvPr/>
        </p:nvSpPr>
        <p:spPr>
          <a:xfrm>
            <a:off x="1166278" y="2492896"/>
            <a:ext cx="6726423" cy="464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En primer lugar destacamos haber comprendido la importancia del trabajo en equipo para un proyecto de software, aspectos fundamentales como la coordinación, la comunicación y la distribución de tareas.</a:t>
            </a:r>
          </a:p>
          <a:p>
            <a:endParaRPr lang="es-AR" dirty="0">
              <a:solidFill>
                <a:schemeClr val="bg1"/>
              </a:solidFill>
              <a:latin typeface="Merriweather" panose="020B0604020202020204" charset="0"/>
              <a:cs typeface="Aharoni" panose="02010803020104030203" pitchFamily="2" charset="-79"/>
            </a:endParaRPr>
          </a:p>
          <a:p>
            <a:r>
              <a:rPr lang="es-AR" dirty="0" err="1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Ademas</a:t>
            </a:r>
            <a:r>
              <a:rPr lang="es-AR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 destacamos que durante el desarrollo de este proyecto hemos aprendido a poner en practica los conocimientos </a:t>
            </a:r>
            <a:r>
              <a:rPr lang="es-AR" dirty="0" err="1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teoricos</a:t>
            </a:r>
            <a:r>
              <a:rPr lang="es-AR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 asimilados en clases, topándonos con variedades de obstáculos que de alguna manera </a:t>
            </a:r>
            <a:r>
              <a:rPr lang="es-ES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nos obligan a profundizar los conceptos y manejarlos con mejor claridad, como por ejemplo las prácticas con las herramientas apropiadas para el control de versiones</a:t>
            </a:r>
            <a:r>
              <a:rPr lang="es-AR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 en un repositorio y las políticas de </a:t>
            </a:r>
            <a:r>
              <a:rPr lang="es-AR" dirty="0" err="1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branching</a:t>
            </a:r>
            <a:r>
              <a:rPr lang="es-AR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 y </a:t>
            </a:r>
            <a:r>
              <a:rPr lang="es-AR" dirty="0" err="1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merging</a:t>
            </a:r>
            <a:r>
              <a:rPr lang="es-AR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 del mismo, además de aprender a utilizar nuevos lenguajes de comunicación gráficos como los diferentes diagramas de UML, las facilidades que nos brindan los diferentes tipos de </a:t>
            </a:r>
            <a:r>
              <a:rPr lang="es-AR" dirty="0" err="1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Testing</a:t>
            </a:r>
            <a:r>
              <a:rPr lang="es-AR" dirty="0">
                <a:solidFill>
                  <a:schemeClr val="bg1"/>
                </a:solidFill>
                <a:latin typeface="Merriweather" panose="020B0604020202020204" charset="0"/>
                <a:cs typeface="Aharoni" panose="02010803020104030203" pitchFamily="2" charset="-79"/>
              </a:rPr>
              <a:t> y las ventajas del uso de diferentes patrones de diseño y arquitectura. </a:t>
            </a:r>
            <a:endParaRPr lang="en" dirty="0">
              <a:solidFill>
                <a:schemeClr val="bg1"/>
              </a:solidFill>
              <a:latin typeface="Merriweather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30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 txBox="1">
            <a:spLocks noGrp="1"/>
          </p:cNvSpPr>
          <p:nvPr>
            <p:ph type="title"/>
          </p:nvPr>
        </p:nvSpPr>
        <p:spPr>
          <a:xfrm>
            <a:off x="1000100" y="128586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INTRODUCCION</a:t>
            </a:r>
          </a:p>
        </p:txBody>
      </p:sp>
      <p:sp>
        <p:nvSpPr>
          <p:cNvPr id="1814" name="Shape 1814"/>
          <p:cNvSpPr txBox="1"/>
          <p:nvPr/>
        </p:nvSpPr>
        <p:spPr>
          <a:xfrm>
            <a:off x="827584" y="2285992"/>
            <a:ext cx="7488832" cy="29289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Merriweather" charset="0"/>
              </a:rPr>
              <a:t>La aplicación que recibe el nombre 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Merriweather" charset="0"/>
              </a:rPr>
              <a:t>BITicket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  <a:latin typeface="Merriweather" charset="0"/>
                <a:sym typeface="Merriweather"/>
              </a:rPr>
              <a:t> conciste en un sistema de software capaz de realizar la reserva 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Merriweather" charset="0"/>
                <a:sym typeface="Merriweather"/>
              </a:rPr>
              <a:t>de uno o mas asientos para un cine. </a:t>
            </a:r>
          </a:p>
          <a:p>
            <a:pPr lvl="0" algn="just">
              <a:spcBef>
                <a:spcPts val="600"/>
              </a:spcBef>
            </a:pPr>
            <a:endParaRPr lang="es-AR" sz="2000" dirty="0">
              <a:solidFill>
                <a:schemeClr val="accent1">
                  <a:lumMod val="75000"/>
                </a:schemeClr>
              </a:solidFill>
              <a:latin typeface="Merriweather" charset="0"/>
              <a:sym typeface="Merriweather"/>
            </a:endParaRPr>
          </a:p>
          <a:p>
            <a:pPr lvl="0" algn="just">
              <a:spcBef>
                <a:spcPts val="600"/>
              </a:spcBef>
            </a:pP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Merriweather" charset="0"/>
                <a:sym typeface="Merriweather"/>
              </a:rPr>
              <a:t> La misma genera un ticket que debe ser presentado antes de la función para efectuar el pago y poder disfrutar </a:t>
            </a:r>
            <a:r>
              <a:rPr lang="es-AR" sz="2000" dirty="0" err="1">
                <a:solidFill>
                  <a:schemeClr val="accent1">
                    <a:lumMod val="75000"/>
                  </a:schemeClr>
                </a:solidFill>
                <a:latin typeface="Merriweather" charset="0"/>
                <a:sym typeface="Merriweather"/>
              </a:rPr>
              <a:t>asi</a:t>
            </a:r>
            <a:r>
              <a:rPr lang="es-AR" sz="2000" dirty="0">
                <a:solidFill>
                  <a:schemeClr val="accent1">
                    <a:lumMod val="75000"/>
                  </a:schemeClr>
                </a:solidFill>
                <a:latin typeface="Merriweather" charset="0"/>
                <a:sym typeface="Merriweather"/>
              </a:rPr>
              <a:t> de la película. </a:t>
            </a:r>
          </a:p>
          <a:p>
            <a:pPr lvl="0" algn="just">
              <a:spcBef>
                <a:spcPts val="600"/>
              </a:spcBef>
            </a:pPr>
            <a:endParaRPr lang="es-AR" sz="2000" dirty="0">
              <a:solidFill>
                <a:schemeClr val="accent1">
                  <a:lumMod val="75000"/>
                </a:schemeClr>
              </a:solidFill>
              <a:latin typeface="Merriweather" charset="0"/>
              <a:sym typeface="Merriweather"/>
            </a:endParaRPr>
          </a:p>
          <a:p>
            <a:pPr lvl="0" algn="just">
              <a:spcBef>
                <a:spcPts val="600"/>
              </a:spcBef>
            </a:pPr>
            <a:endParaRPr lang="es-AR" sz="2000" dirty="0">
              <a:solidFill>
                <a:schemeClr val="accent1">
                  <a:lumMod val="75000"/>
                </a:schemeClr>
              </a:solidFill>
              <a:latin typeface="Merriweather" charset="0"/>
            </a:endParaRPr>
          </a:p>
        </p:txBody>
      </p:sp>
      <p:sp>
        <p:nvSpPr>
          <p:cNvPr id="1817" name="Shape 1817"/>
          <p:cNvSpPr txBox="1"/>
          <p:nvPr/>
        </p:nvSpPr>
        <p:spPr>
          <a:xfrm>
            <a:off x="1428728" y="5143512"/>
            <a:ext cx="62384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200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00166" y="2143116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MANEJO DE LAS CONFIGURACIONES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-1336956" y="950966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Esquema de directorios</a:t>
            </a:r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642986" y="1668004"/>
            <a:ext cx="8753549" cy="46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:/Raiz del proyecto</a:t>
            </a:r>
          </a:p>
          <a:p>
            <a:pPr marL="457200" lvl="1" indent="-228600"/>
            <a:r>
              <a:rPr lang="en" dirty="0"/>
              <a:t>		/bin: Archivos compilados</a:t>
            </a:r>
          </a:p>
          <a:p>
            <a:pPr marL="457200" lvl="1" indent="-228600"/>
            <a:r>
              <a:rPr lang="en" dirty="0"/>
              <a:t>		/src: Codigo fuente </a:t>
            </a:r>
            <a:r>
              <a:rPr lang="es-AR" dirty="0"/>
              <a:t>del proyecto</a:t>
            </a:r>
            <a:endParaRPr lang="en" dirty="0"/>
          </a:p>
          <a:p>
            <a:pPr marL="457200" lvl="1" indent="-228600"/>
            <a:r>
              <a:rPr lang="en" dirty="0"/>
              <a:t>			</a:t>
            </a:r>
            <a:r>
              <a:rPr lang="es-AR" dirty="0" err="1"/>
              <a:t>image</a:t>
            </a:r>
            <a:r>
              <a:rPr lang="en" dirty="0"/>
              <a:t>: </a:t>
            </a:r>
            <a:r>
              <a:rPr lang="es-AR" dirty="0"/>
              <a:t>imágenes que hace uso el proyecto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		</a:t>
            </a:r>
            <a:r>
              <a:rPr lang="es-ES" sz="2200" dirty="0" err="1"/>
              <a:t>src</a:t>
            </a:r>
            <a:r>
              <a:rPr lang="es-ES" sz="2200" dirty="0"/>
              <a:t>: </a:t>
            </a:r>
            <a:r>
              <a:rPr lang="es-ES" sz="2200" dirty="0" err="1"/>
              <a:t>Codigos</a:t>
            </a:r>
            <a:r>
              <a:rPr lang="es-ES" sz="2200" dirty="0"/>
              <a:t> fuentes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200" dirty="0"/>
              <a:t>	/</a:t>
            </a:r>
            <a:r>
              <a:rPr lang="es-ES" sz="2200" dirty="0" err="1"/>
              <a:t>Doc</a:t>
            </a:r>
            <a:r>
              <a:rPr lang="es-ES" sz="2200" dirty="0"/>
              <a:t>: Informe del proyecto y otros documentos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200" dirty="0"/>
              <a:t>           /</a:t>
            </a:r>
            <a:r>
              <a:rPr lang="es-ES" sz="2200" dirty="0" err="1"/>
              <a:t>lib</a:t>
            </a:r>
            <a:r>
              <a:rPr lang="es-ES" sz="2200" dirty="0"/>
              <a:t>: Librerías del proyecto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200" dirty="0"/>
              <a:t>           /Ejecutables: Diferentes </a:t>
            </a:r>
            <a:r>
              <a:rPr lang="es-ES" sz="2200" dirty="0" err="1"/>
              <a:t>releases</a:t>
            </a:r>
            <a:r>
              <a:rPr lang="es-ES" sz="2200" dirty="0"/>
              <a:t> del proyecto </a:t>
            </a:r>
            <a:endParaRPr sz="2200" dirty="0"/>
          </a:p>
        </p:txBody>
      </p:sp>
      <p:sp>
        <p:nvSpPr>
          <p:cNvPr id="5" name="Shape 2111"/>
          <p:cNvSpPr/>
          <p:nvPr/>
        </p:nvSpPr>
        <p:spPr>
          <a:xfrm>
            <a:off x="539552" y="1844824"/>
            <a:ext cx="297269" cy="301016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192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2111"/>
          <p:cNvSpPr/>
          <p:nvPr/>
        </p:nvSpPr>
        <p:spPr>
          <a:xfrm>
            <a:off x="1193680" y="2160916"/>
            <a:ext cx="297269" cy="301016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192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2111"/>
          <p:cNvSpPr/>
          <p:nvPr/>
        </p:nvSpPr>
        <p:spPr>
          <a:xfrm>
            <a:off x="1224506" y="2571606"/>
            <a:ext cx="297269" cy="301016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192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" name="Shape 2121"/>
          <p:cNvSpPr/>
          <p:nvPr/>
        </p:nvSpPr>
        <p:spPr>
          <a:xfrm>
            <a:off x="2103294" y="2888028"/>
            <a:ext cx="307261" cy="306422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0" lon="0" rev="78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" name="Shape 2121"/>
          <p:cNvSpPr/>
          <p:nvPr/>
        </p:nvSpPr>
        <p:spPr>
          <a:xfrm>
            <a:off x="2103294" y="3288473"/>
            <a:ext cx="307261" cy="306422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0" lon="0" rev="78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2111"/>
          <p:cNvSpPr/>
          <p:nvPr/>
        </p:nvSpPr>
        <p:spPr>
          <a:xfrm>
            <a:off x="1238942" y="3554026"/>
            <a:ext cx="297269" cy="301016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192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10 Rectángulo"/>
          <p:cNvSpPr/>
          <p:nvPr/>
        </p:nvSpPr>
        <p:spPr>
          <a:xfrm>
            <a:off x="2195736" y="5648984"/>
            <a:ext cx="7358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-US" dirty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https://github.com/kleinermatias/BITSoftware</a:t>
            </a:r>
            <a:endParaRPr lang="es-ES" dirty="0"/>
          </a:p>
        </p:txBody>
      </p:sp>
      <p:pic>
        <p:nvPicPr>
          <p:cNvPr id="3074" name="Picture 2" descr="C:\Users\Maquinon Laptop\Desktop\githu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879" y="5357826"/>
            <a:ext cx="2286016" cy="847349"/>
          </a:xfrm>
          <a:prstGeom prst="rect">
            <a:avLst/>
          </a:prstGeom>
          <a:noFill/>
        </p:spPr>
      </p:pic>
      <p:sp>
        <p:nvSpPr>
          <p:cNvPr id="12" name="Shape 2111">
            <a:extLst>
              <a:ext uri="{FF2B5EF4-FFF2-40B4-BE49-F238E27FC236}">
                <a16:creationId xmlns:a16="http://schemas.microsoft.com/office/drawing/2014/main" id="{FBAA9216-E8C1-4414-B836-524E8F430B26}"/>
              </a:ext>
            </a:extLst>
          </p:cNvPr>
          <p:cNvSpPr/>
          <p:nvPr/>
        </p:nvSpPr>
        <p:spPr>
          <a:xfrm>
            <a:off x="1224506" y="3941601"/>
            <a:ext cx="297269" cy="301016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192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2111">
            <a:extLst>
              <a:ext uri="{FF2B5EF4-FFF2-40B4-BE49-F238E27FC236}">
                <a16:creationId xmlns:a16="http://schemas.microsoft.com/office/drawing/2014/main" id="{2F1015A8-5462-48C0-8803-539673B9B2FA}"/>
              </a:ext>
            </a:extLst>
          </p:cNvPr>
          <p:cNvSpPr/>
          <p:nvPr/>
        </p:nvSpPr>
        <p:spPr>
          <a:xfrm>
            <a:off x="1248961" y="4302199"/>
            <a:ext cx="297269" cy="301016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0" rev="19200000"/>
            </a:camera>
            <a:lightRig rig="threePt" dir="t"/>
          </a:scene3d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0C27DF-E10F-48D9-AFF8-102936582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43385"/>
            <a:ext cx="1760612" cy="2529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755576" y="810379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Esquema de </a:t>
            </a:r>
            <a:r>
              <a:rPr lang="es-AR" sz="3600" dirty="0"/>
              <a:t>ramas</a:t>
            </a:r>
            <a:endParaRPr lang="en" sz="3600" dirty="0"/>
          </a:p>
        </p:txBody>
      </p:sp>
      <p:sp>
        <p:nvSpPr>
          <p:cNvPr id="1842" name="Shape 1842"/>
          <p:cNvSpPr txBox="1">
            <a:spLocks noGrp="1"/>
          </p:cNvSpPr>
          <p:nvPr>
            <p:ph type="body" idx="1"/>
          </p:nvPr>
        </p:nvSpPr>
        <p:spPr>
          <a:xfrm>
            <a:off x="-103652" y="2060848"/>
            <a:ext cx="4395418" cy="57276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buNone/>
            </a:pPr>
            <a:r>
              <a:rPr lang="es-ES" sz="1800" dirty="0"/>
              <a:t>El esquema de ramas a utilizar fue el que se muestra en la figura. </a:t>
            </a:r>
          </a:p>
          <a:p>
            <a:pPr marL="457200" indent="-228600">
              <a:buNone/>
            </a:pPr>
            <a:endParaRPr lang="es-ES" sz="1800" dirty="0"/>
          </a:p>
          <a:p>
            <a:pPr marL="457200" indent="-228600">
              <a:buNone/>
            </a:pPr>
            <a:r>
              <a:rPr lang="es-ES" sz="1800" dirty="0"/>
              <a:t>Tenemos una rama master, haciendo </a:t>
            </a:r>
            <a:r>
              <a:rPr lang="es-ES" sz="1800" dirty="0" err="1"/>
              <a:t>Branchs</a:t>
            </a:r>
            <a:r>
              <a:rPr lang="es-ES" sz="1800" dirty="0"/>
              <a:t> para los requerimientos, una vez que los mismos se completan exitosamente se integran a la rama master generando una nueva </a:t>
            </a:r>
            <a:r>
              <a:rPr lang="es-ES" sz="1800" dirty="0" err="1"/>
              <a:t>Release</a:t>
            </a:r>
            <a:r>
              <a:rPr lang="es-ES" sz="1800" dirty="0"/>
              <a:t> del sistema.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sz="2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63B38E-7FD2-4831-9883-A722F18D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99" y="1628800"/>
            <a:ext cx="4831746" cy="5224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/>
          <p:nvPr/>
        </p:nvSpPr>
        <p:spPr>
          <a:xfrm>
            <a:off x="1785918" y="928670"/>
            <a:ext cx="5356185" cy="521497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Diagrama de casos de </a:t>
            </a:r>
            <a:r>
              <a:rPr lang="es-AR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uso</a:t>
            </a:r>
            <a:endParaRPr lang="en" sz="24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B61B8C-DA49-4775-993F-106ACBAD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712"/>
            <a:ext cx="9144000" cy="4788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71670" y="285728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Diagrama de actividades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07C511F-D447-4779-8F1E-0A7B06E1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069"/>
            <a:ext cx="9144000" cy="39966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01CF7FB-2FE4-456B-BA41-60D4B5CA5CC7}"/>
              </a:ext>
            </a:extLst>
          </p:cNvPr>
          <p:cNvSpPr txBox="1"/>
          <p:nvPr/>
        </p:nvSpPr>
        <p:spPr>
          <a:xfrm flipH="1">
            <a:off x="611560" y="5229200"/>
            <a:ext cx="8388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ver</a:t>
            </a:r>
            <a:r>
              <a:rPr lang="en-US" dirty="0"/>
              <a:t> mas </a:t>
            </a: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actividad</a:t>
            </a:r>
            <a:r>
              <a:rPr lang="en-US" dirty="0"/>
              <a:t> </a:t>
            </a:r>
            <a:r>
              <a:rPr lang="en-US" dirty="0" err="1"/>
              <a:t>dirigirse</a:t>
            </a:r>
            <a:r>
              <a:rPr lang="en-US" dirty="0"/>
              <a:t> a </a:t>
            </a:r>
          </a:p>
          <a:p>
            <a:endParaRPr lang="en-US" dirty="0"/>
          </a:p>
          <a:p>
            <a:r>
              <a:rPr lang="en-US" dirty="0"/>
              <a:t>https://github.com/kleinermatias/BITSoftware/blob/master/Doc/Documento_Arquitectura.pdf 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Shape 2070"/>
          <p:cNvSpPr/>
          <p:nvPr/>
        </p:nvSpPr>
        <p:spPr>
          <a:xfrm>
            <a:off x="1785918" y="928670"/>
            <a:ext cx="5356185" cy="521497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1" name="Shape 2071"/>
          <p:cNvSpPr txBox="1">
            <a:spLocks noGrp="1"/>
          </p:cNvSpPr>
          <p:nvPr>
            <p:ph type="body" idx="4294967295"/>
          </p:nvPr>
        </p:nvSpPr>
        <p:spPr>
          <a:xfrm>
            <a:off x="2038960" y="202329"/>
            <a:ext cx="4850100" cy="7263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Diagrama de arquitectura preliminar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153114-8D8A-4314-A926-F119E733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" y="802320"/>
            <a:ext cx="9144000" cy="5551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502</Words>
  <Application>Microsoft Office PowerPoint</Application>
  <PresentationFormat>Presentación en pantalla (4:3)</PresentationFormat>
  <Paragraphs>142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Amatic SC</vt:lpstr>
      <vt:lpstr>Arial</vt:lpstr>
      <vt:lpstr>Wingdings</vt:lpstr>
      <vt:lpstr>Courier New</vt:lpstr>
      <vt:lpstr>Merriweather</vt:lpstr>
      <vt:lpstr>Aharoni</vt:lpstr>
      <vt:lpstr>Nathaniel template</vt:lpstr>
      <vt:lpstr>Proyecto final de ingenieria de software</vt:lpstr>
      <vt:lpstr>Grupo BIT !</vt:lpstr>
      <vt:lpstr>INTRODUCCION</vt:lpstr>
      <vt:lpstr>1. MANEJO DE LAS CONFIGURACIONES</vt:lpstr>
      <vt:lpstr>Esquema de directorios</vt:lpstr>
      <vt:lpstr>Esquema de ramas</vt:lpstr>
      <vt:lpstr>Presentación de PowerPoint</vt:lpstr>
      <vt:lpstr>Presentación de PowerPoint</vt:lpstr>
      <vt:lpstr>Presentación de PowerPoint</vt:lpstr>
      <vt:lpstr>Requerimientos funcionales y no funcionales</vt:lpstr>
      <vt:lpstr>Requerimientos funcionales</vt:lpstr>
      <vt:lpstr>Requerimientos no funcionales</vt:lpstr>
      <vt:lpstr>Matriz de trazabilidad respecto a las pruebas unitarias</vt:lpstr>
      <vt:lpstr> 2. Arquitectura</vt:lpstr>
      <vt:lpstr>Presentación de PowerPoint</vt:lpstr>
      <vt:lpstr>Presentación de PowerPoint</vt:lpstr>
      <vt:lpstr>Presentación de PowerPoint</vt:lpstr>
      <vt:lpstr>3. Pruebas unitarias y del sistema</vt:lpstr>
      <vt:lpstr>Pruebas Unitarias </vt:lpstr>
      <vt:lpstr>Presentación de PowerPoint</vt:lpstr>
      <vt:lpstr>Presentación de PowerPoint</vt:lpstr>
      <vt:lpstr>Presentación de PowerPoint</vt:lpstr>
      <vt:lpstr>Presentación de PowerPoint</vt:lpstr>
      <vt:lpstr>Pruebas de sistema</vt:lpstr>
      <vt:lpstr>Pruebas de Sistema</vt:lpstr>
      <vt:lpstr>Pruebas de Sistema</vt:lpstr>
      <vt:lpstr>Pruebas de sistema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ingenieria de software</dc:title>
  <dc:creator>Maquinon Laptop</dc:creator>
  <cp:lastModifiedBy>Matias Kleiner</cp:lastModifiedBy>
  <cp:revision>54</cp:revision>
  <dcterms:modified xsi:type="dcterms:W3CDTF">2017-06-26T18:57:45Z</dcterms:modified>
</cp:coreProperties>
</file>