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8"/>
  </p:notesMasterIdLst>
  <p:handoutMasterIdLst>
    <p:handoutMasterId r:id="rId26"/>
  </p:handoutMasterIdLst>
  <p:sldIdLst>
    <p:sldId id="1273" r:id="rId3"/>
    <p:sldId id="1449" r:id="rId4"/>
    <p:sldId id="1451" r:id="rId5"/>
    <p:sldId id="1445" r:id="rId6"/>
    <p:sldId id="1443" r:id="rId7"/>
    <p:sldId id="1444" r:id="rId9"/>
    <p:sldId id="1446" r:id="rId10"/>
    <p:sldId id="1447" r:id="rId11"/>
    <p:sldId id="1448" r:id="rId12"/>
    <p:sldId id="1450" r:id="rId13"/>
    <p:sldId id="1452" r:id="rId14"/>
    <p:sldId id="1453" r:id="rId15"/>
    <p:sldId id="1454" r:id="rId16"/>
    <p:sldId id="1455" r:id="rId17"/>
    <p:sldId id="1457" r:id="rId18"/>
    <p:sldId id="1456" r:id="rId19"/>
    <p:sldId id="1458" r:id="rId20"/>
    <p:sldId id="1459" r:id="rId21"/>
    <p:sldId id="1460" r:id="rId22"/>
    <p:sldId id="1461" r:id="rId23"/>
    <p:sldId id="1462" r:id="rId24"/>
    <p:sldId id="146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MS PGothic" pitchFamily="12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MS PGothic" pitchFamily="12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MS PGothic" pitchFamily="12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MS PGothic" pitchFamily="12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MS PGothic" pitchFamily="124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MS PGothic" pitchFamily="124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MS PGothic" pitchFamily="124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MS PGothic" pitchFamily="124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MS PGothic" pitchFamily="124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6FAD6724-9147-F842-827E-C162DE29E62F}">
          <p14:sldIdLst>
            <p14:sldId id="1443"/>
            <p14:sldId id="1444"/>
            <p14:sldId id="1445"/>
            <p14:sldId id="1447"/>
            <p14:sldId id="1446"/>
            <p14:sldId id="1448"/>
            <p14:sldId id="1449"/>
            <p14:sldId id="1451"/>
            <p14:sldId id="1450"/>
            <p14:sldId id="1452"/>
            <p14:sldId id="1453"/>
            <p14:sldId id="1454"/>
            <p14:sldId id="1455"/>
            <p14:sldId id="1457"/>
            <p14:sldId id="1456"/>
            <p14:sldId id="1459"/>
            <p14:sldId id="1460"/>
            <p14:sldId id="1461"/>
            <p14:sldId id="1462"/>
            <p14:sldId id="1463"/>
            <p14:sldId id="1458"/>
            <p14:sldId id="1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8FF"/>
    <a:srgbClr val="009AF9"/>
    <a:srgbClr val="B8A000"/>
    <a:srgbClr val="00BA38"/>
    <a:srgbClr val="F8766D"/>
    <a:srgbClr val="3366FF"/>
    <a:srgbClr val="00B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9" autoAdjust="0"/>
    <p:restoredTop sz="89641" autoAdjust="0"/>
  </p:normalViewPr>
  <p:slideViewPr>
    <p:cSldViewPr>
      <p:cViewPr>
        <p:scale>
          <a:sx n="95" d="100"/>
          <a:sy n="95" d="100"/>
        </p:scale>
        <p:origin x="-744" y="-80"/>
      </p:cViewPr>
      <p:guideLst>
        <p:guide orient="horz" pos="2112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4EB6-F7FE-524D-B85C-33FC906D685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78D75-BC7D-CA4C-99AF-2146D12A7AD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6D5F32C6-E03E-4EBD-BEF9-2409E3AA53C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MS PGothic" pitchFamily="12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D5F32C6-E03E-4EBD-BEF9-2409E3AA53C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A7C5A-D963-4E75-B978-CB416113099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CDAF7-CFAE-4BD0-A693-7258172525D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2E1194-2346-4002-A184-EF5AAEE1CC7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lnSpc>
                <a:spcPct val="75000"/>
              </a:lnSpc>
              <a:defRPr u="none" strike="noStrike" kern="0" cap="none" spc="0" normalizeH="0">
                <a:solidFill>
                  <a:schemeClr val="tx2"/>
                </a:solidFill>
                <a:uFillTx/>
              </a:defRPr>
            </a:lvl1pPr>
          </a:lstStyle>
          <a:p>
            <a:r>
              <a:rPr lang="en-US" dirty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577AA-F80C-47E4-8B39-6E4CEB3830F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B8BEB-91FE-4502-8A4D-AAD7DF0A444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E3687-28B2-4861-8467-DA763B7939F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C7133-131F-4419-BF4D-67DDFF46485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6E4B8-3581-4EBC-9FE4-0D48241C967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607D5-3DE5-434E-8787-A8FE54E68A5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AE7A1-60B2-4B7A-A82C-1C35A912A8C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mo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mo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mo" panose="020B0604020202020204" pitchFamily="34" charset="0"/>
              </a:defRPr>
            </a:lvl1pPr>
          </a:lstStyle>
          <a:p>
            <a:fld id="{32EDA290-BBD5-4487-A7F2-45F380EE69B8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800" b="1" u="none" strike="noStrike" kern="0" cap="none" spc="0" normalizeH="0">
          <a:solidFill>
            <a:schemeClr val="tx2"/>
          </a:solidFill>
          <a:uFillTx/>
          <a:latin typeface="Arimo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mo" panose="020B0604020202020204" pitchFamily="34" charset="0"/>
          <a:ea typeface="MS PGothic" pitchFamily="124" charset="-128"/>
          <a:cs typeface="MS PGothic" pitchFamily="12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mo" panose="020B0604020202020204" pitchFamily="34" charset="0"/>
          <a:ea typeface="MS PGothic" pitchFamily="124" charset="-128"/>
          <a:cs typeface="MS PGothic" pitchFamily="12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mo" panose="020B0604020202020204" pitchFamily="34" charset="0"/>
          <a:ea typeface="MS PGothic" pitchFamily="124" charset="-128"/>
          <a:cs typeface="MS PGothic" pitchFamily="12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mo" panose="020B0604020202020204" pitchFamily="34" charset="0"/>
          <a:ea typeface="MS PGothic" pitchFamily="124" charset="-128"/>
          <a:cs typeface="MS PGothic" pitchFamily="12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mo" panose="020B0604020202020204" pitchFamily="34" charset="0"/>
          <a:ea typeface="MS PGothic" pitchFamily="124" charset="-128"/>
          <a:cs typeface="MS PGothic" pitchFamily="12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mo" panose="020B0604020202020204" pitchFamily="34" charset="0"/>
          <a:ea typeface="MS PGothic" pitchFamily="124" charset="-128"/>
          <a:cs typeface="MS PGothic" pitchFamily="12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mo" panose="020B0604020202020204" pitchFamily="34" charset="0"/>
          <a:ea typeface="MS PGothic" pitchFamily="124" charset="-128"/>
          <a:cs typeface="MS PGothic" pitchFamily="12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mo" panose="020B0604020202020204" pitchFamily="34" charset="0"/>
          <a:ea typeface="MS PGothic" pitchFamily="124" charset="-128"/>
          <a:cs typeface="MS PGothic" pitchFamily="12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mo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mo" panose="020B0604020202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mo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mo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mo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Psycholinguistics</a:t>
            </a:r>
            <a:br>
              <a:rPr lang="en-US" altLang="en-US"/>
            </a:br>
            <a:r>
              <a:rPr lang="en-US" altLang="en-US" b="0"/>
              <a:t>Class 2: </a:t>
            </a:r>
            <a:r>
              <a:rPr lang="" altLang="en-US" b="0"/>
              <a:t>Speech perception</a:t>
            </a:r>
            <a:endParaRPr lang="" alt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85A7C5A-D963-4E75-B978-CB416113099C}" type="slidenum">
              <a:rPr lang="en-US"/>
            </a:fld>
            <a:endParaRPr lang="en-US"/>
          </a:p>
        </p:txBody>
      </p:sp>
      <p:sp>
        <p:nvSpPr>
          <p:cNvPr id="5" name="Subtitle 4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Lack of invariance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5800" y="1956435"/>
            <a:ext cx="6195060" cy="48799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62330" y="1292225"/>
            <a:ext cx="6612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Hillenbrand et al. (1995)</a:t>
            </a:r>
            <a:endParaRPr lang="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Models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“Traditional” (abstractionist)</a:t>
            </a:r>
            <a:endParaRPr lang="" altLang="en-US"/>
          </a:p>
          <a:p>
            <a:r>
              <a:rPr lang="" altLang="en-US"/>
              <a:t>Connectionist</a:t>
            </a:r>
            <a:endParaRPr lang="" altLang="en-US"/>
          </a:p>
          <a:p>
            <a:r>
              <a:rPr lang="" altLang="en-US"/>
              <a:t>Exemplar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Traditional model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Template for each (allo)phone(me)</a:t>
            </a:r>
            <a:endParaRPr lang="" altLang="en-US"/>
          </a:p>
          <a:p>
            <a:r>
              <a:rPr lang="" altLang="en-US"/>
              <a:t>Compare templates to spectrogram to classify</a:t>
            </a:r>
            <a:endParaRPr lang="" altLang="en-US"/>
          </a:p>
          <a:p>
            <a:r>
              <a:rPr lang="" altLang="en-US"/>
              <a:t>Output is string of (allo)phone(me)s</a:t>
            </a:r>
            <a:endParaRPr lang="" altLang="en-US"/>
          </a:p>
          <a:p>
            <a:r>
              <a:rPr lang="" altLang="en-US"/>
              <a:t>Look up in mental dictionary (lexicon) to find words</a:t>
            </a:r>
            <a:endParaRPr lang="" altLang="en-US"/>
          </a:p>
          <a:p>
            <a:r>
              <a:rPr lang="" altLang="en-US"/>
              <a:t>Requires </a:t>
            </a:r>
            <a:r>
              <a:rPr lang="" altLang="en-US" b="1"/>
              <a:t>normalization</a:t>
            </a:r>
            <a:endParaRPr lang="" alt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96265"/>
            <a:ext cx="7772400" cy="1143000"/>
          </a:xfrm>
        </p:spPr>
        <p:txBody>
          <a:bodyPr/>
          <a:p>
            <a:r>
              <a:rPr lang="" altLang="en-US"/>
              <a:t>Connectionist models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Different families:</a:t>
            </a:r>
            <a:endParaRPr lang="" altLang="en-US"/>
          </a:p>
          <a:p>
            <a:pPr lvl="1"/>
            <a:r>
              <a:rPr lang="" altLang="en-US"/>
              <a:t>Interactive activation and competition (IAC)</a:t>
            </a:r>
            <a:endParaRPr lang="" altLang="en-US"/>
          </a:p>
          <a:p>
            <a:pPr lvl="1"/>
            <a:r>
              <a:rPr lang="" altLang="en-US"/>
              <a:t>Localist vs. distributed</a:t>
            </a:r>
            <a:endParaRPr lang="" altLang="en-US"/>
          </a:p>
          <a:p>
            <a:pPr lvl="1"/>
            <a:r>
              <a:rPr lang="" altLang="en-US"/>
              <a:t>Engineered vs. learned</a:t>
            </a:r>
            <a:endParaRPr lang="" altLang="en-US"/>
          </a:p>
          <a:p>
            <a:pPr lvl="1"/>
            <a:r>
              <a:rPr lang="" altLang="en-US"/>
              <a:t>Statistical (implicit vs. explicit)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225155" cy="1143000"/>
          </a:xfrm>
        </p:spPr>
        <p:txBody>
          <a:bodyPr/>
          <a:p>
            <a:r>
              <a:rPr lang="" altLang="en-US"/>
              <a:t>TRACE: classic IAC model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9315" y="1654175"/>
            <a:ext cx="7407910" cy="47713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TRACE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Is a </a:t>
            </a:r>
            <a:r>
              <a:rPr lang="" altLang="en-US" b="1"/>
              <a:t>localist </a:t>
            </a:r>
            <a:r>
              <a:rPr lang="" altLang="en-US"/>
              <a:t>model (each node is a word/phoneme etc.)</a:t>
            </a:r>
            <a:endParaRPr lang="" altLang="en-US"/>
          </a:p>
          <a:p>
            <a:r>
              <a:rPr lang="" altLang="en-US"/>
              <a:t>It’s </a:t>
            </a:r>
            <a:r>
              <a:rPr lang="" altLang="en-US" b="1"/>
              <a:t>built</a:t>
            </a:r>
            <a:r>
              <a:rPr lang="" altLang="en-US"/>
              <a:t>, not trained (connection weights are set by hand)</a:t>
            </a:r>
            <a:endParaRPr lang="" altLang="en-US"/>
          </a:p>
          <a:p>
            <a:r>
              <a:rPr lang="" altLang="en-US"/>
              <a:t>It uses </a:t>
            </a:r>
            <a:r>
              <a:rPr lang="" altLang="en-US" b="1"/>
              <a:t>idealized input</a:t>
            </a:r>
            <a:r>
              <a:rPr lang="" altLang="en-US"/>
              <a:t> (phonological features), not actual sound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Exemplar models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43100"/>
            <a:ext cx="7772400" cy="4114800"/>
          </a:xfrm>
        </p:spPr>
        <p:txBody>
          <a:bodyPr/>
          <a:p>
            <a:r>
              <a:rPr lang="" altLang="en-US"/>
              <a:t>Remember detailed acoustic traces of individual words</a:t>
            </a:r>
            <a:endParaRPr lang="" altLang="en-US"/>
          </a:p>
          <a:p>
            <a:r>
              <a:rPr lang="" altLang="en-US"/>
              <a:t>Don’t try to analyze into phonemes or smaller segments</a:t>
            </a:r>
            <a:endParaRPr lang="" altLang="en-US"/>
          </a:p>
          <a:p>
            <a:r>
              <a:rPr lang="" altLang="en-US"/>
              <a:t>Phonological abstraction emerges</a:t>
            </a:r>
            <a:endParaRPr lang="" altLang="en-US"/>
          </a:p>
          <a:p>
            <a:r>
              <a:rPr lang="" altLang="en-US"/>
              <a:t>Similarity-based retrieval: compare new sounds with stored traces and let them vote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Exemplar models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b="1"/>
              <a:t>Trained</a:t>
            </a:r>
            <a:r>
              <a:rPr lang="" altLang="en-US"/>
              <a:t> not built (at least mostly)</a:t>
            </a:r>
            <a:endParaRPr lang="" altLang="en-US"/>
          </a:p>
          <a:p>
            <a:r>
              <a:rPr lang="" altLang="en-US"/>
              <a:t>Learns from recent experience (because stored exemplars are re-used)</a:t>
            </a:r>
            <a:endParaRPr lang="" altLang="en-US"/>
          </a:p>
          <a:p>
            <a:r>
              <a:rPr lang="" altLang="en-US"/>
              <a:t>Uses (more) </a:t>
            </a:r>
            <a:r>
              <a:rPr lang="" altLang="en-US" b="1"/>
              <a:t>low-level sound</a:t>
            </a:r>
            <a:r>
              <a:rPr lang="" altLang="en-US"/>
              <a:t> as input</a:t>
            </a:r>
            <a:endParaRPr lang="" altLang="en-US"/>
          </a:p>
          <a:p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The evidence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What is the evidence in favor of </a:t>
            </a:r>
            <a:r>
              <a:rPr lang="" altLang="en-US" b="1"/>
              <a:t>exemplars</a:t>
            </a:r>
            <a:r>
              <a:rPr lang="" altLang="en-US"/>
              <a:t>?</a:t>
            </a:r>
            <a:endParaRPr lang="" altLang="en-US"/>
          </a:p>
          <a:p>
            <a:r>
              <a:rPr lang="" altLang="en-US"/>
              <a:t>What is the evidence in favor of </a:t>
            </a:r>
            <a:r>
              <a:rPr lang="" altLang="en-US" b="1"/>
              <a:t>abstractions</a:t>
            </a:r>
            <a:r>
              <a:rPr lang="" altLang="en-US"/>
              <a:t>?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Marr levels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09140"/>
            <a:ext cx="7772400" cy="4114800"/>
          </a:xfrm>
        </p:spPr>
        <p:txBody>
          <a:bodyPr/>
          <a:p>
            <a:r>
              <a:rPr lang="" altLang="en-US"/>
              <a:t>What Marr level do these models target?</a:t>
            </a:r>
            <a:endParaRPr lang="" altLang="en-US"/>
          </a:p>
          <a:p>
            <a:pPr lvl="1"/>
            <a:r>
              <a:rPr lang="" altLang="en-US"/>
              <a:t>IAC (TRACE)</a:t>
            </a:r>
            <a:endParaRPr lang="" altLang="en-US"/>
          </a:p>
          <a:p>
            <a:pPr lvl="1"/>
            <a:r>
              <a:rPr lang="" altLang="en-US"/>
              <a:t>Backprop-trained neural network</a:t>
            </a:r>
            <a:endParaRPr lang="" altLang="en-US"/>
          </a:p>
          <a:p>
            <a:pPr lvl="1"/>
            <a:r>
              <a:rPr lang="" altLang="en-US"/>
              <a:t>Exemplar model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What is speech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39925" y="1423670"/>
            <a:ext cx="4870450" cy="45421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012940" y="1718310"/>
            <a:ext cx="3004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air pressure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111365" y="4204335"/>
            <a:ext cx="15214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frequency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-86995" y="1914525"/>
            <a:ext cx="2539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“sound wave”</a:t>
            </a:r>
            <a:endParaRPr lang="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7625" y="4204335"/>
            <a:ext cx="2539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spectrogram</a:t>
            </a:r>
            <a:endParaRPr lang="" altLang="en-US"/>
          </a:p>
        </p:txBody>
      </p:sp>
      <p:sp>
        <p:nvSpPr>
          <p:cNvPr id="11" name="Rectangle 10"/>
          <p:cNvSpPr/>
          <p:nvPr/>
        </p:nvSpPr>
        <p:spPr>
          <a:xfrm>
            <a:off x="47625" y="2912110"/>
            <a:ext cx="8991600" cy="3193415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mo" panose="020B0604020202020204" pitchFamily="34" charset="0"/>
              <a:ea typeface="MS PGothic" pitchFamily="124" charset="-128"/>
              <a:cs typeface="MS PGothic" pitchFamily="124" charset="-128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979930" y="6105525"/>
            <a:ext cx="4573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“to catch pink salmon”</a:t>
            </a:r>
            <a:endParaRPr lang="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Strawpeople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Is the traditional model a “strawman”?  Why would anyone believe that kind of model?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Abstraction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What makes an representation “abstract”?</a:t>
            </a:r>
            <a:endParaRPr lang="" altLang="en-US"/>
          </a:p>
          <a:p>
            <a:r>
              <a:rPr lang="" altLang="en-US"/>
              <a:t>Are phonological features more or less abstract than phonemes?</a:t>
            </a:r>
            <a:endParaRPr lang="" altLang="en-US"/>
          </a:p>
          <a:p>
            <a:r>
              <a:rPr lang="" altLang="en-US"/>
              <a:t>What is the benefit of using a small number of abstract codes vs. a large number of more specific codes?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Context, signal, and noise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Variation due to talker and coarticulation are often thought of as “noise”...are they?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7490" y="-36195"/>
            <a:ext cx="6315710" cy="69297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Classic findings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Categorical perception</a:t>
            </a:r>
            <a:endParaRPr lang="" altLang="en-US"/>
          </a:p>
          <a:p>
            <a:r>
              <a:rPr lang="" altLang="en-US"/>
              <a:t>Lack of invariance</a:t>
            </a:r>
            <a:endParaRPr lang="" altLang="en-US"/>
          </a:p>
          <a:p>
            <a:pPr lvl="1"/>
            <a:r>
              <a:rPr lang="" altLang="en-US"/>
              <a:t>phonetic context/coarticulation</a:t>
            </a:r>
            <a:endParaRPr lang="" altLang="en-US"/>
          </a:p>
          <a:p>
            <a:pPr lvl="1"/>
            <a:r>
              <a:rPr lang="" altLang="en-US"/>
              <a:t>talker variability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p>
            <a:r>
              <a:rPr lang="" altLang="en-US"/>
              <a:t>Categorical perception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9090" y="1981200"/>
            <a:ext cx="5924550" cy="41148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00735" y="1292225"/>
            <a:ext cx="6612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Liberman et al. (1957)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7500" y="20955"/>
            <a:ext cx="8014335" cy="6812915"/>
          </a:xfrm>
          <a:prstGeom prst="rect">
            <a:avLst/>
          </a:prstGeom>
        </p:spPr>
      </p:pic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0"/>
            <a:ext cx="3886200" cy="6096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mo" panose="020B0604020202020204" pitchFamily="34" charset="0"/>
              <a:ea typeface="MS PGothic" pitchFamily="124" charset="-128"/>
              <a:cs typeface="MS PGothic" pitchFamily="12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7500" y="3117850"/>
            <a:ext cx="6950710" cy="297815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mo" panose="020B0604020202020204" pitchFamily="34" charset="0"/>
              <a:ea typeface="MS PGothic" pitchFamily="124" charset="-128"/>
              <a:cs typeface="MS PGothic" pitchFamily="12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Lack of invariance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0670" y="2413635"/>
            <a:ext cx="8582660" cy="27336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00735" y="1292225"/>
            <a:ext cx="6612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Liberman et al. (19</a:t>
            </a:r>
            <a:r>
              <a:rPr lang="" altLang="en-US"/>
              <a:t>67; from 1955)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p>
            <a:r>
              <a:rPr lang="" altLang="en-US"/>
              <a:t>Lack of invariance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631752" y="1171575"/>
            <a:ext cx="4053653" cy="5475111"/>
            <a:chOff x="1426633" y="239889"/>
            <a:chExt cx="3094567" cy="4179711"/>
          </a:xfrm>
        </p:grpSpPr>
        <p:pic>
          <p:nvPicPr>
            <p:cNvPr id="5" name="Picture 4" descr="newman-et-al-fig2-low-dists.pdf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2286000"/>
              <a:ext cx="3073400" cy="2133600"/>
            </a:xfrm>
            <a:prstGeom prst="rect">
              <a:avLst/>
            </a:prstGeom>
          </p:spPr>
        </p:pic>
        <p:pic>
          <p:nvPicPr>
            <p:cNvPr id="9" name="Picture 8" descr="newman-et-al-fig3-highvar-dists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6633" y="239889"/>
              <a:ext cx="3073400" cy="20320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227965" y="5725160"/>
            <a:ext cx="34315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 smtClean="0"/>
              <a:t>[Newman, Clouse, and Burnham, 2001]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Lack of invariance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9650" y="1938020"/>
            <a:ext cx="4170045" cy="442849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62330" y="1292225"/>
            <a:ext cx="6612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Peterson &amp; Barney (1952)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808080"/>
      </a:dk1>
      <a:lt1>
        <a:srgbClr val="D8D6C7"/>
      </a:lt1>
      <a:dk2>
        <a:srgbClr val="000000"/>
      </a:dk2>
      <a:lt2>
        <a:srgbClr val="FFFFFF"/>
      </a:lt2>
      <a:accent1>
        <a:srgbClr val="BBE0E3"/>
      </a:accent1>
      <a:accent2>
        <a:srgbClr val="333399"/>
      </a:accent2>
      <a:accent3>
        <a:srgbClr val="AAAAAA"/>
      </a:accent3>
      <a:accent4>
        <a:srgbClr val="B8B7A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mo"/>
        <a:ea typeface="ＭＳ Ｐゴシック"/>
        <a:cs typeface="ＭＳ Ｐゴシック"/>
      </a:majorFont>
      <a:minorFont>
        <a:latin typeface="Arimo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mo" panose="020B0604020202020204" pitchFamily="34" charset="0"/>
            <a:ea typeface="MS PGothic" pitchFamily="124" charset="-128"/>
            <a:cs typeface="MS PGothic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mo" panose="020B0604020202020204" pitchFamily="34" charset="0"/>
            <a:ea typeface="MS PGothic" pitchFamily="124" charset="-128"/>
            <a:cs typeface="MS PGothic" pitchFamily="12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808080"/>
        </a:dk1>
        <a:lt1>
          <a:srgbClr val="D8D8D8"/>
        </a:lt1>
        <a:dk2>
          <a:srgbClr val="000000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AAAA"/>
        </a:accent3>
        <a:accent4>
          <a:srgbClr val="B8B8B8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2139</Words>
  <Application>WPS Presentation</Application>
  <PresentationFormat>On-screen Show (4:3)</PresentationFormat>
  <Paragraphs>155</Paragraphs>
  <Slides>22</Slides>
  <Notes>123</Notes>
  <HiddenSlides>26</HiddenSlides>
  <MMClips>6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Arimo</vt:lpstr>
      <vt:lpstr>MS PGothic</vt:lpstr>
      <vt:lpstr>Monospace</vt:lpstr>
      <vt:lpstr>微软雅黑</vt:lpstr>
      <vt:lpstr>Arial Unicode MS</vt:lpstr>
      <vt:lpstr>MS PGothic</vt:lpstr>
      <vt:lpstr>ProFontIIx Nerd Font</vt:lpstr>
      <vt:lpstr>Times New Roman</vt:lpstr>
      <vt:lpstr>3270Medium Nerd Font</vt:lpstr>
      <vt:lpstr>Blank Presentation</vt:lpstr>
      <vt:lpstr>Psycholinguistics Class 2: What and why</vt:lpstr>
      <vt:lpstr>PowerPoint 演示文稿</vt:lpstr>
      <vt:lpstr>PowerPoint 演示文稿</vt:lpstr>
      <vt:lpstr>PowerPoint 演示文稿</vt:lpstr>
      <vt:lpstr>PowerPoint 演示文稿</vt:lpstr>
      <vt:lpstr>Liberman et al. 1957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David Kleinschmidt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PHONETIC CATEGORIES BY LEARNING A LEXICON</dc:title>
  <dc:creator>David Kleinschmidt</dc:creator>
  <cp:lastModifiedBy>dave</cp:lastModifiedBy>
  <cp:revision>1890</cp:revision>
  <dcterms:created xsi:type="dcterms:W3CDTF">2020-09-17T22:13:30Z</dcterms:created>
  <dcterms:modified xsi:type="dcterms:W3CDTF">2020-09-17T22:13:30Z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