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68"/>
  </p:notesMasterIdLst>
  <p:handoutMasterIdLst>
    <p:handoutMasterId r:id="rId69"/>
  </p:handoutMasterIdLst>
  <p:sldIdLst>
    <p:sldId id="1229" r:id="rId3"/>
    <p:sldId id="1373" r:id="rId4"/>
    <p:sldId id="1421" r:id="rId5"/>
    <p:sldId id="1423" r:id="rId6"/>
    <p:sldId id="1422" r:id="rId7"/>
    <p:sldId id="1432" r:id="rId8"/>
    <p:sldId id="1416" r:id="rId9"/>
    <p:sldId id="1433" r:id="rId10"/>
    <p:sldId id="1417" r:id="rId11"/>
    <p:sldId id="1418" r:id="rId12"/>
    <p:sldId id="1375" r:id="rId13"/>
    <p:sldId id="1434" r:id="rId14"/>
    <p:sldId id="1365" r:id="rId15"/>
    <p:sldId id="1419" r:id="rId16"/>
    <p:sldId id="1424" r:id="rId17"/>
    <p:sldId id="1426" r:id="rId18"/>
    <p:sldId id="1425" r:id="rId19"/>
    <p:sldId id="1428" r:id="rId20"/>
    <p:sldId id="1429" r:id="rId21"/>
    <p:sldId id="1430" r:id="rId22"/>
    <p:sldId id="1427" r:id="rId23"/>
    <p:sldId id="1431" r:id="rId24"/>
    <p:sldId id="1420" r:id="rId25"/>
    <p:sldId id="1376" r:id="rId26"/>
    <p:sldId id="1377" r:id="rId27"/>
    <p:sldId id="1378" r:id="rId28"/>
    <p:sldId id="1379" r:id="rId29"/>
    <p:sldId id="1380" r:id="rId30"/>
    <p:sldId id="1381" r:id="rId31"/>
    <p:sldId id="1382" r:id="rId32"/>
    <p:sldId id="1383" r:id="rId33"/>
    <p:sldId id="1384" r:id="rId34"/>
    <p:sldId id="1385" r:id="rId35"/>
    <p:sldId id="1386" r:id="rId36"/>
    <p:sldId id="1387" r:id="rId37"/>
    <p:sldId id="1388" r:id="rId38"/>
    <p:sldId id="1389" r:id="rId39"/>
    <p:sldId id="1390" r:id="rId40"/>
    <p:sldId id="1391" r:id="rId41"/>
    <p:sldId id="1392" r:id="rId42"/>
    <p:sldId id="1435" r:id="rId43"/>
    <p:sldId id="1436" r:id="rId44"/>
    <p:sldId id="1437" r:id="rId45"/>
    <p:sldId id="1438" r:id="rId46"/>
    <p:sldId id="1439" r:id="rId47"/>
    <p:sldId id="1440" r:id="rId48"/>
    <p:sldId id="1441" r:id="rId49"/>
    <p:sldId id="1442" r:id="rId50"/>
    <p:sldId id="1443" r:id="rId51"/>
    <p:sldId id="1444" r:id="rId52"/>
    <p:sldId id="1445" r:id="rId53"/>
    <p:sldId id="1446" r:id="rId54"/>
    <p:sldId id="1447" r:id="rId55"/>
    <p:sldId id="1448" r:id="rId56"/>
    <p:sldId id="1449" r:id="rId57"/>
    <p:sldId id="1450" r:id="rId58"/>
    <p:sldId id="1451" r:id="rId59"/>
    <p:sldId id="1452" r:id="rId60"/>
    <p:sldId id="1453" r:id="rId61"/>
    <p:sldId id="1454" r:id="rId62"/>
    <p:sldId id="1455" r:id="rId63"/>
    <p:sldId id="1456" r:id="rId64"/>
    <p:sldId id="1457" r:id="rId65"/>
    <p:sldId id="1458" r:id="rId66"/>
    <p:sldId id="1459" r:id="rId67"/>
  </p:sldIdLst>
  <p:sldSz cx="9144000" cy="6858000" type="screen4x3"/>
  <p:notesSz cx="9601200" cy="73152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EAEAEA"/>
    <a:srgbClr val="FF9900"/>
    <a:srgbClr val="003399"/>
    <a:srgbClr val="CC3300"/>
    <a:srgbClr val="F8F8F8"/>
    <a:srgbClr val="66FF66"/>
    <a:srgbClr val="33CC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3" autoAdjust="0"/>
    <p:restoredTop sz="80333" autoAdjust="0"/>
  </p:normalViewPr>
  <p:slideViewPr>
    <p:cSldViewPr snapToGrid="0">
      <p:cViewPr varScale="1">
        <p:scale>
          <a:sx n="59" d="100"/>
          <a:sy n="59" d="100"/>
        </p:scale>
        <p:origin x="-1482" y="-78"/>
      </p:cViewPr>
      <p:guideLst>
        <p:guide orient="horz" pos="2141"/>
        <p:guide pos="27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3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173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841731"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841732"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841733"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6CD4674E-13D4-470A-AAF0-31EB3AC8A16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pPr>
              <a:defRPr/>
            </a:pPr>
            <a:endParaRPr lang="en-US"/>
          </a:p>
        </p:txBody>
      </p:sp>
      <p:sp>
        <p:nvSpPr>
          <p:cNvPr id="3075"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pPr>
              <a:defRPr/>
            </a:pPr>
            <a:endParaRPr lang="en-US"/>
          </a:p>
        </p:txBody>
      </p:sp>
      <p:sp>
        <p:nvSpPr>
          <p:cNvPr id="8704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pPr>
              <a:defRPr/>
            </a:pPr>
            <a:endParaRPr lang="en-US"/>
          </a:p>
        </p:txBody>
      </p:sp>
      <p:sp>
        <p:nvSpPr>
          <p:cNvPr id="3079"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pPr>
              <a:defRPr/>
            </a:pPr>
            <a:fld id="{B522EE2B-C4A5-453B-8490-A86A7CA6F57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7E7D7C4-4B22-428A-B1EB-DD822F08AF3D}" type="slidenum">
              <a:rPr lang="en-US" smtClean="0">
                <a:latin typeface="Arial" pitchFamily="34" charset="0"/>
              </a:rPr>
              <a:pPr/>
              <a:t>1</a:t>
            </a:fld>
            <a:endParaRPr lang="en-US" smtClean="0">
              <a:latin typeface="Arial"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smtClean="0">
                <a:latin typeface="Arial" pitchFamily="34" charset="0"/>
              </a:rPr>
              <a:t>Ling inquiry late seventies (</a:t>
            </a:r>
            <a:r>
              <a:rPr lang="en-US" dirty="0" err="1" smtClean="0">
                <a:latin typeface="Arial" pitchFamily="34" charset="0"/>
              </a:rPr>
              <a:t>wanna</a:t>
            </a:r>
            <a:r>
              <a:rPr lang="en-US" dirty="0" smtClean="0">
                <a:latin typeface="Arial" pitchFamily="34" charset="0"/>
              </a:rPr>
              <a:t> contraction, postal &amp; </a:t>
            </a:r>
            <a:r>
              <a:rPr lang="en-US" dirty="0" err="1" smtClean="0">
                <a:latin typeface="Arial" pitchFamily="34" charset="0"/>
              </a:rPr>
              <a:t>pullum</a:t>
            </a:r>
            <a:r>
              <a:rPr lang="en-US" dirty="0" smtClean="0">
                <a:latin typeface="Arial" pitchFamily="34" charset="0"/>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32EF9-F5C1-46FC-9C92-557B276549D2}" type="slidenum">
              <a:rPr lang="en-US"/>
              <a:pPr/>
              <a:t>34</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6CDFC-7D01-489F-8652-755BC86109EF}" type="slidenum">
              <a:rPr lang="en-US"/>
              <a:pPr/>
              <a:t>37</a:t>
            </a:fld>
            <a:endParaRPr lang="en-US"/>
          </a:p>
        </p:txBody>
      </p:sp>
      <p:sp>
        <p:nvSpPr>
          <p:cNvPr id="13314" name="Rectangle 2"/>
          <p:cNvSpPr>
            <a:spLocks noGrp="1" noRot="1" noChangeAspect="1" noChangeArrowheads="1"/>
          </p:cNvSpPr>
          <p:nvPr>
            <p:ph type="sldImg"/>
          </p:nvPr>
        </p:nvSpPr>
        <p:spPr bwMode="auto">
          <a:xfrm>
            <a:off x="2971800" y="549275"/>
            <a:ext cx="3657600" cy="27432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1280160" y="3474720"/>
            <a:ext cx="7040880" cy="3291840"/>
          </a:xfrm>
          <a:prstGeom prst="rect">
            <a:avLst/>
          </a:prstGeom>
          <a:solidFill>
            <a:srgbClr val="FFFFFF"/>
          </a:solidFill>
          <a:ln>
            <a:solidFill>
              <a:srgbClr val="000000"/>
            </a:solidFill>
            <a:miter lim="800000"/>
            <a:headEnd/>
            <a:tailEnd/>
          </a:ln>
        </p:spPr>
        <p:txBody>
          <a:bodyPr/>
          <a:lstStyle/>
          <a:p>
            <a:r>
              <a:rPr lang="en-US"/>
              <a:t>Group 1:  previously observed processing cost for SCs occurring after a DO-biased verb should be attenuated;</a:t>
            </a:r>
          </a:p>
          <a:p>
            <a:r>
              <a:rPr lang="en-US"/>
              <a:t>Advantage for SC-bias verbs should similarly be attenuated.</a:t>
            </a:r>
          </a:p>
          <a:p>
            <a:r>
              <a:rPr lang="en-US"/>
              <a:t>Group 2:  previously observed processing cost for SCs occurring after a DO-biased verb should be strongly</a:t>
            </a:r>
          </a:p>
          <a:p>
            <a:r>
              <a:rPr lang="en-US"/>
              <a:t>Attenuated, and processing advantage for SC-biased verbs should be strengthened.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7D45E-627A-44D7-BE77-5AA4795C908D}" type="slidenum">
              <a:rPr lang="en-US"/>
              <a:pPr/>
              <a:t>38</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52BBB-02DC-44FE-AF26-C562FA8A4C4F}" type="slidenum">
              <a:rPr lang="en-US"/>
              <a:pPr/>
              <a:t>39</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FD49646-A009-4668-8B9C-04B7DD5E98B4}" type="slidenum">
              <a:rPr lang="en-US" smtClean="0"/>
              <a:pPr/>
              <a:t>42</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F71B85C4-4087-4338-A8C2-DC2729EF98DE}" type="slidenum">
              <a:rPr lang="en-US" smtClean="0"/>
              <a:pPr/>
              <a:t>45</a:t>
            </a:fld>
            <a:endParaRPr lang="en-US" smtClean="0"/>
          </a:p>
        </p:txBody>
      </p:sp>
      <p:sp>
        <p:nvSpPr>
          <p:cNvPr id="132099" name="Rectangle 2"/>
          <p:cNvSpPr>
            <a:spLocks noGrp="1" noRot="1" noChangeAspect="1" noChangeArrowheads="1" noTextEdit="1"/>
          </p:cNvSpPr>
          <p:nvPr>
            <p:ph type="sldImg"/>
          </p:nvPr>
        </p:nvSpPr>
        <p:spPr>
          <a:xfrm>
            <a:off x="2973388" y="549275"/>
            <a:ext cx="3657600" cy="2743200"/>
          </a:xfrm>
          <a:ln/>
        </p:spPr>
      </p:sp>
      <p:sp>
        <p:nvSpPr>
          <p:cNvPr id="132100" name="Rectangle 3"/>
          <p:cNvSpPr>
            <a:spLocks noGrp="1" noChangeArrowheads="1"/>
          </p:cNvSpPr>
          <p:nvPr>
            <p:ph type="body" idx="1"/>
          </p:nvPr>
        </p:nvSpPr>
        <p:spPr>
          <a:xfrm>
            <a:off x="1279525" y="3475038"/>
            <a:ext cx="7042150" cy="3290887"/>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E366B51-BA10-443B-8421-1F99C0F8AA4D}" type="slidenum">
              <a:rPr lang="en-US" smtClean="0"/>
              <a:pPr/>
              <a:t>46</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498FD09-BD2F-4666-9F3F-C705387187D6}" type="slidenum">
              <a:rPr lang="en-US" smtClean="0"/>
              <a:pPr/>
              <a:t>47</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92CE44C5-0932-424D-9B25-AD7028C1DB05}" type="slidenum">
              <a:rPr lang="en-US" smtClean="0"/>
              <a:pPr/>
              <a:t>48</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03C6283-217F-4079-8678-6141730A23A8}" type="slidenum">
              <a:rPr lang="en-US" smtClean="0"/>
              <a:pPr/>
              <a:t>49</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bullet refers to a full</a:t>
            </a:r>
            <a:r>
              <a:rPr lang="en-US" baseline="0" dirty="0" smtClean="0"/>
              <a:t> blown model </a:t>
            </a:r>
            <a:r>
              <a:rPr lang="en-US" baseline="0" smtClean="0"/>
              <a:t>of adaptation</a:t>
            </a:r>
            <a:endParaRPr lang="en-US"/>
          </a:p>
        </p:txBody>
      </p:sp>
      <p:sp>
        <p:nvSpPr>
          <p:cNvPr id="4" name="Slide Number Placeholder 3"/>
          <p:cNvSpPr>
            <a:spLocks noGrp="1"/>
          </p:cNvSpPr>
          <p:nvPr>
            <p:ph type="sldNum" sz="quarter" idx="10"/>
          </p:nvPr>
        </p:nvSpPr>
        <p:spPr/>
        <p:txBody>
          <a:bodyPr/>
          <a:lstStyle/>
          <a:p>
            <a:pPr>
              <a:defRPr/>
            </a:pPr>
            <a:fld id="{B522EE2B-C4A5-453B-8490-A86A7CA6F571}" type="slidenum">
              <a:rPr lang="en-US" smtClean="0"/>
              <a:pPr>
                <a:defRPr/>
              </a:pPr>
              <a:t>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498FD09-BD2F-4666-9F3F-C705387187D6}" type="slidenum">
              <a:rPr lang="en-US" smtClean="0"/>
              <a:pPr/>
              <a:t>50</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9BA171B-8122-4C2B-AB51-56443AE54726}" type="slidenum">
              <a:rPr lang="en-US" smtClean="0"/>
              <a:pPr/>
              <a:t>51</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C4050F3C-FE69-41CC-8619-5D49CACF030F}" type="slidenum">
              <a:rPr lang="en-US" smtClean="0"/>
              <a:pPr/>
              <a:t>52</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1154FEA0-B986-4AEC-9714-68D2DE248935}" type="slidenum">
              <a:rPr lang="en-US" smtClean="0"/>
              <a:pPr/>
              <a:t>53</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92FAEE1-E5FD-4619-872D-C5F726881FBA}" type="slidenum">
              <a:rPr lang="en-US" smtClean="0"/>
              <a:pPr/>
              <a:t>56</a:t>
            </a:fld>
            <a:endParaRPr lang="en-US" smtClean="0"/>
          </a:p>
        </p:txBody>
      </p:sp>
      <p:sp>
        <p:nvSpPr>
          <p:cNvPr id="123907" name="Rectangle 2"/>
          <p:cNvSpPr>
            <a:spLocks noGrp="1" noRot="1" noChangeAspect="1" noChangeArrowheads="1" noTextEdit="1"/>
          </p:cNvSpPr>
          <p:nvPr>
            <p:ph type="sldImg"/>
          </p:nvPr>
        </p:nvSpPr>
        <p:spPr>
          <a:xfrm>
            <a:off x="2973388" y="549275"/>
            <a:ext cx="3657600" cy="2743200"/>
          </a:xfrm>
          <a:ln/>
        </p:spPr>
      </p:sp>
      <p:sp>
        <p:nvSpPr>
          <p:cNvPr id="123908" name="Rectangle 3"/>
          <p:cNvSpPr>
            <a:spLocks noGrp="1" noChangeArrowheads="1"/>
          </p:cNvSpPr>
          <p:nvPr>
            <p:ph type="body" idx="1"/>
          </p:nvPr>
        </p:nvSpPr>
        <p:spPr>
          <a:xfrm>
            <a:off x="1279525" y="3475038"/>
            <a:ext cx="7042150" cy="3290887"/>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0CCFA3D5-4B65-4494-B3E4-C8229734656C}" type="slidenum">
              <a:rPr lang="en-US" smtClean="0"/>
              <a:pPr/>
              <a:t>57</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6894145-13C7-4172-8969-20F4EF922D2E}" type="slidenum">
              <a:rPr lang="en-US" smtClean="0"/>
              <a:pPr/>
              <a:t>58</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EC23D66-3316-4F1D-B3A4-648B6006BA42}" type="slidenum">
              <a:rPr lang="en-US" smtClean="0"/>
              <a:pPr/>
              <a:t>59</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6B717A2E-42E1-4AFA-810F-B0C72624421D}" type="slidenum">
              <a:rPr lang="en-US" smtClean="0"/>
              <a:pPr/>
              <a:t>60</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967645D3-CC4B-4CFE-AECE-7CF3459DEE61}" type="slidenum">
              <a:rPr lang="en-US" smtClean="0"/>
              <a:pPr/>
              <a:t>61</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CFAB103-9C53-46CA-AC5B-91DCF3E74228}" type="slidenum">
              <a:rPr lang="en-US" smtClean="0"/>
              <a:pPr/>
              <a:t>14</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94A6FAB4-E2D3-41AB-ACB4-4ADDCF708E4D}" type="slidenum">
              <a:rPr lang="en-US" smtClean="0"/>
              <a:pPr/>
              <a:t>62</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BBA54C1-26BF-4470-913A-C9F088842D7D}" type="slidenum">
              <a:rPr lang="en-US" smtClean="0"/>
              <a:pPr/>
              <a:t>63</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318C11CD-E346-4B63-A6AE-30F05940E0D7}" type="slidenum">
              <a:rPr lang="en-US" smtClean="0"/>
              <a:pPr/>
              <a:t>64</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CFAB103-9C53-46CA-AC5B-91DCF3E74228}" type="slidenum">
              <a:rPr lang="en-US" smtClean="0"/>
              <a:pPr/>
              <a:t>16</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 sound</a:t>
            </a:r>
            <a:r>
              <a:rPr lang="en-US" baseline="0" dirty="0" smtClean="0"/>
              <a:t> test was always presented before same sound test. As </a:t>
            </a:r>
            <a:r>
              <a:rPr lang="en-US" baseline="0" dirty="0" err="1" smtClean="0"/>
              <a:t>kraljic</a:t>
            </a:r>
            <a:r>
              <a:rPr lang="en-US" baseline="0" dirty="0" smtClean="0"/>
              <a:t> and </a:t>
            </a:r>
            <a:r>
              <a:rPr lang="en-US" baseline="0" dirty="0" err="1" smtClean="0"/>
              <a:t>samuel</a:t>
            </a:r>
            <a:r>
              <a:rPr lang="en-US" baseline="0" dirty="0" smtClean="0"/>
              <a:t> point out, the smaller effect for the same training and test sound might be due to decay of the adaptation effects by that time.</a:t>
            </a:r>
            <a:endParaRPr lang="en-US" dirty="0"/>
          </a:p>
        </p:txBody>
      </p:sp>
      <p:sp>
        <p:nvSpPr>
          <p:cNvPr id="4" name="Slide Number Placeholder 3"/>
          <p:cNvSpPr>
            <a:spLocks noGrp="1"/>
          </p:cNvSpPr>
          <p:nvPr>
            <p:ph type="sldNum" sz="quarter" idx="10"/>
          </p:nvPr>
        </p:nvSpPr>
        <p:spPr/>
        <p:txBody>
          <a:bodyPr/>
          <a:lstStyle/>
          <a:p>
            <a:pPr>
              <a:defRPr/>
            </a:pPr>
            <a:fld id="{B522EE2B-C4A5-453B-8490-A86A7CA6F571}" type="slidenum">
              <a:rPr lang="en-US" smtClean="0"/>
              <a:pPr>
                <a:defRPr/>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Kraljic and Samuel 06b: Perceptual adjustments to multiple speakers</a:t>
            </a:r>
          </a:p>
          <a:p>
            <a:endParaRPr lang="en-US" sz="1200" kern="1200" baseline="0" dirty="0" smtClean="0">
              <a:solidFill>
                <a:schemeClr val="tx1"/>
              </a:solidFill>
              <a:latin typeface="Arial" charset="0"/>
              <a:ea typeface="+mn-ea"/>
              <a:cs typeface="+mn-cs"/>
            </a:endParaRPr>
          </a:p>
          <a:p>
            <a:r>
              <a:rPr lang="en-US" dirty="0" smtClean="0"/>
              <a:t>pronunciations in stop consonants generalize to new speakers, while adjustments to fricatives are often speaker-specific (e.g., Eisner &amp; McQueen, 2005; Kraljic &amp; Samuel, 2005, 2006).</a:t>
            </a:r>
          </a:p>
          <a:p>
            <a:endParaRPr lang="en-US" dirty="0" smtClean="0"/>
          </a:p>
          <a:p>
            <a:r>
              <a:rPr lang="en-US" dirty="0" smtClean="0"/>
              <a:t>When the critical sound varies along a temporal-voicing dimension (Experiment 1’s stop consonants), hearing a new voice appears to serve as a ‘resetting’ cue, to return to the standard representation in preparation for adapting to the current speaker. The result is that categorization of the ambiguous sound will be consistent with the most recent speaker heard, as a priming account predicts (Dell &amp; Brown, 1991; Pickering &amp; Garrod, 2004). But when the critical </a:t>
            </a:r>
            <a:r>
              <a:rPr lang="en-US" dirty="0" err="1" smtClean="0"/>
              <a:t>soundvaries</a:t>
            </a:r>
            <a:r>
              <a:rPr lang="en-US" dirty="0" smtClean="0"/>
              <a:t> along a spectral-place dimension (Experiment 2’s fricatives), the system appears able to maintain multiple representations simultaneously, each for the appropriate speaker.</a:t>
            </a: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B522EE2B-C4A5-453B-8490-A86A7CA6F571}" type="slidenum">
              <a:rPr lang="en-US" smtClean="0"/>
              <a:pPr>
                <a:defRPr/>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a:t>
            </a:r>
            <a:r>
              <a:rPr lang="en-US" baseline="0" dirty="0" smtClean="0"/>
              <a:t> their paper: </a:t>
            </a:r>
            <a:r>
              <a:rPr lang="en-US" dirty="0" smtClean="0"/>
              <a:t>Immediately after exposure, there was a first categorization post-test, and after a delay of 12 h, a second</a:t>
            </a:r>
          </a:p>
          <a:p>
            <a:r>
              <a:rPr lang="en-US" dirty="0" smtClean="0"/>
              <a:t>post-test. For 30 participants, the pretest started at 9 am, and posttest-2 was at 9 pm on the same day “day group”. For a further 30 subjects, the first session began at 9 pm, while post-test–2 took place at 9 am the following morning “night</a:t>
            </a:r>
          </a:p>
          <a:p>
            <a:r>
              <a:rPr lang="en-US" dirty="0" smtClean="0"/>
              <a:t>group”.</a:t>
            </a:r>
          </a:p>
          <a:p>
            <a:endParaRPr lang="en-US" dirty="0"/>
          </a:p>
        </p:txBody>
      </p:sp>
      <p:sp>
        <p:nvSpPr>
          <p:cNvPr id="4" name="Slide Number Placeholder 3"/>
          <p:cNvSpPr>
            <a:spLocks noGrp="1"/>
          </p:cNvSpPr>
          <p:nvPr>
            <p:ph type="sldNum" sz="quarter" idx="10"/>
          </p:nvPr>
        </p:nvSpPr>
        <p:spPr/>
        <p:txBody>
          <a:bodyPr/>
          <a:lstStyle/>
          <a:p>
            <a:pPr>
              <a:defRPr/>
            </a:pPr>
            <a:fld id="{B522EE2B-C4A5-453B-8490-A86A7CA6F571}" type="slidenum">
              <a:rPr lang="en-US" smtClean="0"/>
              <a:pPr>
                <a:defRPr/>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5C1E9C41-A6E7-4545-A99A-EE25D5EC4D1F}" type="slidenum">
              <a:rPr lang="en-US" smtClean="0"/>
              <a:pPr/>
              <a:t>23</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5F45F-FB78-4F85-8A79-8ED8F50150B6}" type="slidenum">
              <a:rPr lang="en-US"/>
              <a:pPr/>
              <a:t>33</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35280" y="289560"/>
            <a:ext cx="8442960" cy="1188720"/>
          </a:xfrm>
        </p:spPr>
        <p:txBody>
          <a:bodyPr anchor="t"/>
          <a:lstStyle>
            <a:lvl1pPr algn="l">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3413760" y="2560320"/>
            <a:ext cx="5349240" cy="1752600"/>
          </a:xfrm>
        </p:spPr>
        <p:txBody>
          <a:bodyPr/>
          <a:lstStyle>
            <a:lvl1pPr marL="0" indent="0" algn="l">
              <a:buNone/>
              <a:defRPr sz="2200" b="1">
                <a:solidFill>
                  <a:schemeClr val="accent6">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 </a:t>
            </a:r>
            <a:r>
              <a:rPr lang="en-US" b="1">
                <a:latin typeface="+mn-lt"/>
              </a:rPr>
              <a:t>[</a:t>
            </a:r>
            <a:fld id="{07C9A287-1FD9-4B08-B5EC-693623D45E00}" type="slidenum">
              <a:rPr lang="en-US" b="1">
                <a:latin typeface="+mn-lt"/>
              </a:rPr>
              <a:pPr>
                <a:defRPr/>
              </a:pPr>
              <a:t>‹#›</a:t>
            </a:fld>
            <a:r>
              <a:rPr lang="en-US" b="1">
                <a:latin typeface="+mn-lt"/>
              </a:rPr>
              <a:t>]</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 </a:t>
            </a:r>
            <a:r>
              <a:rPr lang="en-US" b="1">
                <a:latin typeface="+mn-lt"/>
              </a:rPr>
              <a:t>[</a:t>
            </a:r>
            <a:fld id="{9F9C9608-C346-4D05-B04F-2D51A4A12221}" type="slidenum">
              <a:rPr lang="en-US" b="1">
                <a:latin typeface="+mn-lt"/>
              </a:rPr>
              <a:pPr>
                <a:defRPr/>
              </a:pPr>
              <a:t>‹#›</a:t>
            </a:fld>
            <a:r>
              <a:rPr lang="en-US" b="1">
                <a:latin typeface="+mn-lt"/>
              </a:rPr>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74638"/>
            <a:ext cx="21145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1912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 </a:t>
            </a:r>
            <a:r>
              <a:rPr lang="en-US" b="1">
                <a:latin typeface="+mn-lt"/>
              </a:rPr>
              <a:t>[</a:t>
            </a:r>
            <a:fld id="{0AF82D54-CE2C-4B78-82D6-23BD9F30020B}" type="slidenum">
              <a:rPr lang="en-US" b="1">
                <a:latin typeface="+mn-lt"/>
              </a:rPr>
              <a:pPr>
                <a:defRPr/>
              </a:pPr>
              <a:t>‹#›</a:t>
            </a:fld>
            <a:r>
              <a:rPr lang="en-US" b="1">
                <a:latin typeface="+mn-lt"/>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5000"/>
            <a:ext cx="4079875" cy="422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9475" y="1905000"/>
            <a:ext cx="4081463" cy="422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 </a:t>
            </a:r>
            <a:r>
              <a:rPr lang="en-US" b="1">
                <a:latin typeface="+mn-lt"/>
              </a:rPr>
              <a:t>[</a:t>
            </a:r>
            <a:fld id="{5FAC4DF7-B335-4A97-BB18-2469B2ED6DF5}" type="slidenum">
              <a:rPr lang="en-US" b="1">
                <a:latin typeface="+mn-lt"/>
              </a:rPr>
              <a:pPr>
                <a:defRPr/>
              </a:pPr>
              <a:t>‹#›</a:t>
            </a:fld>
            <a:r>
              <a:rPr lang="en-US" b="1">
                <a:latin typeface="+mn-l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458200" cy="8683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4079875" cy="2033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9475" y="1905000"/>
            <a:ext cx="4081463" cy="2033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090988"/>
            <a:ext cx="4079875" cy="2035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9475" y="4090988"/>
            <a:ext cx="4081463" cy="2035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 </a:t>
            </a:r>
            <a:r>
              <a:rPr lang="en-US" b="1">
                <a:latin typeface="+mn-lt"/>
              </a:rPr>
              <a:t>[</a:t>
            </a:r>
            <a:fld id="{BF501C92-24F7-425F-AA96-5EBFC35A9B5E}" type="slidenum">
              <a:rPr lang="en-US" b="1">
                <a:latin typeface="+mn-lt"/>
              </a:rPr>
              <a:pPr>
                <a:defRPr/>
              </a:pPr>
              <a:t>‹#›</a:t>
            </a:fld>
            <a:r>
              <a:rPr lang="en-US" b="1">
                <a:latin typeface="+mn-lt"/>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79875" cy="422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9475" y="1905000"/>
            <a:ext cx="4081463" cy="2033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9475" y="4090988"/>
            <a:ext cx="4081463" cy="2035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endParaRPr lang="en-US"/>
          </a:p>
        </p:txBody>
      </p:sp>
      <p:sp>
        <p:nvSpPr>
          <p:cNvPr id="7" name="Footer Placeholder 6"/>
          <p:cNvSpPr>
            <a:spLocks noGrp="1"/>
          </p:cNvSpPr>
          <p:nvPr>
            <p:ph type="ftr" sz="quarter" idx="11"/>
          </p:nvPr>
        </p:nvSpPr>
        <p:spPr/>
        <p:txBody>
          <a:bodyPr/>
          <a:lstStyle>
            <a:lvl1pPr>
              <a:defRPr/>
            </a:lvl1pPr>
          </a:lstStyle>
          <a:p>
            <a:pPr>
              <a:defRPr/>
            </a:pPr>
            <a:endParaRPr lang="en-US"/>
          </a:p>
        </p:txBody>
      </p:sp>
      <p:sp>
        <p:nvSpPr>
          <p:cNvPr id="8" name="Slide Number Placeholder 7"/>
          <p:cNvSpPr>
            <a:spLocks noGrp="1"/>
          </p:cNvSpPr>
          <p:nvPr>
            <p:ph type="sldNum" sz="quarter" idx="12"/>
          </p:nvPr>
        </p:nvSpPr>
        <p:spPr/>
        <p:txBody>
          <a:bodyPr/>
          <a:lstStyle>
            <a:lvl1pPr>
              <a:defRPr/>
            </a:lvl1pPr>
          </a:lstStyle>
          <a:p>
            <a:pPr>
              <a:defRPr/>
            </a:pPr>
            <a:r>
              <a:rPr lang="en-US"/>
              <a:t> </a:t>
            </a:r>
            <a:r>
              <a:rPr lang="en-US" b="1">
                <a:latin typeface="+mn-lt"/>
              </a:rPr>
              <a:t>[</a:t>
            </a:r>
            <a:fld id="{2A39CD41-120E-458B-891D-5E9184DA6A2E}" type="slidenum">
              <a:rPr lang="en-US" b="1">
                <a:latin typeface="+mn-lt"/>
              </a:rPr>
              <a:pPr>
                <a:defRPr/>
              </a:pPr>
              <a:t>‹#›</a:t>
            </a:fld>
            <a:r>
              <a:rPr lang="en-US" b="1">
                <a:latin typeface="+mn-l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4582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 </a:t>
            </a:r>
            <a:r>
              <a:rPr lang="en-US" b="1">
                <a:latin typeface="+mn-lt"/>
              </a:rPr>
              <a:t>[</a:t>
            </a:r>
            <a:fld id="{B912C6AC-AB19-4B2B-A1FC-8E3ACB6DBA44}" type="slidenum">
              <a:rPr lang="en-US" b="1">
                <a:latin typeface="+mn-lt"/>
              </a:rPr>
              <a:pPr>
                <a:defRPr/>
              </a:pPr>
              <a:t>‹#›</a:t>
            </a:fld>
            <a:r>
              <a:rPr lang="en-US" b="1">
                <a:latin typeface="+mn-lt"/>
              </a:rP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769B0D8-D89A-4FC4-A669-C2F0BE7F9D8A}" type="datetimeFigureOut">
              <a:rPr lang="en-US"/>
              <a:pPr>
                <a:defRPr/>
              </a:pPr>
              <a:t>10/5/2011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6EF64D-A74D-4995-A14B-3F3373D2198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D14C05-D778-4F58-A0F0-A4BA9CAA0C33}" type="datetimeFigureOut">
              <a:rPr lang="en-US"/>
              <a:pPr>
                <a:defRPr/>
              </a:pPr>
              <a:t>10/5/2011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3927FE-1CF9-45AA-8EBD-577116EBF5D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443B4E7-2A7A-4926-9DDC-190AEDAD6BBC}" type="datetimeFigureOut">
              <a:rPr lang="en-US"/>
              <a:pPr>
                <a:defRPr/>
              </a:pPr>
              <a:t>10/5/2011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296FC8-4C04-46D3-BF62-47C12906C0B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6D8FDF-FD3C-47D0-AE32-B9F3C6604ADD}" type="datetimeFigureOut">
              <a:rPr lang="en-US"/>
              <a:pPr>
                <a:defRPr/>
              </a:pPr>
              <a:t>10/5/2011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EC69DF-772C-4A2D-A81B-73188740B71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6058"/>
            <a:ext cx="8313738" cy="4151086"/>
          </a:xfrm>
        </p:spPr>
        <p:txBody>
          <a:bodyPr/>
          <a:lstStyle>
            <a:lvl1pPr>
              <a:lnSpc>
                <a:spcPct val="95000"/>
              </a:lnSpc>
              <a:spcBef>
                <a:spcPts val="1200"/>
              </a:spcBef>
              <a:defRPr sz="2400"/>
            </a:lvl1pPr>
            <a:lvl2pPr>
              <a:defRPr sz="22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 </a:t>
            </a:r>
            <a:r>
              <a:rPr lang="en-US" b="1">
                <a:latin typeface="+mn-lt"/>
              </a:rPr>
              <a:t>[</a:t>
            </a:r>
            <a:fld id="{9C7530BD-E12A-4BFB-96CB-6BC4D1515F02}" type="slidenum">
              <a:rPr lang="en-US" b="1">
                <a:latin typeface="+mn-lt"/>
              </a:rPr>
              <a:pPr>
                <a:defRPr/>
              </a:pPr>
              <a:t>‹#›</a:t>
            </a:fld>
            <a:r>
              <a:rPr lang="en-US" b="1">
                <a:latin typeface="+mn-lt"/>
              </a:rPr>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B107232-E995-4C4D-80FC-B8B5001DEAE0}" type="datetimeFigureOut">
              <a:rPr lang="en-US"/>
              <a:pPr>
                <a:defRPr/>
              </a:pPr>
              <a:t>10/5/2011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9BD3147-E562-4A6A-B6F0-56DDEF88567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298487E-E30F-4FA7-BC15-1953D832C565}" type="datetimeFigureOut">
              <a:rPr lang="en-US"/>
              <a:pPr>
                <a:defRPr/>
              </a:pPr>
              <a:t>10/5/2011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99F73A-BE86-4671-946A-F206F03264A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1CEADC7-2716-4A1A-916B-E48628E73466}" type="datetimeFigureOut">
              <a:rPr lang="en-US"/>
              <a:pPr>
                <a:defRPr/>
              </a:pPr>
              <a:t>10/5/2011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6723E0-696B-489D-9501-780C3565626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77304C-22BB-4823-BE41-15B0F11364D4}" type="datetimeFigureOut">
              <a:rPr lang="en-US"/>
              <a:pPr>
                <a:defRPr/>
              </a:pPr>
              <a:t>10/5/2011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0F6E2E-F92F-4486-AAAD-2BBCBC03D9D6}"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0B4B8D8-6E9D-4D3D-A51A-09690E3551F3}" type="datetimeFigureOut">
              <a:rPr lang="en-US"/>
              <a:pPr>
                <a:defRPr/>
              </a:pPr>
              <a:t>10/5/2011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73059D-8B6A-41E9-BFB4-6BC73B19A75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E95FF7-DF01-4830-BBE5-549262D6EDD6}" type="datetimeFigureOut">
              <a:rPr lang="en-US"/>
              <a:pPr>
                <a:defRPr/>
              </a:pPr>
              <a:t>10/5/2011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905E21-9EB9-4C5B-9526-C8A0031A9FAB}"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A7A7254-FCE2-44AC-8282-976FF7F69096}" type="datetimeFigureOut">
              <a:rPr lang="en-US"/>
              <a:pPr>
                <a:defRPr/>
              </a:pPr>
              <a:t>10/5/2011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264360-0CEE-4FAD-99FF-BFF5458204A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 </a:t>
            </a:r>
            <a:r>
              <a:rPr lang="en-US" b="1">
                <a:latin typeface="+mn-lt"/>
              </a:rPr>
              <a:t>[</a:t>
            </a:r>
            <a:fld id="{8AB618CA-FB7C-4AF1-B307-D879AB8FA4DA}" type="slidenum">
              <a:rPr lang="en-US" b="1">
                <a:latin typeface="+mn-lt"/>
              </a:rPr>
              <a:pPr>
                <a:defRPr/>
              </a:pPr>
              <a:t>‹#›</a:t>
            </a:fld>
            <a:r>
              <a:rPr lang="en-US" b="1">
                <a:latin typeface="+mn-lt"/>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79875"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9475" y="1905000"/>
            <a:ext cx="4081463"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 </a:t>
            </a:r>
            <a:r>
              <a:rPr lang="en-US" b="1">
                <a:latin typeface="+mn-lt"/>
              </a:rPr>
              <a:t>[</a:t>
            </a:r>
            <a:fld id="{72FA25CF-0196-4C33-9B35-9B1B1D976350}" type="slidenum">
              <a:rPr lang="en-US" b="1">
                <a:latin typeface="+mn-lt"/>
              </a:rPr>
              <a:pPr>
                <a:defRPr/>
              </a:pPr>
              <a:t>‹#›</a:t>
            </a:fld>
            <a:r>
              <a:rPr lang="en-US" b="1">
                <a:latin typeface="+mn-lt"/>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 </a:t>
            </a:r>
            <a:r>
              <a:rPr lang="en-US" b="1">
                <a:latin typeface="+mn-lt"/>
              </a:rPr>
              <a:t>[</a:t>
            </a:r>
            <a:fld id="{2638C228-9077-458D-96C8-5A29AE93512F}" type="slidenum">
              <a:rPr lang="en-US" b="1">
                <a:latin typeface="+mn-lt"/>
              </a:rPr>
              <a:pPr>
                <a:defRPr/>
              </a:pPr>
              <a:t>‹#›</a:t>
            </a:fld>
            <a:r>
              <a:rPr lang="en-US" b="1">
                <a:latin typeface="+mn-lt"/>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 </a:t>
            </a:r>
            <a:r>
              <a:rPr lang="en-US" b="1">
                <a:latin typeface="+mn-lt"/>
              </a:rPr>
              <a:t>[</a:t>
            </a:r>
            <a:fld id="{B4A12AD2-7418-4E71-A685-2E9271429B18}" type="slidenum">
              <a:rPr lang="en-US" b="1">
                <a:latin typeface="+mn-lt"/>
              </a:rPr>
              <a:pPr>
                <a:defRPr/>
              </a:pPr>
              <a:t>‹#›</a:t>
            </a:fld>
            <a:r>
              <a:rPr lang="en-US" b="1">
                <a:latin typeface="+mn-lt"/>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 </a:t>
            </a:r>
            <a:r>
              <a:rPr lang="en-US" b="1">
                <a:latin typeface="+mn-lt"/>
              </a:rPr>
              <a:t>[</a:t>
            </a:r>
            <a:fld id="{9645D852-D2AC-4DF5-8534-799F18ACFAB7}" type="slidenum">
              <a:rPr lang="en-US" b="1">
                <a:latin typeface="+mn-lt"/>
              </a:rPr>
              <a:pPr>
                <a:defRPr/>
              </a:pPr>
              <a:t>‹#›</a:t>
            </a:fld>
            <a:r>
              <a:rPr lang="en-US" b="1">
                <a:latin typeface="+mn-lt"/>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 </a:t>
            </a:r>
            <a:r>
              <a:rPr lang="en-US" b="1">
                <a:latin typeface="+mn-lt"/>
              </a:rPr>
              <a:t>[</a:t>
            </a:r>
            <a:fld id="{1F049BA7-D783-4BA1-A677-54F0B26D8BA5}" type="slidenum">
              <a:rPr lang="en-US" b="1">
                <a:latin typeface="+mn-lt"/>
              </a:rPr>
              <a:pPr>
                <a:defRPr/>
              </a:pPr>
              <a:t>‹#›</a:t>
            </a:fld>
            <a:r>
              <a:rPr lang="en-US" b="1">
                <a:latin typeface="+mn-lt"/>
              </a:rP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 </a:t>
            </a:r>
            <a:r>
              <a:rPr lang="en-US" b="1">
                <a:latin typeface="+mn-lt"/>
              </a:rPr>
              <a:t>[</a:t>
            </a:r>
            <a:fld id="{4D2E2160-0787-4CC3-BACA-07300350DF07}" type="slidenum">
              <a:rPr lang="en-US" b="1">
                <a:latin typeface="+mn-lt"/>
              </a:rPr>
              <a:pPr>
                <a:defRPr/>
              </a:pPr>
              <a:t>‹#›</a:t>
            </a:fld>
            <a:r>
              <a:rPr lang="en-US" b="1">
                <a:latin typeface="+mn-lt"/>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458200" cy="868362"/>
          </a:xfrm>
          <a:prstGeom prst="rect">
            <a:avLst/>
          </a:prstGeom>
          <a:noFill/>
          <a:ln w="9525">
            <a:noFill/>
            <a:miter lim="800000"/>
            <a:headEnd/>
            <a:tailEnd/>
          </a:ln>
          <a:effectLst/>
        </p:spPr>
        <p:txBody>
          <a:bodyPr vert="horz" wrap="square" lIns="91430" tIns="45716" rIns="91430" bIns="45716"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905000"/>
            <a:ext cx="8313738" cy="4221163"/>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7010400" y="6477000"/>
            <a:ext cx="2133600" cy="38100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sz="1400" b="0"/>
            </a:lvl1pPr>
          </a:lstStyle>
          <a:p>
            <a:pPr>
              <a:defRPr/>
            </a:pPr>
            <a:r>
              <a:rPr lang="en-US"/>
              <a:t> </a:t>
            </a:r>
            <a:r>
              <a:rPr lang="en-US">
                <a:latin typeface="+mn-lt"/>
              </a:rPr>
              <a:t>[</a:t>
            </a:r>
            <a:fld id="{B4F8CB92-CC06-4081-8410-805C1DC61E1A}" type="slidenum">
              <a:rPr lang="en-US">
                <a:latin typeface="+mn-lt"/>
              </a:rPr>
              <a:pPr>
                <a:defRPr/>
              </a:pPr>
              <a:t>‹#›</a:t>
            </a:fld>
            <a:r>
              <a:rPr lang="en-US">
                <a:latin typeface="+mn-lt"/>
              </a:rPr>
              <a:t>]</a:t>
            </a: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a:solidFill>
            <a:srgbClr val="29292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2pPr>
      <a:lvl3pPr algn="ctr" rtl="0" eaLnBrk="0" fontAlgn="base" hangingPunct="0">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3pPr>
      <a:lvl4pPr algn="ctr" rtl="0" eaLnBrk="0" fontAlgn="base" hangingPunct="0">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4pPr>
      <a:lvl5pPr algn="ctr" rtl="0" eaLnBrk="0" fontAlgn="base" hangingPunct="0">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5pPr>
      <a:lvl6pPr marL="457200" algn="ctr" rtl="0" fontAlgn="base">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6pPr>
      <a:lvl7pPr marL="914400" algn="ctr" rtl="0" fontAlgn="base">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7pPr>
      <a:lvl8pPr marL="1371600" algn="ctr" rtl="0" fontAlgn="base">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8pPr>
      <a:lvl9pPr marL="1828800" algn="ctr" rtl="0" fontAlgn="base">
        <a:spcBef>
          <a:spcPct val="0"/>
        </a:spcBef>
        <a:spcAft>
          <a:spcPct val="0"/>
        </a:spcAft>
        <a:defRPr sz="4000" b="1">
          <a:solidFill>
            <a:srgbClr val="292929"/>
          </a:solidFill>
          <a:effectLst>
            <a:outerShdw blurRad="38100" dist="38100" dir="2700000" algn="tl">
              <a:srgbClr val="C0C0C0"/>
            </a:outerShdw>
          </a:effectLst>
          <a:latin typeface="Calibri" pitchFamily="34" charset="0"/>
        </a:defRPr>
      </a:lvl9pPr>
    </p:titleStyle>
    <p:bodyStyle>
      <a:lvl1pPr marL="342900" indent="-342900" algn="l" rtl="0" eaLnBrk="0" fontAlgn="base" hangingPunct="0">
        <a:lnSpc>
          <a:spcPct val="90000"/>
        </a:lnSpc>
        <a:spcBef>
          <a:spcPct val="35000"/>
        </a:spcBef>
        <a:spcAft>
          <a:spcPct val="0"/>
        </a:spcAft>
        <a:buChar char="•"/>
        <a:defRPr sz="2600">
          <a:solidFill>
            <a:srgbClr val="111111"/>
          </a:solidFill>
          <a:latin typeface="+mn-lt"/>
          <a:ea typeface="+mn-ea"/>
          <a:cs typeface="+mn-cs"/>
        </a:defRPr>
      </a:lvl1pPr>
      <a:lvl2pPr marL="742950" indent="-285750" algn="l" rtl="0" eaLnBrk="0" fontAlgn="base" hangingPunct="0">
        <a:lnSpc>
          <a:spcPct val="80000"/>
        </a:lnSpc>
        <a:spcBef>
          <a:spcPct val="10000"/>
        </a:spcBef>
        <a:spcAft>
          <a:spcPct val="10000"/>
        </a:spcAft>
        <a:buChar char="–"/>
        <a:defRPr sz="2400">
          <a:solidFill>
            <a:schemeClr val="tx1"/>
          </a:solidFill>
          <a:latin typeface="+mn-lt"/>
        </a:defRPr>
      </a:lvl2pPr>
      <a:lvl3pPr marL="1143000" indent="-228600" algn="l" rtl="0" eaLnBrk="0" fontAlgn="base" hangingPunct="0">
        <a:lnSpc>
          <a:spcPct val="80000"/>
        </a:lnSpc>
        <a:spcBef>
          <a:spcPct val="15000"/>
        </a:spcBef>
        <a:spcAft>
          <a:spcPct val="1000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98EF94C-2CAE-4B33-9575-A0D4C64362FB}" type="datetimeFigureOut">
              <a:rPr lang="en-US"/>
              <a:pPr>
                <a:defRPr/>
              </a:pPr>
              <a:t>10/5/2011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1D67883-E3EE-4E3F-850D-D866AFF26EC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0770" name="Rectangle 2"/>
          <p:cNvSpPr>
            <a:spLocks noGrp="1" noChangeArrowheads="1"/>
          </p:cNvSpPr>
          <p:nvPr>
            <p:ph type="ctrTitle"/>
          </p:nvPr>
        </p:nvSpPr>
        <p:spPr>
          <a:xfrm>
            <a:off x="614363" y="686809"/>
            <a:ext cx="7985125" cy="1698582"/>
          </a:xfrm>
        </p:spPr>
        <p:txBody>
          <a:bodyPr/>
          <a:lstStyle/>
          <a:p>
            <a:pPr eaLnBrk="1" hangingPunct="1">
              <a:defRPr/>
            </a:pPr>
            <a:r>
              <a:rPr lang="en-US" sz="4000" dirty="0" smtClean="0"/>
              <a:t>Adaptation I</a:t>
            </a:r>
            <a:br>
              <a:rPr lang="en-US" sz="4000" dirty="0" smtClean="0"/>
            </a:br>
            <a:r>
              <a:rPr lang="en-US" sz="3200" dirty="0" smtClean="0"/>
              <a:t>Ideal observers, Bayesian belief update, and the plasticity of adult language</a:t>
            </a:r>
            <a:endParaRPr lang="en-US" sz="2800" dirty="0" smtClean="0"/>
          </a:p>
        </p:txBody>
      </p:sp>
      <p:sp>
        <p:nvSpPr>
          <p:cNvPr id="1440792" name="Rectangle 24"/>
          <p:cNvSpPr>
            <a:spLocks noChangeArrowheads="1"/>
          </p:cNvSpPr>
          <p:nvPr/>
        </p:nvSpPr>
        <p:spPr bwMode="auto">
          <a:xfrm>
            <a:off x="2548792" y="4717537"/>
            <a:ext cx="6102191" cy="841375"/>
          </a:xfrm>
          <a:prstGeom prst="rect">
            <a:avLst/>
          </a:prstGeom>
          <a:noFill/>
          <a:ln w="9525">
            <a:noFill/>
            <a:miter lim="800000"/>
            <a:headEnd/>
            <a:tailEnd/>
          </a:ln>
          <a:effectLst/>
        </p:spPr>
        <p:txBody>
          <a:bodyPr lIns="91430" tIns="45716" rIns="91430" bIns="45716"/>
          <a:lstStyle/>
          <a:p>
            <a:pPr>
              <a:lnSpc>
                <a:spcPct val="90000"/>
              </a:lnSpc>
              <a:spcBef>
                <a:spcPct val="35000"/>
              </a:spcBef>
              <a:defRPr/>
            </a:pPr>
            <a:r>
              <a:rPr lang="en-US" sz="2300" dirty="0" smtClean="0">
                <a:solidFill>
                  <a:srgbClr val="333333"/>
                </a:solidFill>
                <a:latin typeface="Calibri" charset="0"/>
              </a:rPr>
              <a:t>Florian Jaeger, Human Language Processing Lab  </a:t>
            </a:r>
            <a:r>
              <a:rPr lang="en-US" sz="2000" u="sng" dirty="0" smtClean="0">
                <a:solidFill>
                  <a:srgbClr val="003399"/>
                </a:solidFill>
                <a:latin typeface="Calibri" charset="0"/>
              </a:rPr>
              <a:t>http://www.hlp.rochester.edu/</a:t>
            </a:r>
            <a:endParaRPr lang="en-US" dirty="0">
              <a:solidFill>
                <a:srgbClr val="003399"/>
              </a:solidFill>
              <a:latin typeface="Calibri" charset="0"/>
            </a:endParaRPr>
          </a:p>
        </p:txBody>
      </p:sp>
      <p:cxnSp>
        <p:nvCxnSpPr>
          <p:cNvPr id="18" name="Straight Connector 17"/>
          <p:cNvCxnSpPr/>
          <p:nvPr/>
        </p:nvCxnSpPr>
        <p:spPr bwMode="auto">
          <a:xfrm flipV="1">
            <a:off x="3220278" y="4560148"/>
            <a:ext cx="5923722" cy="3912"/>
          </a:xfrm>
          <a:prstGeom prst="line">
            <a:avLst/>
          </a:prstGeom>
          <a:noFill/>
          <a:ln w="22225" cap="flat" cmpd="sng" algn="ctr">
            <a:solidFill>
              <a:schemeClr val="tx1"/>
            </a:solidFill>
            <a:prstDash val="solid"/>
            <a:round/>
            <a:headEnd type="none" w="med" len="med"/>
            <a:tailEnd type="none" w="med" len="med"/>
          </a:ln>
          <a:effectLst/>
        </p:spPr>
      </p:cxnSp>
      <p:sp>
        <p:nvSpPr>
          <p:cNvPr id="11" name="Rectangle 24"/>
          <p:cNvSpPr>
            <a:spLocks noChangeArrowheads="1"/>
          </p:cNvSpPr>
          <p:nvPr/>
        </p:nvSpPr>
        <p:spPr bwMode="auto">
          <a:xfrm>
            <a:off x="2550124" y="3740895"/>
            <a:ext cx="7357166" cy="841375"/>
          </a:xfrm>
          <a:prstGeom prst="rect">
            <a:avLst/>
          </a:prstGeom>
          <a:noFill/>
          <a:ln w="9525">
            <a:noFill/>
            <a:miter lim="800000"/>
            <a:headEnd/>
            <a:tailEnd/>
          </a:ln>
          <a:effectLst/>
        </p:spPr>
        <p:txBody>
          <a:bodyPr lIns="91430" tIns="45716" rIns="91430" bIns="45716"/>
          <a:lstStyle/>
          <a:p>
            <a:pPr>
              <a:lnSpc>
                <a:spcPct val="90000"/>
              </a:lnSpc>
              <a:spcBef>
                <a:spcPct val="35000"/>
              </a:spcBef>
              <a:defRPr/>
            </a:pPr>
            <a:r>
              <a:rPr lang="en-US" sz="2300" dirty="0" smtClean="0">
                <a:solidFill>
                  <a:srgbClr val="333333"/>
                </a:solidFill>
                <a:latin typeface="Calibri" charset="0"/>
              </a:rPr>
              <a:t>LSA Summer Institute 2011, </a:t>
            </a:r>
            <a:br>
              <a:rPr lang="en-US" sz="2300" dirty="0" smtClean="0">
                <a:solidFill>
                  <a:srgbClr val="333333"/>
                </a:solidFill>
                <a:latin typeface="Calibri" charset="0"/>
              </a:rPr>
            </a:br>
            <a:r>
              <a:rPr lang="en-US" sz="2300" i="1" dirty="0" smtClean="0">
                <a:solidFill>
                  <a:srgbClr val="333333"/>
                </a:solidFill>
                <a:latin typeface="Calibri" charset="0"/>
              </a:rPr>
              <a:t>Computational Psycholinguistics, </a:t>
            </a:r>
            <a:r>
              <a:rPr lang="en-US" sz="2300" dirty="0" smtClean="0">
                <a:solidFill>
                  <a:srgbClr val="333333"/>
                </a:solidFill>
                <a:latin typeface="Calibri" charset="0"/>
              </a:rPr>
              <a:t>Lecture 7</a:t>
            </a:r>
            <a:endParaRPr lang="en-US" dirty="0">
              <a:solidFill>
                <a:srgbClr val="003399"/>
              </a:solidFill>
              <a:latin typeface="Calibri"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Questions</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Do listeners adapt to the specific statistics of different speakers/situations/topics? This would facilitate efficient language comprehension. </a:t>
            </a:r>
          </a:p>
          <a:p>
            <a:endParaRPr lang="en-US" dirty="0" smtClean="0"/>
          </a:p>
          <a:p>
            <a:r>
              <a:rPr lang="en-US" dirty="0" smtClean="0"/>
              <a:t>Specifically, do we implicitly learn over </a:t>
            </a:r>
            <a:r>
              <a:rPr lang="en-US" i="1" dirty="0" smtClean="0"/>
              <a:t>everything </a:t>
            </a:r>
            <a:r>
              <a:rPr lang="en-US" dirty="0" smtClean="0"/>
              <a:t>we process (‘Processing is learning’, cf. Chang et al 06 and many other connectionist architectures; ‘Incremental Bayesian belief update)?</a:t>
            </a:r>
          </a:p>
          <a:p>
            <a:endParaRPr lang="en-US" dirty="0" smtClean="0"/>
          </a:p>
          <a:p>
            <a:r>
              <a:rPr lang="en-US" dirty="0" smtClean="0"/>
              <a:t>If so, what are the mechanisms that enable this plasticity?</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10</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lstStyle/>
          <a:p>
            <a:pPr lvl="0">
              <a:defRPr/>
            </a:pPr>
            <a:r>
              <a:rPr lang="en-US" b="1" dirty="0" smtClean="0"/>
              <a:t>Adaptation – What’s known?</a:t>
            </a:r>
          </a:p>
          <a:p>
            <a:pPr lvl="1">
              <a:defRPr/>
            </a:pPr>
            <a:r>
              <a:rPr lang="en-US" dirty="0" smtClean="0"/>
              <a:t>Phonetic perception </a:t>
            </a:r>
            <a:r>
              <a:rPr lang="en-US" sz="1800" dirty="0" smtClean="0">
                <a:solidFill>
                  <a:schemeClr val="bg2">
                    <a:lumMod val="60000"/>
                    <a:lumOff val="40000"/>
                  </a:schemeClr>
                </a:solidFill>
              </a:rPr>
              <a:t>[Bradlow and Bent, 2003, 2008; Kraljic and Samuel, 2005, 2006a,b, 2007, 2008; Norris et al., 2003; </a:t>
            </a:r>
            <a:r>
              <a:rPr lang="en-US" sz="1800" dirty="0" err="1" smtClean="0">
                <a:solidFill>
                  <a:schemeClr val="bg2">
                    <a:lumMod val="60000"/>
                    <a:lumOff val="40000"/>
                  </a:schemeClr>
                </a:solidFill>
              </a:rPr>
              <a:t>Vroomen</a:t>
            </a:r>
            <a:r>
              <a:rPr lang="en-US" sz="1800" dirty="0" smtClean="0">
                <a:solidFill>
                  <a:schemeClr val="bg2">
                    <a:lumMod val="60000"/>
                    <a:lumOff val="40000"/>
                  </a:schemeClr>
                </a:solidFill>
              </a:rPr>
              <a:t> et al., 2004, 2007]</a:t>
            </a:r>
            <a:endParaRPr lang="en-US" dirty="0" smtClean="0"/>
          </a:p>
          <a:p>
            <a:pPr lvl="1">
              <a:defRPr/>
            </a:pPr>
            <a:r>
              <a:rPr lang="en-US" dirty="0" smtClean="0"/>
              <a:t>Syntactic processing </a:t>
            </a:r>
            <a:r>
              <a:rPr lang="en-US" sz="1800" dirty="0" smtClean="0">
                <a:solidFill>
                  <a:schemeClr val="bg2">
                    <a:lumMod val="60000"/>
                    <a:lumOff val="40000"/>
                  </a:schemeClr>
                </a:solidFill>
              </a:rPr>
              <a:t>[Fine et al., 2010; Fine and Jaeger, 2011; Farmer et al., 2011]</a:t>
            </a:r>
            <a:endParaRPr lang="en-US" b="1" dirty="0" smtClean="0">
              <a:solidFill>
                <a:srgbClr val="333333"/>
              </a:solidFill>
            </a:endParaRPr>
          </a:p>
          <a:p>
            <a:pPr lvl="1">
              <a:defRPr/>
            </a:pPr>
            <a:r>
              <a:rPr lang="en-US" dirty="0" smtClean="0"/>
              <a:t>Lack of invariance revisited</a:t>
            </a:r>
          </a:p>
          <a:p>
            <a:pPr lvl="0">
              <a:defRPr/>
            </a:pPr>
            <a:r>
              <a:rPr lang="en-US" b="1" dirty="0" smtClean="0"/>
              <a:t>Adaptation as rational behavior:</a:t>
            </a:r>
            <a:r>
              <a:rPr lang="en-US" dirty="0" smtClean="0"/>
              <a:t> Phonetic perception as Bayesian belief update</a:t>
            </a:r>
            <a:r>
              <a:rPr lang="en-US" dirty="0" smtClean="0">
                <a:solidFill>
                  <a:schemeClr val="bg2">
                    <a:lumMod val="60000"/>
                    <a:lumOff val="40000"/>
                  </a:schemeClr>
                </a:solidFill>
              </a:rPr>
              <a:t>  </a:t>
            </a:r>
            <a:r>
              <a:rPr lang="en-US" sz="1600" dirty="0" smtClean="0">
                <a:solidFill>
                  <a:schemeClr val="bg2">
                    <a:lumMod val="60000"/>
                    <a:lumOff val="40000"/>
                  </a:schemeClr>
                </a:solidFill>
              </a:rPr>
              <a:t>[Kleinschmidt and Jaeger, 2011; XXX-VISION]</a:t>
            </a:r>
          </a:p>
          <a:p>
            <a:pPr>
              <a:defRPr/>
            </a:pPr>
            <a:r>
              <a:rPr lang="en-US" b="1" dirty="0" smtClean="0"/>
              <a:t>Linking </a:t>
            </a:r>
            <a:r>
              <a:rPr lang="en-US" b="1" dirty="0" smtClean="0"/>
              <a:t>computation to mechanisms</a:t>
            </a:r>
            <a:r>
              <a:rPr lang="en-US" dirty="0" smtClean="0"/>
              <a:t>:</a:t>
            </a:r>
          </a:p>
          <a:p>
            <a:pPr lvl="1">
              <a:defRPr/>
            </a:pPr>
            <a:r>
              <a:rPr lang="en-US" dirty="0" smtClean="0"/>
              <a:t>What type of learning mechanisms are involved in adaptation? </a:t>
            </a:r>
            <a:r>
              <a:rPr lang="en-US" sz="1600" dirty="0" smtClean="0">
                <a:solidFill>
                  <a:schemeClr val="bg2">
                    <a:lumMod val="60000"/>
                    <a:lumOff val="40000"/>
                  </a:schemeClr>
                </a:solidFill>
              </a:rPr>
              <a:t>[Fine and Jaeger, submitted; Kaschak and Glenberg, 2004; Snider and Jaeger, submitted]</a:t>
            </a:r>
          </a:p>
          <a:p>
            <a:pPr>
              <a:defRPr/>
            </a:pPr>
            <a:r>
              <a:rPr lang="en-US" b="1" dirty="0" smtClean="0"/>
              <a:t>Where will this lead us? </a:t>
            </a:r>
            <a:r>
              <a:rPr lang="en-US" dirty="0" smtClean="0"/>
              <a:t>Acquisition and adaptation</a:t>
            </a:r>
            <a:endParaRPr lang="en-US" b="1" dirty="0" smtClean="0"/>
          </a:p>
          <a:p>
            <a:pPr lvl="1">
              <a:buNone/>
            </a:pPr>
            <a:endParaRPr lang="en-US" dirty="0" smtClean="0">
              <a:solidFill>
                <a:srgbClr val="333333"/>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11</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priori considerations</a:t>
            </a:r>
            <a:endParaRPr lang="en-US" dirty="0"/>
          </a:p>
        </p:txBody>
      </p:sp>
      <p:sp>
        <p:nvSpPr>
          <p:cNvPr id="3" name="Content Placeholder 2"/>
          <p:cNvSpPr>
            <a:spLocks noGrp="1"/>
          </p:cNvSpPr>
          <p:nvPr>
            <p:ph idx="1"/>
          </p:nvPr>
        </p:nvSpPr>
        <p:spPr/>
        <p:txBody>
          <a:bodyPr/>
          <a:lstStyle/>
          <a:p>
            <a:r>
              <a:rPr lang="en-US" dirty="0" smtClean="0"/>
              <a:t>We know that we generally have the </a:t>
            </a:r>
            <a:r>
              <a:rPr lang="en-US" i="1" dirty="0" smtClean="0"/>
              <a:t>ability </a:t>
            </a:r>
            <a:r>
              <a:rPr lang="en-US" dirty="0" smtClean="0"/>
              <a:t>to learn statistical patterns </a:t>
            </a:r>
          </a:p>
          <a:p>
            <a:pPr lvl="1"/>
            <a:r>
              <a:rPr lang="en-US" dirty="0" smtClean="0"/>
              <a:t>E.g. </a:t>
            </a:r>
            <a:r>
              <a:rPr lang="en-US" dirty="0" smtClean="0"/>
              <a:t>learning </a:t>
            </a:r>
            <a:r>
              <a:rPr lang="en-US" dirty="0" smtClean="0"/>
              <a:t>new languages with structure and statistical dependencies </a:t>
            </a:r>
            <a:r>
              <a:rPr lang="en-US" dirty="0" smtClean="0"/>
              <a:t>between them</a:t>
            </a:r>
            <a:r>
              <a:rPr lang="en-US" dirty="0" smtClean="0">
                <a:solidFill>
                  <a:schemeClr val="tx1">
                    <a:lumMod val="50000"/>
                    <a:lumOff val="50000"/>
                  </a:schemeClr>
                </a:solidFill>
              </a:rPr>
              <a:t> [</a:t>
            </a:r>
            <a:r>
              <a:rPr lang="en-US" dirty="0" err="1" smtClean="0">
                <a:solidFill>
                  <a:schemeClr val="tx1">
                    <a:lumMod val="50000"/>
                    <a:lumOff val="50000"/>
                  </a:schemeClr>
                </a:solidFill>
              </a:rPr>
              <a:t>GomezGerken</a:t>
            </a:r>
            <a:r>
              <a:rPr lang="en-US" dirty="0" smtClean="0">
                <a:solidFill>
                  <a:schemeClr val="tx1">
                    <a:lumMod val="50000"/>
                    <a:lumOff val="50000"/>
                  </a:schemeClr>
                </a:solidFill>
              </a:rPr>
              <a:t> 99; Marcus et al 99; Saffran et al 96, 97; </a:t>
            </a:r>
            <a:r>
              <a:rPr lang="en-US" dirty="0" err="1" smtClean="0">
                <a:solidFill>
                  <a:schemeClr val="tx1">
                    <a:lumMod val="50000"/>
                    <a:lumOff val="50000"/>
                  </a:schemeClr>
                </a:solidFill>
              </a:rPr>
              <a:t>Wonnacut</a:t>
            </a:r>
            <a:r>
              <a:rPr lang="en-US" dirty="0" smtClean="0">
                <a:solidFill>
                  <a:schemeClr val="tx1">
                    <a:lumMod val="50000"/>
                    <a:lumOff val="50000"/>
                  </a:schemeClr>
                </a:solidFill>
              </a:rPr>
              <a:t> et al 08; Fedzechkina et al 11]</a:t>
            </a:r>
          </a:p>
          <a:p>
            <a:pPr lvl="1"/>
            <a:r>
              <a:rPr lang="en-US" dirty="0" smtClean="0"/>
              <a:t>E.g. learning new structures </a:t>
            </a:r>
            <a:r>
              <a:rPr lang="en-US" dirty="0" smtClean="0"/>
              <a:t>for known languages</a:t>
            </a:r>
            <a:r>
              <a:rPr lang="en-US" dirty="0" smtClean="0">
                <a:solidFill>
                  <a:schemeClr val="tx1">
                    <a:lumMod val="50000"/>
                    <a:lumOff val="50000"/>
                  </a:schemeClr>
                </a:solidFill>
              </a:rPr>
              <a:t> [e.g. Kaschak and Glenberg 04]</a:t>
            </a:r>
            <a:endParaRPr lang="en-US" dirty="0" smtClean="0">
              <a:solidFill>
                <a:schemeClr val="tx1">
                  <a:lumMod val="50000"/>
                  <a:lumOff val="50000"/>
                </a:schemeClr>
              </a:solidFill>
            </a:endParaRPr>
          </a:p>
          <a:p>
            <a:pPr lvl="1"/>
            <a:endParaRPr lang="en-US" dirty="0" smtClean="0">
              <a:solidFill>
                <a:schemeClr val="tx1">
                  <a:lumMod val="50000"/>
                  <a:lumOff val="50000"/>
                </a:schemeClr>
              </a:solidFill>
            </a:endParaRPr>
          </a:p>
          <a:p>
            <a:r>
              <a:rPr lang="en-US" dirty="0" smtClean="0"/>
              <a:t>But today let’s focus on the question as to whether we adapt to situation-specific statistics even when we already have acquired structures (or are we ‘done’ learning at some point?)</a:t>
            </a:r>
            <a:endParaRPr lang="en-US" dirty="0" smtClean="0"/>
          </a:p>
          <a:p>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12</a:t>
            </a:fld>
            <a:r>
              <a:rPr lang="en-US" b="1" smtClean="0">
                <a:latin typeface="+mn-lt"/>
              </a:rPr>
              <a:t>]</a:t>
            </a:r>
            <a:endParaRPr lang="en-US" b="1">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9148"/>
            <a:ext cx="8458200" cy="868362"/>
          </a:xfrm>
        </p:spPr>
        <p:txBody>
          <a:bodyPr/>
          <a:lstStyle/>
          <a:p>
            <a:r>
              <a:rPr lang="en-US" dirty="0" smtClean="0">
                <a:solidFill>
                  <a:srgbClr val="FF9900"/>
                </a:solidFill>
              </a:rPr>
              <a:t>Part 1</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chemeClr val="accent4">
                    <a:lumMod val="75000"/>
                    <a:lumOff val="25000"/>
                  </a:schemeClr>
                </a:solidFill>
              </a:rPr>
              <a:t>Perceptual adaptation</a:t>
            </a:r>
            <a:endParaRPr lang="en-US" dirty="0">
              <a:solidFill>
                <a:schemeClr val="accent4">
                  <a:lumMod val="75000"/>
                  <a:lumOff val="25000"/>
                </a:schemeClr>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13</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9F8B8B9A-CB4B-448F-80F1-444E60D1946C}" type="slidenum">
              <a:rPr lang="en-US" b="1" smtClean="0">
                <a:latin typeface="Calibri" pitchFamily="34" charset="0"/>
              </a:rPr>
              <a:pPr/>
              <a:t>14</a:t>
            </a:fld>
            <a:r>
              <a:rPr lang="en-US" b="1" smtClean="0">
                <a:latin typeface="Calibri" pitchFamily="34" charset="0"/>
              </a:rPr>
              <a:t>]</a:t>
            </a:r>
          </a:p>
        </p:txBody>
      </p:sp>
      <p:sp>
        <p:nvSpPr>
          <p:cNvPr id="2092034" name="Rectangle 2"/>
          <p:cNvSpPr>
            <a:spLocks noGrp="1" noChangeArrowheads="1"/>
          </p:cNvSpPr>
          <p:nvPr>
            <p:ph type="title"/>
          </p:nvPr>
        </p:nvSpPr>
        <p:spPr/>
        <p:txBody>
          <a:bodyPr/>
          <a:lstStyle/>
          <a:p>
            <a:pPr eaLnBrk="1" hangingPunct="1">
              <a:defRPr/>
            </a:pPr>
            <a:r>
              <a:rPr lang="en-US" smtClean="0"/>
              <a:t>Evidence for Plasticity in Adults</a:t>
            </a:r>
          </a:p>
        </p:txBody>
      </p:sp>
      <p:sp>
        <p:nvSpPr>
          <p:cNvPr id="2092035" name="Rectangle 3"/>
          <p:cNvSpPr>
            <a:spLocks noGrp="1" noChangeArrowheads="1"/>
          </p:cNvSpPr>
          <p:nvPr>
            <p:ph type="body" idx="1"/>
          </p:nvPr>
        </p:nvSpPr>
        <p:spPr>
          <a:xfrm>
            <a:off x="457200" y="1905000"/>
            <a:ext cx="8486775" cy="4483100"/>
          </a:xfrm>
        </p:spPr>
        <p:txBody>
          <a:bodyPr/>
          <a:lstStyle/>
          <a:p>
            <a:pPr eaLnBrk="1" hangingPunct="1"/>
            <a:r>
              <a:rPr lang="en-US" smtClean="0"/>
              <a:t>Most is known about the mapping from acoustics-to-phonology:</a:t>
            </a:r>
          </a:p>
          <a:p>
            <a:pPr lvl="1" eaLnBrk="1" hangingPunct="1"/>
            <a:r>
              <a:rPr lang="en-US" smtClean="0"/>
              <a:t>Adaptation to foreign accents after exposure </a:t>
            </a:r>
            <a:r>
              <a:rPr lang="en-US" sz="1800" smtClean="0">
                <a:solidFill>
                  <a:schemeClr val="bg2"/>
                </a:solidFill>
              </a:rPr>
              <a:t>[BradlowBent08]</a:t>
            </a:r>
          </a:p>
          <a:p>
            <a:pPr lvl="1" eaLnBrk="1" hangingPunct="1">
              <a:buFontTx/>
              <a:buNone/>
            </a:pPr>
            <a:r>
              <a:rPr lang="en-US" smtClean="0"/>
              <a:t>	… including generalization across speakers (</a:t>
            </a:r>
            <a:r>
              <a:rPr lang="en-US" smtClean="0">
                <a:sym typeface="Wingdings" pitchFamily="2" charset="2"/>
              </a:rPr>
              <a:t> formation of non-speaker specific representation)</a:t>
            </a:r>
            <a:endParaRPr lang="en-US" smtClean="0">
              <a:solidFill>
                <a:schemeClr val="bg2"/>
              </a:solidFill>
            </a:endParaRPr>
          </a:p>
          <a:p>
            <a:pPr lvl="1" eaLnBrk="1" hangingPunct="1">
              <a:buFontTx/>
              <a:buNone/>
            </a:pPr>
            <a:endParaRPr lang="en-US" smtClean="0"/>
          </a:p>
        </p:txBody>
      </p:sp>
      <p:sp>
        <p:nvSpPr>
          <p:cNvPr id="12" name="Rectangle 11"/>
          <p:cNvSpPr/>
          <p:nvPr/>
        </p:nvSpPr>
        <p:spPr>
          <a:xfrm>
            <a:off x="0" y="5680364"/>
            <a:ext cx="4294894" cy="369332"/>
          </a:xfrm>
          <a:prstGeom prst="rect">
            <a:avLst/>
          </a:prstGeom>
        </p:spPr>
        <p:txBody>
          <a:bodyPr wrap="square">
            <a:spAutoFit/>
          </a:bodyPr>
          <a:lstStyle/>
          <a:p>
            <a:r>
              <a:rPr lang="en-US" b="0" dirty="0" smtClean="0">
                <a:solidFill>
                  <a:schemeClr val="bg2">
                    <a:lumMod val="75000"/>
                  </a:schemeClr>
                </a:solidFill>
                <a:latin typeface="+mj-lt"/>
              </a:rPr>
              <a:t>[Figure 1 from Bradlow and Bent 2008]</a:t>
            </a:r>
            <a:endParaRPr lang="en-US" dirty="0">
              <a:solidFill>
                <a:schemeClr val="bg2">
                  <a:lumMod val="75000"/>
                </a:schemeClr>
              </a:solidFill>
              <a:latin typeface="+mj-lt"/>
            </a:endParaRPr>
          </a:p>
        </p:txBody>
      </p:sp>
      <p:pic>
        <p:nvPicPr>
          <p:cNvPr id="6146" name="Picture 2"/>
          <p:cNvPicPr>
            <a:picLocks noChangeAspect="1" noChangeArrowheads="1"/>
          </p:cNvPicPr>
          <p:nvPr/>
        </p:nvPicPr>
        <p:blipFill>
          <a:blip r:embed="rId3" cstate="print"/>
          <a:srcRect/>
          <a:stretch>
            <a:fillRect/>
          </a:stretch>
        </p:blipFill>
        <p:spPr bwMode="auto">
          <a:xfrm>
            <a:off x="3713018" y="3268712"/>
            <a:ext cx="5430982" cy="3589287"/>
          </a:xfrm>
          <a:prstGeom prst="rect">
            <a:avLst/>
          </a:prstGeom>
          <a:noFill/>
          <a:ln w="9525">
            <a:noFill/>
            <a:miter lim="800000"/>
            <a:headEnd/>
            <a:tailEnd/>
          </a:ln>
        </p:spPr>
      </p:pic>
      <p:sp>
        <p:nvSpPr>
          <p:cNvPr id="2092037" name="Line 5"/>
          <p:cNvSpPr>
            <a:spLocks noChangeShapeType="1"/>
          </p:cNvSpPr>
          <p:nvPr/>
        </p:nvSpPr>
        <p:spPr bwMode="auto">
          <a:xfrm flipV="1">
            <a:off x="4368642" y="4675413"/>
            <a:ext cx="463550" cy="304800"/>
          </a:xfrm>
          <a:prstGeom prst="line">
            <a:avLst/>
          </a:prstGeom>
          <a:noFill/>
          <a:ln w="38100">
            <a:solidFill>
              <a:srgbClr val="FF9900"/>
            </a:solidFill>
            <a:round/>
            <a:headEnd/>
            <a:tailEnd/>
          </a:ln>
        </p:spPr>
        <p:txBody>
          <a:bodyPr wrap="none">
            <a:spAutoFit/>
          </a:bodyPr>
          <a:lstStyle/>
          <a:p>
            <a:endParaRPr lang="en-US"/>
          </a:p>
        </p:txBody>
      </p:sp>
      <p:sp>
        <p:nvSpPr>
          <p:cNvPr id="2092038" name="Line 6"/>
          <p:cNvSpPr>
            <a:spLocks noChangeShapeType="1"/>
          </p:cNvSpPr>
          <p:nvPr/>
        </p:nvSpPr>
        <p:spPr bwMode="auto">
          <a:xfrm flipV="1">
            <a:off x="5215914" y="4188278"/>
            <a:ext cx="463550" cy="304800"/>
          </a:xfrm>
          <a:prstGeom prst="line">
            <a:avLst/>
          </a:prstGeom>
          <a:noFill/>
          <a:ln w="38100">
            <a:solidFill>
              <a:srgbClr val="FF9900"/>
            </a:solidFill>
            <a:round/>
            <a:headEnd/>
            <a:tailEnd/>
          </a:ln>
        </p:spPr>
        <p:txBody>
          <a:bodyPr wrap="none">
            <a:spAutoFit/>
          </a:bodyPr>
          <a:lstStyle/>
          <a:p>
            <a:endParaRPr lang="en-US"/>
          </a:p>
        </p:txBody>
      </p:sp>
      <p:sp>
        <p:nvSpPr>
          <p:cNvPr id="2092039" name="Line 7"/>
          <p:cNvSpPr>
            <a:spLocks noChangeShapeType="1"/>
          </p:cNvSpPr>
          <p:nvPr/>
        </p:nvSpPr>
        <p:spPr bwMode="auto">
          <a:xfrm flipV="1">
            <a:off x="6207647" y="3800929"/>
            <a:ext cx="406400" cy="363538"/>
          </a:xfrm>
          <a:prstGeom prst="line">
            <a:avLst/>
          </a:prstGeom>
          <a:noFill/>
          <a:ln w="38100">
            <a:solidFill>
              <a:srgbClr val="FF9900"/>
            </a:solidFill>
            <a:round/>
            <a:headEnd/>
            <a:tailEnd/>
          </a:ln>
        </p:spPr>
        <p:txBody>
          <a:bodyPr>
            <a:spAutoFit/>
          </a:bodyPr>
          <a:lstStyle/>
          <a:p>
            <a:endParaRPr lang="en-US"/>
          </a:p>
        </p:txBody>
      </p:sp>
      <p:sp>
        <p:nvSpPr>
          <p:cNvPr id="2092040" name="Line 8"/>
          <p:cNvSpPr>
            <a:spLocks noChangeShapeType="1"/>
          </p:cNvSpPr>
          <p:nvPr/>
        </p:nvSpPr>
        <p:spPr bwMode="auto">
          <a:xfrm flipV="1">
            <a:off x="7055146" y="3572783"/>
            <a:ext cx="406400" cy="363538"/>
          </a:xfrm>
          <a:prstGeom prst="line">
            <a:avLst/>
          </a:prstGeom>
          <a:noFill/>
          <a:ln w="38100">
            <a:solidFill>
              <a:srgbClr val="FF9900"/>
            </a:solidFill>
            <a:round/>
            <a:headEnd/>
            <a:tailEnd/>
          </a:ln>
        </p:spPr>
        <p:txBody>
          <a:bodyPr>
            <a:spAutoFit/>
          </a:bodyPr>
          <a:lstStyle/>
          <a:p>
            <a:endParaRPr lang="en-US"/>
          </a:p>
        </p:txBody>
      </p:sp>
      <p:pic>
        <p:nvPicPr>
          <p:cNvPr id="6147" name="Picture 3"/>
          <p:cNvPicPr>
            <a:picLocks noChangeAspect="1" noChangeArrowheads="1"/>
          </p:cNvPicPr>
          <p:nvPr/>
        </p:nvPicPr>
        <p:blipFill>
          <a:blip r:embed="rId4" cstate="print"/>
          <a:srcRect/>
          <a:stretch>
            <a:fillRect/>
          </a:stretch>
        </p:blipFill>
        <p:spPr bwMode="auto">
          <a:xfrm>
            <a:off x="79607" y="6110514"/>
            <a:ext cx="3866748" cy="4853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2039"/>
                                        </p:tgtEl>
                                        <p:attrNameLst>
                                          <p:attrName>style.visibility</p:attrName>
                                        </p:attrNameLst>
                                      </p:cBhvr>
                                      <p:to>
                                        <p:strVal val="visible"/>
                                      </p:to>
                                    </p:set>
                                    <p:animEffect transition="in" filter="fade">
                                      <p:cBhvr>
                                        <p:cTn id="7" dur="500"/>
                                        <p:tgtEl>
                                          <p:spTgt spid="20920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92037"/>
                                        </p:tgtEl>
                                        <p:attrNameLst>
                                          <p:attrName>style.visibility</p:attrName>
                                        </p:attrNameLst>
                                      </p:cBhvr>
                                      <p:to>
                                        <p:strVal val="visible"/>
                                      </p:to>
                                    </p:set>
                                    <p:animEffect transition="in" filter="fade">
                                      <p:cBhvr>
                                        <p:cTn id="10" dur="500"/>
                                        <p:tgtEl>
                                          <p:spTgt spid="20920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92038"/>
                                        </p:tgtEl>
                                        <p:attrNameLst>
                                          <p:attrName>style.visibility</p:attrName>
                                        </p:attrNameLst>
                                      </p:cBhvr>
                                      <p:to>
                                        <p:strVal val="visible"/>
                                      </p:to>
                                    </p:set>
                                    <p:animEffect transition="in" filter="fade">
                                      <p:cBhvr>
                                        <p:cTn id="13" dur="500"/>
                                        <p:tgtEl>
                                          <p:spTgt spid="20920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92040"/>
                                        </p:tgtEl>
                                        <p:attrNameLst>
                                          <p:attrName>style.visibility</p:attrName>
                                        </p:attrNameLst>
                                      </p:cBhvr>
                                      <p:to>
                                        <p:strVal val="visible"/>
                                      </p:to>
                                    </p:set>
                                    <p:animEffect transition="in" filter="fade">
                                      <p:cBhvr>
                                        <p:cTn id="16" dur="500"/>
                                        <p:tgtEl>
                                          <p:spTgt spid="20920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092039"/>
                                        </p:tgtEl>
                                      </p:cBhvr>
                                    </p:animEffect>
                                    <p:set>
                                      <p:cBhvr>
                                        <p:cTn id="21" dur="1" fill="hold">
                                          <p:stCondLst>
                                            <p:cond delay="499"/>
                                          </p:stCondLst>
                                        </p:cTn>
                                        <p:tgtEl>
                                          <p:spTgt spid="209203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092037"/>
                                        </p:tgtEl>
                                      </p:cBhvr>
                                    </p:animEffect>
                                    <p:set>
                                      <p:cBhvr>
                                        <p:cTn id="24" dur="1" fill="hold">
                                          <p:stCondLst>
                                            <p:cond delay="499"/>
                                          </p:stCondLst>
                                        </p:cTn>
                                        <p:tgtEl>
                                          <p:spTgt spid="209203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092038"/>
                                        </p:tgtEl>
                                      </p:cBhvr>
                                    </p:animEffect>
                                    <p:set>
                                      <p:cBhvr>
                                        <p:cTn id="27" dur="1" fill="hold">
                                          <p:stCondLst>
                                            <p:cond delay="499"/>
                                          </p:stCondLst>
                                        </p:cTn>
                                        <p:tgtEl>
                                          <p:spTgt spid="209203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092040"/>
                                        </p:tgtEl>
                                      </p:cBhvr>
                                    </p:animEffect>
                                    <p:set>
                                      <p:cBhvr>
                                        <p:cTn id="30" dur="1" fill="hold">
                                          <p:stCondLst>
                                            <p:cond delay="499"/>
                                          </p:stCondLst>
                                        </p:cTn>
                                        <p:tgtEl>
                                          <p:spTgt spid="2092040"/>
                                        </p:tgtEl>
                                        <p:attrNameLst>
                                          <p:attrName>style.visibility</p:attrName>
                                        </p:attrNameLst>
                                      </p:cBhvr>
                                      <p:to>
                                        <p:strVal val="hidden"/>
                                      </p:to>
                                    </p:set>
                                  </p:childTnLst>
                                </p:cTn>
                              </p:par>
                              <p:par>
                                <p:cTn id="31" presetID="3" presetClass="entr" presetSubtype="10" fill="hold" nodeType="withEffect">
                                  <p:stCondLst>
                                    <p:cond delay="0"/>
                                  </p:stCondLst>
                                  <p:childTnLst>
                                    <p:set>
                                      <p:cBhvr>
                                        <p:cTn id="32" dur="1" fill="hold">
                                          <p:stCondLst>
                                            <p:cond delay="0"/>
                                          </p:stCondLst>
                                        </p:cTn>
                                        <p:tgtEl>
                                          <p:spTgt spid="2092035">
                                            <p:txEl>
                                              <p:pRg st="2" end="2"/>
                                            </p:txEl>
                                          </p:spTgt>
                                        </p:tgtEl>
                                        <p:attrNameLst>
                                          <p:attrName>style.visibility</p:attrName>
                                        </p:attrNameLst>
                                      </p:cBhvr>
                                      <p:to>
                                        <p:strVal val="visible"/>
                                      </p:to>
                                    </p:set>
                                    <p:animEffect transition="in" filter="blinds(horizontal)">
                                      <p:cBhvr>
                                        <p:cTn id="33" dur="500"/>
                                        <p:tgtEl>
                                          <p:spTgt spid="2092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2037" grpId="0" animBg="1"/>
      <p:bldP spid="2092037" grpId="1" animBg="1"/>
      <p:bldP spid="2092038" grpId="0" animBg="1"/>
      <p:bldP spid="2092038" grpId="1" animBg="1"/>
      <p:bldP spid="2092039" grpId="0" animBg="1"/>
      <p:bldP spid="2092039" grpId="1" animBg="1"/>
      <p:bldP spid="2092040" grpId="0" animBg="1"/>
      <p:bldP spid="209204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Adaptation shows hallmarks of rational learning under uncertainty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15</a:t>
            </a:fld>
            <a:r>
              <a:rPr lang="en-US" b="1" smtClean="0">
                <a:latin typeface="+mn-lt"/>
              </a:rPr>
              <a:t>]</a:t>
            </a:r>
            <a:endParaRPr lang="en-US" b="1">
              <a:latin typeface="+mn-lt"/>
            </a:endParaRPr>
          </a:p>
        </p:txBody>
      </p:sp>
      <p:pic>
        <p:nvPicPr>
          <p:cNvPr id="5123" name="Picture 3"/>
          <p:cNvPicPr>
            <a:picLocks noChangeAspect="1" noChangeArrowheads="1"/>
          </p:cNvPicPr>
          <p:nvPr/>
        </p:nvPicPr>
        <p:blipFill>
          <a:blip r:embed="rId2" cstate="print"/>
          <a:srcRect/>
          <a:stretch>
            <a:fillRect/>
          </a:stretch>
        </p:blipFill>
        <p:spPr bwMode="auto">
          <a:xfrm>
            <a:off x="351125" y="1931842"/>
            <a:ext cx="8524875" cy="4019550"/>
          </a:xfrm>
          <a:prstGeom prst="rect">
            <a:avLst/>
          </a:prstGeom>
          <a:noFill/>
          <a:ln w="9525">
            <a:noFill/>
            <a:miter lim="800000"/>
            <a:headEnd/>
            <a:tailEnd/>
          </a:ln>
        </p:spPr>
      </p:pic>
      <p:sp>
        <p:nvSpPr>
          <p:cNvPr id="6" name="Rectangle 5"/>
          <p:cNvSpPr/>
          <p:nvPr/>
        </p:nvSpPr>
        <p:spPr>
          <a:xfrm>
            <a:off x="323271" y="6197600"/>
            <a:ext cx="4738255" cy="369332"/>
          </a:xfrm>
          <a:prstGeom prst="rect">
            <a:avLst/>
          </a:prstGeom>
        </p:spPr>
        <p:txBody>
          <a:bodyPr wrap="square">
            <a:spAutoFit/>
          </a:bodyPr>
          <a:lstStyle/>
          <a:p>
            <a:r>
              <a:rPr lang="en-US" b="0" dirty="0" smtClean="0">
                <a:solidFill>
                  <a:schemeClr val="bg2">
                    <a:lumMod val="75000"/>
                  </a:schemeClr>
                </a:solidFill>
                <a:latin typeface="+mj-lt"/>
              </a:rPr>
              <a:t>[Figure from Kleinschmidt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9F8B8B9A-CB4B-448F-80F1-444E60D1946C}" type="slidenum">
              <a:rPr lang="en-US" b="1" smtClean="0">
                <a:latin typeface="Calibri" pitchFamily="34" charset="0"/>
              </a:rPr>
              <a:pPr/>
              <a:t>16</a:t>
            </a:fld>
            <a:r>
              <a:rPr lang="en-US" b="1" smtClean="0">
                <a:latin typeface="Calibri" pitchFamily="34" charset="0"/>
              </a:rPr>
              <a:t>]</a:t>
            </a:r>
          </a:p>
        </p:txBody>
      </p:sp>
      <p:sp>
        <p:nvSpPr>
          <p:cNvPr id="2092034" name="Rectangle 2"/>
          <p:cNvSpPr>
            <a:spLocks noGrp="1" noChangeArrowheads="1"/>
          </p:cNvSpPr>
          <p:nvPr>
            <p:ph type="title"/>
          </p:nvPr>
        </p:nvSpPr>
        <p:spPr/>
        <p:txBody>
          <a:bodyPr/>
          <a:lstStyle/>
          <a:p>
            <a:pPr eaLnBrk="1" hangingPunct="1">
              <a:defRPr/>
            </a:pPr>
            <a:r>
              <a:rPr lang="en-US" smtClean="0"/>
              <a:t>Evidence for Plasticity in Adults</a:t>
            </a:r>
          </a:p>
        </p:txBody>
      </p:sp>
      <p:sp>
        <p:nvSpPr>
          <p:cNvPr id="2092035" name="Rectangle 3"/>
          <p:cNvSpPr>
            <a:spLocks noGrp="1" noChangeArrowheads="1"/>
          </p:cNvSpPr>
          <p:nvPr>
            <p:ph type="body" idx="1"/>
          </p:nvPr>
        </p:nvSpPr>
        <p:spPr>
          <a:xfrm>
            <a:off x="457200" y="1905000"/>
            <a:ext cx="8486775" cy="4483100"/>
          </a:xfrm>
        </p:spPr>
        <p:txBody>
          <a:bodyPr/>
          <a:lstStyle/>
          <a:p>
            <a:pPr eaLnBrk="1" hangingPunct="1"/>
            <a:r>
              <a:rPr lang="en-US" dirty="0" smtClean="0"/>
              <a:t>Most is known about the mapping from acoustics-to-phonology:</a:t>
            </a:r>
          </a:p>
          <a:p>
            <a:pPr lvl="1" eaLnBrk="1" hangingPunct="1"/>
            <a:r>
              <a:rPr lang="en-US" dirty="0" smtClean="0"/>
              <a:t>Adaptation to foreign accents after exposure </a:t>
            </a:r>
            <a:r>
              <a:rPr lang="en-US" sz="1800" dirty="0" smtClean="0">
                <a:solidFill>
                  <a:schemeClr val="bg2"/>
                </a:solidFill>
              </a:rPr>
              <a:t>[BradlowBent08]</a:t>
            </a:r>
          </a:p>
          <a:p>
            <a:pPr lvl="1" eaLnBrk="1" hangingPunct="1">
              <a:buNone/>
            </a:pPr>
            <a:r>
              <a:rPr lang="en-US" sz="1800" dirty="0" smtClean="0">
                <a:solidFill>
                  <a:schemeClr val="bg2"/>
                </a:solidFill>
              </a:rPr>
              <a:t>	</a:t>
            </a:r>
            <a:r>
              <a:rPr lang="en-US" dirty="0" smtClean="0"/>
              <a:t>… including generalization across speakers (</a:t>
            </a:r>
            <a:r>
              <a:rPr lang="en-US" dirty="0" smtClean="0">
                <a:sym typeface="Wingdings" pitchFamily="2" charset="2"/>
              </a:rPr>
              <a:t> formation of non-speaker specific representation)</a:t>
            </a:r>
            <a:endParaRPr lang="en-US" dirty="0" smtClean="0">
              <a:solidFill>
                <a:schemeClr val="bg2"/>
              </a:solidFill>
            </a:endParaRPr>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 across speakers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17</a:t>
            </a:fld>
            <a:r>
              <a:rPr lang="en-US" b="1" smtClean="0">
                <a:latin typeface="+mn-lt"/>
              </a:rPr>
              <a:t>]</a:t>
            </a:r>
            <a:endParaRPr lang="en-US" b="1">
              <a:latin typeface="+mn-lt"/>
            </a:endParaRPr>
          </a:p>
        </p:txBody>
      </p:sp>
      <p:pic>
        <p:nvPicPr>
          <p:cNvPr id="5122" name="Picture 2"/>
          <p:cNvPicPr>
            <a:picLocks noChangeAspect="1" noChangeArrowheads="1"/>
          </p:cNvPicPr>
          <p:nvPr/>
        </p:nvPicPr>
        <p:blipFill>
          <a:blip r:embed="rId2" cstate="print"/>
          <a:srcRect/>
          <a:stretch>
            <a:fillRect/>
          </a:stretch>
        </p:blipFill>
        <p:spPr bwMode="auto">
          <a:xfrm>
            <a:off x="1430049" y="1522702"/>
            <a:ext cx="6037551" cy="4538029"/>
          </a:xfrm>
          <a:prstGeom prst="rect">
            <a:avLst/>
          </a:prstGeom>
          <a:noFill/>
          <a:ln w="9525">
            <a:noFill/>
            <a:miter lim="800000"/>
            <a:headEnd/>
            <a:tailEnd/>
          </a:ln>
        </p:spPr>
      </p:pic>
      <p:sp>
        <p:nvSpPr>
          <p:cNvPr id="6" name="Rectangle 5"/>
          <p:cNvSpPr/>
          <p:nvPr/>
        </p:nvSpPr>
        <p:spPr>
          <a:xfrm>
            <a:off x="2757145" y="6151425"/>
            <a:ext cx="4294894" cy="369332"/>
          </a:xfrm>
          <a:prstGeom prst="rect">
            <a:avLst/>
          </a:prstGeom>
        </p:spPr>
        <p:txBody>
          <a:bodyPr wrap="square">
            <a:spAutoFit/>
          </a:bodyPr>
          <a:lstStyle/>
          <a:p>
            <a:r>
              <a:rPr lang="en-US" b="0" dirty="0" smtClean="0">
                <a:solidFill>
                  <a:schemeClr val="bg2">
                    <a:lumMod val="75000"/>
                  </a:schemeClr>
                </a:solidFill>
                <a:latin typeface="+mj-lt"/>
              </a:rPr>
              <a:t>[Figure 3 from Bradlow and Bent 2008]</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18</a:t>
            </a:fld>
            <a:r>
              <a:rPr lang="en-US" b="1" smtClean="0">
                <a:latin typeface="+mn-lt"/>
              </a:rPr>
              <a:t>]</a:t>
            </a:r>
            <a:endParaRPr lang="en-US" b="1">
              <a:latin typeface="+mn-lt"/>
            </a:endParaRPr>
          </a:p>
        </p:txBody>
      </p:sp>
      <p:pic>
        <p:nvPicPr>
          <p:cNvPr id="8194" name="Picture 2"/>
          <p:cNvPicPr>
            <a:picLocks noChangeAspect="1" noChangeArrowheads="1"/>
          </p:cNvPicPr>
          <p:nvPr/>
        </p:nvPicPr>
        <p:blipFill>
          <a:blip r:embed="rId2" cstate="print"/>
          <a:srcRect/>
          <a:stretch>
            <a:fillRect/>
          </a:stretch>
        </p:blipFill>
        <p:spPr bwMode="auto">
          <a:xfrm>
            <a:off x="420832" y="1660813"/>
            <a:ext cx="6667500" cy="4838700"/>
          </a:xfrm>
          <a:prstGeom prst="rect">
            <a:avLst/>
          </a:prstGeom>
          <a:noFill/>
          <a:ln w="9525">
            <a:noFill/>
            <a:miter lim="800000"/>
            <a:headEnd/>
            <a:tailEnd/>
          </a:ln>
        </p:spPr>
      </p:pic>
      <p:sp>
        <p:nvSpPr>
          <p:cNvPr id="6" name="Rectangle 5"/>
          <p:cNvSpPr/>
          <p:nvPr/>
        </p:nvSpPr>
        <p:spPr>
          <a:xfrm>
            <a:off x="7121236" y="4641283"/>
            <a:ext cx="2022764" cy="923330"/>
          </a:xfrm>
          <a:prstGeom prst="rect">
            <a:avLst/>
          </a:prstGeom>
        </p:spPr>
        <p:txBody>
          <a:bodyPr wrap="square">
            <a:spAutoFit/>
          </a:bodyPr>
          <a:lstStyle/>
          <a:p>
            <a:r>
              <a:rPr lang="en-US" b="0" dirty="0" smtClean="0">
                <a:solidFill>
                  <a:schemeClr val="bg2">
                    <a:lumMod val="75000"/>
                  </a:schemeClr>
                </a:solidFill>
                <a:latin typeface="+mj-lt"/>
              </a:rPr>
              <a:t>[Figure 2 from Kraljic and Samuel, 2006]</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across sounds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19</a:t>
            </a:fld>
            <a:r>
              <a:rPr lang="en-US" b="1" smtClean="0">
                <a:latin typeface="+mn-lt"/>
              </a:rPr>
              <a:t>]</a:t>
            </a:r>
            <a:endParaRPr lang="en-US" b="1">
              <a:latin typeface="+mn-lt"/>
            </a:endParaRPr>
          </a:p>
        </p:txBody>
      </p:sp>
      <p:pic>
        <p:nvPicPr>
          <p:cNvPr id="9218" name="Picture 2"/>
          <p:cNvPicPr>
            <a:picLocks noChangeAspect="1" noChangeArrowheads="1"/>
          </p:cNvPicPr>
          <p:nvPr/>
        </p:nvPicPr>
        <p:blipFill>
          <a:blip r:embed="rId3" cstate="print"/>
          <a:srcRect/>
          <a:stretch>
            <a:fillRect/>
          </a:stretch>
        </p:blipFill>
        <p:spPr bwMode="auto">
          <a:xfrm>
            <a:off x="376238" y="1950894"/>
            <a:ext cx="6867525" cy="4591050"/>
          </a:xfrm>
          <a:prstGeom prst="rect">
            <a:avLst/>
          </a:prstGeom>
          <a:noFill/>
          <a:ln w="9525">
            <a:noFill/>
            <a:miter lim="800000"/>
            <a:headEnd/>
            <a:tailEnd/>
          </a:ln>
        </p:spPr>
      </p:pic>
      <p:sp>
        <p:nvSpPr>
          <p:cNvPr id="6" name="Rectangle 5"/>
          <p:cNvSpPr/>
          <p:nvPr/>
        </p:nvSpPr>
        <p:spPr>
          <a:xfrm>
            <a:off x="7121236" y="4641283"/>
            <a:ext cx="2022764" cy="923330"/>
          </a:xfrm>
          <a:prstGeom prst="rect">
            <a:avLst/>
          </a:prstGeom>
        </p:spPr>
        <p:txBody>
          <a:bodyPr wrap="square">
            <a:spAutoFit/>
          </a:bodyPr>
          <a:lstStyle/>
          <a:p>
            <a:r>
              <a:rPr lang="en-US" b="0" dirty="0" smtClean="0">
                <a:solidFill>
                  <a:schemeClr val="bg2">
                    <a:lumMod val="75000"/>
                  </a:schemeClr>
                </a:solidFill>
                <a:latin typeface="+mj-lt"/>
              </a:rPr>
              <a:t>[Figure 3 from Kraljic and Samuel, 2006]</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b="1" dirty="0" smtClean="0">
                <a:solidFill>
                  <a:srgbClr val="333333"/>
                </a:solidFill>
              </a:rPr>
              <a:t>Required: </a:t>
            </a:r>
          </a:p>
          <a:p>
            <a:pPr lvl="1"/>
            <a:r>
              <a:rPr lang="en-US" dirty="0" smtClean="0">
                <a:solidFill>
                  <a:srgbClr val="333333"/>
                </a:solidFill>
              </a:rPr>
              <a:t>Kleinschmidt and Jaeger (2011) – 8pp </a:t>
            </a:r>
          </a:p>
          <a:p>
            <a:pPr lvl="1"/>
            <a:r>
              <a:rPr lang="en-US" dirty="0" smtClean="0">
                <a:solidFill>
                  <a:srgbClr val="333333"/>
                </a:solidFill>
              </a:rPr>
              <a:t>Kraljic, Samuel, and Brennan (2008) – 8pp</a:t>
            </a:r>
          </a:p>
          <a:p>
            <a:pPr lvl="1"/>
            <a:r>
              <a:rPr lang="en-US" dirty="0" smtClean="0">
                <a:solidFill>
                  <a:srgbClr val="333333"/>
                </a:solidFill>
              </a:rPr>
              <a:t>Kording, Tenenbaum, and </a:t>
            </a:r>
            <a:r>
              <a:rPr lang="en-US" dirty="0" err="1" smtClean="0">
                <a:solidFill>
                  <a:srgbClr val="333333"/>
                </a:solidFill>
              </a:rPr>
              <a:t>Shadmehr</a:t>
            </a:r>
            <a:r>
              <a:rPr lang="en-US" dirty="0" smtClean="0">
                <a:solidFill>
                  <a:srgbClr val="333333"/>
                </a:solidFill>
              </a:rPr>
              <a:t> (2007) – 8pp </a:t>
            </a:r>
          </a:p>
          <a:p>
            <a:r>
              <a:rPr lang="en-US" b="1" dirty="0" smtClean="0">
                <a:solidFill>
                  <a:srgbClr val="333333"/>
                </a:solidFill>
              </a:rPr>
              <a:t>Suggested: </a:t>
            </a:r>
            <a:r>
              <a:rPr lang="en-US" sz="2000" dirty="0" smtClean="0">
                <a:solidFill>
                  <a:srgbClr val="333333"/>
                </a:solidFill>
              </a:rPr>
              <a:t>Eisner and McQueen (2006); Farmer, Fine, and Jaeger (2011); Fine and Jaeger (2011); Kraljic and Samuel, 2006a,b; Kraljic, Brennan, and Samuel (2008); </a:t>
            </a:r>
            <a:r>
              <a:rPr lang="en-US" sz="2000" dirty="0" err="1" smtClean="0">
                <a:solidFill>
                  <a:srgbClr val="333333"/>
                </a:solidFill>
              </a:rPr>
              <a:t>Maye</a:t>
            </a:r>
            <a:r>
              <a:rPr lang="en-US" sz="2000" dirty="0" smtClean="0">
                <a:solidFill>
                  <a:srgbClr val="333333"/>
                </a:solidFill>
              </a:rPr>
              <a:t>, Aslin, Tanenhaus, 2003; </a:t>
            </a:r>
            <a:r>
              <a:rPr lang="en-US" sz="2000" dirty="0" err="1" smtClean="0">
                <a:solidFill>
                  <a:srgbClr val="333333"/>
                </a:solidFill>
              </a:rPr>
              <a:t>Pado</a:t>
            </a:r>
            <a:r>
              <a:rPr lang="en-US" sz="2000" dirty="0" smtClean="0">
                <a:solidFill>
                  <a:srgbClr val="333333"/>
                </a:solidFill>
              </a:rPr>
              <a:t> and </a:t>
            </a:r>
            <a:r>
              <a:rPr lang="en-US" sz="2000" dirty="0" err="1" smtClean="0">
                <a:solidFill>
                  <a:srgbClr val="333333"/>
                </a:solidFill>
              </a:rPr>
              <a:t>Remez</a:t>
            </a:r>
            <a:r>
              <a:rPr lang="en-US" sz="2000" dirty="0" smtClean="0">
                <a:solidFill>
                  <a:srgbClr val="333333"/>
                </a:solidFill>
              </a:rPr>
              <a:t> (2006); </a:t>
            </a:r>
            <a:r>
              <a:rPr lang="en-US" sz="2000" dirty="0" err="1" smtClean="0">
                <a:solidFill>
                  <a:srgbClr val="333333"/>
                </a:solidFill>
              </a:rPr>
              <a:t>Pierrehumbert</a:t>
            </a:r>
            <a:r>
              <a:rPr lang="en-US" sz="2000" dirty="0" smtClean="0">
                <a:solidFill>
                  <a:srgbClr val="333333"/>
                </a:solidFill>
              </a:rPr>
              <a:t>, 2001; </a:t>
            </a:r>
            <a:r>
              <a:rPr lang="en-US" sz="2000" dirty="0" err="1" smtClean="0">
                <a:solidFill>
                  <a:srgbClr val="333333"/>
                </a:solidFill>
              </a:rPr>
              <a:t>Pouget</a:t>
            </a:r>
            <a:r>
              <a:rPr lang="en-US" sz="2000" dirty="0" smtClean="0">
                <a:solidFill>
                  <a:srgbClr val="333333"/>
                </a:solidFill>
              </a:rPr>
              <a:t> and </a:t>
            </a:r>
            <a:r>
              <a:rPr lang="en-US" sz="2000" dirty="0" err="1" smtClean="0">
                <a:solidFill>
                  <a:srgbClr val="333333"/>
                </a:solidFill>
              </a:rPr>
              <a:t>Knill</a:t>
            </a:r>
            <a:r>
              <a:rPr lang="en-US" sz="2000" dirty="0" smtClean="0">
                <a:solidFill>
                  <a:srgbClr val="333333"/>
                </a:solidFill>
              </a:rPr>
              <a:t> (2004); Wei and Kording (2008)</a:t>
            </a:r>
            <a:endParaRPr lang="en-US" b="1" dirty="0" smtClean="0">
              <a:solidFill>
                <a:srgbClr val="333333"/>
              </a:solidFill>
            </a:endParaRPr>
          </a:p>
          <a:p>
            <a:r>
              <a:rPr lang="en-US" b="1" dirty="0" smtClean="0">
                <a:solidFill>
                  <a:srgbClr val="333333"/>
                </a:solidFill>
              </a:rPr>
              <a:t>Technical reading: </a:t>
            </a:r>
            <a:r>
              <a:rPr lang="en-US" dirty="0" smtClean="0">
                <a:solidFill>
                  <a:srgbClr val="333333"/>
                </a:solidFill>
              </a:rPr>
              <a:t>Jacobs;</a:t>
            </a:r>
          </a:p>
          <a:p>
            <a:pPr lvl="1"/>
            <a:r>
              <a:rPr lang="en-US" b="1" dirty="0" smtClean="0">
                <a:solidFill>
                  <a:srgbClr val="333333"/>
                </a:solidFill>
              </a:rPr>
              <a:t>For R:</a:t>
            </a:r>
            <a:r>
              <a:rPr lang="en-US" dirty="0" smtClean="0">
                <a:solidFill>
                  <a:srgbClr val="333333"/>
                </a:solidFill>
              </a:rPr>
              <a:t> </a:t>
            </a:r>
          </a:p>
          <a:p>
            <a:pPr lvl="2"/>
            <a:r>
              <a:rPr lang="en-US" dirty="0" smtClean="0">
                <a:solidFill>
                  <a:srgbClr val="333333"/>
                </a:solidFill>
              </a:rPr>
              <a:t>Lynch (2010): Introduction to Applied Bayesian Statistics and Estimation for Social Scientists</a:t>
            </a:r>
          </a:p>
          <a:p>
            <a:pPr lvl="2"/>
            <a:r>
              <a:rPr lang="en-US" dirty="0" smtClean="0">
                <a:solidFill>
                  <a:srgbClr val="333333"/>
                </a:solidFill>
              </a:rPr>
              <a:t>Albert (2008): Bayesian Computation in R</a:t>
            </a:r>
          </a:p>
          <a:p>
            <a:pPr lvl="1">
              <a:buNone/>
            </a:pPr>
            <a:endParaRPr lang="en-US" dirty="0" smtClean="0">
              <a:solidFill>
                <a:srgbClr val="333333"/>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listeners generalize?</a:t>
            </a:r>
            <a:endParaRPr lang="en-US" dirty="0"/>
          </a:p>
        </p:txBody>
      </p:sp>
      <p:sp>
        <p:nvSpPr>
          <p:cNvPr id="3" name="Content Placeholder 2"/>
          <p:cNvSpPr>
            <a:spLocks noGrp="1"/>
          </p:cNvSpPr>
          <p:nvPr>
            <p:ph idx="1"/>
          </p:nvPr>
        </p:nvSpPr>
        <p:spPr/>
        <p:txBody>
          <a:bodyPr/>
          <a:lstStyle/>
          <a:p>
            <a:r>
              <a:rPr lang="en-US" dirty="0" smtClean="0"/>
              <a:t>No cross-speaker generalization for </a:t>
            </a:r>
          </a:p>
          <a:p>
            <a:pPr lvl="1"/>
            <a:r>
              <a:rPr lang="en-US" dirty="0" smtClean="0"/>
              <a:t>f/s training </a:t>
            </a:r>
            <a:r>
              <a:rPr lang="en-US" sz="1800" dirty="0" smtClean="0">
                <a:solidFill>
                  <a:schemeClr val="bg2">
                    <a:lumMod val="75000"/>
                  </a:schemeClr>
                </a:solidFill>
              </a:rPr>
              <a:t>[Eisner and McQueen, 2005]</a:t>
            </a:r>
          </a:p>
          <a:p>
            <a:pPr lvl="1"/>
            <a:r>
              <a:rPr lang="en-US" sz="1800" dirty="0" smtClean="0"/>
              <a:t>s/</a:t>
            </a:r>
            <a:r>
              <a:rPr lang="en-US" sz="1800" dirty="0" err="1" smtClean="0"/>
              <a:t>sh</a:t>
            </a:r>
            <a:r>
              <a:rPr lang="en-US" sz="1800" dirty="0" smtClean="0"/>
              <a:t> training </a:t>
            </a:r>
            <a:r>
              <a:rPr lang="en-US" sz="1800" dirty="0" smtClean="0">
                <a:solidFill>
                  <a:schemeClr val="bg2">
                    <a:lumMod val="75000"/>
                  </a:schemeClr>
                </a:solidFill>
              </a:rPr>
              <a:t>[Kraljic and Samuel, 2006b]</a:t>
            </a:r>
          </a:p>
          <a:p>
            <a:pPr>
              <a:buNone/>
            </a:pPr>
            <a:endParaRPr lang="en-US" dirty="0" smtClean="0"/>
          </a:p>
          <a:p>
            <a:r>
              <a:rPr lang="en-US" dirty="0" smtClean="0"/>
              <a:t>Cross-speaker generalization for </a:t>
            </a:r>
          </a:p>
          <a:p>
            <a:pPr lvl="1"/>
            <a:r>
              <a:rPr lang="en-US" dirty="0" smtClean="0"/>
              <a:t>d/t training </a:t>
            </a:r>
            <a:r>
              <a:rPr lang="en-US" sz="1800" dirty="0" smtClean="0">
                <a:solidFill>
                  <a:schemeClr val="bg2">
                    <a:lumMod val="75000"/>
                  </a:schemeClr>
                </a:solidFill>
              </a:rPr>
              <a:t>[Kraljic and Samuel, 2006a,b]</a:t>
            </a:r>
          </a:p>
          <a:p>
            <a:pPr lvl="1"/>
            <a:r>
              <a:rPr lang="en-US" dirty="0" smtClean="0"/>
              <a:t>(also learner were not able to maintain representations of adapted d/t based on previous exposure to same speaker)</a:t>
            </a:r>
            <a:endParaRPr lang="en-US" sz="2400" dirty="0" smtClean="0">
              <a:solidFill>
                <a:schemeClr val="bg2">
                  <a:lumMod val="75000"/>
                </a:schemeClr>
              </a:solidFill>
            </a:endParaRPr>
          </a:p>
          <a:p>
            <a:pPr lvl="1"/>
            <a:endParaRPr lang="en-US" dirty="0" smtClean="0">
              <a:solidFill>
                <a:schemeClr val="bg2">
                  <a:lumMod val="75000"/>
                </a:schemeClr>
              </a:solidFill>
            </a:endParaRPr>
          </a:p>
          <a:p>
            <a:r>
              <a:rPr lang="en-US" dirty="0" smtClean="0"/>
              <a:t>Cross-phoneme generalization for d/t training  (</a:t>
            </a:r>
            <a:r>
              <a:rPr lang="en-US" dirty="0" smtClean="0">
                <a:sym typeface="Wingdings" pitchFamily="2" charset="2"/>
              </a:rPr>
              <a:t> to </a:t>
            </a:r>
            <a:r>
              <a:rPr lang="en-US" dirty="0" err="1" smtClean="0">
                <a:sym typeface="Wingdings" pitchFamily="2" charset="2"/>
              </a:rPr>
              <a:t>b/p</a:t>
            </a:r>
            <a:r>
              <a:rPr lang="en-US" dirty="0" smtClean="0">
                <a:sym typeface="Wingdings" pitchFamily="2" charset="2"/>
              </a:rPr>
              <a:t>)</a:t>
            </a:r>
            <a:r>
              <a:rPr lang="en-US" dirty="0" smtClean="0"/>
              <a:t/>
            </a:r>
            <a:br>
              <a:rPr lang="en-US" dirty="0" smtClean="0"/>
            </a:br>
            <a:r>
              <a:rPr lang="en-US" sz="2000" dirty="0" smtClean="0">
                <a:solidFill>
                  <a:schemeClr val="bg2">
                    <a:lumMod val="75000"/>
                  </a:schemeClr>
                </a:solidFill>
              </a:rPr>
              <a:t>[Kraljic and Samuel, 2006a]</a:t>
            </a:r>
            <a:endParaRPr lang="en-US" dirty="0" smtClean="0">
              <a:solidFill>
                <a:schemeClr val="bg2">
                  <a:lumMod val="75000"/>
                </a:schemeClr>
              </a:solidFill>
            </a:endParaRPr>
          </a:p>
          <a:p>
            <a:endParaRPr lang="en-US" dirty="0">
              <a:solidFill>
                <a:schemeClr val="bg2">
                  <a:lumMod val="75000"/>
                </a:schemeClr>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20</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attribution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21</a:t>
            </a:fld>
            <a:r>
              <a:rPr lang="en-US" b="1" smtClean="0">
                <a:latin typeface="+mn-lt"/>
              </a:rPr>
              <a:t>]</a:t>
            </a:r>
            <a:endParaRPr lang="en-US" b="1">
              <a:latin typeface="+mn-lt"/>
            </a:endParaRPr>
          </a:p>
        </p:txBody>
      </p:sp>
      <p:pic>
        <p:nvPicPr>
          <p:cNvPr id="7170" name="Picture 2"/>
          <p:cNvPicPr>
            <a:picLocks noChangeAspect="1" noChangeArrowheads="1"/>
          </p:cNvPicPr>
          <p:nvPr/>
        </p:nvPicPr>
        <p:blipFill>
          <a:blip r:embed="rId2" cstate="print"/>
          <a:srcRect/>
          <a:stretch>
            <a:fillRect/>
          </a:stretch>
        </p:blipFill>
        <p:spPr bwMode="auto">
          <a:xfrm>
            <a:off x="526470" y="1411355"/>
            <a:ext cx="8257306" cy="4841875"/>
          </a:xfrm>
          <a:prstGeom prst="rect">
            <a:avLst/>
          </a:prstGeom>
          <a:noFill/>
          <a:ln w="9525">
            <a:noFill/>
            <a:miter lim="800000"/>
            <a:headEnd/>
            <a:tailEnd/>
          </a:ln>
        </p:spPr>
      </p:pic>
      <p:sp>
        <p:nvSpPr>
          <p:cNvPr id="6" name="Rectangle 5"/>
          <p:cNvSpPr/>
          <p:nvPr/>
        </p:nvSpPr>
        <p:spPr>
          <a:xfrm>
            <a:off x="2327639" y="6262265"/>
            <a:ext cx="5112237" cy="369332"/>
          </a:xfrm>
          <a:prstGeom prst="rect">
            <a:avLst/>
          </a:prstGeom>
        </p:spPr>
        <p:txBody>
          <a:bodyPr wrap="square">
            <a:spAutoFit/>
          </a:bodyPr>
          <a:lstStyle/>
          <a:p>
            <a:r>
              <a:rPr lang="en-US" b="0" dirty="0" smtClean="0">
                <a:solidFill>
                  <a:schemeClr val="bg2">
                    <a:lumMod val="75000"/>
                  </a:schemeClr>
                </a:solidFill>
                <a:latin typeface="+mj-lt"/>
              </a:rPr>
              <a:t>[Figure 3 from Kraljic, Samuel, and </a:t>
            </a:r>
            <a:r>
              <a:rPr lang="en-US" b="0" dirty="0" smtClean="0">
                <a:solidFill>
                  <a:schemeClr val="bg2">
                    <a:lumMod val="75000"/>
                  </a:schemeClr>
                </a:solidFill>
              </a:rPr>
              <a:t>Brennan, </a:t>
            </a:r>
            <a:r>
              <a:rPr lang="en-US" b="0" dirty="0" smtClean="0">
                <a:solidFill>
                  <a:schemeClr val="bg2">
                    <a:lumMod val="75000"/>
                  </a:schemeClr>
                </a:solidFill>
                <a:latin typeface="+mj-lt"/>
              </a:rPr>
              <a:t>2008]</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lasting</a:t>
            </a:r>
            <a:br>
              <a:rPr lang="en-US" dirty="0" smtClean="0"/>
            </a:br>
            <a:r>
              <a:rPr lang="en-US" sz="2000" b="0" dirty="0" smtClean="0">
                <a:solidFill>
                  <a:schemeClr val="bg2">
                    <a:lumMod val="75000"/>
                  </a:schemeClr>
                </a:solidFill>
                <a:effectLst/>
              </a:rPr>
              <a:t>[Eisner and McQueen, 2006; Kraljic and Samuel, 2005]</a:t>
            </a:r>
            <a:endParaRPr lang="en-US" b="0" dirty="0">
              <a:solidFill>
                <a:schemeClr val="bg2">
                  <a:lumMod val="75000"/>
                </a:schemeClr>
              </a:solidFill>
              <a:effectLst/>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22</a:t>
            </a:fld>
            <a:r>
              <a:rPr lang="en-US" b="1" smtClean="0">
                <a:latin typeface="+mn-lt"/>
              </a:rPr>
              <a:t>]</a:t>
            </a:r>
            <a:endParaRPr lang="en-US" b="1">
              <a:latin typeface="+mn-lt"/>
            </a:endParaRPr>
          </a:p>
        </p:txBody>
      </p:sp>
      <p:pic>
        <p:nvPicPr>
          <p:cNvPr id="10242" name="Picture 2"/>
          <p:cNvPicPr>
            <a:picLocks noChangeAspect="1" noChangeArrowheads="1"/>
          </p:cNvPicPr>
          <p:nvPr/>
        </p:nvPicPr>
        <p:blipFill>
          <a:blip r:embed="rId3" cstate="print"/>
          <a:srcRect/>
          <a:stretch>
            <a:fillRect/>
          </a:stretch>
        </p:blipFill>
        <p:spPr bwMode="auto">
          <a:xfrm>
            <a:off x="315191" y="1543916"/>
            <a:ext cx="7543800" cy="4629150"/>
          </a:xfrm>
          <a:prstGeom prst="rect">
            <a:avLst/>
          </a:prstGeom>
          <a:noFill/>
          <a:ln w="9525">
            <a:noFill/>
            <a:miter lim="800000"/>
            <a:headEnd/>
            <a:tailEnd/>
          </a:ln>
        </p:spPr>
      </p:pic>
      <p:sp>
        <p:nvSpPr>
          <p:cNvPr id="6" name="Rectangle 5"/>
          <p:cNvSpPr/>
          <p:nvPr/>
        </p:nvSpPr>
        <p:spPr>
          <a:xfrm>
            <a:off x="2327639" y="6262265"/>
            <a:ext cx="5112237" cy="400110"/>
          </a:xfrm>
          <a:prstGeom prst="rect">
            <a:avLst/>
          </a:prstGeom>
        </p:spPr>
        <p:txBody>
          <a:bodyPr wrap="square">
            <a:spAutoFit/>
          </a:bodyPr>
          <a:lstStyle/>
          <a:p>
            <a:r>
              <a:rPr lang="en-US" sz="2000" b="0" dirty="0" smtClean="0">
                <a:solidFill>
                  <a:schemeClr val="bg2">
                    <a:lumMod val="75000"/>
                  </a:schemeClr>
                </a:solidFill>
                <a:latin typeface="+mj-lt"/>
              </a:rPr>
              <a:t>[Figure 1 from Eisner and McQueen, 2006]</a:t>
            </a:r>
            <a:endParaRPr lang="en-US" sz="2000"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2F9ACC27-6FEC-4645-B4E1-E752B11D654E}" type="slidenum">
              <a:rPr lang="en-US" b="1" smtClean="0">
                <a:latin typeface="Calibri" pitchFamily="34" charset="0"/>
              </a:rPr>
              <a:pPr/>
              <a:t>23</a:t>
            </a:fld>
            <a:r>
              <a:rPr lang="en-US" b="1" smtClean="0">
                <a:latin typeface="Calibri" pitchFamily="34" charset="0"/>
              </a:rPr>
              <a:t>]</a:t>
            </a:r>
          </a:p>
        </p:txBody>
      </p:sp>
      <p:sp>
        <p:nvSpPr>
          <p:cNvPr id="2098178" name="Rectangle 2"/>
          <p:cNvSpPr>
            <a:spLocks noGrp="1" noChangeArrowheads="1"/>
          </p:cNvSpPr>
          <p:nvPr>
            <p:ph type="title"/>
          </p:nvPr>
        </p:nvSpPr>
        <p:spPr/>
        <p:txBody>
          <a:bodyPr/>
          <a:lstStyle/>
          <a:p>
            <a:pPr eaLnBrk="1" hangingPunct="1">
              <a:defRPr/>
            </a:pPr>
            <a:r>
              <a:rPr lang="en-US" smtClean="0"/>
              <a:t>Evidence for Plasticity in Adults</a:t>
            </a:r>
          </a:p>
        </p:txBody>
      </p:sp>
      <p:sp>
        <p:nvSpPr>
          <p:cNvPr id="2098186" name="Rectangle 10"/>
          <p:cNvSpPr>
            <a:spLocks noGrp="1" noChangeArrowheads="1"/>
          </p:cNvSpPr>
          <p:nvPr>
            <p:ph type="body" idx="1"/>
          </p:nvPr>
        </p:nvSpPr>
        <p:spPr>
          <a:xfrm>
            <a:off x="457200" y="1905000"/>
            <a:ext cx="8486775" cy="4483100"/>
          </a:xfrm>
        </p:spPr>
        <p:txBody>
          <a:bodyPr/>
          <a:lstStyle/>
          <a:p>
            <a:pPr eaLnBrk="1" hangingPunct="1"/>
            <a:r>
              <a:rPr lang="en-US" dirty="0" smtClean="0"/>
              <a:t>Most is known about the mapping from acoustics-to-phonology:</a:t>
            </a:r>
          </a:p>
          <a:p>
            <a:pPr lvl="1" eaLnBrk="1" hangingPunct="1"/>
            <a:r>
              <a:rPr lang="en-US" dirty="0" smtClean="0"/>
              <a:t>Adaptation to foreign accents after exposure </a:t>
            </a:r>
            <a:r>
              <a:rPr lang="en-US" sz="1800" dirty="0" smtClean="0">
                <a:solidFill>
                  <a:schemeClr val="bg2"/>
                </a:solidFill>
              </a:rPr>
              <a:t>[BradlowBent08]</a:t>
            </a:r>
          </a:p>
          <a:p>
            <a:pPr lvl="1" eaLnBrk="1" hangingPunct="1">
              <a:buFontTx/>
              <a:buNone/>
            </a:pPr>
            <a:r>
              <a:rPr lang="en-US" dirty="0" smtClean="0"/>
              <a:t>	… including generalization across speakers (</a:t>
            </a:r>
            <a:r>
              <a:rPr lang="en-US" dirty="0" smtClean="0">
                <a:sym typeface="Wingdings" pitchFamily="2" charset="2"/>
              </a:rPr>
              <a:t> formation of non-speaker specific representation)</a:t>
            </a:r>
            <a:endParaRPr lang="en-US" dirty="0" smtClean="0">
              <a:solidFill>
                <a:schemeClr val="bg2"/>
              </a:solidFill>
            </a:endParaRPr>
          </a:p>
          <a:p>
            <a:pPr lvl="1" eaLnBrk="1" hangingPunct="1"/>
            <a:r>
              <a:rPr lang="en-US" dirty="0" smtClean="0"/>
              <a:t>Mappings can also change with relatively little exposure to just slightly shifted native speaker representations (idiolects) </a:t>
            </a:r>
            <a:br>
              <a:rPr lang="en-US" dirty="0" smtClean="0"/>
            </a:br>
            <a:r>
              <a:rPr lang="en-US" sz="1800" dirty="0" smtClean="0">
                <a:solidFill>
                  <a:schemeClr val="bg2"/>
                </a:solidFill>
              </a:rPr>
              <a:t>[KraljicSamuel05; PardoRemez06; VroomenETAL07; ClayardsTanenhausAslin08]</a:t>
            </a:r>
          </a:p>
          <a:p>
            <a:pPr lvl="1" eaLnBrk="1" hangingPunct="1">
              <a:buNone/>
            </a:pPr>
            <a:r>
              <a:rPr lang="en-US" dirty="0" smtClean="0"/>
              <a:t>	… including generalization across phonemes and across speakers, based on phonetic acoustic properties. </a:t>
            </a:r>
            <a:r>
              <a:rPr lang="en-US" sz="1800" dirty="0" smtClean="0">
                <a:solidFill>
                  <a:schemeClr val="bg2"/>
                </a:solidFill>
              </a:rPr>
              <a:t>[KraljicSamuel06a,b,07]</a:t>
            </a:r>
            <a:endParaRPr lang="en-US" dirty="0" smtClean="0"/>
          </a:p>
          <a:p>
            <a:pPr lvl="1" eaLnBrk="1" hangingPunct="1">
              <a:buNone/>
            </a:pPr>
            <a:r>
              <a:rPr lang="en-US" dirty="0" smtClean="0"/>
              <a:t>	These adjustments in mappings can persists at least beyond the short term </a:t>
            </a:r>
            <a:r>
              <a:rPr lang="en-US" sz="1800" dirty="0" smtClean="0">
                <a:solidFill>
                  <a:schemeClr val="bg2"/>
                </a:solidFill>
              </a:rPr>
              <a:t>[KraljicSamuel05]</a:t>
            </a:r>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9148"/>
            <a:ext cx="8458200" cy="868362"/>
          </a:xfrm>
        </p:spPr>
        <p:txBody>
          <a:bodyPr/>
          <a:lstStyle/>
          <a:p>
            <a:r>
              <a:rPr lang="en-US" dirty="0" smtClean="0">
                <a:solidFill>
                  <a:srgbClr val="FF9900"/>
                </a:solidFill>
              </a:rPr>
              <a:t>Part 2</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chemeClr val="accent4">
                    <a:lumMod val="75000"/>
                    <a:lumOff val="25000"/>
                  </a:schemeClr>
                </a:solidFill>
              </a:rPr>
              <a:t>Is there Syntactic Adaptation </a:t>
            </a:r>
            <a:br>
              <a:rPr lang="en-US" dirty="0" smtClean="0">
                <a:solidFill>
                  <a:schemeClr val="accent4">
                    <a:lumMod val="75000"/>
                    <a:lumOff val="25000"/>
                  </a:schemeClr>
                </a:solidFill>
              </a:rPr>
            </a:br>
            <a:r>
              <a:rPr lang="en-US" dirty="0" smtClean="0">
                <a:solidFill>
                  <a:schemeClr val="accent4">
                    <a:lumMod val="75000"/>
                    <a:lumOff val="25000"/>
                  </a:schemeClr>
                </a:solidFill>
              </a:rPr>
              <a:t>in Adults?</a:t>
            </a:r>
            <a:endParaRPr lang="en-US" dirty="0">
              <a:solidFill>
                <a:schemeClr val="accent4">
                  <a:lumMod val="75000"/>
                  <a:lumOff val="25000"/>
                </a:schemeClr>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24</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Experiment 2: Learning to expect the 					different </a:t>
            </a:r>
            <a:endParaRPr lang="en-US" dirty="0"/>
          </a:p>
        </p:txBody>
      </p:sp>
      <p:sp>
        <p:nvSpPr>
          <p:cNvPr id="6" name="Subtitle 5"/>
          <p:cNvSpPr>
            <a:spLocks noGrp="1"/>
          </p:cNvSpPr>
          <p:nvPr>
            <p:ph type="subTitle" idx="1"/>
          </p:nvPr>
        </p:nvSpPr>
        <p:spPr/>
        <p:txBody>
          <a:bodyPr/>
          <a:lstStyle/>
          <a:p>
            <a:r>
              <a:rPr lang="en-US" dirty="0" smtClean="0"/>
              <a:t>Farmer, Fine &amp; Jaeger (2011-CogSci)</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25</a:t>
            </a:fld>
            <a:r>
              <a:rPr lang="en-US" b="1" smtClean="0">
                <a:latin typeface="+mn-lt"/>
              </a:rPr>
              <a:t>]</a:t>
            </a:r>
            <a:endParaRPr lang="en-US" b="1">
              <a:latin typeface="+mn-lt"/>
            </a:endParaRPr>
          </a:p>
        </p:txBody>
      </p:sp>
      <p:sp>
        <p:nvSpPr>
          <p:cNvPr id="394242" name="AutoShape 2" descr="data:image/jpg;base64,/9j/4AAQSkZJRgABAQAAAQABAAD/2wCEAAkGBhQGEBQUExQWFRUUGBsWGBQXGBoXGRkcHBkYIBYXHBccICgeFxklHRcUHy8hIyc1LDAsFSIyNTAqNSYsLCkBCQoKDQsNGQ4PGiwkHiQrNSk1LSwsLCw2LCwqLSwsLDUsLCkpLCwsLCwpLCwsKSwsLCksKSwpKSksKSksKSkpKf/AABEIAFAAUAMBIgACEQEDEQH/xAAcAAABBQEBAQAAAAAAAAAAAAAFAgMEBgcBAAj/xAA3EAABAgUCBAIHBgcAAAAAAAABAgMABAUREiExBkFRYYGRBxMUIkJxsWKhwdHw8RUjMlKSouH/xAAZAQACAwEAAAAAAAAAAAAAAAADBAIFBgH/xAAfEQACAgIDAQEBAAAAAAAAAAAAAQIDESEEEjFBcRP/2gAMAwEAAhEDEQA/ACOMexh7CPYRciwzjDUxMolBdakpH2iB9YbnVOuq9WynU7q5JHU9ISnhltnV3+Ys7rUb+Q5CEeRzIUvr6x2jhzuXbxA+Z4xlZY29YVd0pJHnDsvxTKzOzyfG6frA2vUZoNkgAdBbeM2mWy0TAq+a5/Dt3F/kbkkZajXvHcYy3hLjQ0VWDt1NHxKO4HTqI1Zsh4BSSCCAQRsQdjD9dimsoTksCMY9hDuMdxghwXjHsYcxjoReINkkssLSEollq53VrAWqWYvc+EE6hU2pPFClpGRCQm91HlYJGsUviKspQ4UA6k2CTv8AvGWsk7JtmlqSrgkVriWu53SIosy4XCYs1clb6nSK6hn1pPaHqUlHRW8lylIh2jW/RrVTUZUtq3YISD1SRdPlqPCMzS2FXHLUf9+caB6JEj1Ux1zR5Ym333h2h4kJ2Qwi84x3GHMY7jD2QArGPYw5aOp90wFvRJLYCqFBRU3G0C1mTsCQSVa2y/qxG28LqlIluHbOhoes+En3iPtXO57xXle1Sk4VKDTQU4F+tK8vdHwhI1Nxy7wV4uqbc6k4qCrRnLE1LBpIuPXKM7rdRM86onrtARtWKz3iRVH8lG0DgrWH61hFVbPMgnKtA+JjSPRnTfY5ZxXNbp8kgAfUxm0q/naNW4Bmw/LqRzbXfwVqD5hQ8Ibq1IDbuJY8Y9jDmMdxhrIqJOkeBvENNTbXs6j/ACTCvbUH40eY/OAZCYI9ZpIqI2UTtilWGV9BdVr2HaKtXqK3w7LrukhaiDcqKrdANdrRZ5qtstAgvtpJ0BKgdYzriKQmq86bONLsNMXhqOoB1/KEb6m59l59LGm3rX1fvwp029mYjpVEupUd2lKAdSUk7bEHxER2m+cSjjGhOXZy2TZX3YKfxZ2mjNlxTaxY3Sd7ciNlDsYEoPSJCzkIImTxo0bg/wBJiKrZqZxbdOgcGjaz0P8AYr7j22i+WtHzU4n1arRZ6N6RJqlIDdw4hIskOakDkArew6GDxeQHUvVVm2pZsqS2Crl7mX+uOsUuouuPDJSvVp0OCEhJsTuT1trYRZ5xy4J57CAlWSFhN9ycT8v3gmMIeVaSI7VLQ62CjVQ194khXYnceEQ5d/BwfA8kHTY35FJ6bD5QqRcVKKx727RImG0VlJGy07HmDyIMccU0S+aJj7iOJWEFwajextir4rHkD+IgWnhlDCVKyUQNehA536wPlZ9dKJz1Sbggbkg79L/WD8jUEzIukgj9bjleKuUZUS14STjZ76V2Yp6mVqCQTjbyOxhoAubA6frwiwTBWtShmAF2AJSDe5Ngew89YSygySgpSRnbQnU6c+5+cOpKazEXmuv4AJ2nKaRkoWtbfTQ7fnEeVp65pKliwQndRNh8upMFOIap7cAi+uV1fh89yYi1F8STQYTufeWe/IfT7onjHoNpen//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4246" name="AutoShape 6" descr="data:image/jpg;base64,/9j/4AAQSkZJRgABAQAAAQABAAD/2wCEAAkGBhQGEBQUExQWFRUUGBsWGBQXGBoXGRkcHBkYIBYXHBccICgeFxklHRcUHy8hIyc1LDAsFSIyNTAqNSYsLCkBCQoKDQsNGQ4PGiwkHiQrNSk1LSwsLCw2LCwqLSwsLDUsLCkpLCwsLCwpLCwsKSwsLCksKSwpKSksKSksKSkpKf/AABEIAFAAUAMBIgACEQEDEQH/xAAcAAABBQEBAQAAAAAAAAAAAAAFAgMEBgcBAAj/xAA3EAABAgUCBAIHBgcAAAAAAAABAgMABAUREiExBkFRYYGRBxMUIkJxsWKhwdHw8RUjMlKSouH/xAAZAQACAwEAAAAAAAAAAAAAAAADBAIFBgH/xAAfEQACAgIDAQEBAAAAAAAAAAAAAQIDESEEEjFBcRP/2gAMAwEAAhEDEQA/ACOMexh7CPYRciwzjDUxMolBdakpH2iB9YbnVOuq9WynU7q5JHU9ISnhltnV3+Ys7rUb+Q5CEeRzIUvr6x2jhzuXbxA+Z4xlZY29YVd0pJHnDsvxTKzOzyfG6frA2vUZoNkgAdBbeM2mWy0TAq+a5/Dt3F/kbkkZajXvHcYy3hLjQ0VWDt1NHxKO4HTqI1Zsh4BSSCCAQRsQdjD9dimsoTksCMY9hDuMdxghwXjHsYcxjoReINkkssLSEollq53VrAWqWYvc+EE6hU2pPFClpGRCQm91HlYJGsUviKspQ4UA6k2CTv8AvGWsk7JtmlqSrgkVriWu53SIosy4XCYs1clb6nSK6hn1pPaHqUlHRW8lylIh2jW/RrVTUZUtq3YISD1SRdPlqPCMzS2FXHLUf9+caB6JEj1Ux1zR5Ym333h2h4kJ2Qwi84x3GHMY7jD2QArGPYw5aOp90wFvRJLYCqFBRU3G0C1mTsCQSVa2y/qxG28LqlIluHbOhoes+En3iPtXO57xXle1Sk4VKDTQU4F+tK8vdHwhI1Nxy7wV4uqbc6k4qCrRnLE1LBpIuPXKM7rdRM86onrtARtWKz3iRVH8lG0DgrWH61hFVbPMgnKtA+JjSPRnTfY5ZxXNbp8kgAfUxm0q/naNW4Bmw/LqRzbXfwVqD5hQ8Ibq1IDbuJY8Y9jDmMdxhrIqJOkeBvENNTbXs6j/ACTCvbUH40eY/OAZCYI9ZpIqI2UTtilWGV9BdVr2HaKtXqK3w7LrukhaiDcqKrdANdrRZ5qtstAgvtpJ0BKgdYzriKQmq86bONLsNMXhqOoB1/KEb6m59l59LGm3rX1fvwp029mYjpVEupUd2lKAdSUk7bEHxER2m+cSjjGhOXZy2TZX3YKfxZ2mjNlxTaxY3Sd7ciNlDsYEoPSJCzkIImTxo0bg/wBJiKrZqZxbdOgcGjaz0P8AYr7j22i+WtHzU4n1arRZ6N6RJqlIDdw4hIskOakDkArew6GDxeQHUvVVm2pZsqS2Crl7mX+uOsUuouuPDJSvVp0OCEhJsTuT1trYRZ5xy4J57CAlWSFhN9ycT8v3gmMIeVaSI7VLQ62CjVQ194khXYnceEQ5d/BwfA8kHTY35FJ6bD5QqRcVKKx727RImG0VlJGy07HmDyIMccU0S+aJj7iOJWEFwajextir4rHkD+IgWnhlDCVKyUQNehA536wPlZ9dKJz1Sbggbkg79L/WD8jUEzIukgj9bjleKuUZUS14STjZ76V2Yp6mVqCQTjbyOxhoAubA6frwiwTBWtShmAF2AJSDe5Ngew89YSygySgpSRnbQnU6c+5+cOpKazEXmuv4AJ2nKaRkoWtbfTQ7fnEeVp65pKliwQndRNh8upMFOIap7cAi+uV1fh89yYi1F8STQYTufeWe/IfT7onjHoNpen//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4248" name="AutoShape 8" descr="data:image/jpg;base64,/9j/4AAQSkZJRgABAQAAAQABAAD/2wCEAAkGBhQGEBQUExQWFRUUGBsWGBQXGBoXGRkcHBkYIBYXHBccICgeFxklHRcUHy8hIyc1LDAsFSIyNTAqNSYsLCkBCQoKDQsNGQ4PGiwkHiQrNSk1LSwsLCw2LCwqLSwsLDUsLCkpLCwsLCwpLCwsKSwsLCksKSwpKSksKSksKSkpKf/AABEIAFAAUAMBIgACEQEDEQH/xAAcAAABBQEBAQAAAAAAAAAAAAAFAgMEBgcBAAj/xAA3EAABAgUCBAIHBgcAAAAAAAABAgMABAUREiExBkFRYYGRBxMUIkJxsWKhwdHw8RUjMlKSouH/xAAZAQACAwEAAAAAAAAAAAAAAAADBAIFBgH/xAAfEQACAgIDAQEBAAAAAAAAAAAAAQIDESEEEjFBcRP/2gAMAwEAAhEDEQA/ACOMexh7CPYRciwzjDUxMolBdakpH2iB9YbnVOuq9WynU7q5JHU9ISnhltnV3+Ys7rUb+Q5CEeRzIUvr6x2jhzuXbxA+Z4xlZY29YVd0pJHnDsvxTKzOzyfG6frA2vUZoNkgAdBbeM2mWy0TAq+a5/Dt3F/kbkkZajXvHcYy3hLjQ0VWDt1NHxKO4HTqI1Zsh4BSSCCAQRsQdjD9dimsoTksCMY9hDuMdxghwXjHsYcxjoReINkkssLSEollq53VrAWqWYvc+EE6hU2pPFClpGRCQm91HlYJGsUviKspQ4UA6k2CTv8AvGWsk7JtmlqSrgkVriWu53SIosy4XCYs1clb6nSK6hn1pPaHqUlHRW8lylIh2jW/RrVTUZUtq3YISD1SRdPlqPCMzS2FXHLUf9+caB6JEj1Ux1zR5Ym333h2h4kJ2Qwi84x3GHMY7jD2QArGPYw5aOp90wFvRJLYCqFBRU3G0C1mTsCQSVa2y/qxG28LqlIluHbOhoes+En3iPtXO57xXle1Sk4VKDTQU4F+tK8vdHwhI1Nxy7wV4uqbc6k4qCrRnLE1LBpIuPXKM7rdRM86onrtARtWKz3iRVH8lG0DgrWH61hFVbPMgnKtA+JjSPRnTfY5ZxXNbp8kgAfUxm0q/naNW4Bmw/LqRzbXfwVqD5hQ8Ibq1IDbuJY8Y9jDmMdxhrIqJOkeBvENNTbXs6j/ACTCvbUH40eY/OAZCYI9ZpIqI2UTtilWGV9BdVr2HaKtXqK3w7LrukhaiDcqKrdANdrRZ5qtstAgvtpJ0BKgdYzriKQmq86bONLsNMXhqOoB1/KEb6m59l59LGm3rX1fvwp029mYjpVEupUd2lKAdSUk7bEHxER2m+cSjjGhOXZy2TZX3YKfxZ2mjNlxTaxY3Sd7ciNlDsYEoPSJCzkIImTxo0bg/wBJiKrZqZxbdOgcGjaz0P8AYr7j22i+WtHzU4n1arRZ6N6RJqlIDdw4hIskOakDkArew6GDxeQHUvVVm2pZsqS2Crl7mX+uOsUuouuPDJSvVp0OCEhJsTuT1trYRZ5xy4J57CAlWSFhN9ycT8v3gmMIeVaSI7VLQ62CjVQ194khXYnceEQ5d/BwfA8kHTY35FJ6bD5QqRcVKKx727RImG0VlJGy07HmDyIMccU0S+aJj7iOJWEFwajextir4rHkD+IgWnhlDCVKyUQNehA536wPlZ9dKJz1Sbggbkg79L/WD8jUEzIukgj9bjleKuUZUS14STjZ76V2Yp6mVqCQTjbyOxhoAubA6frwiwTBWtShmAF2AJSDe5Ngew89YSygySgpSRnbQnU6c+5+cOpKazEXmuv4AJ2nKaRkoWtbfTQ7fnEeVp65pKliwQndRNh8upMFOIap7cAi+uV1fh89yYi1F8STQYTufeWe/IfT7onjHoNpen//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4250" name="AutoShape 10" descr="data:image/jpg;base64,/9j/4AAQSkZJRgABAQAAAQABAAD/2wCEAAkGBhQGEBQUExQWFRUUGBsWGBQXGBoXGRkcHBkYIBYXHBccICgeFxklHRcUHy8hIyc1LDAsFSIyNTAqNSYsLCkBCQoKDQsNGQ4PGiwkHiQrNSk1LSwsLCw2LCwqLSwsLDUsLCkpLCwsLCwpLCwsKSwsLCksKSwpKSksKSksKSkpKf/AABEIAFAAUAMBIgACEQEDEQH/xAAcAAABBQEBAQAAAAAAAAAAAAAFAgMEBgcBAAj/xAA3EAABAgUCBAIHBgcAAAAAAAABAgMABAUREiExBkFRYYGRBxMUIkJxsWKhwdHw8RUjMlKSouH/xAAZAQACAwEAAAAAAAAAAAAAAAADBAIFBgH/xAAfEQACAgIDAQEBAAAAAAAAAAAAAQIDESEEEjFBcRP/2gAMAwEAAhEDEQA/ACOMexh7CPYRciwzjDUxMolBdakpH2iB9YbnVOuq9WynU7q5JHU9ISnhltnV3+Ys7rUb+Q5CEeRzIUvr6x2jhzuXbxA+Z4xlZY29YVd0pJHnDsvxTKzOzyfG6frA2vUZoNkgAdBbeM2mWy0TAq+a5/Dt3F/kbkkZajXvHcYy3hLjQ0VWDt1NHxKO4HTqI1Zsh4BSSCCAQRsQdjD9dimsoTksCMY9hDuMdxghwXjHsYcxjoReINkkssLSEollq53VrAWqWYvc+EE6hU2pPFClpGRCQm91HlYJGsUviKspQ4UA6k2CTv8AvGWsk7JtmlqSrgkVriWu53SIosy4XCYs1clb6nSK6hn1pPaHqUlHRW8lylIh2jW/RrVTUZUtq3YISD1SRdPlqPCMzS2FXHLUf9+caB6JEj1Ux1zR5Ym333h2h4kJ2Qwi84x3GHMY7jD2QArGPYw5aOp90wFvRJLYCqFBRU3G0C1mTsCQSVa2y/qxG28LqlIluHbOhoes+En3iPtXO57xXle1Sk4VKDTQU4F+tK8vdHwhI1Nxy7wV4uqbc6k4qCrRnLE1LBpIuPXKM7rdRM86onrtARtWKz3iRVH8lG0DgrWH61hFVbPMgnKtA+JjSPRnTfY5ZxXNbp8kgAfUxm0q/naNW4Bmw/LqRzbXfwVqD5hQ8Ibq1IDbuJY8Y9jDmMdxhrIqJOkeBvENNTbXs6j/ACTCvbUH40eY/OAZCYI9ZpIqI2UTtilWGV9BdVr2HaKtXqK3w7LrukhaiDcqKrdANdrRZ5qtstAgvtpJ0BKgdYzriKQmq86bONLsNMXhqOoB1/KEb6m59l59LGm3rX1fvwp029mYjpVEupUd2lKAdSUk7bEHxER2m+cSjjGhOXZy2TZX3YKfxZ2mjNlxTaxY3Sd7ciNlDsYEoPSJCzkIImTxo0bg/wBJiKrZqZxbdOgcGjaz0P8AYr7j22i+WtHzU4n1arRZ6N6RJqlIDdw4hIskOakDkArew6GDxeQHUvVVm2pZsqS2Crl7mX+uOsUuouuPDJSvVp0OCEhJsTuT1trYRZ5xy4J57CAlWSFhN9ycT8v3gmMIeVaSI7VLQ62CjVQ194khXYnceEQ5d/BwfA8kHTY35FJ6bD5QqRcVKKx727RImG0VlJGy07HmDyIMccU0S+aJj7iOJWEFwajextir4rHkD+IgWnhlDCVKyUQNehA536wPlZ9dKJz1Sbggbkg79L/WD8jUEzIukgj9bjleKuUZUS14STjZ76V2Yp6mVqCQTjbyOxhoAubA6frwiwTBWtShmAF2AJSDe5Ngew89YSygySgpSRnbQnU6c+5+cOpKazEXmuv4AJ2nKaRkoWtbfTQ7fnEeVp65pKliwQndRNh8upMFOIap7cAi+uV1fh89yYi1F8STQYTufeWe/IfT7onjHoNpen//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4253" name="Picture 13"/>
          <p:cNvPicPr>
            <a:picLocks noChangeAspect="1" noChangeArrowheads="1"/>
          </p:cNvPicPr>
          <p:nvPr/>
        </p:nvPicPr>
        <p:blipFill>
          <a:blip r:embed="rId2" cstate="print"/>
          <a:srcRect/>
          <a:stretch>
            <a:fillRect/>
          </a:stretch>
        </p:blipFill>
        <p:spPr bwMode="auto">
          <a:xfrm>
            <a:off x="3117273" y="417811"/>
            <a:ext cx="5914103" cy="1217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4"/>
          <p:cNvPicPr>
            <a:picLocks noChangeAspect="1" noChangeArrowheads="1"/>
          </p:cNvPicPr>
          <p:nvPr/>
        </p:nvPicPr>
        <p:blipFill>
          <a:blip r:embed="rId3" cstate="print"/>
          <a:srcRect/>
          <a:stretch>
            <a:fillRect/>
          </a:stretch>
        </p:blipFill>
        <p:spPr bwMode="auto">
          <a:xfrm>
            <a:off x="438024" y="1502809"/>
            <a:ext cx="1846701" cy="2194548"/>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1867088" y="3365085"/>
            <a:ext cx="1901348" cy="2485923"/>
          </a:xfrm>
          <a:prstGeom prst="rect">
            <a:avLst/>
          </a:prstGeom>
          <a:noFill/>
          <a:ln w="38100">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Adaptation</a:t>
            </a:r>
            <a:endParaRPr lang="en-US" dirty="0"/>
          </a:p>
        </p:txBody>
      </p:sp>
      <p:sp>
        <p:nvSpPr>
          <p:cNvPr id="3" name="Content Placeholder 2"/>
          <p:cNvSpPr>
            <a:spLocks noGrp="1"/>
          </p:cNvSpPr>
          <p:nvPr>
            <p:ph idx="1"/>
          </p:nvPr>
        </p:nvSpPr>
        <p:spPr/>
        <p:txBody>
          <a:bodyPr/>
          <a:lstStyle/>
          <a:p>
            <a:r>
              <a:rPr lang="en-US" dirty="0" smtClean="0"/>
              <a:t>While it is well-known that the mapping from acoustic percepts to phonetic categories is highly variable from speaker to speaker, this is less clear for syntax.</a:t>
            </a:r>
          </a:p>
          <a:p>
            <a:endParaRPr lang="en-US" dirty="0" smtClean="0"/>
          </a:p>
          <a:p>
            <a:r>
              <a:rPr lang="en-US" dirty="0" smtClean="0"/>
              <a:t>The fact that individual differences in sentence production experiments on alternations are typically high suggests that syntax exhibits similarly high inter-speaker variability.</a:t>
            </a:r>
          </a:p>
          <a:p>
            <a:r>
              <a:rPr lang="en-US" dirty="0" smtClean="0"/>
              <a:t>Additionally, subcategorization probabilities can differ based on register, genre, etc.</a:t>
            </a: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26</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27</a:t>
            </a:fld>
            <a:r>
              <a:rPr lang="en-US" b="1" smtClean="0">
                <a:latin typeface="+mn-lt"/>
              </a:rPr>
              <a:t>]</a:t>
            </a:r>
            <a:endParaRPr lang="en-US" b="1">
              <a:latin typeface="+mn-lt"/>
            </a:endParaRPr>
          </a:p>
        </p:txBody>
      </p:sp>
      <p:pic>
        <p:nvPicPr>
          <p:cNvPr id="399362" name="Picture 2"/>
          <p:cNvPicPr>
            <a:picLocks noChangeAspect="1" noChangeArrowheads="1"/>
          </p:cNvPicPr>
          <p:nvPr/>
        </p:nvPicPr>
        <p:blipFill>
          <a:blip r:embed="rId2" cstate="print"/>
          <a:srcRect/>
          <a:stretch>
            <a:fillRect/>
          </a:stretch>
        </p:blipFill>
        <p:spPr bwMode="auto">
          <a:xfrm>
            <a:off x="507423" y="1909763"/>
            <a:ext cx="8243926" cy="3562782"/>
          </a:xfrm>
          <a:prstGeom prst="rect">
            <a:avLst/>
          </a:prstGeom>
          <a:noFill/>
          <a:ln w="9525">
            <a:noFill/>
            <a:miter lim="800000"/>
            <a:headEnd/>
            <a:tailEnd/>
          </a:ln>
          <a:effectLst/>
        </p:spPr>
      </p:pic>
      <p:sp>
        <p:nvSpPr>
          <p:cNvPr id="6" name="Rectangle 5"/>
          <p:cNvSpPr/>
          <p:nvPr/>
        </p:nvSpPr>
        <p:spPr bwMode="auto">
          <a:xfrm>
            <a:off x="207818" y="2826327"/>
            <a:ext cx="8631382" cy="845128"/>
          </a:xfrm>
          <a:prstGeom prst="rect">
            <a:avLst/>
          </a:prstGeom>
          <a:ln>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80098" y="4516582"/>
            <a:ext cx="8631382" cy="845128"/>
          </a:xfrm>
          <a:prstGeom prst="rect">
            <a:avLst/>
          </a:prstGeom>
          <a:ln>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TextBox 7"/>
          <p:cNvSpPr txBox="1"/>
          <p:nvPr/>
        </p:nvSpPr>
        <p:spPr>
          <a:xfrm>
            <a:off x="304800" y="1482436"/>
            <a:ext cx="7173759" cy="369332"/>
          </a:xfrm>
          <a:prstGeom prst="rect">
            <a:avLst/>
          </a:prstGeom>
          <a:noFill/>
        </p:spPr>
        <p:txBody>
          <a:bodyPr wrap="none" rtlCol="0">
            <a:spAutoFit/>
          </a:bodyPr>
          <a:lstStyle/>
          <a:p>
            <a:r>
              <a:rPr lang="en-US" dirty="0" smtClean="0">
                <a:solidFill>
                  <a:srgbClr val="FF9900"/>
                </a:solidFill>
              </a:rPr>
              <a:t>Elicits ambiguity effect (‘garden path’) at disambiguation region</a:t>
            </a:r>
            <a:endParaRPr lang="en-US" dirty="0">
              <a:solidFill>
                <a:srgbClr val="FF9900"/>
              </a:solidFill>
            </a:endParaRPr>
          </a:p>
        </p:txBody>
      </p:sp>
      <p:sp>
        <p:nvSpPr>
          <p:cNvPr id="10" name="Oval 9"/>
          <p:cNvSpPr/>
          <p:nvPr/>
        </p:nvSpPr>
        <p:spPr bwMode="auto">
          <a:xfrm>
            <a:off x="2812474" y="3962402"/>
            <a:ext cx="3408218" cy="568034"/>
          </a:xfrm>
          <a:prstGeom prst="ellipse">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Freeform 11"/>
          <p:cNvSpPr/>
          <p:nvPr/>
        </p:nvSpPr>
        <p:spPr bwMode="auto">
          <a:xfrm>
            <a:off x="6276109" y="1704109"/>
            <a:ext cx="2376054" cy="2452255"/>
          </a:xfrm>
          <a:custGeom>
            <a:avLst/>
            <a:gdLst>
              <a:gd name="connsiteX0" fmla="*/ 1288473 w 2376054"/>
              <a:gd name="connsiteY0" fmla="*/ 0 h 2452255"/>
              <a:gd name="connsiteX1" fmla="*/ 2341418 w 2376054"/>
              <a:gd name="connsiteY1" fmla="*/ 415636 h 2452255"/>
              <a:gd name="connsiteX2" fmla="*/ 1496291 w 2376054"/>
              <a:gd name="connsiteY2" fmla="*/ 1814946 h 2452255"/>
              <a:gd name="connsiteX3" fmla="*/ 0 w 2376054"/>
              <a:gd name="connsiteY3" fmla="*/ 2452255 h 2452255"/>
            </a:gdLst>
            <a:ahLst/>
            <a:cxnLst>
              <a:cxn ang="0">
                <a:pos x="connsiteX0" y="connsiteY0"/>
              </a:cxn>
              <a:cxn ang="0">
                <a:pos x="connsiteX1" y="connsiteY1"/>
              </a:cxn>
              <a:cxn ang="0">
                <a:pos x="connsiteX2" y="connsiteY2"/>
              </a:cxn>
              <a:cxn ang="0">
                <a:pos x="connsiteX3" y="connsiteY3"/>
              </a:cxn>
            </a:cxnLst>
            <a:rect l="l" t="t" r="r" b="b"/>
            <a:pathLst>
              <a:path w="2376054" h="2452255">
                <a:moveTo>
                  <a:pt x="1288473" y="0"/>
                </a:moveTo>
                <a:cubicBezTo>
                  <a:pt x="1797627" y="56572"/>
                  <a:pt x="2306782" y="113145"/>
                  <a:pt x="2341418" y="415636"/>
                </a:cubicBezTo>
                <a:cubicBezTo>
                  <a:pt x="2376054" y="718127"/>
                  <a:pt x="1886527" y="1475510"/>
                  <a:pt x="1496291" y="1814946"/>
                </a:cubicBezTo>
                <a:cubicBezTo>
                  <a:pt x="1106055" y="2154382"/>
                  <a:pt x="553027" y="2303318"/>
                  <a:pt x="0" y="2452255"/>
                </a:cubicBezTo>
              </a:path>
            </a:pathLst>
          </a:custGeom>
          <a:noFill/>
          <a:ln w="38100" cap="flat" cmpd="sng" algn="ctr">
            <a:solidFill>
              <a:srgbClr val="FF9900"/>
            </a:solidFill>
            <a:prstDash val="solid"/>
            <a:round/>
            <a:headEnd type="none" w="med" len="med"/>
            <a:tailEnd type="stealth" w="lg" len="lg"/>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28</a:t>
            </a:fld>
            <a:r>
              <a:rPr lang="en-US" b="1" smtClean="0">
                <a:latin typeface="+mn-lt"/>
              </a:rPr>
              <a:t>]</a:t>
            </a:r>
            <a:endParaRPr lang="en-US" b="1">
              <a:latin typeface="+mn-lt"/>
            </a:endParaRPr>
          </a:p>
        </p:txBody>
      </p:sp>
      <p:pic>
        <p:nvPicPr>
          <p:cNvPr id="400386" name="Picture 2"/>
          <p:cNvPicPr>
            <a:picLocks noChangeAspect="1" noChangeArrowheads="1"/>
          </p:cNvPicPr>
          <p:nvPr/>
        </p:nvPicPr>
        <p:blipFill>
          <a:blip r:embed="rId2" cstate="print"/>
          <a:srcRect/>
          <a:stretch>
            <a:fillRect/>
          </a:stretch>
        </p:blipFill>
        <p:spPr bwMode="auto">
          <a:xfrm>
            <a:off x="-138570" y="205669"/>
            <a:ext cx="8839848" cy="6361386"/>
          </a:xfrm>
          <a:prstGeom prst="rect">
            <a:avLst/>
          </a:prstGeom>
          <a:noFill/>
          <a:ln w="9525">
            <a:noFill/>
            <a:miter lim="800000"/>
            <a:headEnd/>
            <a:tailEnd/>
          </a:ln>
          <a:effectLst/>
        </p:spPr>
      </p:pic>
      <p:sp>
        <p:nvSpPr>
          <p:cNvPr id="6" name="Rectangle 5"/>
          <p:cNvSpPr/>
          <p:nvPr/>
        </p:nvSpPr>
        <p:spPr bwMode="auto">
          <a:xfrm>
            <a:off x="581890" y="3519054"/>
            <a:ext cx="3906982" cy="3061854"/>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 name="Rectangle 6"/>
          <p:cNvSpPr/>
          <p:nvPr/>
        </p:nvSpPr>
        <p:spPr>
          <a:xfrm>
            <a:off x="3408218" y="0"/>
            <a:ext cx="5587993" cy="369332"/>
          </a:xfrm>
          <a:prstGeom prst="rect">
            <a:avLst/>
          </a:prstGeom>
        </p:spPr>
        <p:txBody>
          <a:bodyPr wrap="square">
            <a:spAutoFit/>
          </a:bodyPr>
          <a:lstStyle/>
          <a:p>
            <a:r>
              <a:rPr lang="en-US" b="0" dirty="0" smtClean="0">
                <a:solidFill>
                  <a:schemeClr val="bg2">
                    <a:lumMod val="75000"/>
                  </a:schemeClr>
                </a:solidFill>
                <a:latin typeface="+mj-lt"/>
              </a:rPr>
              <a:t>[Figure from Farmer, Fine, and Jaeger, 2011 presentation]</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of ambiguity effect</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29</a:t>
            </a:fld>
            <a:r>
              <a:rPr lang="en-US" b="1" smtClean="0">
                <a:latin typeface="+mn-lt"/>
              </a:rPr>
              <a:t>]</a:t>
            </a:r>
            <a:endParaRPr lang="en-US" b="1">
              <a:latin typeface="+mn-lt"/>
            </a:endParaRPr>
          </a:p>
        </p:txBody>
      </p:sp>
      <p:pic>
        <p:nvPicPr>
          <p:cNvPr id="401411" name="Picture 3"/>
          <p:cNvPicPr>
            <a:picLocks noChangeAspect="1" noChangeArrowheads="1"/>
          </p:cNvPicPr>
          <p:nvPr/>
        </p:nvPicPr>
        <p:blipFill>
          <a:blip r:embed="rId2" cstate="print"/>
          <a:srcRect/>
          <a:stretch>
            <a:fillRect/>
          </a:stretch>
        </p:blipFill>
        <p:spPr bwMode="auto">
          <a:xfrm>
            <a:off x="251479" y="1288466"/>
            <a:ext cx="7058142" cy="5264440"/>
          </a:xfrm>
          <a:prstGeom prst="rect">
            <a:avLst/>
          </a:prstGeom>
          <a:noFill/>
          <a:ln w="9525">
            <a:noFill/>
            <a:miter lim="800000"/>
            <a:headEnd/>
            <a:tailEnd/>
          </a:ln>
          <a:effectLst/>
        </p:spPr>
      </p:pic>
      <p:sp>
        <p:nvSpPr>
          <p:cNvPr id="5" name="Rectangle 4"/>
          <p:cNvSpPr/>
          <p:nvPr/>
        </p:nvSpPr>
        <p:spPr>
          <a:xfrm>
            <a:off x="7361866" y="4641283"/>
            <a:ext cx="2022764" cy="923330"/>
          </a:xfrm>
          <a:prstGeom prst="rect">
            <a:avLst/>
          </a:prstGeom>
        </p:spPr>
        <p:txBody>
          <a:bodyPr wrap="square">
            <a:spAutoFit/>
          </a:bodyPr>
          <a:lstStyle/>
          <a:p>
            <a:r>
              <a:rPr lang="en-US" b="0" dirty="0" smtClean="0">
                <a:solidFill>
                  <a:schemeClr val="bg2">
                    <a:lumMod val="75000"/>
                  </a:schemeClr>
                </a:solidFill>
                <a:latin typeface="+mj-lt"/>
              </a:rPr>
              <a:t>[Figure from Farmer, Fine, and Jaeger, 2011]</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3</a:t>
            </a:fld>
            <a:r>
              <a:rPr lang="en-US" b="1" smtClean="0">
                <a:latin typeface="+mn-lt"/>
              </a:rPr>
              <a:t>]</a:t>
            </a:r>
            <a:endParaRPr lang="en-US" b="1">
              <a:latin typeface="+mn-lt"/>
            </a:endParaRPr>
          </a:p>
        </p:txBody>
      </p:sp>
      <p:pic>
        <p:nvPicPr>
          <p:cNvPr id="2050" name="Picture 4" descr="i_04"/>
          <p:cNvPicPr>
            <a:picLocks noChangeAspect="1" noChangeArrowheads="1"/>
          </p:cNvPicPr>
          <p:nvPr/>
        </p:nvPicPr>
        <p:blipFill>
          <a:blip r:embed="rId2" cstate="print"/>
          <a:srcRect/>
          <a:stretch>
            <a:fillRect/>
          </a:stretch>
        </p:blipFill>
        <p:spPr bwMode="auto">
          <a:xfrm>
            <a:off x="2133611" y="817429"/>
            <a:ext cx="4932220" cy="5190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Evidence that syntactic beliefs are continuously updated as the distribution of observed structures deviates from those typically expected.</a:t>
            </a:r>
          </a:p>
          <a:p>
            <a:endParaRPr lang="en-US" dirty="0" smtClean="0"/>
          </a:p>
          <a:p>
            <a:r>
              <a:rPr lang="en-US" dirty="0" smtClean="0"/>
              <a:t>Replicated on other different structure with temporary ambiguity  (</a:t>
            </a:r>
            <a:r>
              <a:rPr lang="en-US" b="1" u="sng" dirty="0" smtClean="0"/>
              <a:t>Fine</a:t>
            </a:r>
            <a:r>
              <a:rPr lang="en-US" dirty="0" smtClean="0"/>
              <a:t>, </a:t>
            </a:r>
            <a:r>
              <a:rPr lang="en-US" b="1" u="sng" dirty="0" smtClean="0"/>
              <a:t>Qian</a:t>
            </a:r>
            <a:r>
              <a:rPr lang="en-US" dirty="0" smtClean="0"/>
              <a:t>, Jaeger, and Jacobs, 2010-CMCL/ACL)</a:t>
            </a:r>
          </a:p>
          <a:p>
            <a:endParaRPr lang="en-US" dirty="0" smtClean="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30</a:t>
            </a:fld>
            <a:r>
              <a:rPr lang="en-US" b="1" smtClean="0">
                <a:latin typeface="+mn-lt"/>
              </a:rPr>
              <a:t>]</a:t>
            </a:r>
            <a:endParaRPr lang="en-US" b="1">
              <a:latin typeface="+mn-lt"/>
            </a:endParaRPr>
          </a:p>
        </p:txBody>
      </p:sp>
      <p:pic>
        <p:nvPicPr>
          <p:cNvPr id="5" name="Picture 4"/>
          <p:cNvPicPr>
            <a:picLocks noChangeAspect="1" noChangeArrowheads="1"/>
          </p:cNvPicPr>
          <p:nvPr/>
        </p:nvPicPr>
        <p:blipFill>
          <a:blip r:embed="rId3" cstate="print"/>
          <a:srcRect/>
          <a:stretch>
            <a:fillRect/>
          </a:stretch>
        </p:blipFill>
        <p:spPr bwMode="auto">
          <a:xfrm>
            <a:off x="5444826" y="4504009"/>
            <a:ext cx="1454738" cy="1902002"/>
          </a:xfrm>
          <a:prstGeom prst="rect">
            <a:avLst/>
          </a:prstGeom>
          <a:noFill/>
          <a:ln w="38100">
            <a:noFill/>
            <a:miter lim="800000"/>
            <a:headEnd/>
            <a:tailEnd/>
          </a:ln>
        </p:spPr>
      </p:pic>
      <p:graphicFrame>
        <p:nvGraphicFramePr>
          <p:cNvPr id="6" name="Object 29"/>
          <p:cNvGraphicFramePr>
            <a:graphicFrameLocks noChangeAspect="1"/>
          </p:cNvGraphicFramePr>
          <p:nvPr/>
        </p:nvGraphicFramePr>
        <p:xfrm>
          <a:off x="7048999" y="4497004"/>
          <a:ext cx="1360721" cy="1903711"/>
        </p:xfrm>
        <a:graphic>
          <a:graphicData uri="http://schemas.openxmlformats.org/presentationml/2006/ole">
            <p:oleObj spid="_x0000_s1026" name="Image" r:id="rId4" imgW="1638095" imgH="2425397"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Experiment 3: Learning to expect the 					different </a:t>
            </a:r>
            <a:endParaRPr lang="en-US" dirty="0"/>
          </a:p>
        </p:txBody>
      </p:sp>
      <p:sp>
        <p:nvSpPr>
          <p:cNvPr id="6" name="Subtitle 5"/>
          <p:cNvSpPr>
            <a:spLocks noGrp="1"/>
          </p:cNvSpPr>
          <p:nvPr>
            <p:ph type="subTitle" idx="1"/>
          </p:nvPr>
        </p:nvSpPr>
        <p:spPr/>
        <p:txBody>
          <a:bodyPr/>
          <a:lstStyle/>
          <a:p>
            <a:r>
              <a:rPr lang="en-US" dirty="0" smtClean="0"/>
              <a:t>Fine &amp; Jaeger (2011-CogSci)</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31</a:t>
            </a:fld>
            <a:r>
              <a:rPr lang="en-US" b="1" smtClean="0">
                <a:latin typeface="+mn-lt"/>
              </a:rPr>
              <a:t>]</a:t>
            </a:r>
            <a:endParaRPr lang="en-US" b="1">
              <a:latin typeface="+mn-lt"/>
            </a:endParaRPr>
          </a:p>
        </p:txBody>
      </p:sp>
      <p:pic>
        <p:nvPicPr>
          <p:cNvPr id="7" name="Picture 6"/>
          <p:cNvPicPr>
            <a:picLocks noChangeAspect="1" noChangeArrowheads="1"/>
          </p:cNvPicPr>
          <p:nvPr/>
        </p:nvPicPr>
        <p:blipFill>
          <a:blip r:embed="rId2" cstate="print"/>
          <a:srcRect/>
          <a:stretch>
            <a:fillRect/>
          </a:stretch>
        </p:blipFill>
        <p:spPr bwMode="auto">
          <a:xfrm>
            <a:off x="1213803" y="2574925"/>
            <a:ext cx="2044700" cy="2673350"/>
          </a:xfrm>
          <a:prstGeom prst="rect">
            <a:avLst/>
          </a:prstGeom>
          <a:noFill/>
          <a:ln w="38100">
            <a:noFill/>
            <a:miter lim="800000"/>
            <a:headEnd/>
            <a:tailEnd/>
          </a:ln>
        </p:spPr>
      </p:pic>
      <p:pic>
        <p:nvPicPr>
          <p:cNvPr id="382977" name="Picture 1"/>
          <p:cNvPicPr>
            <a:picLocks noChangeAspect="1" noChangeArrowheads="1"/>
          </p:cNvPicPr>
          <p:nvPr/>
        </p:nvPicPr>
        <p:blipFill>
          <a:blip r:embed="rId3" cstate="print"/>
          <a:srcRect/>
          <a:stretch>
            <a:fillRect/>
          </a:stretch>
        </p:blipFill>
        <p:spPr bwMode="auto">
          <a:xfrm>
            <a:off x="3143597" y="335278"/>
            <a:ext cx="5929517" cy="135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t>Complement clauses with temporary ambiguity (garden-path, </a:t>
            </a:r>
            <a:r>
              <a:rPr lang="en-US" dirty="0" err="1" smtClean="0"/>
              <a:t>Garnsey</a:t>
            </a:r>
            <a:r>
              <a:rPr lang="en-US" dirty="0" smtClean="0"/>
              <a:t> et al., 1997):</a:t>
            </a:r>
          </a:p>
          <a:p>
            <a:pPr lvl="1"/>
            <a:r>
              <a:rPr lang="en-US" b="1" dirty="0" smtClean="0"/>
              <a:t>DO-biased verbs: </a:t>
            </a:r>
            <a:r>
              <a:rPr lang="en-US" dirty="0" smtClean="0"/>
              <a:t>The talented photographer </a:t>
            </a:r>
            <a:r>
              <a:rPr lang="en-US" u="sng" dirty="0" smtClean="0"/>
              <a:t>accepted</a:t>
            </a:r>
            <a:r>
              <a:rPr lang="en-US" dirty="0" smtClean="0"/>
              <a:t> </a:t>
            </a:r>
            <a:r>
              <a:rPr lang="en-US" dirty="0" smtClean="0">
                <a:solidFill>
                  <a:srgbClr val="FF9900"/>
                </a:solidFill>
              </a:rPr>
              <a:t>the money </a:t>
            </a:r>
            <a:r>
              <a:rPr lang="en-US" dirty="0" smtClean="0">
                <a:solidFill>
                  <a:srgbClr val="C00000"/>
                </a:solidFill>
              </a:rPr>
              <a:t>could not </a:t>
            </a:r>
            <a:r>
              <a:rPr lang="en-US" dirty="0" smtClean="0"/>
              <a:t>be spent yet.</a:t>
            </a:r>
          </a:p>
          <a:p>
            <a:pPr lvl="1"/>
            <a:r>
              <a:rPr lang="en-US" b="1" dirty="0" smtClean="0"/>
              <a:t>EQ-biased verbs: </a:t>
            </a:r>
            <a:r>
              <a:rPr lang="en-US" dirty="0" smtClean="0"/>
              <a:t>The ticket agent </a:t>
            </a:r>
            <a:r>
              <a:rPr lang="en-US" u="sng" dirty="0" smtClean="0"/>
              <a:t>admitted</a:t>
            </a:r>
            <a:r>
              <a:rPr lang="en-US" dirty="0" smtClean="0"/>
              <a:t> </a:t>
            </a:r>
            <a:r>
              <a:rPr lang="en-US" dirty="0" smtClean="0">
                <a:solidFill>
                  <a:srgbClr val="FF9900"/>
                </a:solidFill>
              </a:rPr>
              <a:t>the mistake</a:t>
            </a:r>
            <a:r>
              <a:rPr lang="en-US" dirty="0" smtClean="0"/>
              <a:t> </a:t>
            </a:r>
            <a:r>
              <a:rPr lang="en-US" dirty="0" smtClean="0">
                <a:solidFill>
                  <a:srgbClr val="C00000"/>
                </a:solidFill>
              </a:rPr>
              <a:t>had been </a:t>
            </a:r>
            <a:r>
              <a:rPr lang="en-US" dirty="0" smtClean="0"/>
              <a:t>careless and stupid.</a:t>
            </a:r>
          </a:p>
          <a:p>
            <a:pPr lvl="1"/>
            <a:r>
              <a:rPr lang="en-US" b="1" dirty="0" smtClean="0"/>
              <a:t>SC-biased verbs: </a:t>
            </a:r>
            <a:r>
              <a:rPr lang="en-US" dirty="0" smtClean="0"/>
              <a:t>The proud mother </a:t>
            </a:r>
            <a:r>
              <a:rPr lang="en-US" u="sng" dirty="0" smtClean="0"/>
              <a:t>announced</a:t>
            </a:r>
            <a:r>
              <a:rPr lang="en-US" dirty="0" smtClean="0"/>
              <a:t> </a:t>
            </a:r>
            <a:r>
              <a:rPr lang="en-US" dirty="0" smtClean="0">
                <a:solidFill>
                  <a:srgbClr val="FF9900"/>
                </a:solidFill>
              </a:rPr>
              <a:t>the wedding </a:t>
            </a:r>
            <a:r>
              <a:rPr lang="en-US" dirty="0" smtClean="0">
                <a:solidFill>
                  <a:srgbClr val="C00000"/>
                </a:solidFill>
              </a:rPr>
              <a:t>would be </a:t>
            </a:r>
            <a:r>
              <a:rPr lang="en-US" dirty="0" smtClean="0"/>
              <a:t>a big event.</a:t>
            </a:r>
          </a:p>
          <a:p>
            <a:pPr lvl="1"/>
            <a:r>
              <a:rPr lang="en-US" b="1" dirty="0" smtClean="0"/>
              <a:t>Unambiguous variant contains </a:t>
            </a:r>
            <a:r>
              <a:rPr lang="en-US" b="1" i="1" dirty="0" smtClean="0"/>
              <a:t>that</a:t>
            </a:r>
            <a:r>
              <a:rPr lang="en-US" b="1" dirty="0" smtClean="0"/>
              <a:t> (3 x 2 design)</a:t>
            </a:r>
          </a:p>
          <a:p>
            <a:pPr lvl="1"/>
            <a:endParaRPr lang="en-US" sz="1600" b="1" dirty="0" smtClean="0"/>
          </a:p>
          <a:p>
            <a:r>
              <a:rPr lang="en-US" dirty="0" smtClean="0">
                <a:solidFill>
                  <a:srgbClr val="FF9900"/>
                </a:solidFill>
              </a:rPr>
              <a:t>Temporary NP </a:t>
            </a:r>
            <a:r>
              <a:rPr lang="en-US" dirty="0" smtClean="0"/>
              <a:t>always was a plausible object to the verb. Always two words until </a:t>
            </a:r>
            <a:r>
              <a:rPr lang="en-US" dirty="0" smtClean="0">
                <a:solidFill>
                  <a:srgbClr val="C00000"/>
                </a:solidFill>
              </a:rPr>
              <a:t>disambiguation</a:t>
            </a:r>
          </a:p>
          <a:p>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32</a:t>
            </a:fld>
            <a:r>
              <a:rPr lang="en-US" b="1" smtClean="0">
                <a:latin typeface="+mn-lt"/>
              </a:rPr>
              <a:t>]</a:t>
            </a:r>
            <a:endParaRPr lang="en-US"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dist"/>
          <p:cNvPicPr>
            <a:picLocks noChangeAspect="1" noChangeArrowheads="1"/>
          </p:cNvPicPr>
          <p:nvPr/>
        </p:nvPicPr>
        <p:blipFill>
          <a:blip r:embed="rId3" cstate="print"/>
          <a:srcRect/>
          <a:stretch>
            <a:fillRect/>
          </a:stretch>
        </p:blipFill>
        <p:spPr bwMode="auto">
          <a:xfrm>
            <a:off x="2258300" y="1925779"/>
            <a:ext cx="4572000" cy="3574486"/>
          </a:xfrm>
          <a:prstGeom prst="rect">
            <a:avLst/>
          </a:prstGeom>
          <a:noFill/>
        </p:spPr>
      </p:pic>
      <p:sp>
        <p:nvSpPr>
          <p:cNvPr id="20486" name="Text Box 6"/>
          <p:cNvSpPr txBox="1">
            <a:spLocks noChangeArrowheads="1"/>
          </p:cNvSpPr>
          <p:nvPr/>
        </p:nvSpPr>
        <p:spPr bwMode="auto">
          <a:xfrm>
            <a:off x="429500" y="5728865"/>
            <a:ext cx="3063875" cy="581025"/>
          </a:xfrm>
          <a:prstGeom prst="rect">
            <a:avLst/>
          </a:prstGeom>
          <a:noFill/>
          <a:ln w="9525">
            <a:noFill/>
            <a:miter lim="800000"/>
            <a:headEnd/>
            <a:tailEnd/>
          </a:ln>
        </p:spPr>
        <p:txBody>
          <a:bodyPr wrap="none">
            <a:spAutoFit/>
          </a:bodyPr>
          <a:lstStyle/>
          <a:p>
            <a:r>
              <a:rPr lang="en-US" sz="1600"/>
              <a:t>Verb is a </a:t>
            </a:r>
            <a:r>
              <a:rPr lang="en-US" sz="1600" b="1" u="sng">
                <a:solidFill>
                  <a:srgbClr val="910410"/>
                </a:solidFill>
              </a:rPr>
              <a:t>relatively bad cue</a:t>
            </a:r>
            <a:r>
              <a:rPr lang="en-US" sz="1600"/>
              <a:t> to </a:t>
            </a:r>
          </a:p>
          <a:p>
            <a:r>
              <a:rPr lang="en-US" sz="1600"/>
              <a:t>syntactic structure for this group</a:t>
            </a:r>
          </a:p>
        </p:txBody>
      </p:sp>
      <p:sp>
        <p:nvSpPr>
          <p:cNvPr id="20487" name="Text Box 7"/>
          <p:cNvSpPr txBox="1">
            <a:spLocks noChangeArrowheads="1"/>
          </p:cNvSpPr>
          <p:nvPr/>
        </p:nvSpPr>
        <p:spPr bwMode="auto">
          <a:xfrm>
            <a:off x="5687300" y="5728865"/>
            <a:ext cx="3165475" cy="581025"/>
          </a:xfrm>
          <a:prstGeom prst="rect">
            <a:avLst/>
          </a:prstGeom>
          <a:noFill/>
          <a:ln w="9525">
            <a:noFill/>
            <a:miter lim="800000"/>
            <a:headEnd/>
            <a:tailEnd/>
          </a:ln>
        </p:spPr>
        <p:txBody>
          <a:bodyPr wrap="none">
            <a:spAutoFit/>
          </a:bodyPr>
          <a:lstStyle/>
          <a:p>
            <a:r>
              <a:rPr lang="en-US" sz="1600"/>
              <a:t>Verb is a </a:t>
            </a:r>
            <a:r>
              <a:rPr lang="en-US" sz="1600" b="1" u="sng">
                <a:solidFill>
                  <a:srgbClr val="910410"/>
                </a:solidFill>
              </a:rPr>
              <a:t>relatively good cue</a:t>
            </a:r>
            <a:r>
              <a:rPr lang="en-US" sz="1600"/>
              <a:t> to </a:t>
            </a:r>
          </a:p>
          <a:p>
            <a:r>
              <a:rPr lang="en-US" sz="1600"/>
              <a:t>syntactic structure for this group</a:t>
            </a:r>
          </a:p>
        </p:txBody>
      </p:sp>
      <p:sp>
        <p:nvSpPr>
          <p:cNvPr id="20488" name="Line 8"/>
          <p:cNvSpPr>
            <a:spLocks noChangeShapeType="1"/>
          </p:cNvSpPr>
          <p:nvPr/>
        </p:nvSpPr>
        <p:spPr bwMode="auto">
          <a:xfrm flipH="1">
            <a:off x="2334500" y="5424065"/>
            <a:ext cx="457200" cy="304800"/>
          </a:xfrm>
          <a:prstGeom prst="line">
            <a:avLst/>
          </a:prstGeom>
          <a:noFill/>
          <a:ln w="9525">
            <a:solidFill>
              <a:srgbClr val="910410"/>
            </a:solidFill>
            <a:round/>
            <a:headEnd/>
            <a:tailEnd type="triangle" w="med" len="med"/>
          </a:ln>
        </p:spPr>
        <p:txBody>
          <a:bodyPr wrap="none" anchor="ctr"/>
          <a:lstStyle/>
          <a:p>
            <a:endParaRPr lang="en-US"/>
          </a:p>
        </p:txBody>
      </p:sp>
      <p:sp>
        <p:nvSpPr>
          <p:cNvPr id="20489" name="Line 9"/>
          <p:cNvSpPr>
            <a:spLocks noChangeShapeType="1"/>
          </p:cNvSpPr>
          <p:nvPr/>
        </p:nvSpPr>
        <p:spPr bwMode="auto">
          <a:xfrm>
            <a:off x="6449300" y="5424065"/>
            <a:ext cx="457200" cy="228600"/>
          </a:xfrm>
          <a:prstGeom prst="line">
            <a:avLst/>
          </a:prstGeom>
          <a:noFill/>
          <a:ln w="9525">
            <a:solidFill>
              <a:srgbClr val="910410"/>
            </a:solidFill>
            <a:round/>
            <a:headEnd/>
            <a:tailEnd type="triangle" w="med" len="med"/>
          </a:ln>
        </p:spPr>
        <p:txBody>
          <a:bodyPr wrap="none" anchor="ctr"/>
          <a:lstStyle/>
          <a:p>
            <a:endParaRPr lang="en-US"/>
          </a:p>
        </p:txBody>
      </p:sp>
      <p:sp>
        <p:nvSpPr>
          <p:cNvPr id="7" name="Rectangle 3"/>
          <p:cNvSpPr txBox="1">
            <a:spLocks noChangeArrowheads="1"/>
          </p:cNvSpPr>
          <p:nvPr/>
        </p:nvSpPr>
        <p:spPr bwMode="auto">
          <a:xfrm>
            <a:off x="207818" y="318654"/>
            <a:ext cx="8936182" cy="630365"/>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marL="342900" marR="0" lvl="0" indent="-342900" algn="ctr" defTabSz="914400" rtl="0" eaLnBrk="0" fontAlgn="base" latinLnBrk="0" hangingPunct="0">
              <a:lnSpc>
                <a:spcPct val="90000"/>
              </a:lnSpc>
              <a:spcBef>
                <a:spcPct val="35000"/>
              </a:spcBef>
              <a:spcAft>
                <a:spcPct val="0"/>
              </a:spcAft>
              <a:buClrTx/>
              <a:buSzTx/>
              <a:buFontTx/>
              <a:buNone/>
              <a:tabLst/>
              <a:defRPr/>
            </a:pPr>
            <a:r>
              <a:rPr kumimoji="0" lang="en-US" sz="2800" b="0" i="0" u="none" strike="noStrike" kern="0" cap="none" spc="0" normalizeH="0" baseline="0" noProof="0" dirty="0" smtClean="0">
                <a:ln>
                  <a:noFill/>
                </a:ln>
                <a:solidFill>
                  <a:srgbClr val="111111"/>
                </a:solidFill>
                <a:effectLst/>
                <a:uLnTx/>
                <a:uFillTx/>
                <a:latin typeface="+mj-lt"/>
                <a:ea typeface="+mn-ea"/>
                <a:cs typeface="+mn-cs"/>
              </a:rPr>
              <a:t>Manipulating </a:t>
            </a:r>
            <a:r>
              <a:rPr kumimoji="0" lang="en-US" sz="2800" b="1" i="0" u="sng" strike="noStrike" kern="0" cap="none" spc="0" normalizeH="0" baseline="0" noProof="0" dirty="0" smtClean="0">
                <a:ln>
                  <a:noFill/>
                </a:ln>
                <a:solidFill>
                  <a:srgbClr val="111111"/>
                </a:solidFill>
                <a:effectLst/>
                <a:uLnTx/>
                <a:uFillTx/>
                <a:latin typeface="+mj-lt"/>
                <a:ea typeface="+mn-ea"/>
                <a:cs typeface="+mn-cs"/>
              </a:rPr>
              <a:t>cue reliability of verb</a:t>
            </a:r>
            <a:r>
              <a:rPr kumimoji="0" lang="en-US" sz="2800" b="0" i="0" u="none" strike="noStrike" kern="0" cap="none" spc="0" normalizeH="0" baseline="0" noProof="0" dirty="0" smtClean="0">
                <a:ln>
                  <a:noFill/>
                </a:ln>
                <a:solidFill>
                  <a:srgbClr val="111111"/>
                </a:solidFill>
                <a:effectLst/>
                <a:uLnTx/>
                <a:uFillTx/>
                <a:latin typeface="+mj-lt"/>
                <a:ea typeface="+mn-ea"/>
                <a:cs typeface="+mn-cs"/>
              </a:rPr>
              <a:t> between subjects</a:t>
            </a:r>
            <a:br>
              <a:rPr kumimoji="0" lang="en-US" sz="2800" b="0" i="0" u="none" strike="noStrike" kern="0" cap="none" spc="0" normalizeH="0" baseline="0" noProof="0" dirty="0" smtClean="0">
                <a:ln>
                  <a:noFill/>
                </a:ln>
                <a:solidFill>
                  <a:srgbClr val="111111"/>
                </a:solidFill>
                <a:effectLst/>
                <a:uLnTx/>
                <a:uFillTx/>
                <a:latin typeface="+mj-lt"/>
                <a:ea typeface="+mn-ea"/>
                <a:cs typeface="+mn-cs"/>
              </a:rPr>
            </a:br>
            <a:endParaRPr kumimoji="0" lang="en-US" sz="2800" b="0" i="0" u="none" strike="noStrike" kern="0" cap="none" spc="0" normalizeH="0" baseline="0" noProof="0" dirty="0" smtClean="0">
              <a:ln>
                <a:noFill/>
              </a:ln>
              <a:solidFill>
                <a:srgbClr val="333333"/>
              </a:solidFill>
              <a:effectLst/>
              <a:uLnTx/>
              <a:uFillTx/>
              <a:latin typeface="+mj-lt"/>
              <a:ea typeface="+mn-ea"/>
              <a:cs typeface="+mn-cs"/>
            </a:endParaRPr>
          </a:p>
        </p:txBody>
      </p:sp>
      <p:sp>
        <p:nvSpPr>
          <p:cNvPr id="10" name="Text Box 6"/>
          <p:cNvSpPr txBox="1">
            <a:spLocks noChangeArrowheads="1"/>
          </p:cNvSpPr>
          <p:nvPr/>
        </p:nvSpPr>
        <p:spPr bwMode="auto">
          <a:xfrm>
            <a:off x="2355265" y="1399295"/>
            <a:ext cx="3962400" cy="457200"/>
          </a:xfrm>
          <a:prstGeom prst="rect">
            <a:avLst/>
          </a:prstGeom>
          <a:noFill/>
          <a:ln w="9525">
            <a:noFill/>
            <a:miter lim="800000"/>
            <a:headEnd/>
            <a:tailEnd/>
          </a:ln>
        </p:spPr>
        <p:txBody>
          <a:bodyPr wrap="none">
            <a:spAutoFit/>
          </a:bodyPr>
          <a:lstStyle/>
          <a:p>
            <a:r>
              <a:rPr lang="en-US" i="1"/>
              <a:t>The judge acknowledged …</a:t>
            </a:r>
          </a:p>
        </p:txBody>
      </p:sp>
      <p:sp>
        <p:nvSpPr>
          <p:cNvPr id="16" name="Line 13"/>
          <p:cNvSpPr>
            <a:spLocks noChangeShapeType="1"/>
          </p:cNvSpPr>
          <p:nvPr/>
        </p:nvSpPr>
        <p:spPr bwMode="auto">
          <a:xfrm flipH="1">
            <a:off x="3671447" y="1780295"/>
            <a:ext cx="1046016" cy="353290"/>
          </a:xfrm>
          <a:prstGeom prst="line">
            <a:avLst/>
          </a:prstGeom>
          <a:noFill/>
          <a:ln w="9525">
            <a:solidFill>
              <a:schemeClr val="tx1"/>
            </a:solidFill>
            <a:round/>
            <a:headEnd/>
            <a:tailEnd type="triangle" w="med" len="med"/>
          </a:ln>
        </p:spPr>
        <p:txBody>
          <a:bodyPr wrap="none" anchor="ctr"/>
          <a:lstStyle/>
          <a:p>
            <a:endParaRPr lang="en-US"/>
          </a:p>
        </p:txBody>
      </p:sp>
      <p:sp>
        <p:nvSpPr>
          <p:cNvPr id="17" name="Line 14"/>
          <p:cNvSpPr>
            <a:spLocks noChangeShapeType="1"/>
          </p:cNvSpPr>
          <p:nvPr/>
        </p:nvSpPr>
        <p:spPr bwMode="auto">
          <a:xfrm>
            <a:off x="4717465" y="1780295"/>
            <a:ext cx="949036" cy="380999"/>
          </a:xfrm>
          <a:prstGeom prst="line">
            <a:avLst/>
          </a:prstGeom>
          <a:noFill/>
          <a:ln w="9525">
            <a:solidFill>
              <a:schemeClr val="tx1"/>
            </a:solidFill>
            <a:round/>
            <a:headEnd/>
            <a:tailEnd type="triangle" w="med" len="med"/>
          </a:ln>
        </p:spPr>
        <p:txBody>
          <a:bodyPr wrap="none" anchor="ctr"/>
          <a:lstStyle/>
          <a:p>
            <a:endParaRPr lang="en-US"/>
          </a:p>
        </p:txBody>
      </p:sp>
      <p:sp>
        <p:nvSpPr>
          <p:cNvPr id="11" name="Rectangle 10"/>
          <p:cNvSpPr/>
          <p:nvPr/>
        </p:nvSpPr>
        <p:spPr>
          <a:xfrm>
            <a:off x="7084292" y="3306618"/>
            <a:ext cx="1948864" cy="646331"/>
          </a:xfrm>
          <a:prstGeom prst="rect">
            <a:avLst/>
          </a:prstGeom>
        </p:spPr>
        <p:txBody>
          <a:bodyPr wrap="square">
            <a:spAutoFit/>
          </a:bodyPr>
          <a:lstStyle/>
          <a:p>
            <a:r>
              <a:rPr lang="en-US" b="0" dirty="0" smtClean="0">
                <a:solidFill>
                  <a:schemeClr val="bg2">
                    <a:lumMod val="75000"/>
                  </a:schemeClr>
                </a:solidFill>
                <a:latin typeface="+mj-lt"/>
              </a:rPr>
              <a:t>[Figure 1 from Fine and Jaeger, 2011]</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3290475" y="623465"/>
            <a:ext cx="3827463" cy="457200"/>
          </a:xfrm>
          <a:prstGeom prst="rect">
            <a:avLst/>
          </a:prstGeom>
          <a:noFill/>
          <a:ln w="9525">
            <a:noFill/>
            <a:miter lim="800000"/>
            <a:headEnd/>
            <a:tailEnd/>
          </a:ln>
        </p:spPr>
        <p:txBody>
          <a:bodyPr wrap="none">
            <a:spAutoFit/>
          </a:bodyPr>
          <a:lstStyle/>
          <a:p>
            <a:r>
              <a:rPr lang="en-US"/>
              <a:t>Visit 1:  Self-paced reading</a:t>
            </a:r>
          </a:p>
        </p:txBody>
      </p:sp>
      <p:sp>
        <p:nvSpPr>
          <p:cNvPr id="19462" name="Text Box 6"/>
          <p:cNvSpPr txBox="1">
            <a:spLocks noChangeArrowheads="1"/>
          </p:cNvSpPr>
          <p:nvPr/>
        </p:nvSpPr>
        <p:spPr bwMode="auto">
          <a:xfrm>
            <a:off x="2985675" y="2376065"/>
            <a:ext cx="1295400" cy="336550"/>
          </a:xfrm>
          <a:prstGeom prst="rect">
            <a:avLst/>
          </a:prstGeom>
          <a:noFill/>
          <a:ln w="9525">
            <a:noFill/>
            <a:miter lim="800000"/>
            <a:headEnd/>
            <a:tailEnd/>
          </a:ln>
        </p:spPr>
        <p:txBody>
          <a:bodyPr>
            <a:spAutoFit/>
          </a:bodyPr>
          <a:lstStyle/>
          <a:p>
            <a:pPr>
              <a:spcBef>
                <a:spcPct val="50000"/>
              </a:spcBef>
            </a:pPr>
            <a:r>
              <a:rPr lang="en-US" sz="1600"/>
              <a:t>50% SCs</a:t>
            </a:r>
          </a:p>
        </p:txBody>
      </p:sp>
      <p:sp>
        <p:nvSpPr>
          <p:cNvPr id="19463" name="Text Box 7"/>
          <p:cNvSpPr txBox="1">
            <a:spLocks noChangeArrowheads="1"/>
          </p:cNvSpPr>
          <p:nvPr/>
        </p:nvSpPr>
        <p:spPr bwMode="auto">
          <a:xfrm>
            <a:off x="2985675" y="3138065"/>
            <a:ext cx="1295400" cy="336550"/>
          </a:xfrm>
          <a:prstGeom prst="rect">
            <a:avLst/>
          </a:prstGeom>
          <a:noFill/>
          <a:ln w="9525">
            <a:noFill/>
            <a:miter lim="800000"/>
            <a:headEnd/>
            <a:tailEnd/>
          </a:ln>
        </p:spPr>
        <p:txBody>
          <a:bodyPr>
            <a:spAutoFit/>
          </a:bodyPr>
          <a:lstStyle/>
          <a:p>
            <a:pPr>
              <a:spcBef>
                <a:spcPct val="50000"/>
              </a:spcBef>
            </a:pPr>
            <a:r>
              <a:rPr lang="en-US" sz="1600"/>
              <a:t>50% SCs</a:t>
            </a:r>
          </a:p>
        </p:txBody>
      </p:sp>
      <p:sp>
        <p:nvSpPr>
          <p:cNvPr id="19464" name="Text Box 8"/>
          <p:cNvSpPr txBox="1">
            <a:spLocks noChangeArrowheads="1"/>
          </p:cNvSpPr>
          <p:nvPr/>
        </p:nvSpPr>
        <p:spPr bwMode="auto">
          <a:xfrm>
            <a:off x="2985675" y="4052465"/>
            <a:ext cx="1143000" cy="336550"/>
          </a:xfrm>
          <a:prstGeom prst="rect">
            <a:avLst/>
          </a:prstGeom>
          <a:noFill/>
          <a:ln w="9525">
            <a:noFill/>
            <a:miter lim="800000"/>
            <a:headEnd/>
            <a:tailEnd/>
          </a:ln>
        </p:spPr>
        <p:txBody>
          <a:bodyPr>
            <a:spAutoFit/>
          </a:bodyPr>
          <a:lstStyle/>
          <a:p>
            <a:pPr>
              <a:spcBef>
                <a:spcPct val="50000"/>
              </a:spcBef>
            </a:pPr>
            <a:r>
              <a:rPr lang="en-US" sz="1600"/>
              <a:t>50% SCs</a:t>
            </a:r>
          </a:p>
        </p:txBody>
      </p:sp>
      <p:sp>
        <p:nvSpPr>
          <p:cNvPr id="19465" name="Text Box 9"/>
          <p:cNvSpPr txBox="1">
            <a:spLocks noChangeArrowheads="1"/>
          </p:cNvSpPr>
          <p:nvPr/>
        </p:nvSpPr>
        <p:spPr bwMode="auto">
          <a:xfrm>
            <a:off x="6033675" y="3214265"/>
            <a:ext cx="1144588" cy="336550"/>
          </a:xfrm>
          <a:prstGeom prst="rect">
            <a:avLst/>
          </a:prstGeom>
          <a:noFill/>
          <a:ln w="9525">
            <a:noFill/>
            <a:miter lim="800000"/>
            <a:headEnd/>
            <a:tailEnd/>
          </a:ln>
        </p:spPr>
        <p:txBody>
          <a:bodyPr wrap="none">
            <a:spAutoFit/>
          </a:bodyPr>
          <a:lstStyle/>
          <a:p>
            <a:r>
              <a:rPr lang="en-US" sz="1600"/>
              <a:t>100% SCs</a:t>
            </a:r>
          </a:p>
        </p:txBody>
      </p:sp>
      <p:sp>
        <p:nvSpPr>
          <p:cNvPr id="19466" name="Text Box 10"/>
          <p:cNvSpPr txBox="1">
            <a:spLocks noChangeArrowheads="1"/>
          </p:cNvSpPr>
          <p:nvPr/>
        </p:nvSpPr>
        <p:spPr bwMode="auto">
          <a:xfrm>
            <a:off x="6109875" y="2376065"/>
            <a:ext cx="1144588" cy="336550"/>
          </a:xfrm>
          <a:prstGeom prst="rect">
            <a:avLst/>
          </a:prstGeom>
          <a:noFill/>
          <a:ln w="9525">
            <a:noFill/>
            <a:miter lim="800000"/>
            <a:headEnd/>
            <a:tailEnd/>
          </a:ln>
        </p:spPr>
        <p:txBody>
          <a:bodyPr wrap="none">
            <a:spAutoFit/>
          </a:bodyPr>
          <a:lstStyle/>
          <a:p>
            <a:r>
              <a:rPr lang="en-US" sz="1600"/>
              <a:t>100% SCs</a:t>
            </a:r>
          </a:p>
        </p:txBody>
      </p:sp>
      <p:sp>
        <p:nvSpPr>
          <p:cNvPr id="19467" name="Text Box 11"/>
          <p:cNvSpPr txBox="1">
            <a:spLocks noChangeArrowheads="1"/>
          </p:cNvSpPr>
          <p:nvPr/>
        </p:nvSpPr>
        <p:spPr bwMode="auto">
          <a:xfrm>
            <a:off x="6109875" y="4052465"/>
            <a:ext cx="1144588" cy="336550"/>
          </a:xfrm>
          <a:prstGeom prst="rect">
            <a:avLst/>
          </a:prstGeom>
          <a:noFill/>
          <a:ln w="9525">
            <a:noFill/>
            <a:miter lim="800000"/>
            <a:headEnd/>
            <a:tailEnd/>
          </a:ln>
        </p:spPr>
        <p:txBody>
          <a:bodyPr wrap="none">
            <a:spAutoFit/>
          </a:bodyPr>
          <a:lstStyle/>
          <a:p>
            <a:r>
              <a:rPr lang="en-US" sz="1600"/>
              <a:t>100% SCs</a:t>
            </a:r>
          </a:p>
        </p:txBody>
      </p:sp>
      <p:sp>
        <p:nvSpPr>
          <p:cNvPr id="19468" name="Text Box 12"/>
          <p:cNvSpPr txBox="1">
            <a:spLocks noChangeArrowheads="1"/>
          </p:cNvSpPr>
          <p:nvPr/>
        </p:nvSpPr>
        <p:spPr bwMode="auto">
          <a:xfrm>
            <a:off x="3280950" y="5728865"/>
            <a:ext cx="3827463" cy="457200"/>
          </a:xfrm>
          <a:prstGeom prst="rect">
            <a:avLst/>
          </a:prstGeom>
          <a:noFill/>
          <a:ln w="9525">
            <a:noFill/>
            <a:miter lim="800000"/>
            <a:headEnd/>
            <a:tailEnd/>
          </a:ln>
        </p:spPr>
        <p:txBody>
          <a:bodyPr wrap="none">
            <a:spAutoFit/>
          </a:bodyPr>
          <a:lstStyle/>
          <a:p>
            <a:r>
              <a:rPr lang="en-US"/>
              <a:t>Visit 5:  Self-paced reading</a:t>
            </a:r>
          </a:p>
        </p:txBody>
      </p:sp>
      <p:sp>
        <p:nvSpPr>
          <p:cNvPr id="19469" name="AutoShape 13"/>
          <p:cNvSpPr>
            <a:spLocks/>
          </p:cNvSpPr>
          <p:nvPr/>
        </p:nvSpPr>
        <p:spPr bwMode="auto">
          <a:xfrm>
            <a:off x="2258315" y="1842665"/>
            <a:ext cx="374073" cy="2604644"/>
          </a:xfrm>
          <a:prstGeom prst="leftBrace">
            <a:avLst>
              <a:gd name="adj1" fmla="val 36905"/>
              <a:gd name="adj2" fmla="val 50000"/>
            </a:avLst>
          </a:prstGeom>
          <a:noFill/>
          <a:ln w="9525">
            <a:solidFill>
              <a:schemeClr val="tx1"/>
            </a:solidFill>
            <a:round/>
            <a:headEnd/>
            <a:tailEnd/>
          </a:ln>
        </p:spPr>
        <p:txBody>
          <a:bodyPr wrap="none" anchor="ctr"/>
          <a:lstStyle/>
          <a:p>
            <a:endParaRPr lang="en-US"/>
          </a:p>
        </p:txBody>
      </p:sp>
      <p:sp>
        <p:nvSpPr>
          <p:cNvPr id="19470" name="Text Box 14"/>
          <p:cNvSpPr txBox="1">
            <a:spLocks noChangeArrowheads="1"/>
          </p:cNvSpPr>
          <p:nvPr/>
        </p:nvSpPr>
        <p:spPr bwMode="auto">
          <a:xfrm>
            <a:off x="2604675" y="1842665"/>
            <a:ext cx="2103438" cy="336550"/>
          </a:xfrm>
          <a:prstGeom prst="rect">
            <a:avLst/>
          </a:prstGeom>
          <a:noFill/>
          <a:ln w="9525">
            <a:noFill/>
            <a:miter lim="800000"/>
            <a:headEnd/>
            <a:tailEnd/>
          </a:ln>
        </p:spPr>
        <p:txBody>
          <a:bodyPr wrap="none">
            <a:spAutoFit/>
          </a:bodyPr>
          <a:lstStyle/>
          <a:p>
            <a:r>
              <a:rPr lang="en-US" sz="1600" u="sng"/>
              <a:t>Low Reliability Group</a:t>
            </a:r>
            <a:endParaRPr lang="en-US"/>
          </a:p>
        </p:txBody>
      </p:sp>
      <p:sp>
        <p:nvSpPr>
          <p:cNvPr id="19471" name="Text Box 15"/>
          <p:cNvSpPr txBox="1">
            <a:spLocks noChangeArrowheads="1"/>
          </p:cNvSpPr>
          <p:nvPr/>
        </p:nvSpPr>
        <p:spPr bwMode="auto">
          <a:xfrm>
            <a:off x="5881275" y="1842665"/>
            <a:ext cx="2149475" cy="336550"/>
          </a:xfrm>
          <a:prstGeom prst="rect">
            <a:avLst/>
          </a:prstGeom>
          <a:noFill/>
          <a:ln w="9525">
            <a:noFill/>
            <a:miter lim="800000"/>
            <a:headEnd/>
            <a:tailEnd/>
          </a:ln>
        </p:spPr>
        <p:txBody>
          <a:bodyPr wrap="none">
            <a:spAutoFit/>
          </a:bodyPr>
          <a:lstStyle/>
          <a:p>
            <a:r>
              <a:rPr lang="en-US" sz="1600" u="sng"/>
              <a:t>High Reliability Group</a:t>
            </a:r>
            <a:endParaRPr lang="en-US"/>
          </a:p>
        </p:txBody>
      </p:sp>
      <p:sp>
        <p:nvSpPr>
          <p:cNvPr id="19472" name="Text Box 16"/>
          <p:cNvSpPr txBox="1">
            <a:spLocks noChangeArrowheads="1"/>
          </p:cNvSpPr>
          <p:nvPr/>
        </p:nvSpPr>
        <p:spPr bwMode="auto">
          <a:xfrm>
            <a:off x="304805" y="1821859"/>
            <a:ext cx="2078182" cy="3477875"/>
          </a:xfrm>
          <a:prstGeom prst="rect">
            <a:avLst/>
          </a:prstGeom>
          <a:noFill/>
          <a:ln w="9525">
            <a:noFill/>
            <a:miter lim="800000"/>
            <a:headEnd/>
            <a:tailEnd/>
          </a:ln>
        </p:spPr>
        <p:txBody>
          <a:bodyPr wrap="square">
            <a:spAutoFit/>
          </a:bodyPr>
          <a:lstStyle/>
          <a:p>
            <a:r>
              <a:rPr lang="en-US" sz="2000" b="1" dirty="0">
                <a:solidFill>
                  <a:srgbClr val="910410"/>
                </a:solidFill>
              </a:rPr>
              <a:t>Visits 2-4:</a:t>
            </a:r>
            <a:r>
              <a:rPr lang="en-US" sz="2000" dirty="0">
                <a:solidFill>
                  <a:srgbClr val="910410"/>
                </a:solidFill>
              </a:rPr>
              <a:t>  Exposure</a:t>
            </a:r>
          </a:p>
          <a:p>
            <a:r>
              <a:rPr lang="en-US" sz="2000" dirty="0">
                <a:solidFill>
                  <a:srgbClr val="910410"/>
                </a:solidFill>
              </a:rPr>
              <a:t>Period.  </a:t>
            </a:r>
            <a:endParaRPr lang="en-US" sz="2000" dirty="0" smtClean="0">
              <a:solidFill>
                <a:srgbClr val="910410"/>
              </a:solidFill>
            </a:endParaRPr>
          </a:p>
          <a:p>
            <a:endParaRPr lang="en-US" sz="2000" dirty="0" smtClean="0">
              <a:solidFill>
                <a:srgbClr val="910410"/>
              </a:solidFill>
            </a:endParaRPr>
          </a:p>
          <a:p>
            <a:r>
              <a:rPr lang="en-US" sz="2000" dirty="0" smtClean="0">
                <a:solidFill>
                  <a:srgbClr val="910410"/>
                </a:solidFill>
              </a:rPr>
              <a:t>64 DO/SC </a:t>
            </a:r>
            <a:r>
              <a:rPr lang="en-US" sz="2000" dirty="0">
                <a:solidFill>
                  <a:srgbClr val="910410"/>
                </a:solidFill>
              </a:rPr>
              <a:t>i</a:t>
            </a:r>
            <a:r>
              <a:rPr lang="en-US" sz="2000" dirty="0" smtClean="0">
                <a:solidFill>
                  <a:srgbClr val="910410"/>
                </a:solidFill>
              </a:rPr>
              <a:t>tems each visit </a:t>
            </a:r>
          </a:p>
          <a:p>
            <a:endParaRPr lang="en-US" sz="2000" dirty="0">
              <a:solidFill>
                <a:srgbClr val="910410"/>
              </a:solidFill>
            </a:endParaRPr>
          </a:p>
          <a:p>
            <a:r>
              <a:rPr lang="en-US" sz="2000" dirty="0">
                <a:solidFill>
                  <a:srgbClr val="910410"/>
                </a:solidFill>
              </a:rPr>
              <a:t>1/2 of all SCs</a:t>
            </a:r>
          </a:p>
          <a:p>
            <a:r>
              <a:rPr lang="en-US" sz="2000" dirty="0" smtClean="0">
                <a:solidFill>
                  <a:srgbClr val="910410"/>
                </a:solidFill>
              </a:rPr>
              <a:t>occur </a:t>
            </a:r>
            <a:r>
              <a:rPr lang="en-US" sz="2000" dirty="0">
                <a:solidFill>
                  <a:srgbClr val="910410"/>
                </a:solidFill>
              </a:rPr>
              <a:t>with </a:t>
            </a:r>
            <a:r>
              <a:rPr lang="en-US" sz="2000" i="1" dirty="0" smtClean="0">
                <a:solidFill>
                  <a:srgbClr val="910410"/>
                </a:solidFill>
              </a:rPr>
              <a:t>that</a:t>
            </a:r>
          </a:p>
          <a:p>
            <a:endParaRPr lang="en-US" sz="2000" i="1" dirty="0" smtClean="0">
              <a:solidFill>
                <a:srgbClr val="910410"/>
              </a:solidFill>
            </a:endParaRPr>
          </a:p>
          <a:p>
            <a:r>
              <a:rPr lang="en-US" sz="2000" dirty="0" smtClean="0">
                <a:solidFill>
                  <a:srgbClr val="910410"/>
                </a:solidFill>
              </a:rPr>
              <a:t>(No EQ items)</a:t>
            </a:r>
            <a:endParaRPr lang="en-US" sz="2000" dirty="0">
              <a:solidFill>
                <a:srgbClr val="910410"/>
              </a:solidFill>
            </a:endParaRPr>
          </a:p>
        </p:txBody>
      </p:sp>
      <p:sp>
        <p:nvSpPr>
          <p:cNvPr id="19473" name="Line 17"/>
          <p:cNvSpPr>
            <a:spLocks noChangeShapeType="1"/>
          </p:cNvSpPr>
          <p:nvPr/>
        </p:nvSpPr>
        <p:spPr bwMode="auto">
          <a:xfrm flipH="1">
            <a:off x="4509675" y="1004465"/>
            <a:ext cx="685800" cy="838200"/>
          </a:xfrm>
          <a:prstGeom prst="line">
            <a:avLst/>
          </a:prstGeom>
          <a:noFill/>
          <a:ln w="9525">
            <a:solidFill>
              <a:schemeClr val="tx1"/>
            </a:solidFill>
            <a:round/>
            <a:headEnd/>
            <a:tailEnd type="triangle" w="med" len="med"/>
          </a:ln>
        </p:spPr>
        <p:txBody>
          <a:bodyPr wrap="none" anchor="ctr"/>
          <a:lstStyle/>
          <a:p>
            <a:endParaRPr lang="en-US"/>
          </a:p>
        </p:txBody>
      </p:sp>
      <p:sp>
        <p:nvSpPr>
          <p:cNvPr id="19474" name="Line 18"/>
          <p:cNvSpPr>
            <a:spLocks noChangeShapeType="1"/>
          </p:cNvSpPr>
          <p:nvPr/>
        </p:nvSpPr>
        <p:spPr bwMode="auto">
          <a:xfrm>
            <a:off x="5195475" y="1004465"/>
            <a:ext cx="762000" cy="838200"/>
          </a:xfrm>
          <a:prstGeom prst="line">
            <a:avLst/>
          </a:prstGeom>
          <a:noFill/>
          <a:ln w="9525">
            <a:solidFill>
              <a:schemeClr val="tx1"/>
            </a:solidFill>
            <a:round/>
            <a:headEnd/>
            <a:tailEnd type="triangle" w="med" len="med"/>
          </a:ln>
        </p:spPr>
        <p:txBody>
          <a:bodyPr wrap="none" anchor="ctr"/>
          <a:lstStyle/>
          <a:p>
            <a:endParaRPr lang="en-US"/>
          </a:p>
        </p:txBody>
      </p:sp>
      <p:sp>
        <p:nvSpPr>
          <p:cNvPr id="19475" name="Line 19"/>
          <p:cNvSpPr>
            <a:spLocks noChangeShapeType="1"/>
          </p:cNvSpPr>
          <p:nvPr/>
        </p:nvSpPr>
        <p:spPr bwMode="auto">
          <a:xfrm>
            <a:off x="3442875" y="2757065"/>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19476" name="Line 20"/>
          <p:cNvSpPr>
            <a:spLocks noChangeShapeType="1"/>
          </p:cNvSpPr>
          <p:nvPr/>
        </p:nvSpPr>
        <p:spPr bwMode="auto">
          <a:xfrm>
            <a:off x="6643275" y="2833265"/>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19477" name="Line 21"/>
          <p:cNvSpPr>
            <a:spLocks noChangeShapeType="1"/>
          </p:cNvSpPr>
          <p:nvPr/>
        </p:nvSpPr>
        <p:spPr bwMode="auto">
          <a:xfrm>
            <a:off x="6643275" y="3671465"/>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19478" name="Line 22"/>
          <p:cNvSpPr>
            <a:spLocks noChangeShapeType="1"/>
          </p:cNvSpPr>
          <p:nvPr/>
        </p:nvSpPr>
        <p:spPr bwMode="auto">
          <a:xfrm>
            <a:off x="3442875" y="3671465"/>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19479" name="Line 23"/>
          <p:cNvSpPr>
            <a:spLocks noChangeShapeType="1"/>
          </p:cNvSpPr>
          <p:nvPr/>
        </p:nvSpPr>
        <p:spPr bwMode="auto">
          <a:xfrm>
            <a:off x="3435948" y="4738265"/>
            <a:ext cx="1676400" cy="914400"/>
          </a:xfrm>
          <a:prstGeom prst="line">
            <a:avLst/>
          </a:prstGeom>
          <a:noFill/>
          <a:ln w="9525">
            <a:solidFill>
              <a:schemeClr val="tx1"/>
            </a:solidFill>
            <a:round/>
            <a:headEnd/>
            <a:tailEnd type="triangle" w="med" len="med"/>
          </a:ln>
        </p:spPr>
        <p:txBody>
          <a:bodyPr wrap="none" anchor="ctr"/>
          <a:lstStyle/>
          <a:p>
            <a:endParaRPr lang="en-US"/>
          </a:p>
        </p:txBody>
      </p:sp>
      <p:sp>
        <p:nvSpPr>
          <p:cNvPr id="19480" name="Line 24"/>
          <p:cNvSpPr>
            <a:spLocks noChangeShapeType="1"/>
          </p:cNvSpPr>
          <p:nvPr/>
        </p:nvSpPr>
        <p:spPr bwMode="auto">
          <a:xfrm flipH="1">
            <a:off x="5195475" y="4724400"/>
            <a:ext cx="1357725" cy="928265"/>
          </a:xfrm>
          <a:prstGeom prst="line">
            <a:avLst/>
          </a:prstGeom>
          <a:noFill/>
          <a:ln w="9525">
            <a:solidFill>
              <a:schemeClr val="tx1"/>
            </a:solidFill>
            <a:round/>
            <a:headEnd/>
            <a:tailEnd type="triangle" w="med" len="med"/>
          </a:ln>
        </p:spPr>
        <p:txBody>
          <a:bodyPr wrap="none" anchor="ctr"/>
          <a:lstStyle/>
          <a:p>
            <a:endParaRPr lang="en-US"/>
          </a:p>
        </p:txBody>
      </p:sp>
      <p:sp>
        <p:nvSpPr>
          <p:cNvPr id="22" name="Rectangle 21"/>
          <p:cNvSpPr/>
          <p:nvPr/>
        </p:nvSpPr>
        <p:spPr>
          <a:xfrm>
            <a:off x="172417" y="6320043"/>
            <a:ext cx="3862660" cy="369332"/>
          </a:xfrm>
          <a:prstGeom prst="rect">
            <a:avLst/>
          </a:prstGeom>
        </p:spPr>
        <p:txBody>
          <a:bodyPr wrap="none">
            <a:spAutoFit/>
          </a:bodyPr>
          <a:lstStyle/>
          <a:p>
            <a:r>
              <a:rPr lang="en-US" b="0" dirty="0" smtClean="0">
                <a:solidFill>
                  <a:schemeClr val="bg2">
                    <a:lumMod val="75000"/>
                  </a:schemeClr>
                </a:solidFill>
                <a:latin typeface="+mj-lt"/>
              </a:rPr>
              <a:t>[cf. paradigm used in Wells et al., 2009]</a:t>
            </a:r>
            <a:endParaRPr lang="en-US" b="0" dirty="0">
              <a:solidFill>
                <a:schemeClr val="bg2">
                  <a:lumMod val="75000"/>
                </a:schemeClr>
              </a:solidFill>
              <a:latin typeface="+mj-lt"/>
            </a:endParaRPr>
          </a:p>
        </p:txBody>
      </p:sp>
      <p:sp>
        <p:nvSpPr>
          <p:cNvPr id="23" name="TextBox 22"/>
          <p:cNvSpPr txBox="1"/>
          <p:nvPr/>
        </p:nvSpPr>
        <p:spPr>
          <a:xfrm>
            <a:off x="3782296" y="2743192"/>
            <a:ext cx="2359557" cy="369332"/>
          </a:xfrm>
          <a:prstGeom prst="rect">
            <a:avLst/>
          </a:prstGeom>
          <a:noFill/>
        </p:spPr>
        <p:txBody>
          <a:bodyPr wrap="none" rtlCol="0">
            <a:spAutoFit/>
          </a:bodyPr>
          <a:lstStyle/>
          <a:p>
            <a:r>
              <a:rPr lang="en-US" b="0" dirty="0" smtClean="0">
                <a:solidFill>
                  <a:schemeClr val="bg2"/>
                </a:solidFill>
                <a:latin typeface="+mj-lt"/>
              </a:rPr>
              <a:t>[at least two days pass]</a:t>
            </a:r>
            <a:endParaRPr lang="en-US" b="0" dirty="0">
              <a:solidFill>
                <a:schemeClr val="bg2"/>
              </a:solidFill>
              <a:latin typeface="+mj-lt"/>
            </a:endParaRPr>
          </a:p>
        </p:txBody>
      </p:sp>
      <p:sp>
        <p:nvSpPr>
          <p:cNvPr id="24" name="TextBox 23"/>
          <p:cNvSpPr txBox="1"/>
          <p:nvPr/>
        </p:nvSpPr>
        <p:spPr>
          <a:xfrm>
            <a:off x="3810004" y="3602174"/>
            <a:ext cx="2359557" cy="369332"/>
          </a:xfrm>
          <a:prstGeom prst="rect">
            <a:avLst/>
          </a:prstGeom>
          <a:noFill/>
        </p:spPr>
        <p:txBody>
          <a:bodyPr wrap="none" rtlCol="0">
            <a:spAutoFit/>
          </a:bodyPr>
          <a:lstStyle/>
          <a:p>
            <a:r>
              <a:rPr lang="en-US" b="0" dirty="0" smtClean="0">
                <a:solidFill>
                  <a:schemeClr val="bg2"/>
                </a:solidFill>
                <a:latin typeface="+mj-lt"/>
              </a:rPr>
              <a:t>[at least two days pass]</a:t>
            </a:r>
            <a:endParaRPr lang="en-US" b="0" dirty="0">
              <a:solidFill>
                <a:schemeClr val="bg2"/>
              </a:solidFill>
              <a:latin typeface="+mj-lt"/>
            </a:endParaRPr>
          </a:p>
        </p:txBody>
      </p:sp>
      <p:sp>
        <p:nvSpPr>
          <p:cNvPr id="25" name="TextBox 24"/>
          <p:cNvSpPr txBox="1"/>
          <p:nvPr/>
        </p:nvSpPr>
        <p:spPr>
          <a:xfrm>
            <a:off x="3823854" y="4655149"/>
            <a:ext cx="2359557" cy="369332"/>
          </a:xfrm>
          <a:prstGeom prst="rect">
            <a:avLst/>
          </a:prstGeom>
          <a:noFill/>
        </p:spPr>
        <p:txBody>
          <a:bodyPr wrap="none" rtlCol="0">
            <a:spAutoFit/>
          </a:bodyPr>
          <a:lstStyle/>
          <a:p>
            <a:r>
              <a:rPr lang="en-US" b="0" dirty="0" smtClean="0">
                <a:solidFill>
                  <a:schemeClr val="bg2"/>
                </a:solidFill>
                <a:latin typeface="+mj-lt"/>
              </a:rPr>
              <a:t>[at least two days pass]</a:t>
            </a:r>
            <a:endParaRPr lang="en-US" b="0" dirty="0">
              <a:solidFill>
                <a:schemeClr val="bg2"/>
              </a:solidFill>
              <a:latin typeface="+mj-lt"/>
            </a:endParaRPr>
          </a:p>
        </p:txBody>
      </p:sp>
      <p:sp>
        <p:nvSpPr>
          <p:cNvPr id="26" name="Rectangle 25"/>
          <p:cNvSpPr/>
          <p:nvPr/>
        </p:nvSpPr>
        <p:spPr>
          <a:xfrm>
            <a:off x="4239481" y="6317672"/>
            <a:ext cx="4710545" cy="369332"/>
          </a:xfrm>
          <a:prstGeom prst="rect">
            <a:avLst/>
          </a:prstGeom>
        </p:spPr>
        <p:txBody>
          <a:bodyPr wrap="square">
            <a:spAutoFit/>
          </a:bodyPr>
          <a:lstStyle/>
          <a:p>
            <a:r>
              <a:rPr lang="en-US" b="0" dirty="0" smtClean="0">
                <a:solidFill>
                  <a:schemeClr val="bg2">
                    <a:lumMod val="75000"/>
                  </a:schemeClr>
                </a:solidFill>
                <a:latin typeface="+mj-lt"/>
              </a:rPr>
              <a:t>[based on Figure 2 from Fine and Jaeger, 2011]</a:t>
            </a:r>
            <a:endParaRPr lang="en-US" dirty="0">
              <a:solidFill>
                <a:schemeClr val="bg2">
                  <a:lumMod val="75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63"/>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946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94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47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46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464"/>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94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4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4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4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480"/>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19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P spid="19464" grpId="0"/>
      <p:bldP spid="19465" grpId="0"/>
      <p:bldP spid="19466" grpId="0"/>
      <p:bldP spid="19467" grpId="0"/>
      <p:bldP spid="19468" grpId="0"/>
      <p:bldP spid="19469" grpId="0" animBg="1"/>
      <p:bldP spid="19470" grpId="0"/>
      <p:bldP spid="19471" grpId="0"/>
      <p:bldP spid="19472" grpId="0"/>
      <p:bldP spid="19473" grpId="0" animBg="1"/>
      <p:bldP spid="19474" grpId="0" animBg="1"/>
      <p:bldP spid="19475" grpId="0" animBg="1"/>
      <p:bldP spid="19476" grpId="0" animBg="1"/>
      <p:bldP spid="19477" grpId="0" animBg="1"/>
      <p:bldP spid="19478" grpId="0" animBg="1"/>
      <p:bldP spid="19479" grpId="0" animBg="1"/>
      <p:bldP spid="19480" grpId="0" animBg="1"/>
      <p:bldP spid="23"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Pre-exposure</a:t>
            </a:r>
            <a:endParaRPr lang="en-US" dirty="0"/>
          </a:p>
        </p:txBody>
      </p:sp>
      <p:sp>
        <p:nvSpPr>
          <p:cNvPr id="3" name="Content Placeholder 2"/>
          <p:cNvSpPr>
            <a:spLocks noGrp="1"/>
          </p:cNvSpPr>
          <p:nvPr>
            <p:ph idx="1"/>
          </p:nvPr>
        </p:nvSpPr>
        <p:spPr/>
        <p:txBody>
          <a:bodyPr/>
          <a:lstStyle/>
          <a:p>
            <a:r>
              <a:rPr lang="en-US" dirty="0" smtClean="0"/>
              <a:t>General replication of </a:t>
            </a:r>
            <a:r>
              <a:rPr lang="en-US" dirty="0" err="1" smtClean="0"/>
              <a:t>Garnsey</a:t>
            </a:r>
            <a:r>
              <a:rPr lang="en-US" dirty="0" smtClean="0"/>
              <a:t> et al (1997) results: Slow down at disambiguation point is less severe the more the verb is biased towards the intended SC parse.</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35</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36</a:t>
            </a:fld>
            <a:r>
              <a:rPr lang="en-US" b="1" smtClean="0">
                <a:latin typeface="+mn-lt"/>
              </a:rPr>
              <a:t>]</a:t>
            </a:r>
            <a:endParaRPr lang="en-US" b="1">
              <a:latin typeface="+mn-lt"/>
            </a:endParaRPr>
          </a:p>
        </p:txBody>
      </p:sp>
      <p:pic>
        <p:nvPicPr>
          <p:cNvPr id="5" name="Picture 2"/>
          <p:cNvPicPr>
            <a:picLocks noChangeAspect="1" noChangeArrowheads="1"/>
          </p:cNvPicPr>
          <p:nvPr/>
        </p:nvPicPr>
        <p:blipFill>
          <a:blip r:embed="rId2" cstate="print"/>
          <a:srcRect/>
          <a:stretch>
            <a:fillRect/>
          </a:stretch>
        </p:blipFill>
        <p:spPr bwMode="auto">
          <a:xfrm>
            <a:off x="502411" y="671513"/>
            <a:ext cx="6162675" cy="5819775"/>
          </a:xfrm>
          <a:prstGeom prst="rect">
            <a:avLst/>
          </a:prstGeom>
          <a:noFill/>
          <a:ln w="9525">
            <a:noFill/>
            <a:miter lim="800000"/>
            <a:headEnd/>
            <a:tailEnd/>
          </a:ln>
          <a:effectLst/>
        </p:spPr>
      </p:pic>
      <p:sp>
        <p:nvSpPr>
          <p:cNvPr id="6" name="Rectangle 5"/>
          <p:cNvSpPr/>
          <p:nvPr/>
        </p:nvSpPr>
        <p:spPr>
          <a:xfrm>
            <a:off x="6613237" y="3454400"/>
            <a:ext cx="2530764" cy="923330"/>
          </a:xfrm>
          <a:prstGeom prst="rect">
            <a:avLst/>
          </a:prstGeom>
        </p:spPr>
        <p:txBody>
          <a:bodyPr wrap="square">
            <a:spAutoFit/>
          </a:bodyPr>
          <a:lstStyle/>
          <a:p>
            <a:r>
              <a:rPr lang="en-US" b="0" dirty="0" smtClean="0">
                <a:solidFill>
                  <a:schemeClr val="bg2">
                    <a:lumMod val="75000"/>
                  </a:schemeClr>
                </a:solidFill>
                <a:latin typeface="+mj-lt"/>
              </a:rPr>
              <a:t>[Figure based on data from Fine and Jaeger, 2011]</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pPr marL="0" indent="0">
              <a:buFontTx/>
              <a:buNone/>
            </a:pPr>
            <a:r>
              <a:rPr lang="en-US" sz="2800" dirty="0" smtClean="0"/>
              <a:t>As </a:t>
            </a:r>
            <a:r>
              <a:rPr lang="en-US" sz="2800" dirty="0"/>
              <a:t>the verb becomes a </a:t>
            </a:r>
            <a:r>
              <a:rPr lang="en-US" sz="2800" dirty="0">
                <a:solidFill>
                  <a:srgbClr val="910410"/>
                </a:solidFill>
              </a:rPr>
              <a:t>less informative cue</a:t>
            </a:r>
            <a:r>
              <a:rPr lang="en-US" sz="2800" dirty="0"/>
              <a:t> (for the low reliability group), participants </a:t>
            </a:r>
            <a:r>
              <a:rPr lang="en-US" sz="2800" dirty="0" smtClean="0"/>
              <a:t>in the low reliability group (compared to the high reliability group) should </a:t>
            </a:r>
            <a:r>
              <a:rPr lang="en-US" sz="2800" dirty="0"/>
              <a:t>come to rely MORE on the </a:t>
            </a:r>
            <a:r>
              <a:rPr lang="en-US" sz="2800" dirty="0" err="1">
                <a:solidFill>
                  <a:srgbClr val="910410"/>
                </a:solidFill>
              </a:rPr>
              <a:t>complementizer</a:t>
            </a:r>
            <a:r>
              <a:rPr lang="en-US" sz="2800" dirty="0"/>
              <a:t> as a cue to syntactic </a:t>
            </a:r>
            <a:r>
              <a:rPr lang="en-US" sz="2800" dirty="0" smtClean="0"/>
              <a:t>structure.</a:t>
            </a:r>
          </a:p>
        </p:txBody>
      </p:sp>
      <p:sp>
        <p:nvSpPr>
          <p:cNvPr id="12292" name="Rectangle 4"/>
          <p:cNvSpPr>
            <a:spLocks noGrp="1" noChangeArrowheads="1"/>
          </p:cNvSpPr>
          <p:nvPr>
            <p:ph type="title"/>
          </p:nvPr>
        </p:nvSpPr>
        <p:spPr/>
        <p:txBody>
          <a:bodyPr/>
          <a:lstStyle/>
          <a:p>
            <a:r>
              <a:rPr lang="en-US" dirty="0"/>
              <a:t>Predictions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GroupXThat"/>
          <p:cNvPicPr>
            <a:picLocks noChangeAspect="1" noChangeArrowheads="1"/>
          </p:cNvPicPr>
          <p:nvPr/>
        </p:nvPicPr>
        <p:blipFill>
          <a:blip r:embed="rId3" cstate="print"/>
          <a:srcRect/>
          <a:stretch>
            <a:fillRect/>
          </a:stretch>
        </p:blipFill>
        <p:spPr bwMode="auto">
          <a:xfrm>
            <a:off x="2057400" y="1600200"/>
            <a:ext cx="4648200" cy="4648200"/>
          </a:xfrm>
          <a:prstGeom prst="rect">
            <a:avLst/>
          </a:prstGeom>
          <a:noFill/>
        </p:spPr>
      </p:pic>
      <p:sp>
        <p:nvSpPr>
          <p:cNvPr id="23557" name="Text Box 5"/>
          <p:cNvSpPr txBox="1">
            <a:spLocks noChangeArrowheads="1"/>
          </p:cNvSpPr>
          <p:nvPr/>
        </p:nvSpPr>
        <p:spPr bwMode="auto">
          <a:xfrm>
            <a:off x="4572000" y="914400"/>
            <a:ext cx="4378036" cy="646331"/>
          </a:xfrm>
          <a:prstGeom prst="rect">
            <a:avLst/>
          </a:prstGeom>
          <a:noFill/>
          <a:ln w="9525">
            <a:noFill/>
            <a:miter lim="800000"/>
            <a:headEnd/>
            <a:tailEnd/>
          </a:ln>
        </p:spPr>
        <p:txBody>
          <a:bodyPr wrap="square">
            <a:spAutoFit/>
          </a:bodyPr>
          <a:lstStyle/>
          <a:p>
            <a:r>
              <a:rPr lang="en-US" sz="1800" dirty="0" smtClean="0">
                <a:solidFill>
                  <a:srgbClr val="910410"/>
                </a:solidFill>
              </a:rPr>
              <a:t>Larger </a:t>
            </a:r>
            <a:r>
              <a:rPr lang="en-US" sz="1800" dirty="0">
                <a:solidFill>
                  <a:srgbClr val="910410"/>
                </a:solidFill>
              </a:rPr>
              <a:t>decrease in RTs </a:t>
            </a:r>
            <a:r>
              <a:rPr lang="en-US" sz="1800" dirty="0" smtClean="0">
                <a:solidFill>
                  <a:srgbClr val="910410"/>
                </a:solidFill>
              </a:rPr>
              <a:t>given </a:t>
            </a:r>
            <a:r>
              <a:rPr lang="en-US" sz="1800" i="1" dirty="0">
                <a:solidFill>
                  <a:srgbClr val="910410"/>
                </a:solidFill>
              </a:rPr>
              <a:t>that</a:t>
            </a:r>
            <a:r>
              <a:rPr lang="en-US" sz="1800" dirty="0">
                <a:solidFill>
                  <a:srgbClr val="910410"/>
                </a:solidFill>
              </a:rPr>
              <a:t> for low reliability group </a:t>
            </a:r>
          </a:p>
        </p:txBody>
      </p:sp>
      <p:sp>
        <p:nvSpPr>
          <p:cNvPr id="23558" name="Line 6"/>
          <p:cNvSpPr>
            <a:spLocks noChangeShapeType="1"/>
          </p:cNvSpPr>
          <p:nvPr/>
        </p:nvSpPr>
        <p:spPr bwMode="auto">
          <a:xfrm flipH="1">
            <a:off x="3124200" y="1828800"/>
            <a:ext cx="2514600" cy="1371600"/>
          </a:xfrm>
          <a:prstGeom prst="line">
            <a:avLst/>
          </a:prstGeom>
          <a:noFill/>
          <a:ln w="9525">
            <a:solidFill>
              <a:schemeClr val="tx1"/>
            </a:solidFill>
            <a:round/>
            <a:headEnd/>
            <a:tailEnd type="triangle" w="med" len="med"/>
          </a:ln>
        </p:spPr>
        <p:txBody>
          <a:bodyPr wrap="none" anchor="ctr"/>
          <a:lstStyle/>
          <a:p>
            <a:endParaRPr lang="en-US"/>
          </a:p>
        </p:txBody>
      </p:sp>
      <p:sp>
        <p:nvSpPr>
          <p:cNvPr id="23559" name="Line 7"/>
          <p:cNvSpPr>
            <a:spLocks noChangeShapeType="1"/>
          </p:cNvSpPr>
          <p:nvPr/>
        </p:nvSpPr>
        <p:spPr bwMode="auto">
          <a:xfrm flipH="1">
            <a:off x="5334000" y="1905000"/>
            <a:ext cx="304800" cy="838200"/>
          </a:xfrm>
          <a:prstGeom prst="line">
            <a:avLst/>
          </a:prstGeom>
          <a:noFill/>
          <a:ln w="9525">
            <a:solidFill>
              <a:schemeClr val="tx1"/>
            </a:solidFill>
            <a:round/>
            <a:headEnd/>
            <a:tailEnd type="triangle" w="med" len="med"/>
          </a:ln>
        </p:spPr>
        <p:txBody>
          <a:bodyPr wrap="none" anchor="ctr"/>
          <a:lstStyle/>
          <a:p>
            <a:endParaRPr lang="en-US"/>
          </a:p>
        </p:txBody>
      </p:sp>
      <p:sp>
        <p:nvSpPr>
          <p:cNvPr id="6" name="Rectangle 5"/>
          <p:cNvSpPr/>
          <p:nvPr/>
        </p:nvSpPr>
        <p:spPr>
          <a:xfrm>
            <a:off x="2299854" y="6132946"/>
            <a:ext cx="4396509" cy="369332"/>
          </a:xfrm>
          <a:prstGeom prst="rect">
            <a:avLst/>
          </a:prstGeom>
        </p:spPr>
        <p:txBody>
          <a:bodyPr wrap="square">
            <a:spAutoFit/>
          </a:bodyPr>
          <a:lstStyle/>
          <a:p>
            <a:r>
              <a:rPr lang="en-US" b="0" dirty="0" smtClean="0">
                <a:solidFill>
                  <a:schemeClr val="bg2">
                    <a:lumMod val="75000"/>
                  </a:schemeClr>
                </a:solidFill>
                <a:latin typeface="+mj-lt"/>
              </a:rPr>
              <a:t>[Figure 3 from Fine and Jaeger, 2011]</a:t>
            </a:r>
            <a:endParaRPr lang="en-US" dirty="0">
              <a:solidFill>
                <a:schemeClr val="bg2">
                  <a:lumMod val="75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animBg="1"/>
      <p:bldP spid="2355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GroupXThat"/>
          <p:cNvPicPr>
            <a:picLocks noChangeAspect="1" noChangeArrowheads="1"/>
          </p:cNvPicPr>
          <p:nvPr/>
        </p:nvPicPr>
        <p:blipFill>
          <a:blip r:embed="rId3" cstate="print"/>
          <a:srcRect/>
          <a:stretch>
            <a:fillRect/>
          </a:stretch>
        </p:blipFill>
        <p:spPr bwMode="auto">
          <a:xfrm>
            <a:off x="2057400" y="1600200"/>
            <a:ext cx="4648200" cy="4648200"/>
          </a:xfrm>
          <a:prstGeom prst="rect">
            <a:avLst/>
          </a:prstGeom>
          <a:noFill/>
        </p:spPr>
      </p:pic>
      <p:sp>
        <p:nvSpPr>
          <p:cNvPr id="24583" name="Text Box 7"/>
          <p:cNvSpPr txBox="1">
            <a:spLocks noChangeArrowheads="1"/>
          </p:cNvSpPr>
          <p:nvPr/>
        </p:nvSpPr>
        <p:spPr bwMode="auto">
          <a:xfrm>
            <a:off x="5638800" y="495168"/>
            <a:ext cx="3236784" cy="1477328"/>
          </a:xfrm>
          <a:prstGeom prst="rect">
            <a:avLst/>
          </a:prstGeom>
          <a:noFill/>
          <a:ln w="9525">
            <a:noFill/>
            <a:miter lim="800000"/>
            <a:headEnd/>
            <a:tailEnd/>
          </a:ln>
        </p:spPr>
        <p:txBody>
          <a:bodyPr wrap="none">
            <a:spAutoFit/>
          </a:bodyPr>
          <a:lstStyle/>
          <a:p>
            <a:r>
              <a:rPr lang="en-US" dirty="0" smtClean="0">
                <a:solidFill>
                  <a:srgbClr val="910410"/>
                </a:solidFill>
              </a:rPr>
              <a:t>Larger </a:t>
            </a:r>
            <a:r>
              <a:rPr lang="en-US" dirty="0">
                <a:solidFill>
                  <a:srgbClr val="910410"/>
                </a:solidFill>
              </a:rPr>
              <a:t>decrease in RTs</a:t>
            </a:r>
          </a:p>
          <a:p>
            <a:r>
              <a:rPr lang="en-US" dirty="0">
                <a:solidFill>
                  <a:srgbClr val="910410"/>
                </a:solidFill>
              </a:rPr>
              <a:t> for high reliability group in </a:t>
            </a:r>
          </a:p>
          <a:p>
            <a:r>
              <a:rPr lang="en-US" dirty="0">
                <a:solidFill>
                  <a:srgbClr val="910410"/>
                </a:solidFill>
              </a:rPr>
              <a:t>ambiguous sentences </a:t>
            </a:r>
          </a:p>
          <a:p>
            <a:r>
              <a:rPr lang="en-US" dirty="0">
                <a:solidFill>
                  <a:srgbClr val="910410"/>
                </a:solidFill>
              </a:rPr>
              <a:t>(reflects greater certainty </a:t>
            </a:r>
          </a:p>
          <a:p>
            <a:r>
              <a:rPr lang="en-US" dirty="0">
                <a:solidFill>
                  <a:srgbClr val="910410"/>
                </a:solidFill>
              </a:rPr>
              <a:t>about presence of SC) </a:t>
            </a:r>
          </a:p>
        </p:txBody>
      </p:sp>
      <p:sp>
        <p:nvSpPr>
          <p:cNvPr id="24584" name="Line 8"/>
          <p:cNvSpPr>
            <a:spLocks noChangeShapeType="1"/>
          </p:cNvSpPr>
          <p:nvPr/>
        </p:nvSpPr>
        <p:spPr bwMode="auto">
          <a:xfrm flipH="1">
            <a:off x="3962400" y="1981200"/>
            <a:ext cx="2057400" cy="762000"/>
          </a:xfrm>
          <a:prstGeom prst="line">
            <a:avLst/>
          </a:prstGeom>
          <a:noFill/>
          <a:ln w="9525">
            <a:solidFill>
              <a:schemeClr val="tx1"/>
            </a:solidFill>
            <a:round/>
            <a:headEnd/>
            <a:tailEnd type="triangle" w="med" len="med"/>
          </a:ln>
        </p:spPr>
        <p:txBody>
          <a:bodyPr wrap="none" anchor="ctr"/>
          <a:lstStyle/>
          <a:p>
            <a:endParaRPr lang="en-US"/>
          </a:p>
        </p:txBody>
      </p:sp>
      <p:sp>
        <p:nvSpPr>
          <p:cNvPr id="24585" name="Line 9"/>
          <p:cNvSpPr>
            <a:spLocks noChangeShapeType="1"/>
          </p:cNvSpPr>
          <p:nvPr/>
        </p:nvSpPr>
        <p:spPr bwMode="auto">
          <a:xfrm flipH="1">
            <a:off x="5943600" y="1981200"/>
            <a:ext cx="152400" cy="990600"/>
          </a:xfrm>
          <a:prstGeom prst="line">
            <a:avLst/>
          </a:prstGeom>
          <a:noFill/>
          <a:ln w="9525">
            <a:solidFill>
              <a:schemeClr val="tx1"/>
            </a:solidFill>
            <a:round/>
            <a:headEnd/>
            <a:tailEnd type="triangle" w="med" len="med"/>
          </a:ln>
        </p:spPr>
        <p:txBody>
          <a:bodyPr wrap="none" anchor="ctr"/>
          <a:lstStyle/>
          <a:p>
            <a:endParaRPr lang="en-US"/>
          </a:p>
        </p:txBody>
      </p:sp>
      <p:sp>
        <p:nvSpPr>
          <p:cNvPr id="6" name="Rectangle 5"/>
          <p:cNvSpPr/>
          <p:nvPr/>
        </p:nvSpPr>
        <p:spPr>
          <a:xfrm>
            <a:off x="2299854" y="6132946"/>
            <a:ext cx="4396509" cy="369332"/>
          </a:xfrm>
          <a:prstGeom prst="rect">
            <a:avLst/>
          </a:prstGeom>
        </p:spPr>
        <p:txBody>
          <a:bodyPr wrap="square">
            <a:spAutoFit/>
          </a:bodyPr>
          <a:lstStyle/>
          <a:p>
            <a:r>
              <a:rPr lang="en-US" b="0" dirty="0" smtClean="0">
                <a:solidFill>
                  <a:schemeClr val="bg2">
                    <a:lumMod val="75000"/>
                  </a:schemeClr>
                </a:solidFill>
                <a:latin typeface="+mj-lt"/>
              </a:rPr>
              <a:t>[Figure 3 from Fine and Jaeger, 2011]</a:t>
            </a:r>
            <a:endParaRPr lang="en-US" dirty="0">
              <a:solidFill>
                <a:schemeClr val="bg2">
                  <a:lumMod val="75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4</a:t>
            </a:fld>
            <a:r>
              <a:rPr lang="en-US" b="1" smtClean="0">
                <a:latin typeface="+mn-lt"/>
              </a:rPr>
              <a:t>]</a:t>
            </a:r>
            <a:endParaRPr lang="en-US" b="1">
              <a:latin typeface="+mn-lt"/>
            </a:endParaRPr>
          </a:p>
        </p:txBody>
      </p:sp>
      <p:pic>
        <p:nvPicPr>
          <p:cNvPr id="4098" name="Picture 9" descr="f_08"/>
          <p:cNvPicPr>
            <a:picLocks noChangeAspect="1" noChangeArrowheads="1"/>
          </p:cNvPicPr>
          <p:nvPr/>
        </p:nvPicPr>
        <p:blipFill>
          <a:blip r:embed="rId2" cstate="print"/>
          <a:srcRect/>
          <a:stretch>
            <a:fillRect/>
          </a:stretch>
        </p:blipFill>
        <p:spPr bwMode="auto">
          <a:xfrm>
            <a:off x="1648686" y="1482438"/>
            <a:ext cx="5763491" cy="45119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Recent experienced syntactic distributions can change expectations over syntactic structures</a:t>
            </a:r>
            <a:r>
              <a:rPr lang="en-US" sz="1800" dirty="0" smtClean="0">
                <a:solidFill>
                  <a:srgbClr val="333333"/>
                </a:solidFill>
              </a:rPr>
              <a:t>   </a:t>
            </a:r>
            <a:r>
              <a:rPr lang="en-US" sz="1800" dirty="0" smtClean="0">
                <a:solidFill>
                  <a:schemeClr val="bg1">
                    <a:lumMod val="50000"/>
                  </a:schemeClr>
                </a:solidFill>
              </a:rPr>
              <a:t>[Wells et al., 2009]</a:t>
            </a:r>
            <a:endParaRPr lang="en-US" sz="1800" dirty="0" smtClean="0">
              <a:solidFill>
                <a:srgbClr val="333333"/>
              </a:solidFill>
            </a:endParaRPr>
          </a:p>
          <a:p>
            <a:pPr lvl="1"/>
            <a:r>
              <a:rPr lang="en-US" dirty="0" smtClean="0">
                <a:solidFill>
                  <a:schemeClr val="tx1"/>
                </a:solidFill>
              </a:rPr>
              <a:t>Additional evidence suggests that this effect is lexically specific (some verbs in the test did not occur in training)</a:t>
            </a:r>
          </a:p>
          <a:p>
            <a:endParaRPr lang="en-US" dirty="0" smtClean="0">
              <a:solidFill>
                <a:schemeClr val="tx1"/>
              </a:solidFill>
            </a:endParaRPr>
          </a:p>
          <a:p>
            <a:r>
              <a:rPr lang="en-US" dirty="0" smtClean="0">
                <a:solidFill>
                  <a:schemeClr val="tx1"/>
                </a:solidFill>
              </a:rPr>
              <a:t>The fact that this persists over days argues against  short-term activation accounts.</a:t>
            </a:r>
          </a:p>
          <a:p>
            <a:endParaRPr lang="en-US" dirty="0" smtClean="0">
              <a:solidFill>
                <a:schemeClr val="tx1"/>
              </a:solidFill>
            </a:endParaRPr>
          </a:p>
          <a:p>
            <a:pPr marL="342900" lvl="1" indent="-342900">
              <a:lnSpc>
                <a:spcPct val="90000"/>
              </a:lnSpc>
              <a:spcBef>
                <a:spcPct val="35000"/>
              </a:spcBef>
              <a:spcAft>
                <a:spcPct val="0"/>
              </a:spcAft>
              <a:buFontTx/>
              <a:buChar char="•"/>
            </a:pPr>
            <a:r>
              <a:rPr lang="en-US" dirty="0" smtClean="0"/>
              <a:t>Comprehenders use their knowledge of the reliability of cues to syntactic structure in order to </a:t>
            </a:r>
            <a:r>
              <a:rPr lang="en-US" dirty="0" smtClean="0">
                <a:solidFill>
                  <a:srgbClr val="910410"/>
                </a:solidFill>
              </a:rPr>
              <a:t>exploit these cues in an efficient, or </a:t>
            </a:r>
            <a:r>
              <a:rPr lang="en-US" i="1" dirty="0" smtClean="0">
                <a:solidFill>
                  <a:srgbClr val="910410"/>
                </a:solidFill>
              </a:rPr>
              <a:t>rational</a:t>
            </a:r>
            <a:r>
              <a:rPr lang="en-US" dirty="0" smtClean="0">
                <a:solidFill>
                  <a:srgbClr val="910410"/>
                </a:solidFill>
              </a:rPr>
              <a:t>, manner</a:t>
            </a:r>
          </a:p>
          <a:p>
            <a:endParaRPr lang="en-US" sz="2400" dirty="0" smtClean="0">
              <a:solidFill>
                <a:schemeClr val="tx1"/>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40</a:t>
            </a:fld>
            <a:r>
              <a:rPr lang="en-US" b="1" smtClean="0">
                <a:latin typeface="+mn-lt"/>
              </a:rPr>
              <a:t>]</a:t>
            </a:r>
            <a:endParaRPr lang="en-US" b="1">
              <a:latin typeface="+mn-lt"/>
            </a:endParaRPr>
          </a:p>
        </p:txBody>
      </p:sp>
      <p:pic>
        <p:nvPicPr>
          <p:cNvPr id="5" name="Picture 6"/>
          <p:cNvPicPr>
            <a:picLocks noChangeAspect="1" noChangeArrowheads="1"/>
          </p:cNvPicPr>
          <p:nvPr/>
        </p:nvPicPr>
        <p:blipFill>
          <a:blip r:embed="rId2" cstate="print"/>
          <a:srcRect/>
          <a:stretch>
            <a:fillRect/>
          </a:stretch>
        </p:blipFill>
        <p:spPr bwMode="auto">
          <a:xfrm>
            <a:off x="7894320" y="151765"/>
            <a:ext cx="1082040" cy="1414717"/>
          </a:xfrm>
          <a:prstGeom prst="rect">
            <a:avLst/>
          </a:prstGeom>
          <a:noFill/>
          <a:ln w="38100">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9148"/>
            <a:ext cx="8458200" cy="868362"/>
          </a:xfrm>
        </p:spPr>
        <p:txBody>
          <a:bodyPr/>
          <a:lstStyle/>
          <a:p>
            <a:r>
              <a:rPr lang="en-US" dirty="0" smtClean="0">
                <a:solidFill>
                  <a:srgbClr val="FF9900"/>
                </a:solidFill>
              </a:rPr>
              <a:t>Part 3</a:t>
            </a: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chemeClr val="accent4">
                    <a:lumMod val="75000"/>
                    <a:lumOff val="25000"/>
                  </a:schemeClr>
                </a:solidFill>
              </a:rPr>
              <a:t>What Mechanism underlie Rapid Syntactic Adaptation?</a:t>
            </a:r>
            <a:endParaRPr lang="en-US" dirty="0">
              <a:solidFill>
                <a:schemeClr val="accent4">
                  <a:lumMod val="75000"/>
                  <a:lumOff val="25000"/>
                </a:schemeClr>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41</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89D802AB-66FE-4A62-8757-CC06A5FD31C8}" type="slidenum">
              <a:rPr lang="en-US" b="1" smtClean="0">
                <a:latin typeface="Calibri" pitchFamily="34" charset="0"/>
              </a:rPr>
              <a:pPr/>
              <a:t>42</a:t>
            </a:fld>
            <a:r>
              <a:rPr lang="en-US" b="1" smtClean="0">
                <a:latin typeface="Calibri" pitchFamily="34" charset="0"/>
              </a:rPr>
              <a:t>]</a:t>
            </a:r>
          </a:p>
        </p:txBody>
      </p:sp>
      <p:sp>
        <p:nvSpPr>
          <p:cNvPr id="1654786" name="Rectangle 2"/>
          <p:cNvSpPr>
            <a:spLocks noGrp="1" noChangeArrowheads="1"/>
          </p:cNvSpPr>
          <p:nvPr>
            <p:ph type="title"/>
          </p:nvPr>
        </p:nvSpPr>
        <p:spPr/>
        <p:txBody>
          <a:bodyPr/>
          <a:lstStyle/>
          <a:p>
            <a:pPr eaLnBrk="1" hangingPunct="1">
              <a:defRPr/>
            </a:pPr>
            <a:r>
              <a:rPr lang="en-US" dirty="0" smtClean="0"/>
              <a:t>Error-driven Implicit Learning?</a:t>
            </a:r>
          </a:p>
        </p:txBody>
      </p:sp>
      <p:sp>
        <p:nvSpPr>
          <p:cNvPr id="61444" name="Rectangle 3"/>
          <p:cNvSpPr>
            <a:spLocks noGrp="1" noChangeArrowheads="1"/>
          </p:cNvSpPr>
          <p:nvPr>
            <p:ph type="body" idx="1"/>
          </p:nvPr>
        </p:nvSpPr>
        <p:spPr/>
        <p:txBody>
          <a:bodyPr/>
          <a:lstStyle/>
          <a:p>
            <a:pPr eaLnBrk="1" hangingPunct="1"/>
            <a:r>
              <a:rPr lang="en-US" dirty="0" smtClean="0"/>
              <a:t>We explored the potential role of </a:t>
            </a:r>
            <a:r>
              <a:rPr lang="en-US" i="1" dirty="0" smtClean="0"/>
              <a:t>error-driven implicit learning </a:t>
            </a:r>
            <a:r>
              <a:rPr lang="en-US" dirty="0" smtClean="0"/>
              <a:t>(as opposed to lingering activation or unsupervised learning), which has been shown to play an important role in human skill acquisition on language processing in adults. </a:t>
            </a:r>
            <a:br>
              <a:rPr lang="en-US" dirty="0" smtClean="0"/>
            </a:br>
            <a:r>
              <a:rPr lang="en-US" sz="1800" dirty="0" smtClean="0">
                <a:solidFill>
                  <a:schemeClr val="bg2"/>
                </a:solidFill>
              </a:rPr>
              <a:t>[Chang et al., 2000, 2006; see also Plunkett Juola99 on language acquisition; BotvinickPlaut04 on motor skill acquisition] </a:t>
            </a:r>
          </a:p>
          <a:p>
            <a:pPr eaLnBrk="1" hangingPunct="1"/>
            <a:endParaRPr lang="en-US" sz="1000" dirty="0" smtClean="0">
              <a:solidFill>
                <a:schemeClr val="bg2"/>
              </a:solidFill>
            </a:endParaRPr>
          </a:p>
          <a:p>
            <a:pPr eaLnBrk="1" hangingPunct="1">
              <a:buFont typeface="Symbol"/>
              <a:buChar char="®"/>
            </a:pPr>
            <a:r>
              <a:rPr lang="en-US" b="1" dirty="0" smtClean="0">
                <a:sym typeface="Symbol" pitchFamily="18" charset="2"/>
              </a:rPr>
              <a:t>Prime </a:t>
            </a:r>
            <a:r>
              <a:rPr lang="en-US" b="1" dirty="0" smtClean="0"/>
              <a:t>strength </a:t>
            </a:r>
            <a:r>
              <a:rPr lang="en-US" b="1" dirty="0" smtClean="0">
                <a:sym typeface="Symbol" pitchFamily="18" charset="2"/>
              </a:rPr>
              <a:t></a:t>
            </a:r>
            <a:r>
              <a:rPr lang="en-US" b="1" dirty="0" smtClean="0"/>
              <a:t> expectation-violation</a:t>
            </a:r>
            <a:r>
              <a:rPr lang="en-US" dirty="0" smtClean="0"/>
              <a:t> </a:t>
            </a:r>
            <a:br>
              <a:rPr lang="en-US" dirty="0" smtClean="0"/>
            </a:br>
            <a:r>
              <a:rPr lang="en-US" dirty="0" smtClean="0"/>
              <a:t>(surprisal of prime, e.g. given its properties).</a:t>
            </a:r>
          </a:p>
          <a:p>
            <a:pPr eaLnBrk="1" hangingPunct="1">
              <a:buNone/>
            </a:pPr>
            <a:endParaRPr lang="en-US" sz="9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722"/>
            <a:ext cx="8458200" cy="868362"/>
          </a:xfrm>
        </p:spPr>
        <p:txBody>
          <a:bodyPr/>
          <a:lstStyle/>
          <a:p>
            <a:r>
              <a:rPr lang="en-US" dirty="0" smtClean="0"/>
              <a:t>Connectionist models of language production </a:t>
            </a:r>
            <a:r>
              <a:rPr lang="en-US" sz="2000" b="0" dirty="0" smtClean="0">
                <a:solidFill>
                  <a:schemeClr val="bg2">
                    <a:lumMod val="60000"/>
                    <a:lumOff val="40000"/>
                  </a:schemeClr>
                </a:solidFill>
                <a:effectLst/>
              </a:rPr>
              <a:t>[Chang et al., 2000, 2006]</a:t>
            </a:r>
            <a:endParaRPr lang="en-US" b="0" dirty="0">
              <a:solidFill>
                <a:schemeClr val="bg2">
                  <a:lumMod val="60000"/>
                  <a:lumOff val="40000"/>
                </a:schemeClr>
              </a:solidFill>
              <a:effectLst/>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43</a:t>
            </a:fld>
            <a:r>
              <a:rPr lang="en-US" b="1" smtClean="0">
                <a:latin typeface="+mn-lt"/>
              </a:rPr>
              <a:t>]</a:t>
            </a:r>
            <a:endParaRPr lang="en-US" b="1">
              <a:latin typeface="+mn-lt"/>
            </a:endParaRPr>
          </a:p>
        </p:txBody>
      </p:sp>
      <p:sp>
        <p:nvSpPr>
          <p:cNvPr id="6" name="Rectangle 5"/>
          <p:cNvSpPr/>
          <p:nvPr/>
        </p:nvSpPr>
        <p:spPr>
          <a:xfrm>
            <a:off x="6882063" y="5427346"/>
            <a:ext cx="2261937" cy="646331"/>
          </a:xfrm>
          <a:prstGeom prst="rect">
            <a:avLst/>
          </a:prstGeom>
        </p:spPr>
        <p:txBody>
          <a:bodyPr wrap="square">
            <a:spAutoFit/>
          </a:bodyPr>
          <a:lstStyle/>
          <a:p>
            <a:r>
              <a:rPr lang="en-US" b="0" dirty="0" smtClean="0">
                <a:solidFill>
                  <a:schemeClr val="bg2">
                    <a:lumMod val="75000"/>
                  </a:schemeClr>
                </a:solidFill>
                <a:latin typeface="+mj-lt"/>
              </a:rPr>
              <a:t>[Figure 2 from Chang, </a:t>
            </a:r>
            <a:br>
              <a:rPr lang="en-US" b="0" dirty="0" smtClean="0">
                <a:solidFill>
                  <a:schemeClr val="bg2">
                    <a:lumMod val="75000"/>
                  </a:schemeClr>
                </a:solidFill>
                <a:latin typeface="+mj-lt"/>
              </a:rPr>
            </a:br>
            <a:r>
              <a:rPr lang="en-US" b="0" dirty="0" smtClean="0">
                <a:solidFill>
                  <a:schemeClr val="bg2">
                    <a:lumMod val="75000"/>
                  </a:schemeClr>
                </a:solidFill>
                <a:latin typeface="+mj-lt"/>
              </a:rPr>
              <a:t>Dell, and Bock, 2006]</a:t>
            </a:r>
            <a:endParaRPr lang="en-US" dirty="0">
              <a:solidFill>
                <a:schemeClr val="bg2">
                  <a:lumMod val="75000"/>
                </a:schemeClr>
              </a:solidFill>
              <a:latin typeface="+mj-lt"/>
            </a:endParaRPr>
          </a:p>
        </p:txBody>
      </p:sp>
      <p:pic>
        <p:nvPicPr>
          <p:cNvPr id="66563" name="Picture 3"/>
          <p:cNvPicPr>
            <a:picLocks noChangeAspect="1" noChangeArrowheads="1"/>
          </p:cNvPicPr>
          <p:nvPr/>
        </p:nvPicPr>
        <p:blipFill>
          <a:blip r:embed="rId2" cstate="print"/>
          <a:srcRect/>
          <a:stretch>
            <a:fillRect/>
          </a:stretch>
        </p:blipFill>
        <p:spPr bwMode="auto">
          <a:xfrm>
            <a:off x="288755" y="1448640"/>
            <a:ext cx="5727033" cy="53015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44</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4963" y="288925"/>
            <a:ext cx="8443912" cy="1189038"/>
          </a:xfrm>
        </p:spPr>
        <p:txBody>
          <a:bodyPr/>
          <a:lstStyle/>
          <a:p>
            <a:pPr eaLnBrk="1" hangingPunct="1">
              <a:defRPr/>
            </a:pPr>
            <a:r>
              <a:rPr lang="en-US" dirty="0" smtClean="0"/>
              <a:t>Experiment 4: Error-driven Syntactic 					Priming in Comprehension</a:t>
            </a:r>
          </a:p>
        </p:txBody>
      </p:sp>
      <p:sp>
        <p:nvSpPr>
          <p:cNvPr id="6" name="Subtitle 5"/>
          <p:cNvSpPr>
            <a:spLocks noGrp="1"/>
          </p:cNvSpPr>
          <p:nvPr>
            <p:ph type="subTitle" idx="1"/>
          </p:nvPr>
        </p:nvSpPr>
        <p:spPr>
          <a:xfrm>
            <a:off x="3413125" y="2560638"/>
            <a:ext cx="5349875" cy="1752600"/>
          </a:xfrm>
        </p:spPr>
        <p:txBody>
          <a:bodyPr/>
          <a:lstStyle/>
          <a:p>
            <a:pPr eaLnBrk="1" hangingPunct="1">
              <a:defRPr/>
            </a:pPr>
            <a:r>
              <a:rPr lang="en-US" u="sng" dirty="0" smtClean="0">
                <a:solidFill>
                  <a:schemeClr val="accent6"/>
                </a:solidFill>
              </a:rPr>
              <a:t>Fine</a:t>
            </a:r>
            <a:r>
              <a:rPr lang="en-US" dirty="0" smtClean="0">
                <a:solidFill>
                  <a:schemeClr val="accent6"/>
                </a:solidFill>
              </a:rPr>
              <a:t>*</a:t>
            </a:r>
            <a:r>
              <a:rPr lang="en-US" baseline="30000" dirty="0" smtClean="0">
                <a:solidFill>
                  <a:schemeClr val="accent6"/>
                </a:solidFill>
              </a:rPr>
              <a:t>+</a:t>
            </a:r>
            <a:r>
              <a:rPr lang="en-US" dirty="0" smtClean="0">
                <a:solidFill>
                  <a:schemeClr val="accent6"/>
                </a:solidFill>
              </a:rPr>
              <a:t> and Jaeger* (submitted)</a:t>
            </a:r>
          </a:p>
          <a:p>
            <a:pPr lvl="1" algn="l" eaLnBrk="1" hangingPunct="1">
              <a:defRPr/>
            </a:pPr>
            <a:r>
              <a:rPr lang="en-US" sz="1800" baseline="30000" dirty="0" smtClean="0">
                <a:solidFill>
                  <a:srgbClr val="333333"/>
                </a:solidFill>
              </a:rPr>
              <a:t>+</a:t>
            </a:r>
            <a:r>
              <a:rPr lang="en-US" sz="1800" dirty="0" smtClean="0">
                <a:solidFill>
                  <a:srgbClr val="333333"/>
                </a:solidFill>
              </a:rPr>
              <a:t> Linguistics, University of Rochester</a:t>
            </a:r>
          </a:p>
          <a:p>
            <a:pPr lvl="1" algn="l" eaLnBrk="1" hangingPunct="1">
              <a:defRPr/>
            </a:pPr>
            <a:r>
              <a:rPr lang="en-US" sz="1800" dirty="0" smtClean="0">
                <a:solidFill>
                  <a:srgbClr val="333333"/>
                </a:solidFill>
              </a:rPr>
              <a:t>*Brain and Cognitive Sciences, U. of Rochester</a:t>
            </a:r>
            <a:endParaRPr lang="en-US" sz="1800" dirty="0" smtClean="0">
              <a:solidFill>
                <a:schemeClr val="folHlink"/>
              </a:solidFill>
            </a:endParaRPr>
          </a:p>
        </p:txBody>
      </p:sp>
      <p:sp>
        <p:nvSpPr>
          <p:cNvPr id="70660" name="Slide Number Placeholder 4"/>
          <p:cNvSpPr>
            <a:spLocks noGrp="1"/>
          </p:cNvSpPr>
          <p:nvPr>
            <p:ph type="sldNum" sz="quarter" idx="12"/>
          </p:nvPr>
        </p:nvSpPr>
        <p:spPr>
          <a:noFill/>
        </p:spPr>
        <p:txBody>
          <a:bodyPr/>
          <a:lstStyle/>
          <a:p>
            <a:r>
              <a:rPr lang="en-US" smtClean="0"/>
              <a:t> </a:t>
            </a:r>
            <a:r>
              <a:rPr lang="en-US" b="1" smtClean="0">
                <a:latin typeface="Calibri" pitchFamily="34" charset="0"/>
              </a:rPr>
              <a:t>[</a:t>
            </a:r>
            <a:fld id="{E9CB1906-65CD-4CA3-83DF-7A89D37D739F}" type="slidenum">
              <a:rPr lang="en-US" b="1" smtClean="0">
                <a:latin typeface="Calibri" pitchFamily="34" charset="0"/>
              </a:rPr>
              <a:pPr/>
              <a:t>45</a:t>
            </a:fld>
            <a:r>
              <a:rPr lang="en-US" b="1" smtClean="0">
                <a:latin typeface="Calibri" pitchFamily="34" charset="0"/>
              </a:rPr>
              <a:t>]</a:t>
            </a:r>
          </a:p>
        </p:txBody>
      </p:sp>
      <p:pic>
        <p:nvPicPr>
          <p:cNvPr id="70661" name="Picture 6"/>
          <p:cNvPicPr>
            <a:picLocks noChangeAspect="1" noChangeArrowheads="1"/>
          </p:cNvPicPr>
          <p:nvPr/>
        </p:nvPicPr>
        <p:blipFill>
          <a:blip r:embed="rId3" cstate="print"/>
          <a:srcRect/>
          <a:stretch>
            <a:fillRect/>
          </a:stretch>
        </p:blipFill>
        <p:spPr bwMode="auto">
          <a:xfrm>
            <a:off x="1274763" y="2574925"/>
            <a:ext cx="2044700" cy="2673350"/>
          </a:xfrm>
          <a:prstGeom prst="rect">
            <a:avLst/>
          </a:prstGeom>
          <a:noFill/>
          <a:ln w="38100">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6FB2B4B4-50CD-4045-9992-9F25E03857A2}" type="slidenum">
              <a:rPr lang="en-US" b="1" smtClean="0">
                <a:latin typeface="Calibri" pitchFamily="34" charset="0"/>
              </a:rPr>
              <a:pPr/>
              <a:t>46</a:t>
            </a:fld>
            <a:r>
              <a:rPr lang="en-US" b="1" smtClean="0">
                <a:latin typeface="Calibri" pitchFamily="34" charset="0"/>
              </a:rPr>
              <a:t>]</a:t>
            </a:r>
          </a:p>
        </p:txBody>
      </p:sp>
      <p:sp>
        <p:nvSpPr>
          <p:cNvPr id="1660930" name="Rectangle 2"/>
          <p:cNvSpPr>
            <a:spLocks noGrp="1" noChangeArrowheads="1"/>
          </p:cNvSpPr>
          <p:nvPr>
            <p:ph type="title"/>
          </p:nvPr>
        </p:nvSpPr>
        <p:spPr/>
        <p:txBody>
          <a:bodyPr/>
          <a:lstStyle/>
          <a:p>
            <a:pPr eaLnBrk="1" hangingPunct="1">
              <a:defRPr/>
            </a:pPr>
            <a:r>
              <a:rPr lang="en-US" smtClean="0"/>
              <a:t>Meta-Analysis</a:t>
            </a:r>
          </a:p>
        </p:txBody>
      </p:sp>
      <p:sp>
        <p:nvSpPr>
          <p:cNvPr id="71684" name="Rectangle 3"/>
          <p:cNvSpPr>
            <a:spLocks noGrp="1" noChangeArrowheads="1"/>
          </p:cNvSpPr>
          <p:nvPr>
            <p:ph type="body" idx="1"/>
          </p:nvPr>
        </p:nvSpPr>
        <p:spPr/>
        <p:txBody>
          <a:bodyPr/>
          <a:lstStyle/>
          <a:p>
            <a:pPr eaLnBrk="1" hangingPunct="1"/>
            <a:r>
              <a:rPr lang="en-US" b="1" smtClean="0"/>
              <a:t>Thothathiri &amp; Snedeker</a:t>
            </a:r>
            <a:r>
              <a:rPr lang="en-US" smtClean="0"/>
              <a:t> (2008) found syntactic priming in comprehension using eye-tracking in a visual world paradigm:</a:t>
            </a:r>
          </a:p>
          <a:p>
            <a:pPr lvl="1" eaLnBrk="1" hangingPunct="1">
              <a:buFontTx/>
              <a:buNone/>
            </a:pPr>
            <a:r>
              <a:rPr lang="en-US" smtClean="0"/>
              <a:t>	24 participants</a:t>
            </a:r>
          </a:p>
          <a:p>
            <a:pPr lvl="1" eaLnBrk="1" hangingPunct="1">
              <a:buFontTx/>
              <a:buNone/>
            </a:pPr>
            <a:r>
              <a:rPr lang="en-US" smtClean="0"/>
              <a:t>	16 ditransitive items</a:t>
            </a:r>
          </a:p>
          <a:p>
            <a:pPr lvl="1" eaLnBrk="1" hangingPunct="1">
              <a:buFontTx/>
              <a:buNone/>
            </a:pPr>
            <a:endParaRPr lang="en-US" smtClean="0"/>
          </a:p>
          <a:p>
            <a:pPr eaLnBrk="1" hangingPunct="1"/>
            <a:r>
              <a:rPr lang="en-US" smtClean="0"/>
              <a:t>Short dialogue:</a:t>
            </a:r>
          </a:p>
          <a:p>
            <a:pPr lvl="1" eaLnBrk="1" hangingPunct="1"/>
            <a:r>
              <a:rPr lang="en-US" smtClean="0"/>
              <a:t>2 primes (both PO or </a:t>
            </a:r>
            <a:br>
              <a:rPr lang="en-US" smtClean="0"/>
            </a:br>
            <a:r>
              <a:rPr lang="en-US" smtClean="0"/>
              <a:t>both DO)</a:t>
            </a:r>
          </a:p>
          <a:p>
            <a:pPr lvl="1" eaLnBrk="1" hangingPunct="1"/>
            <a:r>
              <a:rPr lang="en-US" smtClean="0"/>
              <a:t>Target (PO/DO)</a:t>
            </a:r>
          </a:p>
        </p:txBody>
      </p:sp>
      <p:sp>
        <p:nvSpPr>
          <p:cNvPr id="71685" name="AutoShape 4"/>
          <p:cNvSpPr>
            <a:spLocks noChangeArrowheads="1"/>
          </p:cNvSpPr>
          <p:nvPr/>
        </p:nvSpPr>
        <p:spPr bwMode="auto">
          <a:xfrm>
            <a:off x="449263" y="1014413"/>
            <a:ext cx="1739900" cy="493712"/>
          </a:xfrm>
          <a:prstGeom prst="wedgeEllipseCallout">
            <a:avLst>
              <a:gd name="adj1" fmla="val 25000"/>
              <a:gd name="adj2" fmla="val 125565"/>
            </a:avLst>
          </a:prstGeom>
          <a:noFill/>
          <a:ln w="38100">
            <a:solidFill>
              <a:schemeClr val="accent2"/>
            </a:solidFill>
            <a:miter lim="800000"/>
            <a:headEnd/>
            <a:tailEnd/>
          </a:ln>
        </p:spPr>
        <p:txBody>
          <a:bodyPr/>
          <a:lstStyle/>
          <a:p>
            <a:pPr algn="ctr"/>
            <a:r>
              <a:rPr lang="en-US">
                <a:solidFill>
                  <a:schemeClr val="accent2"/>
                </a:solidFill>
              </a:rPr>
              <a:t>Thanks!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102FFC49-1CB9-4159-9355-966B821BF17F}" type="slidenum">
              <a:rPr lang="en-US" b="1" smtClean="0">
                <a:latin typeface="Calibri" pitchFamily="34" charset="0"/>
              </a:rPr>
              <a:pPr/>
              <a:t>47</a:t>
            </a:fld>
            <a:r>
              <a:rPr lang="en-US" b="1" smtClean="0">
                <a:latin typeface="Calibri" pitchFamily="34" charset="0"/>
              </a:rPr>
              <a:t>]</a:t>
            </a:r>
          </a:p>
        </p:txBody>
      </p:sp>
      <p:sp>
        <p:nvSpPr>
          <p:cNvPr id="1728514" name="Rectangle 2"/>
          <p:cNvSpPr>
            <a:spLocks noGrp="1" noChangeArrowheads="1"/>
          </p:cNvSpPr>
          <p:nvPr>
            <p:ph type="title"/>
          </p:nvPr>
        </p:nvSpPr>
        <p:spPr/>
        <p:txBody>
          <a:bodyPr/>
          <a:lstStyle/>
          <a:p>
            <a:pPr eaLnBrk="1" hangingPunct="1">
              <a:defRPr/>
            </a:pPr>
            <a:r>
              <a:rPr lang="en-US" smtClean="0"/>
              <a:t>Context</a:t>
            </a:r>
          </a:p>
        </p:txBody>
      </p:sp>
      <p:sp>
        <p:nvSpPr>
          <p:cNvPr id="72708" name="Rectangle 3"/>
          <p:cNvSpPr>
            <a:spLocks noGrp="1" noChangeArrowheads="1"/>
          </p:cNvSpPr>
          <p:nvPr>
            <p:ph type="body" idx="1"/>
          </p:nvPr>
        </p:nvSpPr>
        <p:spPr/>
        <p:txBody>
          <a:bodyPr/>
          <a:lstStyle/>
          <a:p>
            <a:pPr eaLnBrk="1" hangingPunct="1">
              <a:buFontTx/>
              <a:buNone/>
            </a:pPr>
            <a:r>
              <a:rPr lang="en-US" sz="2400" i="1" dirty="0" smtClean="0"/>
              <a:t>	John’s 2-year-old daughter’s birthday was coming up soon. His secretary went to the bookstore to look for children’s books.</a:t>
            </a:r>
            <a:endParaRPr lang="en-US" sz="2400" b="1" i="1" dirty="0" smtClean="0"/>
          </a:p>
          <a:p>
            <a:pPr eaLnBrk="1" hangingPunct="1">
              <a:buFontTx/>
              <a:buNone/>
            </a:pPr>
            <a:r>
              <a:rPr lang="en-US" b="1" dirty="0" smtClean="0"/>
              <a:t>	[1</a:t>
            </a:r>
            <a:r>
              <a:rPr lang="en-US" b="1" baseline="30000" dirty="0" smtClean="0"/>
              <a:t>st</a:t>
            </a:r>
            <a:r>
              <a:rPr lang="en-US" b="1" dirty="0" smtClean="0"/>
              <a:t> Prime, DO/PO]</a:t>
            </a:r>
            <a:r>
              <a:rPr lang="en-US" dirty="0" smtClean="0"/>
              <a:t> </a:t>
            </a:r>
            <a:r>
              <a:rPr lang="en-US" i="1" dirty="0" smtClean="0"/>
              <a:t> </a:t>
            </a:r>
            <a:r>
              <a:rPr lang="en-US" sz="2400" i="1" dirty="0" smtClean="0"/>
              <a:t>There a nice bookstore clerk </a:t>
            </a:r>
            <a:r>
              <a:rPr lang="en-US" sz="2400" i="1" u="sng" dirty="0" smtClean="0"/>
              <a:t>sold the secretary a book</a:t>
            </a:r>
            <a:r>
              <a:rPr lang="en-US" sz="2400" i="1" dirty="0" smtClean="0"/>
              <a:t>/</a:t>
            </a:r>
            <a:r>
              <a:rPr lang="en-US" sz="2400" i="1" u="sng" dirty="0" smtClean="0"/>
              <a:t>sold a book to the secretary</a:t>
            </a:r>
            <a:r>
              <a:rPr lang="en-US" sz="2400" i="1" dirty="0" smtClean="0"/>
              <a:t>. </a:t>
            </a:r>
            <a:endParaRPr lang="en-US" sz="2400" b="1" i="1" dirty="0" smtClean="0"/>
          </a:p>
          <a:p>
            <a:pPr eaLnBrk="1" hangingPunct="1">
              <a:buFontTx/>
              <a:buNone/>
            </a:pPr>
            <a:r>
              <a:rPr lang="en-US" b="1" dirty="0" smtClean="0"/>
              <a:t>	[2</a:t>
            </a:r>
            <a:r>
              <a:rPr lang="en-US" b="1" baseline="30000" dirty="0" smtClean="0"/>
              <a:t>nd</a:t>
            </a:r>
            <a:r>
              <a:rPr lang="en-US" b="1" dirty="0" smtClean="0"/>
              <a:t> Prime, DO/PO] </a:t>
            </a:r>
            <a:r>
              <a:rPr lang="en-US" dirty="0" smtClean="0"/>
              <a:t> </a:t>
            </a:r>
            <a:r>
              <a:rPr lang="en-US" sz="2400" i="1" dirty="0" smtClean="0"/>
              <a:t>That night, John </a:t>
            </a:r>
            <a:r>
              <a:rPr lang="en-US" sz="2400" i="1" u="sng" dirty="0" smtClean="0"/>
              <a:t>read his daughter a story</a:t>
            </a:r>
            <a:r>
              <a:rPr lang="en-US" sz="2400" i="1" dirty="0" smtClean="0"/>
              <a:t>/</a:t>
            </a:r>
            <a:r>
              <a:rPr lang="en-US" sz="2400" i="1" u="sng" dirty="0" smtClean="0"/>
              <a:t>read a story to his daughter</a:t>
            </a:r>
            <a:r>
              <a:rPr lang="en-US" sz="2400" i="1" dirty="0" smtClean="0"/>
              <a:t>.</a:t>
            </a:r>
          </a:p>
          <a:p>
            <a:pPr eaLnBrk="1" hangingPunct="1">
              <a:buFontTx/>
              <a:buNone/>
            </a:pPr>
            <a:endParaRPr lang="en-US" sz="2400" b="1" i="1"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C992841D-879F-4F63-B3A0-44D02BC5B187}" type="slidenum">
              <a:rPr lang="en-US" b="1" smtClean="0">
                <a:latin typeface="Calibri" pitchFamily="34" charset="0"/>
              </a:rPr>
              <a:pPr/>
              <a:t>48</a:t>
            </a:fld>
            <a:r>
              <a:rPr lang="en-US" b="1" smtClean="0">
                <a:latin typeface="Calibri" pitchFamily="34" charset="0"/>
              </a:rPr>
              <a:t>]</a:t>
            </a:r>
          </a:p>
        </p:txBody>
      </p:sp>
      <p:sp>
        <p:nvSpPr>
          <p:cNvPr id="1730562" name="Rectangle 2"/>
          <p:cNvSpPr>
            <a:spLocks noGrp="1" noChangeArrowheads="1"/>
          </p:cNvSpPr>
          <p:nvPr>
            <p:ph type="title"/>
          </p:nvPr>
        </p:nvSpPr>
        <p:spPr/>
        <p:txBody>
          <a:bodyPr/>
          <a:lstStyle/>
          <a:p>
            <a:pPr eaLnBrk="1" hangingPunct="1">
              <a:defRPr/>
            </a:pPr>
            <a:r>
              <a:rPr lang="en-US" smtClean="0"/>
              <a:t>Target</a:t>
            </a:r>
          </a:p>
        </p:txBody>
      </p:sp>
      <p:sp>
        <p:nvSpPr>
          <p:cNvPr id="73732" name="Rectangle 3"/>
          <p:cNvSpPr>
            <a:spLocks noGrp="1" noChangeArrowheads="1"/>
          </p:cNvSpPr>
          <p:nvPr>
            <p:ph type="body" idx="1"/>
          </p:nvPr>
        </p:nvSpPr>
        <p:spPr/>
        <p:txBody>
          <a:bodyPr/>
          <a:lstStyle/>
          <a:p>
            <a:pPr eaLnBrk="1" hangingPunct="1">
              <a:buFontTx/>
              <a:buNone/>
            </a:pPr>
            <a:r>
              <a:rPr lang="en-US" sz="2400" i="1" smtClean="0"/>
              <a:t>	Now, you can </a:t>
            </a:r>
            <a:r>
              <a:rPr lang="en-US" sz="2400" i="1" u="sng" smtClean="0"/>
              <a:t>give the </a:t>
            </a:r>
            <a:r>
              <a:rPr lang="en-US" sz="2400" b="1" i="1" u="sng" smtClean="0">
                <a:solidFill>
                  <a:schemeClr val="accent2"/>
                </a:solidFill>
              </a:rPr>
              <a:t>hor</a:t>
            </a:r>
            <a:r>
              <a:rPr lang="en-US" sz="2400" b="1" i="1" u="sng" smtClean="0">
                <a:solidFill>
                  <a:schemeClr val="tx1"/>
                </a:solidFill>
              </a:rPr>
              <a:t>se</a:t>
            </a:r>
            <a:r>
              <a:rPr lang="en-US" sz="2400" i="1" u="sng" smtClean="0"/>
              <a:t> the book</a:t>
            </a:r>
            <a:r>
              <a:rPr lang="en-US" sz="2400" i="1" smtClean="0"/>
              <a:t>/</a:t>
            </a:r>
            <a:r>
              <a:rPr lang="en-US" sz="2400" i="1" u="sng" smtClean="0"/>
              <a:t>take the </a:t>
            </a:r>
            <a:r>
              <a:rPr lang="en-US" sz="2400" b="1" i="1" u="sng" smtClean="0">
                <a:solidFill>
                  <a:schemeClr val="accent2"/>
                </a:solidFill>
              </a:rPr>
              <a:t>hor</a:t>
            </a:r>
            <a:r>
              <a:rPr lang="en-US" sz="2400" b="1" i="1" u="sng" smtClean="0">
                <a:solidFill>
                  <a:schemeClr val="tx1"/>
                </a:solidFill>
              </a:rPr>
              <a:t>n</a:t>
            </a:r>
            <a:r>
              <a:rPr lang="en-US" sz="2400" i="1" u="sng" smtClean="0"/>
              <a:t> to the dog</a:t>
            </a:r>
            <a:r>
              <a:rPr lang="en-US" sz="2400" i="1" smtClean="0"/>
              <a:t>.</a:t>
            </a:r>
            <a:endParaRPr lang="en-US" smtClean="0"/>
          </a:p>
        </p:txBody>
      </p:sp>
      <p:pic>
        <p:nvPicPr>
          <p:cNvPr id="73733" name="Picture 4"/>
          <p:cNvPicPr>
            <a:picLocks noChangeAspect="1" noChangeArrowheads="1"/>
          </p:cNvPicPr>
          <p:nvPr/>
        </p:nvPicPr>
        <p:blipFill>
          <a:blip r:embed="rId3" cstate="print"/>
          <a:srcRect/>
          <a:stretch>
            <a:fillRect/>
          </a:stretch>
        </p:blipFill>
        <p:spPr bwMode="auto">
          <a:xfrm>
            <a:off x="1223963" y="2732088"/>
            <a:ext cx="4938712" cy="3124200"/>
          </a:xfrm>
          <a:prstGeom prst="rect">
            <a:avLst/>
          </a:prstGeom>
          <a:noFill/>
          <a:ln w="38100">
            <a:noFill/>
            <a:miter lim="800000"/>
            <a:headEnd/>
            <a:tailEnd/>
          </a:ln>
        </p:spPr>
      </p:pic>
      <p:sp>
        <p:nvSpPr>
          <p:cNvPr id="73734" name="AutoShape 7"/>
          <p:cNvSpPr>
            <a:spLocks/>
          </p:cNvSpPr>
          <p:nvPr/>
        </p:nvSpPr>
        <p:spPr bwMode="auto">
          <a:xfrm>
            <a:off x="6942138" y="2892425"/>
            <a:ext cx="1262062" cy="279400"/>
          </a:xfrm>
          <a:prstGeom prst="accentCallout1">
            <a:avLst>
              <a:gd name="adj1" fmla="val 40907"/>
              <a:gd name="adj2" fmla="val -6037"/>
              <a:gd name="adj3" fmla="val 233523"/>
              <a:gd name="adj4" fmla="val -101509"/>
            </a:avLst>
          </a:prstGeom>
          <a:noFill/>
          <a:ln w="38100">
            <a:solidFill>
              <a:schemeClr val="accent2"/>
            </a:solidFill>
            <a:miter lim="800000"/>
            <a:headEnd/>
            <a:tailEnd/>
          </a:ln>
        </p:spPr>
        <p:txBody>
          <a:bodyPr tIns="0" bIns="0"/>
          <a:lstStyle/>
          <a:p>
            <a:pPr algn="ctr"/>
            <a:r>
              <a:rPr lang="en-US" sz="2000">
                <a:solidFill>
                  <a:schemeClr val="accent2"/>
                </a:solidFill>
                <a:latin typeface="Calibri" pitchFamily="34" charset="0"/>
              </a:rPr>
              <a:t>hor…</a:t>
            </a:r>
            <a:r>
              <a:rPr lang="en-US" sz="2000">
                <a:latin typeface="Calibri" pitchFamily="34" charset="0"/>
              </a:rPr>
              <a:t>se</a:t>
            </a:r>
          </a:p>
        </p:txBody>
      </p:sp>
      <p:sp>
        <p:nvSpPr>
          <p:cNvPr id="73735" name="AutoShape 8"/>
          <p:cNvSpPr>
            <a:spLocks/>
          </p:cNvSpPr>
          <p:nvPr/>
        </p:nvSpPr>
        <p:spPr bwMode="auto">
          <a:xfrm>
            <a:off x="6975475" y="4827588"/>
            <a:ext cx="1103313" cy="265112"/>
          </a:xfrm>
          <a:prstGeom prst="accentCallout1">
            <a:avLst>
              <a:gd name="adj1" fmla="val 43116"/>
              <a:gd name="adj2" fmla="val -6907"/>
              <a:gd name="adj3" fmla="val 76648"/>
              <a:gd name="adj4" fmla="val -115972"/>
            </a:avLst>
          </a:prstGeom>
          <a:noFill/>
          <a:ln w="38100">
            <a:solidFill>
              <a:schemeClr val="accent2"/>
            </a:solidFill>
            <a:miter lim="800000"/>
            <a:headEnd/>
            <a:tailEnd/>
          </a:ln>
        </p:spPr>
        <p:txBody>
          <a:bodyPr tIns="0" bIns="0"/>
          <a:lstStyle/>
          <a:p>
            <a:pPr algn="ctr"/>
            <a:r>
              <a:rPr lang="en-US" sz="2000">
                <a:solidFill>
                  <a:schemeClr val="accent2"/>
                </a:solidFill>
                <a:latin typeface="Calibri" pitchFamily="34" charset="0"/>
              </a:rPr>
              <a:t>hor...</a:t>
            </a:r>
            <a:r>
              <a:rPr lang="en-US" sz="2000">
                <a:latin typeface="Calibri" pitchFamily="34" charset="0"/>
              </a:rPr>
              <a:t>n</a:t>
            </a:r>
          </a:p>
        </p:txBody>
      </p:sp>
      <p:sp>
        <p:nvSpPr>
          <p:cNvPr id="9" name="Rectangle 8"/>
          <p:cNvSpPr/>
          <p:nvPr/>
        </p:nvSpPr>
        <p:spPr>
          <a:xfrm>
            <a:off x="1671796" y="6132946"/>
            <a:ext cx="4682836" cy="369332"/>
          </a:xfrm>
          <a:prstGeom prst="rect">
            <a:avLst/>
          </a:prstGeom>
        </p:spPr>
        <p:txBody>
          <a:bodyPr wrap="square">
            <a:spAutoFit/>
          </a:bodyPr>
          <a:lstStyle/>
          <a:p>
            <a:r>
              <a:rPr lang="en-US" b="0" dirty="0" smtClean="0">
                <a:solidFill>
                  <a:schemeClr val="bg2">
                    <a:lumMod val="75000"/>
                  </a:schemeClr>
                </a:solidFill>
                <a:latin typeface="+mj-lt"/>
              </a:rPr>
              <a:t>[Figure 1 from Thothathiri and Snedeker, 2008]</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C04EAFFA-31DF-43D8-B4E2-356D3D8A1814}" type="slidenum">
              <a:rPr lang="en-US" b="1" smtClean="0">
                <a:latin typeface="Calibri" pitchFamily="34" charset="0"/>
              </a:rPr>
              <a:pPr/>
              <a:t>49</a:t>
            </a:fld>
            <a:r>
              <a:rPr lang="en-US" b="1" smtClean="0">
                <a:latin typeface="Calibri" pitchFamily="34" charset="0"/>
              </a:rPr>
              <a:t>]</a:t>
            </a:r>
          </a:p>
        </p:txBody>
      </p:sp>
      <p:sp>
        <p:nvSpPr>
          <p:cNvPr id="2039810" name="Rectangle 2"/>
          <p:cNvSpPr>
            <a:spLocks noGrp="1" noChangeArrowheads="1"/>
          </p:cNvSpPr>
          <p:nvPr>
            <p:ph type="title"/>
          </p:nvPr>
        </p:nvSpPr>
        <p:spPr/>
        <p:txBody>
          <a:bodyPr/>
          <a:lstStyle/>
          <a:p>
            <a:pPr eaLnBrk="1" hangingPunct="1">
              <a:defRPr/>
            </a:pPr>
            <a:r>
              <a:rPr lang="en-US" dirty="0" smtClean="0"/>
              <a:t>Thothathiri &amp; Snedeker’s Result</a:t>
            </a:r>
          </a:p>
        </p:txBody>
      </p:sp>
      <p:sp>
        <p:nvSpPr>
          <p:cNvPr id="74756" name="Rectangle 3"/>
          <p:cNvSpPr>
            <a:spLocks noGrp="1" noChangeArrowheads="1"/>
          </p:cNvSpPr>
          <p:nvPr>
            <p:ph type="body" idx="1"/>
          </p:nvPr>
        </p:nvSpPr>
        <p:spPr/>
        <p:txBody>
          <a:bodyPr/>
          <a:lstStyle/>
          <a:p>
            <a:pPr eaLnBrk="1" hangingPunct="1"/>
            <a:endParaRPr lang="en-US" smtClean="0"/>
          </a:p>
        </p:txBody>
      </p:sp>
      <p:pic>
        <p:nvPicPr>
          <p:cNvPr id="74757" name="Picture 4"/>
          <p:cNvPicPr>
            <a:picLocks noChangeAspect="1" noChangeArrowheads="1"/>
          </p:cNvPicPr>
          <p:nvPr/>
        </p:nvPicPr>
        <p:blipFill>
          <a:blip r:embed="rId3" cstate="print"/>
          <a:srcRect/>
          <a:stretch>
            <a:fillRect/>
          </a:stretch>
        </p:blipFill>
        <p:spPr bwMode="auto">
          <a:xfrm>
            <a:off x="676275" y="1892300"/>
            <a:ext cx="8070850" cy="4502150"/>
          </a:xfrm>
          <a:prstGeom prst="rect">
            <a:avLst/>
          </a:prstGeom>
          <a:noFill/>
          <a:ln w="38100">
            <a:noFill/>
            <a:miter lim="800000"/>
            <a:headEnd/>
            <a:tailEnd/>
          </a:ln>
        </p:spPr>
      </p:pic>
      <p:sp>
        <p:nvSpPr>
          <p:cNvPr id="7" name="Rectangle 6"/>
          <p:cNvSpPr/>
          <p:nvPr/>
        </p:nvSpPr>
        <p:spPr>
          <a:xfrm>
            <a:off x="2493832" y="6345382"/>
            <a:ext cx="4682836" cy="369332"/>
          </a:xfrm>
          <a:prstGeom prst="rect">
            <a:avLst/>
          </a:prstGeom>
        </p:spPr>
        <p:txBody>
          <a:bodyPr wrap="square">
            <a:spAutoFit/>
          </a:bodyPr>
          <a:lstStyle/>
          <a:p>
            <a:r>
              <a:rPr lang="en-US" b="0" dirty="0" smtClean="0">
                <a:solidFill>
                  <a:schemeClr val="bg2">
                    <a:lumMod val="75000"/>
                  </a:schemeClr>
                </a:solidFill>
                <a:latin typeface="+mj-lt"/>
              </a:rPr>
              <a:t>[Figure 6 from Thothathiri and Snedeker, 2008]</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5</a:t>
            </a:fld>
            <a:r>
              <a:rPr lang="en-US" b="1" smtClean="0">
                <a:latin typeface="+mn-lt"/>
              </a:rPr>
              <a:t>]</a:t>
            </a:r>
            <a:endParaRPr lang="en-US" b="1">
              <a:latin typeface="+mn-lt"/>
            </a:endParaRPr>
          </a:p>
        </p:txBody>
      </p:sp>
      <p:pic>
        <p:nvPicPr>
          <p:cNvPr id="3074" name="Picture 7" descr="i_17"/>
          <p:cNvPicPr>
            <a:picLocks noChangeAspect="1" noChangeArrowheads="1"/>
          </p:cNvPicPr>
          <p:nvPr/>
        </p:nvPicPr>
        <p:blipFill>
          <a:blip r:embed="rId2" cstate="print"/>
          <a:srcRect/>
          <a:stretch>
            <a:fillRect/>
          </a:stretch>
        </p:blipFill>
        <p:spPr bwMode="auto">
          <a:xfrm>
            <a:off x="1953490" y="969823"/>
            <a:ext cx="5278582" cy="50612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102FFC49-1CB9-4159-9355-966B821BF17F}" type="slidenum">
              <a:rPr lang="en-US" b="1" smtClean="0">
                <a:latin typeface="Calibri" pitchFamily="34" charset="0"/>
              </a:rPr>
              <a:pPr/>
              <a:t>50</a:t>
            </a:fld>
            <a:r>
              <a:rPr lang="en-US" b="1" smtClean="0">
                <a:latin typeface="Calibri" pitchFamily="34" charset="0"/>
              </a:rPr>
              <a:t>]</a:t>
            </a:r>
          </a:p>
        </p:txBody>
      </p:sp>
      <p:sp>
        <p:nvSpPr>
          <p:cNvPr id="1728514" name="Rectangle 2"/>
          <p:cNvSpPr>
            <a:spLocks noGrp="1" noChangeArrowheads="1"/>
          </p:cNvSpPr>
          <p:nvPr>
            <p:ph type="title"/>
          </p:nvPr>
        </p:nvSpPr>
        <p:spPr/>
        <p:txBody>
          <a:bodyPr/>
          <a:lstStyle/>
          <a:p>
            <a:pPr eaLnBrk="1" hangingPunct="1">
              <a:defRPr/>
            </a:pPr>
            <a:r>
              <a:rPr lang="en-US" dirty="0" smtClean="0"/>
              <a:t>Estimating Surprisal</a:t>
            </a:r>
          </a:p>
        </p:txBody>
      </p:sp>
      <p:sp>
        <p:nvSpPr>
          <p:cNvPr id="72708" name="Rectangle 3"/>
          <p:cNvSpPr>
            <a:spLocks noGrp="1" noChangeArrowheads="1"/>
          </p:cNvSpPr>
          <p:nvPr>
            <p:ph type="body" idx="1"/>
          </p:nvPr>
        </p:nvSpPr>
        <p:spPr/>
        <p:txBody>
          <a:bodyPr/>
          <a:lstStyle/>
          <a:p>
            <a:pPr eaLnBrk="1" hangingPunct="1"/>
            <a:r>
              <a:rPr lang="en-US" dirty="0" smtClean="0"/>
              <a:t>Norms elicited via sentence completion experiment:</a:t>
            </a:r>
            <a:endParaRPr lang="en-US" sz="2400" i="1" dirty="0" smtClean="0"/>
          </a:p>
          <a:p>
            <a:pPr eaLnBrk="1" hangingPunct="1">
              <a:buFontTx/>
              <a:buNone/>
            </a:pPr>
            <a:r>
              <a:rPr lang="en-US" sz="2400" i="1" dirty="0" smtClean="0"/>
              <a:t>	John’s 2-year-old daughter’s birthday was coming up soon. His secretary went to the bookstore to look for children’s books.</a:t>
            </a:r>
            <a:endParaRPr lang="en-US" sz="2400" b="1" i="1" dirty="0" smtClean="0"/>
          </a:p>
          <a:p>
            <a:pPr eaLnBrk="1" hangingPunct="1">
              <a:buFontTx/>
              <a:buNone/>
            </a:pPr>
            <a:r>
              <a:rPr lang="en-US" sz="2400" i="1" dirty="0" smtClean="0"/>
              <a:t>	There a nice bookstore clerk </a:t>
            </a:r>
            <a:r>
              <a:rPr lang="en-US" sz="2400" i="1" u="sng" dirty="0" smtClean="0"/>
              <a:t>sold …</a:t>
            </a:r>
            <a:endParaRPr lang="en-US" sz="2400" b="1" i="1" dirty="0" smtClean="0"/>
          </a:p>
          <a:p>
            <a:pPr eaLnBrk="1" hangingPunct="1">
              <a:buFontTx/>
              <a:buNone/>
            </a:pPr>
            <a:r>
              <a:rPr lang="en-US" b="1" dirty="0" smtClean="0"/>
              <a:t>	</a:t>
            </a:r>
            <a:r>
              <a:rPr lang="en-US" sz="2400" i="1" dirty="0" smtClean="0"/>
              <a:t>That night, John </a:t>
            </a:r>
            <a:r>
              <a:rPr lang="en-US" sz="2400" i="1" u="sng" dirty="0" smtClean="0"/>
              <a:t>read ...</a:t>
            </a:r>
            <a:endParaRPr lang="en-US" sz="2400" i="1" dirty="0" smtClean="0"/>
          </a:p>
          <a:p>
            <a:pPr eaLnBrk="1" hangingPunct="1">
              <a:buFontTx/>
              <a:buNone/>
            </a:pPr>
            <a:endParaRPr lang="en-US" sz="2400" b="1" i="1" dirty="0" smtClean="0"/>
          </a:p>
          <a:p>
            <a:pPr eaLnBrk="1" hangingPunct="1"/>
            <a:r>
              <a:rPr lang="en-US" dirty="0" smtClean="0"/>
              <a:t>Both primes were of each context were completed 100 times (over Mechanical Turk).</a:t>
            </a:r>
          </a:p>
          <a:p>
            <a:pPr eaLnBrk="1" hangingPunct="1"/>
            <a:r>
              <a:rPr lang="en-US" b="1" dirty="0" smtClean="0"/>
              <a:t>Surprisal:</a:t>
            </a:r>
            <a:r>
              <a:rPr lang="en-US" dirty="0" smtClean="0"/>
              <a:t> -log p(prime structure  | completion norms)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87136BC2-BC1B-40F1-8C1C-3395871BEB42}" type="slidenum">
              <a:rPr lang="en-US" b="1" smtClean="0">
                <a:latin typeface="Calibri" pitchFamily="34" charset="0"/>
              </a:rPr>
              <a:pPr/>
              <a:t>51</a:t>
            </a:fld>
            <a:r>
              <a:rPr lang="en-US" b="1" smtClean="0">
                <a:latin typeface="Calibri" pitchFamily="34" charset="0"/>
              </a:rPr>
              <a:t>]</a:t>
            </a:r>
          </a:p>
        </p:txBody>
      </p:sp>
      <p:sp>
        <p:nvSpPr>
          <p:cNvPr id="2160642" name="Rectangle 2"/>
          <p:cNvSpPr>
            <a:spLocks noGrp="1" noChangeArrowheads="1"/>
          </p:cNvSpPr>
          <p:nvPr>
            <p:ph type="title"/>
          </p:nvPr>
        </p:nvSpPr>
        <p:spPr/>
        <p:txBody>
          <a:bodyPr/>
          <a:lstStyle/>
          <a:p>
            <a:pPr eaLnBrk="1" hangingPunct="1">
              <a:defRPr/>
            </a:pPr>
            <a:r>
              <a:rPr lang="en-US" smtClean="0"/>
              <a:t>Prediction</a:t>
            </a:r>
          </a:p>
        </p:txBody>
      </p:sp>
      <p:pic>
        <p:nvPicPr>
          <p:cNvPr id="64516" name="Picture 3"/>
          <p:cNvPicPr>
            <a:picLocks noChangeAspect="1" noChangeArrowheads="1"/>
          </p:cNvPicPr>
          <p:nvPr/>
        </p:nvPicPr>
        <p:blipFill>
          <a:blip r:embed="rId3" cstate="print"/>
          <a:srcRect/>
          <a:stretch>
            <a:fillRect/>
          </a:stretch>
        </p:blipFill>
        <p:spPr bwMode="auto">
          <a:xfrm>
            <a:off x="385763" y="2705100"/>
            <a:ext cx="3735387" cy="3576638"/>
          </a:xfrm>
          <a:prstGeom prst="rect">
            <a:avLst/>
          </a:prstGeom>
          <a:noFill/>
          <a:ln w="38100">
            <a:noFill/>
            <a:miter lim="800000"/>
            <a:headEnd/>
            <a:tailEnd/>
          </a:ln>
        </p:spPr>
      </p:pic>
      <p:pic>
        <p:nvPicPr>
          <p:cNvPr id="2160644" name="Picture 4"/>
          <p:cNvPicPr>
            <a:picLocks noChangeAspect="1" noChangeArrowheads="1"/>
          </p:cNvPicPr>
          <p:nvPr/>
        </p:nvPicPr>
        <p:blipFill>
          <a:blip r:embed="rId4" cstate="print"/>
          <a:srcRect/>
          <a:stretch>
            <a:fillRect/>
          </a:stretch>
        </p:blipFill>
        <p:spPr bwMode="auto">
          <a:xfrm>
            <a:off x="4637088" y="2627313"/>
            <a:ext cx="3721100" cy="3716337"/>
          </a:xfrm>
          <a:prstGeom prst="rect">
            <a:avLst/>
          </a:prstGeom>
          <a:noFill/>
          <a:ln w="38100">
            <a:noFill/>
            <a:miter lim="800000"/>
            <a:headEnd/>
            <a:tailEnd/>
          </a:ln>
        </p:spPr>
      </p:pic>
      <p:pic>
        <p:nvPicPr>
          <p:cNvPr id="64518" name="Picture 5"/>
          <p:cNvPicPr>
            <a:picLocks noChangeAspect="1" noChangeArrowheads="1"/>
          </p:cNvPicPr>
          <p:nvPr/>
        </p:nvPicPr>
        <p:blipFill>
          <a:blip r:embed="rId5" cstate="print"/>
          <a:srcRect/>
          <a:stretch>
            <a:fillRect/>
          </a:stretch>
        </p:blipFill>
        <p:spPr bwMode="auto">
          <a:xfrm>
            <a:off x="5503863" y="1552575"/>
            <a:ext cx="2268537" cy="796925"/>
          </a:xfrm>
          <a:prstGeom prst="rect">
            <a:avLst/>
          </a:prstGeom>
          <a:noFill/>
          <a:ln w="38100">
            <a:noFill/>
            <a:miter lim="800000"/>
            <a:headEnd/>
            <a:tailEnd/>
          </a:ln>
        </p:spPr>
      </p:pic>
      <p:sp>
        <p:nvSpPr>
          <p:cNvPr id="64519" name="Text Box 6"/>
          <p:cNvSpPr txBox="1">
            <a:spLocks noChangeArrowheads="1"/>
          </p:cNvSpPr>
          <p:nvPr/>
        </p:nvSpPr>
        <p:spPr bwMode="auto">
          <a:xfrm>
            <a:off x="592138" y="1508125"/>
            <a:ext cx="4514890" cy="812530"/>
          </a:xfrm>
          <a:prstGeom prst="rect">
            <a:avLst/>
          </a:prstGeom>
          <a:noFill/>
          <a:ln w="38100">
            <a:noFill/>
            <a:miter lim="800000"/>
            <a:headEnd/>
            <a:tailEnd/>
          </a:ln>
        </p:spPr>
        <p:txBody>
          <a:bodyPr wrap="none">
            <a:spAutoFit/>
          </a:bodyPr>
          <a:lstStyle/>
          <a:p>
            <a:pPr>
              <a:lnSpc>
                <a:spcPct val="130000"/>
              </a:lnSpc>
            </a:pPr>
            <a:r>
              <a:rPr lang="en-US" dirty="0">
                <a:solidFill>
                  <a:srgbClr val="FF9900"/>
                </a:solidFill>
              </a:rPr>
              <a:t>… sold/showed </a:t>
            </a:r>
            <a:r>
              <a:rPr lang="en-US" dirty="0" smtClean="0">
                <a:solidFill>
                  <a:srgbClr val="FF9900"/>
                </a:solidFill>
              </a:rPr>
              <a:t>a book to the secretary.</a:t>
            </a:r>
            <a:endParaRPr lang="en-US" dirty="0">
              <a:solidFill>
                <a:srgbClr val="FF9900"/>
              </a:solidFill>
            </a:endParaRPr>
          </a:p>
          <a:p>
            <a:pPr>
              <a:lnSpc>
                <a:spcPct val="130000"/>
              </a:lnSpc>
            </a:pPr>
            <a:r>
              <a:rPr lang="en-US" dirty="0">
                <a:solidFill>
                  <a:srgbClr val="0000FF"/>
                </a:solidFill>
              </a:rPr>
              <a:t>… sold/showed </a:t>
            </a:r>
            <a:r>
              <a:rPr lang="en-US" dirty="0" smtClean="0">
                <a:solidFill>
                  <a:srgbClr val="0000FF"/>
                </a:solidFill>
              </a:rPr>
              <a:t>the secretary a book.</a:t>
            </a:r>
            <a:endParaRPr lang="en-US" dirty="0">
              <a:solidFill>
                <a:srgbClr val="0000FF"/>
              </a:solidFill>
            </a:endParaRPr>
          </a:p>
        </p:txBody>
      </p:sp>
      <p:sp>
        <p:nvSpPr>
          <p:cNvPr id="64520" name="Rectangle 7"/>
          <p:cNvSpPr>
            <a:spLocks noChangeArrowheads="1"/>
          </p:cNvSpPr>
          <p:nvPr/>
        </p:nvSpPr>
        <p:spPr bwMode="auto">
          <a:xfrm>
            <a:off x="755650" y="3816350"/>
            <a:ext cx="288925" cy="1162050"/>
          </a:xfrm>
          <a:prstGeom prst="rect">
            <a:avLst/>
          </a:prstGeom>
          <a:noFill/>
          <a:ln w="38100">
            <a:solidFill>
              <a:srgbClr val="FF9900"/>
            </a:solidFill>
            <a:miter lim="800000"/>
            <a:headEnd/>
            <a:tailEnd/>
          </a:ln>
        </p:spPr>
        <p:txBody>
          <a:bodyPr anchor="ctr">
            <a:spAutoFit/>
          </a:bodyPr>
          <a:lstStyle/>
          <a:p>
            <a:endParaRPr lang="en-US"/>
          </a:p>
        </p:txBody>
      </p:sp>
      <p:pic>
        <p:nvPicPr>
          <p:cNvPr id="2160648" name="Picture 8"/>
          <p:cNvPicPr>
            <a:picLocks noChangeAspect="1" noChangeArrowheads="1"/>
          </p:cNvPicPr>
          <p:nvPr/>
        </p:nvPicPr>
        <p:blipFill>
          <a:blip r:embed="rId6" cstate="print"/>
          <a:srcRect/>
          <a:stretch>
            <a:fillRect/>
          </a:stretch>
        </p:blipFill>
        <p:spPr bwMode="auto">
          <a:xfrm>
            <a:off x="4637088" y="2624138"/>
            <a:ext cx="3719512" cy="3713162"/>
          </a:xfrm>
          <a:prstGeom prst="rect">
            <a:avLst/>
          </a:prstGeom>
          <a:noFill/>
          <a:ln w="38100">
            <a:noFill/>
            <a:miter lim="800000"/>
            <a:headEnd/>
            <a:tailEnd/>
          </a:ln>
        </p:spPr>
      </p:pic>
      <p:sp>
        <p:nvSpPr>
          <p:cNvPr id="2160649" name="Rectangle 9"/>
          <p:cNvSpPr>
            <a:spLocks noChangeArrowheads="1"/>
          </p:cNvSpPr>
          <p:nvPr/>
        </p:nvSpPr>
        <p:spPr bwMode="auto">
          <a:xfrm>
            <a:off x="501650" y="5330825"/>
            <a:ext cx="3976688" cy="998538"/>
          </a:xfrm>
          <a:prstGeom prst="rect">
            <a:avLst/>
          </a:prstGeom>
          <a:solidFill>
            <a:schemeClr val="bg1"/>
          </a:solidFill>
          <a:ln w="38100">
            <a:noFill/>
            <a:miter lim="800000"/>
            <a:headEnd/>
            <a:tailEnd/>
          </a:ln>
        </p:spPr>
        <p:txBody>
          <a:bodyPr anchor="ctr">
            <a:spAutoFit/>
          </a:bodyPr>
          <a:lstStyle/>
          <a:p>
            <a:endParaRPr lang="en-US"/>
          </a:p>
        </p:txBody>
      </p:sp>
      <p:sp>
        <p:nvSpPr>
          <p:cNvPr id="2160650" name="Text Box 10"/>
          <p:cNvSpPr txBox="1">
            <a:spLocks noChangeArrowheads="1"/>
          </p:cNvSpPr>
          <p:nvPr/>
        </p:nvSpPr>
        <p:spPr bwMode="auto">
          <a:xfrm>
            <a:off x="4749800" y="2681288"/>
            <a:ext cx="3708400" cy="427037"/>
          </a:xfrm>
          <a:prstGeom prst="rect">
            <a:avLst/>
          </a:prstGeom>
          <a:solidFill>
            <a:schemeClr val="bg1"/>
          </a:solidFill>
          <a:ln w="38100">
            <a:noFill/>
            <a:miter lim="800000"/>
            <a:headEnd/>
            <a:tailEnd/>
          </a:ln>
        </p:spPr>
        <p:txBody>
          <a:bodyPr wrap="none">
            <a:spAutoFit/>
          </a:bodyPr>
          <a:lstStyle/>
          <a:p>
            <a:pPr algn="ctr"/>
            <a:r>
              <a:rPr lang="en-US" sz="2200">
                <a:latin typeface="Calibri" pitchFamily="34" charset="0"/>
              </a:rPr>
              <a:t>Error-driven syntactic priming </a:t>
            </a:r>
          </a:p>
        </p:txBody>
      </p:sp>
      <p:sp>
        <p:nvSpPr>
          <p:cNvPr id="2160651" name="Text Box 11"/>
          <p:cNvSpPr txBox="1">
            <a:spLocks noChangeArrowheads="1"/>
          </p:cNvSpPr>
          <p:nvPr/>
        </p:nvSpPr>
        <p:spPr bwMode="auto">
          <a:xfrm>
            <a:off x="428625" y="2674938"/>
            <a:ext cx="4111625" cy="427037"/>
          </a:xfrm>
          <a:prstGeom prst="rect">
            <a:avLst/>
          </a:prstGeom>
          <a:solidFill>
            <a:schemeClr val="bg1"/>
          </a:solidFill>
          <a:ln w="38100">
            <a:noFill/>
            <a:miter lim="800000"/>
            <a:headEnd/>
            <a:tailEnd/>
          </a:ln>
        </p:spPr>
        <p:txBody>
          <a:bodyPr wrap="none">
            <a:spAutoFit/>
          </a:bodyPr>
          <a:lstStyle/>
          <a:p>
            <a:pPr algn="ctr"/>
            <a:r>
              <a:rPr lang="en-US" sz="2200">
                <a:latin typeface="Calibri" pitchFamily="34" charset="0"/>
              </a:rPr>
              <a:t>No error-driven syntactic priming </a:t>
            </a:r>
          </a:p>
        </p:txBody>
      </p:sp>
      <p:sp>
        <p:nvSpPr>
          <p:cNvPr id="2160652" name="Rectangle 12"/>
          <p:cNvSpPr>
            <a:spLocks noChangeArrowheads="1"/>
          </p:cNvSpPr>
          <p:nvPr/>
        </p:nvSpPr>
        <p:spPr bwMode="auto">
          <a:xfrm>
            <a:off x="377825" y="2493963"/>
            <a:ext cx="4064000" cy="3670300"/>
          </a:xfrm>
          <a:prstGeom prst="rect">
            <a:avLst/>
          </a:prstGeom>
          <a:solidFill>
            <a:schemeClr val="bg1"/>
          </a:solidFill>
          <a:ln w="38100">
            <a:noFill/>
            <a:miter lim="800000"/>
            <a:headEnd/>
            <a:tailEnd/>
          </a:ln>
        </p:spPr>
        <p:txBody>
          <a:bodyPr anchor="ctr">
            <a:spAutoFit/>
          </a:bodyPr>
          <a:lstStyle/>
          <a:p>
            <a:endParaRPr lang="en-US"/>
          </a:p>
        </p:txBody>
      </p:sp>
      <p:sp>
        <p:nvSpPr>
          <p:cNvPr id="14" name="Rectangle 13"/>
          <p:cNvSpPr/>
          <p:nvPr/>
        </p:nvSpPr>
        <p:spPr>
          <a:xfrm>
            <a:off x="1699505" y="6326909"/>
            <a:ext cx="4682836" cy="369332"/>
          </a:xfrm>
          <a:prstGeom prst="rect">
            <a:avLst/>
          </a:prstGeom>
        </p:spPr>
        <p:txBody>
          <a:bodyPr wrap="square">
            <a:spAutoFit/>
          </a:bodyPr>
          <a:lstStyle/>
          <a:p>
            <a:r>
              <a:rPr lang="en-US" b="0" dirty="0" smtClean="0">
                <a:solidFill>
                  <a:schemeClr val="bg2">
                    <a:lumMod val="75000"/>
                  </a:schemeClr>
                </a:solidFill>
                <a:latin typeface="+mj-lt"/>
              </a:rPr>
              <a:t>[Figures from Snider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60652"/>
                                        </p:tgtEl>
                                        <p:attrNameLst>
                                          <p:attrName>style.visibility</p:attrName>
                                        </p:attrNameLst>
                                      </p:cBhvr>
                                      <p:to>
                                        <p:strVal val="visible"/>
                                      </p:to>
                                    </p:set>
                                    <p:animEffect transition="in" filter="fade">
                                      <p:cBhvr>
                                        <p:cTn id="7" dur="500"/>
                                        <p:tgtEl>
                                          <p:spTgt spid="21606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60649"/>
                                        </p:tgtEl>
                                        <p:attrNameLst>
                                          <p:attrName>style.visibility</p:attrName>
                                        </p:attrNameLst>
                                      </p:cBhvr>
                                      <p:to>
                                        <p:strVal val="visible"/>
                                      </p:to>
                                    </p:set>
                                    <p:animEffect transition="in" filter="fade">
                                      <p:cBhvr>
                                        <p:cTn id="10" dur="500"/>
                                        <p:tgtEl>
                                          <p:spTgt spid="2160649"/>
                                        </p:tgtEl>
                                      </p:cBhvr>
                                    </p:animEffect>
                                  </p:childTnLst>
                                </p:cTn>
                              </p:par>
                              <p:par>
                                <p:cTn id="11" presetID="10" presetClass="entr" presetSubtype="0" fill="hold" nodeType="withEffect">
                                  <p:stCondLst>
                                    <p:cond delay="0"/>
                                  </p:stCondLst>
                                  <p:childTnLst>
                                    <p:set>
                                      <p:cBhvr>
                                        <p:cTn id="12" dur="1" fill="hold">
                                          <p:stCondLst>
                                            <p:cond delay="0"/>
                                          </p:stCondLst>
                                        </p:cTn>
                                        <p:tgtEl>
                                          <p:spTgt spid="2160644"/>
                                        </p:tgtEl>
                                        <p:attrNameLst>
                                          <p:attrName>style.visibility</p:attrName>
                                        </p:attrNameLst>
                                      </p:cBhvr>
                                      <p:to>
                                        <p:strVal val="visible"/>
                                      </p:to>
                                    </p:set>
                                    <p:animEffect transition="in" filter="fade">
                                      <p:cBhvr>
                                        <p:cTn id="13" dur="500"/>
                                        <p:tgtEl>
                                          <p:spTgt spid="216064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60650"/>
                                        </p:tgtEl>
                                        <p:attrNameLst>
                                          <p:attrName>style.visibility</p:attrName>
                                        </p:attrNameLst>
                                      </p:cBhvr>
                                      <p:to>
                                        <p:strVal val="visible"/>
                                      </p:to>
                                    </p:set>
                                    <p:animEffect transition="in" filter="blinds(horizontal)">
                                      <p:cBhvr>
                                        <p:cTn id="16" dur="500"/>
                                        <p:tgtEl>
                                          <p:spTgt spid="216065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160648"/>
                                        </p:tgtEl>
                                        <p:attrNameLst>
                                          <p:attrName>style.visibility</p:attrName>
                                        </p:attrNameLst>
                                      </p:cBhvr>
                                      <p:to>
                                        <p:strVal val="visible"/>
                                      </p:to>
                                    </p:set>
                                    <p:animEffect transition="in" filter="fade">
                                      <p:cBhvr>
                                        <p:cTn id="20" dur="1000"/>
                                        <p:tgtEl>
                                          <p:spTgt spid="2160648"/>
                                        </p:tgtEl>
                                      </p:cBhvr>
                                    </p:animEffect>
                                  </p:childTnLst>
                                </p:cTn>
                              </p:par>
                            </p:childTnLst>
                          </p:cTn>
                        </p:par>
                        <p:par>
                          <p:cTn id="21" fill="hold">
                            <p:stCondLst>
                              <p:cond delay="1500"/>
                            </p:stCondLst>
                            <p:childTnLst>
                              <p:par>
                                <p:cTn id="22" presetID="10" presetClass="exit" presetSubtype="0" fill="hold" nodeType="afterEffect">
                                  <p:stCondLst>
                                    <p:cond delay="0"/>
                                  </p:stCondLst>
                                  <p:childTnLst>
                                    <p:animEffect transition="out" filter="fade">
                                      <p:cBhvr>
                                        <p:cTn id="23" dur="1000"/>
                                        <p:tgtEl>
                                          <p:spTgt spid="2160648"/>
                                        </p:tgtEl>
                                      </p:cBhvr>
                                    </p:animEffect>
                                    <p:set>
                                      <p:cBhvr>
                                        <p:cTn id="24" dur="1" fill="hold">
                                          <p:stCondLst>
                                            <p:cond delay="999"/>
                                          </p:stCondLst>
                                        </p:cTn>
                                        <p:tgtEl>
                                          <p:spTgt spid="2160648"/>
                                        </p:tgtEl>
                                        <p:attrNameLst>
                                          <p:attrName>style.visibility</p:attrName>
                                        </p:attrNameLst>
                                      </p:cBhvr>
                                      <p:to>
                                        <p:strVal val="hidden"/>
                                      </p:to>
                                    </p:se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160648"/>
                                        </p:tgtEl>
                                        <p:attrNameLst>
                                          <p:attrName>style.visibility</p:attrName>
                                        </p:attrNameLst>
                                      </p:cBhvr>
                                      <p:to>
                                        <p:strVal val="visible"/>
                                      </p:to>
                                    </p:set>
                                    <p:animEffect transition="in" filter="fade">
                                      <p:cBhvr>
                                        <p:cTn id="28" dur="1000"/>
                                        <p:tgtEl>
                                          <p:spTgt spid="216064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60651"/>
                                        </p:tgtEl>
                                        <p:attrNameLst>
                                          <p:attrName>style.visibility</p:attrName>
                                        </p:attrNameLst>
                                      </p:cBhvr>
                                      <p:to>
                                        <p:strVal val="visible"/>
                                      </p:to>
                                    </p:set>
                                    <p:animEffect transition="in" filter="blinds(horizontal)">
                                      <p:cBhvr>
                                        <p:cTn id="31" dur="500"/>
                                        <p:tgtEl>
                                          <p:spTgt spid="216065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49" grpId="0" animBg="1"/>
      <p:bldP spid="2160650" grpId="0" animBg="1"/>
      <p:bldP spid="2160651" grpId="0" animBg="1"/>
      <p:bldP spid="2160652" grpId="0" animBg="1"/>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1AC316EB-D5DE-44F2-B6D9-958FC69066E9}" type="slidenum">
              <a:rPr lang="en-US" b="1" smtClean="0">
                <a:latin typeface="Calibri" pitchFamily="34" charset="0"/>
              </a:rPr>
              <a:pPr/>
              <a:t>52</a:t>
            </a:fld>
            <a:r>
              <a:rPr lang="en-US" b="1" smtClean="0">
                <a:latin typeface="Calibri" pitchFamily="34" charset="0"/>
              </a:rPr>
              <a:t>]</a:t>
            </a:r>
          </a:p>
        </p:txBody>
      </p:sp>
      <p:pic>
        <p:nvPicPr>
          <p:cNvPr id="75779" name="Picture 7" descr="SurprisalComprehension_Animal"/>
          <p:cNvPicPr>
            <a:picLocks noChangeAspect="1" noChangeArrowheads="1"/>
          </p:cNvPicPr>
          <p:nvPr/>
        </p:nvPicPr>
        <p:blipFill>
          <a:blip r:embed="rId3" cstate="print"/>
          <a:srcRect/>
          <a:stretch>
            <a:fillRect/>
          </a:stretch>
        </p:blipFill>
        <p:spPr bwMode="auto">
          <a:xfrm>
            <a:off x="657225" y="1009650"/>
            <a:ext cx="5534025" cy="5534025"/>
          </a:xfrm>
          <a:prstGeom prst="rect">
            <a:avLst/>
          </a:prstGeom>
          <a:noFill/>
          <a:ln w="9525">
            <a:noFill/>
            <a:miter lim="800000"/>
            <a:headEnd/>
            <a:tailEnd/>
          </a:ln>
        </p:spPr>
      </p:pic>
      <p:sp>
        <p:nvSpPr>
          <p:cNvPr id="1638402" name="Rectangle 2"/>
          <p:cNvSpPr>
            <a:spLocks noGrp="1" noChangeArrowheads="1"/>
          </p:cNvSpPr>
          <p:nvPr>
            <p:ph type="title"/>
          </p:nvPr>
        </p:nvSpPr>
        <p:spPr/>
        <p:txBody>
          <a:bodyPr/>
          <a:lstStyle/>
          <a:p>
            <a:pPr eaLnBrk="1" hangingPunct="1">
              <a:defRPr/>
            </a:pPr>
            <a:r>
              <a:rPr lang="en-US" smtClean="0"/>
              <a:t>Results</a:t>
            </a:r>
          </a:p>
        </p:txBody>
      </p:sp>
      <p:sp>
        <p:nvSpPr>
          <p:cNvPr id="75781" name="Text Box 6"/>
          <p:cNvSpPr txBox="1">
            <a:spLocks noChangeArrowheads="1"/>
          </p:cNvSpPr>
          <p:nvPr/>
        </p:nvSpPr>
        <p:spPr bwMode="auto">
          <a:xfrm>
            <a:off x="5308600" y="1649413"/>
            <a:ext cx="3517900" cy="915987"/>
          </a:xfrm>
          <a:prstGeom prst="rect">
            <a:avLst/>
          </a:prstGeom>
          <a:solidFill>
            <a:schemeClr val="bg1">
              <a:alpha val="59999"/>
            </a:schemeClr>
          </a:solidFill>
          <a:ln w="38100">
            <a:noFill/>
            <a:miter lim="800000"/>
            <a:headEnd/>
            <a:tailEnd/>
          </a:ln>
        </p:spPr>
        <p:txBody>
          <a:bodyPr>
            <a:spAutoFit/>
          </a:bodyPr>
          <a:lstStyle/>
          <a:p>
            <a:r>
              <a:rPr lang="en-US">
                <a:solidFill>
                  <a:schemeClr val="bg2"/>
                </a:solidFill>
                <a:latin typeface="Calibri" pitchFamily="34" charset="0"/>
              </a:rPr>
              <a:t>Prime structure: p &lt; .05</a:t>
            </a:r>
          </a:p>
          <a:p>
            <a:r>
              <a:rPr lang="en-US">
                <a:solidFill>
                  <a:schemeClr val="bg2"/>
                </a:solidFill>
                <a:latin typeface="Calibri" pitchFamily="34" charset="0"/>
              </a:rPr>
              <a:t>Surprisal:  p &gt; .4</a:t>
            </a:r>
          </a:p>
          <a:p>
            <a:r>
              <a:rPr lang="en-US">
                <a:latin typeface="Calibri" pitchFamily="34" charset="0"/>
              </a:rPr>
              <a:t>Surprisal x Prime structure:  p &lt; .01</a:t>
            </a:r>
          </a:p>
        </p:txBody>
      </p:sp>
      <p:sp>
        <p:nvSpPr>
          <p:cNvPr id="75782" name="Text Box 8"/>
          <p:cNvSpPr txBox="1">
            <a:spLocks noChangeArrowheads="1"/>
          </p:cNvSpPr>
          <p:nvPr/>
        </p:nvSpPr>
        <p:spPr bwMode="auto">
          <a:xfrm>
            <a:off x="2293938" y="6032500"/>
            <a:ext cx="2459037" cy="336550"/>
          </a:xfrm>
          <a:prstGeom prst="rect">
            <a:avLst/>
          </a:prstGeom>
          <a:solidFill>
            <a:schemeClr val="bg1"/>
          </a:solidFill>
          <a:ln w="38100">
            <a:noFill/>
            <a:miter lim="800000"/>
            <a:headEnd/>
            <a:tailEnd/>
          </a:ln>
        </p:spPr>
        <p:txBody>
          <a:bodyPr>
            <a:spAutoFit/>
          </a:bodyPr>
          <a:lstStyle/>
          <a:p>
            <a:r>
              <a:rPr lang="en-US" sz="1600"/>
              <a:t>Prime surprisal (in bits)</a:t>
            </a:r>
          </a:p>
        </p:txBody>
      </p:sp>
      <p:sp>
        <p:nvSpPr>
          <p:cNvPr id="75783" name="Text Box 9"/>
          <p:cNvSpPr txBox="1">
            <a:spLocks noChangeArrowheads="1"/>
          </p:cNvSpPr>
          <p:nvPr/>
        </p:nvSpPr>
        <p:spPr bwMode="auto">
          <a:xfrm rot="-5400000">
            <a:off x="-1374775" y="3479801"/>
            <a:ext cx="4238625" cy="336550"/>
          </a:xfrm>
          <a:prstGeom prst="rect">
            <a:avLst/>
          </a:prstGeom>
          <a:solidFill>
            <a:schemeClr val="bg1"/>
          </a:solidFill>
          <a:ln w="38100">
            <a:noFill/>
            <a:miter lim="800000"/>
            <a:headEnd/>
            <a:tailEnd/>
          </a:ln>
        </p:spPr>
        <p:txBody>
          <a:bodyPr wrap="none">
            <a:spAutoFit/>
          </a:bodyPr>
          <a:lstStyle/>
          <a:p>
            <a:r>
              <a:rPr lang="en-US" sz="1600"/>
              <a:t>Empirical log-odds of looks to RECIPIENT</a:t>
            </a:r>
          </a:p>
        </p:txBody>
      </p:sp>
      <p:sp>
        <p:nvSpPr>
          <p:cNvPr id="8" name="Rectangle 7"/>
          <p:cNvSpPr/>
          <p:nvPr/>
        </p:nvSpPr>
        <p:spPr>
          <a:xfrm>
            <a:off x="6289963" y="5098473"/>
            <a:ext cx="2484596" cy="646331"/>
          </a:xfrm>
          <a:prstGeom prst="rect">
            <a:avLst/>
          </a:prstGeom>
        </p:spPr>
        <p:txBody>
          <a:bodyPr wrap="square">
            <a:spAutoFit/>
          </a:bodyPr>
          <a:lstStyle/>
          <a:p>
            <a:r>
              <a:rPr lang="en-US" b="0" dirty="0" smtClean="0">
                <a:solidFill>
                  <a:schemeClr val="bg2">
                    <a:lumMod val="75000"/>
                  </a:schemeClr>
                </a:solidFill>
                <a:latin typeface="+mj-lt"/>
              </a:rPr>
              <a:t>[Figure based on Fine and Jaeger, submitted]</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14CCBD8B-47A2-4E66-AC45-9D80A50C5C15}" type="slidenum">
              <a:rPr lang="en-US" b="1" smtClean="0">
                <a:latin typeface="Calibri" pitchFamily="34" charset="0"/>
              </a:rPr>
              <a:pPr/>
              <a:t>53</a:t>
            </a:fld>
            <a:r>
              <a:rPr lang="en-US" b="1" smtClean="0">
                <a:latin typeface="Calibri" pitchFamily="34" charset="0"/>
              </a:rPr>
              <a:t>]</a:t>
            </a:r>
          </a:p>
        </p:txBody>
      </p:sp>
      <p:sp>
        <p:nvSpPr>
          <p:cNvPr id="2045954" name="Rectangle 2"/>
          <p:cNvSpPr>
            <a:spLocks noGrp="1" noChangeArrowheads="1"/>
          </p:cNvSpPr>
          <p:nvPr>
            <p:ph type="title"/>
          </p:nvPr>
        </p:nvSpPr>
        <p:spPr/>
        <p:txBody>
          <a:bodyPr/>
          <a:lstStyle/>
          <a:p>
            <a:pPr eaLnBrk="1" hangingPunct="1">
              <a:defRPr/>
            </a:pPr>
            <a:r>
              <a:rPr lang="en-US" dirty="0" smtClean="0"/>
              <a:t>Summary</a:t>
            </a:r>
          </a:p>
        </p:txBody>
      </p:sp>
      <p:sp>
        <p:nvSpPr>
          <p:cNvPr id="76804" name="Rectangle 3"/>
          <p:cNvSpPr>
            <a:spLocks noGrp="1" noChangeArrowheads="1"/>
          </p:cNvSpPr>
          <p:nvPr>
            <p:ph type="body" idx="1"/>
          </p:nvPr>
        </p:nvSpPr>
        <p:spPr/>
        <p:txBody>
          <a:bodyPr/>
          <a:lstStyle/>
          <a:p>
            <a:pPr eaLnBrk="1" hangingPunct="1"/>
            <a:r>
              <a:rPr lang="en-US" dirty="0" smtClean="0"/>
              <a:t>Prediction-error (surprisal) affects priming, consistence with the hypothesis that this process is involved in</a:t>
            </a:r>
          </a:p>
          <a:p>
            <a:pPr eaLnBrk="1" hangingPunct="1">
              <a:buFontTx/>
              <a:buNone/>
            </a:pPr>
            <a:endParaRPr lang="en-US" sz="1100" dirty="0" smtClean="0"/>
          </a:p>
          <a:p>
            <a:pPr eaLnBrk="1" hangingPunct="1">
              <a:buFontTx/>
              <a:buNone/>
            </a:pPr>
            <a:r>
              <a:rPr lang="en-US" b="1" dirty="0" smtClean="0">
                <a:sym typeface="Symbol" pitchFamily="18" charset="2"/>
              </a:rPr>
              <a:t>	 error-driven implicit learning (also predicted, but not tested by Chang et al., 2000, 2006)</a:t>
            </a:r>
          </a:p>
          <a:p>
            <a:pPr eaLnBrk="1" hangingPunct="1">
              <a:buNone/>
            </a:pPr>
            <a:endParaRPr lang="en-US" dirty="0" smtClean="0">
              <a:sym typeface="Symbol" pitchFamily="18" charset="2"/>
            </a:endParaRPr>
          </a:p>
          <a:p>
            <a:pPr eaLnBrk="1" hangingPunct="1"/>
            <a:r>
              <a:rPr lang="en-US" dirty="0" smtClean="0"/>
              <a:t>Would argue against unsupervised or base learning accounts of syntactic priming (</a:t>
            </a:r>
            <a:r>
              <a:rPr lang="en-US" dirty="0" err="1" smtClean="0"/>
              <a:t>Malhotra</a:t>
            </a:r>
            <a:r>
              <a:rPr lang="en-US" dirty="0" smtClean="0"/>
              <a:t>, 2009; Reitter et al., 2011)</a:t>
            </a:r>
          </a:p>
        </p:txBody>
      </p:sp>
      <p:pic>
        <p:nvPicPr>
          <p:cNvPr id="6" name="Picture 6"/>
          <p:cNvPicPr>
            <a:picLocks noChangeAspect="1" noChangeArrowheads="1"/>
          </p:cNvPicPr>
          <p:nvPr/>
        </p:nvPicPr>
        <p:blipFill>
          <a:blip r:embed="rId3" cstate="print"/>
          <a:srcRect/>
          <a:stretch>
            <a:fillRect/>
          </a:stretch>
        </p:blipFill>
        <p:spPr bwMode="auto">
          <a:xfrm>
            <a:off x="7894320" y="151765"/>
            <a:ext cx="1082040" cy="1414717"/>
          </a:xfrm>
          <a:prstGeom prst="rect">
            <a:avLst/>
          </a:prstGeom>
          <a:noFill/>
          <a:ln w="38100">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vs. Supervised Learning</a:t>
            </a:r>
            <a:endParaRPr lang="en-US" dirty="0"/>
          </a:p>
        </p:txBody>
      </p:sp>
      <p:sp>
        <p:nvSpPr>
          <p:cNvPr id="3" name="Content Placeholder 2"/>
          <p:cNvSpPr>
            <a:spLocks noGrp="1"/>
          </p:cNvSpPr>
          <p:nvPr>
            <p:ph idx="1"/>
          </p:nvPr>
        </p:nvSpPr>
        <p:spPr/>
        <p:txBody>
          <a:bodyPr/>
          <a:lstStyle/>
          <a:p>
            <a:r>
              <a:rPr lang="en-US" dirty="0" smtClean="0"/>
              <a:t>Reitter et al 2010 propose an </a:t>
            </a:r>
            <a:r>
              <a:rPr lang="en-US" i="1" dirty="0" smtClean="0"/>
              <a:t>un</a:t>
            </a:r>
            <a:r>
              <a:rPr lang="en-US" dirty="0" smtClean="0"/>
              <a:t>supervised learning algorithm to account for the inverse frequency effect (‘base level learning’ mechanism within ACT-R).</a:t>
            </a:r>
          </a:p>
          <a:p>
            <a:endParaRPr lang="en-US" sz="1800" dirty="0" smtClean="0"/>
          </a:p>
          <a:p>
            <a:r>
              <a:rPr lang="en-US" dirty="0" smtClean="0"/>
              <a:t>This itself does not predict our results. But could it be that the </a:t>
            </a:r>
            <a:r>
              <a:rPr lang="en-US" i="1" dirty="0" smtClean="0"/>
              <a:t>joint</a:t>
            </a:r>
            <a:r>
              <a:rPr lang="en-US" dirty="0" smtClean="0"/>
              <a:t> frequency of verb and structure explains our results? (i.e. stronger priming due to lower base level activation for more common verb-structure pairs).</a:t>
            </a:r>
          </a:p>
          <a:p>
            <a:endParaRPr lang="en-US" sz="1600" dirty="0" smtClean="0"/>
          </a:p>
          <a:p>
            <a:r>
              <a:rPr lang="en-US" dirty="0" smtClean="0"/>
              <a:t>For all studies presented here, error-driven implicit learning always comes out on top of unsupervised implicit learning</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54</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smtClean="0">
                <a:sym typeface="Symbol" pitchFamily="18" charset="2"/>
              </a:rPr>
              <a:t>If error-driven implicit learning to change language throughout adult life, we would expect it to also operate during production</a:t>
            </a:r>
          </a:p>
          <a:p>
            <a:endParaRPr lang="en-US" dirty="0" smtClean="0">
              <a:sym typeface="Symbol" pitchFamily="18" charset="2"/>
            </a:endParaRPr>
          </a:p>
          <a:p>
            <a:r>
              <a:rPr lang="en-US" dirty="0" smtClean="0">
                <a:sym typeface="Symbol" pitchFamily="18" charset="2"/>
              </a:rPr>
              <a:t>Also, we were curious to see whether such learning would be sensitive to recent experience beyond what would be expected from cumulative activation: </a:t>
            </a:r>
            <a:r>
              <a:rPr lang="en-US" b="1" dirty="0" smtClean="0">
                <a:sym typeface="Symbol" pitchFamily="18" charset="2"/>
              </a:rPr>
              <a:t>Do the relative distributions of POs/DOs in </a:t>
            </a:r>
            <a:r>
              <a:rPr lang="en-US" b="1" i="1" dirty="0" smtClean="0">
                <a:sym typeface="Symbol" pitchFamily="18" charset="2"/>
              </a:rPr>
              <a:t>recent</a:t>
            </a:r>
            <a:r>
              <a:rPr lang="en-US" b="1" dirty="0" smtClean="0">
                <a:sym typeface="Symbol" pitchFamily="18" charset="2"/>
              </a:rPr>
              <a:t> experience affect how strongly each of the primes </a:t>
            </a:r>
            <a:r>
              <a:rPr lang="en-US" b="1" dirty="0" err="1" smtClean="0">
                <a:sym typeface="Symbol" pitchFamily="18" charset="2"/>
              </a:rPr>
              <a:t>primes</a:t>
            </a:r>
            <a:r>
              <a:rPr lang="en-US" b="1" dirty="0" smtClean="0">
                <a:sym typeface="Symbol" pitchFamily="18" charset="2"/>
              </a:rPr>
              <a:t>?</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55</a:t>
            </a:fld>
            <a:r>
              <a:rPr lang="en-US" b="1" smtClean="0">
                <a:latin typeface="+mn-lt"/>
              </a:rPr>
              <a:t>]</a:t>
            </a:r>
            <a:endParaRPr lang="en-US"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latin typeface="Calibri" pitchFamily="34" charset="0"/>
              </a:rPr>
              <a:t>Experiment 5: Error-driven Implicit 					Learning in Production</a:t>
            </a:r>
            <a:endParaRPr lang="en-US" dirty="0"/>
          </a:p>
        </p:txBody>
      </p:sp>
      <p:sp>
        <p:nvSpPr>
          <p:cNvPr id="8" name="Subtitle 7"/>
          <p:cNvSpPr>
            <a:spLocks noGrp="1"/>
          </p:cNvSpPr>
          <p:nvPr>
            <p:ph type="subTitle" idx="1"/>
          </p:nvPr>
        </p:nvSpPr>
        <p:spPr/>
        <p:txBody>
          <a:bodyPr/>
          <a:lstStyle/>
          <a:p>
            <a:pPr eaLnBrk="1" hangingPunct="1">
              <a:defRPr/>
            </a:pPr>
            <a:r>
              <a:rPr lang="en-US" dirty="0" smtClean="0">
                <a:solidFill>
                  <a:schemeClr val="accent6"/>
                </a:solidFill>
              </a:rPr>
              <a:t>Snider</a:t>
            </a:r>
            <a:r>
              <a:rPr lang="en-US" baseline="30000" dirty="0" smtClean="0">
                <a:solidFill>
                  <a:schemeClr val="accent6"/>
                </a:solidFill>
              </a:rPr>
              <a:t>+</a:t>
            </a:r>
            <a:r>
              <a:rPr lang="en-US" dirty="0" smtClean="0">
                <a:solidFill>
                  <a:schemeClr val="accent6"/>
                </a:solidFill>
              </a:rPr>
              <a:t> &amp; Jaeger* (submitted); Jaeger &amp; Snider (2007-URWP, 2008-CogSci); Snider (2008-thesis)</a:t>
            </a:r>
          </a:p>
          <a:p>
            <a:pPr lvl="1" algn="l" eaLnBrk="1" hangingPunct="1">
              <a:defRPr/>
            </a:pPr>
            <a:r>
              <a:rPr lang="en-US" sz="1800" baseline="30000" dirty="0" smtClean="0">
                <a:solidFill>
                  <a:srgbClr val="333333"/>
                </a:solidFill>
              </a:rPr>
              <a:t>+</a:t>
            </a:r>
            <a:r>
              <a:rPr lang="en-US" sz="1800" dirty="0" smtClean="0">
                <a:solidFill>
                  <a:srgbClr val="333333"/>
                </a:solidFill>
              </a:rPr>
              <a:t> Nuance Communications, Inc. </a:t>
            </a:r>
          </a:p>
          <a:p>
            <a:pPr lvl="1" algn="l" eaLnBrk="1" hangingPunct="1">
              <a:defRPr/>
            </a:pPr>
            <a:r>
              <a:rPr lang="en-US" sz="1800" dirty="0" smtClean="0">
                <a:solidFill>
                  <a:srgbClr val="333333"/>
                </a:solidFill>
              </a:rPr>
              <a:t>*Brain and Cognitive Sciences, U. of Rochester</a:t>
            </a:r>
            <a:endParaRPr lang="en-US" sz="1800" dirty="0" smtClean="0">
              <a:solidFill>
                <a:schemeClr val="folHlink"/>
              </a:solidFill>
            </a:endParaRPr>
          </a:p>
          <a:p>
            <a:endParaRPr lang="en-US" dirty="0"/>
          </a:p>
        </p:txBody>
      </p:sp>
      <p:sp>
        <p:nvSpPr>
          <p:cNvPr id="62466"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1FF1942F-6BE6-4F65-8460-ED3125900089}" type="slidenum">
              <a:rPr lang="en-US" b="1" smtClean="0">
                <a:latin typeface="Calibri" pitchFamily="34" charset="0"/>
              </a:rPr>
              <a:pPr/>
              <a:t>56</a:t>
            </a:fld>
            <a:r>
              <a:rPr lang="en-US" b="1" smtClean="0">
                <a:latin typeface="Calibri" pitchFamily="34" charset="0"/>
              </a:rPr>
              <a:t>]</a:t>
            </a:r>
          </a:p>
        </p:txBody>
      </p:sp>
      <p:pic>
        <p:nvPicPr>
          <p:cNvPr id="62468" name="Picture 3" descr="neal2"/>
          <p:cNvPicPr>
            <a:picLocks noChangeAspect="1" noChangeArrowheads="1"/>
          </p:cNvPicPr>
          <p:nvPr/>
        </p:nvPicPr>
        <p:blipFill>
          <a:blip r:embed="rId3" cstate="print"/>
          <a:srcRect/>
          <a:stretch>
            <a:fillRect/>
          </a:stretch>
        </p:blipFill>
        <p:spPr bwMode="auto">
          <a:xfrm>
            <a:off x="531813" y="2649538"/>
            <a:ext cx="2000250" cy="2538412"/>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E6227A35-D280-45C2-85A3-D706DDA3B24B}" type="slidenum">
              <a:rPr lang="en-US" b="1" smtClean="0">
                <a:latin typeface="Calibri" pitchFamily="34" charset="0"/>
              </a:rPr>
              <a:pPr/>
              <a:t>57</a:t>
            </a:fld>
            <a:r>
              <a:rPr lang="en-US" b="1" smtClean="0">
                <a:latin typeface="Calibri" pitchFamily="34" charset="0"/>
              </a:rPr>
              <a:t>]</a:t>
            </a:r>
          </a:p>
        </p:txBody>
      </p:sp>
      <p:sp>
        <p:nvSpPr>
          <p:cNvPr id="1658882" name="Rectangle 2"/>
          <p:cNvSpPr>
            <a:spLocks noGrp="1" noChangeArrowheads="1"/>
          </p:cNvSpPr>
          <p:nvPr>
            <p:ph type="title"/>
          </p:nvPr>
        </p:nvSpPr>
        <p:spPr/>
        <p:txBody>
          <a:bodyPr/>
          <a:lstStyle/>
          <a:p>
            <a:pPr eaLnBrk="1" hangingPunct="1">
              <a:defRPr/>
            </a:pPr>
            <a:r>
              <a:rPr lang="en-US" smtClean="0"/>
              <a:t>Procedure</a:t>
            </a:r>
          </a:p>
        </p:txBody>
      </p:sp>
      <p:sp>
        <p:nvSpPr>
          <p:cNvPr id="65540" name="Rectangle 3"/>
          <p:cNvSpPr>
            <a:spLocks noGrp="1" noChangeArrowheads="1"/>
          </p:cNvSpPr>
          <p:nvPr>
            <p:ph type="body" idx="1"/>
          </p:nvPr>
        </p:nvSpPr>
        <p:spPr/>
        <p:txBody>
          <a:bodyPr/>
          <a:lstStyle/>
          <a:p>
            <a:pPr eaLnBrk="1" hangingPunct="1"/>
            <a:endParaRPr lang="en-US" smtClean="0"/>
          </a:p>
        </p:txBody>
      </p:sp>
      <p:pic>
        <p:nvPicPr>
          <p:cNvPr id="65541" name="Picture 4"/>
          <p:cNvPicPr>
            <a:picLocks noChangeAspect="1" noChangeArrowheads="1"/>
          </p:cNvPicPr>
          <p:nvPr/>
        </p:nvPicPr>
        <p:blipFill>
          <a:blip r:embed="rId3" cstate="print"/>
          <a:srcRect/>
          <a:stretch>
            <a:fillRect/>
          </a:stretch>
        </p:blipFill>
        <p:spPr bwMode="auto">
          <a:xfrm>
            <a:off x="1527175" y="2651125"/>
            <a:ext cx="6988175" cy="2012950"/>
          </a:xfrm>
          <a:prstGeom prst="rect">
            <a:avLst/>
          </a:prstGeom>
          <a:noFill/>
          <a:ln w="38100">
            <a:noFill/>
            <a:miter lim="800000"/>
            <a:headEnd/>
            <a:tailEnd/>
          </a:ln>
        </p:spPr>
      </p:pic>
      <p:sp>
        <p:nvSpPr>
          <p:cNvPr id="65542" name="Line 5"/>
          <p:cNvSpPr>
            <a:spLocks noChangeShapeType="1"/>
          </p:cNvSpPr>
          <p:nvPr/>
        </p:nvSpPr>
        <p:spPr bwMode="auto">
          <a:xfrm>
            <a:off x="693738" y="2901950"/>
            <a:ext cx="2509837" cy="2235200"/>
          </a:xfrm>
          <a:prstGeom prst="line">
            <a:avLst/>
          </a:prstGeom>
          <a:noFill/>
          <a:ln w="38100">
            <a:solidFill>
              <a:schemeClr val="bg2"/>
            </a:solidFill>
            <a:round/>
            <a:headEnd/>
            <a:tailEnd type="stealth" w="lg" len="lg"/>
          </a:ln>
        </p:spPr>
        <p:txBody>
          <a:bodyPr>
            <a:spAutoFit/>
          </a:bodyPr>
          <a:lstStyle/>
          <a:p>
            <a:endParaRPr lang="en-US"/>
          </a:p>
        </p:txBody>
      </p:sp>
      <p:sp>
        <p:nvSpPr>
          <p:cNvPr id="65543" name="Text Box 6"/>
          <p:cNvSpPr txBox="1">
            <a:spLocks noChangeArrowheads="1"/>
          </p:cNvSpPr>
          <p:nvPr/>
        </p:nvSpPr>
        <p:spPr bwMode="auto">
          <a:xfrm rot="2448905">
            <a:off x="1455738" y="4011613"/>
            <a:ext cx="730250" cy="366712"/>
          </a:xfrm>
          <a:prstGeom prst="rect">
            <a:avLst/>
          </a:prstGeom>
          <a:noFill/>
          <a:ln w="38100">
            <a:noFill/>
            <a:miter lim="800000"/>
            <a:headEnd/>
            <a:tailEnd/>
          </a:ln>
        </p:spPr>
        <p:txBody>
          <a:bodyPr wrap="none">
            <a:spAutoFit/>
          </a:bodyPr>
          <a:lstStyle/>
          <a:p>
            <a:r>
              <a:rPr lang="en-US">
                <a:solidFill>
                  <a:schemeClr val="bg2"/>
                </a:solidFill>
              </a:rPr>
              <a:t>trials</a:t>
            </a:r>
          </a:p>
        </p:txBody>
      </p:sp>
      <p:sp>
        <p:nvSpPr>
          <p:cNvPr id="8" name="Rectangle 7"/>
          <p:cNvSpPr/>
          <p:nvPr/>
        </p:nvSpPr>
        <p:spPr>
          <a:xfrm>
            <a:off x="461817" y="5892800"/>
            <a:ext cx="5606474" cy="646331"/>
          </a:xfrm>
          <a:prstGeom prst="rect">
            <a:avLst/>
          </a:prstGeom>
        </p:spPr>
        <p:txBody>
          <a:bodyPr wrap="square">
            <a:spAutoFit/>
          </a:bodyPr>
          <a:lstStyle/>
          <a:p>
            <a:r>
              <a:rPr lang="en-US" b="0" dirty="0" smtClean="0">
                <a:solidFill>
                  <a:schemeClr val="bg2">
                    <a:lumMod val="75000"/>
                  </a:schemeClr>
                </a:solidFill>
                <a:latin typeface="+mj-lt"/>
              </a:rPr>
              <a:t>[Figure from Snider and Jaeger, in prep; based on picture materials generously provided by Kathryn Bock]</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5D230943-7EEA-4DDE-8862-DBBF68EB9894}" type="slidenum">
              <a:rPr lang="en-US" b="1" smtClean="0">
                <a:latin typeface="Calibri" pitchFamily="34" charset="0"/>
              </a:rPr>
              <a:pPr/>
              <a:t>58</a:t>
            </a:fld>
            <a:r>
              <a:rPr lang="en-US" b="1" smtClean="0">
                <a:latin typeface="Calibri" pitchFamily="34" charset="0"/>
              </a:rPr>
              <a:t>]</a:t>
            </a:r>
          </a:p>
        </p:txBody>
      </p:sp>
      <p:sp>
        <p:nvSpPr>
          <p:cNvPr id="1634306" name="Rectangle 2"/>
          <p:cNvSpPr>
            <a:spLocks noGrp="1" noChangeArrowheads="1"/>
          </p:cNvSpPr>
          <p:nvPr>
            <p:ph type="title"/>
          </p:nvPr>
        </p:nvSpPr>
        <p:spPr/>
        <p:txBody>
          <a:bodyPr/>
          <a:lstStyle/>
          <a:p>
            <a:pPr eaLnBrk="1" hangingPunct="1">
              <a:defRPr/>
            </a:pPr>
            <a:r>
              <a:rPr lang="en-US" smtClean="0"/>
              <a:t>Result</a:t>
            </a:r>
          </a:p>
        </p:txBody>
      </p:sp>
      <p:sp>
        <p:nvSpPr>
          <p:cNvPr id="66564" name="Rectangle 3"/>
          <p:cNvSpPr>
            <a:spLocks noGrp="1" noChangeArrowheads="1"/>
          </p:cNvSpPr>
          <p:nvPr>
            <p:ph type="body" idx="1"/>
          </p:nvPr>
        </p:nvSpPr>
        <p:spPr/>
        <p:txBody>
          <a:bodyPr/>
          <a:lstStyle/>
          <a:p>
            <a:pPr eaLnBrk="1" hangingPunct="1"/>
            <a:endParaRPr lang="en-US" smtClean="0"/>
          </a:p>
        </p:txBody>
      </p:sp>
      <p:pic>
        <p:nvPicPr>
          <p:cNvPr id="66565" name="Picture 8"/>
          <p:cNvPicPr>
            <a:picLocks noChangeAspect="1" noChangeArrowheads="1"/>
          </p:cNvPicPr>
          <p:nvPr/>
        </p:nvPicPr>
        <p:blipFill>
          <a:blip r:embed="rId3" cstate="print"/>
          <a:srcRect/>
          <a:stretch>
            <a:fillRect/>
          </a:stretch>
        </p:blipFill>
        <p:spPr bwMode="auto">
          <a:xfrm>
            <a:off x="465138" y="1946275"/>
            <a:ext cx="6069012" cy="4205288"/>
          </a:xfrm>
          <a:prstGeom prst="rect">
            <a:avLst/>
          </a:prstGeom>
          <a:noFill/>
          <a:ln w="38100">
            <a:noFill/>
            <a:miter lim="800000"/>
            <a:headEnd/>
            <a:tailEnd/>
          </a:ln>
        </p:spPr>
      </p:pic>
      <p:sp>
        <p:nvSpPr>
          <p:cNvPr id="66566" name="Text Box 5"/>
          <p:cNvSpPr txBox="1">
            <a:spLocks noChangeArrowheads="1"/>
          </p:cNvSpPr>
          <p:nvPr/>
        </p:nvSpPr>
        <p:spPr bwMode="auto">
          <a:xfrm>
            <a:off x="5437188" y="1349375"/>
            <a:ext cx="3517900" cy="915988"/>
          </a:xfrm>
          <a:prstGeom prst="rect">
            <a:avLst/>
          </a:prstGeom>
          <a:solidFill>
            <a:schemeClr val="bg1">
              <a:alpha val="59999"/>
            </a:schemeClr>
          </a:solidFill>
          <a:ln w="38100">
            <a:noFill/>
            <a:miter lim="800000"/>
            <a:headEnd/>
            <a:tailEnd/>
          </a:ln>
        </p:spPr>
        <p:txBody>
          <a:bodyPr>
            <a:spAutoFit/>
          </a:bodyPr>
          <a:lstStyle/>
          <a:p>
            <a:r>
              <a:rPr lang="en-US">
                <a:solidFill>
                  <a:schemeClr val="bg2"/>
                </a:solidFill>
                <a:latin typeface="Calibri" pitchFamily="34" charset="0"/>
              </a:rPr>
              <a:t>Prime structure: p &lt; .01</a:t>
            </a:r>
          </a:p>
          <a:p>
            <a:r>
              <a:rPr lang="en-US">
                <a:solidFill>
                  <a:schemeClr val="bg2"/>
                </a:solidFill>
                <a:latin typeface="Calibri" pitchFamily="34" charset="0"/>
              </a:rPr>
              <a:t>Surprisal:  p &gt; .6</a:t>
            </a:r>
          </a:p>
          <a:p>
            <a:r>
              <a:rPr lang="en-US">
                <a:latin typeface="Calibri" pitchFamily="34" charset="0"/>
              </a:rPr>
              <a:t>Surprisal x Prime structure:  p &lt; .05</a:t>
            </a:r>
          </a:p>
        </p:txBody>
      </p:sp>
      <p:sp>
        <p:nvSpPr>
          <p:cNvPr id="66567" name="Line 9"/>
          <p:cNvSpPr>
            <a:spLocks noChangeShapeType="1"/>
          </p:cNvSpPr>
          <p:nvPr/>
        </p:nvSpPr>
        <p:spPr bwMode="auto">
          <a:xfrm>
            <a:off x="1465263" y="3832225"/>
            <a:ext cx="4876800" cy="392113"/>
          </a:xfrm>
          <a:prstGeom prst="line">
            <a:avLst/>
          </a:prstGeom>
          <a:noFill/>
          <a:ln w="38100">
            <a:solidFill>
              <a:srgbClr val="0000FF"/>
            </a:solidFill>
            <a:round/>
            <a:headEnd/>
            <a:tailEnd/>
          </a:ln>
        </p:spPr>
        <p:txBody>
          <a:bodyPr>
            <a:spAutoFit/>
          </a:bodyPr>
          <a:lstStyle/>
          <a:p>
            <a:endParaRPr lang="en-US"/>
          </a:p>
        </p:txBody>
      </p:sp>
      <p:sp>
        <p:nvSpPr>
          <p:cNvPr id="66568" name="Line 10"/>
          <p:cNvSpPr>
            <a:spLocks noChangeShapeType="1"/>
          </p:cNvSpPr>
          <p:nvPr/>
        </p:nvSpPr>
        <p:spPr bwMode="auto">
          <a:xfrm flipV="1">
            <a:off x="1485900" y="2619375"/>
            <a:ext cx="4833938" cy="1130300"/>
          </a:xfrm>
          <a:prstGeom prst="line">
            <a:avLst/>
          </a:prstGeom>
          <a:noFill/>
          <a:ln w="38100">
            <a:solidFill>
              <a:srgbClr val="FF9900"/>
            </a:solidFill>
            <a:round/>
            <a:headEnd/>
            <a:tailEnd/>
          </a:ln>
        </p:spPr>
        <p:txBody>
          <a:bodyPr>
            <a:spAutoFit/>
          </a:bodyPr>
          <a:lstStyle/>
          <a:p>
            <a:endParaRPr lang="en-US"/>
          </a:p>
        </p:txBody>
      </p:sp>
      <p:sp>
        <p:nvSpPr>
          <p:cNvPr id="9" name="Rectangle 8"/>
          <p:cNvSpPr/>
          <p:nvPr/>
        </p:nvSpPr>
        <p:spPr>
          <a:xfrm>
            <a:off x="6659419" y="4673599"/>
            <a:ext cx="2096668" cy="646331"/>
          </a:xfrm>
          <a:prstGeom prst="rect">
            <a:avLst/>
          </a:prstGeom>
        </p:spPr>
        <p:txBody>
          <a:bodyPr wrap="square">
            <a:spAutoFit/>
          </a:bodyPr>
          <a:lstStyle/>
          <a:p>
            <a:r>
              <a:rPr lang="en-US" b="0" dirty="0" smtClean="0">
                <a:solidFill>
                  <a:schemeClr val="bg2">
                    <a:lumMod val="75000"/>
                  </a:schemeClr>
                </a:solidFill>
                <a:latin typeface="+mj-lt"/>
              </a:rPr>
              <a:t>[Figure from Snider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6"/>
          <p:cNvSpPr>
            <a:spLocks noGrp="1"/>
          </p:cNvSpPr>
          <p:nvPr>
            <p:ph type="sldNum" sz="quarter" idx="12"/>
          </p:nvPr>
        </p:nvSpPr>
        <p:spPr>
          <a:noFill/>
        </p:spPr>
        <p:txBody>
          <a:bodyPr/>
          <a:lstStyle/>
          <a:p>
            <a:r>
              <a:rPr lang="en-US" smtClean="0"/>
              <a:t> </a:t>
            </a:r>
            <a:r>
              <a:rPr lang="en-US" b="1" smtClean="0">
                <a:latin typeface="Calibri" pitchFamily="34" charset="0"/>
              </a:rPr>
              <a:t>[</a:t>
            </a:r>
            <a:fld id="{7058372E-5304-4F6E-B23F-BBC3DF22FEE5}" type="slidenum">
              <a:rPr lang="en-US" b="1" smtClean="0">
                <a:latin typeface="Calibri" pitchFamily="34" charset="0"/>
              </a:rPr>
              <a:pPr/>
              <a:t>59</a:t>
            </a:fld>
            <a:r>
              <a:rPr lang="en-US" b="1" smtClean="0">
                <a:latin typeface="Calibri" pitchFamily="34" charset="0"/>
              </a:rPr>
              <a:t>]</a:t>
            </a:r>
          </a:p>
        </p:txBody>
      </p:sp>
      <p:sp>
        <p:nvSpPr>
          <p:cNvPr id="1636356" name="Rectangle 4"/>
          <p:cNvSpPr>
            <a:spLocks noGrp="1" noChangeArrowheads="1"/>
          </p:cNvSpPr>
          <p:nvPr>
            <p:ph type="title"/>
          </p:nvPr>
        </p:nvSpPr>
        <p:spPr/>
        <p:txBody>
          <a:bodyPr/>
          <a:lstStyle/>
          <a:p>
            <a:pPr eaLnBrk="1" hangingPunct="1">
              <a:defRPr/>
            </a:pPr>
            <a:r>
              <a:rPr lang="en-US" smtClean="0"/>
              <a:t>Replications</a:t>
            </a:r>
          </a:p>
        </p:txBody>
      </p:sp>
      <p:sp>
        <p:nvSpPr>
          <p:cNvPr id="67588" name="Rectangle 5"/>
          <p:cNvSpPr>
            <a:spLocks noGrp="1" noChangeArrowheads="1"/>
          </p:cNvSpPr>
          <p:nvPr>
            <p:ph type="body" sz="half" idx="1"/>
          </p:nvPr>
        </p:nvSpPr>
        <p:spPr>
          <a:xfrm>
            <a:off x="457200" y="1819275"/>
            <a:ext cx="4152900" cy="4221163"/>
          </a:xfrm>
        </p:spPr>
        <p:txBody>
          <a:bodyPr/>
          <a:lstStyle/>
          <a:p>
            <a:pPr eaLnBrk="1" hangingPunct="1"/>
            <a:r>
              <a:rPr lang="en-US" sz="2200" b="1" smtClean="0"/>
              <a:t>Unscripted speech (corpus)</a:t>
            </a:r>
          </a:p>
        </p:txBody>
      </p:sp>
      <p:sp>
        <p:nvSpPr>
          <p:cNvPr id="67589" name="Rectangle 6"/>
          <p:cNvSpPr>
            <a:spLocks noGrp="1" noChangeArrowheads="1"/>
          </p:cNvSpPr>
          <p:nvPr>
            <p:ph type="body" sz="half" idx="2"/>
          </p:nvPr>
        </p:nvSpPr>
        <p:spPr>
          <a:xfrm>
            <a:off x="4762500" y="1819275"/>
            <a:ext cx="4152900" cy="4221163"/>
          </a:xfrm>
        </p:spPr>
        <p:txBody>
          <a:bodyPr/>
          <a:lstStyle/>
          <a:p>
            <a:pPr eaLnBrk="1" hangingPunct="1"/>
            <a:r>
              <a:rPr lang="en-US" sz="2200" b="1" smtClean="0"/>
              <a:t>Meta-study (Kaschak et al)</a:t>
            </a:r>
          </a:p>
        </p:txBody>
      </p:sp>
      <p:sp>
        <p:nvSpPr>
          <p:cNvPr id="67590" name="Text Box 8"/>
          <p:cNvSpPr txBox="1">
            <a:spLocks noChangeArrowheads="1"/>
          </p:cNvSpPr>
          <p:nvPr/>
        </p:nvSpPr>
        <p:spPr bwMode="auto">
          <a:xfrm>
            <a:off x="5062538" y="5478463"/>
            <a:ext cx="3517900" cy="915987"/>
          </a:xfrm>
          <a:prstGeom prst="rect">
            <a:avLst/>
          </a:prstGeom>
          <a:solidFill>
            <a:schemeClr val="bg1">
              <a:alpha val="59999"/>
            </a:schemeClr>
          </a:solidFill>
          <a:ln w="38100">
            <a:noFill/>
            <a:miter lim="800000"/>
            <a:headEnd/>
            <a:tailEnd/>
          </a:ln>
        </p:spPr>
        <p:txBody>
          <a:bodyPr>
            <a:spAutoFit/>
          </a:bodyPr>
          <a:lstStyle/>
          <a:p>
            <a:r>
              <a:rPr lang="en-US">
                <a:solidFill>
                  <a:schemeClr val="bg2"/>
                </a:solidFill>
                <a:latin typeface="Calibri" pitchFamily="34" charset="0"/>
              </a:rPr>
              <a:t>Prime structure: p &lt; .01</a:t>
            </a:r>
          </a:p>
          <a:p>
            <a:r>
              <a:rPr lang="en-US">
                <a:solidFill>
                  <a:schemeClr val="bg2"/>
                </a:solidFill>
                <a:latin typeface="Calibri" pitchFamily="34" charset="0"/>
              </a:rPr>
              <a:t>Surprisal:  p &gt; .4</a:t>
            </a:r>
          </a:p>
          <a:p>
            <a:r>
              <a:rPr lang="en-US">
                <a:latin typeface="Calibri" pitchFamily="34" charset="0"/>
              </a:rPr>
              <a:t>Surprisal x Prime structure:  p &lt; .05</a:t>
            </a:r>
          </a:p>
        </p:txBody>
      </p:sp>
      <p:sp>
        <p:nvSpPr>
          <p:cNvPr id="67591" name="Text Box 9"/>
          <p:cNvSpPr txBox="1">
            <a:spLocks noChangeArrowheads="1"/>
          </p:cNvSpPr>
          <p:nvPr/>
        </p:nvSpPr>
        <p:spPr bwMode="auto">
          <a:xfrm>
            <a:off x="827088" y="5486400"/>
            <a:ext cx="3517900" cy="915988"/>
          </a:xfrm>
          <a:prstGeom prst="rect">
            <a:avLst/>
          </a:prstGeom>
          <a:solidFill>
            <a:schemeClr val="bg1">
              <a:alpha val="59999"/>
            </a:schemeClr>
          </a:solidFill>
          <a:ln w="38100">
            <a:noFill/>
            <a:miter lim="800000"/>
            <a:headEnd/>
            <a:tailEnd/>
          </a:ln>
        </p:spPr>
        <p:txBody>
          <a:bodyPr>
            <a:spAutoFit/>
          </a:bodyPr>
          <a:lstStyle/>
          <a:p>
            <a:r>
              <a:rPr lang="en-US">
                <a:solidFill>
                  <a:schemeClr val="bg2"/>
                </a:solidFill>
                <a:latin typeface="Calibri" pitchFamily="34" charset="0"/>
              </a:rPr>
              <a:t>Prime structure: p &lt; .1</a:t>
            </a:r>
          </a:p>
          <a:p>
            <a:r>
              <a:rPr lang="en-US">
                <a:solidFill>
                  <a:schemeClr val="bg2"/>
                </a:solidFill>
                <a:latin typeface="Calibri" pitchFamily="34" charset="0"/>
              </a:rPr>
              <a:t>Surprisal:  p &gt; .6</a:t>
            </a:r>
          </a:p>
          <a:p>
            <a:r>
              <a:rPr lang="en-US">
                <a:latin typeface="Calibri" pitchFamily="34" charset="0"/>
              </a:rPr>
              <a:t>Surprisal x Prime structure:  p &lt; .05</a:t>
            </a:r>
          </a:p>
        </p:txBody>
      </p:sp>
      <p:sp>
        <p:nvSpPr>
          <p:cNvPr id="67592" name="AutoShape 10"/>
          <p:cNvSpPr>
            <a:spLocks noChangeArrowheads="1"/>
          </p:cNvSpPr>
          <p:nvPr/>
        </p:nvSpPr>
        <p:spPr bwMode="auto">
          <a:xfrm>
            <a:off x="7242175" y="973138"/>
            <a:ext cx="1433513" cy="493712"/>
          </a:xfrm>
          <a:prstGeom prst="wedgeEllipseCallout">
            <a:avLst>
              <a:gd name="adj1" fmla="val -41917"/>
              <a:gd name="adj2" fmla="val 136815"/>
            </a:avLst>
          </a:prstGeom>
          <a:noFill/>
          <a:ln w="38100">
            <a:solidFill>
              <a:schemeClr val="accent2"/>
            </a:solidFill>
            <a:miter lim="800000"/>
            <a:headEnd/>
            <a:tailEnd/>
          </a:ln>
        </p:spPr>
        <p:txBody>
          <a:bodyPr/>
          <a:lstStyle/>
          <a:p>
            <a:pPr algn="ctr"/>
            <a:r>
              <a:rPr lang="en-US">
                <a:solidFill>
                  <a:schemeClr val="accent2"/>
                </a:solidFill>
              </a:rPr>
              <a:t>Thanks</a:t>
            </a:r>
          </a:p>
        </p:txBody>
      </p:sp>
      <p:pic>
        <p:nvPicPr>
          <p:cNvPr id="67593" name="Picture 11"/>
          <p:cNvPicPr>
            <a:picLocks noChangeAspect="1" noChangeArrowheads="1"/>
          </p:cNvPicPr>
          <p:nvPr/>
        </p:nvPicPr>
        <p:blipFill>
          <a:blip r:embed="rId3" cstate="print"/>
          <a:srcRect/>
          <a:stretch>
            <a:fillRect/>
          </a:stretch>
        </p:blipFill>
        <p:spPr bwMode="auto">
          <a:xfrm>
            <a:off x="227013" y="2425700"/>
            <a:ext cx="4268787" cy="2743200"/>
          </a:xfrm>
          <a:prstGeom prst="rect">
            <a:avLst/>
          </a:prstGeom>
          <a:noFill/>
          <a:ln w="38100">
            <a:noFill/>
            <a:miter lim="800000"/>
            <a:headEnd/>
            <a:tailEnd/>
          </a:ln>
        </p:spPr>
      </p:pic>
      <p:pic>
        <p:nvPicPr>
          <p:cNvPr id="67594" name="Picture 12"/>
          <p:cNvPicPr>
            <a:picLocks noChangeAspect="1" noChangeArrowheads="1"/>
          </p:cNvPicPr>
          <p:nvPr/>
        </p:nvPicPr>
        <p:blipFill>
          <a:blip r:embed="rId4" cstate="print"/>
          <a:srcRect/>
          <a:stretch>
            <a:fillRect/>
          </a:stretch>
        </p:blipFill>
        <p:spPr bwMode="auto">
          <a:xfrm>
            <a:off x="4837113" y="2419350"/>
            <a:ext cx="3641725" cy="2728913"/>
          </a:xfrm>
          <a:prstGeom prst="rect">
            <a:avLst/>
          </a:prstGeom>
          <a:noFill/>
          <a:ln w="38100">
            <a:noFill/>
            <a:miter lim="800000"/>
            <a:headEnd/>
            <a:tailEnd/>
          </a:ln>
        </p:spPr>
      </p:pic>
      <p:sp>
        <p:nvSpPr>
          <p:cNvPr id="67595" name="Line 13"/>
          <p:cNvSpPr>
            <a:spLocks noChangeShapeType="1"/>
          </p:cNvSpPr>
          <p:nvPr/>
        </p:nvSpPr>
        <p:spPr bwMode="auto">
          <a:xfrm>
            <a:off x="1193800" y="3884613"/>
            <a:ext cx="3209925" cy="222250"/>
          </a:xfrm>
          <a:prstGeom prst="line">
            <a:avLst/>
          </a:prstGeom>
          <a:noFill/>
          <a:ln w="38100">
            <a:solidFill>
              <a:srgbClr val="0000FF"/>
            </a:solidFill>
            <a:round/>
            <a:headEnd/>
            <a:tailEnd/>
          </a:ln>
        </p:spPr>
        <p:txBody>
          <a:bodyPr>
            <a:spAutoFit/>
          </a:bodyPr>
          <a:lstStyle/>
          <a:p>
            <a:endParaRPr lang="en-US"/>
          </a:p>
        </p:txBody>
      </p:sp>
      <p:sp>
        <p:nvSpPr>
          <p:cNvPr id="67596" name="Line 14"/>
          <p:cNvSpPr>
            <a:spLocks noChangeShapeType="1"/>
          </p:cNvSpPr>
          <p:nvPr/>
        </p:nvSpPr>
        <p:spPr bwMode="auto">
          <a:xfrm flipV="1">
            <a:off x="1182688" y="3541713"/>
            <a:ext cx="3201987" cy="236537"/>
          </a:xfrm>
          <a:prstGeom prst="line">
            <a:avLst/>
          </a:prstGeom>
          <a:noFill/>
          <a:ln w="38100">
            <a:solidFill>
              <a:srgbClr val="FF9900"/>
            </a:solidFill>
            <a:round/>
            <a:headEnd/>
            <a:tailEnd/>
          </a:ln>
        </p:spPr>
        <p:txBody>
          <a:bodyPr>
            <a:spAutoFit/>
          </a:bodyPr>
          <a:lstStyle/>
          <a:p>
            <a:endParaRPr lang="en-US"/>
          </a:p>
        </p:txBody>
      </p:sp>
      <p:sp>
        <p:nvSpPr>
          <p:cNvPr id="67597" name="Line 15"/>
          <p:cNvSpPr>
            <a:spLocks noChangeShapeType="1"/>
          </p:cNvSpPr>
          <p:nvPr/>
        </p:nvSpPr>
        <p:spPr bwMode="auto">
          <a:xfrm>
            <a:off x="5202238" y="3573463"/>
            <a:ext cx="3143250" cy="46037"/>
          </a:xfrm>
          <a:prstGeom prst="line">
            <a:avLst/>
          </a:prstGeom>
          <a:noFill/>
          <a:ln w="38100">
            <a:solidFill>
              <a:srgbClr val="0000FF"/>
            </a:solidFill>
            <a:round/>
            <a:headEnd/>
            <a:tailEnd/>
          </a:ln>
        </p:spPr>
        <p:txBody>
          <a:bodyPr>
            <a:spAutoFit/>
          </a:bodyPr>
          <a:lstStyle/>
          <a:p>
            <a:endParaRPr lang="en-US"/>
          </a:p>
        </p:txBody>
      </p:sp>
      <p:sp>
        <p:nvSpPr>
          <p:cNvPr id="67598" name="Line 16"/>
          <p:cNvSpPr>
            <a:spLocks noChangeShapeType="1"/>
          </p:cNvSpPr>
          <p:nvPr/>
        </p:nvSpPr>
        <p:spPr bwMode="auto">
          <a:xfrm flipV="1">
            <a:off x="5210175" y="2863850"/>
            <a:ext cx="3106738" cy="350838"/>
          </a:xfrm>
          <a:prstGeom prst="line">
            <a:avLst/>
          </a:prstGeom>
          <a:noFill/>
          <a:ln w="38100">
            <a:solidFill>
              <a:srgbClr val="FF9900"/>
            </a:solidFill>
            <a:round/>
            <a:headEnd/>
            <a:tailEnd/>
          </a:ln>
        </p:spPr>
        <p:txBody>
          <a:bodyPr>
            <a:spAutoFit/>
          </a:bodyPr>
          <a:lstStyle/>
          <a:p>
            <a:endParaRPr lang="en-US"/>
          </a:p>
        </p:txBody>
      </p:sp>
      <p:sp>
        <p:nvSpPr>
          <p:cNvPr id="15" name="Rectangle 14"/>
          <p:cNvSpPr/>
          <p:nvPr/>
        </p:nvSpPr>
        <p:spPr>
          <a:xfrm>
            <a:off x="2687771" y="6405631"/>
            <a:ext cx="4692073" cy="369332"/>
          </a:xfrm>
          <a:prstGeom prst="rect">
            <a:avLst/>
          </a:prstGeom>
        </p:spPr>
        <p:txBody>
          <a:bodyPr wrap="square">
            <a:spAutoFit/>
          </a:bodyPr>
          <a:lstStyle/>
          <a:p>
            <a:r>
              <a:rPr lang="en-US" b="0" dirty="0" smtClean="0">
                <a:solidFill>
                  <a:schemeClr val="bg2">
                    <a:lumMod val="75000"/>
                  </a:schemeClr>
                </a:solidFill>
                <a:latin typeface="+mj-lt"/>
              </a:rPr>
              <a:t>[Figures from Snider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pictures on the previous three slides were generously provided by Bob </a:t>
            </a:r>
            <a:r>
              <a:rPr lang="en-US" dirty="0" err="1" smtClean="0"/>
              <a:t>Slevc</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6</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75FF984D-5649-4706-88B9-7EE5CD383ACA}" type="slidenum">
              <a:rPr lang="en-US" b="1" smtClean="0">
                <a:latin typeface="Calibri" pitchFamily="34" charset="0"/>
              </a:rPr>
              <a:pPr/>
              <a:t>60</a:t>
            </a:fld>
            <a:r>
              <a:rPr lang="en-US" b="1" smtClean="0">
                <a:latin typeface="Calibri" pitchFamily="34" charset="0"/>
              </a:rPr>
              <a:t>]</a:t>
            </a:r>
          </a:p>
        </p:txBody>
      </p:sp>
      <p:sp>
        <p:nvSpPr>
          <p:cNvPr id="1665026" name="Rectangle 2"/>
          <p:cNvSpPr>
            <a:spLocks noGrp="1" noChangeArrowheads="1"/>
          </p:cNvSpPr>
          <p:nvPr>
            <p:ph type="title"/>
          </p:nvPr>
        </p:nvSpPr>
        <p:spPr/>
        <p:txBody>
          <a:bodyPr/>
          <a:lstStyle/>
          <a:p>
            <a:pPr eaLnBrk="1" hangingPunct="1">
              <a:defRPr/>
            </a:pPr>
            <a:r>
              <a:rPr lang="en-US" smtClean="0"/>
              <a:t>Summary</a:t>
            </a:r>
          </a:p>
        </p:txBody>
      </p:sp>
      <p:sp>
        <p:nvSpPr>
          <p:cNvPr id="1665027" name="Rectangle 3"/>
          <p:cNvSpPr>
            <a:spLocks noGrp="1" noChangeArrowheads="1"/>
          </p:cNvSpPr>
          <p:nvPr>
            <p:ph type="body" idx="1"/>
          </p:nvPr>
        </p:nvSpPr>
        <p:spPr>
          <a:xfrm>
            <a:off x="457200" y="1905000"/>
            <a:ext cx="8458200" cy="4554538"/>
          </a:xfrm>
        </p:spPr>
        <p:txBody>
          <a:bodyPr/>
          <a:lstStyle/>
          <a:p>
            <a:pPr eaLnBrk="1" hangingPunct="1"/>
            <a:r>
              <a:rPr lang="en-US" dirty="0" smtClean="0"/>
              <a:t>Prediction-error (surprisal) affects priming, consistence with the hypothesis that this process is involved in</a:t>
            </a:r>
          </a:p>
          <a:p>
            <a:pPr eaLnBrk="1" hangingPunct="1">
              <a:buFontTx/>
              <a:buNone/>
            </a:pPr>
            <a:endParaRPr lang="en-US" sz="1100" dirty="0" smtClean="0"/>
          </a:p>
          <a:p>
            <a:pPr eaLnBrk="1" hangingPunct="1">
              <a:buFontTx/>
              <a:buNone/>
            </a:pPr>
            <a:r>
              <a:rPr lang="en-US" b="1" dirty="0" smtClean="0">
                <a:sym typeface="Symbol" pitchFamily="18" charset="2"/>
              </a:rPr>
              <a:t>	 error-driven implicit learning (also predicted, but not tested by Chang et al., 2000, 2006)</a:t>
            </a:r>
          </a:p>
          <a:p>
            <a:pPr eaLnBrk="1" hangingPunct="1">
              <a:buFontTx/>
              <a:buNone/>
            </a:pPr>
            <a:endParaRPr lang="en-US" b="1" dirty="0" smtClean="0">
              <a:sym typeface="Symbol" pitchFamily="18" charset="2"/>
            </a:endParaRPr>
          </a:p>
          <a:p>
            <a:pPr eaLnBrk="1" hangingPunct="1"/>
            <a:r>
              <a:rPr lang="en-US" dirty="0" smtClean="0">
                <a:sym typeface="Symbol" pitchFamily="18" charset="2"/>
              </a:rPr>
              <a:t>Recent replication for Dutch by Bernolet and Hartsuiker (2010).</a:t>
            </a:r>
          </a:p>
          <a:p>
            <a:pPr eaLnBrk="1" hangingPunct="1">
              <a:buFontTx/>
              <a:buNone/>
            </a:pPr>
            <a:endParaRPr lang="en-US" b="1" dirty="0" smtClean="0">
              <a:sym typeface="Symbol" pitchFamily="18" charset="2"/>
            </a:endParaRPr>
          </a:p>
          <a:p>
            <a:pPr eaLnBrk="1" hangingPunct="1">
              <a:buFontTx/>
              <a:buNone/>
            </a:pPr>
            <a:endParaRPr lang="en-US" b="1" dirty="0" smtClean="0">
              <a:sym typeface="Symbol" pitchFamily="18" charset="2"/>
            </a:endParaRPr>
          </a:p>
          <a:p>
            <a:pPr eaLnBrk="1" hangingPunct="1"/>
            <a:endParaRPr lang="en-US" dirty="0" smtClean="0">
              <a:sym typeface="Symbol" pitchFamily="18" charset="2"/>
            </a:endParaRPr>
          </a:p>
          <a:p>
            <a:pPr eaLnBrk="1" hangingPunct="1">
              <a:buNone/>
            </a:pPr>
            <a:endParaRPr lang="en-US" dirty="0" smtClean="0">
              <a:sym typeface="Symbol" pitchFamily="18" charset="2"/>
            </a:endParaRPr>
          </a:p>
          <a:p>
            <a:pPr eaLnBrk="1" hangingPunct="1">
              <a:buFontTx/>
              <a:buNone/>
            </a:pPr>
            <a:endParaRPr lang="en-US" b="1" dirty="0" smtClean="0">
              <a:sym typeface="Symbol" pitchFamily="18" charset="2"/>
            </a:endParaRPr>
          </a:p>
          <a:p>
            <a:pPr eaLnBrk="1" hangingPunct="1">
              <a:buFontTx/>
              <a:buNone/>
            </a:pPr>
            <a:endParaRPr lang="en-US" b="1" dirty="0" smtClean="0">
              <a:sym typeface="Symbol" pitchFamily="18" charset="2"/>
            </a:endParaRPr>
          </a:p>
          <a:p>
            <a:pPr eaLnBrk="1" hangingPunct="1">
              <a:buFontTx/>
              <a:buNone/>
            </a:pPr>
            <a:endParaRPr lang="en-US" sz="1100" b="1" dirty="0" smtClean="0">
              <a:sym typeface="Symbol" pitchFamily="18" charset="2"/>
            </a:endParaRPr>
          </a:p>
        </p:txBody>
      </p:sp>
      <p:pic>
        <p:nvPicPr>
          <p:cNvPr id="68613" name="Picture 5" descr="neal2"/>
          <p:cNvPicPr>
            <a:picLocks noChangeAspect="1" noChangeArrowheads="1"/>
          </p:cNvPicPr>
          <p:nvPr/>
        </p:nvPicPr>
        <p:blipFill>
          <a:blip r:embed="rId3" cstate="print"/>
          <a:srcRect/>
          <a:stretch>
            <a:fillRect/>
          </a:stretch>
        </p:blipFill>
        <p:spPr bwMode="auto">
          <a:xfrm>
            <a:off x="7977188" y="255588"/>
            <a:ext cx="984250" cy="1249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82E69242-5583-4A47-A4E8-21E61ADFF798}" type="slidenum">
              <a:rPr lang="en-US" b="1" smtClean="0">
                <a:latin typeface="Calibri" pitchFamily="34" charset="0"/>
              </a:rPr>
              <a:pPr/>
              <a:t>61</a:t>
            </a:fld>
            <a:r>
              <a:rPr lang="en-US" b="1" smtClean="0">
                <a:latin typeface="Calibri" pitchFamily="34" charset="0"/>
              </a:rPr>
              <a:t>]</a:t>
            </a:r>
          </a:p>
        </p:txBody>
      </p:sp>
      <p:sp>
        <p:nvSpPr>
          <p:cNvPr id="1667074" name="Rectangle 2"/>
          <p:cNvSpPr>
            <a:spLocks noGrp="1" noChangeArrowheads="1"/>
          </p:cNvSpPr>
          <p:nvPr>
            <p:ph type="title"/>
          </p:nvPr>
        </p:nvSpPr>
        <p:spPr/>
        <p:txBody>
          <a:bodyPr/>
          <a:lstStyle/>
          <a:p>
            <a:pPr eaLnBrk="1" hangingPunct="1">
              <a:defRPr/>
            </a:pPr>
            <a:r>
              <a:rPr lang="en-US" smtClean="0"/>
              <a:t>Experiment</a:t>
            </a:r>
          </a:p>
        </p:txBody>
      </p:sp>
      <p:sp>
        <p:nvSpPr>
          <p:cNvPr id="78852" name="Rectangle 3"/>
          <p:cNvSpPr>
            <a:spLocks noGrp="1" noChangeArrowheads="1"/>
          </p:cNvSpPr>
          <p:nvPr>
            <p:ph type="body" idx="1"/>
          </p:nvPr>
        </p:nvSpPr>
        <p:spPr/>
        <p:txBody>
          <a:bodyPr/>
          <a:lstStyle/>
          <a:p>
            <a:pPr eaLnBrk="1" hangingPunct="1">
              <a:buFontTx/>
              <a:buNone/>
            </a:pPr>
            <a:r>
              <a:rPr lang="en-US" smtClean="0"/>
              <a:t>	… also contained between-participant block manipulation:</a:t>
            </a:r>
          </a:p>
        </p:txBody>
      </p:sp>
      <p:pic>
        <p:nvPicPr>
          <p:cNvPr id="78853" name="Picture 4"/>
          <p:cNvPicPr>
            <a:picLocks noChangeAspect="1" noChangeArrowheads="1"/>
          </p:cNvPicPr>
          <p:nvPr/>
        </p:nvPicPr>
        <p:blipFill>
          <a:blip r:embed="rId3" cstate="print"/>
          <a:srcRect/>
          <a:stretch>
            <a:fillRect/>
          </a:stretch>
        </p:blipFill>
        <p:spPr bwMode="auto">
          <a:xfrm>
            <a:off x="692150" y="3025775"/>
            <a:ext cx="4605338" cy="2100263"/>
          </a:xfrm>
          <a:prstGeom prst="rect">
            <a:avLst/>
          </a:prstGeom>
          <a:noFill/>
          <a:ln w="38100">
            <a:noFill/>
            <a:miter lim="800000"/>
            <a:headEnd/>
            <a:tailEnd/>
          </a:ln>
        </p:spPr>
      </p:pic>
      <p:sp>
        <p:nvSpPr>
          <p:cNvPr id="6" name="Rectangle 5"/>
          <p:cNvSpPr/>
          <p:nvPr/>
        </p:nvSpPr>
        <p:spPr>
          <a:xfrm>
            <a:off x="960582" y="5652655"/>
            <a:ext cx="3990123" cy="369332"/>
          </a:xfrm>
          <a:prstGeom prst="rect">
            <a:avLst/>
          </a:prstGeom>
        </p:spPr>
        <p:txBody>
          <a:bodyPr wrap="square">
            <a:spAutoFit/>
          </a:bodyPr>
          <a:lstStyle/>
          <a:p>
            <a:r>
              <a:rPr lang="en-US" b="0" dirty="0" smtClean="0">
                <a:solidFill>
                  <a:schemeClr val="bg2">
                    <a:lumMod val="75000"/>
                  </a:schemeClr>
                </a:solidFill>
                <a:latin typeface="+mj-lt"/>
              </a:rPr>
              <a:t>[Figure from Snider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25ECBFB2-523C-42BA-848C-467382124134}" type="slidenum">
              <a:rPr lang="en-US" b="1" smtClean="0">
                <a:latin typeface="Calibri" pitchFamily="34" charset="0"/>
              </a:rPr>
              <a:pPr/>
              <a:t>62</a:t>
            </a:fld>
            <a:r>
              <a:rPr lang="en-US" b="1" smtClean="0">
                <a:latin typeface="Calibri" pitchFamily="34" charset="0"/>
              </a:rPr>
              <a:t>]</a:t>
            </a:r>
          </a:p>
        </p:txBody>
      </p:sp>
      <p:sp>
        <p:nvSpPr>
          <p:cNvPr id="1697794" name="Rectangle 2"/>
          <p:cNvSpPr>
            <a:spLocks noGrp="1" noChangeArrowheads="1"/>
          </p:cNvSpPr>
          <p:nvPr>
            <p:ph type="title"/>
          </p:nvPr>
        </p:nvSpPr>
        <p:spPr/>
        <p:txBody>
          <a:bodyPr/>
          <a:lstStyle/>
          <a:p>
            <a:pPr eaLnBrk="1" hangingPunct="1">
              <a:defRPr/>
            </a:pPr>
            <a:r>
              <a:rPr lang="en-US" sz="3600" smtClean="0"/>
              <a:t>Prime surprisal </a:t>
            </a:r>
            <a:br>
              <a:rPr lang="en-US" sz="3600" smtClean="0"/>
            </a:br>
            <a:r>
              <a:rPr lang="en-US" sz="3600" smtClean="0"/>
              <a:t>based on Experience within Experiment</a:t>
            </a:r>
          </a:p>
        </p:txBody>
      </p:sp>
      <p:sp>
        <p:nvSpPr>
          <p:cNvPr id="79876" name="Rectangle 3"/>
          <p:cNvSpPr>
            <a:spLocks noGrp="1" noChangeArrowheads="1"/>
          </p:cNvSpPr>
          <p:nvPr>
            <p:ph type="body" idx="1"/>
          </p:nvPr>
        </p:nvSpPr>
        <p:spPr/>
        <p:txBody>
          <a:bodyPr/>
          <a:lstStyle/>
          <a:p>
            <a:pPr eaLnBrk="1" hangingPunct="1"/>
            <a:endParaRPr lang="en-US" smtClean="0"/>
          </a:p>
        </p:txBody>
      </p:sp>
      <p:pic>
        <p:nvPicPr>
          <p:cNvPr id="79877" name="Picture 4"/>
          <p:cNvPicPr>
            <a:picLocks noChangeAspect="1" noChangeArrowheads="1"/>
          </p:cNvPicPr>
          <p:nvPr/>
        </p:nvPicPr>
        <p:blipFill>
          <a:blip r:embed="rId3" cstate="print"/>
          <a:srcRect/>
          <a:stretch>
            <a:fillRect/>
          </a:stretch>
        </p:blipFill>
        <p:spPr bwMode="auto">
          <a:xfrm>
            <a:off x="912813" y="1790700"/>
            <a:ext cx="6965950" cy="4527550"/>
          </a:xfrm>
          <a:prstGeom prst="rect">
            <a:avLst/>
          </a:prstGeom>
          <a:noFill/>
          <a:ln w="38100">
            <a:noFill/>
            <a:miter lim="800000"/>
            <a:headEnd/>
            <a:tailEnd/>
          </a:ln>
        </p:spPr>
      </p:pic>
      <p:sp>
        <p:nvSpPr>
          <p:cNvPr id="79878" name="Text Box 5"/>
          <p:cNvSpPr txBox="1">
            <a:spLocks noChangeArrowheads="1"/>
          </p:cNvSpPr>
          <p:nvPr/>
        </p:nvSpPr>
        <p:spPr bwMode="auto">
          <a:xfrm>
            <a:off x="4178300" y="5905500"/>
            <a:ext cx="1352550" cy="366713"/>
          </a:xfrm>
          <a:prstGeom prst="rect">
            <a:avLst/>
          </a:prstGeom>
          <a:solidFill>
            <a:schemeClr val="bg1"/>
          </a:solidFill>
          <a:ln w="38100">
            <a:noFill/>
            <a:miter lim="800000"/>
            <a:headEnd/>
            <a:tailEnd/>
          </a:ln>
        </p:spPr>
        <p:txBody>
          <a:bodyPr>
            <a:spAutoFit/>
          </a:bodyPr>
          <a:lstStyle/>
          <a:p>
            <a:r>
              <a:rPr lang="en-US"/>
              <a:t>Item Order</a:t>
            </a:r>
          </a:p>
        </p:txBody>
      </p:sp>
      <p:sp>
        <p:nvSpPr>
          <p:cNvPr id="79879" name="Text Box 6"/>
          <p:cNvSpPr txBox="1">
            <a:spLocks noChangeArrowheads="1"/>
          </p:cNvSpPr>
          <p:nvPr/>
        </p:nvSpPr>
        <p:spPr bwMode="auto">
          <a:xfrm rot="-5400000">
            <a:off x="-950119" y="3359944"/>
            <a:ext cx="4008438" cy="641350"/>
          </a:xfrm>
          <a:prstGeom prst="rect">
            <a:avLst/>
          </a:prstGeom>
          <a:solidFill>
            <a:schemeClr val="bg1"/>
          </a:solidFill>
          <a:ln w="38100">
            <a:noFill/>
            <a:miter lim="800000"/>
            <a:headEnd/>
            <a:tailEnd/>
          </a:ln>
        </p:spPr>
        <p:txBody>
          <a:bodyPr>
            <a:spAutoFit/>
          </a:bodyPr>
          <a:lstStyle/>
          <a:p>
            <a:pPr algn="ctr"/>
            <a:r>
              <a:rPr lang="en-US"/>
              <a:t>Expected surprisal of prime structure based on previous trials</a:t>
            </a:r>
          </a:p>
        </p:txBody>
      </p:sp>
      <p:sp>
        <p:nvSpPr>
          <p:cNvPr id="1697799" name="Freeform 7"/>
          <p:cNvSpPr>
            <a:spLocks/>
          </p:cNvSpPr>
          <p:nvPr/>
        </p:nvSpPr>
        <p:spPr bwMode="auto">
          <a:xfrm>
            <a:off x="2078038" y="3865563"/>
            <a:ext cx="5643562" cy="1154112"/>
          </a:xfrm>
          <a:custGeom>
            <a:avLst/>
            <a:gdLst>
              <a:gd name="T0" fmla="*/ 55563 w 3555"/>
              <a:gd name="T1" fmla="*/ 619125 h 727"/>
              <a:gd name="T2" fmla="*/ 419100 w 3555"/>
              <a:gd name="T3" fmla="*/ 968375 h 727"/>
              <a:gd name="T4" fmla="*/ 1246187 w 3555"/>
              <a:gd name="T5" fmla="*/ 1084262 h 727"/>
              <a:gd name="T6" fmla="*/ 2014538 w 3555"/>
              <a:gd name="T7" fmla="*/ 1141412 h 727"/>
              <a:gd name="T8" fmla="*/ 2928937 w 3555"/>
              <a:gd name="T9" fmla="*/ 1054100 h 727"/>
              <a:gd name="T10" fmla="*/ 3654425 w 3555"/>
              <a:gd name="T11" fmla="*/ 1069975 h 727"/>
              <a:gd name="T12" fmla="*/ 4656137 w 3555"/>
              <a:gd name="T13" fmla="*/ 1141412 h 727"/>
              <a:gd name="T14" fmla="*/ 5513387 w 3555"/>
              <a:gd name="T15" fmla="*/ 996950 h 727"/>
              <a:gd name="T16" fmla="*/ 5440362 w 3555"/>
              <a:gd name="T17" fmla="*/ 735012 h 727"/>
              <a:gd name="T18" fmla="*/ 4845050 w 3555"/>
              <a:gd name="T19" fmla="*/ 735012 h 727"/>
              <a:gd name="T20" fmla="*/ 4279900 w 3555"/>
              <a:gd name="T21" fmla="*/ 677862 h 727"/>
              <a:gd name="T22" fmla="*/ 3771900 w 3555"/>
              <a:gd name="T23" fmla="*/ 663575 h 727"/>
              <a:gd name="T24" fmla="*/ 2857500 w 3555"/>
              <a:gd name="T25" fmla="*/ 604837 h 727"/>
              <a:gd name="T26" fmla="*/ 2189162 w 3555"/>
              <a:gd name="T27" fmla="*/ 460375 h 727"/>
              <a:gd name="T28" fmla="*/ 1333500 w 3555"/>
              <a:gd name="T29" fmla="*/ 546100 h 727"/>
              <a:gd name="T30" fmla="*/ 795337 w 3555"/>
              <a:gd name="T31" fmla="*/ 415925 h 727"/>
              <a:gd name="T32" fmla="*/ 419100 w 3555"/>
              <a:gd name="T33" fmla="*/ 155575 h 727"/>
              <a:gd name="T34" fmla="*/ 258763 w 3555"/>
              <a:gd name="T35" fmla="*/ 9525 h 727"/>
              <a:gd name="T36" fmla="*/ 84137 w 3555"/>
              <a:gd name="T37" fmla="*/ 212725 h 727"/>
              <a:gd name="T38" fmla="*/ 55563 w 3555"/>
              <a:gd name="T39" fmla="*/ 619125 h 7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55"/>
              <a:gd name="T61" fmla="*/ 0 h 727"/>
              <a:gd name="T62" fmla="*/ 3555 w 3555"/>
              <a:gd name="T63" fmla="*/ 727 h 7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55" h="727">
                <a:moveTo>
                  <a:pt x="35" y="390"/>
                </a:moveTo>
                <a:cubicBezTo>
                  <a:pt x="70" y="469"/>
                  <a:pt x="139" y="561"/>
                  <a:pt x="264" y="610"/>
                </a:cubicBezTo>
                <a:cubicBezTo>
                  <a:pt x="389" y="659"/>
                  <a:pt x="618" y="665"/>
                  <a:pt x="785" y="683"/>
                </a:cubicBezTo>
                <a:cubicBezTo>
                  <a:pt x="952" y="701"/>
                  <a:pt x="1092" y="722"/>
                  <a:pt x="1269" y="719"/>
                </a:cubicBezTo>
                <a:cubicBezTo>
                  <a:pt x="1446" y="716"/>
                  <a:pt x="1673" y="671"/>
                  <a:pt x="1845" y="664"/>
                </a:cubicBezTo>
                <a:cubicBezTo>
                  <a:pt x="2017" y="657"/>
                  <a:pt x="2121" y="665"/>
                  <a:pt x="2302" y="674"/>
                </a:cubicBezTo>
                <a:cubicBezTo>
                  <a:pt x="2483" y="683"/>
                  <a:pt x="2738" y="727"/>
                  <a:pt x="2933" y="719"/>
                </a:cubicBezTo>
                <a:cubicBezTo>
                  <a:pt x="3128" y="711"/>
                  <a:pt x="3391" y="671"/>
                  <a:pt x="3473" y="628"/>
                </a:cubicBezTo>
                <a:cubicBezTo>
                  <a:pt x="3555" y="585"/>
                  <a:pt x="3497" y="491"/>
                  <a:pt x="3427" y="463"/>
                </a:cubicBezTo>
                <a:cubicBezTo>
                  <a:pt x="3357" y="435"/>
                  <a:pt x="3174" y="469"/>
                  <a:pt x="3052" y="463"/>
                </a:cubicBezTo>
                <a:cubicBezTo>
                  <a:pt x="2930" y="457"/>
                  <a:pt x="2809" y="434"/>
                  <a:pt x="2696" y="427"/>
                </a:cubicBezTo>
                <a:cubicBezTo>
                  <a:pt x="2583" y="420"/>
                  <a:pt x="2525" y="426"/>
                  <a:pt x="2376" y="418"/>
                </a:cubicBezTo>
                <a:cubicBezTo>
                  <a:pt x="2227" y="410"/>
                  <a:pt x="1966" y="402"/>
                  <a:pt x="1800" y="381"/>
                </a:cubicBezTo>
                <a:cubicBezTo>
                  <a:pt x="1634" y="360"/>
                  <a:pt x="1539" y="296"/>
                  <a:pt x="1379" y="290"/>
                </a:cubicBezTo>
                <a:cubicBezTo>
                  <a:pt x="1219" y="284"/>
                  <a:pt x="986" y="349"/>
                  <a:pt x="840" y="344"/>
                </a:cubicBezTo>
                <a:cubicBezTo>
                  <a:pt x="694" y="339"/>
                  <a:pt x="597" y="303"/>
                  <a:pt x="501" y="262"/>
                </a:cubicBezTo>
                <a:cubicBezTo>
                  <a:pt x="405" y="221"/>
                  <a:pt x="320" y="141"/>
                  <a:pt x="264" y="98"/>
                </a:cubicBezTo>
                <a:cubicBezTo>
                  <a:pt x="208" y="55"/>
                  <a:pt x="198" y="0"/>
                  <a:pt x="163" y="6"/>
                </a:cubicBezTo>
                <a:cubicBezTo>
                  <a:pt x="128" y="12"/>
                  <a:pt x="76" y="70"/>
                  <a:pt x="53" y="134"/>
                </a:cubicBezTo>
                <a:cubicBezTo>
                  <a:pt x="30" y="198"/>
                  <a:pt x="0" y="311"/>
                  <a:pt x="35" y="390"/>
                </a:cubicBezTo>
                <a:close/>
              </a:path>
            </a:pathLst>
          </a:custGeom>
          <a:noFill/>
          <a:ln w="38100">
            <a:solidFill>
              <a:srgbClr val="FF9900"/>
            </a:solidFill>
            <a:round/>
            <a:headEnd/>
            <a:tailEnd/>
          </a:ln>
        </p:spPr>
        <p:txBody>
          <a:bodyPr>
            <a:spAutoFit/>
          </a:bodyPr>
          <a:lstStyle/>
          <a:p>
            <a:endParaRPr lang="en-US"/>
          </a:p>
        </p:txBody>
      </p:sp>
      <p:sp>
        <p:nvSpPr>
          <p:cNvPr id="1697801" name="Freeform 9"/>
          <p:cNvSpPr>
            <a:spLocks/>
          </p:cNvSpPr>
          <p:nvPr/>
        </p:nvSpPr>
        <p:spPr bwMode="auto">
          <a:xfrm>
            <a:off x="1958975" y="4641850"/>
            <a:ext cx="3094038" cy="703263"/>
          </a:xfrm>
          <a:custGeom>
            <a:avLst/>
            <a:gdLst>
              <a:gd name="T0" fmla="*/ 14288 w 1949"/>
              <a:gd name="T1" fmla="*/ 104775 h 443"/>
              <a:gd name="T2" fmla="*/ 146050 w 1949"/>
              <a:gd name="T3" fmla="*/ 496888 h 443"/>
              <a:gd name="T4" fmla="*/ 465138 w 1949"/>
              <a:gd name="T5" fmla="*/ 641350 h 443"/>
              <a:gd name="T6" fmla="*/ 1046163 w 1949"/>
              <a:gd name="T7" fmla="*/ 684213 h 443"/>
              <a:gd name="T8" fmla="*/ 2816226 w 1949"/>
              <a:gd name="T9" fmla="*/ 669925 h 443"/>
              <a:gd name="T10" fmla="*/ 2714626 w 1949"/>
              <a:gd name="T11" fmla="*/ 481013 h 443"/>
              <a:gd name="T12" fmla="*/ 2308226 w 1949"/>
              <a:gd name="T13" fmla="*/ 481013 h 443"/>
              <a:gd name="T14" fmla="*/ 1930401 w 1949"/>
              <a:gd name="T15" fmla="*/ 452438 h 443"/>
              <a:gd name="T16" fmla="*/ 1554163 w 1949"/>
              <a:gd name="T17" fmla="*/ 466725 h 443"/>
              <a:gd name="T18" fmla="*/ 1074738 w 1949"/>
              <a:gd name="T19" fmla="*/ 452438 h 443"/>
              <a:gd name="T20" fmla="*/ 812800 w 1949"/>
              <a:gd name="T21" fmla="*/ 336550 h 443"/>
              <a:gd name="T22" fmla="*/ 522288 w 1949"/>
              <a:gd name="T23" fmla="*/ 365125 h 443"/>
              <a:gd name="T24" fmla="*/ 290513 w 1949"/>
              <a:gd name="T25" fmla="*/ 307975 h 443"/>
              <a:gd name="T26" fmla="*/ 233363 w 1949"/>
              <a:gd name="T27" fmla="*/ 46038 h 443"/>
              <a:gd name="T28" fmla="*/ 14288 w 1949"/>
              <a:gd name="T29" fmla="*/ 104775 h 4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49"/>
              <a:gd name="T46" fmla="*/ 0 h 443"/>
              <a:gd name="T47" fmla="*/ 1949 w 1949"/>
              <a:gd name="T48" fmla="*/ 443 h 4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49" h="443">
                <a:moveTo>
                  <a:pt x="9" y="66"/>
                </a:moveTo>
                <a:cubicBezTo>
                  <a:pt x="0" y="113"/>
                  <a:pt x="45" y="257"/>
                  <a:pt x="92" y="313"/>
                </a:cubicBezTo>
                <a:cubicBezTo>
                  <a:pt x="139" y="369"/>
                  <a:pt x="199" y="384"/>
                  <a:pt x="293" y="404"/>
                </a:cubicBezTo>
                <a:cubicBezTo>
                  <a:pt x="387" y="424"/>
                  <a:pt x="412" y="428"/>
                  <a:pt x="659" y="431"/>
                </a:cubicBezTo>
                <a:cubicBezTo>
                  <a:pt x="906" y="434"/>
                  <a:pt x="1599" y="443"/>
                  <a:pt x="1774" y="422"/>
                </a:cubicBezTo>
                <a:cubicBezTo>
                  <a:pt x="1949" y="401"/>
                  <a:pt x="1763" y="323"/>
                  <a:pt x="1710" y="303"/>
                </a:cubicBezTo>
                <a:cubicBezTo>
                  <a:pt x="1657" y="283"/>
                  <a:pt x="1536" y="306"/>
                  <a:pt x="1454" y="303"/>
                </a:cubicBezTo>
                <a:cubicBezTo>
                  <a:pt x="1372" y="300"/>
                  <a:pt x="1295" y="286"/>
                  <a:pt x="1216" y="285"/>
                </a:cubicBezTo>
                <a:cubicBezTo>
                  <a:pt x="1137" y="284"/>
                  <a:pt x="1069" y="294"/>
                  <a:pt x="979" y="294"/>
                </a:cubicBezTo>
                <a:cubicBezTo>
                  <a:pt x="889" y="294"/>
                  <a:pt x="755" y="299"/>
                  <a:pt x="677" y="285"/>
                </a:cubicBezTo>
                <a:cubicBezTo>
                  <a:pt x="599" y="271"/>
                  <a:pt x="570" y="221"/>
                  <a:pt x="512" y="212"/>
                </a:cubicBezTo>
                <a:cubicBezTo>
                  <a:pt x="454" y="203"/>
                  <a:pt x="384" y="233"/>
                  <a:pt x="329" y="230"/>
                </a:cubicBezTo>
                <a:cubicBezTo>
                  <a:pt x="274" y="227"/>
                  <a:pt x="213" y="227"/>
                  <a:pt x="183" y="194"/>
                </a:cubicBezTo>
                <a:cubicBezTo>
                  <a:pt x="153" y="161"/>
                  <a:pt x="179" y="58"/>
                  <a:pt x="147" y="29"/>
                </a:cubicBezTo>
                <a:cubicBezTo>
                  <a:pt x="115" y="0"/>
                  <a:pt x="18" y="19"/>
                  <a:pt x="9" y="66"/>
                </a:cubicBezTo>
                <a:close/>
              </a:path>
            </a:pathLst>
          </a:custGeom>
          <a:noFill/>
          <a:ln w="38100">
            <a:solidFill>
              <a:srgbClr val="0000FF"/>
            </a:solidFill>
            <a:round/>
            <a:headEnd/>
            <a:tailEnd/>
          </a:ln>
        </p:spPr>
        <p:txBody>
          <a:bodyPr>
            <a:spAutoFit/>
          </a:bodyPr>
          <a:lstStyle/>
          <a:p>
            <a:endParaRPr lang="en-US"/>
          </a:p>
        </p:txBody>
      </p:sp>
      <p:sp>
        <p:nvSpPr>
          <p:cNvPr id="1697802" name="Freeform 10"/>
          <p:cNvSpPr>
            <a:spLocks/>
          </p:cNvSpPr>
          <p:nvPr/>
        </p:nvSpPr>
        <p:spPr bwMode="auto">
          <a:xfrm>
            <a:off x="4765675" y="1901825"/>
            <a:ext cx="2995613" cy="3011488"/>
          </a:xfrm>
          <a:custGeom>
            <a:avLst/>
            <a:gdLst>
              <a:gd name="T0" fmla="*/ 23813 w 1887"/>
              <a:gd name="T1" fmla="*/ 217488 h 1897"/>
              <a:gd name="T2" fmla="*/ 241300 w 1887"/>
              <a:gd name="T3" fmla="*/ 1422400 h 1897"/>
              <a:gd name="T4" fmla="*/ 808038 w 1887"/>
              <a:gd name="T5" fmla="*/ 2306638 h 1897"/>
              <a:gd name="T6" fmla="*/ 1344613 w 1887"/>
              <a:gd name="T7" fmla="*/ 2627313 h 1897"/>
              <a:gd name="T8" fmla="*/ 1954213 w 1887"/>
              <a:gd name="T9" fmla="*/ 2743201 h 1897"/>
              <a:gd name="T10" fmla="*/ 2592388 w 1887"/>
              <a:gd name="T11" fmla="*/ 2946401 h 1897"/>
              <a:gd name="T12" fmla="*/ 2941638 w 1887"/>
              <a:gd name="T13" fmla="*/ 2960688 h 1897"/>
              <a:gd name="T14" fmla="*/ 2913063 w 1887"/>
              <a:gd name="T15" fmla="*/ 2641601 h 1897"/>
              <a:gd name="T16" fmla="*/ 2679701 w 1887"/>
              <a:gd name="T17" fmla="*/ 2597151 h 1897"/>
              <a:gd name="T18" fmla="*/ 2389188 w 1887"/>
              <a:gd name="T19" fmla="*/ 2466976 h 1897"/>
              <a:gd name="T20" fmla="*/ 2012951 w 1887"/>
              <a:gd name="T21" fmla="*/ 2278063 h 1897"/>
              <a:gd name="T22" fmla="*/ 1677988 w 1887"/>
              <a:gd name="T23" fmla="*/ 2060576 h 1897"/>
              <a:gd name="T24" fmla="*/ 1446213 w 1887"/>
              <a:gd name="T25" fmla="*/ 1843088 h 1897"/>
              <a:gd name="T26" fmla="*/ 1155700 w 1887"/>
              <a:gd name="T27" fmla="*/ 1408113 h 1897"/>
              <a:gd name="T28" fmla="*/ 952500 w 1887"/>
              <a:gd name="T29" fmla="*/ 928688 h 1897"/>
              <a:gd name="T30" fmla="*/ 865188 w 1887"/>
              <a:gd name="T31" fmla="*/ 434975 h 1897"/>
              <a:gd name="T32" fmla="*/ 763588 w 1887"/>
              <a:gd name="T33" fmla="*/ 130175 h 1897"/>
              <a:gd name="T34" fmla="*/ 387350 w 1887"/>
              <a:gd name="T35" fmla="*/ 115888 h 1897"/>
              <a:gd name="T36" fmla="*/ 23813 w 1887"/>
              <a:gd name="T37" fmla="*/ 217488 h 18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87"/>
              <a:gd name="T58" fmla="*/ 0 h 1897"/>
              <a:gd name="T59" fmla="*/ 1887 w 1887"/>
              <a:gd name="T60" fmla="*/ 1897 h 18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87" h="1897">
                <a:moveTo>
                  <a:pt x="15" y="137"/>
                </a:moveTo>
                <a:cubicBezTo>
                  <a:pt x="0" y="274"/>
                  <a:pt x="70" y="677"/>
                  <a:pt x="152" y="896"/>
                </a:cubicBezTo>
                <a:cubicBezTo>
                  <a:pt x="234" y="1115"/>
                  <a:pt x="393" y="1327"/>
                  <a:pt x="509" y="1453"/>
                </a:cubicBezTo>
                <a:cubicBezTo>
                  <a:pt x="625" y="1579"/>
                  <a:pt x="727" y="1609"/>
                  <a:pt x="847" y="1655"/>
                </a:cubicBezTo>
                <a:cubicBezTo>
                  <a:pt x="967" y="1701"/>
                  <a:pt x="1100" y="1694"/>
                  <a:pt x="1231" y="1728"/>
                </a:cubicBezTo>
                <a:cubicBezTo>
                  <a:pt x="1362" y="1762"/>
                  <a:pt x="1530" y="1833"/>
                  <a:pt x="1633" y="1856"/>
                </a:cubicBezTo>
                <a:cubicBezTo>
                  <a:pt x="1736" y="1879"/>
                  <a:pt x="1819" y="1897"/>
                  <a:pt x="1853" y="1865"/>
                </a:cubicBezTo>
                <a:cubicBezTo>
                  <a:pt x="1887" y="1833"/>
                  <a:pt x="1862" y="1702"/>
                  <a:pt x="1835" y="1664"/>
                </a:cubicBezTo>
                <a:cubicBezTo>
                  <a:pt x="1808" y="1626"/>
                  <a:pt x="1743" y="1654"/>
                  <a:pt x="1688" y="1636"/>
                </a:cubicBezTo>
                <a:cubicBezTo>
                  <a:pt x="1633" y="1618"/>
                  <a:pt x="1575" y="1587"/>
                  <a:pt x="1505" y="1554"/>
                </a:cubicBezTo>
                <a:cubicBezTo>
                  <a:pt x="1435" y="1521"/>
                  <a:pt x="1343" y="1478"/>
                  <a:pt x="1268" y="1435"/>
                </a:cubicBezTo>
                <a:cubicBezTo>
                  <a:pt x="1193" y="1392"/>
                  <a:pt x="1116" y="1344"/>
                  <a:pt x="1057" y="1298"/>
                </a:cubicBezTo>
                <a:cubicBezTo>
                  <a:pt x="998" y="1252"/>
                  <a:pt x="966" y="1230"/>
                  <a:pt x="911" y="1161"/>
                </a:cubicBezTo>
                <a:cubicBezTo>
                  <a:pt x="856" y="1092"/>
                  <a:pt x="780" y="983"/>
                  <a:pt x="728" y="887"/>
                </a:cubicBezTo>
                <a:cubicBezTo>
                  <a:pt x="676" y="791"/>
                  <a:pt x="630" y="687"/>
                  <a:pt x="600" y="585"/>
                </a:cubicBezTo>
                <a:cubicBezTo>
                  <a:pt x="570" y="483"/>
                  <a:pt x="565" y="358"/>
                  <a:pt x="545" y="274"/>
                </a:cubicBezTo>
                <a:cubicBezTo>
                  <a:pt x="525" y="190"/>
                  <a:pt x="531" y="115"/>
                  <a:pt x="481" y="82"/>
                </a:cubicBezTo>
                <a:cubicBezTo>
                  <a:pt x="431" y="49"/>
                  <a:pt x="322" y="64"/>
                  <a:pt x="244" y="73"/>
                </a:cubicBezTo>
                <a:cubicBezTo>
                  <a:pt x="166" y="82"/>
                  <a:pt x="30" y="0"/>
                  <a:pt x="15" y="137"/>
                </a:cubicBezTo>
                <a:close/>
              </a:path>
            </a:pathLst>
          </a:custGeom>
          <a:noFill/>
          <a:ln w="38100">
            <a:solidFill>
              <a:srgbClr val="0000FF"/>
            </a:solidFill>
            <a:round/>
            <a:headEnd/>
            <a:tailEnd/>
          </a:ln>
        </p:spPr>
        <p:txBody>
          <a:bodyPr>
            <a:spAutoFit/>
          </a:bodyPr>
          <a:lstStyle/>
          <a:p>
            <a:endParaRPr lang="en-US"/>
          </a:p>
        </p:txBody>
      </p:sp>
      <p:sp>
        <p:nvSpPr>
          <p:cNvPr id="1697803" name="Rectangle 11"/>
          <p:cNvSpPr>
            <a:spLocks noChangeArrowheads="1"/>
          </p:cNvSpPr>
          <p:nvPr/>
        </p:nvSpPr>
        <p:spPr bwMode="auto">
          <a:xfrm>
            <a:off x="1930400" y="2076450"/>
            <a:ext cx="1219200" cy="217488"/>
          </a:xfrm>
          <a:prstGeom prst="rect">
            <a:avLst/>
          </a:prstGeom>
          <a:noFill/>
          <a:ln w="38100">
            <a:solidFill>
              <a:srgbClr val="0000FF"/>
            </a:solidFill>
            <a:miter lim="800000"/>
            <a:headEnd/>
            <a:tailEnd/>
          </a:ln>
        </p:spPr>
        <p:txBody>
          <a:bodyPr wrap="none" anchor="ctr">
            <a:spAutoFit/>
          </a:bodyPr>
          <a:lstStyle/>
          <a:p>
            <a:endParaRPr lang="en-US"/>
          </a:p>
        </p:txBody>
      </p:sp>
      <p:sp>
        <p:nvSpPr>
          <p:cNvPr id="1697804" name="Rectangle 12"/>
          <p:cNvSpPr>
            <a:spLocks noChangeArrowheads="1"/>
          </p:cNvSpPr>
          <p:nvPr/>
        </p:nvSpPr>
        <p:spPr bwMode="auto">
          <a:xfrm>
            <a:off x="1938338" y="2312988"/>
            <a:ext cx="1219200" cy="217487"/>
          </a:xfrm>
          <a:prstGeom prst="rect">
            <a:avLst/>
          </a:prstGeom>
          <a:noFill/>
          <a:ln w="38100">
            <a:solidFill>
              <a:srgbClr val="FF9900"/>
            </a:solidFill>
            <a:miter lim="800000"/>
            <a:headEnd/>
            <a:tailEnd/>
          </a:ln>
        </p:spPr>
        <p:txBody>
          <a:bodyPr wrap="none" anchor="ctr">
            <a:spAutoFit/>
          </a:bodyPr>
          <a:lstStyle/>
          <a:p>
            <a:endParaRPr lang="en-US"/>
          </a:p>
        </p:txBody>
      </p:sp>
      <p:sp>
        <p:nvSpPr>
          <p:cNvPr id="1697805" name="Line 13"/>
          <p:cNvSpPr>
            <a:spLocks noChangeShapeType="1"/>
          </p:cNvSpPr>
          <p:nvPr/>
        </p:nvSpPr>
        <p:spPr bwMode="auto">
          <a:xfrm flipH="1">
            <a:off x="5675313" y="1843088"/>
            <a:ext cx="1204912" cy="247650"/>
          </a:xfrm>
          <a:prstGeom prst="line">
            <a:avLst/>
          </a:prstGeom>
          <a:noFill/>
          <a:ln w="38100">
            <a:solidFill>
              <a:srgbClr val="0000FF"/>
            </a:solidFill>
            <a:round/>
            <a:headEnd/>
            <a:tailEnd type="triangle" w="med" len="med"/>
          </a:ln>
        </p:spPr>
        <p:txBody>
          <a:bodyPr>
            <a:spAutoFit/>
          </a:bodyPr>
          <a:lstStyle/>
          <a:p>
            <a:endParaRPr lang="en-US"/>
          </a:p>
        </p:txBody>
      </p:sp>
      <p:sp>
        <p:nvSpPr>
          <p:cNvPr id="1697806" name="Text Box 14"/>
          <p:cNvSpPr txBox="1">
            <a:spLocks noChangeArrowheads="1"/>
          </p:cNvSpPr>
          <p:nvPr/>
        </p:nvSpPr>
        <p:spPr bwMode="auto">
          <a:xfrm>
            <a:off x="6840538" y="1614488"/>
            <a:ext cx="2151062" cy="396875"/>
          </a:xfrm>
          <a:prstGeom prst="rect">
            <a:avLst/>
          </a:prstGeom>
          <a:noFill/>
          <a:ln w="38100">
            <a:noFill/>
            <a:miter lim="800000"/>
            <a:headEnd/>
            <a:tailEnd/>
          </a:ln>
        </p:spPr>
        <p:txBody>
          <a:bodyPr wrap="none">
            <a:spAutoFit/>
          </a:bodyPr>
          <a:lstStyle/>
          <a:p>
            <a:r>
              <a:rPr lang="en-US" sz="2000">
                <a:solidFill>
                  <a:srgbClr val="0000FF"/>
                </a:solidFill>
                <a:latin typeface="Calibri" pitchFamily="34" charset="0"/>
              </a:rPr>
              <a:t>Very high surprisal</a:t>
            </a:r>
          </a:p>
        </p:txBody>
      </p:sp>
      <p:sp>
        <p:nvSpPr>
          <p:cNvPr id="15" name="Rectangle 14"/>
          <p:cNvSpPr/>
          <p:nvPr/>
        </p:nvSpPr>
        <p:spPr>
          <a:xfrm>
            <a:off x="1801091" y="6345382"/>
            <a:ext cx="3990123" cy="369332"/>
          </a:xfrm>
          <a:prstGeom prst="rect">
            <a:avLst/>
          </a:prstGeom>
        </p:spPr>
        <p:txBody>
          <a:bodyPr wrap="square">
            <a:spAutoFit/>
          </a:bodyPr>
          <a:lstStyle/>
          <a:p>
            <a:r>
              <a:rPr lang="en-US" b="0" dirty="0" smtClean="0">
                <a:solidFill>
                  <a:schemeClr val="bg2">
                    <a:lumMod val="75000"/>
                  </a:schemeClr>
                </a:solidFill>
                <a:latin typeface="+mj-lt"/>
              </a:rPr>
              <a:t>[Figure from Snider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7803"/>
                                        </p:tgtEl>
                                        <p:attrNameLst>
                                          <p:attrName>style.visibility</p:attrName>
                                        </p:attrNameLst>
                                      </p:cBhvr>
                                      <p:to>
                                        <p:strVal val="visible"/>
                                      </p:to>
                                    </p:set>
                                    <p:animEffect transition="in" filter="fade">
                                      <p:cBhvr>
                                        <p:cTn id="7" dur="1000"/>
                                        <p:tgtEl>
                                          <p:spTgt spid="16978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97802"/>
                                        </p:tgtEl>
                                        <p:attrNameLst>
                                          <p:attrName>style.visibility</p:attrName>
                                        </p:attrNameLst>
                                      </p:cBhvr>
                                      <p:to>
                                        <p:strVal val="visible"/>
                                      </p:to>
                                    </p:set>
                                    <p:animEffect transition="in" filter="fade">
                                      <p:cBhvr>
                                        <p:cTn id="10" dur="1000"/>
                                        <p:tgtEl>
                                          <p:spTgt spid="16978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97801"/>
                                        </p:tgtEl>
                                        <p:attrNameLst>
                                          <p:attrName>style.visibility</p:attrName>
                                        </p:attrNameLst>
                                      </p:cBhvr>
                                      <p:to>
                                        <p:strVal val="visible"/>
                                      </p:to>
                                    </p:set>
                                    <p:animEffect transition="in" filter="fade">
                                      <p:cBhvr>
                                        <p:cTn id="13" dur="1000"/>
                                        <p:tgtEl>
                                          <p:spTgt spid="169780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97805"/>
                                        </p:tgtEl>
                                        <p:attrNameLst>
                                          <p:attrName>style.visibility</p:attrName>
                                        </p:attrNameLst>
                                      </p:cBhvr>
                                      <p:to>
                                        <p:strVal val="visible"/>
                                      </p:to>
                                    </p:set>
                                    <p:animEffect transition="in" filter="blinds(horizontal)">
                                      <p:cBhvr>
                                        <p:cTn id="16" dur="500"/>
                                        <p:tgtEl>
                                          <p:spTgt spid="169780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97806"/>
                                        </p:tgtEl>
                                        <p:attrNameLst>
                                          <p:attrName>style.visibility</p:attrName>
                                        </p:attrNameLst>
                                      </p:cBhvr>
                                      <p:to>
                                        <p:strVal val="visible"/>
                                      </p:to>
                                    </p:set>
                                    <p:animEffect transition="in" filter="blinds(horizontal)">
                                      <p:cBhvr>
                                        <p:cTn id="19" dur="500"/>
                                        <p:tgtEl>
                                          <p:spTgt spid="16978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1000"/>
                                        <p:tgtEl>
                                          <p:spTgt spid="1697803"/>
                                        </p:tgtEl>
                                      </p:cBhvr>
                                    </p:animEffect>
                                    <p:set>
                                      <p:cBhvr>
                                        <p:cTn id="24" dur="1" fill="hold">
                                          <p:stCondLst>
                                            <p:cond delay="999"/>
                                          </p:stCondLst>
                                        </p:cTn>
                                        <p:tgtEl>
                                          <p:spTgt spid="169780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1000"/>
                                        <p:tgtEl>
                                          <p:spTgt spid="1697802"/>
                                        </p:tgtEl>
                                      </p:cBhvr>
                                    </p:animEffect>
                                    <p:set>
                                      <p:cBhvr>
                                        <p:cTn id="27" dur="1" fill="hold">
                                          <p:stCondLst>
                                            <p:cond delay="999"/>
                                          </p:stCondLst>
                                        </p:cTn>
                                        <p:tgtEl>
                                          <p:spTgt spid="169780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1697801"/>
                                        </p:tgtEl>
                                      </p:cBhvr>
                                    </p:animEffect>
                                    <p:set>
                                      <p:cBhvr>
                                        <p:cTn id="30" dur="1" fill="hold">
                                          <p:stCondLst>
                                            <p:cond delay="999"/>
                                          </p:stCondLst>
                                        </p:cTn>
                                        <p:tgtEl>
                                          <p:spTgt spid="1697801"/>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697799"/>
                                        </p:tgtEl>
                                        <p:attrNameLst>
                                          <p:attrName>style.visibility</p:attrName>
                                        </p:attrNameLst>
                                      </p:cBhvr>
                                      <p:to>
                                        <p:strVal val="visible"/>
                                      </p:to>
                                    </p:set>
                                    <p:animEffect transition="in" filter="fade">
                                      <p:cBhvr>
                                        <p:cTn id="33" dur="1000"/>
                                        <p:tgtEl>
                                          <p:spTgt spid="169779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97804"/>
                                        </p:tgtEl>
                                        <p:attrNameLst>
                                          <p:attrName>style.visibility</p:attrName>
                                        </p:attrNameLst>
                                      </p:cBhvr>
                                      <p:to>
                                        <p:strVal val="visible"/>
                                      </p:to>
                                    </p:set>
                                    <p:animEffect transition="in" filter="fade">
                                      <p:cBhvr>
                                        <p:cTn id="36" dur="1000"/>
                                        <p:tgtEl>
                                          <p:spTgt spid="1697804"/>
                                        </p:tgtEl>
                                      </p:cBhvr>
                                    </p:animEffect>
                                  </p:childTnLst>
                                </p:cTn>
                              </p:par>
                              <p:par>
                                <p:cTn id="37" presetID="3" presetClass="exit" presetSubtype="10" fill="hold" grpId="1" nodeType="withEffect">
                                  <p:stCondLst>
                                    <p:cond delay="0"/>
                                  </p:stCondLst>
                                  <p:childTnLst>
                                    <p:animEffect transition="out" filter="blinds(horizontal)">
                                      <p:cBhvr>
                                        <p:cTn id="38" dur="500"/>
                                        <p:tgtEl>
                                          <p:spTgt spid="1697806"/>
                                        </p:tgtEl>
                                      </p:cBhvr>
                                    </p:animEffect>
                                    <p:set>
                                      <p:cBhvr>
                                        <p:cTn id="39" dur="1" fill="hold">
                                          <p:stCondLst>
                                            <p:cond delay="499"/>
                                          </p:stCondLst>
                                        </p:cTn>
                                        <p:tgtEl>
                                          <p:spTgt spid="1697806"/>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1697805"/>
                                        </p:tgtEl>
                                      </p:cBhvr>
                                    </p:animEffect>
                                    <p:set>
                                      <p:cBhvr>
                                        <p:cTn id="42" dur="1" fill="hold">
                                          <p:stCondLst>
                                            <p:cond delay="499"/>
                                          </p:stCondLst>
                                        </p:cTn>
                                        <p:tgtEl>
                                          <p:spTgt spid="16978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799" grpId="0" animBg="1"/>
      <p:bldP spid="1697801" grpId="0" animBg="1"/>
      <p:bldP spid="1697801" grpId="1" animBg="1"/>
      <p:bldP spid="1697802" grpId="0" animBg="1"/>
      <p:bldP spid="1697802" grpId="1" animBg="1"/>
      <p:bldP spid="1697803" grpId="0" animBg="1"/>
      <p:bldP spid="1697803" grpId="1" animBg="1"/>
      <p:bldP spid="1697804" grpId="0" animBg="1"/>
      <p:bldP spid="1697805" grpId="0" animBg="1"/>
      <p:bldP spid="1697805" grpId="1" animBg="1"/>
      <p:bldP spid="1697806" grpId="0"/>
      <p:bldP spid="1697806"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DF3DFED5-757B-4247-9556-D11A26A2F04E}" type="slidenum">
              <a:rPr lang="en-US" b="1" smtClean="0">
                <a:latin typeface="Calibri" pitchFamily="34" charset="0"/>
              </a:rPr>
              <a:pPr/>
              <a:t>63</a:t>
            </a:fld>
            <a:r>
              <a:rPr lang="en-US" b="1" smtClean="0">
                <a:latin typeface="Calibri" pitchFamily="34" charset="0"/>
              </a:rPr>
              <a:t>]</a:t>
            </a:r>
          </a:p>
        </p:txBody>
      </p:sp>
      <p:sp>
        <p:nvSpPr>
          <p:cNvPr id="1699842" name="Rectangle 2"/>
          <p:cNvSpPr>
            <a:spLocks noGrp="1" noChangeArrowheads="1"/>
          </p:cNvSpPr>
          <p:nvPr>
            <p:ph type="title"/>
          </p:nvPr>
        </p:nvSpPr>
        <p:spPr>
          <a:xfrm>
            <a:off x="457200" y="274638"/>
            <a:ext cx="3984625" cy="868362"/>
          </a:xfrm>
        </p:spPr>
        <p:txBody>
          <a:bodyPr/>
          <a:lstStyle/>
          <a:p>
            <a:pPr eaLnBrk="1" hangingPunct="1">
              <a:defRPr/>
            </a:pPr>
            <a:r>
              <a:rPr lang="en-US" smtClean="0"/>
              <a:t>Result</a:t>
            </a:r>
          </a:p>
        </p:txBody>
      </p:sp>
      <p:pic>
        <p:nvPicPr>
          <p:cNvPr id="80900" name="Picture 4"/>
          <p:cNvPicPr>
            <a:picLocks noChangeAspect="1" noChangeArrowheads="1"/>
          </p:cNvPicPr>
          <p:nvPr/>
        </p:nvPicPr>
        <p:blipFill>
          <a:blip r:embed="rId3" cstate="print"/>
          <a:srcRect/>
          <a:stretch>
            <a:fillRect/>
          </a:stretch>
        </p:blipFill>
        <p:spPr bwMode="auto">
          <a:xfrm>
            <a:off x="430213" y="2409825"/>
            <a:ext cx="6513512" cy="4208463"/>
          </a:xfrm>
          <a:prstGeom prst="rect">
            <a:avLst/>
          </a:prstGeom>
          <a:noFill/>
          <a:ln w="38100">
            <a:noFill/>
            <a:miter lim="800000"/>
            <a:headEnd/>
            <a:tailEnd/>
          </a:ln>
        </p:spPr>
      </p:pic>
      <p:sp>
        <p:nvSpPr>
          <p:cNvPr id="80901" name="Text Box 5"/>
          <p:cNvSpPr txBox="1">
            <a:spLocks noChangeArrowheads="1"/>
          </p:cNvSpPr>
          <p:nvPr/>
        </p:nvSpPr>
        <p:spPr bwMode="auto">
          <a:xfrm>
            <a:off x="4541838" y="1106488"/>
            <a:ext cx="4354512" cy="1739900"/>
          </a:xfrm>
          <a:prstGeom prst="rect">
            <a:avLst/>
          </a:prstGeom>
          <a:solidFill>
            <a:schemeClr val="bg1">
              <a:alpha val="59999"/>
            </a:schemeClr>
          </a:solidFill>
          <a:ln w="38100">
            <a:noFill/>
            <a:miter lim="800000"/>
            <a:headEnd/>
            <a:tailEnd/>
          </a:ln>
        </p:spPr>
        <p:txBody>
          <a:bodyPr>
            <a:spAutoFit/>
          </a:bodyPr>
          <a:lstStyle/>
          <a:p>
            <a:r>
              <a:rPr lang="en-US">
                <a:solidFill>
                  <a:schemeClr val="bg2"/>
                </a:solidFill>
                <a:latin typeface="Calibri" pitchFamily="34" charset="0"/>
              </a:rPr>
              <a:t>Prime structure: p &lt; .01</a:t>
            </a:r>
          </a:p>
          <a:p>
            <a:r>
              <a:rPr lang="en-US">
                <a:solidFill>
                  <a:schemeClr val="bg2"/>
                </a:solidFill>
                <a:latin typeface="Calibri" pitchFamily="34" charset="0"/>
              </a:rPr>
              <a:t>Surprisal:  p &gt; .6</a:t>
            </a:r>
          </a:p>
          <a:p>
            <a:r>
              <a:rPr lang="en-US">
                <a:solidFill>
                  <a:schemeClr val="bg2"/>
                </a:solidFill>
                <a:latin typeface="Calibri" pitchFamily="34" charset="0"/>
              </a:rPr>
              <a:t>Surprisal x Prime structure:  p &lt; .05</a:t>
            </a:r>
          </a:p>
          <a:p>
            <a:r>
              <a:rPr lang="en-US">
                <a:solidFill>
                  <a:schemeClr val="bg2"/>
                </a:solidFill>
                <a:latin typeface="Calibri" pitchFamily="34" charset="0"/>
              </a:rPr>
              <a:t>Cumulative priming: p&lt; .01</a:t>
            </a:r>
          </a:p>
          <a:p>
            <a:r>
              <a:rPr lang="en-US">
                <a:solidFill>
                  <a:schemeClr val="bg2"/>
                </a:solidFill>
                <a:latin typeface="Calibri" pitchFamily="34" charset="0"/>
              </a:rPr>
              <a:t>Adapted surprisal:  p &gt; .1</a:t>
            </a:r>
          </a:p>
          <a:p>
            <a:r>
              <a:rPr lang="en-US">
                <a:latin typeface="Calibri" pitchFamily="34" charset="0"/>
              </a:rPr>
              <a:t>Adapted surprisal x Prime structure:  p &lt; .05</a:t>
            </a:r>
          </a:p>
        </p:txBody>
      </p:sp>
      <p:sp>
        <p:nvSpPr>
          <p:cNvPr id="7" name="Rectangle 6"/>
          <p:cNvSpPr/>
          <p:nvPr/>
        </p:nvSpPr>
        <p:spPr>
          <a:xfrm>
            <a:off x="7019632" y="5126183"/>
            <a:ext cx="2096668" cy="646331"/>
          </a:xfrm>
          <a:prstGeom prst="rect">
            <a:avLst/>
          </a:prstGeom>
        </p:spPr>
        <p:txBody>
          <a:bodyPr wrap="square">
            <a:spAutoFit/>
          </a:bodyPr>
          <a:lstStyle/>
          <a:p>
            <a:r>
              <a:rPr lang="en-US" b="0" dirty="0" smtClean="0">
                <a:solidFill>
                  <a:schemeClr val="bg2">
                    <a:lumMod val="75000"/>
                  </a:schemeClr>
                </a:solidFill>
                <a:latin typeface="+mj-lt"/>
              </a:rPr>
              <a:t>[Figure from Snider and Jaeger, in prep]</a:t>
            </a:r>
            <a:endParaRPr lang="en-US" dirty="0">
              <a:solidFill>
                <a:schemeClr val="bg2">
                  <a:lumMod val="75000"/>
                </a:schemeClr>
              </a:solidFill>
              <a:latin typeface="+mj-l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p:spPr>
        <p:txBody>
          <a:bodyPr/>
          <a:lstStyle/>
          <a:p>
            <a:r>
              <a:rPr lang="en-US" smtClean="0"/>
              <a:t> </a:t>
            </a:r>
            <a:r>
              <a:rPr lang="en-US" b="1" smtClean="0">
                <a:latin typeface="Calibri" pitchFamily="34" charset="0"/>
              </a:rPr>
              <a:t>[</a:t>
            </a:r>
            <a:fld id="{3BFCE789-71D3-447F-B35D-F8942F1E3939}" type="slidenum">
              <a:rPr lang="en-US" b="1" smtClean="0">
                <a:latin typeface="Calibri" pitchFamily="34" charset="0"/>
              </a:rPr>
              <a:pPr/>
              <a:t>64</a:t>
            </a:fld>
            <a:r>
              <a:rPr lang="en-US" b="1" smtClean="0">
                <a:latin typeface="Calibri" pitchFamily="34" charset="0"/>
              </a:rPr>
              <a:t>]</a:t>
            </a:r>
          </a:p>
        </p:txBody>
      </p:sp>
      <p:sp>
        <p:nvSpPr>
          <p:cNvPr id="1955842" name="Rectangle 2"/>
          <p:cNvSpPr>
            <a:spLocks noGrp="1" noChangeArrowheads="1"/>
          </p:cNvSpPr>
          <p:nvPr>
            <p:ph type="title"/>
          </p:nvPr>
        </p:nvSpPr>
        <p:spPr/>
        <p:txBody>
          <a:bodyPr/>
          <a:lstStyle/>
          <a:p>
            <a:pPr eaLnBrk="1" hangingPunct="1">
              <a:defRPr/>
            </a:pPr>
            <a:r>
              <a:rPr lang="en-US" dirty="0" smtClean="0"/>
              <a:t>Summary: Priming &amp; Learning</a:t>
            </a:r>
          </a:p>
        </p:txBody>
      </p:sp>
      <p:sp>
        <p:nvSpPr>
          <p:cNvPr id="81924" name="Rectangle 3"/>
          <p:cNvSpPr>
            <a:spLocks noGrp="1" noChangeArrowheads="1"/>
          </p:cNvSpPr>
          <p:nvPr>
            <p:ph type="body" idx="1"/>
          </p:nvPr>
        </p:nvSpPr>
        <p:spPr>
          <a:xfrm>
            <a:off x="457200" y="1905000"/>
            <a:ext cx="8313738" cy="4389438"/>
          </a:xfrm>
        </p:spPr>
        <p:txBody>
          <a:bodyPr/>
          <a:lstStyle/>
          <a:p>
            <a:pPr eaLnBrk="1" hangingPunct="1"/>
            <a:r>
              <a:rPr lang="en-US" dirty="0" smtClean="0"/>
              <a:t>Syntactic priming is sensitive to expectation-violation and hence error-driven, as would be expected if priming is learning rather than short term activation bursts (as proposed in Chang et al., 2000, 2006).</a:t>
            </a:r>
          </a:p>
          <a:p>
            <a:pPr eaLnBrk="1" hangingPunct="1"/>
            <a:endParaRPr lang="en-US" dirty="0" smtClean="0"/>
          </a:p>
          <a:p>
            <a:pPr eaLnBrk="1" hangingPunct="1"/>
            <a:r>
              <a:rPr lang="en-US" dirty="0" smtClean="0"/>
              <a:t>Strength of syntactic priming is sensitive to recent experience.</a:t>
            </a:r>
          </a:p>
          <a:p>
            <a:pPr eaLnBrk="1" hangingPunct="1"/>
            <a:endParaRPr lang="en-US" dirty="0" smtClean="0"/>
          </a:p>
          <a:p>
            <a:pPr eaLnBrk="1" hangingPunct="1"/>
            <a:r>
              <a:rPr lang="en-US" dirty="0" smtClean="0"/>
              <a:t>This may be taken to argue that priming is reflecting continuous implicit learning of linguistic distributions.</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b="1" dirty="0" smtClean="0">
                <a:solidFill>
                  <a:srgbClr val="333333"/>
                </a:solidFill>
              </a:rPr>
              <a:t>Required: </a:t>
            </a:r>
          </a:p>
          <a:p>
            <a:pPr lvl="1"/>
            <a:r>
              <a:rPr lang="en-US" dirty="0" smtClean="0">
                <a:solidFill>
                  <a:srgbClr val="333333"/>
                </a:solidFill>
              </a:rPr>
              <a:t>Fine and Jaeger (submitted)</a:t>
            </a:r>
          </a:p>
          <a:p>
            <a:r>
              <a:rPr lang="en-US" b="1" dirty="0" smtClean="0">
                <a:solidFill>
                  <a:srgbClr val="333333"/>
                </a:solidFill>
              </a:rPr>
              <a:t>Suggested: </a:t>
            </a:r>
            <a:r>
              <a:rPr lang="en-US" sz="2000" dirty="0" smtClean="0">
                <a:solidFill>
                  <a:srgbClr val="333333"/>
                </a:solidFill>
              </a:rPr>
              <a:t>Bock and Griffin (2000); Chang et al. (2000, 2006); Jaeger and Snider (2008); Kaschak and Glenberg (2004); Reitter et al. (2011); Snider and Jaeger (submitted)</a:t>
            </a:r>
            <a:endParaRPr lang="en-US" b="1" dirty="0" smtClean="0">
              <a:solidFill>
                <a:srgbClr val="333333"/>
              </a:solidFill>
            </a:endParaRPr>
          </a:p>
          <a:p>
            <a:r>
              <a:rPr lang="en-US" b="1" dirty="0" smtClean="0">
                <a:solidFill>
                  <a:srgbClr val="333333"/>
                </a:solidFill>
              </a:rPr>
              <a:t>Technical reading: </a:t>
            </a:r>
            <a:endParaRPr lang="en-US" dirty="0" smtClean="0">
              <a:solidFill>
                <a:srgbClr val="333333"/>
              </a:solidFill>
            </a:endParaRPr>
          </a:p>
          <a:p>
            <a:pPr lvl="1"/>
            <a:r>
              <a:rPr lang="en-US" b="1" dirty="0" smtClean="0">
                <a:solidFill>
                  <a:srgbClr val="333333"/>
                </a:solidFill>
              </a:rPr>
              <a:t>For R:</a:t>
            </a:r>
            <a:r>
              <a:rPr lang="en-US" dirty="0" smtClean="0">
                <a:solidFill>
                  <a:srgbClr val="333333"/>
                </a:solidFill>
              </a:rPr>
              <a:t> </a:t>
            </a:r>
          </a:p>
          <a:p>
            <a:pPr lvl="2"/>
            <a:r>
              <a:rPr lang="en-US" dirty="0" smtClean="0">
                <a:solidFill>
                  <a:srgbClr val="333333"/>
                </a:solidFill>
              </a:rPr>
              <a:t>Lynch (2010): Introduction to Applied Bayesian Statistics and Estimation for Social Scientists</a:t>
            </a:r>
          </a:p>
          <a:p>
            <a:pPr lvl="2"/>
            <a:r>
              <a:rPr lang="en-US" dirty="0" smtClean="0">
                <a:solidFill>
                  <a:srgbClr val="333333"/>
                </a:solidFill>
              </a:rPr>
              <a:t>Albert (2008): Bayesian Computation in R</a:t>
            </a:r>
          </a:p>
          <a:p>
            <a:pPr lvl="1">
              <a:buNone/>
            </a:pPr>
            <a:endParaRPr lang="en-US" dirty="0" smtClean="0">
              <a:solidFill>
                <a:srgbClr val="333333"/>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65</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Language Processing</a:t>
            </a:r>
            <a:endParaRPr lang="en-US" dirty="0"/>
          </a:p>
        </p:txBody>
      </p:sp>
      <p:sp>
        <p:nvSpPr>
          <p:cNvPr id="3" name="Content Placeholder 2"/>
          <p:cNvSpPr>
            <a:spLocks noGrp="1"/>
          </p:cNvSpPr>
          <p:nvPr>
            <p:ph idx="1"/>
          </p:nvPr>
        </p:nvSpPr>
        <p:spPr/>
        <p:txBody>
          <a:bodyPr/>
          <a:lstStyle/>
          <a:p>
            <a:r>
              <a:rPr lang="en-US" dirty="0" smtClean="0"/>
              <a:t>Much evidence over the last decades that comprehension involves access to probabilistic cues to the incremental parse (interpretation) </a:t>
            </a:r>
            <a:r>
              <a:rPr lang="en-US" sz="2000" dirty="0" smtClean="0">
                <a:solidFill>
                  <a:schemeClr val="bg2"/>
                </a:solidFill>
              </a:rPr>
              <a:t>[Garnsey et al 97; </a:t>
            </a:r>
            <a:r>
              <a:rPr lang="en-US" sz="2000" dirty="0" smtClean="0">
                <a:solidFill>
                  <a:schemeClr val="bg2"/>
                </a:solidFill>
              </a:rPr>
              <a:t>Hare et al 03; </a:t>
            </a:r>
            <a:r>
              <a:rPr lang="en-US" sz="2000" dirty="0" err="1" smtClean="0">
                <a:solidFill>
                  <a:schemeClr val="bg2"/>
                </a:solidFill>
              </a:rPr>
              <a:t>Kamide</a:t>
            </a:r>
            <a:r>
              <a:rPr lang="en-US" sz="2000" dirty="0" smtClean="0">
                <a:solidFill>
                  <a:schemeClr val="bg2"/>
                </a:solidFill>
              </a:rPr>
              <a:t> </a:t>
            </a:r>
            <a:r>
              <a:rPr lang="en-US" sz="2000" dirty="0" smtClean="0">
                <a:solidFill>
                  <a:schemeClr val="bg2"/>
                </a:solidFill>
              </a:rPr>
              <a:t>et al 99, 03; MacDonald et al 93; StaubClifton06; </a:t>
            </a:r>
            <a:r>
              <a:rPr lang="en-US" sz="2000" dirty="0" smtClean="0">
                <a:solidFill>
                  <a:schemeClr val="bg2"/>
                </a:solidFill>
              </a:rPr>
              <a:t>Tanenhaus et al 95; Trueswell </a:t>
            </a:r>
            <a:r>
              <a:rPr lang="en-US" sz="2000" dirty="0" smtClean="0">
                <a:solidFill>
                  <a:schemeClr val="bg2"/>
                </a:solidFill>
              </a:rPr>
              <a:t>et al 93, </a:t>
            </a:r>
            <a:r>
              <a:rPr lang="en-US" sz="2000" dirty="0" smtClean="0">
                <a:solidFill>
                  <a:schemeClr val="bg2"/>
                </a:solidFill>
              </a:rPr>
              <a:t>94]</a:t>
            </a:r>
            <a:endParaRPr lang="en-US" dirty="0" smtClean="0"/>
          </a:p>
          <a:p>
            <a:endParaRPr lang="en-US" dirty="0" smtClean="0"/>
          </a:p>
          <a:p>
            <a:r>
              <a:rPr lang="en-US" dirty="0" smtClean="0"/>
              <a:t>Variety of accounts, but they share the functional motivation that probabilistic cues help to process noisy input efficiently </a:t>
            </a:r>
            <a:r>
              <a:rPr lang="en-US" sz="2000" dirty="0" smtClean="0">
                <a:solidFill>
                  <a:schemeClr val="bg2"/>
                </a:solidFill>
              </a:rPr>
              <a:t>[e.g. Bicknell et al 09; Hale 01; Levy 08; Smith and Levy 09]</a:t>
            </a:r>
            <a:endParaRPr lang="en-US" sz="2000" dirty="0">
              <a:solidFill>
                <a:schemeClr val="bg2"/>
              </a:solidFill>
            </a:endParaRP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7</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665534" y="4516415"/>
            <a:ext cx="1953539" cy="443345"/>
          </a:xfrm>
          <a:prstGeom prst="rect">
            <a:avLst/>
          </a:prstGeom>
          <a:solidFill>
            <a:schemeClr val="accent1">
              <a:alpha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2720880" y="4557939"/>
            <a:ext cx="1877437" cy="369332"/>
          </a:xfrm>
          <a:prstGeom prst="rect">
            <a:avLst/>
          </a:prstGeom>
          <a:solidFill>
            <a:schemeClr val="accent1">
              <a:alpha val="40000"/>
            </a:schemeClr>
          </a:solidFill>
        </p:spPr>
        <p:txBody>
          <a:bodyPr wrap="none" rtlCol="0">
            <a:spAutoFit/>
          </a:bodyPr>
          <a:lstStyle/>
          <a:p>
            <a:r>
              <a:rPr lang="en-US" dirty="0" smtClean="0"/>
              <a:t>Other meaning</a:t>
            </a:r>
            <a:endParaRPr lang="en-US" dirty="0"/>
          </a:p>
        </p:txBody>
      </p:sp>
      <p:sp>
        <p:nvSpPr>
          <p:cNvPr id="2" name="Title 1"/>
          <p:cNvSpPr>
            <a:spLocks noGrp="1"/>
          </p:cNvSpPr>
          <p:nvPr>
            <p:ph type="title"/>
          </p:nvPr>
        </p:nvSpPr>
        <p:spPr/>
        <p:txBody>
          <a:bodyPr/>
          <a:lstStyle/>
          <a:p>
            <a:r>
              <a:rPr lang="en-US" dirty="0" smtClean="0"/>
              <a:t>Inference over a noisy channel</a:t>
            </a:r>
            <a:endParaRPr lang="en-US" dirty="0"/>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8</a:t>
            </a:fld>
            <a:r>
              <a:rPr lang="en-US" b="1" smtClean="0">
                <a:latin typeface="+mn-lt"/>
              </a:rPr>
              <a:t>]</a:t>
            </a:r>
            <a:endParaRPr lang="en-US" b="1">
              <a:latin typeface="+mn-lt"/>
            </a:endParaRPr>
          </a:p>
        </p:txBody>
      </p:sp>
      <p:sp>
        <p:nvSpPr>
          <p:cNvPr id="5" name="TextBox 4"/>
          <p:cNvSpPr txBox="1"/>
          <p:nvPr/>
        </p:nvSpPr>
        <p:spPr>
          <a:xfrm>
            <a:off x="2919391" y="2499530"/>
            <a:ext cx="889987" cy="369332"/>
          </a:xfrm>
          <a:prstGeom prst="rect">
            <a:avLst/>
          </a:prstGeom>
          <a:noFill/>
        </p:spPr>
        <p:txBody>
          <a:bodyPr wrap="none" rtlCol="0">
            <a:spAutoFit/>
          </a:bodyPr>
          <a:lstStyle/>
          <a:p>
            <a:r>
              <a:rPr lang="en-US" dirty="0" smtClean="0"/>
              <a:t>form </a:t>
            </a:r>
            <a:r>
              <a:rPr lang="en-US" i="1" dirty="0" smtClean="0"/>
              <a:t>1</a:t>
            </a:r>
            <a:endParaRPr lang="en-US" i="1" dirty="0"/>
          </a:p>
        </p:txBody>
      </p:sp>
      <p:sp>
        <p:nvSpPr>
          <p:cNvPr id="6" name="TextBox 5"/>
          <p:cNvSpPr txBox="1"/>
          <p:nvPr/>
        </p:nvSpPr>
        <p:spPr>
          <a:xfrm>
            <a:off x="3889236" y="2499525"/>
            <a:ext cx="889987" cy="369332"/>
          </a:xfrm>
          <a:prstGeom prst="rect">
            <a:avLst/>
          </a:prstGeom>
          <a:noFill/>
        </p:spPr>
        <p:txBody>
          <a:bodyPr wrap="none" rtlCol="0">
            <a:spAutoFit/>
          </a:bodyPr>
          <a:lstStyle/>
          <a:p>
            <a:r>
              <a:rPr lang="en-US" dirty="0" smtClean="0"/>
              <a:t>form </a:t>
            </a:r>
            <a:r>
              <a:rPr lang="en-US" i="1" dirty="0" smtClean="0"/>
              <a:t>2</a:t>
            </a:r>
            <a:endParaRPr lang="en-US" i="1" dirty="0"/>
          </a:p>
        </p:txBody>
      </p:sp>
      <p:sp>
        <p:nvSpPr>
          <p:cNvPr id="7" name="TextBox 6"/>
          <p:cNvSpPr txBox="1"/>
          <p:nvPr/>
        </p:nvSpPr>
        <p:spPr>
          <a:xfrm>
            <a:off x="6161456" y="2499525"/>
            <a:ext cx="889987" cy="369332"/>
          </a:xfrm>
          <a:prstGeom prst="rect">
            <a:avLst/>
          </a:prstGeom>
          <a:noFill/>
        </p:spPr>
        <p:txBody>
          <a:bodyPr wrap="none" rtlCol="0">
            <a:spAutoFit/>
          </a:bodyPr>
          <a:lstStyle/>
          <a:p>
            <a:r>
              <a:rPr lang="en-US" dirty="0" smtClean="0"/>
              <a:t>form </a:t>
            </a:r>
            <a:r>
              <a:rPr lang="en-US" i="1" dirty="0" smtClean="0"/>
              <a:t>k</a:t>
            </a:r>
            <a:endParaRPr lang="en-US" i="1" dirty="0"/>
          </a:p>
        </p:txBody>
      </p:sp>
      <p:sp>
        <p:nvSpPr>
          <p:cNvPr id="8" name="Rectangle 7"/>
          <p:cNvSpPr/>
          <p:nvPr/>
        </p:nvSpPr>
        <p:spPr bwMode="auto">
          <a:xfrm>
            <a:off x="2921529" y="1937087"/>
            <a:ext cx="4128654" cy="978080"/>
          </a:xfrm>
          <a:prstGeom prst="rect">
            <a:avLst/>
          </a:prstGeom>
          <a:noFill/>
          <a:ln>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2208164" y="4857491"/>
            <a:ext cx="1953539" cy="443345"/>
          </a:xfrm>
          <a:prstGeom prst="rect">
            <a:avLst/>
          </a:prstGeom>
          <a:solidFill>
            <a:schemeClr val="accent1">
              <a:alpha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2263510" y="4899015"/>
            <a:ext cx="1877437" cy="369332"/>
          </a:xfrm>
          <a:prstGeom prst="rect">
            <a:avLst/>
          </a:prstGeom>
          <a:solidFill>
            <a:schemeClr val="accent1">
              <a:alpha val="40000"/>
            </a:schemeClr>
          </a:solidFill>
        </p:spPr>
        <p:txBody>
          <a:bodyPr wrap="none" rtlCol="0">
            <a:spAutoFit/>
          </a:bodyPr>
          <a:lstStyle/>
          <a:p>
            <a:r>
              <a:rPr lang="en-US" dirty="0" smtClean="0"/>
              <a:t>Other meaning</a:t>
            </a:r>
            <a:endParaRPr lang="en-US" dirty="0"/>
          </a:p>
        </p:txBody>
      </p:sp>
      <p:sp>
        <p:nvSpPr>
          <p:cNvPr id="15" name="Rectangle 14"/>
          <p:cNvSpPr/>
          <p:nvPr/>
        </p:nvSpPr>
        <p:spPr bwMode="auto">
          <a:xfrm>
            <a:off x="6967697" y="4716312"/>
            <a:ext cx="1953539" cy="443345"/>
          </a:xfrm>
          <a:prstGeom prst="rect">
            <a:avLst/>
          </a:prstGeom>
          <a:solidFill>
            <a:schemeClr val="accent1">
              <a:alpha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6" name="TextBox 15"/>
          <p:cNvSpPr txBox="1"/>
          <p:nvPr/>
        </p:nvSpPr>
        <p:spPr>
          <a:xfrm>
            <a:off x="7023043" y="4757836"/>
            <a:ext cx="1877437" cy="369332"/>
          </a:xfrm>
          <a:prstGeom prst="rect">
            <a:avLst/>
          </a:prstGeom>
          <a:solidFill>
            <a:schemeClr val="accent1">
              <a:alpha val="40000"/>
            </a:schemeClr>
          </a:solidFill>
        </p:spPr>
        <p:txBody>
          <a:bodyPr wrap="none" rtlCol="0">
            <a:spAutoFit/>
          </a:bodyPr>
          <a:lstStyle/>
          <a:p>
            <a:r>
              <a:rPr lang="en-US" dirty="0" smtClean="0"/>
              <a:t>Other meaning</a:t>
            </a:r>
            <a:endParaRPr lang="en-US" dirty="0"/>
          </a:p>
        </p:txBody>
      </p:sp>
      <p:sp>
        <p:nvSpPr>
          <p:cNvPr id="17" name="Rectangle 16"/>
          <p:cNvSpPr/>
          <p:nvPr/>
        </p:nvSpPr>
        <p:spPr bwMode="auto">
          <a:xfrm>
            <a:off x="5873157" y="4563912"/>
            <a:ext cx="1953539" cy="443345"/>
          </a:xfrm>
          <a:prstGeom prst="rect">
            <a:avLst/>
          </a:prstGeom>
          <a:solidFill>
            <a:schemeClr val="accent1">
              <a:alpha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5928503" y="4605436"/>
            <a:ext cx="1877437" cy="369332"/>
          </a:xfrm>
          <a:prstGeom prst="rect">
            <a:avLst/>
          </a:prstGeom>
          <a:solidFill>
            <a:schemeClr val="accent1">
              <a:alpha val="40000"/>
            </a:schemeClr>
          </a:solidFill>
        </p:spPr>
        <p:txBody>
          <a:bodyPr wrap="none" rtlCol="0">
            <a:spAutoFit/>
          </a:bodyPr>
          <a:lstStyle/>
          <a:p>
            <a:r>
              <a:rPr lang="en-US" dirty="0" smtClean="0"/>
              <a:t>Other meaning</a:t>
            </a:r>
            <a:endParaRPr lang="en-US" dirty="0"/>
          </a:p>
        </p:txBody>
      </p:sp>
      <p:sp>
        <p:nvSpPr>
          <p:cNvPr id="19" name="Rectangle 18"/>
          <p:cNvSpPr/>
          <p:nvPr/>
        </p:nvSpPr>
        <p:spPr bwMode="auto">
          <a:xfrm>
            <a:off x="4847951" y="4910277"/>
            <a:ext cx="1953539" cy="443345"/>
          </a:xfrm>
          <a:prstGeom prst="rect">
            <a:avLst/>
          </a:prstGeom>
          <a:solidFill>
            <a:schemeClr val="accent1">
              <a:alpha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4903297" y="4951801"/>
            <a:ext cx="1877437" cy="369332"/>
          </a:xfrm>
          <a:prstGeom prst="rect">
            <a:avLst/>
          </a:prstGeom>
          <a:solidFill>
            <a:schemeClr val="accent1">
              <a:alpha val="40000"/>
            </a:schemeClr>
          </a:solidFill>
        </p:spPr>
        <p:txBody>
          <a:bodyPr wrap="none" rtlCol="0">
            <a:spAutoFit/>
          </a:bodyPr>
          <a:lstStyle/>
          <a:p>
            <a:r>
              <a:rPr lang="en-US" dirty="0" smtClean="0"/>
              <a:t>Other meaning</a:t>
            </a:r>
            <a:endParaRPr lang="en-US" dirty="0"/>
          </a:p>
        </p:txBody>
      </p:sp>
      <p:sp>
        <p:nvSpPr>
          <p:cNvPr id="21" name="Rectangle 20"/>
          <p:cNvSpPr/>
          <p:nvPr/>
        </p:nvSpPr>
        <p:spPr bwMode="auto">
          <a:xfrm>
            <a:off x="3753411" y="4757877"/>
            <a:ext cx="1953539" cy="443345"/>
          </a:xfrm>
          <a:prstGeom prst="rect">
            <a:avLst/>
          </a:prstGeom>
          <a:solidFill>
            <a:schemeClr val="accent1">
              <a:alpha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2" name="TextBox 21"/>
          <p:cNvSpPr txBox="1"/>
          <p:nvPr/>
        </p:nvSpPr>
        <p:spPr>
          <a:xfrm>
            <a:off x="3808757" y="4799401"/>
            <a:ext cx="1877437" cy="369332"/>
          </a:xfrm>
          <a:prstGeom prst="rect">
            <a:avLst/>
          </a:prstGeom>
          <a:solidFill>
            <a:schemeClr val="accent1">
              <a:alpha val="40000"/>
            </a:schemeClr>
          </a:solidFill>
        </p:spPr>
        <p:txBody>
          <a:bodyPr wrap="none" rtlCol="0">
            <a:spAutoFit/>
          </a:bodyPr>
          <a:lstStyle/>
          <a:p>
            <a:r>
              <a:rPr lang="en-US" dirty="0" smtClean="0"/>
              <a:t>Other meaning</a:t>
            </a:r>
            <a:endParaRPr lang="en-US" dirty="0"/>
          </a:p>
        </p:txBody>
      </p:sp>
      <p:sp>
        <p:nvSpPr>
          <p:cNvPr id="23" name="Rectangle 22"/>
          <p:cNvSpPr/>
          <p:nvPr/>
        </p:nvSpPr>
        <p:spPr bwMode="auto">
          <a:xfrm>
            <a:off x="2148839" y="4466881"/>
            <a:ext cx="6994299" cy="928254"/>
          </a:xfrm>
          <a:prstGeom prst="rect">
            <a:avLst/>
          </a:prstGeom>
          <a:solidFill>
            <a:schemeClr val="bg1">
              <a:alpha val="65000"/>
            </a:scheme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360783" y="4148271"/>
            <a:ext cx="3251200" cy="44334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4085929" y="4175940"/>
            <a:ext cx="2159566" cy="369332"/>
          </a:xfrm>
          <a:prstGeom prst="rect">
            <a:avLst/>
          </a:prstGeom>
          <a:noFill/>
        </p:spPr>
        <p:txBody>
          <a:bodyPr wrap="none" rtlCol="0">
            <a:spAutoFit/>
          </a:bodyPr>
          <a:lstStyle/>
          <a:p>
            <a:r>
              <a:rPr lang="en-US" dirty="0" smtClean="0"/>
              <a:t>Intended meaning</a:t>
            </a:r>
            <a:endParaRPr lang="en-US" dirty="0"/>
          </a:p>
        </p:txBody>
      </p:sp>
      <p:cxnSp>
        <p:nvCxnSpPr>
          <p:cNvPr id="25" name="Straight Arrow Connector 24"/>
          <p:cNvCxnSpPr>
            <a:stCxn id="8" idx="2"/>
            <a:endCxn id="9" idx="0"/>
          </p:cNvCxnSpPr>
          <p:nvPr/>
        </p:nvCxnSpPr>
        <p:spPr bwMode="auto">
          <a:xfrm rot="16200000" flipH="1">
            <a:off x="4369567" y="3531455"/>
            <a:ext cx="1233104" cy="527"/>
          </a:xfrm>
          <a:prstGeom prst="straightConnector1">
            <a:avLst/>
          </a:prstGeom>
          <a:ln w="28575">
            <a:solidFill>
              <a:srgbClr val="333333"/>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5111207" y="3303107"/>
            <a:ext cx="3326552" cy="369332"/>
          </a:xfrm>
          <a:prstGeom prst="rect">
            <a:avLst/>
          </a:prstGeom>
          <a:noFill/>
        </p:spPr>
        <p:txBody>
          <a:bodyPr wrap="none" rtlCol="0">
            <a:spAutoFit/>
          </a:bodyPr>
          <a:lstStyle/>
          <a:p>
            <a:r>
              <a:rPr lang="en-US" b="0" i="1" dirty="0" smtClean="0">
                <a:solidFill>
                  <a:srgbClr val="333333"/>
                </a:solidFill>
              </a:rPr>
              <a:t>Inference over a noisy channel</a:t>
            </a:r>
            <a:endParaRPr lang="en-US" b="0" i="1" dirty="0">
              <a:solidFill>
                <a:srgbClr val="333333"/>
              </a:solidFill>
            </a:endParaRPr>
          </a:p>
        </p:txBody>
      </p:sp>
      <p:sp>
        <p:nvSpPr>
          <p:cNvPr id="28" name="TextBox 27"/>
          <p:cNvSpPr txBox="1"/>
          <p:nvPr/>
        </p:nvSpPr>
        <p:spPr>
          <a:xfrm>
            <a:off x="1590751" y="3171778"/>
            <a:ext cx="1043876" cy="369332"/>
          </a:xfrm>
          <a:prstGeom prst="rect">
            <a:avLst/>
          </a:prstGeom>
          <a:noFill/>
        </p:spPr>
        <p:txBody>
          <a:bodyPr wrap="none" rtlCol="0">
            <a:spAutoFit/>
          </a:bodyPr>
          <a:lstStyle/>
          <a:p>
            <a:r>
              <a:rPr lang="en-US" dirty="0" smtClean="0"/>
              <a:t>Context</a:t>
            </a:r>
            <a:endParaRPr lang="en-US" i="1" dirty="0"/>
          </a:p>
        </p:txBody>
      </p:sp>
      <p:sp>
        <p:nvSpPr>
          <p:cNvPr id="29" name="Rectangle 28"/>
          <p:cNvSpPr/>
          <p:nvPr/>
        </p:nvSpPr>
        <p:spPr bwMode="auto">
          <a:xfrm>
            <a:off x="1621124" y="3158583"/>
            <a:ext cx="1122214" cy="446167"/>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1" name="Shape 30"/>
          <p:cNvCxnSpPr>
            <a:stCxn id="29" idx="2"/>
            <a:endCxn id="9" idx="1"/>
          </p:cNvCxnSpPr>
          <p:nvPr/>
        </p:nvCxnSpPr>
        <p:spPr bwMode="auto">
          <a:xfrm rot="16200000" flipH="1">
            <a:off x="2388910" y="3398071"/>
            <a:ext cx="765194" cy="1178552"/>
          </a:xfrm>
          <a:prstGeom prst="bentConnector2">
            <a:avLst/>
          </a:prstGeom>
          <a:noFill/>
          <a:ln w="38100" cap="flat" cmpd="sng" algn="ctr">
            <a:solidFill>
              <a:srgbClr val="FF9900"/>
            </a:solidFill>
            <a:prstDash val="solid"/>
            <a:round/>
            <a:headEnd type="none" w="med" len="med"/>
            <a:tailEnd type="arrow"/>
          </a:ln>
          <a:effectLst/>
        </p:spPr>
      </p:cxnSp>
      <p:pic>
        <p:nvPicPr>
          <p:cNvPr id="30" name="Picture 29" descr="wave.eps"/>
          <p:cNvPicPr>
            <a:picLocks noChangeAspect="1"/>
          </p:cNvPicPr>
          <p:nvPr/>
        </p:nvPicPr>
        <p:blipFill>
          <a:blip r:embed="rId2" cstate="print"/>
          <a:stretch>
            <a:fillRect/>
          </a:stretch>
        </p:blipFill>
        <p:spPr>
          <a:xfrm>
            <a:off x="2992842" y="1952326"/>
            <a:ext cx="4023360" cy="655320"/>
          </a:xfrm>
          <a:prstGeom prst="rect">
            <a:avLst/>
          </a:prstGeom>
        </p:spPr>
      </p:pic>
      <p:sp>
        <p:nvSpPr>
          <p:cNvPr id="32" name="Rectangle 31"/>
          <p:cNvSpPr/>
          <p:nvPr/>
        </p:nvSpPr>
        <p:spPr bwMode="auto">
          <a:xfrm>
            <a:off x="1000745" y="2435799"/>
            <a:ext cx="944155" cy="369967"/>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Syntax</a:t>
            </a:r>
            <a:endParaRPr kumimoji="0" lang="en-US" sz="1800" b="1" i="0" u="none" strike="noStrike" cap="none" normalizeH="0" baseline="0" dirty="0" smtClean="0">
              <a:ln>
                <a:noFill/>
              </a:ln>
              <a:solidFill>
                <a:schemeClr val="tx1"/>
              </a:solidFill>
              <a:effectLst/>
              <a:latin typeface="Arial" charset="0"/>
            </a:endParaRPr>
          </a:p>
        </p:txBody>
      </p:sp>
      <p:cxnSp>
        <p:nvCxnSpPr>
          <p:cNvPr id="33" name="Shape 32"/>
          <p:cNvCxnSpPr>
            <a:stCxn id="32" idx="2"/>
            <a:endCxn id="9" idx="1"/>
          </p:cNvCxnSpPr>
          <p:nvPr/>
        </p:nvCxnSpPr>
        <p:spPr bwMode="auto">
          <a:xfrm rot="16200000" flipH="1">
            <a:off x="1634714" y="2643875"/>
            <a:ext cx="1564178" cy="1887960"/>
          </a:xfrm>
          <a:prstGeom prst="bentConnector2">
            <a:avLst/>
          </a:prstGeom>
          <a:noFill/>
          <a:ln w="38100" cap="flat" cmpd="sng" algn="ctr">
            <a:solidFill>
              <a:srgbClr val="FF9900"/>
            </a:solidFill>
            <a:prstDash val="solid"/>
            <a:round/>
            <a:headEnd type="none" w="med" len="med"/>
            <a:tailEnd type="arrow"/>
          </a:ln>
          <a:effectLst/>
        </p:spPr>
      </p:cxnSp>
      <p:sp>
        <p:nvSpPr>
          <p:cNvPr id="42" name="Rectangle 41"/>
          <p:cNvSpPr/>
          <p:nvPr/>
        </p:nvSpPr>
        <p:spPr bwMode="auto">
          <a:xfrm>
            <a:off x="232224" y="3125228"/>
            <a:ext cx="1161143" cy="369967"/>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Lexicon</a:t>
            </a:r>
            <a:endParaRPr kumimoji="0" lang="en-US" sz="1800" b="1" i="0" u="none" strike="noStrike" cap="none" normalizeH="0" baseline="0" dirty="0" smtClean="0">
              <a:ln>
                <a:noFill/>
              </a:ln>
              <a:solidFill>
                <a:schemeClr val="tx1"/>
              </a:solidFill>
              <a:effectLst/>
              <a:latin typeface="Arial" charset="0"/>
            </a:endParaRPr>
          </a:p>
        </p:txBody>
      </p:sp>
      <p:cxnSp>
        <p:nvCxnSpPr>
          <p:cNvPr id="43" name="Shape 42"/>
          <p:cNvCxnSpPr>
            <a:stCxn id="42" idx="2"/>
            <a:endCxn id="9" idx="1"/>
          </p:cNvCxnSpPr>
          <p:nvPr/>
        </p:nvCxnSpPr>
        <p:spPr bwMode="auto">
          <a:xfrm rot="16200000" flipH="1">
            <a:off x="1649415" y="2658575"/>
            <a:ext cx="874749" cy="2547987"/>
          </a:xfrm>
          <a:prstGeom prst="bentConnector2">
            <a:avLst/>
          </a:prstGeom>
          <a:noFill/>
          <a:ln w="38100" cap="flat" cmpd="sng" algn="ctr">
            <a:solidFill>
              <a:srgbClr val="FF9900"/>
            </a:solidFill>
            <a:prstDash val="solid"/>
            <a:round/>
            <a:headEnd type="none" w="med" len="med"/>
            <a:tailEnd type="arrow"/>
          </a:ln>
          <a:effectLst/>
        </p:spPr>
      </p:cxnSp>
      <p:cxnSp>
        <p:nvCxnSpPr>
          <p:cNvPr id="87" name="Elbow Connector 86"/>
          <p:cNvCxnSpPr>
            <a:stCxn id="85" idx="0"/>
            <a:endCxn id="9" idx="1"/>
          </p:cNvCxnSpPr>
          <p:nvPr/>
        </p:nvCxnSpPr>
        <p:spPr bwMode="auto">
          <a:xfrm rot="5400000" flipH="1" flipV="1">
            <a:off x="1684982" y="4308023"/>
            <a:ext cx="1613879" cy="1737723"/>
          </a:xfrm>
          <a:prstGeom prst="bentConnector2">
            <a:avLst/>
          </a:prstGeom>
          <a:noFill/>
          <a:ln w="38100" cap="flat" cmpd="sng" algn="ctr">
            <a:solidFill>
              <a:srgbClr val="FF9900"/>
            </a:solidFill>
            <a:prstDash val="solid"/>
            <a:round/>
            <a:headEnd type="none" w="med" len="med"/>
            <a:tailEnd type="arrow"/>
          </a:ln>
          <a:effectLst/>
        </p:spPr>
      </p:cxnSp>
      <p:sp>
        <p:nvSpPr>
          <p:cNvPr id="51" name="Rectangle 50"/>
          <p:cNvSpPr/>
          <p:nvPr/>
        </p:nvSpPr>
        <p:spPr bwMode="auto">
          <a:xfrm>
            <a:off x="410022" y="4627463"/>
            <a:ext cx="1113977" cy="403343"/>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Prosody</a:t>
            </a:r>
            <a:endParaRPr kumimoji="0" lang="en-US" sz="1800" b="1" i="0" u="none" strike="noStrike" cap="none" normalizeH="0" baseline="0" dirty="0" smtClean="0">
              <a:ln>
                <a:noFill/>
              </a:ln>
              <a:solidFill>
                <a:schemeClr val="tx1"/>
              </a:solidFill>
              <a:effectLst/>
              <a:latin typeface="Arial" charset="0"/>
            </a:endParaRPr>
          </a:p>
        </p:txBody>
      </p:sp>
      <p:cxnSp>
        <p:nvCxnSpPr>
          <p:cNvPr id="52" name="Shape 51"/>
          <p:cNvCxnSpPr>
            <a:stCxn id="51" idx="0"/>
            <a:endCxn id="9" idx="1"/>
          </p:cNvCxnSpPr>
          <p:nvPr/>
        </p:nvCxnSpPr>
        <p:spPr bwMode="auto">
          <a:xfrm rot="5400000" flipH="1" flipV="1">
            <a:off x="2035138" y="3301818"/>
            <a:ext cx="257519" cy="2393772"/>
          </a:xfrm>
          <a:prstGeom prst="bentConnector2">
            <a:avLst/>
          </a:prstGeom>
          <a:noFill/>
          <a:ln w="38100" cap="flat" cmpd="sng" algn="ctr">
            <a:solidFill>
              <a:srgbClr val="FF9900"/>
            </a:solidFill>
            <a:prstDash val="solid"/>
            <a:round/>
            <a:headEnd type="none" w="med" len="med"/>
            <a:tailEnd type="arrow"/>
          </a:ln>
          <a:effectLst/>
        </p:spPr>
      </p:cxnSp>
      <p:sp>
        <p:nvSpPr>
          <p:cNvPr id="77" name="Rectangle 76"/>
          <p:cNvSpPr/>
          <p:nvPr/>
        </p:nvSpPr>
        <p:spPr bwMode="auto">
          <a:xfrm>
            <a:off x="1325880" y="5435183"/>
            <a:ext cx="914400" cy="357623"/>
          </a:xfrm>
          <a:prstGeom prst="rect">
            <a:avLst/>
          </a:prstGeom>
          <a:solidFill>
            <a:schemeClr val="bg1"/>
          </a:solid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Social</a:t>
            </a:r>
            <a:endParaRPr kumimoji="0" lang="en-US" sz="1800" b="1" i="0" u="none" strike="noStrike" cap="none" normalizeH="0" baseline="0" dirty="0" smtClean="0">
              <a:ln>
                <a:noFill/>
              </a:ln>
              <a:solidFill>
                <a:schemeClr val="tx1"/>
              </a:solidFill>
              <a:effectLst/>
              <a:latin typeface="Arial" charset="0"/>
            </a:endParaRPr>
          </a:p>
        </p:txBody>
      </p:sp>
      <p:cxnSp>
        <p:nvCxnSpPr>
          <p:cNvPr id="78" name="Shape 77"/>
          <p:cNvCxnSpPr>
            <a:stCxn id="77" idx="0"/>
            <a:endCxn id="9" idx="1"/>
          </p:cNvCxnSpPr>
          <p:nvPr/>
        </p:nvCxnSpPr>
        <p:spPr bwMode="auto">
          <a:xfrm rot="5400000" flipH="1" flipV="1">
            <a:off x="2039312" y="4113713"/>
            <a:ext cx="1065239" cy="1577703"/>
          </a:xfrm>
          <a:prstGeom prst="bentConnector2">
            <a:avLst/>
          </a:prstGeom>
          <a:noFill/>
          <a:ln w="38100" cap="flat" cmpd="sng" algn="ctr">
            <a:solidFill>
              <a:srgbClr val="FF9900"/>
            </a:solidFill>
            <a:prstDash val="solid"/>
            <a:round/>
            <a:headEnd type="none" w="med" len="med"/>
            <a:tailEnd type="arrow"/>
          </a:ln>
          <a:effectLst/>
        </p:spPr>
      </p:cxnSp>
      <p:sp>
        <p:nvSpPr>
          <p:cNvPr id="85" name="Rectangle 84"/>
          <p:cNvSpPr/>
          <p:nvPr/>
        </p:nvSpPr>
        <p:spPr bwMode="auto">
          <a:xfrm>
            <a:off x="579120" y="5983823"/>
            <a:ext cx="2087880" cy="388103"/>
          </a:xfrm>
          <a:prstGeom prst="rect">
            <a:avLst/>
          </a:prstGeom>
          <a:noFill/>
          <a:ln w="38100" cap="flat" cmpd="sng" algn="ctr">
            <a:solidFill>
              <a:srgbClr val="FF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World knowledge</a:t>
            </a: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(hidden) Assumption</a:t>
            </a:r>
            <a:endParaRPr lang="en-US" dirty="0"/>
          </a:p>
        </p:txBody>
      </p:sp>
      <p:sp>
        <p:nvSpPr>
          <p:cNvPr id="3" name="Content Placeholder 2"/>
          <p:cNvSpPr>
            <a:spLocks noGrp="1"/>
          </p:cNvSpPr>
          <p:nvPr>
            <p:ph idx="1"/>
          </p:nvPr>
        </p:nvSpPr>
        <p:spPr/>
        <p:txBody>
          <a:bodyPr/>
          <a:lstStyle/>
          <a:p>
            <a:r>
              <a:rPr lang="en-US" dirty="0" smtClean="0"/>
              <a:t>Reliance on probabilistic knowledge about language to process language (e.g. for anticipatory eye-movements; resource allocation)  will only be efficient if the listener’s model of the underlying conditional distributions  resemble the speaker’s distributions sufficiently closely.</a:t>
            </a:r>
          </a:p>
          <a:p>
            <a:endParaRPr lang="en-US" dirty="0" smtClean="0"/>
          </a:p>
          <a:p>
            <a:r>
              <a:rPr lang="en-US" dirty="0" smtClean="0"/>
              <a:t>But these distributions might differ between speakers (this is most obvious for acoustics-to-phoneme mappings)</a:t>
            </a:r>
          </a:p>
        </p:txBody>
      </p:sp>
      <p:sp>
        <p:nvSpPr>
          <p:cNvPr id="4" name="Slide Number Placeholder 3"/>
          <p:cNvSpPr>
            <a:spLocks noGrp="1"/>
          </p:cNvSpPr>
          <p:nvPr>
            <p:ph type="sldNum" sz="quarter" idx="12"/>
          </p:nvPr>
        </p:nvSpPr>
        <p:spPr/>
        <p:txBody>
          <a:bodyPr/>
          <a:lstStyle/>
          <a:p>
            <a:pPr>
              <a:defRPr/>
            </a:pPr>
            <a:r>
              <a:rPr lang="en-US" smtClean="0"/>
              <a:t> </a:t>
            </a:r>
            <a:r>
              <a:rPr lang="en-US" b="1" smtClean="0">
                <a:latin typeface="+mn-lt"/>
              </a:rPr>
              <a:t>[</a:t>
            </a:r>
            <a:fld id="{9C7530BD-E12A-4BFB-96CB-6BC4D1515F02}" type="slidenum">
              <a:rPr lang="en-US" b="1" smtClean="0">
                <a:latin typeface="+mn-lt"/>
              </a:rPr>
              <a:pPr>
                <a:defRPr/>
              </a:pPr>
              <a:t>9</a:t>
            </a:fld>
            <a:r>
              <a:rPr lang="en-US" b="1" smtClean="0">
                <a:latin typeface="+mn-lt"/>
              </a:rPr>
              <a:t>]</a:t>
            </a:r>
            <a:endParaRPr lang="en-US" b="1">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99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99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35234</TotalTime>
  <Words>2871</Words>
  <Application>Microsoft Office PowerPoint</Application>
  <PresentationFormat>On-screen Show (4:3)</PresentationFormat>
  <Paragraphs>415</Paragraphs>
  <Slides>65</Slides>
  <Notes>32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65</vt:i4>
      </vt:variant>
    </vt:vector>
  </HeadingPairs>
  <TitlesOfParts>
    <vt:vector size="68" baseType="lpstr">
      <vt:lpstr>Default Design</vt:lpstr>
      <vt:lpstr>Custom Design</vt:lpstr>
      <vt:lpstr>Image</vt:lpstr>
      <vt:lpstr>Adaptation I Ideal observers, Bayesian belief update, and the plasticity of adult language</vt:lpstr>
      <vt:lpstr>Readings</vt:lpstr>
      <vt:lpstr>Slide 3</vt:lpstr>
      <vt:lpstr>Slide 4</vt:lpstr>
      <vt:lpstr>Slide 5</vt:lpstr>
      <vt:lpstr>Slide 6</vt:lpstr>
      <vt:lpstr>Efficient Language Processing</vt:lpstr>
      <vt:lpstr>Inference over a noisy channel</vt:lpstr>
      <vt:lpstr>The (hidden) Assumption</vt:lpstr>
      <vt:lpstr>Questions</vt:lpstr>
      <vt:lpstr>Plan</vt:lpstr>
      <vt:lpstr>A priori considerations</vt:lpstr>
      <vt:lpstr>Part 1  Perceptual adaptation</vt:lpstr>
      <vt:lpstr>Evidence for Plasticity in Adults</vt:lpstr>
      <vt:lpstr>Adaptation shows hallmarks of rational learning under uncertainty</vt:lpstr>
      <vt:lpstr>Evidence for Plasticity in Adults</vt:lpstr>
      <vt:lpstr>Generalizing across speakers</vt:lpstr>
      <vt:lpstr>Slide 18</vt:lpstr>
      <vt:lpstr>And across sounds</vt:lpstr>
      <vt:lpstr>When do listeners generalize?</vt:lpstr>
      <vt:lpstr>Causal attribution</vt:lpstr>
      <vt:lpstr>Long lasting [Eisner and McQueen, 2006; Kraljic and Samuel, 2005]</vt:lpstr>
      <vt:lpstr>Evidence for Plasticity in Adults</vt:lpstr>
      <vt:lpstr>Part 2  Is there Syntactic Adaptation  in Adults?</vt:lpstr>
      <vt:lpstr>Experiment 2: Learning to expect the      different </vt:lpstr>
      <vt:lpstr>Syntactic Adaptation</vt:lpstr>
      <vt:lpstr>Experiment 1</vt:lpstr>
      <vt:lpstr>Slide 28</vt:lpstr>
      <vt:lpstr>Change of ambiguity effect</vt:lpstr>
      <vt:lpstr>Summary</vt:lpstr>
      <vt:lpstr>Experiment 3: Learning to expect the      different </vt:lpstr>
      <vt:lpstr>Materials</vt:lpstr>
      <vt:lpstr>Slide 33</vt:lpstr>
      <vt:lpstr>Slide 34</vt:lpstr>
      <vt:lpstr>Pre-exposure</vt:lpstr>
      <vt:lpstr>Slide 36</vt:lpstr>
      <vt:lpstr>Predictions</vt:lpstr>
      <vt:lpstr>Slide 38</vt:lpstr>
      <vt:lpstr>Slide 39</vt:lpstr>
      <vt:lpstr>Summary</vt:lpstr>
      <vt:lpstr>Part 3  What Mechanism underlie Rapid Syntactic Adaptation?</vt:lpstr>
      <vt:lpstr>Error-driven Implicit Learning?</vt:lpstr>
      <vt:lpstr>Connectionist models of language production [Chang et al., 2000, 2006]</vt:lpstr>
      <vt:lpstr>Slide 44</vt:lpstr>
      <vt:lpstr>Experiment 4: Error-driven Syntactic      Priming in Comprehension</vt:lpstr>
      <vt:lpstr>Meta-Analysis</vt:lpstr>
      <vt:lpstr>Context</vt:lpstr>
      <vt:lpstr>Target</vt:lpstr>
      <vt:lpstr>Thothathiri &amp; Snedeker’s Result</vt:lpstr>
      <vt:lpstr>Estimating Surprisal</vt:lpstr>
      <vt:lpstr>Prediction</vt:lpstr>
      <vt:lpstr>Results</vt:lpstr>
      <vt:lpstr>Summary</vt:lpstr>
      <vt:lpstr>Unsupervised vs. Supervised Learning</vt:lpstr>
      <vt:lpstr>Next</vt:lpstr>
      <vt:lpstr>Experiment 5: Error-driven Implicit      Learning in Production</vt:lpstr>
      <vt:lpstr>Procedure</vt:lpstr>
      <vt:lpstr>Result</vt:lpstr>
      <vt:lpstr>Replications</vt:lpstr>
      <vt:lpstr>Summary</vt:lpstr>
      <vt:lpstr>Experiment</vt:lpstr>
      <vt:lpstr>Prime surprisal  based on Experience within Experiment</vt:lpstr>
      <vt:lpstr>Result</vt:lpstr>
      <vt:lpstr>Summary: Priming &amp; Learning</vt:lpstr>
      <vt:lpstr>Readings</vt:lpstr>
    </vt:vector>
  </TitlesOfParts>
  <Company>University of Rochester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 Florian Jaeger</dc:creator>
  <cp:lastModifiedBy>T. Florian Jaeger</cp:lastModifiedBy>
  <cp:revision>1119</cp:revision>
  <dcterms:created xsi:type="dcterms:W3CDTF">2008-04-30T06:31:00Z</dcterms:created>
  <dcterms:modified xsi:type="dcterms:W3CDTF">2011-10-06T14:59:48Z</dcterms:modified>
</cp:coreProperties>
</file>