
<file path=[Content_Types].xml><?xml version="1.0" encoding="utf-8"?>
<Types xmlns="http://schemas.openxmlformats.org/package/2006/content-types">
  <Override PartName="/ppt/slides/slide18.xml" ContentType="application/vnd.openxmlformats-officedocument.presentationml.slide+xml"/>
  <Override PartName="/ppt/notesSlides/notesSlide4.xml" ContentType="application/vnd.openxmlformats-officedocument.presentationml.notes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Override PartName="/ppt/notesSlides/notesSlide9.xml" ContentType="application/vnd.openxmlformats-officedocument.presentationml.notesSlide+xml"/>
  <Override PartName="/ppt/notesSlides/notesSlide16.xml" ContentType="application/vnd.openxmlformats-officedocument.presentationml.notes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slides/slide26.xml" ContentType="application/vnd.openxmlformats-officedocument.presentationml.slide+xml"/>
  <Override PartName="/ppt/handoutMasters/handoutMaster1.xml" ContentType="application/vnd.openxmlformats-officedocument.presentationml.handoutMaster+xml"/>
  <Override PartName="/ppt/notesSlides/notesSlide12.xml" ContentType="application/vnd.openxmlformats-officedocument.presentationml.notesSlide+xml"/>
  <Override PartName="/ppt/theme/theme2.xml" ContentType="application/vnd.openxmlformats-officedocument.theme+xml"/>
  <Override PartName="/ppt/slideLayouts/slideLayout1.xml" ContentType="application/vnd.openxmlformats-officedocument.presentationml.slideLayout+xml"/>
  <Default Extension="jpeg" ContentType="image/jpeg"/>
  <Override PartName="/ppt/slides/slide22.xml" ContentType="application/vnd.openxmlformats-officedocument.presentationml.slide+xml"/>
  <Override PartName="/docProps/app.xml" ContentType="application/vnd.openxmlformats-officedocument.extended-properties+xml"/>
  <Default Extension="xml" ContentType="application/xml"/>
  <Override PartName="/ppt/slides/slide19.xml" ContentType="application/vnd.openxmlformats-officedocument.presentationml.slide+xml"/>
  <Override PartName="/ppt/notesSlides/notesSlide5.xml" ContentType="application/vnd.openxmlformats-officedocument.presentationml.notesSlide+xml"/>
  <Override PartName="/ppt/tableStyles.xml" ContentType="application/vnd.openxmlformats-officedocument.presentationml.tableStyles+xml"/>
  <Override PartName="/ppt/slides/slide15.xml" ContentType="application/vnd.openxmlformats-officedocument.presentationml.slide+xml"/>
  <Override PartName="/ppt/notesSlides/notesSlide1.xml" ContentType="application/vnd.openxmlformats-officedocument.presentationml.notes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notesSlides/notesSlide13.xml" ContentType="application/vnd.openxmlformats-officedocument.presentationml.notesSlide+xml"/>
  <Override PartName="/ppt/slides/slide27.xml" ContentType="application/vnd.openxmlformats-officedocument.presentationml.slide+xml"/>
  <Override PartName="/ppt/slides/slide2.xml" ContentType="application/vnd.openxmlformats-officedocument.presentationml.slide+xml"/>
  <Override PartName="/ppt/theme/theme3.xml" ContentType="application/vnd.openxmlformats-officedocument.theme+xml"/>
  <Override PartName="/ppt/slideLayouts/slideLayout2.xml" ContentType="application/vnd.openxmlformats-officedocument.presentationml.slideLayout+xml"/>
  <Default Extension="png" ContentType="image/png"/>
  <Override PartName="/ppt/slides/slide23.xml" ContentType="application/vnd.openxmlformats-officedocument.presentationml.slide+xml"/>
  <Default Extension="pdf" ContentType="application/pdf"/>
  <Override PartName="/ppt/notesSlides/notesSlide6.xml" ContentType="application/vnd.openxmlformats-officedocument.presentationml.notesSlide+xml"/>
  <Override PartName="/ppt/slides/slide16.xml" ContentType="application/vnd.openxmlformats-officedocument.presentationml.slide+xml"/>
  <Override PartName="/ppt/notesSlides/notesSlide2.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notesSlides/notesSlide14.xml" ContentType="application/vnd.openxmlformats-officedocument.presentationml.notesSlide+xml"/>
  <Override PartName="/ppt/slides/slide3.xml" ContentType="application/vnd.openxmlformats-officedocument.presentationml.slide+xml"/>
  <Override PartName="/ppt/slideLayouts/slideLayout3.xml" ContentType="application/vnd.openxmlformats-officedocument.presentationml.slideLayout+xml"/>
  <Override PartName="/ppt/slides/slide24.xml" ContentType="application/vnd.openxmlformats-officedocument.presentationml.slide+xml"/>
  <Override PartName="/ppt/slides/slide20.xml" ContentType="application/vnd.openxmlformats-officedocument.presentationml.slide+xml"/>
  <Override PartName="/ppt/notesSlides/notesSlide7.xml" ContentType="application/vnd.openxmlformats-officedocument.presentationml.notesSlide+xml"/>
  <Override PartName="/ppt/slides/slide17.xml" ContentType="application/vnd.openxmlformats-officedocument.presentationml.slide+xml"/>
  <Override PartName="/ppt/notesSlides/notesSlide3.xml" ContentType="application/vnd.openxmlformats-officedocument.presentationml.notesSlide+xml"/>
  <Override PartName="/ppt/notesSlides/notesSlide10.xml" ContentType="application/vnd.openxmlformats-officedocument.presentationml.notes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notesSlides/notesSlide8.xml" ContentType="application/vnd.openxmlformats-officedocument.presentationml.notesSlide+xml"/>
  <Override PartName="/ppt/notesSlides/notesSlide15.xml" ContentType="application/vnd.openxmlformats-officedocument.presentationml.notesSlide+xml"/>
  <Override PartName="/ppt/notesSlides/notesSlide11.xml" ContentType="application/vnd.openxmlformats-officedocument.presentationml.notesSlide+xml"/>
  <Override PartName="/ppt/slideLayouts/slideLayout4.xml" ContentType="application/vnd.openxmlformats-officedocument.presentationml.slideLayout+xml"/>
  <Override PartName="/ppt/slides/slide25.xml" ContentType="application/vnd.openxmlformats-officedocument.presentationml.slide+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29"/>
  </p:notesMasterIdLst>
  <p:handoutMasterIdLst>
    <p:handoutMasterId r:id="rId30"/>
  </p:handoutMasterIdLst>
  <p:sldIdLst>
    <p:sldId id="256" r:id="rId2"/>
    <p:sldId id="257" r:id="rId3"/>
    <p:sldId id="259" r:id="rId4"/>
    <p:sldId id="260" r:id="rId5"/>
    <p:sldId id="261" r:id="rId6"/>
    <p:sldId id="262" r:id="rId7"/>
    <p:sldId id="263" r:id="rId8"/>
    <p:sldId id="281" r:id="rId9"/>
    <p:sldId id="264" r:id="rId10"/>
    <p:sldId id="265" r:id="rId11"/>
    <p:sldId id="266" r:id="rId12"/>
    <p:sldId id="267" r:id="rId13"/>
    <p:sldId id="269" r:id="rId14"/>
    <p:sldId id="271" r:id="rId15"/>
    <p:sldId id="272" r:id="rId16"/>
    <p:sldId id="270" r:id="rId17"/>
    <p:sldId id="273" r:id="rId18"/>
    <p:sldId id="274" r:id="rId19"/>
    <p:sldId id="286" r:id="rId20"/>
    <p:sldId id="277" r:id="rId21"/>
    <p:sldId id="278" r:id="rId22"/>
    <p:sldId id="279" r:id="rId23"/>
    <p:sldId id="280" r:id="rId24"/>
    <p:sldId id="282" r:id="rId25"/>
    <p:sldId id="283" r:id="rId26"/>
    <p:sldId id="284" r:id="rId27"/>
    <p:sldId id="285" r:id="rId28"/>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rnWhat="handouts4" frameSlides="1"/>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88872" autoAdjust="0"/>
  </p:normalViewPr>
  <p:slideViewPr>
    <p:cSldViewPr snapToGrid="0" snapToObjects="1">
      <p:cViewPr varScale="1">
        <p:scale>
          <a:sx n="97" d="100"/>
          <a:sy n="97" d="100"/>
        </p:scale>
        <p:origin x="-1312" y="-10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handoutMaster" Target="handoutMasters/handout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88AE10D1-0BB2-2D45-AE01-1469AC482212}" type="datetimeFigureOut">
              <a:rPr lang="en-US" smtClean="0"/>
              <a:t>5/1/13</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FF06D728-CF04-9F42-AABB-1948228C503D}"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A99B57CC-62BC-EF4F-ACC0-6068D59D6562}" type="datetimeFigureOut">
              <a:rPr lang="en-US" smtClean="0"/>
              <a:t>4/30/13</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9F37B374-C301-5247-ADAB-DED98B619D3F}"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a:t>
            </a:r>
            <a:r>
              <a:rPr lang="en-US" baseline="0" dirty="0" smtClean="0"/>
              <a:t> we’re interested in is how well and how quickly people learn in these different conditions.  In particular, we’d like to be able to say which of these combinations of conditions produce better learning, which is commonly done in this field using ANOVA or other regression-based techniques.</a:t>
            </a:r>
            <a:endParaRPr lang="en-US" dirty="0"/>
          </a:p>
        </p:txBody>
      </p:sp>
      <p:sp>
        <p:nvSpPr>
          <p:cNvPr id="4" name="Slide Number Placeholder 3"/>
          <p:cNvSpPr>
            <a:spLocks noGrp="1"/>
          </p:cNvSpPr>
          <p:nvPr>
            <p:ph type="sldNum" sz="quarter" idx="10"/>
          </p:nvPr>
        </p:nvSpPr>
        <p:spPr/>
        <p:txBody>
          <a:bodyPr/>
          <a:lstStyle/>
          <a:p>
            <a:fld id="{9F37B374-C301-5247-ADAB-DED98B619D3F}" type="slidenum">
              <a:rPr lang="en-US" smtClean="0"/>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How</a:t>
            </a:r>
            <a:endParaRPr lang="en-US" dirty="0"/>
          </a:p>
        </p:txBody>
      </p:sp>
      <p:sp>
        <p:nvSpPr>
          <p:cNvPr id="4" name="Slide Number Placeholder 3"/>
          <p:cNvSpPr>
            <a:spLocks noGrp="1"/>
          </p:cNvSpPr>
          <p:nvPr>
            <p:ph type="sldNum" sz="quarter" idx="10"/>
          </p:nvPr>
        </p:nvSpPr>
        <p:spPr/>
        <p:txBody>
          <a:bodyPr/>
          <a:lstStyle/>
          <a:p>
            <a:fld id="{9F37B374-C301-5247-ADAB-DED98B619D3F}" type="slidenum">
              <a:rPr lang="en-US" smtClean="0"/>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a:t>
            </a:r>
            <a:r>
              <a:rPr lang="en-US" baseline="0" dirty="0" smtClean="0"/>
              <a:t> are the individual subjects data, color coded according to the probability they are classified as a learner.  Looks pretty similar to what we saw before with the 65% cutoff, with some important exceptions</a:t>
            </a:r>
            <a:endParaRPr lang="en-US" dirty="0"/>
          </a:p>
        </p:txBody>
      </p:sp>
      <p:sp>
        <p:nvSpPr>
          <p:cNvPr id="4" name="Slide Number Placeholder 3"/>
          <p:cNvSpPr>
            <a:spLocks noGrp="1"/>
          </p:cNvSpPr>
          <p:nvPr>
            <p:ph type="sldNum" sz="quarter" idx="10"/>
          </p:nvPr>
        </p:nvSpPr>
        <p:spPr/>
        <p:txBody>
          <a:bodyPr/>
          <a:lstStyle/>
          <a:p>
            <a:fld id="{9F37B374-C301-5247-ADAB-DED98B619D3F}" type="slidenum">
              <a:rPr lang="en-US" smtClean="0"/>
              <a:t>16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a:t>
            </a:r>
            <a:r>
              <a:rPr lang="en-US" baseline="0" dirty="0" smtClean="0"/>
              <a:t> that there are BOTH kinds of disagreements:</a:t>
            </a:r>
            <a:r>
              <a:rPr lang="en-US" baseline="0" dirty="0" smtClean="0"/>
              <a:t> subjects in conditions where learning is generally poor are classified as learners even though they have low final block accuracies. More problematically,</a:t>
            </a:r>
            <a:r>
              <a:rPr lang="en-US" baseline="0" dirty="0" smtClean="0"/>
              <a:t> subjects who have high final block accuracies but low otherwise are classified by this model as non-learners.  </a:t>
            </a:r>
            <a:endParaRPr lang="en-US" dirty="0"/>
          </a:p>
        </p:txBody>
      </p:sp>
      <p:sp>
        <p:nvSpPr>
          <p:cNvPr id="4" name="Slide Number Placeholder 3"/>
          <p:cNvSpPr>
            <a:spLocks noGrp="1"/>
          </p:cNvSpPr>
          <p:nvPr>
            <p:ph type="sldNum" sz="quarter" idx="10"/>
          </p:nvPr>
        </p:nvSpPr>
        <p:spPr/>
        <p:txBody>
          <a:bodyPr/>
          <a:lstStyle/>
          <a:p>
            <a:fld id="{9F37B374-C301-5247-ADAB-DED98B619D3F}" type="slidenum">
              <a:rPr lang="en-US" smtClean="0"/>
              <a:t>17</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Can refine</a:t>
            </a:r>
            <a:r>
              <a:rPr lang="en-US" baseline="0" dirty="0" smtClean="0"/>
              <a:t> the model by using a learning DELAY instead of a simple binary classification.  The delay goes from 0 to 5; anything over 4 is the same as a non-learner in the last model</a:t>
            </a:r>
            <a:endParaRPr lang="en-US" dirty="0"/>
          </a:p>
        </p:txBody>
      </p:sp>
      <p:sp>
        <p:nvSpPr>
          <p:cNvPr id="4" name="Slide Number Placeholder 3"/>
          <p:cNvSpPr>
            <a:spLocks noGrp="1"/>
          </p:cNvSpPr>
          <p:nvPr>
            <p:ph type="sldNum" sz="quarter" idx="10"/>
          </p:nvPr>
        </p:nvSpPr>
        <p:spPr/>
        <p:txBody>
          <a:bodyPr/>
          <a:lstStyle/>
          <a:p>
            <a:fld id="{9F37B374-C301-5247-ADAB-DED98B619D3F}" type="slidenum">
              <a:rPr lang="en-US" smtClean="0"/>
              <a:t>18</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Here’s the results from the delayed learner fits, plotted with data from people who were classified as starting learning in the first block.  Note that the overall accuracy for learners</a:t>
            </a:r>
            <a:r>
              <a:rPr lang="en-US" baseline="0" dirty="0" smtClean="0"/>
              <a:t> goes up, and the slopes flatten out a bit.  This suggests that what would have been interpreted as gradual learning might really be due to the fact that people jump from chance to relatively high accuracy rather abruptly.</a:t>
            </a:r>
            <a:endParaRPr lang="en-US" dirty="0"/>
          </a:p>
        </p:txBody>
      </p:sp>
      <p:sp>
        <p:nvSpPr>
          <p:cNvPr id="4" name="Slide Number Placeholder 3"/>
          <p:cNvSpPr>
            <a:spLocks noGrp="1"/>
          </p:cNvSpPr>
          <p:nvPr>
            <p:ph type="sldNum" sz="quarter" idx="10"/>
          </p:nvPr>
        </p:nvSpPr>
        <p:spPr/>
        <p:txBody>
          <a:bodyPr/>
          <a:lstStyle/>
          <a:p>
            <a:fld id="{9F37B374-C301-5247-ADAB-DED98B619D3F}" type="slidenum">
              <a:rPr lang="en-US" smtClean="0"/>
              <a:t>21</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Grouped</a:t>
            </a:r>
            <a:r>
              <a:rPr lang="en-US" baseline="0" dirty="0" smtClean="0"/>
              <a:t> by (rounded) delay and plotted with the shifted block (</a:t>
            </a:r>
            <a:r>
              <a:rPr lang="en-US" baseline="0" dirty="0" err="1" smtClean="0"/>
              <a:t>b_j</a:t>
            </a:r>
            <a:r>
              <a:rPr lang="en-US" baseline="0" dirty="0" smtClean="0"/>
              <a:t> – </a:t>
            </a:r>
            <a:r>
              <a:rPr lang="en-US" baseline="0" dirty="0" err="1" smtClean="0"/>
              <a:t>d_i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F37B374-C301-5247-ADAB-DED98B619D3F}" type="slidenum">
              <a:rPr lang="en-US" smtClean="0"/>
              <a:t>22</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And here’s the</a:t>
            </a:r>
            <a:r>
              <a:rPr lang="en-US" baseline="0" dirty="0" smtClean="0"/>
              <a:t> same plot showing the non-learning blocks, too.  You can see that in most cases there’s a pretty sharp increase in accuracy once learning is said to begin by the model.</a:t>
            </a:r>
            <a:endParaRPr lang="en-US" dirty="0"/>
          </a:p>
        </p:txBody>
      </p:sp>
      <p:sp>
        <p:nvSpPr>
          <p:cNvPr id="4" name="Slide Number Placeholder 3"/>
          <p:cNvSpPr>
            <a:spLocks noGrp="1"/>
          </p:cNvSpPr>
          <p:nvPr>
            <p:ph type="sldNum" sz="quarter" idx="10"/>
          </p:nvPr>
        </p:nvSpPr>
        <p:spPr/>
        <p:txBody>
          <a:bodyPr/>
          <a:lstStyle/>
          <a:p>
            <a:fld id="{9F37B374-C301-5247-ADAB-DED98B619D3F}" type="slidenum">
              <a:rPr lang="en-US" smtClean="0"/>
              <a:t>23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 typically, the standard</a:t>
            </a:r>
            <a:r>
              <a:rPr lang="en-US" baseline="0" dirty="0" smtClean="0"/>
              <a:t> ANOVA analysis assumes that the data are normally distributed, but clearly they are not normally distributed here. There seems to be a large number of subjects who simply to not show any learning, performing at chance accuracy throughout.</a:t>
            </a:r>
            <a:endParaRPr lang="en-US" dirty="0"/>
          </a:p>
        </p:txBody>
      </p:sp>
      <p:sp>
        <p:nvSpPr>
          <p:cNvPr id="4" name="Slide Number Placeholder 3"/>
          <p:cNvSpPr>
            <a:spLocks noGrp="1"/>
          </p:cNvSpPr>
          <p:nvPr>
            <p:ph type="sldNum" sz="quarter" idx="10"/>
          </p:nvPr>
        </p:nvSpPr>
        <p:spPr/>
        <p:txBody>
          <a:bodyPr/>
          <a:lstStyle/>
          <a:p>
            <a:fld id="{9F37B374-C301-5247-ADAB-DED98B619D3F}" type="slidenum">
              <a:rPr lang="en-US" smtClean="0"/>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we look</a:t>
            </a:r>
            <a:r>
              <a:rPr lang="en-US" baseline="0" dirty="0" smtClean="0"/>
              <a:t> at the overall distribution of final-block accuracy, it’s highly bimodal.  </a:t>
            </a:r>
            <a:endParaRPr lang="en-US" dirty="0"/>
          </a:p>
        </p:txBody>
      </p:sp>
      <p:sp>
        <p:nvSpPr>
          <p:cNvPr id="4" name="Slide Number Placeholder 3"/>
          <p:cNvSpPr>
            <a:spLocks noGrp="1"/>
          </p:cNvSpPr>
          <p:nvPr>
            <p:ph type="sldNum" sz="quarter" idx="10"/>
          </p:nvPr>
        </p:nvSpPr>
        <p:spPr/>
        <p:txBody>
          <a:bodyPr/>
          <a:lstStyle/>
          <a:p>
            <a:fld id="{9F37B374-C301-5247-ADAB-DED98B619D3F}" type="slidenum">
              <a:rPr lang="en-US" smtClean="0"/>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Some people</a:t>
            </a:r>
            <a:r>
              <a:rPr lang="en-US" baseline="0" dirty="0" smtClean="0"/>
              <a:t> in this field have suggested throwing out data from subjects with accuracies below 65%.  This pretty cleanly splits the two groups, but there are some problems.</a:t>
            </a:r>
            <a:endParaRPr lang="en-US" dirty="0"/>
          </a:p>
        </p:txBody>
      </p:sp>
      <p:sp>
        <p:nvSpPr>
          <p:cNvPr id="4" name="Slide Number Placeholder 3"/>
          <p:cNvSpPr>
            <a:spLocks noGrp="1"/>
          </p:cNvSpPr>
          <p:nvPr>
            <p:ph type="sldNum" sz="quarter" idx="10"/>
          </p:nvPr>
        </p:nvSpPr>
        <p:spPr/>
        <p:txBody>
          <a:bodyPr/>
          <a:lstStyle/>
          <a:p>
            <a:fld id="{9F37B374-C301-5247-ADAB-DED98B619D3F}" type="slidenum">
              <a:rPr lang="en-US" smtClean="0"/>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Most</a:t>
            </a:r>
            <a:r>
              <a:rPr lang="en-US" baseline="0" dirty="0" smtClean="0"/>
              <a:t> notably, in some conditions, you’d be throwing out nearly all the subjects, and in many cases there isn’t a clear bimodality between learners and non-learners.  Also, this approach ignores the fact that some conditions might produce more non-learners than others, which is as theoretically interesting as how well people learn when they catch on.</a:t>
            </a:r>
            <a:endParaRPr lang="en-US" dirty="0"/>
          </a:p>
        </p:txBody>
      </p:sp>
      <p:sp>
        <p:nvSpPr>
          <p:cNvPr id="4" name="Slide Number Placeholder 3"/>
          <p:cNvSpPr>
            <a:spLocks noGrp="1"/>
          </p:cNvSpPr>
          <p:nvPr>
            <p:ph type="sldNum" sz="quarter" idx="10"/>
          </p:nvPr>
        </p:nvSpPr>
        <p:spPr/>
        <p:txBody>
          <a:bodyPr/>
          <a:lstStyle/>
          <a:p>
            <a:fld id="{9F37B374-C301-5247-ADAB-DED98B619D3F}" type="slidenum">
              <a:rPr lang="en-US" smtClean="0"/>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There’s </a:t>
            </a:r>
            <a:r>
              <a:rPr lang="en-US" i="1" dirty="0" smtClean="0"/>
              <a:t>uncertainty</a:t>
            </a:r>
            <a:r>
              <a:rPr lang="en-US" i="0" dirty="0" smtClean="0"/>
              <a:t> about both of these issues</a:t>
            </a:r>
            <a:r>
              <a:rPr lang="en-US" i="0" baseline="0" dirty="0" smtClean="0"/>
              <a:t>, given limited and noisy data, so a </a:t>
            </a:r>
            <a:r>
              <a:rPr lang="en-US" i="0" baseline="0" dirty="0" err="1" smtClean="0"/>
              <a:t>bayesian</a:t>
            </a:r>
            <a:r>
              <a:rPr lang="en-US" i="0" baseline="0" dirty="0" smtClean="0"/>
              <a:t> approach is well suited to this problem.</a:t>
            </a:r>
            <a:endParaRPr lang="en-US" dirty="0"/>
          </a:p>
        </p:txBody>
      </p:sp>
      <p:sp>
        <p:nvSpPr>
          <p:cNvPr id="4" name="Slide Number Placeholder 3"/>
          <p:cNvSpPr>
            <a:spLocks noGrp="1"/>
          </p:cNvSpPr>
          <p:nvPr>
            <p:ph type="sldNum" sz="quarter" idx="10"/>
          </p:nvPr>
        </p:nvSpPr>
        <p:spPr/>
        <p:txBody>
          <a:bodyPr/>
          <a:lstStyle/>
          <a:p>
            <a:fld id="{9F37B374-C301-5247-ADAB-DED98B619D3F}" type="slidenum">
              <a:rPr lang="en-US" smtClean="0"/>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second question is modeled using a straightforward logistic regression model, where the number of successful trials</a:t>
            </a:r>
            <a:r>
              <a:rPr lang="en-US" baseline="0" dirty="0" smtClean="0"/>
              <a:t> (out of 80) </a:t>
            </a:r>
            <a:r>
              <a:rPr lang="en-US" baseline="0" dirty="0" smtClean="0"/>
              <a:t>in block </a:t>
            </a:r>
            <a:r>
              <a:rPr lang="en-US" baseline="0" dirty="0" err="1" smtClean="0"/>
              <a:t>j</a:t>
            </a:r>
            <a:r>
              <a:rPr lang="en-US" baseline="0" dirty="0" smtClean="0"/>
              <a:t> for subject </a:t>
            </a:r>
            <a:r>
              <a:rPr lang="en-US" baseline="0" dirty="0" err="1" smtClean="0"/>
              <a:t>i</a:t>
            </a:r>
            <a:r>
              <a:rPr lang="en-US" baseline="0" dirty="0" smtClean="0"/>
              <a:t> are modeled as a…</a:t>
            </a:r>
            <a:endParaRPr lang="en-US" dirty="0"/>
          </a:p>
        </p:txBody>
      </p:sp>
      <p:sp>
        <p:nvSpPr>
          <p:cNvPr id="4" name="Slide Number Placeholder 3"/>
          <p:cNvSpPr>
            <a:spLocks noGrp="1"/>
          </p:cNvSpPr>
          <p:nvPr>
            <p:ph type="sldNum" sz="quarter" idx="10"/>
          </p:nvPr>
        </p:nvSpPr>
        <p:spPr/>
        <p:txBody>
          <a:bodyPr/>
          <a:lstStyle/>
          <a:p>
            <a:fld id="{9F37B374-C301-5247-ADAB-DED98B619D3F}" type="slidenum">
              <a:rPr lang="en-US" smtClean="0"/>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Using</a:t>
            </a:r>
            <a:r>
              <a:rPr lang="en-US" baseline="0" dirty="0" smtClean="0"/>
              <a:t> the JAGS package inference in this model is done very simply using Gibbs sampling.  3 chains, 1000 samples each, checked convergence via </a:t>
            </a:r>
            <a:r>
              <a:rPr lang="en-US" baseline="0" dirty="0" err="1" smtClean="0"/>
              <a:t>Rhat</a:t>
            </a:r>
            <a:endParaRPr lang="en-US" dirty="0"/>
          </a:p>
        </p:txBody>
      </p:sp>
      <p:sp>
        <p:nvSpPr>
          <p:cNvPr id="4" name="Slide Number Placeholder 3"/>
          <p:cNvSpPr>
            <a:spLocks noGrp="1"/>
          </p:cNvSpPr>
          <p:nvPr>
            <p:ph type="sldNum" sz="quarter" idx="10"/>
          </p:nvPr>
        </p:nvSpPr>
        <p:spPr/>
        <p:txBody>
          <a:bodyPr/>
          <a:lstStyle/>
          <a:p>
            <a:fld id="{9F37B374-C301-5247-ADAB-DED98B619D3F}" type="slidenum">
              <a:rPr lang="en-US" smtClean="0"/>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are the learning curves</a:t>
            </a:r>
            <a:r>
              <a:rPr lang="en-US" baseline="0" dirty="0" smtClean="0"/>
              <a:t>, with the 95% posterior predictive intervals from the logistic regression</a:t>
            </a:r>
            <a:endParaRPr lang="en-US" dirty="0"/>
          </a:p>
        </p:txBody>
      </p:sp>
      <p:sp>
        <p:nvSpPr>
          <p:cNvPr id="4" name="Slide Number Placeholder 3"/>
          <p:cNvSpPr>
            <a:spLocks noGrp="1"/>
          </p:cNvSpPr>
          <p:nvPr>
            <p:ph type="sldNum" sz="quarter" idx="10"/>
          </p:nvPr>
        </p:nvSpPr>
        <p:spPr/>
        <p:txBody>
          <a:bodyPr/>
          <a:lstStyle/>
          <a:p>
            <a:fld id="{9F37B374-C301-5247-ADAB-DED98B619D3F}" type="slidenum">
              <a:rPr lang="en-US" smtClean="0"/>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F11CD2E-6D13-2C4E-8136-539B63CC5C00}" type="datetimeFigureOut">
              <a:rPr lang="en-US" smtClean="0"/>
              <a:pPr/>
              <a:t>4/30/13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377F8E-D678-9D4E-954D-A352778F8C4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11CD2E-6D13-2C4E-8136-539B63CC5C00}" type="datetimeFigureOut">
              <a:rPr lang="en-US" smtClean="0"/>
              <a:pPr/>
              <a:t>4/30/13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377F8E-D678-9D4E-954D-A352778F8C4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11CD2E-6D13-2C4E-8136-539B63CC5C00}" type="datetimeFigureOut">
              <a:rPr lang="en-US" smtClean="0"/>
              <a:pPr/>
              <a:t>4/30/13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377F8E-D678-9D4E-954D-A352778F8C4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11CD2E-6D13-2C4E-8136-539B63CC5C00}" type="datetimeFigureOut">
              <a:rPr lang="en-US" smtClean="0"/>
              <a:pPr/>
              <a:t>4/30/13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377F8E-D678-9D4E-954D-A352778F8C4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4F11CD2E-6D13-2C4E-8136-539B63CC5C00}" type="datetimeFigureOut">
              <a:rPr lang="en-US" smtClean="0"/>
              <a:pPr/>
              <a:t>4/30/13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377F8E-D678-9D4E-954D-A352778F8C4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F11CD2E-6D13-2C4E-8136-539B63CC5C00}" type="datetimeFigureOut">
              <a:rPr lang="en-US" smtClean="0"/>
              <a:pPr/>
              <a:t>4/30/13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377F8E-D678-9D4E-954D-A352778F8C4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F11CD2E-6D13-2C4E-8136-539B63CC5C00}" type="datetimeFigureOut">
              <a:rPr lang="en-US" smtClean="0"/>
              <a:pPr/>
              <a:t>4/30/13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377F8E-D678-9D4E-954D-A352778F8C4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F11CD2E-6D13-2C4E-8136-539B63CC5C00}" type="datetimeFigureOut">
              <a:rPr lang="en-US" smtClean="0"/>
              <a:pPr/>
              <a:t>4/30/13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377F8E-D678-9D4E-954D-A352778F8C4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11CD2E-6D13-2C4E-8136-539B63CC5C00}" type="datetimeFigureOut">
              <a:rPr lang="en-US" smtClean="0"/>
              <a:pPr/>
              <a:t>4/30/13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377F8E-D678-9D4E-954D-A352778F8C4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11CD2E-6D13-2C4E-8136-539B63CC5C00}" type="datetimeFigureOut">
              <a:rPr lang="en-US" smtClean="0"/>
              <a:pPr/>
              <a:t>4/30/13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377F8E-D678-9D4E-954D-A352778F8C4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11CD2E-6D13-2C4E-8136-539B63CC5C00}" type="datetimeFigureOut">
              <a:rPr lang="en-US" smtClean="0"/>
              <a:pPr/>
              <a:t>4/30/13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377F8E-D678-9D4E-954D-A352778F8C4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905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917700"/>
            <a:ext cx="8229600" cy="42084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Helvetica"/>
                <a:cs typeface="Helvetica"/>
              </a:defRPr>
            </a:lvl1pPr>
          </a:lstStyle>
          <a:p>
            <a:fld id="{4F11CD2E-6D13-2C4E-8136-539B63CC5C00}" type="datetimeFigureOut">
              <a:rPr lang="en-US" smtClean="0"/>
              <a:pPr/>
              <a:t>4/30/13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Helvetica"/>
                <a:cs typeface="Helvetica"/>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Helvetica"/>
                <a:cs typeface="Helvetica"/>
              </a:defRPr>
            </a:lvl1pPr>
          </a:lstStyle>
          <a:p>
            <a:fld id="{AA377F8E-D678-9D4E-954D-A352778F8C4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lnSpc>
          <a:spcPct val="80000"/>
        </a:lnSpc>
        <a:spcBef>
          <a:spcPct val="0"/>
        </a:spcBef>
        <a:buNone/>
        <a:defRPr sz="4400" b="1" kern="1200" cap="all">
          <a:solidFill>
            <a:schemeClr val="tx1"/>
          </a:solidFill>
          <a:latin typeface="Helvetica"/>
          <a:ea typeface="+mj-ea"/>
          <a:cs typeface="Helvetica"/>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Helvetica Light"/>
          <a:ea typeface="+mn-ea"/>
          <a:cs typeface="Helvetica Light"/>
        </a:defRPr>
      </a:lvl1pPr>
      <a:lvl2pPr marL="742950" indent="-285750" algn="l" defTabSz="457200" rtl="0" eaLnBrk="1" latinLnBrk="0" hangingPunct="1">
        <a:spcBef>
          <a:spcPct val="20000"/>
        </a:spcBef>
        <a:buFont typeface="Arial"/>
        <a:buChar char="–"/>
        <a:defRPr sz="2800" kern="1200">
          <a:solidFill>
            <a:schemeClr val="tx1"/>
          </a:solidFill>
          <a:latin typeface="Helvetica Light"/>
          <a:ea typeface="+mn-ea"/>
          <a:cs typeface="Helvetica Light"/>
        </a:defRPr>
      </a:lvl2pPr>
      <a:lvl3pPr marL="1143000" indent="-228600" algn="l" defTabSz="457200" rtl="0" eaLnBrk="1" latinLnBrk="0" hangingPunct="1">
        <a:spcBef>
          <a:spcPct val="20000"/>
        </a:spcBef>
        <a:buFont typeface="Arial"/>
        <a:buChar char="•"/>
        <a:defRPr sz="2400" kern="1200">
          <a:solidFill>
            <a:schemeClr val="tx1"/>
          </a:solidFill>
          <a:latin typeface="Helvetica Light"/>
          <a:ea typeface="+mn-ea"/>
          <a:cs typeface="Helvetica Light"/>
        </a:defRPr>
      </a:lvl3pPr>
      <a:lvl4pPr marL="1600200" indent="-228600" algn="l" defTabSz="457200" rtl="0" eaLnBrk="1" latinLnBrk="0" hangingPunct="1">
        <a:spcBef>
          <a:spcPct val="20000"/>
        </a:spcBef>
        <a:buFont typeface="Arial"/>
        <a:buChar char="–"/>
        <a:defRPr sz="2000" kern="1200">
          <a:solidFill>
            <a:schemeClr val="tx1"/>
          </a:solidFill>
          <a:latin typeface="Helvetica Light"/>
          <a:ea typeface="+mn-ea"/>
          <a:cs typeface="Helvetica Light"/>
        </a:defRPr>
      </a:lvl4pPr>
      <a:lvl5pPr marL="2057400" indent="-228600" algn="l" defTabSz="457200" rtl="0" eaLnBrk="1" latinLnBrk="0" hangingPunct="1">
        <a:spcBef>
          <a:spcPct val="20000"/>
        </a:spcBef>
        <a:buFont typeface="Arial"/>
        <a:buChar char="»"/>
        <a:defRPr sz="2000" kern="1200">
          <a:solidFill>
            <a:schemeClr val="tx1"/>
          </a:solidFill>
          <a:latin typeface="Helvetica Light"/>
          <a:ea typeface="+mn-ea"/>
          <a:cs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3" Type="http://schemas.openxmlformats.org/officeDocument/2006/relationships/image" Target="../media/image13.pdf"/><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3" Type="http://schemas.openxmlformats.org/officeDocument/2006/relationships/image" Target="../media/image15.pdf"/><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df"/><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df"/><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df"/><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3" Type="http://schemas.openxmlformats.org/officeDocument/2006/relationships/image" Target="../media/image21.pdf"/><Relationship Id="rId4"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df"/><Relationship Id="rId4"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df"/><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25.pdf"/><Relationship Id="rId4"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2.xml.rels><?xml version="1.0" encoding="UTF-8" standalone="yes"?>
<Relationships xmlns="http://schemas.openxmlformats.org/package/2006/relationships"><Relationship Id="rId3" Type="http://schemas.openxmlformats.org/officeDocument/2006/relationships/image" Target="../media/image27.pdf"/><Relationship Id="rId4"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3.xml.rels><?xml version="1.0" encoding="UTF-8" standalone="yes"?>
<Relationships xmlns="http://schemas.openxmlformats.org/package/2006/relationships"><Relationship Id="rId3" Type="http://schemas.openxmlformats.org/officeDocument/2006/relationships/image" Target="../media/image29.pdf"/><Relationship Id="rId4"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df"/><Relationship Id="rId3" Type="http://schemas.openxmlformats.org/officeDocument/2006/relationships/image" Target="../media/image3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df"/><Relationship Id="rId3" Type="http://schemas.openxmlformats.org/officeDocument/2006/relationships/image" Target="../media/image34.png"/></Relationships>
</file>

<file path=ppt/slides/_rels/slide3.xml.rels><?xml version="1.0" encoding="UTF-8" standalone="yes"?>
<Relationships xmlns="http://schemas.openxmlformats.org/package/2006/relationships"><Relationship Id="rId3" Type="http://schemas.openxmlformats.org/officeDocument/2006/relationships/image" Target="../media/image1.pdf"/><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3" Type="http://schemas.openxmlformats.org/officeDocument/2006/relationships/image" Target="../media/image3.pdf"/><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image" Target="../media/image5.pdf"/><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3" Type="http://schemas.openxmlformats.org/officeDocument/2006/relationships/image" Target="../media/image7.pdf"/><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3" Type="http://schemas.openxmlformats.org/officeDocument/2006/relationships/image" Target="../media/image9.pdf"/><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3" Type="http://schemas.openxmlformats.org/officeDocument/2006/relationships/image" Target="../media/image11.pdf"/><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900" dirty="0" smtClean="0"/>
              <a:t>Dealing with people who will not learn</a:t>
            </a:r>
            <a:endParaRPr lang="en-US" sz="4900" dirty="0"/>
          </a:p>
        </p:txBody>
      </p:sp>
      <p:sp>
        <p:nvSpPr>
          <p:cNvPr id="3" name="Subtitle 2"/>
          <p:cNvSpPr>
            <a:spLocks noGrp="1"/>
          </p:cNvSpPr>
          <p:nvPr>
            <p:ph type="subTitle" idx="1"/>
          </p:nvPr>
        </p:nvSpPr>
        <p:spPr>
          <a:xfrm>
            <a:off x="685800" y="3886200"/>
            <a:ext cx="7086600" cy="1752600"/>
          </a:xfrm>
        </p:spPr>
        <p:txBody>
          <a:bodyPr/>
          <a:lstStyle/>
          <a:p>
            <a:pPr algn="l"/>
            <a:r>
              <a:rPr lang="en-US" dirty="0" smtClean="0"/>
              <a:t>Dave Kleinschmidt</a:t>
            </a:r>
          </a:p>
          <a:p>
            <a:pPr algn="l"/>
            <a:r>
              <a:rPr lang="en-US" sz="2300" dirty="0" smtClean="0"/>
              <a:t>BST 413 // </a:t>
            </a:r>
            <a:r>
              <a:rPr lang="en-US" sz="2300" dirty="0" smtClean="0"/>
              <a:t>May 1, 2013</a:t>
            </a:r>
            <a:endParaRPr lang="en-US" sz="23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FIT USING GIBBS SAMPLING (JAGS/BUGS)</a:t>
            </a:r>
            <a:endParaRPr lang="en-US" dirty="0"/>
          </a:p>
        </p:txBody>
      </p:sp>
      <p:sp>
        <p:nvSpPr>
          <p:cNvPr id="3" name="Content Placeholder 2"/>
          <p:cNvSpPr>
            <a:spLocks noGrp="1"/>
          </p:cNvSpPr>
          <p:nvPr>
            <p:ph idx="1"/>
          </p:nvPr>
        </p:nvSpPr>
        <p:spPr>
          <a:xfrm>
            <a:off x="457200" y="1917700"/>
            <a:ext cx="8686800" cy="4208463"/>
          </a:xfrm>
        </p:spPr>
        <p:txBody>
          <a:bodyPr>
            <a:normAutofit/>
          </a:bodyPr>
          <a:lstStyle/>
          <a:p>
            <a:pPr>
              <a:buNone/>
            </a:pPr>
            <a:r>
              <a:rPr lang="en-US" sz="1200" dirty="0" smtClean="0">
                <a:latin typeface="Monaco"/>
                <a:cs typeface="Monaco"/>
              </a:rPr>
              <a:t>model {</a:t>
            </a:r>
          </a:p>
          <a:p>
            <a:pPr>
              <a:buNone/>
            </a:pPr>
            <a:r>
              <a:rPr lang="en-US" sz="1200" dirty="0" smtClean="0">
                <a:latin typeface="Monaco"/>
                <a:cs typeface="Monaco"/>
              </a:rPr>
              <a:t>    for (</a:t>
            </a:r>
            <a:r>
              <a:rPr lang="en-US" sz="1200" dirty="0" err="1" smtClean="0">
                <a:latin typeface="Monaco"/>
                <a:cs typeface="Monaco"/>
              </a:rPr>
              <a:t>c</a:t>
            </a:r>
            <a:r>
              <a:rPr lang="en-US" sz="1200" dirty="0" smtClean="0">
                <a:latin typeface="Monaco"/>
                <a:cs typeface="Monaco"/>
              </a:rPr>
              <a:t> in 1:Ncond) {</a:t>
            </a:r>
          </a:p>
          <a:p>
            <a:pPr>
              <a:buNone/>
            </a:pPr>
            <a:r>
              <a:rPr lang="en-US" sz="1200" dirty="0" smtClean="0">
                <a:latin typeface="Monaco"/>
                <a:cs typeface="Monaco"/>
              </a:rPr>
              <a:t>        </a:t>
            </a:r>
            <a:r>
              <a:rPr lang="en-US" sz="1200" dirty="0" err="1" smtClean="0">
                <a:latin typeface="Monaco"/>
                <a:cs typeface="Monaco"/>
              </a:rPr>
              <a:t>intercept[c</a:t>
            </a:r>
            <a:r>
              <a:rPr lang="en-US" sz="1200" dirty="0" smtClean="0">
                <a:latin typeface="Monaco"/>
                <a:cs typeface="Monaco"/>
              </a:rPr>
              <a:t>] ~ dnorm(0, 1e-3)</a:t>
            </a:r>
          </a:p>
          <a:p>
            <a:pPr>
              <a:buNone/>
            </a:pPr>
            <a:r>
              <a:rPr lang="en-US" sz="1200" dirty="0" smtClean="0">
                <a:latin typeface="Monaco"/>
                <a:cs typeface="Monaco"/>
              </a:rPr>
              <a:t>        </a:t>
            </a:r>
            <a:r>
              <a:rPr lang="en-US" sz="1200" dirty="0" err="1" smtClean="0">
                <a:latin typeface="Monaco"/>
                <a:cs typeface="Monaco"/>
              </a:rPr>
              <a:t>slope[c</a:t>
            </a:r>
            <a:r>
              <a:rPr lang="en-US" sz="1200" dirty="0" smtClean="0">
                <a:latin typeface="Monaco"/>
                <a:cs typeface="Monaco"/>
              </a:rPr>
              <a:t>] ~ dnorm(0, 1e-3)</a:t>
            </a:r>
          </a:p>
          <a:p>
            <a:pPr>
              <a:buNone/>
            </a:pPr>
            <a:r>
              <a:rPr lang="en-US" sz="1200" dirty="0" smtClean="0">
                <a:latin typeface="Monaco"/>
                <a:cs typeface="Monaco"/>
              </a:rPr>
              <a:t>        for (block in 1:Nblock) {</a:t>
            </a:r>
          </a:p>
          <a:p>
            <a:pPr>
              <a:buNone/>
            </a:pPr>
            <a:r>
              <a:rPr lang="en-US" sz="1200" dirty="0" smtClean="0">
                <a:latin typeface="Monaco"/>
                <a:cs typeface="Monaco"/>
              </a:rPr>
              <a:t>            </a:t>
            </a:r>
            <a:r>
              <a:rPr lang="en-US" sz="1200" dirty="0" err="1" smtClean="0">
                <a:latin typeface="Monaco"/>
                <a:cs typeface="Monaco"/>
              </a:rPr>
              <a:t>logit(theta[block</a:t>
            </a:r>
            <a:r>
              <a:rPr lang="en-US" sz="1200" dirty="0" smtClean="0">
                <a:latin typeface="Monaco"/>
                <a:cs typeface="Monaco"/>
              </a:rPr>
              <a:t>, </a:t>
            </a:r>
            <a:r>
              <a:rPr lang="en-US" sz="1200" dirty="0" err="1" smtClean="0">
                <a:latin typeface="Monaco"/>
                <a:cs typeface="Monaco"/>
              </a:rPr>
              <a:t>c</a:t>
            </a:r>
            <a:r>
              <a:rPr lang="en-US" sz="1200" dirty="0" smtClean="0">
                <a:latin typeface="Monaco"/>
                <a:cs typeface="Monaco"/>
              </a:rPr>
              <a:t>]) &lt;- </a:t>
            </a:r>
            <a:r>
              <a:rPr lang="en-US" sz="1200" dirty="0" err="1" smtClean="0">
                <a:latin typeface="Monaco"/>
                <a:cs typeface="Monaco"/>
              </a:rPr>
              <a:t>intercept[c</a:t>
            </a:r>
            <a:r>
              <a:rPr lang="en-US" sz="1200" dirty="0" smtClean="0">
                <a:latin typeface="Monaco"/>
                <a:cs typeface="Monaco"/>
              </a:rPr>
              <a:t>] + </a:t>
            </a:r>
            <a:r>
              <a:rPr lang="en-US" sz="1200" dirty="0" err="1" smtClean="0">
                <a:latin typeface="Monaco"/>
                <a:cs typeface="Monaco"/>
              </a:rPr>
              <a:t>slope[c</a:t>
            </a:r>
            <a:r>
              <a:rPr lang="en-US" sz="1200" dirty="0" smtClean="0">
                <a:latin typeface="Monaco"/>
                <a:cs typeface="Monaco"/>
              </a:rPr>
              <a:t>] * (block - Nblock/2 - 0.5)</a:t>
            </a:r>
          </a:p>
          <a:p>
            <a:pPr>
              <a:buNone/>
            </a:pPr>
            <a:r>
              <a:rPr lang="en-US" sz="1200" dirty="0" smtClean="0">
                <a:latin typeface="Monaco"/>
                <a:cs typeface="Monaco"/>
              </a:rPr>
              <a:t>        }</a:t>
            </a:r>
          </a:p>
          <a:p>
            <a:pPr>
              <a:buNone/>
            </a:pPr>
            <a:r>
              <a:rPr lang="en-US" sz="1200" dirty="0" smtClean="0">
                <a:latin typeface="Monaco"/>
                <a:cs typeface="Monaco"/>
              </a:rPr>
              <a:t>    </a:t>
            </a:r>
            <a:r>
              <a:rPr lang="en-US" sz="1200" dirty="0" smtClean="0">
                <a:latin typeface="Monaco"/>
                <a:cs typeface="Monaco"/>
              </a:rPr>
              <a:t>}</a:t>
            </a:r>
          </a:p>
          <a:p>
            <a:pPr>
              <a:buNone/>
            </a:pPr>
            <a:r>
              <a:rPr lang="en-US" sz="1200" dirty="0" smtClean="0">
                <a:latin typeface="Monaco"/>
                <a:cs typeface="Monaco"/>
              </a:rPr>
              <a:t>    for (</a:t>
            </a:r>
            <a:r>
              <a:rPr lang="en-US" sz="1200" dirty="0" err="1" smtClean="0">
                <a:latin typeface="Monaco"/>
                <a:cs typeface="Monaco"/>
              </a:rPr>
              <a:t>subj</a:t>
            </a:r>
            <a:r>
              <a:rPr lang="en-US" sz="1200" dirty="0" smtClean="0">
                <a:latin typeface="Monaco"/>
                <a:cs typeface="Monaco"/>
              </a:rPr>
              <a:t> in 1:Nsubj) {</a:t>
            </a:r>
          </a:p>
          <a:p>
            <a:pPr>
              <a:buNone/>
            </a:pPr>
            <a:r>
              <a:rPr lang="en-US" sz="1200" dirty="0" smtClean="0">
                <a:latin typeface="Monaco"/>
                <a:cs typeface="Monaco"/>
              </a:rPr>
              <a:t>        for (block in 1:Nblock) {</a:t>
            </a:r>
          </a:p>
          <a:p>
            <a:pPr>
              <a:buNone/>
            </a:pPr>
            <a:r>
              <a:rPr lang="en-US" sz="1200" dirty="0" smtClean="0">
                <a:latin typeface="Monaco"/>
                <a:cs typeface="Monaco"/>
              </a:rPr>
              <a:t>           </a:t>
            </a:r>
            <a:r>
              <a:rPr lang="en-US" sz="1200" dirty="0" smtClean="0">
                <a:latin typeface="Monaco"/>
                <a:cs typeface="Monaco"/>
              </a:rPr>
              <a:t> </a:t>
            </a:r>
            <a:r>
              <a:rPr lang="en-US" sz="1200" dirty="0" err="1" smtClean="0">
                <a:latin typeface="Monaco"/>
                <a:cs typeface="Monaco"/>
              </a:rPr>
              <a:t>y[</a:t>
            </a:r>
            <a:r>
              <a:rPr lang="en-US" sz="1200" dirty="0" err="1" smtClean="0">
                <a:latin typeface="Monaco"/>
                <a:cs typeface="Monaco"/>
              </a:rPr>
              <a:t>subj</a:t>
            </a:r>
            <a:r>
              <a:rPr lang="en-US" sz="1200" dirty="0" smtClean="0">
                <a:latin typeface="Monaco"/>
                <a:cs typeface="Monaco"/>
              </a:rPr>
              <a:t>, block] ~ </a:t>
            </a:r>
            <a:r>
              <a:rPr lang="en-US" sz="1200" dirty="0" err="1" smtClean="0">
                <a:latin typeface="Monaco"/>
                <a:cs typeface="Monaco"/>
              </a:rPr>
              <a:t>dbinom(theta[block</a:t>
            </a:r>
            <a:r>
              <a:rPr lang="en-US" sz="1200" dirty="0" smtClean="0">
                <a:latin typeface="Monaco"/>
                <a:cs typeface="Monaco"/>
              </a:rPr>
              <a:t>, </a:t>
            </a:r>
            <a:r>
              <a:rPr lang="en-US" sz="1200" dirty="0" err="1" smtClean="0">
                <a:latin typeface="Monaco"/>
                <a:cs typeface="Monaco"/>
              </a:rPr>
              <a:t>cond[subj</a:t>
            </a:r>
            <a:r>
              <a:rPr lang="en-US" sz="1200" dirty="0" smtClean="0">
                <a:latin typeface="Monaco"/>
                <a:cs typeface="Monaco"/>
              </a:rPr>
              <a:t>]], </a:t>
            </a:r>
            <a:r>
              <a:rPr lang="en-US" sz="1200" dirty="0" err="1" smtClean="0">
                <a:latin typeface="Monaco"/>
                <a:cs typeface="Monaco"/>
              </a:rPr>
              <a:t>n[subj</a:t>
            </a:r>
            <a:r>
              <a:rPr lang="en-US" sz="1200" dirty="0" smtClean="0">
                <a:latin typeface="Monaco"/>
                <a:cs typeface="Monaco"/>
              </a:rPr>
              <a:t>, block])</a:t>
            </a:r>
          </a:p>
          <a:p>
            <a:pPr>
              <a:buNone/>
            </a:pPr>
            <a:r>
              <a:rPr lang="en-US" sz="1200" dirty="0" smtClean="0">
                <a:latin typeface="Monaco"/>
                <a:cs typeface="Monaco"/>
              </a:rPr>
              <a:t>        }</a:t>
            </a:r>
          </a:p>
          <a:p>
            <a:pPr>
              <a:buNone/>
            </a:pPr>
            <a:r>
              <a:rPr lang="en-US" sz="1200" dirty="0" smtClean="0">
                <a:latin typeface="Monaco"/>
                <a:cs typeface="Monaco"/>
              </a:rPr>
              <a:t>    }</a:t>
            </a:r>
          </a:p>
          <a:p>
            <a:pPr>
              <a:buNone/>
            </a:pPr>
            <a:r>
              <a:rPr lang="en-US" sz="1200" dirty="0" smtClean="0">
                <a:latin typeface="Monaco"/>
                <a:cs typeface="Monaco"/>
              </a:rPr>
              <a:t>}</a:t>
            </a:r>
            <a:endParaRPr lang="en-US" sz="1200" dirty="0">
              <a:latin typeface="Monaco"/>
              <a:cs typeface="Monaco"/>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 fits</a:t>
            </a:r>
            <a:endParaRPr lang="en-US" dirty="0"/>
          </a:p>
        </p:txBody>
      </p:sp>
      <p:pic>
        <p:nvPicPr>
          <p:cNvPr id="6" name="Content Placeholder 5" descr="alllearner-preds.pdf"/>
          <p:cNvPicPr>
            <a:picLocks noGrp="1" noChangeAspect="1"/>
          </p:cNvPicPr>
          <p:nvPr>
            <p:ph idx="1"/>
          </p:nvPr>
        </p:nvPicPr>
        <mc:AlternateContent>
          <mc:Choice xmlns:ma="http://schemas.microsoft.com/office/mac/drawingml/2008/main" Requires="ma">
            <p:blipFill>
              <a:blip r:embed="rId3"/>
              <a:srcRect t="-18184" b="-18184"/>
              <a:stretch>
                <a:fillRect/>
              </a:stretch>
            </p:blipFill>
          </mc:Choice>
          <mc:Fallback>
            <p:blipFill>
              <a:blip r:embed="rId4"/>
              <a:srcRect t="-18184" b="-18184"/>
              <a:stretch>
                <a:fillRect/>
              </a:stretch>
            </p:blipFill>
          </mc:Fallback>
        </mc:AlternateConten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Non-learners</a:t>
            </a:r>
            <a:endParaRPr lang="en-US" dirty="0"/>
          </a:p>
        </p:txBody>
      </p:sp>
      <p:pic>
        <p:nvPicPr>
          <p:cNvPr id="5" name="Picture 4" descr="latex-image-1.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457200" y="2092883"/>
            <a:ext cx="6769100" cy="32766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FIT USING GIBBS SAMPLING (JAGS/BUGS)</a:t>
            </a:r>
            <a:endParaRPr lang="en-US" dirty="0"/>
          </a:p>
        </p:txBody>
      </p:sp>
      <p:sp>
        <p:nvSpPr>
          <p:cNvPr id="3" name="Content Placeholder 2"/>
          <p:cNvSpPr>
            <a:spLocks noGrp="1"/>
          </p:cNvSpPr>
          <p:nvPr>
            <p:ph idx="1"/>
          </p:nvPr>
        </p:nvSpPr>
        <p:spPr>
          <a:xfrm>
            <a:off x="457200" y="1917700"/>
            <a:ext cx="8686800" cy="4208463"/>
          </a:xfrm>
        </p:spPr>
        <p:txBody>
          <a:bodyPr>
            <a:noAutofit/>
          </a:bodyPr>
          <a:lstStyle/>
          <a:p>
            <a:pPr>
              <a:buNone/>
            </a:pPr>
            <a:r>
              <a:rPr lang="en-US" sz="1200" dirty="0" smtClean="0">
                <a:latin typeface="Monaco"/>
                <a:cs typeface="Monaco"/>
              </a:rPr>
              <a:t>model </a:t>
            </a:r>
            <a:r>
              <a:rPr lang="en-US" sz="1200" dirty="0" smtClean="0">
                <a:latin typeface="Monaco"/>
                <a:cs typeface="Monaco"/>
              </a:rPr>
              <a:t>{</a:t>
            </a:r>
          </a:p>
          <a:p>
            <a:pPr>
              <a:buNone/>
            </a:pPr>
            <a:r>
              <a:rPr lang="en-US" sz="1200" dirty="0" smtClean="0">
                <a:latin typeface="Monaco"/>
                <a:cs typeface="Monaco"/>
              </a:rPr>
              <a:t>    for (</a:t>
            </a:r>
            <a:r>
              <a:rPr lang="en-US" sz="1200" dirty="0" err="1" smtClean="0">
                <a:latin typeface="Monaco"/>
                <a:cs typeface="Monaco"/>
              </a:rPr>
              <a:t>c</a:t>
            </a:r>
            <a:r>
              <a:rPr lang="en-US" sz="1200" dirty="0" smtClean="0">
                <a:latin typeface="Monaco"/>
                <a:cs typeface="Monaco"/>
              </a:rPr>
              <a:t> in 1:Ncond) {</a:t>
            </a:r>
          </a:p>
          <a:p>
            <a:pPr>
              <a:buNone/>
            </a:pPr>
            <a:r>
              <a:rPr lang="en-US" sz="1200" dirty="0" smtClean="0">
                <a:latin typeface="Monaco"/>
                <a:cs typeface="Monaco"/>
              </a:rPr>
              <a:t>        # regression parameters</a:t>
            </a:r>
          </a:p>
          <a:p>
            <a:pPr>
              <a:buNone/>
            </a:pPr>
            <a:r>
              <a:rPr lang="en-US" sz="1200" dirty="0" smtClean="0">
                <a:latin typeface="Monaco"/>
                <a:cs typeface="Monaco"/>
              </a:rPr>
              <a:t>        </a:t>
            </a:r>
            <a:r>
              <a:rPr lang="en-US" sz="1200" dirty="0" err="1" smtClean="0">
                <a:latin typeface="Monaco"/>
                <a:cs typeface="Monaco"/>
              </a:rPr>
              <a:t>intercept[c</a:t>
            </a:r>
            <a:r>
              <a:rPr lang="en-US" sz="1200" dirty="0" smtClean="0">
                <a:latin typeface="Monaco"/>
                <a:cs typeface="Monaco"/>
              </a:rPr>
              <a:t>] ~ dnorm(0, 1e-3)</a:t>
            </a:r>
          </a:p>
          <a:p>
            <a:pPr>
              <a:buNone/>
            </a:pPr>
            <a:r>
              <a:rPr lang="en-US" sz="1200" dirty="0" smtClean="0">
                <a:latin typeface="Monaco"/>
                <a:cs typeface="Monaco"/>
              </a:rPr>
              <a:t>        </a:t>
            </a:r>
            <a:r>
              <a:rPr lang="en-US" sz="1200" dirty="0" err="1" smtClean="0">
                <a:latin typeface="Monaco"/>
                <a:cs typeface="Monaco"/>
              </a:rPr>
              <a:t>slope[c</a:t>
            </a:r>
            <a:r>
              <a:rPr lang="en-US" sz="1200" dirty="0" smtClean="0">
                <a:latin typeface="Monaco"/>
                <a:cs typeface="Monaco"/>
              </a:rPr>
              <a:t>] ~ dnorm(0, 1e-3)</a:t>
            </a:r>
          </a:p>
          <a:p>
            <a:pPr>
              <a:buNone/>
            </a:pPr>
            <a:r>
              <a:rPr lang="en-US" sz="1200" dirty="0" smtClean="0">
                <a:latin typeface="Monaco"/>
                <a:cs typeface="Monaco"/>
              </a:rPr>
              <a:t>        for (block in 1:Nblock) {</a:t>
            </a:r>
          </a:p>
          <a:p>
            <a:pPr>
              <a:buNone/>
            </a:pPr>
            <a:r>
              <a:rPr lang="en-US" sz="1200" dirty="0" smtClean="0">
                <a:latin typeface="Monaco"/>
                <a:cs typeface="Monaco"/>
              </a:rPr>
              <a:t>            </a:t>
            </a:r>
            <a:r>
              <a:rPr lang="en-US" sz="1200" dirty="0" err="1" smtClean="0">
                <a:latin typeface="Monaco"/>
                <a:cs typeface="Monaco"/>
              </a:rPr>
              <a:t>logit(theta[block</a:t>
            </a:r>
            <a:r>
              <a:rPr lang="en-US" sz="1200" dirty="0" smtClean="0">
                <a:latin typeface="Monaco"/>
                <a:cs typeface="Monaco"/>
              </a:rPr>
              <a:t>, </a:t>
            </a:r>
            <a:r>
              <a:rPr lang="en-US" sz="1200" dirty="0" err="1" smtClean="0">
                <a:latin typeface="Monaco"/>
                <a:cs typeface="Monaco"/>
              </a:rPr>
              <a:t>c</a:t>
            </a:r>
            <a:r>
              <a:rPr lang="en-US" sz="1200" dirty="0" smtClean="0">
                <a:latin typeface="Monaco"/>
                <a:cs typeface="Monaco"/>
              </a:rPr>
              <a:t>]) &lt;- </a:t>
            </a:r>
            <a:r>
              <a:rPr lang="en-US" sz="1200" dirty="0" err="1" smtClean="0">
                <a:latin typeface="Monaco"/>
                <a:cs typeface="Monaco"/>
              </a:rPr>
              <a:t>intercept[c</a:t>
            </a:r>
            <a:r>
              <a:rPr lang="en-US" sz="1200" dirty="0" smtClean="0">
                <a:latin typeface="Monaco"/>
                <a:cs typeface="Monaco"/>
              </a:rPr>
              <a:t>] + </a:t>
            </a:r>
            <a:r>
              <a:rPr lang="en-US" sz="1200" dirty="0" err="1" smtClean="0">
                <a:latin typeface="Monaco"/>
                <a:cs typeface="Monaco"/>
              </a:rPr>
              <a:t>slope[c</a:t>
            </a:r>
            <a:r>
              <a:rPr lang="en-US" sz="1200" dirty="0" smtClean="0">
                <a:latin typeface="Monaco"/>
                <a:cs typeface="Monaco"/>
              </a:rPr>
              <a:t>] * (block - Nblock/2 - 0.5)</a:t>
            </a:r>
          </a:p>
          <a:p>
            <a:pPr>
              <a:buNone/>
            </a:pPr>
            <a:r>
              <a:rPr lang="en-US" sz="1200" dirty="0" smtClean="0">
                <a:latin typeface="Monaco"/>
                <a:cs typeface="Monaco"/>
              </a:rPr>
              <a:t>        </a:t>
            </a:r>
            <a:r>
              <a:rPr lang="en-US" sz="1200" dirty="0" smtClean="0">
                <a:latin typeface="Monaco"/>
                <a:cs typeface="Monaco"/>
              </a:rPr>
              <a:t>}</a:t>
            </a:r>
          </a:p>
          <a:p>
            <a:pPr>
              <a:buNone/>
            </a:pPr>
            <a:r>
              <a:rPr lang="en-US" sz="1200" dirty="0" smtClean="0">
                <a:latin typeface="Monaco"/>
                <a:cs typeface="Monaco"/>
              </a:rPr>
              <a:t>        # learner rate</a:t>
            </a:r>
          </a:p>
          <a:p>
            <a:pPr>
              <a:buNone/>
            </a:pPr>
            <a:r>
              <a:rPr lang="en-US" sz="1200" dirty="0" smtClean="0">
                <a:latin typeface="Monaco"/>
                <a:cs typeface="Monaco"/>
              </a:rPr>
              <a:t>        </a:t>
            </a:r>
            <a:r>
              <a:rPr lang="en-US" sz="1200" dirty="0" err="1" smtClean="0">
                <a:latin typeface="Monaco"/>
                <a:cs typeface="Monaco"/>
              </a:rPr>
              <a:t>learnerRate[c</a:t>
            </a:r>
            <a:r>
              <a:rPr lang="en-US" sz="1200" dirty="0" smtClean="0">
                <a:latin typeface="Monaco"/>
                <a:cs typeface="Monaco"/>
              </a:rPr>
              <a:t>] ~ dbeta(0.5, 0.5)</a:t>
            </a:r>
          </a:p>
          <a:p>
            <a:pPr>
              <a:buNone/>
            </a:pPr>
            <a:r>
              <a:rPr lang="en-US" sz="1200" dirty="0" smtClean="0">
                <a:latin typeface="Monaco"/>
                <a:cs typeface="Monaco"/>
              </a:rPr>
              <a:t>    </a:t>
            </a:r>
            <a:r>
              <a:rPr lang="en-US" sz="1200" dirty="0" smtClean="0">
                <a:latin typeface="Monaco"/>
                <a:cs typeface="Monaco"/>
              </a:rPr>
              <a:t>}</a:t>
            </a:r>
          </a:p>
          <a:p>
            <a:pPr>
              <a:buNone/>
            </a:pPr>
            <a:r>
              <a:rPr lang="en-US" sz="1200" dirty="0" smtClean="0">
                <a:latin typeface="Monaco"/>
                <a:cs typeface="Monaco"/>
              </a:rPr>
              <a:t>    for (</a:t>
            </a:r>
            <a:r>
              <a:rPr lang="en-US" sz="1200" dirty="0" err="1" smtClean="0">
                <a:latin typeface="Monaco"/>
                <a:cs typeface="Monaco"/>
              </a:rPr>
              <a:t>subj</a:t>
            </a:r>
            <a:r>
              <a:rPr lang="en-US" sz="1200" dirty="0" smtClean="0">
                <a:latin typeface="Monaco"/>
                <a:cs typeface="Monaco"/>
              </a:rPr>
              <a:t> in 1:Nsubj) {</a:t>
            </a:r>
          </a:p>
          <a:p>
            <a:pPr>
              <a:buNone/>
            </a:pPr>
            <a:r>
              <a:rPr lang="en-US" sz="1200" dirty="0" smtClean="0">
                <a:latin typeface="Monaco"/>
                <a:cs typeface="Monaco"/>
              </a:rPr>
              <a:t>        # sample non-learner index</a:t>
            </a:r>
          </a:p>
          <a:p>
            <a:pPr>
              <a:buNone/>
            </a:pPr>
            <a:r>
              <a:rPr lang="en-US" sz="1200" dirty="0" smtClean="0">
                <a:latin typeface="Monaco"/>
                <a:cs typeface="Monaco"/>
              </a:rPr>
              <a:t>        </a:t>
            </a:r>
            <a:r>
              <a:rPr lang="en-US" sz="1200" dirty="0" err="1" smtClean="0">
                <a:latin typeface="Monaco"/>
                <a:cs typeface="Monaco"/>
              </a:rPr>
              <a:t>Learner[subj</a:t>
            </a:r>
            <a:r>
              <a:rPr lang="en-US" sz="1200" dirty="0" smtClean="0">
                <a:latin typeface="Monaco"/>
                <a:cs typeface="Monaco"/>
              </a:rPr>
              <a:t>] ~ </a:t>
            </a:r>
            <a:r>
              <a:rPr lang="en-US" sz="1200" dirty="0" err="1" smtClean="0">
                <a:latin typeface="Monaco"/>
                <a:cs typeface="Monaco"/>
              </a:rPr>
              <a:t>dbern(learnerRate[cond[subj</a:t>
            </a:r>
            <a:r>
              <a:rPr lang="en-US" sz="1200" dirty="0" smtClean="0">
                <a:latin typeface="Monaco"/>
                <a:cs typeface="Monaco"/>
              </a:rPr>
              <a:t>]])</a:t>
            </a:r>
          </a:p>
          <a:p>
            <a:pPr>
              <a:buNone/>
            </a:pPr>
            <a:r>
              <a:rPr lang="en-US" sz="1200" dirty="0" smtClean="0">
                <a:latin typeface="Monaco"/>
                <a:cs typeface="Monaco"/>
              </a:rPr>
              <a:t>        for (block in 1:Nblock) {</a:t>
            </a:r>
          </a:p>
          <a:p>
            <a:pPr>
              <a:buNone/>
            </a:pPr>
            <a:r>
              <a:rPr lang="en-US" sz="1200" dirty="0" smtClean="0">
                <a:latin typeface="Monaco"/>
                <a:cs typeface="Monaco"/>
              </a:rPr>
              <a:t>            </a:t>
            </a:r>
            <a:r>
              <a:rPr lang="en-US" sz="1200" dirty="0" err="1" smtClean="0">
                <a:latin typeface="Monaco"/>
                <a:cs typeface="Monaco"/>
              </a:rPr>
              <a:t>x[subj</a:t>
            </a:r>
            <a:r>
              <a:rPr lang="en-US" sz="1200" dirty="0" smtClean="0">
                <a:latin typeface="Monaco"/>
                <a:cs typeface="Monaco"/>
              </a:rPr>
              <a:t>, block] ~ </a:t>
            </a:r>
            <a:r>
              <a:rPr lang="en-US" sz="1200" dirty="0" err="1" smtClean="0">
                <a:latin typeface="Monaco"/>
                <a:cs typeface="Monaco"/>
              </a:rPr>
              <a:t>dbinom(theta[block</a:t>
            </a:r>
            <a:r>
              <a:rPr lang="en-US" sz="1200" dirty="0" smtClean="0">
                <a:latin typeface="Monaco"/>
                <a:cs typeface="Monaco"/>
              </a:rPr>
              <a:t>, </a:t>
            </a:r>
            <a:r>
              <a:rPr lang="en-US" sz="1200" dirty="0" err="1" smtClean="0">
                <a:latin typeface="Monaco"/>
                <a:cs typeface="Monaco"/>
              </a:rPr>
              <a:t>cond[subj</a:t>
            </a:r>
            <a:r>
              <a:rPr lang="en-US" sz="1200" dirty="0" smtClean="0">
                <a:latin typeface="Monaco"/>
                <a:cs typeface="Monaco"/>
              </a:rPr>
              <a:t>]] * </a:t>
            </a:r>
            <a:r>
              <a:rPr lang="en-US" sz="1200" dirty="0" err="1" smtClean="0">
                <a:latin typeface="Monaco"/>
                <a:cs typeface="Monaco"/>
              </a:rPr>
              <a:t>Learner[subj</a:t>
            </a:r>
            <a:r>
              <a:rPr lang="en-US" sz="1200" dirty="0" smtClean="0">
                <a:latin typeface="Monaco"/>
                <a:cs typeface="Monaco"/>
              </a:rPr>
              <a:t>] +</a:t>
            </a:r>
            <a:r>
              <a:rPr lang="en-US" sz="1200" dirty="0" smtClean="0">
                <a:latin typeface="Monaco"/>
                <a:cs typeface="Monaco"/>
              </a:rPr>
              <a:t> </a:t>
            </a:r>
          </a:p>
          <a:p>
            <a:pPr>
              <a:buNone/>
            </a:pPr>
            <a:r>
              <a:rPr lang="en-US" sz="1200" dirty="0" smtClean="0">
                <a:latin typeface="Monaco"/>
                <a:cs typeface="Monaco"/>
              </a:rPr>
              <a:t>                                      0.5 </a:t>
            </a:r>
            <a:r>
              <a:rPr lang="en-US" sz="1200" dirty="0" smtClean="0">
                <a:latin typeface="Monaco"/>
                <a:cs typeface="Monaco"/>
              </a:rPr>
              <a:t>* (1-Learner[subj]),</a:t>
            </a:r>
          </a:p>
          <a:p>
            <a:pPr>
              <a:buNone/>
            </a:pPr>
            <a:r>
              <a:rPr lang="en-US" sz="1200" dirty="0" smtClean="0">
                <a:latin typeface="Monaco"/>
                <a:cs typeface="Monaco"/>
              </a:rPr>
              <a:t>                                    </a:t>
            </a:r>
            <a:r>
              <a:rPr lang="en-US" sz="1200" dirty="0" err="1" smtClean="0">
                <a:latin typeface="Monaco"/>
                <a:cs typeface="Monaco"/>
              </a:rPr>
              <a:t>n[subj</a:t>
            </a:r>
            <a:r>
              <a:rPr lang="en-US" sz="1200" dirty="0" smtClean="0">
                <a:latin typeface="Monaco"/>
                <a:cs typeface="Monaco"/>
              </a:rPr>
              <a:t>, block])</a:t>
            </a:r>
          </a:p>
          <a:p>
            <a:pPr>
              <a:buNone/>
            </a:pPr>
            <a:r>
              <a:rPr lang="en-US" sz="1200" dirty="0" smtClean="0">
                <a:latin typeface="Monaco"/>
                <a:cs typeface="Monaco"/>
              </a:rPr>
              <a:t>        }</a:t>
            </a:r>
          </a:p>
          <a:p>
            <a:pPr>
              <a:buNone/>
            </a:pPr>
            <a:r>
              <a:rPr lang="en-US" sz="1200" dirty="0" smtClean="0">
                <a:latin typeface="Monaco"/>
                <a:cs typeface="Monaco"/>
              </a:rPr>
              <a:t>    }</a:t>
            </a:r>
          </a:p>
          <a:p>
            <a:pPr>
              <a:buNone/>
            </a:pPr>
            <a:r>
              <a:rPr lang="en-US" sz="1200" dirty="0" smtClean="0">
                <a:latin typeface="Monaco"/>
                <a:cs typeface="Monaco"/>
              </a:rPr>
              <a:t>}</a:t>
            </a:r>
            <a:endParaRPr lang="en-US" sz="1200" dirty="0">
              <a:latin typeface="Monaco"/>
              <a:cs typeface="Monaco"/>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 fits</a:t>
            </a:r>
            <a:endParaRPr lang="en-US" dirty="0"/>
          </a:p>
        </p:txBody>
      </p:sp>
      <p:pic>
        <p:nvPicPr>
          <p:cNvPr id="6" name="Content Placeholder 5" descr="alllearner-preds.pdf"/>
          <p:cNvPicPr>
            <a:picLocks noGrp="1" noChangeAspect="1"/>
          </p:cNvPicPr>
          <p:nvPr>
            <p:ph idx="1"/>
          </p:nvPr>
        </p:nvPicPr>
        <mc:AlternateContent>
          <mc:Choice xmlns:ma="http://schemas.microsoft.com/office/mac/drawingml/2008/main" Requires="ma">
            <p:blipFill>
              <a:blip r:embed="rId2"/>
              <a:srcRect t="-18184" b="-18184"/>
              <a:stretch>
                <a:fillRect/>
              </a:stretch>
            </p:blipFill>
          </mc:Choice>
          <mc:Fallback>
            <p:blipFill>
              <a:blip r:embed="rId3"/>
              <a:srcRect t="-18184" b="-18184"/>
              <a:stretch>
                <a:fillRect/>
              </a:stretch>
            </p:blipFill>
          </mc:Fallback>
        </mc:AlternateConten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Logistic regression + </a:t>
            </a:r>
            <a:br>
              <a:rPr lang="en-US" dirty="0" smtClean="0"/>
            </a:br>
            <a:r>
              <a:rPr lang="en-US" dirty="0" smtClean="0"/>
              <a:t>non-learners fits</a:t>
            </a:r>
            <a:endParaRPr lang="en-US" dirty="0"/>
          </a:p>
        </p:txBody>
      </p:sp>
      <p:pic>
        <p:nvPicPr>
          <p:cNvPr id="6" name="Content Placeholder 5" descr="alllearner-preds.pdf"/>
          <p:cNvPicPr>
            <a:picLocks noGrp="1" noChangeAspect="1"/>
          </p:cNvPicPr>
          <p:nvPr>
            <p:ph idx="1"/>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457200" y="2478881"/>
            <a:ext cx="8229600" cy="3086100"/>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bysubject-lines.pdf"/>
          <p:cNvPicPr>
            <a:picLocks noGrp="1" noChangeAspect="1"/>
          </p:cNvPicPr>
          <p:nvPr>
            <p:ph idx="1"/>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1205230" y="1301971"/>
            <a:ext cx="6733540" cy="4208462"/>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bysubject-lines.pdf"/>
          <p:cNvPicPr>
            <a:picLocks noGrp="1" noChangeAspect="1"/>
          </p:cNvPicPr>
          <p:nvPr>
            <p:ph idx="1"/>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1205230" y="1301971"/>
            <a:ext cx="6733540" cy="4208462"/>
          </a:xfr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Modeling delayed learners</a:t>
            </a:r>
            <a:endParaRPr lang="en-US" dirty="0"/>
          </a:p>
        </p:txBody>
      </p:sp>
      <p:pic>
        <p:nvPicPr>
          <p:cNvPr id="4" name="Picture 3" descr="latex-image-1.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457200" y="2288754"/>
            <a:ext cx="8166101" cy="25908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FIT USING GIBBS SAMPLING (JAGS/BUGS)</a:t>
            </a:r>
            <a:endParaRPr lang="en-US" dirty="0"/>
          </a:p>
        </p:txBody>
      </p:sp>
      <p:sp>
        <p:nvSpPr>
          <p:cNvPr id="3" name="Content Placeholder 2"/>
          <p:cNvSpPr>
            <a:spLocks noGrp="1"/>
          </p:cNvSpPr>
          <p:nvPr>
            <p:ph idx="1"/>
          </p:nvPr>
        </p:nvSpPr>
        <p:spPr>
          <a:xfrm>
            <a:off x="457200" y="1917700"/>
            <a:ext cx="8686800" cy="4208463"/>
          </a:xfrm>
        </p:spPr>
        <p:txBody>
          <a:bodyPr>
            <a:noAutofit/>
          </a:bodyPr>
          <a:lstStyle/>
          <a:p>
            <a:pPr>
              <a:buNone/>
            </a:pPr>
            <a:r>
              <a:rPr lang="en-US" sz="1200" dirty="0" smtClean="0">
                <a:latin typeface="Monaco"/>
                <a:cs typeface="Monaco"/>
              </a:rPr>
              <a:t>model </a:t>
            </a:r>
            <a:r>
              <a:rPr lang="en-US" sz="1200" dirty="0" smtClean="0">
                <a:latin typeface="Monaco"/>
                <a:cs typeface="Monaco"/>
              </a:rPr>
              <a:t>{</a:t>
            </a:r>
            <a:endParaRPr lang="en-US" sz="1200" dirty="0" smtClean="0">
              <a:latin typeface="Monaco"/>
              <a:cs typeface="Monaco"/>
            </a:endParaRPr>
          </a:p>
          <a:p>
            <a:pPr>
              <a:buNone/>
            </a:pPr>
            <a:r>
              <a:rPr lang="en-US" sz="1200" dirty="0" smtClean="0">
                <a:latin typeface="Monaco"/>
                <a:cs typeface="Monaco"/>
              </a:rPr>
              <a:t>    for </a:t>
            </a:r>
            <a:r>
              <a:rPr lang="en-US" sz="1200" dirty="0" smtClean="0">
                <a:latin typeface="Monaco"/>
                <a:cs typeface="Monaco"/>
              </a:rPr>
              <a:t>(</a:t>
            </a:r>
            <a:r>
              <a:rPr lang="en-US" sz="1200" dirty="0" err="1" smtClean="0">
                <a:latin typeface="Monaco"/>
                <a:cs typeface="Monaco"/>
              </a:rPr>
              <a:t>c</a:t>
            </a:r>
            <a:r>
              <a:rPr lang="en-US" sz="1200" dirty="0" smtClean="0">
                <a:latin typeface="Monaco"/>
                <a:cs typeface="Monaco"/>
              </a:rPr>
              <a:t> in 1:Ncond) {</a:t>
            </a:r>
          </a:p>
          <a:p>
            <a:pPr>
              <a:buNone/>
            </a:pPr>
            <a:r>
              <a:rPr lang="en-US" sz="1200" dirty="0" smtClean="0">
                <a:latin typeface="Monaco"/>
                <a:cs typeface="Monaco"/>
              </a:rPr>
              <a:t>        # regression parameters</a:t>
            </a:r>
          </a:p>
          <a:p>
            <a:pPr>
              <a:buNone/>
            </a:pPr>
            <a:r>
              <a:rPr lang="en-US" sz="1200" dirty="0" smtClean="0">
                <a:latin typeface="Monaco"/>
                <a:cs typeface="Monaco"/>
              </a:rPr>
              <a:t>        </a:t>
            </a:r>
            <a:r>
              <a:rPr lang="en-US" sz="1200" dirty="0" err="1" smtClean="0">
                <a:latin typeface="Monaco"/>
                <a:cs typeface="Monaco"/>
              </a:rPr>
              <a:t>intercept[c</a:t>
            </a:r>
            <a:r>
              <a:rPr lang="en-US" sz="1200" dirty="0" smtClean="0">
                <a:latin typeface="Monaco"/>
                <a:cs typeface="Monaco"/>
              </a:rPr>
              <a:t>] ~ dnorm(0, 1e-3)</a:t>
            </a:r>
          </a:p>
          <a:p>
            <a:pPr>
              <a:buNone/>
            </a:pPr>
            <a:r>
              <a:rPr lang="en-US" sz="1200" dirty="0" smtClean="0">
                <a:latin typeface="Monaco"/>
                <a:cs typeface="Monaco"/>
              </a:rPr>
              <a:t>        </a:t>
            </a:r>
            <a:r>
              <a:rPr lang="en-US" sz="1200" dirty="0" err="1" smtClean="0">
                <a:latin typeface="Monaco"/>
                <a:cs typeface="Monaco"/>
              </a:rPr>
              <a:t>slope[c</a:t>
            </a:r>
            <a:r>
              <a:rPr lang="en-US" sz="1200" dirty="0" smtClean="0">
                <a:latin typeface="Monaco"/>
                <a:cs typeface="Monaco"/>
              </a:rPr>
              <a:t>] ~ dnorm(0, 1e-3)</a:t>
            </a:r>
            <a:endParaRPr lang="en-US" sz="1200" dirty="0" smtClean="0">
              <a:latin typeface="Monaco"/>
              <a:cs typeface="Monaco"/>
            </a:endParaRPr>
          </a:p>
          <a:p>
            <a:pPr>
              <a:buNone/>
            </a:pPr>
            <a:r>
              <a:rPr lang="en-US" sz="1200" dirty="0" smtClean="0">
                <a:latin typeface="Monaco"/>
                <a:cs typeface="Monaco"/>
              </a:rPr>
              <a:t>    }</a:t>
            </a:r>
          </a:p>
          <a:p>
            <a:pPr>
              <a:buNone/>
            </a:pPr>
            <a:r>
              <a:rPr lang="en-US" sz="1200" dirty="0" smtClean="0">
                <a:latin typeface="Monaco"/>
                <a:cs typeface="Monaco"/>
              </a:rPr>
              <a:t>    for (</a:t>
            </a:r>
            <a:r>
              <a:rPr lang="en-US" sz="1200" dirty="0" err="1" smtClean="0">
                <a:latin typeface="Monaco"/>
                <a:cs typeface="Monaco"/>
              </a:rPr>
              <a:t>subj</a:t>
            </a:r>
            <a:r>
              <a:rPr lang="en-US" sz="1200" dirty="0" smtClean="0">
                <a:latin typeface="Monaco"/>
                <a:cs typeface="Monaco"/>
              </a:rPr>
              <a:t> in 1:Nsubj) {</a:t>
            </a:r>
            <a:endParaRPr lang="en-US" sz="1200" dirty="0" smtClean="0">
              <a:latin typeface="Monaco"/>
              <a:cs typeface="Monaco"/>
            </a:endParaRPr>
          </a:p>
          <a:p>
            <a:pPr>
              <a:buNone/>
            </a:pPr>
            <a:r>
              <a:rPr lang="en-US" sz="1200" dirty="0" smtClean="0">
                <a:latin typeface="Monaco"/>
                <a:cs typeface="Monaco"/>
              </a:rPr>
              <a:t>        </a:t>
            </a:r>
            <a:r>
              <a:rPr lang="en-US" sz="1200" dirty="0" err="1" smtClean="0">
                <a:latin typeface="Monaco"/>
                <a:cs typeface="Monaco"/>
              </a:rPr>
              <a:t>delay</a:t>
            </a:r>
            <a:r>
              <a:rPr lang="en-US" sz="1200" dirty="0" err="1" smtClean="0">
                <a:latin typeface="Monaco"/>
                <a:cs typeface="Monaco"/>
              </a:rPr>
              <a:t>[subj</a:t>
            </a:r>
            <a:r>
              <a:rPr lang="en-US" sz="1200" dirty="0" smtClean="0">
                <a:latin typeface="Monaco"/>
                <a:cs typeface="Monaco"/>
              </a:rPr>
              <a:t>] ~ dunif(0, Nblock+1)</a:t>
            </a:r>
          </a:p>
          <a:p>
            <a:pPr>
              <a:buNone/>
            </a:pPr>
            <a:r>
              <a:rPr lang="en-US" sz="1200" dirty="0" smtClean="0">
                <a:latin typeface="Monaco"/>
                <a:cs typeface="Monaco"/>
              </a:rPr>
              <a:t>        for (block in 1:Nblock) {</a:t>
            </a:r>
            <a:endParaRPr lang="en-US" sz="1200" dirty="0" smtClean="0">
              <a:latin typeface="Monaco"/>
              <a:cs typeface="Monaco"/>
            </a:endParaRPr>
          </a:p>
          <a:p>
            <a:pPr>
              <a:buNone/>
            </a:pPr>
            <a:r>
              <a:rPr lang="en-US" sz="1200" dirty="0" smtClean="0">
                <a:latin typeface="Monaco"/>
                <a:cs typeface="Monaco"/>
              </a:rPr>
              <a:t>            </a:t>
            </a:r>
            <a:r>
              <a:rPr lang="en-US" sz="1200" dirty="0" err="1" smtClean="0">
                <a:latin typeface="Monaco"/>
                <a:cs typeface="Monaco"/>
              </a:rPr>
              <a:t>logit</a:t>
            </a:r>
            <a:r>
              <a:rPr lang="en-US" sz="1200" dirty="0" err="1" smtClean="0">
                <a:latin typeface="Monaco"/>
                <a:cs typeface="Monaco"/>
              </a:rPr>
              <a:t>(theta[subj</a:t>
            </a:r>
            <a:r>
              <a:rPr lang="en-US" sz="1200" dirty="0" smtClean="0">
                <a:latin typeface="Monaco"/>
                <a:cs typeface="Monaco"/>
              </a:rPr>
              <a:t>, block]) &lt;- (</a:t>
            </a:r>
            <a:r>
              <a:rPr lang="en-US" sz="1200" dirty="0" err="1" smtClean="0">
                <a:latin typeface="Monaco"/>
                <a:cs typeface="Monaco"/>
              </a:rPr>
              <a:t>intercept[cond[subj</a:t>
            </a:r>
            <a:r>
              <a:rPr lang="en-US" sz="1200" dirty="0" smtClean="0">
                <a:latin typeface="Monaco"/>
                <a:cs typeface="Monaco"/>
              </a:rPr>
              <a:t>]] +</a:t>
            </a:r>
            <a:r>
              <a:rPr lang="en-US" sz="1200" dirty="0" smtClean="0">
                <a:latin typeface="Monaco"/>
                <a:cs typeface="Monaco"/>
              </a:rPr>
              <a:t> </a:t>
            </a:r>
          </a:p>
          <a:p>
            <a:pPr>
              <a:buNone/>
            </a:pPr>
            <a:r>
              <a:rPr lang="en-US" sz="1200" dirty="0" smtClean="0">
                <a:latin typeface="Monaco"/>
                <a:cs typeface="Monaco"/>
              </a:rPr>
              <a:t>                                          </a:t>
            </a:r>
            <a:r>
              <a:rPr lang="en-US" sz="1200" dirty="0" err="1" smtClean="0">
                <a:latin typeface="Monaco"/>
                <a:cs typeface="Monaco"/>
              </a:rPr>
              <a:t>slope</a:t>
            </a:r>
            <a:r>
              <a:rPr lang="en-US" sz="1200" dirty="0" err="1" smtClean="0">
                <a:latin typeface="Monaco"/>
                <a:cs typeface="Monaco"/>
              </a:rPr>
              <a:t>[cond[subj</a:t>
            </a:r>
            <a:r>
              <a:rPr lang="en-US" sz="1200" dirty="0" smtClean="0">
                <a:latin typeface="Monaco"/>
                <a:cs typeface="Monaco"/>
              </a:rPr>
              <a:t>]] *</a:t>
            </a:r>
            <a:r>
              <a:rPr lang="en-US" sz="1200" dirty="0" smtClean="0">
                <a:latin typeface="Monaco"/>
                <a:cs typeface="Monaco"/>
              </a:rPr>
              <a:t> </a:t>
            </a:r>
          </a:p>
          <a:p>
            <a:pPr>
              <a:buNone/>
            </a:pPr>
            <a:r>
              <a:rPr lang="en-US" sz="1200" dirty="0" smtClean="0">
                <a:latin typeface="Monaco"/>
                <a:cs typeface="Monaco"/>
              </a:rPr>
              <a:t>                                            (</a:t>
            </a:r>
            <a:r>
              <a:rPr lang="en-US" sz="1200" dirty="0" smtClean="0">
                <a:latin typeface="Monaco"/>
                <a:cs typeface="Monaco"/>
              </a:rPr>
              <a:t>block-Nblock/2-0.5-delay[subj]</a:t>
            </a:r>
            <a:r>
              <a:rPr lang="en-US" sz="1200" dirty="0" smtClean="0">
                <a:latin typeface="Monaco"/>
                <a:cs typeface="Monaco"/>
              </a:rPr>
              <a:t>)</a:t>
            </a:r>
          </a:p>
          <a:p>
            <a:pPr>
              <a:buNone/>
            </a:pPr>
            <a:r>
              <a:rPr lang="en-US" sz="1200" dirty="0" smtClean="0">
                <a:latin typeface="Monaco"/>
                <a:cs typeface="Monaco"/>
              </a:rPr>
              <a:t>                                          ) * (</a:t>
            </a:r>
            <a:r>
              <a:rPr lang="en-US" sz="1200" dirty="0" smtClean="0">
                <a:latin typeface="Monaco"/>
                <a:cs typeface="Monaco"/>
              </a:rPr>
              <a:t>block &gt; </a:t>
            </a:r>
            <a:r>
              <a:rPr lang="en-US" sz="1200" dirty="0" err="1" smtClean="0">
                <a:latin typeface="Monaco"/>
                <a:cs typeface="Monaco"/>
              </a:rPr>
              <a:t>delay[subj</a:t>
            </a:r>
            <a:r>
              <a:rPr lang="en-US" sz="1200" dirty="0" smtClean="0">
                <a:latin typeface="Monaco"/>
                <a:cs typeface="Monaco"/>
              </a:rPr>
              <a:t>])</a:t>
            </a:r>
          </a:p>
          <a:p>
            <a:pPr>
              <a:buNone/>
            </a:pPr>
            <a:r>
              <a:rPr lang="en-US" sz="1200" dirty="0" smtClean="0">
                <a:latin typeface="Monaco"/>
                <a:cs typeface="Monaco"/>
              </a:rPr>
              <a:t>            # sample </a:t>
            </a:r>
            <a:r>
              <a:rPr lang="en-US" sz="1200" dirty="0" err="1" smtClean="0">
                <a:latin typeface="Monaco"/>
                <a:cs typeface="Monaco"/>
              </a:rPr>
              <a:t>succeses</a:t>
            </a:r>
            <a:endParaRPr lang="en-US" sz="1200" dirty="0" smtClean="0">
              <a:latin typeface="Monaco"/>
              <a:cs typeface="Monaco"/>
            </a:endParaRPr>
          </a:p>
          <a:p>
            <a:pPr>
              <a:buNone/>
            </a:pPr>
            <a:r>
              <a:rPr lang="en-US" sz="1200" dirty="0" smtClean="0">
                <a:latin typeface="Monaco"/>
                <a:cs typeface="Monaco"/>
              </a:rPr>
              <a:t>           </a:t>
            </a:r>
            <a:r>
              <a:rPr lang="en-US" sz="1200" dirty="0" smtClean="0">
                <a:latin typeface="Monaco"/>
                <a:cs typeface="Monaco"/>
              </a:rPr>
              <a:t> </a:t>
            </a:r>
            <a:r>
              <a:rPr lang="en-US" sz="1200" dirty="0" err="1" smtClean="0">
                <a:latin typeface="Monaco"/>
                <a:cs typeface="Monaco"/>
              </a:rPr>
              <a:t>y[</a:t>
            </a:r>
            <a:r>
              <a:rPr lang="en-US" sz="1200" dirty="0" err="1" smtClean="0">
                <a:latin typeface="Monaco"/>
                <a:cs typeface="Monaco"/>
              </a:rPr>
              <a:t>subj</a:t>
            </a:r>
            <a:r>
              <a:rPr lang="en-US" sz="1200" dirty="0" smtClean="0">
                <a:latin typeface="Monaco"/>
                <a:cs typeface="Monaco"/>
              </a:rPr>
              <a:t>, block] ~ </a:t>
            </a:r>
            <a:r>
              <a:rPr lang="en-US" sz="1200" dirty="0" err="1" smtClean="0">
                <a:latin typeface="Monaco"/>
                <a:cs typeface="Monaco"/>
              </a:rPr>
              <a:t>dbinom(theta[subj</a:t>
            </a:r>
            <a:r>
              <a:rPr lang="en-US" sz="1200" dirty="0" smtClean="0">
                <a:latin typeface="Monaco"/>
                <a:cs typeface="Monaco"/>
              </a:rPr>
              <a:t>, block], </a:t>
            </a:r>
            <a:r>
              <a:rPr lang="en-US" sz="1200" dirty="0" err="1" smtClean="0">
                <a:latin typeface="Monaco"/>
                <a:cs typeface="Monaco"/>
              </a:rPr>
              <a:t>n[subj</a:t>
            </a:r>
            <a:r>
              <a:rPr lang="en-US" sz="1200" dirty="0" smtClean="0">
                <a:latin typeface="Monaco"/>
                <a:cs typeface="Monaco"/>
              </a:rPr>
              <a:t>, block])</a:t>
            </a:r>
          </a:p>
          <a:p>
            <a:pPr>
              <a:buNone/>
            </a:pPr>
            <a:r>
              <a:rPr lang="en-US" sz="1200" dirty="0" smtClean="0">
                <a:latin typeface="Monaco"/>
                <a:cs typeface="Monaco"/>
              </a:rPr>
              <a:t>        }</a:t>
            </a:r>
          </a:p>
          <a:p>
            <a:pPr>
              <a:buNone/>
            </a:pPr>
            <a:r>
              <a:rPr lang="en-US" sz="1200" dirty="0" smtClean="0">
                <a:latin typeface="Monaco"/>
                <a:cs typeface="Monaco"/>
              </a:rPr>
              <a:t>    }</a:t>
            </a:r>
          </a:p>
          <a:p>
            <a:pPr>
              <a:buNone/>
            </a:pPr>
            <a:r>
              <a:rPr lang="en-US" sz="1200" dirty="0" smtClean="0">
                <a:latin typeface="Monaco"/>
                <a:cs typeface="Monaco"/>
              </a:rPr>
              <a:t>}</a:t>
            </a:r>
            <a:endParaRPr lang="en-US" sz="1200" dirty="0">
              <a:latin typeface="Monaco"/>
              <a:cs typeface="Monaco"/>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lstStyle/>
          <a:p>
            <a:r>
              <a:rPr lang="en-US" dirty="0" smtClean="0"/>
              <a:t>How do </a:t>
            </a:r>
            <a:r>
              <a:rPr lang="en-US" i="1" dirty="0" smtClean="0"/>
              <a:t>task</a:t>
            </a:r>
            <a:r>
              <a:rPr lang="en-US" dirty="0" smtClean="0"/>
              <a:t> and </a:t>
            </a:r>
            <a:r>
              <a:rPr lang="en-US" i="1" dirty="0" smtClean="0"/>
              <a:t>training</a:t>
            </a:r>
            <a:r>
              <a:rPr lang="en-US" dirty="0" smtClean="0"/>
              <a:t> interact in learning?</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Logistic regression + </a:t>
            </a:r>
            <a:br>
              <a:rPr lang="en-US" dirty="0" smtClean="0"/>
            </a:br>
            <a:r>
              <a:rPr lang="en-US" dirty="0" smtClean="0"/>
              <a:t>non-learners fits</a:t>
            </a:r>
            <a:endParaRPr lang="en-US" dirty="0"/>
          </a:p>
        </p:txBody>
      </p:sp>
      <p:pic>
        <p:nvPicPr>
          <p:cNvPr id="6" name="Content Placeholder 5" descr="alllearner-preds.pdf"/>
          <p:cNvPicPr>
            <a:picLocks noGrp="1" noChangeAspect="1"/>
          </p:cNvPicPr>
          <p:nvPr>
            <p:ph idx="1"/>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457200" y="2478881"/>
            <a:ext cx="8229600" cy="3086100"/>
          </a:xfr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Logistic regression + </a:t>
            </a:r>
            <a:br>
              <a:rPr lang="en-US" dirty="0" smtClean="0"/>
            </a:br>
            <a:r>
              <a:rPr lang="en-US" dirty="0" smtClean="0"/>
              <a:t>Delayed learners fits</a:t>
            </a:r>
            <a:endParaRPr lang="en-US" dirty="0"/>
          </a:p>
        </p:txBody>
      </p:sp>
      <p:pic>
        <p:nvPicPr>
          <p:cNvPr id="6" name="Content Placeholder 5" descr="alllearner-preds.pdf"/>
          <p:cNvPicPr>
            <a:picLocks noGrp="1" noChangeAspect="1"/>
          </p:cNvPicPr>
          <p:nvPr>
            <p:ph idx="1"/>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457200" y="2478881"/>
            <a:ext cx="8229600" cy="3086100"/>
          </a:xfr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Logistic regression + </a:t>
            </a:r>
            <a:br>
              <a:rPr lang="en-US" dirty="0" smtClean="0"/>
            </a:br>
            <a:r>
              <a:rPr lang="en-US" dirty="0" smtClean="0"/>
              <a:t>Delayed learners fits</a:t>
            </a:r>
            <a:endParaRPr lang="en-US" dirty="0"/>
          </a:p>
        </p:txBody>
      </p:sp>
      <p:pic>
        <p:nvPicPr>
          <p:cNvPr id="6" name="Content Placeholder 5" descr="alllearner-preds.pdf"/>
          <p:cNvPicPr>
            <a:picLocks noGrp="1" noChangeAspect="1"/>
          </p:cNvPicPr>
          <p:nvPr>
            <p:ph idx="1"/>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457200" y="2478881"/>
            <a:ext cx="8229600" cy="3086100"/>
          </a:xfr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Logistic regression + </a:t>
            </a:r>
            <a:br>
              <a:rPr lang="en-US" dirty="0" smtClean="0"/>
            </a:br>
            <a:r>
              <a:rPr lang="en-US" dirty="0" smtClean="0"/>
              <a:t>Delayed learners fits</a:t>
            </a:r>
            <a:endParaRPr lang="en-US" dirty="0"/>
          </a:p>
        </p:txBody>
      </p:sp>
      <p:pic>
        <p:nvPicPr>
          <p:cNvPr id="6" name="Content Placeholder 5" descr="alllearner-preds.pdf"/>
          <p:cNvPicPr>
            <a:picLocks noGrp="1" noChangeAspect="1"/>
          </p:cNvPicPr>
          <p:nvPr>
            <p:ph idx="1"/>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457200" y="2478881"/>
            <a:ext cx="8229600" cy="3086100"/>
          </a:xfr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r>
              <a:rPr lang="en-US" dirty="0" smtClean="0"/>
              <a:t>Bayesian data analysis provides flexible tools for understanding behavioral data</a:t>
            </a:r>
          </a:p>
          <a:p>
            <a:r>
              <a:rPr lang="en-US" dirty="0" smtClean="0"/>
              <a:t>Capture effects of non-learners in a sensible way</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a:t>
            </a:r>
            <a:endParaRPr lang="en-US" dirty="0"/>
          </a:p>
        </p:txBody>
      </p:sp>
      <p:pic>
        <p:nvPicPr>
          <p:cNvPr id="4" name="Content Placeholder 3" descr="psychonomics-poster-training-conds.pdf"/>
          <p:cNvPicPr>
            <a:picLocks noGrp="1" noChangeAspect="1"/>
          </p:cNvPicPr>
          <p:nvPr>
            <p:ph idx="1"/>
          </p:nvPr>
        </p:nvPicPr>
        <mc:AlternateContent>
          <mc:Choice xmlns:ma="http://schemas.microsoft.com/office/mac/drawingml/2008/main" Requires="ma">
            <p:blipFill>
              <a:blip r:embed="rId2"/>
              <a:srcRect l="-23426" r="-23426"/>
              <a:stretch>
                <a:fillRect/>
              </a:stretch>
            </p:blipFill>
          </mc:Choice>
          <mc:Fallback>
            <p:blipFill>
              <a:blip r:embed="rId3"/>
              <a:srcRect l="-23426" r="-23426"/>
              <a:stretch>
                <a:fillRect/>
              </a:stretch>
            </p:blipFill>
          </mc:Fallback>
        </mc:AlternateContent>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a:t>
            </a:r>
            <a:endParaRPr lang="en-US" dirty="0"/>
          </a:p>
        </p:txBody>
      </p:sp>
      <p:pic>
        <p:nvPicPr>
          <p:cNvPr id="4" name="Content Placeholder 3" descr="psychonomics-poster-task-conds.pdf"/>
          <p:cNvPicPr>
            <a:picLocks noGrp="1" noChangeAspect="1"/>
          </p:cNvPicPr>
          <p:nvPr>
            <p:ph idx="1"/>
          </p:nvPr>
        </p:nvPicPr>
        <mc:AlternateContent>
          <mc:Choice xmlns:ma="http://schemas.microsoft.com/office/mac/drawingml/2008/main" Requires="ma">
            <p:blipFill>
              <a:blip r:embed="rId2"/>
              <a:srcRect l="-20190" r="-20190"/>
              <a:stretch>
                <a:fillRect/>
              </a:stretch>
            </p:blipFill>
          </mc:Choice>
          <mc:Fallback>
            <p:blipFill>
              <a:blip r:embed="rId3"/>
              <a:srcRect l="-20190" r="-20190"/>
              <a:stretch>
                <a:fillRect/>
              </a:stretch>
            </p:blipFill>
          </mc:Fallback>
        </mc:AlternateContent>
        <p:spPr/>
      </p:pic>
      <p:sp>
        <p:nvSpPr>
          <p:cNvPr id="5" name="TextBox 4"/>
          <p:cNvSpPr txBox="1"/>
          <p:nvPr/>
        </p:nvSpPr>
        <p:spPr>
          <a:xfrm>
            <a:off x="457200" y="2147422"/>
            <a:ext cx="616447" cy="646331"/>
          </a:xfrm>
          <a:prstGeom prst="rect">
            <a:avLst/>
          </a:prstGeom>
          <a:noFill/>
        </p:spPr>
        <p:txBody>
          <a:bodyPr wrap="square" rtlCol="0">
            <a:spAutoFit/>
          </a:bodyPr>
          <a:lstStyle/>
          <a:p>
            <a:r>
              <a:rPr lang="en-US" sz="3500" dirty="0" smtClean="0">
                <a:latin typeface="Helvetica Light"/>
                <a:cs typeface="Helvetica Light"/>
              </a:rPr>
              <a:t>II</a:t>
            </a:r>
            <a:endParaRPr lang="en-US" sz="3500" dirty="0">
              <a:latin typeface="Helvetica Light"/>
              <a:cs typeface="Helvetica Light"/>
            </a:endParaRPr>
          </a:p>
        </p:txBody>
      </p:sp>
      <p:sp>
        <p:nvSpPr>
          <p:cNvPr id="6" name="TextBox 5"/>
          <p:cNvSpPr txBox="1"/>
          <p:nvPr/>
        </p:nvSpPr>
        <p:spPr>
          <a:xfrm>
            <a:off x="457200" y="4119897"/>
            <a:ext cx="799752" cy="630942"/>
          </a:xfrm>
          <a:prstGeom prst="rect">
            <a:avLst/>
          </a:prstGeom>
          <a:noFill/>
        </p:spPr>
        <p:txBody>
          <a:bodyPr wrap="square" rtlCol="0">
            <a:spAutoFit/>
          </a:bodyPr>
          <a:lstStyle/>
          <a:p>
            <a:r>
              <a:rPr lang="en-US" sz="3500" dirty="0" smtClean="0">
                <a:latin typeface="Helvetica Light"/>
                <a:cs typeface="Helvetica Light"/>
              </a:rPr>
              <a:t>RB</a:t>
            </a:r>
            <a:endParaRPr lang="en-US" sz="3500" dirty="0">
              <a:latin typeface="Helvetica Light"/>
              <a:cs typeface="Helvetica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pic>
        <p:nvPicPr>
          <p:cNvPr id="5" name="Content Placeholder 4" descr="basic-data-plot.pdf"/>
          <p:cNvPicPr>
            <a:picLocks noGrp="1" noChangeAspect="1"/>
          </p:cNvPicPr>
          <p:nvPr>
            <p:ph idx="1"/>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457200" y="2207039"/>
            <a:ext cx="8229600" cy="3086100"/>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bysubject-lines.pdf"/>
          <p:cNvPicPr>
            <a:picLocks noGrp="1" noChangeAspect="1"/>
          </p:cNvPicPr>
          <p:nvPr>
            <p:ph idx="1"/>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1205230" y="1301971"/>
            <a:ext cx="6733540" cy="4208463"/>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blockfour-acc-hist1.pdf"/>
          <p:cNvPicPr>
            <a:picLocks noGrp="1" noChangeAspect="1"/>
          </p:cNvPicPr>
          <p:nvPr>
            <p:ph idx="1"/>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2065808" y="968432"/>
            <a:ext cx="4957957" cy="4957957"/>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blockfour-acc-hist1.pdf"/>
          <p:cNvPicPr>
            <a:picLocks noGrp="1" noChangeAspect="1"/>
          </p:cNvPicPr>
          <p:nvPr>
            <p:ph idx="1"/>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2065808" y="968432"/>
            <a:ext cx="4957957" cy="4957957"/>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bysubject-lines.pdf"/>
          <p:cNvPicPr>
            <a:picLocks noGrp="1" noChangeAspect="1"/>
          </p:cNvPicPr>
          <p:nvPr>
            <p:ph idx="1"/>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1205230" y="1301971"/>
            <a:ext cx="6733540" cy="4208463"/>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smtClean="0"/>
              <a:t>What are the effects of experimental conditions on </a:t>
            </a:r>
            <a:r>
              <a:rPr lang="en-US" i="1" dirty="0" smtClean="0"/>
              <a:t>who</a:t>
            </a:r>
            <a:r>
              <a:rPr lang="en-US" dirty="0" smtClean="0"/>
              <a:t> learns?</a:t>
            </a:r>
            <a:endParaRPr lang="en-US" i="1" dirty="0" smtClean="0"/>
          </a:p>
          <a:p>
            <a:r>
              <a:rPr lang="en-US" dirty="0" smtClean="0"/>
              <a:t>On how well/fast they learn?</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LEARNING CURVE MODEL: BAYESIAN LOGISTIC REGRESSION </a:t>
            </a:r>
            <a:endParaRPr lang="en-US" dirty="0"/>
          </a:p>
        </p:txBody>
      </p:sp>
      <p:pic>
        <p:nvPicPr>
          <p:cNvPr id="7" name="Picture 6" descr="latex-image-1.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457200" y="2622585"/>
            <a:ext cx="6769100" cy="19050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Presentation2.potx</Template>
  <TotalTime>1168</TotalTime>
  <Words>1254</Words>
  <Application>Microsoft Macintosh PowerPoint</Application>
  <PresentationFormat>On-screen Show (4:3)</PresentationFormat>
  <Paragraphs>114</Paragraphs>
  <Slides>27</Slides>
  <Notes>16</Notes>
  <HiddenSlides>0</HiddenSlides>
  <MMClips>0</MMClips>
  <ScaleCrop>false</ScaleCrop>
  <HeadingPairs>
    <vt:vector size="4" baseType="variant">
      <vt:variant>
        <vt:lpstr>Design Template</vt:lpstr>
      </vt:variant>
      <vt:variant>
        <vt:i4>1</vt:i4>
      </vt:variant>
      <vt:variant>
        <vt:lpstr>Slide Titles</vt:lpstr>
      </vt:variant>
      <vt:variant>
        <vt:i4>27</vt:i4>
      </vt:variant>
    </vt:vector>
  </HeadingPairs>
  <TitlesOfParts>
    <vt:vector size="28" baseType="lpstr">
      <vt:lpstr>Presentation2</vt:lpstr>
      <vt:lpstr>Dealing with people who will not learn</vt:lpstr>
      <vt:lpstr>Background</vt:lpstr>
      <vt:lpstr>Data</vt:lpstr>
      <vt:lpstr>Slide 4</vt:lpstr>
      <vt:lpstr>Slide 5</vt:lpstr>
      <vt:lpstr>Slide 6</vt:lpstr>
      <vt:lpstr>Slide 7</vt:lpstr>
      <vt:lpstr>Questions</vt:lpstr>
      <vt:lpstr>LEARNING CURVE MODEL: BAYESIAN LOGISTIC REGRESSION </vt:lpstr>
      <vt:lpstr>FIT USING GIBBS SAMPLING (JAGS/BUGS)</vt:lpstr>
      <vt:lpstr>Logistic regression fits</vt:lpstr>
      <vt:lpstr>Modeling Non-learners</vt:lpstr>
      <vt:lpstr>FIT USING GIBBS SAMPLING (JAGS/BUGS)</vt:lpstr>
      <vt:lpstr>Logistic regression fits</vt:lpstr>
      <vt:lpstr>Logistic regression +  non-learners fits</vt:lpstr>
      <vt:lpstr>Slide 16</vt:lpstr>
      <vt:lpstr>Slide 17</vt:lpstr>
      <vt:lpstr>Modeling delayed learners</vt:lpstr>
      <vt:lpstr>FIT USING GIBBS SAMPLING (JAGS/BUGS)</vt:lpstr>
      <vt:lpstr>Logistic regression +  non-learners fits</vt:lpstr>
      <vt:lpstr>Logistic regression +  Delayed learners fits</vt:lpstr>
      <vt:lpstr>Logistic regression +  Delayed learners fits</vt:lpstr>
      <vt:lpstr>Logistic regression +  Delayed learners fits</vt:lpstr>
      <vt:lpstr>Conclusions</vt:lpstr>
      <vt:lpstr>Slide 25</vt:lpstr>
      <vt:lpstr>Training</vt:lpstr>
      <vt:lpstr>Tasks</vt:lpstr>
    </vt:vector>
  </TitlesOfParts>
  <Company>University of Rochester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Dealing with people who will not learn</dc:title>
  <dc:creator>dkleinschmidt</dc:creator>
  <cp:lastModifiedBy>dkleinschmidt</cp:lastModifiedBy>
  <cp:revision>19</cp:revision>
  <cp:lastPrinted>2013-05-01T13:24:12Z</cp:lastPrinted>
  <dcterms:created xsi:type="dcterms:W3CDTF">2013-04-30T18:10:15Z</dcterms:created>
  <dcterms:modified xsi:type="dcterms:W3CDTF">2013-05-01T13:38:40Z</dcterms:modified>
</cp:coreProperties>
</file>