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pdf" ContentType="application/pdf"/>
  <Override PartName="/ppt/media/image11.pdf" ContentType="application/pdf"/>
  <Override PartName="/ppt/media/image13.pdf" ContentType="application/pdf"/>
  <Override PartName="/ppt/media/image15.pdf" ContentType="application/pdf"/>
  <Override PartName="/ppt/media/image17.pdf" ContentType="application/pdf"/>
  <Override PartName="/ppt/media/image19.pdf" ContentType="application/pdf"/>
  <Override PartName="/ppt/media/image21.pdf" ContentType="application/pdf"/>
  <Override PartName="/ppt/media/image23.pdf" ContentType="application/pdf"/>
  <Override PartName="/ppt/media/image25.pdf" ContentType="application/pdf"/>
  <Override PartName="/ppt/media/image27.pdf" ContentType="application/pdf"/>
  <Override PartName="/ppt/media/image29.pdf" ContentType="application/pdf"/>
  <Override PartName="/ppt/media/image3.pdf" ContentType="application/pdf"/>
  <Override PartName="/ppt/media/image31.pdf" ContentType="application/pdf"/>
  <Override PartName="/ppt/media/image33.pdf" ContentType="application/pdf"/>
  <Override PartName="/ppt/media/image5.pdf" ContentType="application/pdf"/>
  <Override PartName="/ppt/media/image7.pdf" ContentType="application/pdf"/>
  <Override PartName="/ppt/media/image9.pdf" ContentType="application/pdf"/>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31"/>
  </p:handoutMasterIdLst>
  <p:sldIdLst>
    <p:sldId id="256" r:id="rId3"/>
    <p:sldId id="257" r:id="rId4"/>
    <p:sldId id="284" r:id="rId5"/>
    <p:sldId id="285" r:id="rId6"/>
    <p:sldId id="259" r:id="rId7"/>
    <p:sldId id="260" r:id="rId9"/>
    <p:sldId id="261" r:id="rId10"/>
    <p:sldId id="262" r:id="rId11"/>
    <p:sldId id="263" r:id="rId12"/>
    <p:sldId id="281" r:id="rId13"/>
    <p:sldId id="264" r:id="rId14"/>
    <p:sldId id="265" r:id="rId15"/>
    <p:sldId id="266" r:id="rId16"/>
    <p:sldId id="267" r:id="rId17"/>
    <p:sldId id="269" r:id="rId18"/>
    <p:sldId id="271" r:id="rId19"/>
    <p:sldId id="272" r:id="rId20"/>
    <p:sldId id="270" r:id="rId21"/>
    <p:sldId id="273" r:id="rId22"/>
    <p:sldId id="274" r:id="rId23"/>
    <p:sldId id="286" r:id="rId24"/>
    <p:sldId id="277" r:id="rId25"/>
    <p:sldId id="278" r:id="rId26"/>
    <p:sldId id="279" r:id="rId27"/>
    <p:sldId id="280" r:id="rId28"/>
    <p:sldId id="282" r:id="rId29"/>
    <p:sldId id="283" r:id="rId3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2" autoAdjust="0"/>
  </p:normalViewPr>
  <p:slideViewPr>
    <p:cSldViewPr snapToGrid="0" snapToObjects="1">
      <p:cViewPr varScale="1">
        <p:scale>
          <a:sx n="97" d="100"/>
          <a:sy n="97"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8AE10D1-0BB2-2D45-AE01-1469AC482212}" type="datetimeFigureOut">
              <a:rPr lang="en-US" smtClean="0"/>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06D728-CF04-9F42-AABB-1948228C503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99B57CC-62BC-EF4F-ACC0-6068D59D6562}" type="datetimeFigureOut">
              <a:rPr lang="en-US" smtClean="0"/>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F37B374-C301-5247-ADAB-DED98B619D3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we’re interested in is how well and how quickly people learn in these different conditions.  In particular, we’d like to be able to say which of these combinations of conditions produce better learning, which is commonly done in this field using ANOVA or other regression-based techniques.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are the individual subjects data, color coded according to the probability they are classified as a learner.  Looks pretty similar to what we saw before with the 65% cutoff, with some important exceptions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there are BOTH kinds of disagreements: subjects in conditions where learning is generally poor are classified as learners even though they have low final block accuracies. More problematically, subjects who have high final block accuracies but low otherwise are classified by this model as non-learners.  </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refine</a:t>
            </a:r>
            <a:r>
              <a:rPr lang="en-US" baseline="0" dirty="0" smtClean="0"/>
              <a:t> the model by using a learning DELAY instead of a simple binary classification.  The delay goes from 0 to 5; anything over 4 is the same as a non-learner in the last model</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results from the delayed learner fits, plotted with data from people who were classified as starting learning in the first block.  Note that the overall accuracy for learners</a:t>
            </a:r>
            <a:r>
              <a:rPr lang="en-US" baseline="0" dirty="0" smtClean="0"/>
              <a:t> goes up, and the slopes flatten out a bit.  This suggests that what would have been interpreted as gradual learning might really be due to the fact that people jump from chance to relatively high accuracy rather abruptly.</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Grouped</a:t>
            </a:r>
            <a:r>
              <a:rPr lang="en-US" baseline="0" dirty="0" smtClean="0"/>
              <a:t> by (rounded) delay and plotted with the shifted block (</a:t>
            </a:r>
            <a:r>
              <a:rPr lang="en-US" baseline="0" dirty="0" err="1" smtClean="0"/>
              <a:t>b_j</a:t>
            </a:r>
            <a:r>
              <a:rPr lang="en-US" baseline="0" dirty="0" smtClean="0"/>
              <a:t> – </a:t>
            </a:r>
            <a:r>
              <a:rPr lang="en-US" baseline="0" dirty="0" err="1" smtClean="0"/>
              <a:t>d_i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here’s the</a:t>
            </a:r>
            <a:r>
              <a:rPr lang="en-US" baseline="0" dirty="0" smtClean="0"/>
              <a:t> same plot showing the non-learning blocks, too.  You can see that in most cases there’s a pretty sharp increase in accuracy once learning is said to begin by the model.</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typically, the standard</a:t>
            </a:r>
            <a:r>
              <a:rPr lang="en-US" baseline="0" dirty="0" smtClean="0"/>
              <a:t> ANOVA analysis assumes that the data are normally distributed, but clearly they are not normally distributed here. There seems to be a large number of subjects who simply to not show any learning, performing at chance accuracy throughout.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look</a:t>
            </a:r>
            <a:r>
              <a:rPr lang="en-US" baseline="0" dirty="0" smtClean="0"/>
              <a:t> at the overall distribution of final-block accuracy, it’s highly bimodal.  </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people</a:t>
            </a:r>
            <a:r>
              <a:rPr lang="en-US" baseline="0" dirty="0" smtClean="0"/>
              <a:t> in this field have suggested throwing out data from subjects with accuracies below 65%.  This pretty cleanly splits the two groups, but there are some problems.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notably, in some conditions, you’d be throwing out nearly all the subjects, and in many cases there isn’t a clear bimodality between learners and non-learners.  Also, this approach ignores the fact that some conditions might produce more non-learners than others, which is as theoretically interesting as how well people learn when they catch on.</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t>
            </a:r>
            <a:r>
              <a:rPr lang="en-US" i="1" dirty="0" smtClean="0"/>
              <a:t>uncertainty</a:t>
            </a:r>
            <a:r>
              <a:rPr lang="en-US" i="0" dirty="0" smtClean="0"/>
              <a:t> about both of these issues</a:t>
            </a:r>
            <a:r>
              <a:rPr lang="en-US" i="0" baseline="0" dirty="0" smtClean="0"/>
              <a:t>, given limited and noisy data, so a </a:t>
            </a:r>
            <a:r>
              <a:rPr lang="en-US" i="0" baseline="0" dirty="0" err="1" smtClean="0"/>
              <a:t>bayesian</a:t>
            </a:r>
            <a:r>
              <a:rPr lang="en-US" i="0" baseline="0" dirty="0" smtClean="0"/>
              <a:t> approach is well suited to this problem.</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The</a:t>
            </a:r>
            <a:r>
              <a:rPr lang="en-US" baseline="0" dirty="0" smtClean="0"/>
              <a:t> second question is modeled using a straightforward logistic regression model, where the number of successful trials (out of 80) in block </a:t>
            </a:r>
            <a:r>
              <a:rPr lang="en-US" baseline="0" dirty="0" err="1" smtClean="0"/>
              <a:t>j</a:t>
            </a:r>
            <a:r>
              <a:rPr lang="en-US" baseline="0" dirty="0" smtClean="0"/>
              <a:t> for subject </a:t>
            </a:r>
            <a:r>
              <a:rPr lang="en-US" baseline="0" dirty="0" err="1" smtClean="0"/>
              <a:t>i</a:t>
            </a:r>
            <a:r>
              <a:rPr lang="en-US" baseline="0" dirty="0" smtClean="0"/>
              <a:t> are modeled as a…</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the JAGS package inference in this model is done very simply using Gibbs sampling.  3 chains, 1000 samples each, checked convergence via </a:t>
            </a:r>
            <a:r>
              <a:rPr lang="en-US" baseline="0" dirty="0" err="1" smtClean="0"/>
              <a:t>Rhat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the learning curves</a:t>
            </a:r>
            <a:r>
              <a:rPr lang="en-US" baseline="0" dirty="0" smtClean="0"/>
              <a:t>, with the 95% posterior predictive intervals from the logistic regression</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4" name="Date Placeholder 3"/>
          <p:cNvSpPr>
            <a:spLocks noGrp="1"/>
          </p:cNvSpPr>
          <p:nvPr>
            <p:ph type="dt" sz="half" idx="10"/>
          </p:nvPr>
        </p:nvSpPr>
        <p:spPr/>
        <p:txBody>
          <a:bodyPr/>
          <a:lstStyle/>
          <a:p>
            <a:fld id="{4F11CD2E-6D13-2C4E-8136-539B63CC5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F11CD2E-6D13-2C4E-8136-539B63CC5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F11CD2E-6D13-2C4E-8136-539B63CC5C0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1CD2E-6D13-2C4E-8136-539B63CC5C0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1CD2E-6D13-2C4E-8136-539B63CC5C0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F11CD2E-6D13-2C4E-8136-539B63CC5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F11CD2E-6D13-2C4E-8136-539B63CC5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905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17700"/>
            <a:ext cx="8229600" cy="42084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4F11CD2E-6D13-2C4E-8136-539B63CC5C0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AA377F8E-D678-9D4E-954D-A352778F8C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lnSpc>
          <a:spcPct val="80000"/>
        </a:lnSpc>
        <a:spcBef>
          <a:spcPct val="0"/>
        </a:spcBef>
        <a:buNone/>
        <a:defRPr sz="4400" b="1" kern="1200" cap="all">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d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d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d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d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d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d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d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d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d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d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d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d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d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d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d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d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d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d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d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900" dirty="0" smtClean="0"/>
              <a:t>Dealing with people who will not learn</a:t>
            </a:r>
            <a:endParaRPr lang="en-US" sz="4900" dirty="0"/>
          </a:p>
        </p:txBody>
      </p:sp>
      <p:sp>
        <p:nvSpPr>
          <p:cNvPr id="3" name="Subtitle 2"/>
          <p:cNvSpPr>
            <a:spLocks noGrp="1"/>
          </p:cNvSpPr>
          <p:nvPr>
            <p:ph type="subTitle" idx="1"/>
          </p:nvPr>
        </p:nvSpPr>
        <p:spPr>
          <a:xfrm>
            <a:off x="685800" y="3886200"/>
            <a:ext cx="7086600" cy="1752600"/>
          </a:xfrm>
        </p:spPr>
        <p:txBody>
          <a:bodyPr/>
          <a:lstStyle/>
          <a:p>
            <a:pPr algn="l"/>
            <a:r>
              <a:rPr lang="en-US" dirty="0" smtClean="0"/>
              <a:t>Dave Kleinschmidt</a:t>
            </a:r>
            <a:endParaRPr lang="en-US" dirty="0" smtClean="0"/>
          </a:p>
          <a:p>
            <a:pPr algn="l"/>
            <a:r>
              <a:rPr lang="en-US" sz="2300" dirty="0" smtClean="0"/>
              <a:t>BST 413 // May 1, 2013</a:t>
            </a:r>
            <a:endParaRPr lang="en-US" sz="2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are the effects of experimental conditions on </a:t>
            </a:r>
            <a:r>
              <a:rPr lang="en-US" i="1" dirty="0" smtClean="0"/>
              <a:t>who</a:t>
            </a:r>
            <a:r>
              <a:rPr lang="en-US" dirty="0" smtClean="0"/>
              <a:t> learns?</a:t>
            </a:r>
            <a:endParaRPr lang="en-US" i="1" dirty="0" smtClean="0"/>
          </a:p>
          <a:p>
            <a:r>
              <a:rPr lang="en-US" dirty="0" smtClean="0"/>
              <a:t>On how well/fast they learn?</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CURVE MODEL: BAYESIAN LOGISTIC REGRESSION </a:t>
            </a:r>
            <a:endParaRPr lang="en-US" dirty="0"/>
          </a:p>
        </p:txBody>
      </p:sp>
      <p:pic>
        <p:nvPicPr>
          <p:cNvPr id="7" name="Picture 6" descr="latex-image-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622585"/>
            <a:ext cx="6769100" cy="1905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rmAutofit/>
          </a:bodyPr>
          <a:lstStyle/>
          <a:p>
            <a:pPr>
              <a:buNone/>
            </a:pPr>
            <a:r>
              <a:rPr lang="en-US" sz="1200" dirty="0" smtClean="0">
                <a:latin typeface="Monaco"/>
                <a:cs typeface="Monaco"/>
              </a:rPr>
              <a:t>model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c</a:t>
            </a:r>
            <a:r>
              <a:rPr lang="en-US" sz="1200" dirty="0" smtClean="0">
                <a:latin typeface="Monaco"/>
                <a:cs typeface="Monaco"/>
              </a:rPr>
              <a:t> in 1:Ncond)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logit(theta[block</a:t>
            </a:r>
            <a:r>
              <a:rPr lang="en-US" sz="1200" dirty="0" smtClean="0">
                <a:latin typeface="Monaco"/>
                <a:cs typeface="Monaco"/>
              </a:rPr>
              <a:t>, </a:t>
            </a:r>
            <a:r>
              <a:rPr lang="en-US" sz="1200" dirty="0" err="1" smtClean="0">
                <a:latin typeface="Monaco"/>
                <a:cs typeface="Monaco"/>
              </a:rPr>
              <a:t>c</a:t>
            </a:r>
            <a:r>
              <a:rPr lang="en-US" sz="1200" dirty="0" smtClean="0">
                <a:latin typeface="Monaco"/>
                <a:cs typeface="Monaco"/>
              </a:rPr>
              <a:t>]) &lt;- </a:t>
            </a:r>
            <a:r>
              <a:rPr lang="en-US" sz="1200" dirty="0" err="1" smtClean="0">
                <a:latin typeface="Monaco"/>
                <a:cs typeface="Monaco"/>
              </a:rPr>
              <a:t>intercept[c</a:t>
            </a:r>
            <a:r>
              <a:rPr lang="en-US" sz="1200" dirty="0" smtClean="0">
                <a:latin typeface="Monaco"/>
                <a:cs typeface="Monaco"/>
              </a:rPr>
              <a:t>] + </a:t>
            </a:r>
            <a:r>
              <a:rPr lang="en-US" sz="1200" dirty="0" err="1" smtClean="0">
                <a:latin typeface="Monaco"/>
                <a:cs typeface="Monaco"/>
              </a:rPr>
              <a:t>slope[c</a:t>
            </a:r>
            <a:r>
              <a:rPr lang="en-US" sz="1200" dirty="0" smtClean="0">
                <a:latin typeface="Monaco"/>
                <a:cs typeface="Monaco"/>
              </a:rPr>
              <a:t>] * (block - Nblock/2 - 0.5)</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endParaRPr lang="en-US" sz="1200" dirty="0" smtClean="0">
              <a:latin typeface="Monaco"/>
              <a:cs typeface="Monaco"/>
            </a:endParaRP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y[subj</a:t>
            </a:r>
            <a:r>
              <a:rPr lang="en-US" sz="1200" dirty="0" smtClean="0">
                <a:latin typeface="Monaco"/>
                <a:cs typeface="Monaco"/>
              </a:rPr>
              <a:t>, block] ~ </a:t>
            </a:r>
            <a:r>
              <a:rPr lang="en-US" sz="1200" dirty="0" err="1" smtClean="0">
                <a:latin typeface="Monaco"/>
                <a:cs typeface="Monaco"/>
              </a:rPr>
              <a:t>dbinom(theta[block</a:t>
            </a:r>
            <a:r>
              <a:rPr lang="en-US" sz="1200" dirty="0" smtClean="0">
                <a:latin typeface="Monaco"/>
                <a:cs typeface="Monaco"/>
              </a:rPr>
              <a:t>, </a:t>
            </a:r>
            <a:r>
              <a:rPr lang="en-US" sz="1200" dirty="0" err="1" smtClean="0">
                <a:latin typeface="Monaco"/>
                <a:cs typeface="Monaco"/>
              </a:rPr>
              <a:t>cond[subj</a:t>
            </a:r>
            <a:r>
              <a:rPr lang="en-US" sz="1200" dirty="0" smtClean="0">
                <a:latin typeface="Monaco"/>
                <a:cs typeface="Monaco"/>
              </a:rPr>
              <a:t>]], </a:t>
            </a:r>
            <a:r>
              <a:rPr lang="en-US" sz="1200" dirty="0" err="1" smtClean="0">
                <a:latin typeface="Monaco"/>
                <a:cs typeface="Monaco"/>
              </a:rPr>
              <a:t>n[subj</a:t>
            </a:r>
            <a:r>
              <a:rPr lang="en-US" sz="1200" dirty="0" smtClean="0">
                <a:latin typeface="Monaco"/>
                <a:cs typeface="Monaco"/>
              </a:rPr>
              <a:t>, block])</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t="-18184" b="-18184"/>
              <a:stretch>
                <a:fillRect/>
              </a:stretch>
            </p:blipFill>
          </mc:Choice>
          <mc:Fallback>
            <p:blipFill>
              <a:blip r:embed="rId2"/>
              <a:srcRect t="-18184" b="-18184"/>
              <a:stretch>
                <a:fillRect/>
              </a:stretch>
            </p:blipFill>
          </mc:Fallback>
        </mc:AlternateConten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Non-learners</a:t>
            </a:r>
            <a:endParaRPr lang="en-US" dirty="0"/>
          </a:p>
        </p:txBody>
      </p:sp>
      <p:pic>
        <p:nvPicPr>
          <p:cNvPr id="5" name="Picture 4" descr="latex-image-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092883"/>
            <a:ext cx="6769100" cy="3276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Autofit/>
          </a:bodyPr>
          <a:lstStyle/>
          <a:p>
            <a:pPr>
              <a:buNone/>
            </a:pPr>
            <a:r>
              <a:rPr lang="en-US" sz="1200" dirty="0" smtClean="0">
                <a:latin typeface="Monaco"/>
                <a:cs typeface="Monaco"/>
              </a:rPr>
              <a:t>model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c</a:t>
            </a:r>
            <a:r>
              <a:rPr lang="en-US" sz="1200" dirty="0" smtClean="0">
                <a:latin typeface="Monaco"/>
                <a:cs typeface="Monaco"/>
              </a:rPr>
              <a:t> in 1:Ncond) {</a:t>
            </a:r>
            <a:endParaRPr lang="en-US" sz="1200" dirty="0" smtClean="0">
              <a:latin typeface="Monaco"/>
              <a:cs typeface="Monaco"/>
            </a:endParaRPr>
          </a:p>
          <a:p>
            <a:pPr>
              <a:buNone/>
            </a:pPr>
            <a:r>
              <a:rPr lang="en-US" sz="1200" dirty="0" smtClean="0">
                <a:latin typeface="Monaco"/>
                <a:cs typeface="Monaco"/>
              </a:rPr>
              <a:t>        # regression parameters</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logit(theta[block</a:t>
            </a:r>
            <a:r>
              <a:rPr lang="en-US" sz="1200" dirty="0" smtClean="0">
                <a:latin typeface="Monaco"/>
                <a:cs typeface="Monaco"/>
              </a:rPr>
              <a:t>, </a:t>
            </a:r>
            <a:r>
              <a:rPr lang="en-US" sz="1200" dirty="0" err="1" smtClean="0">
                <a:latin typeface="Monaco"/>
                <a:cs typeface="Monaco"/>
              </a:rPr>
              <a:t>c</a:t>
            </a:r>
            <a:r>
              <a:rPr lang="en-US" sz="1200" dirty="0" smtClean="0">
                <a:latin typeface="Monaco"/>
                <a:cs typeface="Monaco"/>
              </a:rPr>
              <a:t>]) &lt;- </a:t>
            </a:r>
            <a:r>
              <a:rPr lang="en-US" sz="1200" dirty="0" err="1" smtClean="0">
                <a:latin typeface="Monaco"/>
                <a:cs typeface="Monaco"/>
              </a:rPr>
              <a:t>intercept[c</a:t>
            </a:r>
            <a:r>
              <a:rPr lang="en-US" sz="1200" dirty="0" smtClean="0">
                <a:latin typeface="Monaco"/>
                <a:cs typeface="Monaco"/>
              </a:rPr>
              <a:t>] + </a:t>
            </a:r>
            <a:r>
              <a:rPr lang="en-US" sz="1200" dirty="0" err="1" smtClean="0">
                <a:latin typeface="Monaco"/>
                <a:cs typeface="Monaco"/>
              </a:rPr>
              <a:t>slope[c</a:t>
            </a:r>
            <a:r>
              <a:rPr lang="en-US" sz="1200" dirty="0" smtClean="0">
                <a:latin typeface="Monaco"/>
                <a:cs typeface="Monaco"/>
              </a:rPr>
              <a:t>] * (block - Nblock/2 - 0.5)</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 learner rate</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learnerRate[c</a:t>
            </a:r>
            <a:r>
              <a:rPr lang="en-US" sz="1200" dirty="0" smtClean="0">
                <a:latin typeface="Monaco"/>
                <a:cs typeface="Monaco"/>
              </a:rPr>
              <a:t>] ~ dbeta(0.5, 0.5)</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endParaRPr lang="en-US" sz="1200" dirty="0" smtClean="0">
              <a:latin typeface="Monaco"/>
              <a:cs typeface="Monaco"/>
            </a:endParaRPr>
          </a:p>
          <a:p>
            <a:pPr>
              <a:buNone/>
            </a:pPr>
            <a:r>
              <a:rPr lang="en-US" sz="1200" dirty="0" smtClean="0">
                <a:latin typeface="Monaco"/>
                <a:cs typeface="Monaco"/>
              </a:rPr>
              <a:t>        # sample non-learner index</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Learner[subj</a:t>
            </a:r>
            <a:r>
              <a:rPr lang="en-US" sz="1200" dirty="0" smtClean="0">
                <a:latin typeface="Monaco"/>
                <a:cs typeface="Monaco"/>
              </a:rPr>
              <a:t>] ~ </a:t>
            </a:r>
            <a:r>
              <a:rPr lang="en-US" sz="1200" dirty="0" err="1" smtClean="0">
                <a:latin typeface="Monaco"/>
                <a:cs typeface="Monaco"/>
              </a:rPr>
              <a:t>dbern(learnerRate[cond[subj</a:t>
            </a:r>
            <a:r>
              <a:rPr lang="en-US" sz="1200" dirty="0" smtClean="0">
                <a:latin typeface="Monaco"/>
                <a:cs typeface="Monaco"/>
              </a:rPr>
              <a:t>]])</a:t>
            </a:r>
            <a:endParaRPr lang="en-US" sz="1200" dirty="0" smtClean="0">
              <a:latin typeface="Monaco"/>
              <a:cs typeface="Monaco"/>
            </a:endParaRP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x[subj</a:t>
            </a:r>
            <a:r>
              <a:rPr lang="en-US" sz="1200" dirty="0" smtClean="0">
                <a:latin typeface="Monaco"/>
                <a:cs typeface="Monaco"/>
              </a:rPr>
              <a:t>, block] ~ </a:t>
            </a:r>
            <a:r>
              <a:rPr lang="en-US" sz="1200" dirty="0" err="1" smtClean="0">
                <a:latin typeface="Monaco"/>
                <a:cs typeface="Monaco"/>
              </a:rPr>
              <a:t>dbinom(theta[block</a:t>
            </a:r>
            <a:r>
              <a:rPr lang="en-US" sz="1200" dirty="0" smtClean="0">
                <a:latin typeface="Monaco"/>
                <a:cs typeface="Monaco"/>
              </a:rPr>
              <a:t>, </a:t>
            </a:r>
            <a:r>
              <a:rPr lang="en-US" sz="1200" dirty="0" err="1" smtClean="0">
                <a:latin typeface="Monaco"/>
                <a:cs typeface="Monaco"/>
              </a:rPr>
              <a:t>cond[subj</a:t>
            </a:r>
            <a:r>
              <a:rPr lang="en-US" sz="1200" dirty="0" smtClean="0">
                <a:latin typeface="Monaco"/>
                <a:cs typeface="Monaco"/>
              </a:rPr>
              <a:t>]] * </a:t>
            </a:r>
            <a:r>
              <a:rPr lang="en-US" sz="1200" dirty="0" err="1" smtClean="0">
                <a:latin typeface="Monaco"/>
                <a:cs typeface="Monaco"/>
              </a:rPr>
              <a:t>Learner[subj</a:t>
            </a:r>
            <a:r>
              <a:rPr lang="en-US" sz="1200" dirty="0" smtClean="0">
                <a:latin typeface="Monaco"/>
                <a:cs typeface="Monaco"/>
              </a:rPr>
              <a:t>] + </a:t>
            </a:r>
            <a:endParaRPr lang="en-US" sz="1200" dirty="0" smtClean="0">
              <a:latin typeface="Monaco"/>
              <a:cs typeface="Monaco"/>
            </a:endParaRPr>
          </a:p>
          <a:p>
            <a:pPr>
              <a:buNone/>
            </a:pPr>
            <a:r>
              <a:rPr lang="en-US" sz="1200" dirty="0" smtClean="0">
                <a:latin typeface="Monaco"/>
                <a:cs typeface="Monaco"/>
              </a:rPr>
              <a:t>                                      0.5 * (1-Learner[subj]),</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n[subj</a:t>
            </a:r>
            <a:r>
              <a:rPr lang="en-US" sz="1200" dirty="0" smtClean="0">
                <a:latin typeface="Monaco"/>
                <a:cs typeface="Monaco"/>
              </a:rPr>
              <a:t>, block])</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t="-18184" b="-18184"/>
              <a:stretch>
                <a:fillRect/>
              </a:stretch>
            </p:blipFill>
          </mc:Choice>
          <mc:Fallback>
            <p:blipFill>
              <a:blip r:embed="rId2"/>
              <a:srcRect t="-18184" b="-18184"/>
              <a:stretch>
                <a:fillRect/>
              </a:stretch>
            </p:blipFill>
          </mc:Fallback>
        </mc:AlternateConten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non-learners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205230" y="1301971"/>
            <a:ext cx="6733540" cy="420846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205230" y="1301971"/>
            <a:ext cx="6733540" cy="420846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How do </a:t>
            </a:r>
            <a:r>
              <a:rPr lang="en-US" i="1" dirty="0" smtClean="0"/>
              <a:t>task</a:t>
            </a:r>
            <a:r>
              <a:rPr lang="en-US" dirty="0" smtClean="0"/>
              <a:t> and </a:t>
            </a:r>
            <a:r>
              <a:rPr lang="en-US" i="1" dirty="0" smtClean="0"/>
              <a:t>training</a:t>
            </a:r>
            <a:r>
              <a:rPr lang="en-US" dirty="0" smtClean="0"/>
              <a:t> interact in learning?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Modeling delayed learners</a:t>
            </a:r>
            <a:endParaRPr lang="en-US" dirty="0"/>
          </a:p>
        </p:txBody>
      </p:sp>
      <p:pic>
        <p:nvPicPr>
          <p:cNvPr id="4" name="Picture 3" descr="latex-image-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288754"/>
            <a:ext cx="8166101" cy="2590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Autofit/>
          </a:bodyPr>
          <a:lstStyle/>
          <a:p>
            <a:pPr>
              <a:buNone/>
            </a:pPr>
            <a:r>
              <a:rPr lang="en-US" sz="1200" dirty="0" smtClean="0">
                <a:latin typeface="Monaco"/>
                <a:cs typeface="Monaco"/>
              </a:rPr>
              <a:t>model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c</a:t>
            </a:r>
            <a:r>
              <a:rPr lang="en-US" sz="1200" dirty="0" smtClean="0">
                <a:latin typeface="Monaco"/>
                <a:cs typeface="Monaco"/>
              </a:rPr>
              <a:t> in 1:Ncond) {</a:t>
            </a:r>
            <a:endParaRPr lang="en-US" sz="1200" dirty="0" smtClean="0">
              <a:latin typeface="Monaco"/>
              <a:cs typeface="Monaco"/>
            </a:endParaRPr>
          </a:p>
          <a:p>
            <a:pPr>
              <a:buNone/>
            </a:pPr>
            <a:r>
              <a:rPr lang="en-US" sz="1200" dirty="0" smtClean="0">
                <a:latin typeface="Monaco"/>
                <a:cs typeface="Monaco"/>
              </a:rPr>
              <a:t>        # regression parameters</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delay[subj</a:t>
            </a:r>
            <a:r>
              <a:rPr lang="en-US" sz="1200" dirty="0" smtClean="0">
                <a:latin typeface="Monaco"/>
                <a:cs typeface="Monaco"/>
              </a:rPr>
              <a:t>] ~ dunif(0, Nblock+1)</a:t>
            </a:r>
            <a:endParaRPr lang="en-US" sz="1200" dirty="0" smtClean="0">
              <a:latin typeface="Monaco"/>
              <a:cs typeface="Monaco"/>
            </a:endParaRP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logit(theta[subj</a:t>
            </a:r>
            <a:r>
              <a:rPr lang="en-US" sz="1200" dirty="0" smtClean="0">
                <a:latin typeface="Monaco"/>
                <a:cs typeface="Monaco"/>
              </a:rPr>
              <a:t>, block]) &lt;- (</a:t>
            </a:r>
            <a:r>
              <a:rPr lang="en-US" sz="1200" dirty="0" err="1" smtClean="0">
                <a:latin typeface="Monaco"/>
                <a:cs typeface="Monaco"/>
              </a:rPr>
              <a:t>intercept[cond[subj</a:t>
            </a:r>
            <a:r>
              <a:rPr lang="en-US" sz="1200" dirty="0" smtClean="0">
                <a:latin typeface="Monaco"/>
                <a:cs typeface="Monaco"/>
              </a:rPr>
              <a:t>]] +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slope[cond[subj</a:t>
            </a:r>
            <a:r>
              <a:rPr lang="en-US" sz="1200" dirty="0" smtClean="0">
                <a:latin typeface="Monaco"/>
                <a:cs typeface="Monaco"/>
              </a:rPr>
              <a:t>]] * </a:t>
            </a:r>
            <a:endParaRPr lang="en-US" sz="1200" dirty="0" smtClean="0">
              <a:latin typeface="Monaco"/>
              <a:cs typeface="Monaco"/>
            </a:endParaRPr>
          </a:p>
          <a:p>
            <a:pPr>
              <a:buNone/>
            </a:pPr>
            <a:r>
              <a:rPr lang="en-US" sz="1200" dirty="0" smtClean="0">
                <a:latin typeface="Monaco"/>
                <a:cs typeface="Monaco"/>
              </a:rPr>
              <a:t>                                            (block-Nblock/2-0.5-delay[subj])</a:t>
            </a:r>
            <a:endParaRPr lang="en-US" sz="1200" dirty="0" smtClean="0">
              <a:latin typeface="Monaco"/>
              <a:cs typeface="Monaco"/>
            </a:endParaRPr>
          </a:p>
          <a:p>
            <a:pPr>
              <a:buNone/>
            </a:pPr>
            <a:r>
              <a:rPr lang="en-US" sz="1200" dirty="0" smtClean="0">
                <a:latin typeface="Monaco"/>
                <a:cs typeface="Monaco"/>
              </a:rPr>
              <a:t>                                          ) * (block &gt; </a:t>
            </a:r>
            <a:r>
              <a:rPr lang="en-US" sz="1200" dirty="0" err="1" smtClean="0">
                <a:latin typeface="Monaco"/>
                <a:cs typeface="Monaco"/>
              </a:rPr>
              <a:t>delay[subj</a:t>
            </a:r>
            <a:r>
              <a:rPr lang="en-US" sz="1200" dirty="0" smtClean="0">
                <a:latin typeface="Monaco"/>
                <a:cs typeface="Monaco"/>
              </a:rPr>
              <a:t>])</a:t>
            </a:r>
            <a:endParaRPr lang="en-US" sz="1200" dirty="0" smtClean="0">
              <a:latin typeface="Monaco"/>
              <a:cs typeface="Monaco"/>
            </a:endParaRPr>
          </a:p>
          <a:p>
            <a:pPr>
              <a:buNone/>
            </a:pPr>
            <a:r>
              <a:rPr lang="en-US" sz="1200" dirty="0" smtClean="0">
                <a:latin typeface="Monaco"/>
                <a:cs typeface="Monaco"/>
              </a:rPr>
              <a:t>            # sample </a:t>
            </a:r>
            <a:r>
              <a:rPr lang="en-US" sz="1200" dirty="0" err="1" smtClean="0">
                <a:latin typeface="Monaco"/>
                <a:cs typeface="Monaco"/>
              </a:rPr>
              <a:t>succeses</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y[subj</a:t>
            </a:r>
            <a:r>
              <a:rPr lang="en-US" sz="1200" dirty="0" smtClean="0">
                <a:latin typeface="Monaco"/>
                <a:cs typeface="Monaco"/>
              </a:rPr>
              <a:t>, block] ~ </a:t>
            </a:r>
            <a:r>
              <a:rPr lang="en-US" sz="1200" dirty="0" err="1" smtClean="0">
                <a:latin typeface="Monaco"/>
                <a:cs typeface="Monaco"/>
              </a:rPr>
              <a:t>dbinom(theta[subj</a:t>
            </a:r>
            <a:r>
              <a:rPr lang="en-US" sz="1200" dirty="0" smtClean="0">
                <a:latin typeface="Monaco"/>
                <a:cs typeface="Monaco"/>
              </a:rPr>
              <a:t>, block], </a:t>
            </a:r>
            <a:r>
              <a:rPr lang="en-US" sz="1200" dirty="0" err="1" smtClean="0">
                <a:latin typeface="Monaco"/>
                <a:cs typeface="Monaco"/>
              </a:rPr>
              <a:t>n[subj</a:t>
            </a:r>
            <a:r>
              <a:rPr lang="en-US" sz="1200" dirty="0" smtClean="0">
                <a:latin typeface="Monaco"/>
                <a:cs typeface="Monaco"/>
              </a:rPr>
              <a:t>, block])</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    }</a:t>
            </a:r>
            <a:endParaRPr lang="en-US" sz="1200" dirty="0" smtClean="0">
              <a:latin typeface="Monaco"/>
              <a:cs typeface="Monaco"/>
            </a:endParaRP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non-learners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Bayesian data analysis provides flexible tools for understanding behavioral data</a:t>
            </a:r>
            <a:endParaRPr lang="en-US" dirty="0" smtClean="0"/>
          </a:p>
          <a:p>
            <a:r>
              <a:rPr lang="en-US" dirty="0" smtClean="0"/>
              <a:t>Capture effects of non-learners in a sensible way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pic>
        <p:nvPicPr>
          <p:cNvPr id="4" name="Content Placeholder 3" descr="psychonomics-poster-training-con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l="-23426" r="-23426"/>
              <a:stretch>
                <a:fillRect/>
              </a:stretch>
            </p:blipFill>
          </mc:Choice>
          <mc:Fallback>
            <p:blipFill>
              <a:blip r:embed="rId2"/>
              <a:srcRect l="-23426" r="-23426"/>
              <a:stretch>
                <a:fillRect/>
              </a:stretch>
            </p:blipFill>
          </mc:Fallback>
        </mc:AlternateConten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4" name="Content Placeholder 3" descr="psychonomics-poster-task-cond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l="-20190" r="-20190"/>
              <a:stretch>
                <a:fillRect/>
              </a:stretch>
            </p:blipFill>
          </mc:Choice>
          <mc:Fallback>
            <p:blipFill>
              <a:blip r:embed="rId2"/>
              <a:srcRect l="-20190" r="-20190"/>
              <a:stretch>
                <a:fillRect/>
              </a:stretch>
            </p:blipFill>
          </mc:Fallback>
        </mc:AlternateContent>
        <p:spPr/>
      </p:pic>
      <p:sp>
        <p:nvSpPr>
          <p:cNvPr id="5" name="TextBox 4"/>
          <p:cNvSpPr txBox="1"/>
          <p:nvPr/>
        </p:nvSpPr>
        <p:spPr>
          <a:xfrm>
            <a:off x="457200" y="2147422"/>
            <a:ext cx="616447" cy="646331"/>
          </a:xfrm>
          <a:prstGeom prst="rect">
            <a:avLst/>
          </a:prstGeom>
          <a:noFill/>
        </p:spPr>
        <p:txBody>
          <a:bodyPr wrap="square" rtlCol="0">
            <a:spAutoFit/>
          </a:bodyPr>
          <a:lstStyle/>
          <a:p>
            <a:r>
              <a:rPr lang="en-US" sz="3500" dirty="0" smtClean="0">
                <a:latin typeface="Helvetica Light"/>
                <a:cs typeface="Helvetica Light"/>
              </a:rPr>
              <a:t>II</a:t>
            </a:r>
            <a:endParaRPr lang="en-US" sz="3500" dirty="0">
              <a:latin typeface="Helvetica Light"/>
              <a:cs typeface="Helvetica Light"/>
            </a:endParaRPr>
          </a:p>
        </p:txBody>
      </p:sp>
      <p:sp>
        <p:nvSpPr>
          <p:cNvPr id="6" name="TextBox 5"/>
          <p:cNvSpPr txBox="1"/>
          <p:nvPr/>
        </p:nvSpPr>
        <p:spPr>
          <a:xfrm>
            <a:off x="457200" y="4119897"/>
            <a:ext cx="799752" cy="630942"/>
          </a:xfrm>
          <a:prstGeom prst="rect">
            <a:avLst/>
          </a:prstGeom>
          <a:noFill/>
        </p:spPr>
        <p:txBody>
          <a:bodyPr wrap="square" rtlCol="0">
            <a:spAutoFit/>
          </a:bodyPr>
          <a:lstStyle/>
          <a:p>
            <a:r>
              <a:rPr lang="en-US" sz="3500" dirty="0" smtClean="0">
                <a:latin typeface="Helvetica Light"/>
                <a:cs typeface="Helvetica Light"/>
              </a:rPr>
              <a:t>RB</a:t>
            </a:r>
            <a:endParaRPr lang="en-US" sz="3500" dirty="0">
              <a:latin typeface="Helvetica Light"/>
              <a:cs typeface="Helvetic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descr="basic-data-plot.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457200" y="2207039"/>
            <a:ext cx="8229600" cy="30861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205230" y="1301971"/>
            <a:ext cx="6733540" cy="42084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ckfour-acc-hist1.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2065808" y="968432"/>
            <a:ext cx="4957957" cy="495795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ckfour-acc-hist1.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2065808" y="968432"/>
            <a:ext cx="4957957" cy="495795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205230" y="1301971"/>
            <a:ext cx="6733540" cy="42084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Presentation2.potx</Template>
  <TotalTime>0</TotalTime>
  <Words>2553</Words>
  <Application>WPS Presentation</Application>
  <PresentationFormat>On-screen Show (4:3)</PresentationFormat>
  <Paragraphs>111</Paragraphs>
  <Slides>27</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Helvetica</vt:lpstr>
      <vt:lpstr>Arimo</vt:lpstr>
      <vt:lpstr>Arial</vt:lpstr>
      <vt:lpstr>Helvetica Light</vt:lpstr>
      <vt:lpstr>Monaco</vt:lpstr>
      <vt:lpstr>微软雅黑</vt:lpstr>
      <vt:lpstr>Monospace</vt:lpstr>
      <vt:lpstr>Arial Unicode MS</vt:lpstr>
      <vt:lpstr>Calibri</vt:lpstr>
      <vt:lpstr>Presentation2</vt:lpstr>
      <vt:lpstr>Dealing with people who will not learn</vt:lpstr>
      <vt:lpstr>Background</vt:lpstr>
      <vt:lpstr>Training</vt:lpstr>
      <vt:lpstr>Tasks</vt:lpstr>
      <vt:lpstr>Data</vt:lpstr>
      <vt:lpstr>PowerPoint 演示文稿</vt:lpstr>
      <vt:lpstr>PowerPoint 演示文稿</vt:lpstr>
      <vt:lpstr>PowerPoint 演示文稿</vt:lpstr>
      <vt:lpstr>PowerPoint 演示文稿</vt:lpstr>
      <vt:lpstr>Questions</vt:lpstr>
      <vt:lpstr>LEARNING CURVE MODEL: BAYESIAN LOGISTIC REGRESSION </vt:lpstr>
      <vt:lpstr>FIT USING GIBBS SAMPLING (JAGS/BUGS)</vt:lpstr>
      <vt:lpstr>Logistic regression fits</vt:lpstr>
      <vt:lpstr>Modeling Non-learners</vt:lpstr>
      <vt:lpstr>FIT USING GIBBS SAMPLING (JAGS/BUGS)</vt:lpstr>
      <vt:lpstr>Logistic regression fits</vt:lpstr>
      <vt:lpstr>Logistic regression +  non-learners fits</vt:lpstr>
      <vt:lpstr>PowerPoint 演示文稿</vt:lpstr>
      <vt:lpstr>PowerPoint 演示文稿</vt:lpstr>
      <vt:lpstr>Modeling delayed learners</vt:lpstr>
      <vt:lpstr>FIT USING GIBBS SAMPLING (JAGS/BUGS)</vt:lpstr>
      <vt:lpstr>Logistic regression +  non-learners fits</vt:lpstr>
      <vt:lpstr>Logistic regression +  Delayed learners fits</vt:lpstr>
      <vt:lpstr>Logistic regression +  Delayed learners fits</vt:lpstr>
      <vt:lpstr>Logistic regression +  Delayed learners fits</vt:lpstr>
      <vt:lpstr>Conclusions</vt:lpstr>
      <vt:lpstr>PowerPoint 演示文稿</vt:lpstr>
    </vt:vector>
  </TitlesOfParts>
  <Company>University of Rochester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people who will not learn</dc:title>
  <dc:creator>dkleinschmidt</dc:creator>
  <cp:lastModifiedBy>dave</cp:lastModifiedBy>
  <cp:revision>20</cp:revision>
  <cp:lastPrinted>2020-02-27T13:27:27Z</cp:lastPrinted>
  <dcterms:created xsi:type="dcterms:W3CDTF">2020-02-27T13:27:27Z</dcterms:created>
  <dcterms:modified xsi:type="dcterms:W3CDTF">2020-02-27T13:27:27Z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