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</p:sldMasterIdLst>
  <p:notesMasterIdLst>
    <p:notesMasterId r:id="rId4"/>
  </p:notesMasterIdLst>
  <p:handoutMasterIdLst>
    <p:handoutMasterId r:id="rId34"/>
  </p:handoutMasterIdLst>
  <p:sldIdLst>
    <p:sldId id="427" r:id="rId3"/>
    <p:sldId id="1186" r:id="rId5"/>
    <p:sldId id="1191" r:id="rId6"/>
    <p:sldId id="1189" r:id="rId7"/>
    <p:sldId id="1190" r:id="rId8"/>
    <p:sldId id="1187" r:id="rId9"/>
    <p:sldId id="1192" r:id="rId10"/>
    <p:sldId id="1193" r:id="rId11"/>
    <p:sldId id="1194" r:id="rId12"/>
    <p:sldId id="1195" r:id="rId13"/>
    <p:sldId id="1196" r:id="rId14"/>
    <p:sldId id="1198" r:id="rId15"/>
    <p:sldId id="1199" r:id="rId16"/>
    <p:sldId id="1200" r:id="rId17"/>
    <p:sldId id="1197" r:id="rId18"/>
    <p:sldId id="1201" r:id="rId19"/>
    <p:sldId id="1188" r:id="rId20"/>
    <p:sldId id="1202" r:id="rId21"/>
    <p:sldId id="1203" r:id="rId22"/>
    <p:sldId id="675" r:id="rId23"/>
    <p:sldId id="676" r:id="rId24"/>
    <p:sldId id="677" r:id="rId25"/>
    <p:sldId id="678" r:id="rId26"/>
    <p:sldId id="679" r:id="rId27"/>
    <p:sldId id="680" r:id="rId28"/>
    <p:sldId id="681" r:id="rId29"/>
    <p:sldId id="682" r:id="rId30"/>
    <p:sldId id="683" r:id="rId31"/>
    <p:sldId id="684" r:id="rId32"/>
    <p:sldId id="685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mo" panose="020B0604020202020204" pitchFamily="34" charset="0"/>
        <a:ea typeface="MS PGothic" pitchFamily="124" charset="-128"/>
        <a:cs typeface="MS PGothic" pitchFamily="12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mo" panose="020B0604020202020204" pitchFamily="34" charset="0"/>
        <a:ea typeface="MS PGothic" pitchFamily="124" charset="-128"/>
        <a:cs typeface="MS PGothic" pitchFamily="12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mo" panose="020B0604020202020204" pitchFamily="34" charset="0"/>
        <a:ea typeface="MS PGothic" pitchFamily="124" charset="-128"/>
        <a:cs typeface="MS PGothic" pitchFamily="12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mo" panose="020B0604020202020204" pitchFamily="34" charset="0"/>
        <a:ea typeface="MS PGothic" pitchFamily="124" charset="-128"/>
        <a:cs typeface="MS PGothic" pitchFamily="12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mo" panose="020B0604020202020204" pitchFamily="34" charset="0"/>
        <a:ea typeface="MS PGothic" pitchFamily="124" charset="-128"/>
        <a:cs typeface="MS PGothic" pitchFamily="124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mo" panose="020B0604020202020204" pitchFamily="34" charset="0"/>
        <a:ea typeface="MS PGothic" pitchFamily="124" charset="-128"/>
        <a:cs typeface="MS PGothic" pitchFamily="124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mo" panose="020B0604020202020204" pitchFamily="34" charset="0"/>
        <a:ea typeface="MS PGothic" pitchFamily="124" charset="-128"/>
        <a:cs typeface="MS PGothic" pitchFamily="124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mo" panose="020B0604020202020204" pitchFamily="34" charset="0"/>
        <a:ea typeface="MS PGothic" pitchFamily="124" charset="-128"/>
        <a:cs typeface="MS PGothic" pitchFamily="124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mo" panose="020B0604020202020204" pitchFamily="34" charset="0"/>
        <a:ea typeface="MS PGothic" pitchFamily="124" charset="-128"/>
        <a:cs typeface="MS PGothic" pitchFamily="124" charset="-128"/>
      </a:defRPr>
    </a:lvl9pPr>
  </p:defaultTextStyle>
  <p:extLst>
    <p:ext uri="{521415D9-36F7-43E2-AB2F-B90AF26B5E84}">
      <p14:sectionLst xmlns:p14="http://schemas.microsoft.com/office/powerpoint/2010/main">
        <p14:section name="Default Section" id="{6FAD6724-9147-F842-827E-C162DE29E62F}">
          <p14:sldIdLst>
            <p14:sldId id="427"/>
            <p14:sldId id="1186"/>
            <p14:sldId id="1189"/>
            <p14:sldId id="1190"/>
            <p14:sldId id="675"/>
            <p14:sldId id="676"/>
            <p14:sldId id="677"/>
            <p14:sldId id="678"/>
            <p14:sldId id="679"/>
            <p14:sldId id="680"/>
            <p14:sldId id="681"/>
            <p14:sldId id="682"/>
            <p14:sldId id="683"/>
            <p14:sldId id="684"/>
            <p14:sldId id="685"/>
            <p14:sldId id="1191"/>
            <p14:sldId id="1187"/>
            <p14:sldId id="1192"/>
            <p14:sldId id="1193"/>
            <p14:sldId id="1194"/>
            <p14:sldId id="1195"/>
            <p14:sldId id="1196"/>
            <p14:sldId id="1199"/>
            <p14:sldId id="1200"/>
            <p14:sldId id="1197"/>
            <p14:sldId id="1201"/>
            <p14:sldId id="1198"/>
            <p14:sldId id="1188"/>
            <p14:sldId id="1202"/>
            <p14:sldId id="120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AF9"/>
    <a:srgbClr val="B8A000"/>
    <a:srgbClr val="00BA38"/>
    <a:srgbClr val="F8766D"/>
    <a:srgbClr val="3366FF"/>
    <a:srgbClr val="00BF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09" autoAdjust="0"/>
    <p:restoredTop sz="89641" autoAdjust="0"/>
  </p:normalViewPr>
  <p:slideViewPr>
    <p:cSldViewPr>
      <p:cViewPr>
        <p:scale>
          <a:sx n="95" d="100"/>
          <a:sy n="95" d="100"/>
        </p:scale>
        <p:origin x="-744" y="-80"/>
      </p:cViewPr>
      <p:guideLst>
        <p:guide orient="horz" pos="2094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34EB6-F7FE-524D-B85C-33FC906D685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678D75-BC7D-CA4C-99AF-2146D12A7AD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6D5F32C6-E03E-4EBD-BEF9-2409E3AA53CC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mo" panose="020B0604020202020204" pitchFamily="34" charset="0"/>
        <a:ea typeface="MS PGothic" pitchFamily="124" charset="-128"/>
        <a:cs typeface="MS PGothic" pitchFamily="12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mo" panose="020B0604020202020204" pitchFamily="34" charset="0"/>
        <a:ea typeface="MS PGothic" pitchFamily="12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mo" panose="020B0604020202020204" pitchFamily="34" charset="0"/>
        <a:ea typeface="MS PGothic" pitchFamily="12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mo" panose="020B0604020202020204" pitchFamily="34" charset="0"/>
        <a:ea typeface="MS PGothic" pitchFamily="12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mo" panose="020B0604020202020204" pitchFamily="34" charset="0"/>
        <a:ea typeface="MS PGothic" pitchFamily="12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Hello!  I'm a new assistant professor in psychology.  My intersets cut a pretty wide swath across RuCCS so I'm hoping to give you a sense of what I'm interested in, what I'm working on now, and the kinds of problems I'm intersted in collaborating on in the future.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broadly work on </a:t>
            </a:r>
            <a:r>
              <a:rPr lang="en-US" altLang="en-US" b="1" dirty="0"/>
              <a:t>perception</a:t>
            </a:r>
            <a:r>
              <a:rPr lang="en-US" altLang="en-US" dirty="0"/>
              <a:t>: information about the world via sensory signals.  in particular, </a:t>
            </a:r>
            <a:r>
              <a:rPr lang="en-US" altLang="en-US" b="1" dirty="0"/>
              <a:t>challenges </a:t>
            </a:r>
            <a:r>
              <a:rPr lang="en-US" altLang="en-US" dirty="0"/>
              <a:t>that variability poses, especially across contexts, and the </a:t>
            </a:r>
            <a:r>
              <a:rPr lang="en-US" altLang="en-US" b="1" dirty="0"/>
              <a:t>opportunities</a:t>
            </a:r>
            <a:r>
              <a:rPr lang="en-US" altLang="en-US" dirty="0"/>
              <a:t> that structure in that variability provides for brains that can effectively take advantage of that structure.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broad approach: rational analysis, computational level.  what's the goal?  what's the information available in the world?  what are the inductive biases?  in Marr's tradition, best work is </a:t>
            </a:r>
            <a:r>
              <a:rPr lang="en-US" altLang="en-US" b="1" dirty="0"/>
              <a:t>integrative</a:t>
            </a:r>
            <a:r>
              <a:rPr lang="en-US" altLang="en-US" dirty="0"/>
              <a:t> across levels.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F32C6-E03E-4EBD-BEF9-2409E3AA53C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 to</a:t>
            </a:r>
            <a:r>
              <a:rPr lang="en-US" baseline="0" dirty="0" smtClean="0"/>
              <a:t> give you a sense of how this works,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F32C6-E03E-4EBD-BEF9-2409E3AA53C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5A7C5A-D963-4E75-B978-CB416113099C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DCDAF7-CFAE-4BD0-A693-7258172525D9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2E1194-2346-4002-A184-EF5AAEE1CC7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lnSpc>
                <a:spcPct val="75000"/>
              </a:lnSpc>
              <a:defRPr u="none" strike="noStrike" kern="0" cap="none" spc="0" normalizeH="0">
                <a:solidFill>
                  <a:schemeClr val="tx2"/>
                </a:solidFill>
                <a:uFillTx/>
              </a:defRPr>
            </a:lvl1pPr>
          </a:lstStyle>
          <a:p>
            <a:r>
              <a:rPr lang="en-US" dirty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80C8D4-EBF1-459B-B948-4CDFA6C6282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C577AA-F80C-47E4-8B39-6E4CEB3830FC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9B8BEB-91FE-4502-8A4D-AAD7DF0A444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BE3687-28B2-4861-8467-DA763B7939F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9C7133-131F-4419-BF4D-67DDFF46485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B6E4B8-3581-4EBC-9FE4-0D48241C967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9607D5-3DE5-434E-8787-A8FE54E68A5C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FAE7A1-60B2-4B7A-A82C-1C35A912A8C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mo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mo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mo" panose="020B0604020202020204" pitchFamily="34" charset="0"/>
              </a:defRPr>
            </a:lvl1pPr>
          </a:lstStyle>
          <a:p>
            <a:fld id="{32EDA290-BBD5-4487-A7F2-45F380EE69B8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800" b="1" u="none" strike="noStrike" kern="0" cap="none" spc="0" normalizeH="0">
          <a:solidFill>
            <a:schemeClr val="tx2"/>
          </a:solidFill>
          <a:uFillTx/>
          <a:latin typeface="Arimo" panose="020B0604020202020204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mo" panose="020B0604020202020204" pitchFamily="34" charset="0"/>
          <a:ea typeface="MS PGothic" pitchFamily="124" charset="-128"/>
          <a:cs typeface="MS PGothic" pitchFamily="12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mo" panose="020B0604020202020204" pitchFamily="34" charset="0"/>
          <a:ea typeface="MS PGothic" pitchFamily="124" charset="-128"/>
          <a:cs typeface="MS PGothic" pitchFamily="12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mo" panose="020B0604020202020204" pitchFamily="34" charset="0"/>
          <a:ea typeface="MS PGothic" pitchFamily="124" charset="-128"/>
          <a:cs typeface="MS PGothic" pitchFamily="12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mo" panose="020B0604020202020204" pitchFamily="34" charset="0"/>
          <a:ea typeface="MS PGothic" pitchFamily="124" charset="-128"/>
          <a:cs typeface="MS PGothic" pitchFamily="12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mo" panose="020B0604020202020204" pitchFamily="34" charset="0"/>
          <a:ea typeface="MS PGothic" pitchFamily="124" charset="-128"/>
          <a:cs typeface="MS PGothic" pitchFamily="12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mo" panose="020B0604020202020204" pitchFamily="34" charset="0"/>
          <a:ea typeface="MS PGothic" pitchFamily="124" charset="-128"/>
          <a:cs typeface="MS PGothic" pitchFamily="12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mo" panose="020B0604020202020204" pitchFamily="34" charset="0"/>
          <a:ea typeface="MS PGothic" pitchFamily="124" charset="-128"/>
          <a:cs typeface="MS PGothic" pitchFamily="12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mo" panose="020B0604020202020204" pitchFamily="34" charset="0"/>
          <a:ea typeface="MS PGothic" pitchFamily="124" charset="-128"/>
          <a:cs typeface="MS PGothic" pitchFamily="12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mo" panose="020B060402020202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mo" panose="020B0604020202020204" pitchFamily="34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mo" panose="020B0604020202020204" pitchFamily="34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mo" panose="020B0604020202020204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mo" panose="020B0604020202020204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3" Type="http://schemas.openxmlformats.org/officeDocument/2006/relationships/image" Target="../media/image7.emf"/><Relationship Id="rId2" Type="http://schemas.openxmlformats.org/officeDocument/2006/relationships/image" Target="../media/image3.emf"/><Relationship Id="rId1" Type="http://schemas.openxmlformats.org/officeDocument/2006/relationships/image" Target="../media/image8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6.emf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10.emf"/><Relationship Id="rId3" Type="http://schemas.openxmlformats.org/officeDocument/2006/relationships/image" Target="../media/image7.emf"/><Relationship Id="rId2" Type="http://schemas.openxmlformats.org/officeDocument/2006/relationships/image" Target="../media/image3.emf"/><Relationship Id="rId1" Type="http://schemas.openxmlformats.org/officeDocument/2006/relationships/image" Target="../media/image9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6.emf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10.emf"/><Relationship Id="rId3" Type="http://schemas.openxmlformats.org/officeDocument/2006/relationships/image" Target="../media/image7.emf"/><Relationship Id="rId2" Type="http://schemas.openxmlformats.org/officeDocument/2006/relationships/image" Target="../media/image3.emf"/><Relationship Id="rId1" Type="http://schemas.openxmlformats.org/officeDocument/2006/relationships/image" Target="../media/image11.emf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14.emf"/><Relationship Id="rId3" Type="http://schemas.openxmlformats.org/officeDocument/2006/relationships/image" Target="../media/image7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16.emf"/><Relationship Id="rId3" Type="http://schemas.openxmlformats.org/officeDocument/2006/relationships/image" Target="../media/image7.emf"/><Relationship Id="rId2" Type="http://schemas.openxmlformats.org/officeDocument/2006/relationships/image" Target="../media/image13.emf"/><Relationship Id="rId1" Type="http://schemas.openxmlformats.org/officeDocument/2006/relationships/image" Target="../media/image15.emf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18.emf"/><Relationship Id="rId3" Type="http://schemas.openxmlformats.org/officeDocument/2006/relationships/image" Target="../media/image7.emf"/><Relationship Id="rId2" Type="http://schemas.openxmlformats.org/officeDocument/2006/relationships/image" Target="../media/image13.emf"/><Relationship Id="rId1" Type="http://schemas.openxmlformats.org/officeDocument/2006/relationships/image" Target="../media/image17.emf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20.emf"/><Relationship Id="rId3" Type="http://schemas.openxmlformats.org/officeDocument/2006/relationships/image" Target="../media/image7.emf"/><Relationship Id="rId2" Type="http://schemas.openxmlformats.org/officeDocument/2006/relationships/image" Target="../media/image13.emf"/><Relationship Id="rId1" Type="http://schemas.openxmlformats.org/officeDocument/2006/relationships/image" Target="../media/image19.emf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22.emf"/><Relationship Id="rId3" Type="http://schemas.openxmlformats.org/officeDocument/2006/relationships/image" Target="../media/image7.emf"/><Relationship Id="rId2" Type="http://schemas.openxmlformats.org/officeDocument/2006/relationships/image" Target="../media/image13.emf"/><Relationship Id="rId1" Type="http://schemas.openxmlformats.org/officeDocument/2006/relationships/image" Target="../media/image21.emf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24.emf"/><Relationship Id="rId3" Type="http://schemas.openxmlformats.org/officeDocument/2006/relationships/image" Target="../media/image7.emf"/><Relationship Id="rId2" Type="http://schemas.openxmlformats.org/officeDocument/2006/relationships/image" Target="../media/image13.emf"/><Relationship Id="rId1" Type="http://schemas.openxmlformats.org/officeDocument/2006/relationships/image" Target="../media/image2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26.emf"/><Relationship Id="rId3" Type="http://schemas.openxmlformats.org/officeDocument/2006/relationships/image" Target="../media/image7.emf"/><Relationship Id="rId2" Type="http://schemas.openxmlformats.org/officeDocument/2006/relationships/image" Target="../media/image13.emf"/><Relationship Id="rId1" Type="http://schemas.openxmlformats.org/officeDocument/2006/relationships/image" Target="../media/image2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371600"/>
            <a:ext cx="7772400" cy="1470025"/>
          </a:xfrm>
        </p:spPr>
        <p:txBody>
          <a:bodyPr/>
          <a:lstStyle/>
          <a:p>
            <a:pPr algn="l">
              <a:lnSpc>
                <a:spcPct val="75000"/>
              </a:lnSpc>
            </a:pPr>
            <a:r>
              <a:rPr lang="" altLang="en-US" sz="6600" cap="none" dirty="0"/>
              <a:t>Bayesian inference</a:t>
            </a:r>
            <a:endParaRPr lang="" altLang="x-none" sz="6600" b="0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417060"/>
            <a:ext cx="8382000" cy="1298575"/>
          </a:xfrm>
        </p:spPr>
        <p:txBody>
          <a:bodyPr/>
          <a:lstStyle/>
          <a:p>
            <a:pPr algn="l"/>
            <a:r>
              <a:rPr lang="x-none" altLang="en-US" sz="2400" dirty="0" smtClean="0"/>
              <a:t>Dave Kleinschmidt // </a:t>
            </a:r>
            <a:r>
              <a:rPr lang="en-US" altLang="en-US" sz="2400" dirty="0" smtClean="0"/>
              <a:t>Cognitive </a:t>
            </a:r>
            <a:r>
              <a:rPr lang="en-US" altLang="x-none" sz="2400" dirty="0" smtClean="0"/>
              <a:t>Psychology &amp; RuCCS</a:t>
            </a:r>
            <a:endParaRPr lang="x-none" altLang="en-US" sz="2400" dirty="0" smtClean="0"/>
          </a:p>
          <a:p>
            <a:pPr algn="l"/>
            <a:r>
              <a:rPr lang="" altLang="en-US" sz="2400" dirty="0" smtClean="0"/>
              <a:t>Deeper data analysis</a:t>
            </a:r>
            <a:r>
              <a:rPr lang="en-US" altLang="x-none" sz="2400" dirty="0" smtClean="0"/>
              <a:t> </a:t>
            </a:r>
            <a:r>
              <a:rPr lang="x-none" altLang="en-US" sz="2400" dirty="0" smtClean="0"/>
              <a:t>// </a:t>
            </a:r>
            <a:r>
              <a:rPr lang="" altLang="x-none" sz="2400" dirty="0" smtClean="0"/>
              <a:t>26 Feb 2020</a:t>
            </a:r>
            <a:endParaRPr lang="" altLang="x-none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Frequentist probability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Why can’t we just “turn this around” and talk about </a:t>
            </a:r>
            <a:r>
              <a:rPr lang="" altLang="en-US" i="1"/>
              <a:t>p(mean | data)</a:t>
            </a:r>
            <a:r>
              <a:rPr lang="" altLang="en-US"/>
              <a:t>??</a:t>
            </a:r>
            <a:endParaRPr lang="" altLang="en-US"/>
          </a:p>
          <a:p>
            <a:pPr lvl="1"/>
            <a:r>
              <a:rPr lang="" altLang="en-US"/>
              <a:t>(We can, mathematically; stay tuned)</a:t>
            </a:r>
            <a:endParaRPr lang="" altLang="en-US"/>
          </a:p>
          <a:p>
            <a:r>
              <a:rPr lang="" altLang="en-US"/>
              <a:t>Frequentists insist that parameters like </a:t>
            </a:r>
            <a:r>
              <a:rPr lang="" altLang="en-US" i="1"/>
              <a:t>mean</a:t>
            </a:r>
            <a:r>
              <a:rPr lang="" altLang="en-US"/>
              <a:t> have a single, true value (known to God), and therefore it is </a:t>
            </a:r>
            <a:r>
              <a:rPr lang="" altLang="en-US" b="1"/>
              <a:t>nonsensical </a:t>
            </a:r>
            <a:r>
              <a:rPr lang="" altLang="en-US"/>
              <a:t>to talk about probabilities of other values</a:t>
            </a:r>
            <a:endParaRPr lang="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F80C8D4-EBF1-459B-B948-4CDFA6C6282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Frequentist probability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Frequentist statistics is the way it is because of an </a:t>
            </a:r>
            <a:r>
              <a:rPr lang="" altLang="en-US" b="1"/>
              <a:t>interpretation</a:t>
            </a:r>
            <a:r>
              <a:rPr lang="" altLang="en-US"/>
              <a:t> of probability itself</a:t>
            </a:r>
            <a:endParaRPr lang="" altLang="en-US"/>
          </a:p>
          <a:p>
            <a:r>
              <a:rPr lang="" altLang="en-US"/>
              <a:t>There are </a:t>
            </a:r>
            <a:r>
              <a:rPr lang="" altLang="en-US" b="1"/>
              <a:t>other possible interpretations</a:t>
            </a:r>
            <a:r>
              <a:rPr lang="" altLang="en-US"/>
              <a:t>!</a:t>
            </a:r>
            <a:endParaRPr lang="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F80C8D4-EBF1-459B-B948-4CDFA6C6282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Bayesian probability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Who’s heard of “Bayes’ theorem/rule”?</a:t>
            </a:r>
            <a:endParaRPr lang="" altLang="en-US"/>
          </a:p>
          <a:p>
            <a:r>
              <a:rPr lang="" altLang="en-US"/>
              <a:t>p(H | D) = p(D | H) p(H) / p(D)</a:t>
            </a:r>
            <a:endParaRPr lang="" altLang="en-US"/>
          </a:p>
          <a:p>
            <a:pPr lvl="1"/>
            <a:r>
              <a:rPr lang="" altLang="en-US" sz="2800"/>
              <a:t>H = “hypothesis”, D = “data”</a:t>
            </a:r>
            <a:endParaRPr lang="" altLang="en-US"/>
          </a:p>
          <a:p>
            <a:pPr lvl="0"/>
            <a:r>
              <a:rPr lang="" altLang="en-US"/>
              <a:t>Not a major </a:t>
            </a:r>
            <a:r>
              <a:rPr lang="" altLang="en-US" b="1"/>
              <a:t>insight</a:t>
            </a:r>
            <a:r>
              <a:rPr lang="" altLang="en-US"/>
              <a:t> or </a:t>
            </a:r>
            <a:r>
              <a:rPr lang="" altLang="en-US" b="1"/>
              <a:t>theorem</a:t>
            </a:r>
            <a:r>
              <a:rPr lang="" altLang="en-US"/>
              <a:t>, rather a </a:t>
            </a:r>
            <a:r>
              <a:rPr lang="" altLang="en-US" b="1"/>
              <a:t>reinterpretation</a:t>
            </a:r>
            <a:r>
              <a:rPr lang="" altLang="en-US"/>
              <a:t> of what probability means</a:t>
            </a:r>
            <a:endParaRPr lang="" altLang="en-US"/>
          </a:p>
          <a:p>
            <a:endParaRPr lang="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F80C8D4-EBF1-459B-B948-4CDFA6C6282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Bayesian probability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Basic axiom of </a:t>
            </a:r>
            <a:r>
              <a:rPr lang="" altLang="en-US" b="1"/>
              <a:t>conditional probability</a:t>
            </a:r>
            <a:r>
              <a:rPr lang="" altLang="en-US"/>
              <a:t>:</a:t>
            </a:r>
            <a:endParaRPr lang="" altLang="en-US"/>
          </a:p>
          <a:p>
            <a:pPr lvl="1"/>
            <a:r>
              <a:rPr lang="" altLang="en-US"/>
              <a:t>p(A, B) = p(A | B) p(B)</a:t>
            </a:r>
            <a:endParaRPr lang="" altLang="en-US"/>
          </a:p>
          <a:p>
            <a:pPr lvl="1"/>
            <a:r>
              <a:rPr lang="" altLang="en-US"/>
              <a:t>p(A, B) = p(B | A) p(A)</a:t>
            </a:r>
            <a:endParaRPr lang="" altLang="en-US"/>
          </a:p>
          <a:p>
            <a:pPr lvl="0"/>
            <a:r>
              <a:rPr lang="" altLang="en-US"/>
              <a:t>Example</a:t>
            </a:r>
            <a:endParaRPr lang="" altLang="en-US"/>
          </a:p>
          <a:p>
            <a:pPr lvl="1"/>
            <a:r>
              <a:rPr lang="" altLang="en-US" sz="2800"/>
              <a:t>B = “wearing a coat?”, A = “raining?”</a:t>
            </a:r>
            <a:endParaRPr lang="" altLang="en-US"/>
          </a:p>
          <a:p>
            <a:pPr lvl="0"/>
            <a:r>
              <a:rPr lang="" altLang="en-US"/>
              <a:t>so...</a:t>
            </a:r>
            <a:endParaRPr lang="" altLang="en-US"/>
          </a:p>
          <a:p>
            <a:pPr lvl="1"/>
            <a:r>
              <a:rPr lang="" altLang="en-US"/>
              <a:t>p(A | B) p(B) = p(B | A) p(A)</a:t>
            </a:r>
            <a:endParaRPr lang="" altLang="en-US"/>
          </a:p>
          <a:p>
            <a:pPr lvl="1"/>
            <a:r>
              <a:rPr lang="" altLang="en-US"/>
              <a:t>p(A | B) = p(B | A) p(A) / p(B)</a:t>
            </a:r>
            <a:endParaRPr lang="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F80C8D4-EBF1-459B-B948-4CDFA6C6282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Bayesian probability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The basic “move” of Bayesian statistics is to say that we should think of probability as a measure of </a:t>
            </a:r>
            <a:r>
              <a:rPr lang="" altLang="en-US" b="1"/>
              <a:t>degree of belief </a:t>
            </a:r>
            <a:r>
              <a:rPr lang="" altLang="en-US"/>
              <a:t>that we can apply to parameters and hypotheses</a:t>
            </a:r>
            <a:endParaRPr lang="" altLang="en-US"/>
          </a:p>
          <a:p>
            <a:r>
              <a:rPr lang="" altLang="en-US"/>
              <a:t>(Instead of the frequentist interpretation as </a:t>
            </a:r>
            <a:r>
              <a:rPr lang="" altLang="en-US" b="1"/>
              <a:t>long-run frequency</a:t>
            </a:r>
            <a:r>
              <a:rPr lang="" altLang="en-US"/>
              <a:t> of repeatable events)</a:t>
            </a:r>
            <a:endParaRPr lang="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F80C8D4-EBF1-459B-B948-4CDFA6C6282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Bayesian probability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 sz="2400"/>
              <a:t>Bayesian statistics “reads” the axiom of conditional probability differently:</a:t>
            </a:r>
            <a:endParaRPr lang="" altLang="en-US" sz="2400"/>
          </a:p>
          <a:p>
            <a:endParaRPr lang="" altLang="en-US" sz="2400"/>
          </a:p>
          <a:p>
            <a:pPr marL="0" indent="0">
              <a:buNone/>
            </a:pPr>
            <a:r>
              <a:rPr lang="" altLang="en-US"/>
              <a:t> p(H | D)   =    p(D | H)   p(H)      /       p(D)</a:t>
            </a:r>
            <a:endParaRPr lang="" altLang="en-US" sz="2285"/>
          </a:p>
          <a:p>
            <a:pPr lvl="0"/>
            <a:endParaRPr lang="" altLang="en-US" sz="2285"/>
          </a:p>
          <a:p>
            <a:pPr lvl="0"/>
            <a:endParaRPr lang="" altLang="en-US" sz="2285"/>
          </a:p>
          <a:p>
            <a:pPr lvl="0"/>
            <a:endParaRPr lang="" altLang="en-US" sz="2285"/>
          </a:p>
          <a:p>
            <a:pPr lvl="0"/>
            <a:endParaRPr lang="" altLang="en-US" sz="2285"/>
          </a:p>
          <a:p>
            <a:pPr lvl="0"/>
            <a:endParaRPr lang="" alt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F80C8D4-EBF1-459B-B948-4CDFA6C62824}" type="slidenum">
              <a:rPr lang="en-US"/>
            </a:fld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913765" y="4039235"/>
            <a:ext cx="157226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updated</a:t>
            </a:r>
            <a:endParaRPr lang="" altLang="en-US"/>
          </a:p>
          <a:p>
            <a:r>
              <a:rPr lang="" altLang="en-US"/>
              <a:t>(posterior)</a:t>
            </a:r>
            <a:endParaRPr lang="" altLang="en-US"/>
          </a:p>
          <a:p>
            <a:r>
              <a:rPr lang="" altLang="en-US"/>
              <a:t>belief in H</a:t>
            </a:r>
            <a:endParaRPr lang="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3252470" y="4039235"/>
            <a:ext cx="155511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how well</a:t>
            </a:r>
            <a:endParaRPr lang="" altLang="en-US"/>
          </a:p>
          <a:p>
            <a:r>
              <a:rPr lang="" altLang="en-US"/>
              <a:t>H predicts</a:t>
            </a:r>
            <a:endParaRPr lang="" altLang="en-US"/>
          </a:p>
          <a:p>
            <a:r>
              <a:rPr lang="" altLang="en-US"/>
              <a:t>data D</a:t>
            </a:r>
            <a:endParaRPr lang="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5030470" y="4039235"/>
            <a:ext cx="160655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times our</a:t>
            </a:r>
            <a:endParaRPr lang="" altLang="en-US"/>
          </a:p>
          <a:p>
            <a:r>
              <a:rPr lang="" altLang="en-US"/>
              <a:t>prior belief</a:t>
            </a:r>
            <a:endParaRPr lang="" altLang="en-US"/>
          </a:p>
          <a:p>
            <a:r>
              <a:rPr lang="" altLang="en-US"/>
              <a:t>in H</a:t>
            </a:r>
            <a:endParaRPr lang="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7019925" y="4039235"/>
            <a:ext cx="204660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normalized</a:t>
            </a:r>
            <a:endParaRPr lang="" altLang="en-US"/>
          </a:p>
          <a:p>
            <a:r>
              <a:rPr lang="" altLang="en-US"/>
              <a:t>by how</a:t>
            </a:r>
            <a:endParaRPr lang="" altLang="en-US"/>
          </a:p>
          <a:p>
            <a:r>
              <a:rPr lang="" altLang="en-US"/>
              <a:t>likely the data</a:t>
            </a:r>
            <a:endParaRPr lang="" altLang="en-US"/>
          </a:p>
          <a:p>
            <a:r>
              <a:rPr lang="" altLang="en-US"/>
              <a:t>was overall</a:t>
            </a:r>
            <a:endParaRPr lang="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p>
            <a:r>
              <a:rPr lang="" altLang="en-US"/>
              <a:t>The </a:t>
            </a:r>
            <a:r>
              <a:rPr lang="" altLang="en-US" i="1"/>
              <a:t>t </a:t>
            </a:r>
            <a:r>
              <a:rPr lang="" altLang="en-US"/>
              <a:t>test (again (again))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A “Bayesian t-test” goes straight for the jugular: what is p(mean | data)?</a:t>
            </a:r>
            <a:endParaRPr lang="" altLang="en-US"/>
          </a:p>
          <a:p>
            <a:pPr lvl="1"/>
            <a:r>
              <a:rPr lang="" altLang="en-US"/>
              <a:t>Note: “mean” is the </a:t>
            </a:r>
            <a:r>
              <a:rPr lang="" altLang="en-US" b="1"/>
              <a:t>parameter</a:t>
            </a:r>
            <a:r>
              <a:rPr lang="" altLang="en-US"/>
              <a:t>.  When we write p(mean | data), that’s shorthand for p(mean=x | data), which is a function of they hypothetical value </a:t>
            </a:r>
            <a:r>
              <a:rPr lang="" altLang="en-US" i="1"/>
              <a:t>mean=x</a:t>
            </a:r>
            <a:endParaRPr lang="" altLang="en-US" i="1"/>
          </a:p>
          <a:p>
            <a:pPr lvl="0"/>
            <a:r>
              <a:rPr lang="" altLang="en-US"/>
              <a:t>Apply Bayes rule:</a:t>
            </a:r>
            <a:endParaRPr lang="" altLang="en-US"/>
          </a:p>
          <a:p>
            <a:pPr lvl="1"/>
            <a:r>
              <a:rPr lang="" altLang="en-US"/>
              <a:t>p(mean | data) = p(data | mean) p(mean) /                     </a:t>
            </a:r>
            <a:br>
              <a:rPr lang="" altLang="en-US"/>
            </a:br>
            <a:r>
              <a:rPr lang="" altLang="en-US"/>
              <a:t>                                          p(data)</a:t>
            </a:r>
            <a:endParaRPr lang="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F80C8D4-EBF1-459B-B948-4CDFA6C6282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The </a:t>
            </a:r>
            <a:r>
              <a:rPr lang="en-US" altLang="en-US" i="1">
                <a:sym typeface="+mn-ea"/>
              </a:rPr>
              <a:t>t </a:t>
            </a:r>
            <a:r>
              <a:rPr lang="en-US" altLang="en-US">
                <a:sym typeface="+mn-ea"/>
              </a:rPr>
              <a:t>test (again (again))</a:t>
            </a:r>
            <a:endParaRPr lang="en-US" b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F80C8D4-EBF1-459B-B948-4CDFA6C6282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F80C8D4-EBF1-459B-B948-4CDFA6C6282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F80C8D4-EBF1-459B-B948-4CDFA6C6282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The plan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Frequentist vs. Bayesian </a:t>
            </a:r>
            <a:r>
              <a:rPr lang="" altLang="en-US" b="1"/>
              <a:t>probability</a:t>
            </a:r>
            <a:endParaRPr lang="" altLang="en-US"/>
          </a:p>
          <a:p>
            <a:r>
              <a:rPr lang="" altLang="en-US" b="1"/>
              <a:t>Generative </a:t>
            </a:r>
            <a:r>
              <a:rPr lang="" altLang="en-US"/>
              <a:t>modeling</a:t>
            </a:r>
            <a:endParaRPr lang="" altLang="en-US"/>
          </a:p>
          <a:p>
            <a:r>
              <a:rPr lang="" altLang="en-US"/>
              <a:t>Working with </a:t>
            </a:r>
            <a:r>
              <a:rPr lang="" altLang="en-US" b="1"/>
              <a:t>samples</a:t>
            </a:r>
            <a:endParaRPr lang="" alt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F80C8D4-EBF1-459B-B948-4CDFA6C6282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0C8D4-EBF1-459B-B948-4CDFA6C62824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05000"/>
            <a:ext cx="6858000" cy="41148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8001000" y="304800"/>
            <a:ext cx="828842" cy="1905000"/>
            <a:chOff x="8305800" y="152400"/>
            <a:chExt cx="828842" cy="1905000"/>
          </a:xfrm>
        </p:grpSpPr>
        <p:sp>
          <p:nvSpPr>
            <p:cNvPr id="9" name="Rectangle 8"/>
            <p:cNvSpPr/>
            <p:nvPr/>
          </p:nvSpPr>
          <p:spPr bwMode="auto">
            <a:xfrm>
              <a:off x="8305800" y="304800"/>
              <a:ext cx="76200" cy="1752600"/>
            </a:xfrm>
            <a:prstGeom prst="rect">
              <a:avLst/>
            </a:prstGeom>
            <a:gradFill flip="none" rotWithShape="1">
              <a:gsLst>
                <a:gs pos="19000">
                  <a:schemeClr val="bg2"/>
                </a:gs>
                <a:gs pos="100000">
                  <a:schemeClr val="tx2"/>
                </a:gs>
              </a:gsLst>
              <a:lin ang="16200000" scaled="0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mo" panose="020B0604020202020204" pitchFamily="34" charset="0"/>
                <a:ea typeface="MS PGothic" pitchFamily="124" charset="-128"/>
                <a:cs typeface="MS PGothic" pitchFamily="124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82000" y="1524000"/>
              <a:ext cx="6719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low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368086" y="152400"/>
              <a:ext cx="7665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high</a:t>
              </a:r>
              <a:endParaRPr 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253291" y="304800"/>
            <a:ext cx="1595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(prior)</a:t>
            </a:r>
            <a:endParaRPr lang="en-US" dirty="0" smtClean="0"/>
          </a:p>
          <a:p>
            <a:pPr algn="r"/>
            <a:r>
              <a:rPr lang="en-US" dirty="0" smtClean="0"/>
              <a:t>probability</a:t>
            </a:r>
            <a:endParaRPr lang="en-US" dirty="0"/>
          </a:p>
        </p:txBody>
      </p:sp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90621"/>
            <a:ext cx="1016000" cy="355600"/>
          </a:xfrm>
          <a:prstGeom prst="rect">
            <a:avLst/>
          </a:prstGeom>
        </p:spPr>
      </p:pic>
      <p:pic>
        <p:nvPicPr>
          <p:cNvPr id="15" name="Picture 14" descr="ngprior-likelihood-surface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43000"/>
            <a:ext cx="1828800" cy="1828800"/>
          </a:xfrm>
          <a:prstGeom prst="rect">
            <a:avLst/>
          </a:prstGeom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701800"/>
            <a:ext cx="177800" cy="203200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590800"/>
            <a:ext cx="584200" cy="3556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28600" y="0"/>
            <a:ext cx="1792605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Hypotheses</a:t>
            </a:r>
            <a:endParaRPr lang="x-none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304800" y="5257800"/>
            <a:ext cx="82677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Data</a:t>
            </a:r>
            <a:endParaRPr lang="x-none" altLang="en-US"/>
          </a:p>
        </p:txBody>
      </p:sp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791200"/>
            <a:ext cx="165100" cy="139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0C8D4-EBF1-459B-B948-4CDFA6C62824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05000"/>
            <a:ext cx="6858000" cy="41148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8001000" y="304800"/>
            <a:ext cx="828842" cy="1905000"/>
            <a:chOff x="8305800" y="152400"/>
            <a:chExt cx="828842" cy="1905000"/>
          </a:xfrm>
        </p:grpSpPr>
        <p:sp>
          <p:nvSpPr>
            <p:cNvPr id="9" name="Rectangle 8"/>
            <p:cNvSpPr/>
            <p:nvPr/>
          </p:nvSpPr>
          <p:spPr bwMode="auto">
            <a:xfrm>
              <a:off x="8305800" y="304800"/>
              <a:ext cx="76200" cy="1752600"/>
            </a:xfrm>
            <a:prstGeom prst="rect">
              <a:avLst/>
            </a:prstGeom>
            <a:gradFill flip="none" rotWithShape="1">
              <a:gsLst>
                <a:gs pos="19000">
                  <a:schemeClr val="bg2"/>
                </a:gs>
                <a:gs pos="100000">
                  <a:schemeClr val="tx2"/>
                </a:gs>
              </a:gsLst>
              <a:lin ang="16200000" scaled="0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mo" panose="020B0604020202020204" pitchFamily="34" charset="0"/>
                <a:ea typeface="MS PGothic" pitchFamily="124" charset="-128"/>
                <a:cs typeface="MS PGothic" pitchFamily="124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82000" y="1524000"/>
              <a:ext cx="6719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low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368086" y="152400"/>
              <a:ext cx="7665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high</a:t>
              </a:r>
              <a:endParaRPr 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253291" y="304800"/>
            <a:ext cx="1595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(prior)</a:t>
            </a:r>
            <a:endParaRPr lang="en-US" dirty="0" smtClean="0"/>
          </a:p>
          <a:p>
            <a:pPr algn="r"/>
            <a:r>
              <a:rPr lang="en-US" dirty="0" smtClean="0"/>
              <a:t>probability</a:t>
            </a:r>
            <a:endParaRPr lang="en-US" dirty="0"/>
          </a:p>
        </p:txBody>
      </p:sp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90621"/>
            <a:ext cx="1016000" cy="355600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791200"/>
            <a:ext cx="165100" cy="139700"/>
          </a:xfrm>
          <a:prstGeom prst="rect">
            <a:avLst/>
          </a:prstGeom>
        </p:spPr>
      </p:pic>
      <p:pic>
        <p:nvPicPr>
          <p:cNvPr id="15" name="Picture 14" descr="ngprior-likelihood-surface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43000"/>
            <a:ext cx="1828800" cy="1828800"/>
          </a:xfrm>
          <a:prstGeom prst="rect">
            <a:avLst/>
          </a:prstGeom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701800"/>
            <a:ext cx="177800" cy="203200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590800"/>
            <a:ext cx="584200" cy="3556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28600" y="0"/>
            <a:ext cx="1792605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Hypotheses</a:t>
            </a:r>
            <a:endParaRPr lang="x-none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304800" y="5257800"/>
            <a:ext cx="82677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Data</a:t>
            </a:r>
            <a:endParaRPr lang="x-none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0C8D4-EBF1-459B-B948-4CDFA6C62824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05000"/>
            <a:ext cx="6858000" cy="41148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8001000" y="304800"/>
            <a:ext cx="828842" cy="1905000"/>
            <a:chOff x="8305800" y="152400"/>
            <a:chExt cx="828842" cy="1905000"/>
          </a:xfrm>
        </p:grpSpPr>
        <p:sp>
          <p:nvSpPr>
            <p:cNvPr id="9" name="Rectangle 8"/>
            <p:cNvSpPr/>
            <p:nvPr/>
          </p:nvSpPr>
          <p:spPr bwMode="auto">
            <a:xfrm>
              <a:off x="8305800" y="304800"/>
              <a:ext cx="76200" cy="1752600"/>
            </a:xfrm>
            <a:prstGeom prst="rect">
              <a:avLst/>
            </a:prstGeom>
            <a:gradFill flip="none" rotWithShape="1">
              <a:gsLst>
                <a:gs pos="19000">
                  <a:schemeClr val="bg2"/>
                </a:gs>
                <a:gs pos="100000">
                  <a:schemeClr val="tx2"/>
                </a:gs>
              </a:gsLst>
              <a:lin ang="16200000" scaled="0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mo" panose="020B0604020202020204" pitchFamily="34" charset="0"/>
                <a:ea typeface="MS PGothic" pitchFamily="124" charset="-128"/>
                <a:cs typeface="MS PGothic" pitchFamily="124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82000" y="1524000"/>
              <a:ext cx="6719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low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368086" y="152400"/>
              <a:ext cx="7665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high</a:t>
              </a:r>
              <a:endParaRPr 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253291" y="304800"/>
            <a:ext cx="1595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(prior)</a:t>
            </a:r>
            <a:endParaRPr lang="en-US" dirty="0" smtClean="0"/>
          </a:p>
          <a:p>
            <a:pPr algn="r"/>
            <a:r>
              <a:rPr lang="en-US" dirty="0" smtClean="0"/>
              <a:t>probability</a:t>
            </a:r>
            <a:endParaRPr lang="en-US" dirty="0"/>
          </a:p>
        </p:txBody>
      </p:sp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90621"/>
            <a:ext cx="1016000" cy="355600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791200"/>
            <a:ext cx="165100" cy="139700"/>
          </a:xfrm>
          <a:prstGeom prst="rect">
            <a:avLst/>
          </a:prstGeom>
        </p:spPr>
      </p:pic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286000"/>
            <a:ext cx="1282700" cy="355600"/>
          </a:xfrm>
          <a:prstGeom prst="rect">
            <a:avLst/>
          </a:prstGeom>
        </p:spPr>
      </p:pic>
      <p:pic>
        <p:nvPicPr>
          <p:cNvPr id="16" name="Picture 15" descr="ngprior-likelihood-surface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43000"/>
            <a:ext cx="1828800" cy="1828800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701800"/>
            <a:ext cx="177800" cy="203200"/>
          </a:xfrm>
          <a:prstGeom prst="rect">
            <a:avLst/>
          </a:prstGeom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590800"/>
            <a:ext cx="584200" cy="3556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228600" y="0"/>
            <a:ext cx="1792605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Hypotheses</a:t>
            </a:r>
            <a:endParaRPr lang="x-none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304800" y="5257800"/>
            <a:ext cx="82677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Data</a:t>
            </a:r>
            <a:endParaRPr lang="x-none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0C8D4-EBF1-459B-B948-4CDFA6C62824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05000"/>
            <a:ext cx="6858000" cy="41148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8001000" y="304800"/>
            <a:ext cx="828842" cy="1905000"/>
            <a:chOff x="8305800" y="152400"/>
            <a:chExt cx="828842" cy="1905000"/>
          </a:xfrm>
        </p:grpSpPr>
        <p:sp>
          <p:nvSpPr>
            <p:cNvPr id="9" name="Rectangle 8"/>
            <p:cNvSpPr/>
            <p:nvPr/>
          </p:nvSpPr>
          <p:spPr bwMode="auto">
            <a:xfrm>
              <a:off x="8305800" y="304800"/>
              <a:ext cx="76200" cy="1752600"/>
            </a:xfrm>
            <a:prstGeom prst="rect">
              <a:avLst/>
            </a:prstGeom>
            <a:gradFill flip="none" rotWithShape="1">
              <a:gsLst>
                <a:gs pos="19000">
                  <a:schemeClr val="bg2"/>
                </a:gs>
                <a:gs pos="100000">
                  <a:schemeClr val="tx2"/>
                </a:gs>
              </a:gsLst>
              <a:lin ang="16200000" scaled="0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mo" panose="020B0604020202020204" pitchFamily="34" charset="0"/>
                <a:ea typeface="MS PGothic" pitchFamily="124" charset="-128"/>
                <a:cs typeface="MS PGothic" pitchFamily="124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82000" y="1524000"/>
              <a:ext cx="6719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low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368086" y="152400"/>
              <a:ext cx="7665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high</a:t>
              </a:r>
              <a:endParaRPr 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253291" y="304800"/>
            <a:ext cx="1595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(prior)</a:t>
            </a:r>
            <a:endParaRPr lang="en-US" dirty="0" smtClean="0"/>
          </a:p>
          <a:p>
            <a:pPr algn="r"/>
            <a:r>
              <a:rPr lang="en-US" dirty="0" smtClean="0"/>
              <a:t>probability</a:t>
            </a:r>
            <a:endParaRPr lang="en-US" dirty="0"/>
          </a:p>
        </p:txBody>
      </p:sp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90621"/>
            <a:ext cx="1016000" cy="355600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791200"/>
            <a:ext cx="165100" cy="139700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286000"/>
            <a:ext cx="1282700" cy="355600"/>
          </a:xfrm>
          <a:prstGeom prst="rect">
            <a:avLst/>
          </a:prstGeom>
        </p:spPr>
      </p:pic>
      <p:pic>
        <p:nvPicPr>
          <p:cNvPr id="16" name="Picture 15" descr="ngprior-likelihood-surface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43000"/>
            <a:ext cx="1828800" cy="1828800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701800"/>
            <a:ext cx="177800" cy="203200"/>
          </a:xfrm>
          <a:prstGeom prst="rect">
            <a:avLst/>
          </a:prstGeom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590800"/>
            <a:ext cx="584200" cy="3556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28600" y="0"/>
            <a:ext cx="1792605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Hypotheses</a:t>
            </a:r>
            <a:endParaRPr lang="x-none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304800" y="5257800"/>
            <a:ext cx="82677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Data</a:t>
            </a:r>
            <a:endParaRPr lang="x-none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0C8D4-EBF1-459B-B948-4CDFA6C62824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05000"/>
            <a:ext cx="6858000" cy="411480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8001000" y="304800"/>
            <a:ext cx="828842" cy="1905000"/>
            <a:chOff x="8305800" y="152400"/>
            <a:chExt cx="828842" cy="1905000"/>
          </a:xfrm>
        </p:grpSpPr>
        <p:sp>
          <p:nvSpPr>
            <p:cNvPr id="3" name="Rectangle 2"/>
            <p:cNvSpPr/>
            <p:nvPr/>
          </p:nvSpPr>
          <p:spPr bwMode="auto">
            <a:xfrm>
              <a:off x="8305800" y="304800"/>
              <a:ext cx="76200" cy="1752600"/>
            </a:xfrm>
            <a:prstGeom prst="rect">
              <a:avLst/>
            </a:prstGeom>
            <a:gradFill flip="none" rotWithShape="1">
              <a:gsLst>
                <a:gs pos="19000">
                  <a:schemeClr val="bg2"/>
                </a:gs>
                <a:gs pos="100000">
                  <a:schemeClr val="tx2"/>
                </a:gs>
              </a:gsLst>
              <a:lin ang="16200000" scaled="0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mo" panose="020B0604020202020204" pitchFamily="34" charset="0"/>
                <a:ea typeface="MS PGothic" pitchFamily="124" charset="-128"/>
                <a:cs typeface="MS PGothic" pitchFamily="124" charset="-128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382000" y="1524000"/>
              <a:ext cx="6719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low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368086" y="152400"/>
              <a:ext cx="7665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high</a:t>
              </a:r>
              <a:endParaRPr lang="en-US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253291" y="304800"/>
            <a:ext cx="1595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(updated)</a:t>
            </a:r>
            <a:endParaRPr lang="en-US" dirty="0" smtClean="0"/>
          </a:p>
          <a:p>
            <a:pPr algn="r"/>
            <a:r>
              <a:rPr lang="en-US" dirty="0" smtClean="0"/>
              <a:t>probability</a:t>
            </a:r>
            <a:endParaRPr lang="en-US" dirty="0"/>
          </a:p>
        </p:txBody>
      </p:sp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57200"/>
            <a:ext cx="4000500" cy="355600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791200"/>
            <a:ext cx="165100" cy="1397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43000"/>
            <a:ext cx="1828800" cy="1828800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701800"/>
            <a:ext cx="177800" cy="203200"/>
          </a:xfrm>
          <a:prstGeom prst="rect">
            <a:avLst/>
          </a:prstGeom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590800"/>
            <a:ext cx="584200" cy="3556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28600" y="0"/>
            <a:ext cx="1792605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Hypotheses</a:t>
            </a:r>
            <a:endParaRPr lang="x-none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304800" y="5257800"/>
            <a:ext cx="82677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Data</a:t>
            </a:r>
            <a:endParaRPr lang="x-none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0C8D4-EBF1-459B-B948-4CDFA6C62824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05000"/>
            <a:ext cx="6858000" cy="411480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8001000" y="304800"/>
            <a:ext cx="828842" cy="1905000"/>
            <a:chOff x="8305800" y="152400"/>
            <a:chExt cx="828842" cy="1905000"/>
          </a:xfrm>
        </p:grpSpPr>
        <p:sp>
          <p:nvSpPr>
            <p:cNvPr id="3" name="Rectangle 2"/>
            <p:cNvSpPr/>
            <p:nvPr/>
          </p:nvSpPr>
          <p:spPr bwMode="auto">
            <a:xfrm>
              <a:off x="8305800" y="304800"/>
              <a:ext cx="76200" cy="1752600"/>
            </a:xfrm>
            <a:prstGeom prst="rect">
              <a:avLst/>
            </a:prstGeom>
            <a:gradFill flip="none" rotWithShape="1">
              <a:gsLst>
                <a:gs pos="19000">
                  <a:schemeClr val="bg2"/>
                </a:gs>
                <a:gs pos="100000">
                  <a:schemeClr val="tx2"/>
                </a:gs>
              </a:gsLst>
              <a:lin ang="16200000" scaled="0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mo" panose="020B0604020202020204" pitchFamily="34" charset="0"/>
                <a:ea typeface="MS PGothic" pitchFamily="124" charset="-128"/>
                <a:cs typeface="MS PGothic" pitchFamily="124" charset="-128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382000" y="1524000"/>
              <a:ext cx="6719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low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368086" y="152400"/>
              <a:ext cx="7665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high</a:t>
              </a:r>
              <a:endParaRPr lang="en-US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253291" y="304800"/>
            <a:ext cx="1595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(updated)</a:t>
            </a:r>
            <a:endParaRPr lang="en-US" dirty="0" smtClean="0"/>
          </a:p>
          <a:p>
            <a:pPr algn="r"/>
            <a:r>
              <a:rPr lang="en-US" dirty="0" smtClean="0"/>
              <a:t>probability</a:t>
            </a:r>
            <a:endParaRPr lang="en-US" dirty="0"/>
          </a:p>
        </p:txBody>
      </p:sp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57200"/>
            <a:ext cx="4000500" cy="355600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791200"/>
            <a:ext cx="165100" cy="1397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43000"/>
            <a:ext cx="1828800" cy="1828800"/>
          </a:xfrm>
          <a:prstGeom prst="rect">
            <a:avLst/>
          </a:prstGeom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701800"/>
            <a:ext cx="177800" cy="203200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590800"/>
            <a:ext cx="584200" cy="3556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28600" y="0"/>
            <a:ext cx="1792605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Hypotheses</a:t>
            </a:r>
            <a:endParaRPr lang="x-none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304800" y="5257800"/>
            <a:ext cx="82677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Data</a:t>
            </a:r>
            <a:endParaRPr lang="x-none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0C8D4-EBF1-459B-B948-4CDFA6C62824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05000"/>
            <a:ext cx="6858000" cy="411480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8001000" y="304800"/>
            <a:ext cx="828842" cy="1905000"/>
            <a:chOff x="8305800" y="152400"/>
            <a:chExt cx="828842" cy="1905000"/>
          </a:xfrm>
        </p:grpSpPr>
        <p:sp>
          <p:nvSpPr>
            <p:cNvPr id="3" name="Rectangle 2"/>
            <p:cNvSpPr/>
            <p:nvPr/>
          </p:nvSpPr>
          <p:spPr bwMode="auto">
            <a:xfrm>
              <a:off x="8305800" y="304800"/>
              <a:ext cx="76200" cy="1752600"/>
            </a:xfrm>
            <a:prstGeom prst="rect">
              <a:avLst/>
            </a:prstGeom>
            <a:gradFill flip="none" rotWithShape="1">
              <a:gsLst>
                <a:gs pos="19000">
                  <a:schemeClr val="bg2"/>
                </a:gs>
                <a:gs pos="100000">
                  <a:schemeClr val="tx2"/>
                </a:gs>
              </a:gsLst>
              <a:lin ang="16200000" scaled="0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mo" panose="020B0604020202020204" pitchFamily="34" charset="0"/>
                <a:ea typeface="MS PGothic" pitchFamily="124" charset="-128"/>
                <a:cs typeface="MS PGothic" pitchFamily="124" charset="-128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382000" y="1524000"/>
              <a:ext cx="6719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low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368086" y="152400"/>
              <a:ext cx="7665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high</a:t>
              </a:r>
              <a:endParaRPr lang="en-US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253291" y="304800"/>
            <a:ext cx="1595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(updated)</a:t>
            </a:r>
            <a:endParaRPr lang="en-US" dirty="0" smtClean="0"/>
          </a:p>
          <a:p>
            <a:pPr algn="r"/>
            <a:r>
              <a:rPr lang="en-US" dirty="0" smtClean="0"/>
              <a:t>probability</a:t>
            </a:r>
            <a:endParaRPr lang="en-US" dirty="0"/>
          </a:p>
        </p:txBody>
      </p:sp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57200"/>
            <a:ext cx="4000500" cy="355600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791200"/>
            <a:ext cx="165100" cy="1397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43000"/>
            <a:ext cx="1828800" cy="1828800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701800"/>
            <a:ext cx="177800" cy="203200"/>
          </a:xfrm>
          <a:prstGeom prst="rect">
            <a:avLst/>
          </a:prstGeom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590800"/>
            <a:ext cx="584200" cy="3556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28600" y="0"/>
            <a:ext cx="1792605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Hypotheses</a:t>
            </a:r>
            <a:endParaRPr lang="x-none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304800" y="5257800"/>
            <a:ext cx="82677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Data</a:t>
            </a:r>
            <a:endParaRPr lang="x-none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0C8D4-EBF1-459B-B948-4CDFA6C62824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05000"/>
            <a:ext cx="6858000" cy="411480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8001000" y="304800"/>
            <a:ext cx="828842" cy="1905000"/>
            <a:chOff x="8305800" y="152400"/>
            <a:chExt cx="828842" cy="1905000"/>
          </a:xfrm>
        </p:grpSpPr>
        <p:sp>
          <p:nvSpPr>
            <p:cNvPr id="3" name="Rectangle 2"/>
            <p:cNvSpPr/>
            <p:nvPr/>
          </p:nvSpPr>
          <p:spPr bwMode="auto">
            <a:xfrm>
              <a:off x="8305800" y="304800"/>
              <a:ext cx="76200" cy="1752600"/>
            </a:xfrm>
            <a:prstGeom prst="rect">
              <a:avLst/>
            </a:prstGeom>
            <a:gradFill flip="none" rotWithShape="1">
              <a:gsLst>
                <a:gs pos="19000">
                  <a:schemeClr val="bg2"/>
                </a:gs>
                <a:gs pos="100000">
                  <a:schemeClr val="tx2"/>
                </a:gs>
              </a:gsLst>
              <a:lin ang="16200000" scaled="0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mo" panose="020B0604020202020204" pitchFamily="34" charset="0"/>
                <a:ea typeface="MS PGothic" pitchFamily="124" charset="-128"/>
                <a:cs typeface="MS PGothic" pitchFamily="124" charset="-128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382000" y="1524000"/>
              <a:ext cx="6719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low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368086" y="152400"/>
              <a:ext cx="7665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high</a:t>
              </a:r>
              <a:endParaRPr lang="en-US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253291" y="304800"/>
            <a:ext cx="1595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(updated)</a:t>
            </a:r>
            <a:endParaRPr lang="en-US" dirty="0" smtClean="0"/>
          </a:p>
          <a:p>
            <a:pPr algn="r"/>
            <a:r>
              <a:rPr lang="en-US" dirty="0" smtClean="0"/>
              <a:t>probability</a:t>
            </a:r>
            <a:endParaRPr lang="en-US" dirty="0"/>
          </a:p>
        </p:txBody>
      </p:sp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57200"/>
            <a:ext cx="4000500" cy="355600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791200"/>
            <a:ext cx="165100" cy="1397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43000"/>
            <a:ext cx="1828800" cy="1828800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701800"/>
            <a:ext cx="177800" cy="203200"/>
          </a:xfrm>
          <a:prstGeom prst="rect">
            <a:avLst/>
          </a:prstGeom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590800"/>
            <a:ext cx="584200" cy="3556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28600" y="0"/>
            <a:ext cx="1792605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Hypotheses</a:t>
            </a:r>
            <a:endParaRPr lang="x-none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304800" y="5257800"/>
            <a:ext cx="82677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Data</a:t>
            </a:r>
            <a:endParaRPr lang="x-none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0C8D4-EBF1-459B-B948-4CDFA6C62824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05000"/>
            <a:ext cx="6858000" cy="411480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8001000" y="304800"/>
            <a:ext cx="828842" cy="1905000"/>
            <a:chOff x="8305800" y="152400"/>
            <a:chExt cx="828842" cy="1905000"/>
          </a:xfrm>
        </p:grpSpPr>
        <p:sp>
          <p:nvSpPr>
            <p:cNvPr id="3" name="Rectangle 2"/>
            <p:cNvSpPr/>
            <p:nvPr/>
          </p:nvSpPr>
          <p:spPr bwMode="auto">
            <a:xfrm>
              <a:off x="8305800" y="304800"/>
              <a:ext cx="76200" cy="1752600"/>
            </a:xfrm>
            <a:prstGeom prst="rect">
              <a:avLst/>
            </a:prstGeom>
            <a:gradFill flip="none" rotWithShape="1">
              <a:gsLst>
                <a:gs pos="19000">
                  <a:schemeClr val="bg2"/>
                </a:gs>
                <a:gs pos="100000">
                  <a:schemeClr val="tx2"/>
                </a:gs>
              </a:gsLst>
              <a:lin ang="16200000" scaled="0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mo" panose="020B0604020202020204" pitchFamily="34" charset="0"/>
                <a:ea typeface="MS PGothic" pitchFamily="124" charset="-128"/>
                <a:cs typeface="MS PGothic" pitchFamily="124" charset="-128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382000" y="1524000"/>
              <a:ext cx="6719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low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368086" y="152400"/>
              <a:ext cx="7665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high</a:t>
              </a:r>
              <a:endParaRPr lang="en-US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253291" y="304800"/>
            <a:ext cx="1595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(updated)</a:t>
            </a:r>
            <a:endParaRPr lang="en-US" dirty="0" smtClean="0"/>
          </a:p>
          <a:p>
            <a:pPr algn="r"/>
            <a:r>
              <a:rPr lang="en-US" dirty="0" smtClean="0"/>
              <a:t>probability</a:t>
            </a:r>
            <a:endParaRPr lang="en-US" dirty="0"/>
          </a:p>
        </p:txBody>
      </p:sp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57200"/>
            <a:ext cx="4000500" cy="355600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791200"/>
            <a:ext cx="165100" cy="1397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43000"/>
            <a:ext cx="1828800" cy="1828800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701800"/>
            <a:ext cx="177800" cy="203200"/>
          </a:xfrm>
          <a:prstGeom prst="rect">
            <a:avLst/>
          </a:prstGeom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590800"/>
            <a:ext cx="584200" cy="3556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28600" y="0"/>
            <a:ext cx="1792605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Hypotheses</a:t>
            </a:r>
            <a:endParaRPr lang="x-none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304800" y="5257800"/>
            <a:ext cx="82677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Data</a:t>
            </a:r>
            <a:endParaRPr lang="x-none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0C8D4-EBF1-459B-B948-4CDFA6C62824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05000"/>
            <a:ext cx="6858000" cy="411480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8001000" y="304800"/>
            <a:ext cx="828842" cy="1905000"/>
            <a:chOff x="8305800" y="152400"/>
            <a:chExt cx="828842" cy="1905000"/>
          </a:xfrm>
        </p:grpSpPr>
        <p:sp>
          <p:nvSpPr>
            <p:cNvPr id="3" name="Rectangle 2"/>
            <p:cNvSpPr/>
            <p:nvPr/>
          </p:nvSpPr>
          <p:spPr bwMode="auto">
            <a:xfrm>
              <a:off x="8305800" y="304800"/>
              <a:ext cx="76200" cy="1752600"/>
            </a:xfrm>
            <a:prstGeom prst="rect">
              <a:avLst/>
            </a:prstGeom>
            <a:gradFill flip="none" rotWithShape="1">
              <a:gsLst>
                <a:gs pos="19000">
                  <a:schemeClr val="bg2"/>
                </a:gs>
                <a:gs pos="100000">
                  <a:schemeClr val="tx2"/>
                </a:gs>
              </a:gsLst>
              <a:lin ang="16200000" scaled="0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mo" panose="020B0604020202020204" pitchFamily="34" charset="0"/>
                <a:ea typeface="MS PGothic" pitchFamily="124" charset="-128"/>
                <a:cs typeface="MS PGothic" pitchFamily="124" charset="-128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382000" y="1524000"/>
              <a:ext cx="6719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low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368086" y="152400"/>
              <a:ext cx="7665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high</a:t>
              </a:r>
              <a:endParaRPr lang="en-US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253291" y="304800"/>
            <a:ext cx="1595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(updated)</a:t>
            </a:r>
            <a:endParaRPr lang="en-US" dirty="0" smtClean="0"/>
          </a:p>
          <a:p>
            <a:pPr algn="r"/>
            <a:r>
              <a:rPr lang="en-US" dirty="0" smtClean="0"/>
              <a:t>probability</a:t>
            </a:r>
            <a:endParaRPr lang="en-US" dirty="0"/>
          </a:p>
        </p:txBody>
      </p:sp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57200"/>
            <a:ext cx="4000500" cy="355600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791200"/>
            <a:ext cx="165100" cy="1397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43000"/>
            <a:ext cx="1828800" cy="1828800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701800"/>
            <a:ext cx="177800" cy="203200"/>
          </a:xfrm>
          <a:prstGeom prst="rect">
            <a:avLst/>
          </a:prstGeom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590800"/>
            <a:ext cx="584200" cy="3556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28600" y="0"/>
            <a:ext cx="1792605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Hypotheses</a:t>
            </a:r>
            <a:endParaRPr lang="x-none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304800" y="5257800"/>
            <a:ext cx="82677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Data</a:t>
            </a:r>
            <a:endParaRPr lang="x-none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The </a:t>
            </a:r>
            <a:r>
              <a:rPr lang="" altLang="en-US" i="1"/>
              <a:t>t </a:t>
            </a:r>
            <a:r>
              <a:rPr lang="" altLang="en-US"/>
              <a:t>test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Take your data </a:t>
            </a:r>
            <a:r>
              <a:rPr lang="" altLang="en-US" i="1"/>
              <a:t>x</a:t>
            </a:r>
            <a:r>
              <a:rPr lang="" altLang="en-US"/>
              <a:t>, and calculate the observed mean (sum of x / number of data points)</a:t>
            </a:r>
            <a:endParaRPr lang="" altLang="en-US"/>
          </a:p>
          <a:p>
            <a:r>
              <a:rPr lang="" altLang="en-US"/>
              <a:t>Divide the observed mean by the sample standard deviation to get the </a:t>
            </a:r>
            <a:r>
              <a:rPr lang="" altLang="en-US" i="1"/>
              <a:t>t </a:t>
            </a:r>
            <a:r>
              <a:rPr lang="" altLang="en-US"/>
              <a:t>statistic</a:t>
            </a:r>
            <a:endParaRPr lang="" altLang="en-US"/>
          </a:p>
          <a:p>
            <a:r>
              <a:rPr lang="" altLang="en-US"/>
              <a:t>Look up the p value in a table/using SPSS/R/whatever.</a:t>
            </a:r>
            <a:endParaRPr lang="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F80C8D4-EBF1-459B-B948-4CDFA6C62824}" type="slidenum">
              <a:rPr lang="en-US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48030" y="436245"/>
            <a:ext cx="10640060" cy="5984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0C8D4-EBF1-459B-B948-4CDFA6C62824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05000"/>
            <a:ext cx="6858000" cy="411480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8001000" y="304800"/>
            <a:ext cx="828842" cy="1905000"/>
            <a:chOff x="8305800" y="152400"/>
            <a:chExt cx="828842" cy="1905000"/>
          </a:xfrm>
        </p:grpSpPr>
        <p:sp>
          <p:nvSpPr>
            <p:cNvPr id="3" name="Rectangle 2"/>
            <p:cNvSpPr/>
            <p:nvPr/>
          </p:nvSpPr>
          <p:spPr bwMode="auto">
            <a:xfrm>
              <a:off x="8305800" y="304800"/>
              <a:ext cx="76200" cy="1752600"/>
            </a:xfrm>
            <a:prstGeom prst="rect">
              <a:avLst/>
            </a:prstGeom>
            <a:gradFill flip="none" rotWithShape="1">
              <a:gsLst>
                <a:gs pos="19000">
                  <a:schemeClr val="bg2"/>
                </a:gs>
                <a:gs pos="100000">
                  <a:schemeClr val="tx2"/>
                </a:gs>
              </a:gsLst>
              <a:lin ang="16200000" scaled="0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mo" panose="020B0604020202020204" pitchFamily="34" charset="0"/>
                <a:ea typeface="MS PGothic" pitchFamily="124" charset="-128"/>
                <a:cs typeface="MS PGothic" pitchFamily="124" charset="-128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382000" y="1524000"/>
              <a:ext cx="6719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low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368086" y="152400"/>
              <a:ext cx="7665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high</a:t>
              </a:r>
              <a:endParaRPr lang="en-US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253291" y="304800"/>
            <a:ext cx="1595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(updated)</a:t>
            </a:r>
            <a:endParaRPr lang="en-US" dirty="0" smtClean="0"/>
          </a:p>
          <a:p>
            <a:pPr algn="r"/>
            <a:r>
              <a:rPr lang="en-US" dirty="0" smtClean="0"/>
              <a:t>probability</a:t>
            </a:r>
            <a:endParaRPr lang="en-US" dirty="0"/>
          </a:p>
        </p:txBody>
      </p:sp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57200"/>
            <a:ext cx="4000500" cy="355600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791200"/>
            <a:ext cx="165100" cy="1397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43000"/>
            <a:ext cx="1828800" cy="1828800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701800"/>
            <a:ext cx="177800" cy="203200"/>
          </a:xfrm>
          <a:prstGeom prst="rect">
            <a:avLst/>
          </a:prstGeom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590800"/>
            <a:ext cx="584200" cy="3556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28600" y="0"/>
            <a:ext cx="1792605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Hypotheses</a:t>
            </a:r>
            <a:endParaRPr lang="x-none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304800" y="5257800"/>
            <a:ext cx="82677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Data</a:t>
            </a:r>
            <a:endParaRPr lang="x-none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Think...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What </a:t>
            </a:r>
            <a:r>
              <a:rPr lang="" altLang="en-US" b="1"/>
              <a:t>is</a:t>
            </a:r>
            <a:r>
              <a:rPr lang="" altLang="en-US"/>
              <a:t> a probability (e.g. a </a:t>
            </a:r>
            <a:r>
              <a:rPr lang="" altLang="en-US" i="1"/>
              <a:t>p </a:t>
            </a:r>
            <a:r>
              <a:rPr lang="" altLang="en-US"/>
              <a:t>value)?</a:t>
            </a:r>
            <a:endParaRPr lang="" altLang="en-US"/>
          </a:p>
          <a:p>
            <a:r>
              <a:rPr lang="" altLang="en-US"/>
              <a:t>Take for example a two-tailed </a:t>
            </a:r>
            <a:r>
              <a:rPr lang="" altLang="en-US" i="1"/>
              <a:t>t</a:t>
            </a:r>
            <a:r>
              <a:rPr lang="" altLang="en-US"/>
              <a:t> test, where </a:t>
            </a:r>
            <a:r>
              <a:rPr lang="" altLang="en-US" i="1"/>
              <a:t>p</a:t>
            </a:r>
            <a:r>
              <a:rPr lang="" altLang="en-US"/>
              <a:t> = 0.02</a:t>
            </a:r>
            <a:endParaRPr lang="" altLang="en-US"/>
          </a:p>
          <a:p>
            <a:pPr lvl="1"/>
            <a:r>
              <a:rPr lang="" altLang="en-US"/>
              <a:t>What does that p value mean?</a:t>
            </a:r>
            <a:endParaRPr lang="" altLang="en-US"/>
          </a:p>
          <a:p>
            <a:pPr lvl="1"/>
            <a:r>
              <a:rPr lang="" altLang="en-US"/>
              <a:t>What can you </a:t>
            </a:r>
            <a:r>
              <a:rPr lang="" altLang="en-US" b="1"/>
              <a:t>infer </a:t>
            </a:r>
            <a:r>
              <a:rPr lang="" altLang="en-US"/>
              <a:t>about the process that generated your data, based on this test?</a:t>
            </a:r>
            <a:endParaRPr lang="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F80C8D4-EBF1-459B-B948-4CDFA6C6282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Frequentist </a:t>
            </a:r>
            <a:r>
              <a:rPr lang="" altLang="en-US" b="0"/>
              <a:t>probability</a:t>
            </a:r>
            <a:endParaRPr lang="" altLang="en-US" b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Frequentists define probability as the </a:t>
            </a:r>
            <a:r>
              <a:rPr lang="" altLang="en-US" b="1"/>
              <a:t>long-run frequency</a:t>
            </a:r>
            <a:r>
              <a:rPr lang="" altLang="en-US"/>
              <a:t> of an event under replication of a random process</a:t>
            </a:r>
            <a:endParaRPr lang="" altLang="en-US"/>
          </a:p>
          <a:p>
            <a:r>
              <a:rPr lang="" altLang="en-US"/>
              <a:t>Frequentist probability is only ever associated with </a:t>
            </a:r>
            <a:r>
              <a:rPr lang="" altLang="en-US" b="1"/>
              <a:t>data</a:t>
            </a:r>
            <a:r>
              <a:rPr lang="" altLang="en-US"/>
              <a:t>, never with </a:t>
            </a:r>
            <a:r>
              <a:rPr lang="" altLang="en-US" b="1"/>
              <a:t>hypotheses</a:t>
            </a:r>
            <a:r>
              <a:rPr lang="" altLang="en-US"/>
              <a:t> or </a:t>
            </a:r>
            <a:r>
              <a:rPr lang="" altLang="en-US" b="1"/>
              <a:t>parameters</a:t>
            </a:r>
            <a:endParaRPr lang="" alt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F80C8D4-EBF1-459B-B948-4CDFA6C6282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The </a:t>
            </a:r>
            <a:r>
              <a:rPr lang="" altLang="en-US" i="1"/>
              <a:t>t </a:t>
            </a:r>
            <a:r>
              <a:rPr lang="" altLang="en-US"/>
              <a:t>test (again)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The (true) mean of the data-generating process is </a:t>
            </a:r>
            <a:r>
              <a:rPr lang="" altLang="en-US" b="1"/>
              <a:t>unknown</a:t>
            </a:r>
            <a:r>
              <a:rPr lang="" altLang="en-US"/>
              <a:t> and </a:t>
            </a:r>
            <a:r>
              <a:rPr lang="" altLang="en-US" b="1"/>
              <a:t>unknowable</a:t>
            </a:r>
            <a:endParaRPr lang="" altLang="en-US"/>
          </a:p>
          <a:p>
            <a:r>
              <a:rPr lang="" altLang="en-US"/>
              <a:t>It is a </a:t>
            </a:r>
            <a:r>
              <a:rPr lang="" altLang="en-US" b="1"/>
              <a:t>parameter</a:t>
            </a:r>
            <a:r>
              <a:rPr lang="" altLang="en-US"/>
              <a:t> that exists only in the mind of God</a:t>
            </a:r>
            <a:endParaRPr lang="" altLang="en-US"/>
          </a:p>
          <a:p>
            <a:r>
              <a:rPr lang="" altLang="en-US"/>
              <a:t>The reason we do statistics is to gain some kind of information about that parameter</a:t>
            </a:r>
            <a:endParaRPr lang="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F80C8D4-EBF1-459B-B948-4CDFA6C6282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The </a:t>
            </a:r>
            <a:r>
              <a:rPr lang="" altLang="en-US" i="1"/>
              <a:t>t </a:t>
            </a:r>
            <a:r>
              <a:rPr lang="" altLang="en-US"/>
              <a:t>test (again)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 b="1"/>
              <a:t>Why </a:t>
            </a:r>
            <a:r>
              <a:rPr lang="" altLang="en-US"/>
              <a:t>do you divide the sample mean by the standard deviation?</a:t>
            </a:r>
            <a:endParaRPr lang="" altLang="en-US"/>
          </a:p>
          <a:p>
            <a:r>
              <a:rPr lang="" altLang="en-US"/>
              <a:t>Why do you calculate the sample mean at all??</a:t>
            </a:r>
            <a:endParaRPr lang="" altLang="en-US"/>
          </a:p>
          <a:p>
            <a:r>
              <a:rPr lang="" altLang="en-US"/>
              <a:t>What does the sample mean have to do with the actual, true, known-only-to-God mean?</a:t>
            </a:r>
            <a:endParaRPr lang="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F80C8D4-EBF1-459B-B948-4CDFA6C62824}" type="slidenum">
              <a:rPr lang="en-US"/>
            </a:fld>
            <a:endParaRPr 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Frequentist probability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Is </a:t>
            </a:r>
            <a:r>
              <a:rPr lang="" altLang="en-US" b="1"/>
              <a:t>counterfactual</a:t>
            </a:r>
            <a:r>
              <a:rPr lang="" altLang="en-US"/>
              <a:t>:</a:t>
            </a:r>
            <a:endParaRPr lang="" altLang="en-US"/>
          </a:p>
          <a:p>
            <a:pPr lvl="1"/>
            <a:r>
              <a:rPr lang="" altLang="en-US"/>
              <a:t>Imagine that the true mean is actually 0.</a:t>
            </a:r>
            <a:endParaRPr lang="" altLang="en-US"/>
          </a:p>
          <a:p>
            <a:pPr lvl="1"/>
            <a:r>
              <a:rPr lang="" altLang="en-US"/>
              <a:t>What </a:t>
            </a:r>
            <a:r>
              <a:rPr lang="" altLang="en-US" b="1"/>
              <a:t>distribution </a:t>
            </a:r>
            <a:r>
              <a:rPr lang="" altLang="en-US"/>
              <a:t>of sample means would you get under this zero-mean process?</a:t>
            </a:r>
            <a:endParaRPr lang="" altLang="en-US"/>
          </a:p>
          <a:p>
            <a:pPr lvl="0"/>
            <a:r>
              <a:rPr lang="" altLang="en-US"/>
              <a:t>If observed mean is sufficiently different from these simulated means, we </a:t>
            </a:r>
            <a:r>
              <a:rPr lang="" altLang="en-US" b="1"/>
              <a:t>reject the null hypothesis </a:t>
            </a:r>
            <a:r>
              <a:rPr lang="" altLang="en-US"/>
              <a:t>of </a:t>
            </a:r>
            <a:r>
              <a:rPr lang="" altLang="en-US" i="1"/>
              <a:t>mean </a:t>
            </a:r>
            <a:r>
              <a:rPr lang="" altLang="en-US"/>
              <a:t>= 0.</a:t>
            </a:r>
            <a:endParaRPr lang="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F80C8D4-EBF1-459B-B948-4CDFA6C6282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Frequentist probability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What does this procedure tell you about the </a:t>
            </a:r>
            <a:r>
              <a:rPr lang="" altLang="en-US" b="1"/>
              <a:t>actual </a:t>
            </a:r>
            <a:r>
              <a:rPr lang="" altLang="en-US"/>
              <a:t>sample mean?</a:t>
            </a:r>
            <a:endParaRPr lang="" altLang="en-US"/>
          </a:p>
          <a:p>
            <a:r>
              <a:rPr lang="" altLang="en-US"/>
              <a:t>The </a:t>
            </a:r>
            <a:r>
              <a:rPr lang="" altLang="en-US" i="1"/>
              <a:t>p </a:t>
            </a:r>
            <a:r>
              <a:rPr lang="" altLang="en-US"/>
              <a:t>value is a statement about how likely the </a:t>
            </a:r>
            <a:r>
              <a:rPr lang="" altLang="en-US" b="1"/>
              <a:t>data</a:t>
            </a:r>
            <a:r>
              <a:rPr lang="" altLang="en-US"/>
              <a:t> is given a </a:t>
            </a:r>
            <a:r>
              <a:rPr lang="" altLang="en-US" b="1"/>
              <a:t>hypothesis</a:t>
            </a:r>
            <a:r>
              <a:rPr lang="" altLang="en-US"/>
              <a:t>:</a:t>
            </a:r>
            <a:endParaRPr lang="" altLang="en-US"/>
          </a:p>
          <a:p>
            <a:pPr lvl="1"/>
            <a:r>
              <a:rPr lang="" altLang="en-US"/>
              <a:t>p(data | mean=0)</a:t>
            </a:r>
            <a:endParaRPr lang="" altLang="en-US"/>
          </a:p>
          <a:p>
            <a:pPr lvl="1"/>
            <a:r>
              <a:rPr lang="" altLang="en-US"/>
              <a:t>(read this as “probability of the data given that the mean is 0”).</a:t>
            </a:r>
            <a:endParaRPr lang="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F80C8D4-EBF1-459B-B948-4CDFA6C6282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">
      <a:dk1>
        <a:srgbClr val="808080"/>
      </a:dk1>
      <a:lt1>
        <a:srgbClr val="D8D6C7"/>
      </a:lt1>
      <a:dk2>
        <a:srgbClr val="000000"/>
      </a:dk2>
      <a:lt2>
        <a:srgbClr val="FFFFFF"/>
      </a:lt2>
      <a:accent1>
        <a:srgbClr val="BBE0E3"/>
      </a:accent1>
      <a:accent2>
        <a:srgbClr val="333399"/>
      </a:accent2>
      <a:accent3>
        <a:srgbClr val="AAAAAA"/>
      </a:accent3>
      <a:accent4>
        <a:srgbClr val="B8B7A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mo"/>
        <a:ea typeface="ＭＳ Ｐゴシック"/>
        <a:cs typeface="ＭＳ Ｐゴシック"/>
      </a:majorFont>
      <a:minorFont>
        <a:latin typeface="Arimo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mo" panose="020B0604020202020204" pitchFamily="34" charset="0"/>
            <a:ea typeface="MS PGothic" pitchFamily="124" charset="-128"/>
            <a:cs typeface="MS PGothic" pitchFamily="12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mo" panose="020B0604020202020204" pitchFamily="34" charset="0"/>
            <a:ea typeface="MS PGothic" pitchFamily="124" charset="-128"/>
            <a:cs typeface="MS PGothic" pitchFamily="12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3">
        <a:dk1>
          <a:srgbClr val="808080"/>
        </a:dk1>
        <a:lt1>
          <a:srgbClr val="D8D8D8"/>
        </a:lt1>
        <a:dk2>
          <a:srgbClr val="000000"/>
        </a:dk2>
        <a:lt2>
          <a:srgbClr val="FFFFFF"/>
        </a:lt2>
        <a:accent1>
          <a:srgbClr val="BBE0E3"/>
        </a:accent1>
        <a:accent2>
          <a:srgbClr val="333399"/>
        </a:accent2>
        <a:accent3>
          <a:srgbClr val="AAAAAA"/>
        </a:accent3>
        <a:accent4>
          <a:srgbClr val="B8B8B8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4069</Words>
  <Application>WPS Presentation</Application>
  <PresentationFormat>On-screen Show (4:3)</PresentationFormat>
  <Paragraphs>306</Paragraphs>
  <Slides>30</Slides>
  <Notes>123</Notes>
  <HiddenSlides>26</HiddenSlides>
  <MMClips>6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3" baseType="lpstr">
      <vt:lpstr>Arial</vt:lpstr>
      <vt:lpstr>SimSun</vt:lpstr>
      <vt:lpstr>Wingdings</vt:lpstr>
      <vt:lpstr>Arimo</vt:lpstr>
      <vt:lpstr>MS PGothic</vt:lpstr>
      <vt:lpstr>Monospace</vt:lpstr>
      <vt:lpstr>Helvetica</vt:lpstr>
      <vt:lpstr>ProFontIIx Nerd Font</vt:lpstr>
      <vt:lpstr>微软雅黑</vt:lpstr>
      <vt:lpstr>Arial Unicode MS</vt:lpstr>
      <vt:lpstr>DejaVu Sans</vt:lpstr>
      <vt:lpstr>3270Medium Nerd Font</vt:lpstr>
      <vt:lpstr>Blank Presentation</vt:lpstr>
      <vt:lpstr>Inference,  prediction, and  talker variability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David Kleinschmidt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PHONETIC CATEGORIES BY LEARNING A LEXICON</dc:title>
  <dc:creator>David Kleinschmidt</dc:creator>
  <cp:lastModifiedBy>dave</cp:lastModifiedBy>
  <cp:revision>1677</cp:revision>
  <dcterms:created xsi:type="dcterms:W3CDTF">2020-02-26T22:09:34Z</dcterms:created>
  <dcterms:modified xsi:type="dcterms:W3CDTF">2020-02-26T22:09:34Z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1033-11.1.0.9080</vt:lpwstr>
  </property>
</Properties>
</file>