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  <p:sldMasterId id="2147483931" r:id="rId2"/>
  </p:sldMasterIdLst>
  <p:notesMasterIdLst>
    <p:notesMasterId r:id="rId18"/>
  </p:notesMasterIdLst>
  <p:handoutMasterIdLst>
    <p:handoutMasterId r:id="rId19"/>
  </p:handoutMasterIdLst>
  <p:sldIdLst>
    <p:sldId id="489" r:id="rId3"/>
    <p:sldId id="636" r:id="rId4"/>
    <p:sldId id="522" r:id="rId5"/>
    <p:sldId id="566" r:id="rId6"/>
    <p:sldId id="523" r:id="rId7"/>
    <p:sldId id="564" r:id="rId8"/>
    <p:sldId id="493" r:id="rId9"/>
    <p:sldId id="525" r:id="rId10"/>
    <p:sldId id="527" r:id="rId11"/>
    <p:sldId id="565" r:id="rId12"/>
    <p:sldId id="507" r:id="rId13"/>
    <p:sldId id="508" r:id="rId14"/>
    <p:sldId id="529" r:id="rId15"/>
    <p:sldId id="656" r:id="rId16"/>
    <p:sldId id="639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48">
          <p15:clr>
            <a:srgbClr val="A4A3A4"/>
          </p15:clr>
        </p15:guide>
        <p15:guide id="4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219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891A7"/>
    <a:srgbClr val="FF0000"/>
    <a:srgbClr val="66B9CC"/>
    <a:srgbClr val="E7DEC9"/>
    <a:srgbClr val="FF3300"/>
    <a:srgbClr val="26697A"/>
    <a:srgbClr val="D91607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1921" autoAdjust="0"/>
  </p:normalViewPr>
  <p:slideViewPr>
    <p:cSldViewPr>
      <p:cViewPr varScale="1">
        <p:scale>
          <a:sx n="89" d="100"/>
          <a:sy n="89" d="100"/>
        </p:scale>
        <p:origin x="1008" y="90"/>
      </p:cViewPr>
      <p:guideLst>
        <p:guide orient="horz" pos="2160"/>
        <p:guide pos="2880"/>
        <p:guide orient="horz" pos="244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>
        <p:scale>
          <a:sx n="90" d="100"/>
          <a:sy n="90" d="100"/>
        </p:scale>
        <p:origin x="5616" y="1482"/>
      </p:cViewPr>
      <p:guideLst>
        <p:guide orient="horz" pos="2674"/>
        <p:guide pos="219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181473" y="309515"/>
            <a:ext cx="3037628" cy="46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 dirty="0"/>
              <a:t>207 – </a:t>
            </a:r>
            <a:r>
              <a:rPr lang="en-US" dirty="0" err="1"/>
              <a:t>Chpt</a:t>
            </a:r>
            <a:r>
              <a:rPr lang="en-US" dirty="0"/>
              <a:t> 11, Courts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3970784" y="8830644"/>
            <a:ext cx="3038049" cy="464315"/>
          </a:xfrm>
          <a:prstGeom prst="rect">
            <a:avLst/>
          </a:prstGeom>
        </p:spPr>
        <p:txBody>
          <a:bodyPr vert="horz" lIns="85213" tIns="42606" rIns="85213" bIns="42606" rtlCol="0" anchor="b"/>
          <a:lstStyle>
            <a:lvl1pPr algn="r">
              <a:defRPr sz="1100"/>
            </a:lvl1pPr>
          </a:lstStyle>
          <a:p>
            <a:fld id="{B751B3C4-1C1A-472C-A87C-FD34C815DC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0784" y="2"/>
            <a:ext cx="3038049" cy="464315"/>
          </a:xfrm>
          <a:prstGeom prst="rect">
            <a:avLst/>
          </a:prstGeom>
        </p:spPr>
        <p:txBody>
          <a:bodyPr vert="horz" lIns="85213" tIns="42606" rIns="85213" bIns="42606" rtlCol="0"/>
          <a:lstStyle>
            <a:lvl1pPr algn="r">
              <a:defRPr sz="1100"/>
            </a:lvl1pPr>
          </a:lstStyle>
          <a:p>
            <a:fld id="{A43C84FB-A914-410D-8EBA-70F20698A521}" type="datetimeFigureOut">
              <a:rPr lang="en-US" smtClean="0"/>
              <a:pPr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4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3" y="4415280"/>
            <a:ext cx="5140119" cy="418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135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2135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DE6753-D867-4516-B49D-6DC496299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2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F914A5-FCD5-44EB-948B-9E36F74EC2A2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6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28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04D9F-AD33-44BA-B0E1-22A659D10034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1" y="4415792"/>
            <a:ext cx="5686213" cy="4493259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72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04D9F-AD33-44BA-B0E1-22A659D10034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1" y="4415792"/>
            <a:ext cx="5686213" cy="4493259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61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6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6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6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32166" indent="-28160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26409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576972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27536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47809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28663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379226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2978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8C5CFC1-C150-4DF4-B123-A440380A72C4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3050" y="698500"/>
            <a:ext cx="3613150" cy="27098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2" y="3641498"/>
            <a:ext cx="5764072" cy="56549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01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32166" indent="-28160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26409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576972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27536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47809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28663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379226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2978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8C5CFC1-C150-4DF4-B123-A440380A72C4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3050" y="698500"/>
            <a:ext cx="3613150" cy="27098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2" y="3641498"/>
            <a:ext cx="5764072" cy="56549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27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32166" indent="-28160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26409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576972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27536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47809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28663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379226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2978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8C5CFC1-C150-4DF4-B123-A440380A72C4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3050" y="698500"/>
            <a:ext cx="3613150" cy="27098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2" y="3641498"/>
            <a:ext cx="5764072" cy="56549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32166" indent="-28160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26409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576972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27536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47809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28663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379226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2978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8C5CFC1-C150-4DF4-B123-A440380A72C4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3050" y="698500"/>
            <a:ext cx="3613150" cy="27098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2" y="3641498"/>
            <a:ext cx="5764072" cy="56549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47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32166" indent="-28160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26409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576972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27536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47809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28663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379226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2978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8C5CFC1-C150-4DF4-B123-A440380A72C4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3050" y="698500"/>
            <a:ext cx="3613150" cy="27098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2" y="3641498"/>
            <a:ext cx="5764072" cy="56549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280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32166" indent="-28160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26409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576972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27536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47809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28663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379226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2978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8C5CFC1-C150-4DF4-B123-A440380A72C4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3050" y="698500"/>
            <a:ext cx="3613150" cy="27098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2" y="3641498"/>
            <a:ext cx="5764072" cy="56549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960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32166" indent="-28160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26409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576972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27536" indent="-225282" eaLnBrk="0" hangingPunct="0"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47809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28663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379226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29789" indent="-2252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8C5CFC1-C150-4DF4-B123-A440380A72C4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3050" y="698500"/>
            <a:ext cx="3613150" cy="27098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2" y="3641498"/>
            <a:ext cx="5764072" cy="56549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729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C1FF-5C6C-4AA1-8597-576C441BDA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7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6800-93A6-4B82-8A8B-035BAEA3FF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5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99019-8B76-43C3-8186-0D1A372928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AB143-90EE-4CFA-8ADC-F6E024E08F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6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DDC2-5D91-476C-98E9-1871A9B609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937BD-16A9-430D-BFA3-A0F2C3127D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B70EA-66B7-4514-82E0-AD8F294B14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EC62E-EB3B-4096-A366-F1330D9247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39BF9-4B5F-4ACE-A5CB-7B5A83B684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0E17E-07BB-4594-8CBF-6867FC94F9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679B2-B67C-4F00-9618-CEB0F3AD7E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81BE5-F046-4BE4-9B8B-C5519DC1D9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34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F3C9E-6342-4FB3-A96A-B47013318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365DF-9520-456E-9DE5-FCFFC795C1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1654F-2369-4DF1-A05A-F8FEA28B25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EDDF6-8CE1-4DD3-A724-5A66D80995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15636-BB4E-48DE-BEBC-A86085ECD2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1B6DC-B4B3-49E2-B108-F7F2CA4319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DA57F-0B38-4902-8E25-960CC54772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9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05E9F-A9EA-4B75-BC80-A592434C2A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C685F-B080-4726-B3D8-EACA1B1045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B6F06-D853-41E5-BE13-89F69C1BB0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8ABE-177F-465D-97A5-FAF0D948AA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21E13-28AA-46A9-9B8E-3BFC1CB371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2E27CB-3D1C-40B8-9409-4E050C7F2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569A6E5-29ED-4D72-ACD1-8443D7707D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POLS 207  </a:t>
            </a:r>
            <a:br>
              <a:rPr lang="en-US" dirty="0"/>
            </a:br>
            <a:r>
              <a:rPr lang="en-US" dirty="0"/>
              <a:t>State &amp; Local Government*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11A</a:t>
            </a:r>
          </a:p>
          <a:p>
            <a:r>
              <a:rPr lang="en-US" dirty="0"/>
              <a:t>Adjudicating the Law: Policy and the Courts (Part 1)</a:t>
            </a:r>
          </a:p>
          <a:p>
            <a:endParaRPr lang="en-US" dirty="0"/>
          </a:p>
          <a:p>
            <a:r>
              <a:rPr lang="en-US" dirty="0"/>
              <a:t>Dr. Roblyer, Ph.D.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5C4A509-1A46-4A1C-9540-0ED7DFC09A7D}"/>
              </a:ext>
            </a:extLst>
          </p:cNvPr>
          <p:cNvSpPr txBox="1"/>
          <p:nvPr/>
        </p:nvSpPr>
        <p:spPr>
          <a:xfrm>
            <a:off x="1432560" y="6159548"/>
            <a:ext cx="5274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*These slides are based on originals provided by Dr. Harvey Tucker</a:t>
            </a:r>
          </a:p>
        </p:txBody>
      </p:sp>
    </p:spTree>
    <p:extLst>
      <p:ext uri="{BB962C8B-B14F-4D97-AF65-F5344CB8AC3E}">
        <p14:creationId xmlns:p14="http://schemas.microsoft.com/office/powerpoint/2010/main" val="307067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Court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Federal courts </a:t>
            </a:r>
            <a:r>
              <a:rPr lang="en-US" dirty="0"/>
              <a:t>handle issues under </a:t>
            </a:r>
            <a:r>
              <a:rPr lang="en-US" u="sng" dirty="0"/>
              <a:t>federal</a:t>
            </a:r>
            <a:r>
              <a:rPr lang="en-US" dirty="0"/>
              <a:t> law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Hear very few cases </a:t>
            </a:r>
            <a:r>
              <a:rPr lang="en-US" dirty="0"/>
              <a:t>compared to state courts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State courts </a:t>
            </a:r>
            <a:r>
              <a:rPr lang="en-US" dirty="0"/>
              <a:t>handle issues under </a:t>
            </a:r>
            <a:r>
              <a:rPr lang="en-US" u="sng" dirty="0"/>
              <a:t>state</a:t>
            </a:r>
            <a:r>
              <a:rPr lang="en-US" dirty="0"/>
              <a:t> law</a:t>
            </a:r>
          </a:p>
          <a:p>
            <a:pPr lvl="1"/>
            <a:r>
              <a:rPr lang="en-US" dirty="0"/>
              <a:t>99.9% of </a:t>
            </a:r>
            <a:r>
              <a:rPr lang="en-US" u="sng" dirty="0"/>
              <a:t>22 million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criminal</a:t>
            </a:r>
            <a:r>
              <a:rPr lang="en-US" dirty="0"/>
              <a:t> cases in US annually</a:t>
            </a:r>
          </a:p>
          <a:p>
            <a:pPr lvl="1"/>
            <a:r>
              <a:rPr lang="en-US" dirty="0"/>
              <a:t>99.8% of </a:t>
            </a:r>
            <a:r>
              <a:rPr lang="en-US" u="sng" dirty="0"/>
              <a:t>27 million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civil</a:t>
            </a:r>
            <a:r>
              <a:rPr lang="en-US" b="1" dirty="0"/>
              <a:t> </a:t>
            </a:r>
            <a:r>
              <a:rPr lang="en-US" dirty="0"/>
              <a:t>cases nationwide annually</a:t>
            </a:r>
          </a:p>
          <a:p>
            <a:pPr lvl="1"/>
            <a:r>
              <a:rPr lang="en-US" dirty="0"/>
              <a:t>Why?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because state law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governs most aspects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 citizens’ daily lives</a:t>
            </a:r>
          </a:p>
          <a:p>
            <a:pPr lvl="1"/>
            <a:r>
              <a:rPr lang="en-US" dirty="0"/>
              <a:t>Texas has only 2600 courts to handle its share of the load</a:t>
            </a:r>
          </a:p>
          <a:p>
            <a:pPr lvl="1"/>
            <a:r>
              <a:rPr lang="en-US" dirty="0"/>
              <a:t>This is the </a:t>
            </a:r>
            <a:r>
              <a:rPr lang="en-US" u="sng" dirty="0"/>
              <a:t>REAL</a:t>
            </a:r>
            <a:r>
              <a:rPr lang="en-US" dirty="0"/>
              <a:t> reason that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so many cases end in plea bargains</a:t>
            </a:r>
          </a:p>
          <a:p>
            <a:pPr lvl="2"/>
            <a:r>
              <a:rPr lang="en-US" dirty="0"/>
              <a:t>Even </a:t>
            </a:r>
            <a:r>
              <a:rPr lang="en-US" u="sng" dirty="0"/>
              <a:t>IF </a:t>
            </a:r>
            <a:r>
              <a:rPr lang="en-US" dirty="0"/>
              <a:t>Texas had only 1/50</a:t>
            </a:r>
            <a:r>
              <a:rPr lang="en-US" baseline="30000" dirty="0"/>
              <a:t>th</a:t>
            </a:r>
            <a:r>
              <a:rPr lang="en-US" dirty="0"/>
              <a:t> of the 50 million cases annually, how could it court system not implode without vast majority of cases ending in plea bargains?</a:t>
            </a:r>
          </a:p>
        </p:txBody>
      </p:sp>
    </p:spTree>
    <p:extLst>
      <p:ext uri="{BB962C8B-B14F-4D97-AF65-F5344CB8AC3E}">
        <p14:creationId xmlns:p14="http://schemas.microsoft.com/office/powerpoint/2010/main" val="38584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Typical Configuration of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n-US" sz="3600" dirty="0"/>
              <a:t> Courts</a:t>
            </a:r>
          </a:p>
        </p:txBody>
      </p:sp>
      <p:grpSp>
        <p:nvGrpSpPr>
          <p:cNvPr id="11" name="Group 10" descr="Diagram of state court system.&#10;&#10;Supreme Court is at top and receives its cases from Intermediate Appellate Courts, which receive their cases from Trial Courts&#10;&#10;We'll be starting by discussing Trial Courts."/>
          <p:cNvGrpSpPr/>
          <p:nvPr/>
        </p:nvGrpSpPr>
        <p:grpSpPr>
          <a:xfrm>
            <a:off x="2909022" y="1533081"/>
            <a:ext cx="4286081" cy="4803585"/>
            <a:chOff x="2432134" y="1533081"/>
            <a:chExt cx="4286081" cy="4803585"/>
          </a:xfrm>
        </p:grpSpPr>
        <p:sp>
          <p:nvSpPr>
            <p:cNvPr id="3" name="Rounded Rectangle 2"/>
            <p:cNvSpPr/>
            <p:nvPr/>
          </p:nvSpPr>
          <p:spPr>
            <a:xfrm>
              <a:off x="2432134" y="1533081"/>
              <a:ext cx="4286081" cy="1154424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32134" y="3357661"/>
              <a:ext cx="4286081" cy="1154424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432134" y="5182242"/>
              <a:ext cx="4286081" cy="1154424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49174" y="1881795"/>
              <a:ext cx="1852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/>
                  <a:cs typeface="Arial"/>
                </a:rPr>
                <a:t>Supreme Court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607" y="3733800"/>
              <a:ext cx="3330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/>
                  <a:cs typeface="Arial"/>
                </a:rPr>
                <a:t>Intermediate Appellate Court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516" y="5581120"/>
              <a:ext cx="1467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/>
                  <a:cs typeface="Arial"/>
                </a:rPr>
                <a:t>Trial Courts</a:t>
              </a:r>
            </a:p>
          </p:txBody>
        </p:sp>
        <p:sp>
          <p:nvSpPr>
            <p:cNvPr id="9" name="Up Arrow 8"/>
            <p:cNvSpPr/>
            <p:nvPr/>
          </p:nvSpPr>
          <p:spPr>
            <a:xfrm>
              <a:off x="4394784" y="2654046"/>
              <a:ext cx="360781" cy="61451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4394784" y="4512085"/>
              <a:ext cx="360781" cy="61451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48745" y="5274822"/>
            <a:ext cx="1956816" cy="969264"/>
          </a:xfrm>
          <a:prstGeom prst="rightArrow">
            <a:avLst>
              <a:gd name="adj1" fmla="val 50000"/>
              <a:gd name="adj2" fmla="val 27176"/>
            </a:avLst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We’ll start here…</a:t>
            </a:r>
          </a:p>
        </p:txBody>
      </p:sp>
    </p:spTree>
    <p:extLst>
      <p:ext uri="{BB962C8B-B14F-4D97-AF65-F5344CB8AC3E}">
        <p14:creationId xmlns:p14="http://schemas.microsoft.com/office/powerpoint/2010/main" val="27966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Courts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4724400"/>
          </a:xfrm>
        </p:spPr>
        <p:txBody>
          <a:bodyPr>
            <a:normAutofit lnSpcReduction="10000"/>
          </a:bodyPr>
          <a:lstStyle/>
          <a:p>
            <a:r>
              <a:rPr lang="en-US" sz="3300" i="1" dirty="0">
                <a:solidFill>
                  <a:schemeClr val="accent1">
                    <a:lumMod val="75000"/>
                  </a:schemeClr>
                </a:solidFill>
              </a:rPr>
              <a:t>Original-jurisdiction</a:t>
            </a:r>
            <a:r>
              <a:rPr lang="en-US" sz="3300" dirty="0"/>
              <a:t> or </a:t>
            </a:r>
            <a:r>
              <a:rPr lang="en-US" sz="3300" i="1" dirty="0">
                <a:solidFill>
                  <a:schemeClr val="accent1">
                    <a:lumMod val="75000"/>
                  </a:schemeClr>
                </a:solidFill>
              </a:rPr>
              <a:t>trial</a:t>
            </a:r>
            <a:r>
              <a:rPr lang="en-US" sz="3300" dirty="0"/>
              <a:t> courts deal with 2 types of questions:</a:t>
            </a:r>
          </a:p>
          <a:p>
            <a:pPr lvl="1"/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Questions of fact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Answered by jury </a:t>
            </a:r>
            <a:r>
              <a:rPr lang="en-US" dirty="0"/>
              <a:t>if a jury trial, otherwise by judge</a:t>
            </a:r>
          </a:p>
          <a:p>
            <a:pPr lvl="2"/>
            <a:r>
              <a:rPr lang="en-US" dirty="0"/>
              <a:t>Example:  </a:t>
            </a:r>
            <a:r>
              <a:rPr lang="en-US" sz="2000" i="1" dirty="0"/>
              <a:t>Where was the accused that night</a:t>
            </a:r>
            <a:r>
              <a:rPr lang="en-US" sz="2000" dirty="0"/>
              <a:t>?</a:t>
            </a:r>
          </a:p>
          <a:p>
            <a:pPr lvl="2"/>
            <a:r>
              <a:rPr lang="en-US" dirty="0"/>
              <a:t>Example:  </a:t>
            </a:r>
            <a:r>
              <a:rPr lang="en-US" sz="2000" i="1" dirty="0"/>
              <a:t>Did the accused commit that crime</a:t>
            </a:r>
            <a:r>
              <a:rPr lang="en-US" sz="2000" dirty="0"/>
              <a:t>?</a:t>
            </a:r>
          </a:p>
          <a:p>
            <a:pPr lvl="1"/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Questions of law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Always answered by judge</a:t>
            </a:r>
          </a:p>
          <a:p>
            <a:pPr lvl="2"/>
            <a:r>
              <a:rPr lang="en-US" dirty="0"/>
              <a:t>Example:  </a:t>
            </a:r>
            <a:r>
              <a:rPr lang="en-US" sz="2000" i="1" dirty="0"/>
              <a:t>Is that item of evidence admissible?</a:t>
            </a:r>
            <a:endParaRPr lang="en-US" sz="2000" dirty="0"/>
          </a:p>
          <a:p>
            <a:pPr lvl="2"/>
            <a:r>
              <a:rPr lang="en-US" dirty="0"/>
              <a:t>Example:  </a:t>
            </a:r>
            <a:r>
              <a:rPr lang="en-US" sz="2000" i="1" dirty="0"/>
              <a:t>May the attorney ask that question?</a:t>
            </a:r>
            <a:endParaRPr lang="en-US" sz="2000" dirty="0"/>
          </a:p>
        </p:txBody>
      </p:sp>
      <p:pic>
        <p:nvPicPr>
          <p:cNvPr id="2" name="Picture 1" descr="Same diagram of state courts:  Supreme, Appellate, Tri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5029200"/>
            <a:ext cx="1557461" cy="1737576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7010400" y="6400800"/>
            <a:ext cx="381000" cy="304800"/>
          </a:xfrm>
          <a:prstGeom prst="rightArrow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Courts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135562"/>
          </a:xfrm>
        </p:spPr>
        <p:txBody>
          <a:bodyPr>
            <a:normAutofit fontScale="92500" lnSpcReduction="20000"/>
          </a:bodyPr>
          <a:lstStyle/>
          <a:p>
            <a:r>
              <a:rPr lang="en-US" sz="3300" i="1" dirty="0">
                <a:solidFill>
                  <a:schemeClr val="accent1">
                    <a:lumMod val="75000"/>
                  </a:schemeClr>
                </a:solidFill>
              </a:rPr>
              <a:t>Courts of appeal</a:t>
            </a:r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300" dirty="0"/>
              <a:t>hear objections to lower court decisions</a:t>
            </a:r>
          </a:p>
          <a:p>
            <a:pPr lvl="1"/>
            <a:r>
              <a:rPr lang="en-US" dirty="0"/>
              <a:t>Appeals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can </a:t>
            </a:r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only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be based on </a:t>
            </a:r>
            <a:r>
              <a:rPr lang="en-US" dirty="0"/>
              <a:t>the trial judge’s decisions about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questions of law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No juries</a:t>
            </a:r>
            <a:r>
              <a:rPr lang="en-US" dirty="0"/>
              <a:t>; multiple judges review trial court record </a:t>
            </a:r>
          </a:p>
          <a:p>
            <a:pPr lvl="2"/>
            <a:r>
              <a:rPr lang="en-US" dirty="0"/>
              <a:t>Both parties and “friends of the court” present briefs (rationales for deciding one way or another)</a:t>
            </a:r>
          </a:p>
          <a:p>
            <a:pPr lvl="2"/>
            <a:r>
              <a:rPr lang="en-US" dirty="0"/>
              <a:t>Panel of judges hold hearing (not trial)</a:t>
            </a:r>
          </a:p>
          <a:p>
            <a:pPr lvl="1"/>
            <a:r>
              <a:rPr lang="en-US" dirty="0"/>
              <a:t>Either </a:t>
            </a:r>
            <a:r>
              <a:rPr lang="en-US" b="1" dirty="0"/>
              <a:t>upholds or reverses </a:t>
            </a:r>
            <a:r>
              <a:rPr lang="en-US" dirty="0"/>
              <a:t>lower </a:t>
            </a:r>
            <a:br>
              <a:rPr lang="en-US" dirty="0"/>
            </a:br>
            <a:r>
              <a:rPr lang="en-US" dirty="0"/>
              <a:t>court judgment</a:t>
            </a:r>
          </a:p>
          <a:p>
            <a:pPr lvl="1"/>
            <a:r>
              <a:rPr lang="en-US" dirty="0"/>
              <a:t>Can’t set defendants free, but </a:t>
            </a:r>
            <a:br>
              <a:rPr lang="en-US" dirty="0"/>
            </a:br>
            <a:r>
              <a:rPr lang="en-US" dirty="0"/>
              <a:t>can “remand” (return) cases back </a:t>
            </a:r>
            <a:br>
              <a:rPr lang="en-US" dirty="0"/>
            </a:br>
            <a:r>
              <a:rPr lang="en-US" dirty="0"/>
              <a:t>to trial court and issue instructions</a:t>
            </a:r>
            <a:br>
              <a:rPr lang="en-US" dirty="0"/>
            </a:br>
            <a:r>
              <a:rPr lang="en-US" dirty="0"/>
              <a:t>to that lower court</a:t>
            </a:r>
          </a:p>
        </p:txBody>
      </p:sp>
      <p:pic>
        <p:nvPicPr>
          <p:cNvPr id="4" name="Picture 3" descr="Same diagram of state courts:  Supreme, Appellate, Tri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5029200"/>
            <a:ext cx="1557461" cy="173757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000482" y="5745588"/>
            <a:ext cx="381000" cy="304800"/>
          </a:xfrm>
          <a:prstGeom prst="rightArrow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5D8A-F6F1-44C9-B418-02D251FE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cap="none" dirty="0"/>
              <a:t>Practice Problems</a:t>
            </a:r>
            <a:br>
              <a:rPr lang="en-US" b="0" cap="none" dirty="0"/>
            </a:br>
            <a:r>
              <a:rPr lang="en-US" sz="2400" b="0" cap="none" dirty="0"/>
              <a:t>…to begin mastering this material.  </a:t>
            </a:r>
            <a:br>
              <a:rPr lang="en-US" sz="2400" b="0" cap="none" dirty="0"/>
            </a:br>
            <a:br>
              <a:rPr lang="en-US" sz="2400" b="0" cap="none" dirty="0"/>
            </a:br>
            <a:r>
              <a:rPr lang="en-US" sz="2200" b="0" cap="none" dirty="0"/>
              <a:t>Complete instructions are in the Module 1 resource, </a:t>
            </a:r>
            <a:r>
              <a:rPr lang="en-US" sz="2200" b="0" i="1" cap="none" dirty="0"/>
              <a:t>How to Use Practice Problems to Prepare for Exams</a:t>
            </a:r>
            <a:r>
              <a:rPr lang="en-US" sz="2200" b="0" cap="none" dirty="0"/>
              <a:t>.</a:t>
            </a:r>
            <a:endParaRPr lang="en-US" b="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CD17-A96A-44C2-A99E-E35FF58B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do the…</a:t>
            </a:r>
          </a:p>
        </p:txBody>
      </p:sp>
    </p:spTree>
    <p:extLst>
      <p:ext uri="{BB962C8B-B14F-4D97-AF65-F5344CB8AC3E}">
        <p14:creationId xmlns:p14="http://schemas.microsoft.com/office/powerpoint/2010/main" val="181036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68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4A18-71EF-46B8-9F99-910DB413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DFB8-D779-4D44-90E7-A9C66AE5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376238">
              <a:buFont typeface="+mj-lt"/>
              <a:buAutoNum type="arabicPeriod"/>
            </a:pPr>
            <a:r>
              <a:rPr lang="en-US" dirty="0"/>
              <a:t>Compare and contrast the following aspects of criminal and civil law:</a:t>
            </a:r>
          </a:p>
          <a:p>
            <a:pPr marL="685800" indent="-285750"/>
            <a:r>
              <a:rPr lang="en-US" dirty="0"/>
              <a:t>Origin of cases</a:t>
            </a:r>
          </a:p>
          <a:p>
            <a:pPr marL="685800" indent="-285750"/>
            <a:r>
              <a:rPr lang="en-US" dirty="0"/>
              <a:t>Parties involved and their objectives</a:t>
            </a:r>
          </a:p>
          <a:p>
            <a:pPr marL="685800" indent="-285750"/>
            <a:r>
              <a:rPr lang="en-US" dirty="0"/>
              <a:t>Percent of cases that go to trial</a:t>
            </a:r>
          </a:p>
          <a:p>
            <a:pPr marL="685800" indent="-285750"/>
            <a:r>
              <a:rPr lang="en-US" dirty="0"/>
              <a:t>Location of trials</a:t>
            </a:r>
          </a:p>
          <a:p>
            <a:pPr marL="685800" indent="-285750"/>
            <a:r>
              <a:rPr lang="en-US" dirty="0"/>
              <a:t>Bases of decisions/outcomes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Overview the prosecution process under criminal law.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Describe the similarities and differences between the two types of criminal offenses in Texas.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Using the fallen-tree example, highlight the aspects of the civil trial process that are unique from a criminal one.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Discuss the case loads of both federal and state courts and explain the differences.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Describe the hierarchy of three main groups of state courts.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Explain the types of questions considered in each of these levels.  Provide examples.  Also explain the implications of a type of question NOT being considered at a particular level.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1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Wrongful Acts Taken to Our Courts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b="1" dirty="0"/>
              <a:t>Two types </a:t>
            </a:r>
            <a:r>
              <a:rPr lang="en-US" altLang="en-US" sz="2800" dirty="0"/>
              <a:t>of law:  criminal &amp; civil </a:t>
            </a:r>
          </a:p>
          <a:p>
            <a:pPr lvl="1"/>
            <a:r>
              <a:rPr lang="en-US" altLang="en-US" sz="2400" dirty="0"/>
              <a:t>Can sometimes be applied to </a:t>
            </a:r>
            <a:r>
              <a:rPr lang="en-US" altLang="en-US" sz="2400" b="1" dirty="0"/>
              <a:t>same wrong</a:t>
            </a:r>
          </a:p>
          <a:p>
            <a:pPr>
              <a:buNone/>
            </a:pPr>
            <a:endParaRPr lang="en-US" altLang="en-US" sz="1800" dirty="0"/>
          </a:p>
        </p:txBody>
      </p:sp>
      <p:pic>
        <p:nvPicPr>
          <p:cNvPr id="48130" name="Picture 2" descr="Court House Clip Art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667000"/>
            <a:ext cx="2133600" cy="2133600"/>
          </a:xfrm>
          <a:prstGeom prst="rect">
            <a:avLst/>
          </a:prstGeom>
          <a:noFill/>
        </p:spPr>
      </p:pic>
      <p:pic>
        <p:nvPicPr>
          <p:cNvPr id="5" name="Picture 2" descr="Court House Clip Art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667000"/>
            <a:ext cx="2133600" cy="2133600"/>
          </a:xfrm>
          <a:prstGeom prst="rect">
            <a:avLst/>
          </a:prstGeom>
          <a:noFill/>
        </p:spPr>
      </p:pic>
      <p:sp>
        <p:nvSpPr>
          <p:cNvPr id="6" name="TextBox 5" descr="Textboxes:&#10;&#10;Criminal Charge is Murder&#10;Civil Suit asserting Wrongful Death"/>
          <p:cNvSpPr txBox="1"/>
          <p:nvPr/>
        </p:nvSpPr>
        <p:spPr>
          <a:xfrm>
            <a:off x="2362200" y="51054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Criminal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Charge: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Murder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51054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Civil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Suit: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Wrongful Death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4066" y="6604084"/>
            <a:ext cx="25699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http://imgarcade.com/1/court-house-clip-art/</a:t>
            </a:r>
          </a:p>
        </p:txBody>
      </p:sp>
    </p:spTree>
    <p:extLst>
      <p:ext uri="{BB962C8B-B14F-4D97-AF65-F5344CB8AC3E}">
        <p14:creationId xmlns:p14="http://schemas.microsoft.com/office/powerpoint/2010/main" val="33594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Criminal Acts that break State Law 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632192" cy="48006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Criminal law deals with actions 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harmful to  society as a whole</a:t>
            </a:r>
            <a:endParaRPr lang="en-US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The State </a:t>
            </a:r>
            <a:r>
              <a:rPr lang="en-US" altLang="en-US" sz="2800" dirty="0"/>
              <a:t>is both accuser</a:t>
            </a:r>
            <a:r>
              <a:rPr lang="en-US" altLang="en-US" sz="2800" b="1" dirty="0"/>
              <a:t> </a:t>
            </a:r>
            <a:r>
              <a:rPr lang="en-US" altLang="en-US" sz="2800" dirty="0"/>
              <a:t>and prosecutor </a:t>
            </a:r>
          </a:p>
          <a:p>
            <a:pPr lvl="1"/>
            <a:r>
              <a:rPr lang="en-US" altLang="en-US" sz="2400" dirty="0"/>
              <a:t>State’s representative is the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district attorney, </a:t>
            </a:r>
            <a:r>
              <a:rPr lang="en-US" altLang="en-US" sz="2400" dirty="0"/>
              <a:t>an elected member of each county’s government</a:t>
            </a:r>
          </a:p>
          <a:p>
            <a:r>
              <a:rPr lang="en-US" altLang="en-US" sz="2800" dirty="0"/>
              <a:t>Prosecution is multi-step, very lengthy process</a:t>
            </a:r>
          </a:p>
          <a:p>
            <a:pPr lvl="1"/>
            <a:r>
              <a:rPr lang="en-US" altLang="en-US" sz="2400" dirty="0"/>
              <a:t>Arrest made</a:t>
            </a:r>
          </a:p>
          <a:p>
            <a:pPr lvl="1"/>
            <a:r>
              <a:rPr lang="en-US" altLang="en-US" sz="2400" dirty="0"/>
              <a:t>Charge(s) filed, arraignment hearing held</a:t>
            </a:r>
          </a:p>
          <a:p>
            <a:pPr lvl="1"/>
            <a:r>
              <a:rPr lang="en-US" altLang="en-US" sz="2400" dirty="0"/>
              <a:t>Evidence presented to grand jury, indictment returned</a:t>
            </a:r>
          </a:p>
          <a:p>
            <a:pPr lvl="1"/>
            <a:r>
              <a:rPr lang="en-US" altLang="en-US" sz="2400" dirty="0"/>
              <a:t>Trial process begins (multiple hearings, then trial)</a:t>
            </a:r>
          </a:p>
          <a:p>
            <a:pPr lvl="1"/>
            <a:r>
              <a:rPr lang="en-US" altLang="en-US" sz="2400" i="1" dirty="0"/>
              <a:t>Can take a year or more!</a:t>
            </a:r>
          </a:p>
        </p:txBody>
      </p:sp>
    </p:spTree>
    <p:extLst>
      <p:ext uri="{BB962C8B-B14F-4D97-AF65-F5344CB8AC3E}">
        <p14:creationId xmlns:p14="http://schemas.microsoft.com/office/powerpoint/2010/main" val="13819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Criminal Acts that break State Law 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715000"/>
          </a:xfrm>
        </p:spPr>
        <p:txBody>
          <a:bodyPr>
            <a:noAutofit/>
          </a:bodyPr>
          <a:lstStyle/>
          <a:p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Only 10% </a:t>
            </a:r>
            <a:r>
              <a:rPr lang="en-US" altLang="en-US" sz="2800" dirty="0"/>
              <a:t>of cases ever go to trial</a:t>
            </a:r>
          </a:p>
          <a:p>
            <a:pPr lvl="1"/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Most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cases end in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plea bargain</a:t>
            </a:r>
          </a:p>
          <a:p>
            <a:r>
              <a:rPr lang="en-US" altLang="en-US" sz="2800" dirty="0"/>
              <a:t>Trials held in </a:t>
            </a:r>
            <a:r>
              <a:rPr lang="en-US" altLang="en-US" sz="2800" u="sng" dirty="0"/>
              <a:t>county</a:t>
            </a:r>
            <a:r>
              <a:rPr lang="en-US" altLang="en-US" sz="2800" dirty="0"/>
              <a:t> courtrooms with </a:t>
            </a:r>
            <a:r>
              <a:rPr lang="en-US" altLang="en-US" sz="2800" u="sng" dirty="0"/>
              <a:t>county</a:t>
            </a:r>
            <a:r>
              <a:rPr lang="en-US" altLang="en-US" sz="2800" dirty="0"/>
              <a:t> prosecutors and judges, but cases are </a:t>
            </a:r>
            <a:r>
              <a:rPr lang="en-US" altLang="en-US" sz="2800" i="1" dirty="0"/>
              <a:t>“the </a:t>
            </a:r>
            <a:r>
              <a:rPr lang="en-US" altLang="en-US" sz="2800" i="1" u="sng" dirty="0"/>
              <a:t>State of Texas</a:t>
            </a:r>
            <a:r>
              <a:rPr lang="en-US" altLang="en-US" sz="2800" i="1" dirty="0"/>
              <a:t> vs. ____”</a:t>
            </a:r>
            <a:r>
              <a:rPr lang="en-US" altLang="en-US" sz="28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</a:rPr>
              <a:t>The county </a:t>
            </a:r>
            <a:r>
              <a:rPr lang="en-US" altLang="en-US" sz="2400" dirty="0"/>
              <a:t>pays all costs of prosecution &amp; county incarceration (state pays for prisons &amp; inmates there)</a:t>
            </a:r>
            <a:endParaRPr lang="en-US" altLang="en-US" sz="2800" i="1" dirty="0"/>
          </a:p>
          <a:p>
            <a:r>
              <a:rPr lang="en-US" altLang="en-US" sz="2800" u="sng" dirty="0"/>
              <a:t>Standard of guilt</a:t>
            </a:r>
            <a:r>
              <a:rPr lang="en-US" altLang="en-US" sz="2800" dirty="0"/>
              <a:t>:  </a:t>
            </a:r>
            <a:r>
              <a:rPr lang="en-US" altLang="en-US" sz="2800" i="1" dirty="0">
                <a:solidFill>
                  <a:srgbClr val="3891A7"/>
                </a:solidFill>
              </a:rPr>
              <a:t>“Beyond a reasonable doubt”</a:t>
            </a:r>
          </a:p>
          <a:p>
            <a:pPr lvl="1"/>
            <a:r>
              <a:rPr lang="en-US" altLang="en-US" sz="2400" dirty="0"/>
              <a:t>“Guilty” finding leads to possible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jail/prison</a:t>
            </a:r>
            <a:r>
              <a:rPr lang="en-US" altLang="en-US" sz="2400" b="1" dirty="0"/>
              <a:t> </a:t>
            </a:r>
            <a:r>
              <a:rPr lang="en-US" altLang="en-US" sz="2400" dirty="0"/>
              <a:t>time and/or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fines, etc.</a:t>
            </a:r>
          </a:p>
          <a:p>
            <a:pPr lvl="1"/>
            <a:r>
              <a:rPr lang="en-US" altLang="en-US" sz="2400" dirty="0"/>
              <a:t>Any fines</a:t>
            </a:r>
            <a:r>
              <a:rPr lang="en-US" altLang="en-US" sz="2400" b="1" dirty="0"/>
              <a:t> </a:t>
            </a:r>
            <a:r>
              <a:rPr lang="en-US" altLang="en-US" sz="2400" dirty="0"/>
              <a:t>levied go to 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</a:rPr>
              <a:t>the county</a:t>
            </a:r>
          </a:p>
        </p:txBody>
      </p:sp>
      <p:sp>
        <p:nvSpPr>
          <p:cNvPr id="2" name="TextBox 1" descr="Comment to &quot;Most cases end in plea bargain&quot;.  Asks &quot;Why?&quot;"/>
          <p:cNvSpPr txBox="1"/>
          <p:nvPr/>
        </p:nvSpPr>
        <p:spPr>
          <a:xfrm>
            <a:off x="6004997" y="20368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…Why?</a:t>
            </a:r>
          </a:p>
        </p:txBody>
      </p:sp>
    </p:spTree>
    <p:extLst>
      <p:ext uri="{BB962C8B-B14F-4D97-AF65-F5344CB8AC3E}">
        <p14:creationId xmlns:p14="http://schemas.microsoft.com/office/powerpoint/2010/main" val="335940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Criminal Acts that break State Law 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Two “levels” </a:t>
            </a:r>
            <a:r>
              <a:rPr lang="en-US" altLang="en-US" sz="2800" dirty="0"/>
              <a:t>of crimes </a:t>
            </a:r>
            <a:r>
              <a:rPr lang="en-US" altLang="en-US" sz="2800" dirty="0">
                <a:solidFill>
                  <a:srgbClr val="00B050"/>
                </a:solidFill>
              </a:rPr>
              <a:t>in Texas</a:t>
            </a:r>
            <a:endParaRPr lang="en-US" altLang="en-US" sz="2800" dirty="0"/>
          </a:p>
          <a:p>
            <a:pPr lvl="1"/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Misdemeanors</a:t>
            </a:r>
            <a:r>
              <a:rPr lang="en-US" altLang="en-US" sz="2400" dirty="0"/>
              <a:t> – Less serious punishment:  shorter times in county jail, community service, and/or fine </a:t>
            </a:r>
          </a:p>
          <a:p>
            <a:pPr lvl="2"/>
            <a:r>
              <a:rPr lang="en-US" altLang="en-US" sz="2200" dirty="0"/>
              <a:t>Initiated by “complaint” from county/district attorney</a:t>
            </a:r>
          </a:p>
          <a:p>
            <a:pPr lvl="2"/>
            <a:r>
              <a:rPr lang="en-US" altLang="en-US" sz="2200" dirty="0"/>
              <a:t>No </a:t>
            </a:r>
            <a:r>
              <a:rPr lang="en-US" altLang="en-US" sz="2200" i="1" dirty="0"/>
              <a:t>grand jury </a:t>
            </a:r>
            <a:r>
              <a:rPr lang="en-US" altLang="en-US" sz="2200" dirty="0"/>
              <a:t>involvement</a:t>
            </a:r>
          </a:p>
          <a:p>
            <a:pPr lvl="1"/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Felonies</a:t>
            </a:r>
            <a:r>
              <a:rPr lang="en-US" altLang="en-US" sz="2400" dirty="0"/>
              <a:t> – More serious punishment:  longer sentences in state prison or county jail, community service, and/or fine</a:t>
            </a:r>
          </a:p>
          <a:p>
            <a:pPr lvl="2"/>
            <a:r>
              <a:rPr lang="en-US" altLang="en-US" sz="2200" dirty="0"/>
              <a:t>Initiated by “charge” from district attorney</a:t>
            </a:r>
          </a:p>
          <a:p>
            <a:pPr lvl="2"/>
            <a:r>
              <a:rPr lang="en-US" altLang="en-US" sz="2200" i="1" dirty="0"/>
              <a:t>Grand jury </a:t>
            </a:r>
            <a:r>
              <a:rPr lang="en-US" altLang="en-US" sz="2200" dirty="0"/>
              <a:t>decides if evidence justifies prosecution</a:t>
            </a:r>
          </a:p>
          <a:p>
            <a:pPr lvl="2"/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</a:rPr>
              <a:t>“State jail felonies” </a:t>
            </a:r>
            <a:r>
              <a:rPr lang="en-US" altLang="en-US" sz="2200" dirty="0"/>
              <a:t>will send a convicted person to county jail, most likely</a:t>
            </a:r>
            <a:endParaRPr lang="en-US" altLang="en-US" sz="3200" dirty="0"/>
          </a:p>
          <a:p>
            <a:pPr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917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Wrongful Acts Against “a Person”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Civil law is basis for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legal disputes between “individuals”</a:t>
            </a:r>
            <a:r>
              <a:rPr lang="en-US" altLang="en-US" sz="2800" dirty="0"/>
              <a:t> over 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unmet obligations or perceived harms</a:t>
            </a:r>
            <a:r>
              <a:rPr lang="en-US" altLang="en-US" sz="2800" dirty="0"/>
              <a:t> that </a:t>
            </a:r>
            <a:r>
              <a:rPr lang="en-US" altLang="en-US" sz="2800" i="1" dirty="0"/>
              <a:t>either cannot or will not be prosecuted under criminal law</a:t>
            </a:r>
          </a:p>
          <a:p>
            <a:pPr lvl="1"/>
            <a:r>
              <a:rPr lang="en-US" altLang="en-US" sz="2400" i="1" dirty="0">
                <a:solidFill>
                  <a:schemeClr val="accent1">
                    <a:lumMod val="75000"/>
                  </a:schemeClr>
                </a:solidFill>
              </a:rPr>
              <a:t>Plaintiff</a:t>
            </a:r>
            <a:r>
              <a:rPr lang="en-US" altLang="en-US" sz="2400" dirty="0"/>
              <a:t> files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complaint</a:t>
            </a:r>
            <a:r>
              <a:rPr lang="en-US" altLang="en-US" sz="2400" dirty="0"/>
              <a:t> or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legal suit </a:t>
            </a:r>
            <a:r>
              <a:rPr lang="en-US" altLang="en-US" sz="2400" dirty="0"/>
              <a:t>against </a:t>
            </a:r>
            <a:r>
              <a:rPr lang="en-US" altLang="en-US" sz="2400" i="1" dirty="0">
                <a:solidFill>
                  <a:schemeClr val="accent1">
                    <a:lumMod val="75000"/>
                  </a:schemeClr>
                </a:solidFill>
              </a:rPr>
              <a:t>defendant</a:t>
            </a:r>
            <a:r>
              <a:rPr lang="en-US" altLang="en-US" sz="2400" dirty="0"/>
              <a:t> </a:t>
            </a:r>
          </a:p>
          <a:p>
            <a:pPr lvl="2"/>
            <a:r>
              <a:rPr lang="en-US" altLang="en-US" sz="2000" u="sng" dirty="0"/>
              <a:t>Rationales</a:t>
            </a:r>
            <a:r>
              <a:rPr lang="en-US" altLang="en-US" sz="2000" dirty="0"/>
              <a:t>:  Personal injury, contractual violations, divorce, etc.</a:t>
            </a:r>
          </a:p>
          <a:p>
            <a:pPr lvl="2"/>
            <a:r>
              <a:rPr lang="en-US" altLang="en-US" sz="2000" u="sng" dirty="0"/>
              <a:t>Objectives</a:t>
            </a:r>
            <a:r>
              <a:rPr lang="en-US" altLang="en-US" sz="2000" dirty="0"/>
              <a:t>:  Monetary damages, determination of rights, etc.</a:t>
            </a:r>
            <a:endParaRPr lang="en-US" altLang="en-US" sz="2400" dirty="0"/>
          </a:p>
          <a:p>
            <a:pPr lvl="1"/>
            <a:r>
              <a:rPr lang="en-US" altLang="en-US" sz="2400" dirty="0"/>
              <a:t>“Loser” must  compensate “winner”</a:t>
            </a:r>
          </a:p>
          <a:p>
            <a:pPr lvl="2"/>
            <a:r>
              <a:rPr lang="en-US" altLang="en-US" sz="2000" u="sng" dirty="0"/>
              <a:t>Standard for judgment</a:t>
            </a:r>
            <a:r>
              <a:rPr lang="en-US" altLang="en-US" sz="2000" dirty="0"/>
              <a:t>:  “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preponderance of evidence</a:t>
            </a:r>
            <a:r>
              <a:rPr lang="en-US" altLang="en-US" sz="2000" dirty="0"/>
              <a:t>” </a:t>
            </a:r>
          </a:p>
          <a:p>
            <a:pPr lvl="2"/>
            <a:r>
              <a:rPr lang="en-US" altLang="en-US" sz="2000" dirty="0"/>
              <a:t>Civil cases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may apportion responsibility for loss </a:t>
            </a:r>
            <a:r>
              <a:rPr lang="en-US" altLang="en-US" sz="2000" dirty="0"/>
              <a:t>(multiple parties can be held responsible)</a:t>
            </a:r>
          </a:p>
          <a:p>
            <a:pPr lvl="1"/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Corporations are treated as individuals </a:t>
            </a:r>
            <a:r>
              <a:rPr lang="en-US" altLang="en-US" sz="2000" dirty="0"/>
              <a:t>in civil law</a:t>
            </a:r>
          </a:p>
          <a:p>
            <a:pPr lvl="2"/>
            <a:r>
              <a:rPr lang="en-US" altLang="en-US" sz="2000" dirty="0"/>
              <a:t>Most disputes involving businesses are civil cases</a:t>
            </a:r>
          </a:p>
          <a:p>
            <a:endParaRPr lang="en-US" altLang="en-US" sz="1400" dirty="0"/>
          </a:p>
        </p:txBody>
      </p:sp>
      <p:sp>
        <p:nvSpPr>
          <p:cNvPr id="2" name="TextBox 1" descr="Comment on &quot;Preponderance of evidence&quot;.  Asks &quot;What's that?&quot;"/>
          <p:cNvSpPr txBox="1"/>
          <p:nvPr/>
        </p:nvSpPr>
        <p:spPr>
          <a:xfrm>
            <a:off x="7754734" y="4569023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…what’s that?</a:t>
            </a:r>
          </a:p>
        </p:txBody>
      </p:sp>
    </p:spTree>
    <p:extLst>
      <p:ext uri="{BB962C8B-B14F-4D97-AF65-F5344CB8AC3E}">
        <p14:creationId xmlns:p14="http://schemas.microsoft.com/office/powerpoint/2010/main" val="335940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4203192" cy="20113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Example of a </a:t>
            </a:r>
            <a:br>
              <a:rPr lang="en-US" altLang="en-US" sz="4000" dirty="0"/>
            </a:br>
            <a:r>
              <a:rPr lang="en-US" altLang="en-US" sz="4000" dirty="0"/>
              <a:t>State Civil Case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743200"/>
            <a:ext cx="749808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/>
              <a:t>I have a dispute with my neighbor, whose car was demolished by a tree from my property</a:t>
            </a:r>
          </a:p>
          <a:p>
            <a:pPr lvl="1"/>
            <a:r>
              <a:rPr lang="en-US" dirty="0"/>
              <a:t>My neighbor sues me, claiming I caused harm</a:t>
            </a:r>
          </a:p>
          <a:p>
            <a:pPr lvl="1"/>
            <a:r>
              <a:rPr lang="en-US" dirty="0"/>
              <a:t>At the civil trial, there was testimony that I was seen shouting at the neighbor and later I had rented a chainsaw</a:t>
            </a:r>
          </a:p>
          <a:p>
            <a:r>
              <a:rPr lang="en-US" dirty="0"/>
              <a:t>Am I partially or totally responsible?</a:t>
            </a:r>
          </a:p>
          <a:p>
            <a:endParaRPr lang="en-US" sz="2800" dirty="0"/>
          </a:p>
          <a:p>
            <a:endParaRPr lang="en-US" altLang="en-US" sz="1400" dirty="0"/>
          </a:p>
        </p:txBody>
      </p:sp>
      <p:pic>
        <p:nvPicPr>
          <p:cNvPr id="4098" name="Picture 2" descr="Picture of Law Books and Gav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8600"/>
            <a:ext cx="3219450" cy="223667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87680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http://www.outsidethebeltway.com/just-say-no-to-special-prosecutors/law-books-gavel-19/</a:t>
            </a:r>
          </a:p>
        </p:txBody>
      </p:sp>
    </p:spTree>
    <p:extLst>
      <p:ext uri="{BB962C8B-B14F-4D97-AF65-F5344CB8AC3E}">
        <p14:creationId xmlns:p14="http://schemas.microsoft.com/office/powerpoint/2010/main" val="335940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4203192" cy="20113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Example of a </a:t>
            </a:r>
            <a:br>
              <a:rPr lang="en-US" altLang="en-US" sz="4000" dirty="0"/>
            </a:br>
            <a:r>
              <a:rPr lang="en-US" altLang="en-US" sz="4000" dirty="0"/>
              <a:t>State Civil Case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4384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At trial, my attorney brings out these facts:</a:t>
            </a:r>
          </a:p>
          <a:p>
            <a:pPr lvl="1"/>
            <a:r>
              <a:rPr lang="en-US" sz="2000" dirty="0"/>
              <a:t>Dead tree was a known hazard</a:t>
            </a:r>
          </a:p>
          <a:p>
            <a:pPr lvl="1"/>
            <a:r>
              <a:rPr lang="en-US" sz="2000" dirty="0"/>
              <a:t>Part of my purchase contract required removal by previous owner, but it was not done</a:t>
            </a:r>
          </a:p>
          <a:p>
            <a:pPr lvl="1"/>
            <a:r>
              <a:rPr lang="en-US" sz="2000" dirty="0"/>
              <a:t>I had told neighbor about hazard—I had shouted because he is almost completely deaf</a:t>
            </a:r>
          </a:p>
          <a:p>
            <a:pPr lvl="1"/>
            <a:r>
              <a:rPr lang="en-US" sz="2000" dirty="0"/>
              <a:t>I had hired a bonded, professional tree cutter, but his chain saw was being repaired</a:t>
            </a:r>
          </a:p>
          <a:p>
            <a:pPr lvl="1"/>
            <a:r>
              <a:rPr lang="en-US" sz="2000" dirty="0"/>
              <a:t>I rented a saw for him to use the next day, but the tree fell on my neighbor’s car that night during high winds</a:t>
            </a:r>
          </a:p>
          <a:p>
            <a:r>
              <a:rPr lang="en-US" altLang="en-US" sz="2800" dirty="0"/>
              <a:t>Am I totally or partially responsible?</a:t>
            </a:r>
          </a:p>
          <a:p>
            <a:endParaRPr lang="en-US" altLang="en-US" sz="1200" dirty="0"/>
          </a:p>
        </p:txBody>
      </p:sp>
      <p:pic>
        <p:nvPicPr>
          <p:cNvPr id="4098" name="Picture 2" descr="Picture of Law Books and Gav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8600"/>
            <a:ext cx="3219450" cy="223667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87680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http://www.outsidethebeltway.com/just-say-no-to-special-prosecutors/law-books-gavel-19/</a:t>
            </a:r>
          </a:p>
        </p:txBody>
      </p:sp>
    </p:spTree>
    <p:extLst>
      <p:ext uri="{BB962C8B-B14F-4D97-AF65-F5344CB8AC3E}">
        <p14:creationId xmlns:p14="http://schemas.microsoft.com/office/powerpoint/2010/main" val="335940593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ln w="1905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Print" panose="02000600000000000000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18090</TotalTime>
  <Words>1162</Words>
  <Application>Microsoft Office PowerPoint</Application>
  <PresentationFormat>On-screen Show (4:3)</PresentationFormat>
  <Paragraphs>131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Gill Sans MT</vt:lpstr>
      <vt:lpstr>Segoe Print</vt:lpstr>
      <vt:lpstr>Times</vt:lpstr>
      <vt:lpstr>Verdana</vt:lpstr>
      <vt:lpstr>Wingdings 2</vt:lpstr>
      <vt:lpstr>1_Default Design</vt:lpstr>
      <vt:lpstr>1_Solstice</vt:lpstr>
      <vt:lpstr>POLS 207   State &amp; Local Government* </vt:lpstr>
      <vt:lpstr>Learning Objectives</vt:lpstr>
      <vt:lpstr>Wrongful Acts Taken to Our Courts</vt:lpstr>
      <vt:lpstr>Criminal Acts that break State Law </vt:lpstr>
      <vt:lpstr>Criminal Acts that break State Law </vt:lpstr>
      <vt:lpstr>Criminal Acts that break State Law </vt:lpstr>
      <vt:lpstr>Wrongful Acts Against “a Person”</vt:lpstr>
      <vt:lpstr>Example of a  State Civil Case</vt:lpstr>
      <vt:lpstr>Example of a  State Civil Case</vt:lpstr>
      <vt:lpstr>Dual Court Systems</vt:lpstr>
      <vt:lpstr>Typical Configuration of State Courts</vt:lpstr>
      <vt:lpstr>State Courts</vt:lpstr>
      <vt:lpstr>State Courts</vt:lpstr>
      <vt:lpstr>Practice Problems …to begin mastering this material.    Complete instructions are in the Module 1 resource, How to Use Practice Problems to Prepare for Exams.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Harvey J. Tucker</dc:title>
  <dc:creator>Harvey Tucker</dc:creator>
  <cp:lastModifiedBy>Dwight Roblyer</cp:lastModifiedBy>
  <cp:revision>1398</cp:revision>
  <cp:lastPrinted>2020-10-27T16:43:12Z</cp:lastPrinted>
  <dcterms:created xsi:type="dcterms:W3CDTF">2002-01-15T14:16:03Z</dcterms:created>
  <dcterms:modified xsi:type="dcterms:W3CDTF">2022-10-10T18:41:47Z</dcterms:modified>
</cp:coreProperties>
</file>