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Lst>
  <p:notesMasterIdLst>
    <p:notesMasterId r:id="rId33"/>
  </p:notesMasterIdLst>
  <p:handoutMasterIdLst>
    <p:handoutMasterId r:id="rId34"/>
  </p:handoutMasterIdLst>
  <p:sldIdLst>
    <p:sldId id="637" r:id="rId3"/>
    <p:sldId id="638" r:id="rId4"/>
    <p:sldId id="641" r:id="rId5"/>
    <p:sldId id="578" r:id="rId6"/>
    <p:sldId id="579" r:id="rId7"/>
    <p:sldId id="580" r:id="rId8"/>
    <p:sldId id="581" r:id="rId9"/>
    <p:sldId id="582" r:id="rId10"/>
    <p:sldId id="583" r:id="rId11"/>
    <p:sldId id="584" r:id="rId12"/>
    <p:sldId id="585" r:id="rId13"/>
    <p:sldId id="586" r:id="rId14"/>
    <p:sldId id="587" r:id="rId15"/>
    <p:sldId id="632" r:id="rId16"/>
    <p:sldId id="588" r:id="rId17"/>
    <p:sldId id="589" r:id="rId18"/>
    <p:sldId id="631" r:id="rId19"/>
    <p:sldId id="630" r:id="rId20"/>
    <p:sldId id="629" r:id="rId21"/>
    <p:sldId id="590" r:id="rId22"/>
    <p:sldId id="612" r:id="rId23"/>
    <p:sldId id="591" r:id="rId24"/>
    <p:sldId id="592" r:id="rId25"/>
    <p:sldId id="593" r:id="rId26"/>
    <p:sldId id="633" r:id="rId27"/>
    <p:sldId id="634" r:id="rId28"/>
    <p:sldId id="604" r:id="rId29"/>
    <p:sldId id="594" r:id="rId30"/>
    <p:sldId id="656" r:id="rId31"/>
    <p:sldId id="595" r:id="rId3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92" userDrawn="1">
          <p15:clr>
            <a:srgbClr val="A4A3A4"/>
          </p15:clr>
        </p15:guide>
        <p15:guide id="3" orient="horz" pos="2928" userDrawn="1">
          <p15:clr>
            <a:srgbClr val="A4A3A4"/>
          </p15:clr>
        </p15:guide>
        <p15:guide id="4"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891A7"/>
    <a:srgbClr val="FF0000"/>
    <a:srgbClr val="66B9CC"/>
    <a:srgbClr val="E7DEC9"/>
    <a:srgbClr val="FF3300"/>
    <a:srgbClr val="26697A"/>
    <a:srgbClr val="D9160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921" autoAdjust="0"/>
  </p:normalViewPr>
  <p:slideViewPr>
    <p:cSldViewPr>
      <p:cViewPr varScale="1">
        <p:scale>
          <a:sx n="89" d="100"/>
          <a:sy n="89" d="100"/>
        </p:scale>
        <p:origin x="1008" y="90"/>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p:scale>
          <a:sx n="90" d="100"/>
          <a:sy n="90" d="100"/>
        </p:scale>
        <p:origin x="5616" y="1482"/>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181473" y="309515"/>
            <a:ext cx="3037628"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 – </a:t>
            </a:r>
            <a:r>
              <a:rPr lang="en-US" dirty="0" err="1"/>
              <a:t>Chpt</a:t>
            </a:r>
            <a:r>
              <a:rPr lang="en-US" dirty="0"/>
              <a:t> 11, Courts</a:t>
            </a:r>
          </a:p>
        </p:txBody>
      </p:sp>
      <p:sp>
        <p:nvSpPr>
          <p:cNvPr id="3" name="Slide Number Placeholder 2"/>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lvl1pPr>
          </a:lstStyle>
          <a:p>
            <a:fld id="{B751B3C4-1C1A-472C-A87C-FD34C815DC6D}" type="slidenum">
              <a:rPr lang="en-US" smtClean="0"/>
              <a:pPr/>
              <a:t>‹#›</a:t>
            </a:fld>
            <a:endParaRPr lang="en-US"/>
          </a:p>
        </p:txBody>
      </p:sp>
      <p:sp>
        <p:nvSpPr>
          <p:cNvPr id="4" name="Date Placeholder 3"/>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lvl1pPr>
          </a:lstStyle>
          <a:p>
            <a:fld id="{A43C84FB-A914-410D-8EBA-70F20698A521}" type="datetimeFigureOut">
              <a:rPr lang="en-US" smtClean="0"/>
              <a:pPr/>
              <a:t>10/10/2022</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2:11.51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-1 504 0,'25'0'125,"25"0"-109,-25 0-16,0 0 15,26 0-15,-1 0 16,0 0-16,26 0 15,-1 0-15,1 0 16,24 0-16,-24 0 16,-1 0-16,-25 0 15,1 0-15,-26 0 16,25 0-16,-25 0 16,1 0-16,-1 0 15,50 0-15,-25 0 16,1 0-16,-1 0 15,0 0-15,1 0 16,24-25-16,-25 25 16,1 0-16,-26 0 15,0 0-15,0 0 16,0 0 0,0 0-16,26 0 15,24 0-15,1 0 16,24 0-1,26 0-15,-25 0 16,-1 0-16,-24 0 16,-26 0-16,0 25 15,-25-25-15,0 0 16,1 0 0,-1 0-16,0 0 15,0 0-15,0 0 16,0 0-16,0 0 31,1 0-31,-1 0 16,0 0-16,50 0 15,-24 0-15,-1 0 16,-25 0-16,25 0 16,1 0-16,-26 0 15,0 0-15,25 0 16,1 0-16,24 0 15,-25 0-15,51 0 16,25 0-16,-51 0 16,1 0-16,-1 0 15,0 0-15,-24 0 16,-1 0-16,25 0 16,-24 0-16,24 0 15,1 0 1,-1 0-16,-25 0 15,1 0-15,-26 0 16,0 0-16,0 0 31,0 0-15,0 0 0,1 0-1,-1 0-15,25 0 16,0 0-16,1 0 15,-26 0-15,25-25 16,-25 25-16,0 0 16,1 0 15,-1-25-15,25 25-1,-25 0-15,0 0 16,0 0-1,1-25 1,-1 25-16,0 0 16,0-25-16,0 25 15,25 0-15,-24 0 63,-1 0-48,0 0 1,0 0-16,25 0 16,-24-25-1,-1-1-15,0 26 16,0 0 0,0 0-16,0 0 15,-25-25 1,25 25-16,1 0 15,-1 0 1,25 0-16,-25 0 16,0 0-16,0 0 15,1 0-15,-1 0 16,0 0 0,0 0-16,25 0 15,-25 0 1,1 0-16,-1 0 15,0 0 110,0 0-125,0 0 63,0 0-47,1 0-16,-1 0 15,25 0-15,0 0 16,1 0-16,-1 0 15,0 0-15,-25 0 16,51 0-16,-51 0 16,0 0-16,0 0 47,0 0-32,0-25 1,26 25-16,-1 0 15,0 0-15,26 0 16,-51 0-16,0 0 16,0 0-16,0 0 15,1-25 1,-1 25 0,0-25-1,0 25 1,0-25-16,25-1 15,-24 1-15,24 25 16,-25-25-16,0 0 16,26 25-16,-26-25 15,0 25-15,25-25 16,-25 25-16,0 0 16,26 0-16,-26 0 15,0 0 1,0 0-16,0 0 15,0 0 1,1 0-16,-1-25 16,0 25 15,0 0 0,0 0-15,0 0-1,0 0 48,1 0-47,-1 0-1,0 0-15,0 0 16,25 0-1,-24 0-15,-1 0 16,0 0-16,0 0 16,0 0-16,0 0 15,0 0 17,1 0-17,-1 0-15,0 0 31,0 0-15,0 0 0,0 0-1,0 0-15,26 0 16,-26 0 0,0 0-1,0 0 1,0 0-16,0 0 15,1 0 1,-1 0 0,0-26-1,0 26 1,0 0 31,-25-25-47,25 25 15,1 0 1,-1 0 0,0 0-1</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3:25.27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0 429 0,'25'0'203,"0"0"-188,25 0-15,1 0 0,-1 0 16,-25 0 0,0 0-16,0 0 15,1 0 16,24 0-15,-25 0-16,0 0 16,0 0-16,26 0 15,-1 0-15,-25 0 16,25-26-16,1 26 16,-26 0-1,0 0 32,0 0-47,0 0 16,0 0-1,1 0 1,-1 0-16,25 0 16,0 0-16,1-25 15,-1 25-15,-25-25 16,25 25-16,-24 0 15,-1 0-15,0 0 32,0 0-17,0 0 1,25 0-16,1 0 16,-1-25-16,25 25 15,-49 0-15,-1 0 16,0 0-16,0 0 31,0 0 0,0-25-15,1 25 0,-1 0-1,25 0 1,-25-25-16,0 25 15,0 0-15,1 0 16,-1 0-16,0 0 16,0 0-16,0-25 15,0 25 1,0 0 0,1 0-1,-1-26 1,0 26-1,0 0-15,0 0 16,0 0 0,0 0-16,1-25 15,-1 25 1,25 0 0,-25 0-16,0-25 15,1 25-15,-1-25 16,25 25-16,-25 0 31,0 0 0,0 0-15,1 0-16,-1 0 16,-25-25-1,25 25-15,0 0 16,0 0-1,0 0 1,0 0 0,-25-25-1,26 25 1,-1 0 0,0 0-1,0 0 1,0 0-1,0-25 1,0 25-16,1 0 16,-1 0-1,-25-26 1,25 26-16,0 0 16,0 0-1,0 0 16,1 0-15,-1 0 0,0 0-1,0 0 1,0 0 0,0 0-1,-25-25 1,25 25-1,1 0 1,-1 0 0,0 0-1,0 0 1,0 0 15,0-25 32,0 25-48,1 0 17,-1 0-1,0 0-16,0 0 1,0 0 62,0 0-31,-25 25 47,0 0-79,0 1 1,26-26 0,-1 0 31,0 25-32,0-25 1,0 0-1,0 25-15,26-25 16,-1 25-16,-25-25 16,0 0-1,0 0 48,0 0-48,1 0 1,-1 0-16,0 0 16,0 0-16,25 0 15,-25 0-15,1 0 16,-1 0-16,0 0 16,0 0 30,0 0-46,0 0 16,1 0 0,-1 0-1,0 0-15,0 0 16,0 0 0,0 0-16,0 0 15,1 0 1,24 0 15,-25 0-15,25 0-16,-25 25 15,1-25-15,24 0 0,-25 0 16,0 0 0,0 0-16,0 0 15,1 0 1,-1 0-16,0 0 15,25 0 1,-25 0-16,1 0 16,-1 0-16,25 0 15,-25 0-15,0 0 16,0 0-16,1 0 16,-1 0-1,0 0 1,0 0-1,0 0 1,0 0-16,0 0 16,26 0-1,-26 0 1,25 0 0,-25 0-16,0 0 15,1 0 1,-1 0-1,0 0-15,0 0 16,0 0 0,0 0-1,1 0-15,-1 0 16,0 0-16,0 0 16,0-25-1,0 25 1,0 0-16,1 0 15,-1 0 1,0 0 0,0 0-16,0-25 15,0 25 1,0 0-16,1 0 16,-1 0-1,0 0 1,0 0-1,0 0 1,0 0 0,1 0 15,-1 0-31,-25-25 31,25 25-15,0 0-1,0 0 17,0 0-32,0 0 78,1 0-63,-1 0 1,0 0 78,0 0-63,0 0 125,0 0-140,0 0-16,1 0 16,-1 0-1,25 0 1,-25 0-16,0 0 15,0 0-15,1 0 16,-1 0-16,0 0 16,25 0-1,-25 0-15,26 0 16,-26-25 0,0 25-1,25 0-15,-25 0 16,26 0-1,-26 0 1,0 0 0,0 0-16,0 0 15,26 0-15,-26 0 16,0-26-16,25 26 16,-25 0-1,0 0-15,1 0 16,-1 0-16,25 0 15,-25 0 1,0 0 0,1 0-16,-1 0 15,0 0 1,0 0 0,0 0-16,0 0 15,26 0-15,-26 0 16,25 0-16,0 0 15,1 0-15,-1 0 16,-25 0-16,0 0 16,25 0-1,-24 0-15,24 0 16,-25 0 0,25 0-1,-24 0 1,-1 0-1,0 0-15,0 0 16,0 0-16,0 0 16,0 0-16,1 0 15,-1 0-15,25 0 16,-25 0-16,25 0 16,-24 0-1,24 0 1,-25 0-1,0 0-15,0 0 16,26 0-16,-26 0 16,0 0-16,0 0 15</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6:13.23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0 176 0,'26'0'46,"-1"0"1,0 0-31,0 0 0,0 0-1,0 0 1,1 0-16,-1 0 15,0 0 1,0 0-16,0 0 16,0 0-1,0 0 1,1 0 0,-1 0-1,0 0 16,0 0-15,0 0-16,0 0 16,0 0-1,1 0 1,-1 0 0,0 0-1,0 0 1,0-25-1,0 25-15,0 0 16,26 0 0,-26-25-16,0 25 15,0 0-15,26 0 16,-26 0 0,0 0-1,-25-25-15,25 25 16,0 0 15,0 0-15,0 0-16,1 0 15,-1 0 1,0 0 0,-25-26-1,25 26-15,0 0 31,0 0 16,0 0 0,1 0-47,-1 0 16,-25-25-1,25 25-15,25 0 16,-25 0 0,0 0-16,1-25 15,-1 25 32,0 0-16,0 0 48,0 0-64,0 0 1,-25-25 46,26 25-46,-1 0 78,0 0 93</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2:23.03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81 0,'25'0'109,"0"0"-93,0 0 0,1 0-1,-1 0 1,0-25-16,0 25 16,0 0-16,25 0 15,-24 0-15,-1 0 16,25-25-16,-25 25 15,0 0-15,0 0 16,1 0 0,-1 0 46,0 0-46,0 0-1,0 0 1,0 0-16,1 0 16,-1 0 15,0 0-15,0 0 15,0 0-31,0 0 15,26 0 1,-1 0-16,-25 0 16,0 0-16,25 0 15,1 0-15,-26 0 16,0 0-16,0 0 16,0-25-1,0 25-15,1 0 16,-1 0-1,0 0 1,0 0 0,0 0-1,0 0 48</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2:33.68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0 959 0,'26'0'0,"-1"0"16,0 0-1,25 0-15,-25 0 16,1 0 0,-1 0-16,0 0 62,0 0-46,0 0-1,0 0 1,0 0-16,26 0 16,-26 0-16,0 0 15,25 0-15,1 0 16,-26 0-16,0 0 15,25 0-15,26 0 16,-26 0-16,-25 0 16,25 0-16,1 0 15,-1 0-15,0 0 16,1 0-16,-26 0 16,0 0-16,25 0 15,-25 0 1,26 0-16,-26 0 15,25 0-15,-25 0 16,51 0-16,-26 0 16,0 0-16,26 0 15,-26 0-15,0 0 16,-25 0 0,1 0-16,-1 0 15,0 0 1,0 0-16,0-25 15,0 25-15,26 0 16,-1 0-16,-25 0 16,0 0-16,26 0 15,-26 0-15,0 0 16,25-25-16,-25 25 16,26 0-16,-26 0 15,25 0-15,-25-25 16,0 25-1,0 0 1,1 0-16,-1 0 16,25-26-16,0 26 15,-25 0-15,1 0 16,-1 0-16,-25-25 16,25 25-16,0 0 15,0 0 1,0 0-1,26 0-15,-26 0 16,0 0 0,0 0-16,25-25 15,-24 25-15,-1 0 16,0 0-16,-25-25 16,50 25-16,-25 0 15,0 0-15,26 0 16,-1-25-16,-25 25 15,0 0-15,26 0 16,-26-25 0,0 25-1,0 0 1,0 0 0,0 0 30,1 0-30,-1 0 0,0 0-16,0 0 15,0 0-15,0 0 47,0 0-31,26 0-1,-26 0 1,0 0-16,0 0 16,25 0-16,-24 0 15,-1 25-15,25-25 16,-25 0-16,0 0 16,1 0-16,-1 0 15,0 0-15,50 0 16,-24 0-16,-1 0 15,-25 0-15,25 0 16,1 0-16,-26 0 16,0 0 15,0 0-15,0 0-1,0 0 1,0 0-1,1 0 1,-1 0 0,0 0-1,0 0 1,0 0-16,0 0 16,1 0-16,-1 0 15,0 0 16,0 0-15,25 25 0,-25-25-16,1 0 15,-1 0-15,0 0 16,0 0 31,0 0 15,0 0 110,0 0-141,1 0-15,-1 0 15,0 0 1,0 0-17,0 0 1,0 0 62,0 0-47,1 0 0,-1 0-15,0 0 0,0 0-1,0 0 1,0 0 0,1 0 30,-1 0-30,0 0 0,0 0-1,0 0 63,0 0-46,0 0 15,1 0-16,-1 0-16,0 0 32,-25-25 469,25 25-500,0 0 1296,0 0-1312,0 0 16,1 0 15,-1 0 0,0 0-31,0 0 16,0 0-1,25 0 1,-24 0 0,-1 0-16,0 0 15,25 0-15,1 0 16,-26 0 0,0 0-1,0 0 1,0 0-16,0 0 15,0 0 1,1 0 0,-1 0-1,0 0-15,0 0 16,0 0-16,0 0 16,0 0-16,1 0 15,24 0-15,-25 0 16,0 0-16,0 0 15,1 0-15,-1 0 16,0 0 0,25 0-1,-25 0-15,0 0 16,26 0-16,24-25 16,-25 25-16,-24 0 15,24 0-15,-25-25 16,25 25-16,-25 0 15,1 0-15,49 0 16,-50-26-16,26 26 16,-1 0-16,0-25 15,0 25-15,-24 0 16,-1 0-16,0 0 16,25 0-16,-25 0 15,0 0-15,1 0 16,-1 0-16,25 0 15,0-25-15,1 25 16,-26 0-16,0 0 16,25 0-16,-25 0 15,1 0 1,24 0 0,-25 0-16,0 0 15,25 0 1,-24 0-16,-1 0 15,0 0-15,0-25 16,0 25-16,0 0 16,0 0-1,1 0 1,-1 0 0,0 0-1,0 0-15,0 0 16,0 0-1,0 0 1,1 0 15,-1 0-15,0 0-16,25 0 16,-25 0-16,1 0 15,-1 0-15,25 0 16,0-25-16,-25 25 15,26 0-15,-1 0 16,-25 0-16,0 0 16,0 0-1,1 0 1,-1 0 0,25 0-1,-25 0 1,0 0-16,1 0 15,24 0-15,-25 0 16,25 0-16,1 0 16,-1 0-16,-25 0 15,0 0-15,0 0 16,0 0-16,1 0 16,24 0-16,-25 0 15,0 0-15,0 0 16,26 0-16,-26 0 15,0 0-15,0 0 16,25 0-16,-24 0 16,-1 0-16,25 0 15,-25 0 1,25 0-16,-24 0 16,-1 0-16,0 0 15,25 0-15,-25 0 16,0 0-16,1 0 15,24 0 1,-25 0 0,25 0-1,-25 0-15,1 0 16,-1 0-16,25 0 16,-25 0-1,26 0 1,-26 0-16,25 0 15,0 0-15,1 0 16,-1 0-16,0 0 16,-25 0-16,0 0 15,26 0-15,-26 0 16,0-25 0,0 25-16,0 0 15,0 0 1,1 0-16,-1 0 15,0 0-15,0 0 16,25-26-16,-24 26 16,-1 0-16,0 0 15,0 0-15,0 0 16,0-25 0,0 25-1,1 0 1,-1 0-1,25-25-15,-25 25 16,0 0-16,26 0 16,-1-25-16,-25 25 15,0-25-15,26 25 16,-26 0-16,0 0 16,25 0-16,-25 0 15,26-25 1,-26 25-1,25 0-15,0 0 16,-25 0 0,1 0-16,-1 0 15,25-25-15,0 25 16,-25 0-16,26 0 16,24-26-16,-50 26 15,1 0-15,-1 0 16,-25-25-16,25 25 15,0 0 1,0 0-16,0 0 16,0 0 31,1 0-32,-1 0 1,0 0-1,0 0-15,0 0 16,25 0-16,1 0 16,-1 0-16,0-25 15,1 25-15,-1-25 16,0 25-16,1 0 16,-26 0-16,0 0 15,0 0-15,0 0 16,0 0-1,0 0 1,1 0 0,-1 0-16,0 0 15,25-25-15,0 25 16,-24-25 0,-1 25-1,25 0 1,-25 0-1,25 0-15,-24-25 16,-1 25 0,25 0-16,-25 0 15,0 0-15,1 0 16,-1-26-16,0 26 16,0 0-16,25 0 15,-25 0 1,26 0-1,-26 0-15,0 0 16,25 0-16,1 0 16,-26 0-16,25-25 15,-25 25-15,26 0 16,-26 0-16,25 0 16,-25 0-16,51 0 15,-51 0-15,0 0 16,0 0-16,25 0 15,-25 0-15,1 0 16,-1 0-16,0 0 16,0 0-1,0 0-15,51 0 16,-26 0-16,25 0 16,1 0-16,-26 0 15,26 0 1,-26 0-16,-25 0 0,25 0 15,-25 0 1,1 0-16,-1 0 16,0 0-16,0 0 15,25 0-15,-25 0 16,1 0-16,24 0 16,0 0-16,1 0 15,-1 25-15,0-25 16,0 0-16,1 0 15,-1 0-15,25 26 16,-24-26-16,-1 0 16,0 25-16,26-25 15,-26 0-15,26 0 16,-1 0-16,-25 0 16,26 0-16,-26 0 15,0 0-15,-25 0 16,1 0-16,24 0 15,-25 0-15,0 0 16,0 0-16,26 0 16,-26 0-16,0 0 15,25 0-15,-25 0 16,1 0 0,-1 0-16,25 0 0,0 0 15,-25 0 1,26 0-16,-1 0 15,25 0-15,-24 0 16,-1 0-16,0 0 16,1 0-16,-26 0 15,25 0-15,-25 0 16,0 0-16,1 0 16,-1-25-1,0 25-15,25 0 16,-25 0-16,0 0 15,1 0-15,49 0 16,-25 0-16,1-26 16,-1 26-16,-25-25 15,25 25-15,-24 0 16,-1 0-16,25 0 16,-25 0-16,-25-25 15,25 25-15,0 0 16,1 0-16,24-25 15,-25 25 17,0 0-32,0 0 15,0 0-15,1 0 16,-1-25 0,0 25-1,0 0 16,0 0-15,25 0 0,-24 0-1,-1-25 1,0 25 15,0 0-15,0 0-1,0 0 1,1 0-16,-1 0 16,0 0-1,25-25 1,-25 25 0,0-26-16,26 26 15,-26 0 1,0 0 62,0 0-62,0 0-1,0 0 16,1 0 48,-1 0 108,0 0-171,-75 0 171</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2:36.46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0 214 0,'0'-25'63,"51"25"-32,-26 0-15,0 0-16,25-25 15,26 25-15,-1-25 16,1 25-16,-1 0 15,1-26-15,-26 26 16,0-25-16,-25 25 16,0 0-16,1 0 31,-1 0-15,0 0-1,0 0-15,0 0 16,0-25-16,1 25 15,-1 0-15,0 0 16,-25-25 15,25 25-15,0 0-16,0 0 16,0 0-16,26 0 0,-26 0 15,25 0 1,-25 0-16,-25-25 15,25 25-15,1 0 16,-1 0 0,0 0-1,0 0 1,0 0 0,0 0-16,1 0 15,-1 0-15,25 0 16,25 0-16,-49 0 15,-1 0-15,25 0 16,-25 0-16,0 0 16,0 0 31,1 0-16,-1 0-16,25 0 1,0 25 0,1-25-16,24 25 15,26 0-15,24-25 16,-24 25-16,50 1 16,-51-26-16,-24 25 15,-1 0-15,-49 0 16,24-25-16,-25 0 15,0 0 1,0 0-16,0 0 16,1 0-1,-1 0 17,0 0-17,0 0 1,0 0-1,0 0 48,0 0-47,1 0-1,-1-25 63,0 25-46,0-25-17</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2:46.71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0 981 0,'25'0'109,"26"0"-93,-26 0-16,0 0 15,0 0-15,0 0 16,0 0-16,1 0 15,-1 0-15,25 0 16,0 0 0,1 0-16,-1 0 15,-25 25-15,25-25 16,1 0-16,-1 0 16,-25 0-16,0 0 15,25 0-15,-24 0 16,-1 0-16,0 0 15,25 0-15,-25 0 32,1 0-17,-1 0-15,0 0 16,0 0 0,0 0-16,0 0 15,0 0-15,26 0 16,-26 0-1,25 0-15,0 0 16,1 0-16,24 0 16,-24 0-16,24 0 15,0 0-15,-24 0 16,-26 0-16,0 0 16,0 0 30,0 0-30,0 0-16,1 0 16,-1-25-1,0 25-15,0 0 16,0 0 0,0 0-1,0 0 1,1 0-1,-1 0 1,-25-25-16,25 25 16,0 0-1,0 0 1,-25-26 0,25 26-1,1-25 1,-1 25-16,-25-25 15,25 25-15,0 0 16,0 0 0,0-25-16,0 25 15,1 0 1,-1-25-16,25 25 0,-25 0 16,0 0-16,0 0 15,1 0 1,-1 0-16,25-25 15,-25 25-15,0 0 16,0 0-16,1-25 16,-1 25-16,0 0 15,0 0-15,0 0 16,0 0 46,1 0-62,-1 0 16,25-26-16,-25 26 16,25-25-16,1 25 15,-26 0-15,0 0 16,25 0-16,-25 0 16,1 0-1,24 0 1,-25 0-16,25 0 15,1 0-15,-1 0 16,0 0 0,-25 0-16,1 0 15,-1 0 1,0 0 0,0 0-16,0 0 15,25 0-15,-24 0 16,-1 0-16,0 0 15,25 0-15,-25 0 16,0 0 0,1 0-1,-1 0 1,0 0 0,25 0-1,-25 0-15,1 0 16,-1 0-16,50 0 15,-50 0-15,0 0 16,1 0-16,24 0 16,-25 0-16,0 0 15,25 0-15,-24 0 16,-1 0-16,25 0 16,0 0-16,1 0 15,24 0-15,-50 0 16,0 0-1,1 0-15,-1 0 16,0 0-16,0 0 16,0 0-1,0 0-15,0 0 16,1 0-16,-1 0 16,0 0-16,0 0 15,0 0-15,25 0 16,1 0-16,-1 0 15,0 0-15,-25 0 16,26 0-16,-26 0 16,0 0 15,0 0-15,0 0-1,26 0-15,-26 0 16,25 0-16,0 0 15,1 0-15,-1 0 16,-25 0-16,0 0 16,0 0-16,1 0 15,-1 0-15,0 0 16,25 0 0,-25 0-16,0 0 15,1 0 1,24 0-16,-25 0 15,0 0-15,0 0 16,1 0 0,-1 0-16,0 0 15,0 0-15,25 0 16,1 0-16,-1 0 16,25 0-16,1 0 15,-26 0-15,-25 0 16,0 0-16,1 0 15,-1-25 1,0 25-16,0 0 16,0 0-1,0 0-15,0 0 16,1 0-16,-1 0 16,-25-25-16,25 25 15,0 0-15,0 0 16,0 0-1,0 0 32,1 0-31,-1 0-16,-25-25 16,25 25-16,0 0 15,25 0 1,-25 0-1,1 0 1,-1-25-16,0 25 16,0 0-16,0-26 15,26 26-15,-26 0 16,25 0 0,-25 0-1,0 0 1,26 0-1,-26 0 1,0 0 0,0 0-16,0 0 15,0-25 1,0 25 0,1 0-16,24 0 15,-25 0 1,0 0-16,0 0 15,26 0-15,-26 0 16,0 0-16,25 0 16,-25 0-16,1 0 15,-1 0-15,0 0 16,0 0 0,0 0-1,0 0 1,0 0-1,1 0-15,-1 0 16,0 0-16,0 0 16,0 0-16,25 0 15,-24 0-15,-1 0 16,25 0-16,0 0 16,-25 0-16,1 0 15,-1 0-15,25 0 16,-25 0-16,0 0 15,26 0-15,-26 0 16,0 0-16,0 0 16,0 0-16,0 0 15,26 0-15,-1 0 16,0 0-16,1-25 16,-26 25-1,25 0-15,0 0 16,-24 0-16,-1 0 15,25 0-15,-25 0 32,0 0-17,-25-25 1,25 25-16,1 0 16,-1 0-16,25 0 15,-25 0-15,25 0 16,1 0-16,-1 0 15,25 0-15,-24 0 16,-1 0-16,0 0 16,-24 0-16,24 0 15,0 0-15,-25 0 16,0 0 0,1 0-1,-1 0 1,0-25-1,25 25-15,-25 0 16,0 0-16,51-25 16,-51 25-1,0 0-15,0 0 16,0 0-16,1-25 16,-1 25-16,0-26 15,0 26 1,0 0-1,0 0-15,1 0 16,-1 0 0,0 0-1,0 0 1,0 0-16,0 0 16,-25-25-16,25 25 15,1 0-15,-1 0 16,0 0-1,0 0-15,0 0 16,0 0-16,0 0 16,1 0-16,-1 0 15,0-25-15,0 25 16,0 0-16,0-25 16,0 25-16,1 0 15,-1 0-15,0 0 31,0 0-31,0 0 16,26 0-16,-26 0 16,0 0-16,0 0 15,25 0-15,1 0 16,-26-25-16,25 25 16,-25 0-16,0 0 15,0 0-15,26-25 16,-26 25-16,25 0 15,1 0-15,-1 0 16,25 0-16,-50-25 16,1 25-16,24 0 15,-25 0-15,0 0 16,0-26-16,0 26 16,1 0-1,-1 0 1,0 0-1,0 0 1,25 0 0,-50-25-16,25 25 15,26 0-15,-26-25 16,0 25-16,25 0 16,-24 0-1,-1 0-15,0 0 16,25 0-16,-25 0 15,0 0-15,26 0 16,-26 0-16,0 0 16,0 0-16,0-25 15,0 25-15,1 0 16,-1 0 0,0 0-16,25-25 15,-25 25-15,26 0 16,-1-25-16,0 25 15,1 0-15,24 0 16,-25 0-16,-25 0 16,1 0-16,-1 0 15,0 0 1,0 0-16,0 0 16,0 0-1,0 0 1,1 0-16,24 0 15,-25 0-15,25 0 32,-25 0-17,1 0 1,-1 0-16,0 0 16,0 0-16,0 0 15,26 0-15,-1 0 16,0 0-16,0 0 15,1 0-15,24 0 16,1 0-16,-26 0 16,25 0-16,-24 0 15,24 0-15,-25 0 16,26 0-16,-1 0 16,-24 0-16,-1 0 15,0-25-15,-25 25 16,0 0-16,1 0 15,-1 0 1,0 0 0,25-26-16,1 26 15,-1 0-15,0-25 16,0 25-16,-24 0 16,-1 0 15,0 0-31,0 0 15,0 0-15,25 0 16,1 0 0,24 0-16,1 0 15,-1 0-15,1 0 16,-26 0-16,0-25 16,-25 25-16,26 0 15,-26 0-15,0 0 16,0 0-1,0 0 1,0 0 15,0 0 1,1 0-17,-1 0-15,-25-25 16,25 25-16,0 0 15</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2:50.58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-1 259 0,'25'0'94,"0"-25"-79,0 25-15,0 0 16,1 0 0,-1 0-16,0 0 15,25 0-15,0 0 16,26-26-16,-1 26 15,-24 0-15,24 0 16,-25 0-16,1 0 16,-1 0-16,0 0 15,-25 0-15,1 0 16,-1-25-16,0 25 16,0 0-1,-25-25-15,25 25 16,25 0-16,1 0 15,-1-25-15,25 25 16,1-25-16,-1 25 16,26 0-16,25-25 15,-51 0-15,1 25 16,-26-26-16,-25 26 16,0 0-16,0 0 15,0 0 1,1 0-1,24 0-15,25-25 16,1 25-16,-26 0 16,-25 0-1,0 0-15,1 0 16,-1 0 15,0 0-31,0 0 16,0 0-16,0 0 15,26 0-15,-1 0 16,-25 0-16,0 0 16,25 0-16,-24 0 15,-1 0 1,0 0 0,0 0-16,25 0 15,26 0-15,-26 0 16,0 0-16,1 25 15,-1-25-15,0 26 16,1-26-16,-1 0 16,-25 0-16,0 0 15,51 0-15,-26 0 16,0 25-16,1-25 16,24 25-16,0-25 15,-24 0-15,-1 25 16,0-25-16,-25 0 15,1 0 1,24 0-16,-25 0 16,0 0-16,0 0 15,26 0-15,-26 0 47,0 0-31,0 0-1,0 0 1,0 0 0,1 0-16,-1 0 15,0 0 1,50 0 0,-24 0-16,24-25 15,26 25-15,-26-25 16,1 25-16,-26 0 15,-25 0-15,25 0 16,-25 0 15,1 0-15,-1 0-16,0 0 31,0 0-31,0 0 16,0 0-16,26 0 15,-26 0-15,0 0 16,25 0-16,-25 0 16,0 0-16,1 0 15,-1 0-15,0 0 16,0 0-16,0 0 16,0 0-16,26 0 15,-1 0-15,0 0 16,1 0-16,-1 0 15,-25 0-15,25 0 16,-25 0-16,1 0 16,-1 0-16,0 0 15,0 0 1,0 0-16,25 0 16,1 0-16,-26 0 15,25 0-15,1 0 16,-26 0 46,0 0-46,25 0-16,-25 0 16,0 0-16,26 0 15,-26 0 1,0 0-1,0 0 95,0 0-110,0 0 15,1 0 48,-1 0-47,0 0-1,0 0 1,0 0-1,0 0-15,1-25 16,-52 25 390,1 0-390,0 0 15</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3:04.76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 0,'0'25'78,"25"-25"0,0 0-47,0 0-31,0 0 31,1 0 1,-1 0-17,0 0-15,0 0 16,0 0-1,0 0 17,0 0-17,1 0 1,-1 0 46,0 0-30,0 0-17,0 0-15,0 0 47,-25-25-16,26 25-31,-1 0 16,0 0 0,0 0 31</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3:13.33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1081 0,'25'0'93,"0"0"-93,0 0 16,51 0 0,-26 0-16,0 0 15,51 0-15,-26 0 16,26 0-16,-26 0 16,1 0-16,-26 0 15,-25 0-15,0 0 16,1 0-16,-1 0 15,0 0 1,25 0-16,26 0 16,-26 0-1,25 0-15,-24 0 16,-1 0-16,-25 0 16,25 0-16,-24 0 15,-1 0-15,0 0 16,0 0-1,0 0 1,0 0-16,0 0 16,1 0-1,-1 0 1,0 0-16,25 0 16,-25 0-16,26 0 15,-26 0-15,25 0 16,0 0-16,1 0 15,-26 0-15,0 0 16,0 0-16,0 0 16,0 0-1,1 0 1,-1 0 15,0 0-15,0 0-1,0 0-15,25 0 16,1 0-16,-26-25 16,0 25-1,0 0 1,0 0 0,0 0-1,1 0-15,-1 0 16,0 0-16,0-25 15,0 25-15,0 0 16,1-25-16,-1 25 16,25 0-16,-25 0 15,25 0-15,1-25 16,-1 25-16,25-26 16,-24 26-16,-26 0 15,0 0-15,0 0 16,0 0-16,0 0 15,1 0 1,-1 0-16,0-25 16,25 25-16,-25 0 15,1 0 1,-1 0 0,0 0-16,0-25 15,0 25-15,25 0 16,-24 0-16,-1 0 15,0 0-15,25 0 16,-25 0-16,0 0 16,1 0-16,-1 0 15,0 0-15,25 0 16,-25 0-16,1 0 16,-1 0-16,0 0 15,0 0-15,0 0 16,25 0-1,-24 0-15,-1 0 16,0 0-16,25 0 16,-25 0-16,0 0 15,1 0 1,-1 0 0,0 0-16,0 0 15,25 0-15,-25 0 16,26 0-1,-26 0-15,0 0 16,25 0-16,-24 0 16,-1 0-1,25 0-15,0 0 16,1 0-16,-26 0 16,0 0-16,0 0 15,0 0-15,0 0 16,0 0-1,1 0-15,-1 0 16,0 0 0,0 0-1,0 0-15,0 0 16,0 0-16,26 0 16,-26 0-1,0 0-15,0 0 16,0 0-16,1 0 15,-1 0-15,25 0 16,-25 0-16,0 0 16,26 0-16,-26 0 15,25 0-15,-25 0 16,25 0-16,-24 0 16,-1 0-16,0 0 15,0 0-15,0 0 31,0 0-31,26 0 16,-26 0 0,0 0-16,0 0 15,25 0-15,-24 0 16,-1 0-16,25 0 16,-25 0-16,25 0 15,-24 0 1,-1 0-1,0 0-15,0 0 16,0 0 0,0 0-1,0 0 1,1 0 0,-26-25-16,50 25 15,-25 0-15,0 0 16,26-25-16,-1 25 15,25 0-15,-24 0 16,-1-25-16,0 25 16,-25-25-16,26 25 15,-26 0-15,0-26 16,25 26-16,-25 0 16,0 0-1,26 0-15,-1-25 16,-25 25-16,0 0 62,1 0-30,-1 0-17,0 0 63,0 0-78,25 0 16,1 0-16,-1-25 16,0 25-16,0-25 15,1 25-15,-26 0 110,0 0-95,0 0 95,0 0-95,0 0 1,1-25-1,-1 25 1,0 0 0,0 0-16,0 0 15,0 0 1,1 0-16,24 0 16,0 0-16,0 0 15,-24 0-15,-1 0 16,25 0-1,-25 0-15,0 0 32,0 0-1,1 0-31,-1 0 16,0 0-1,0 0-15,0 0 16,0 0-1,26 0 1,-26 0-16,25 0 16,-25 0-16,26 0 15,24 0-15,-50 0 16,0 0-16,0 0 16,1 0-16,-1 0 15,0 0 1,0 0-1,0 0-15,0 0 16,0 0-16,1 0 16,24 0-16,-25 0 15,0 0-15,0 0 16,1 0-16,24 0 16,-25 0 15,25 0-31,-25 0 15,1 0-15,24 0 16,-25 0-16,0 0 16,0 0-16,26 0 15,-26 0-15,0 0 16,0 0 0,0 0-1,0 0 1,0 0-1,1 0-15,-1 0 16,0 0-16,25 0 16,26-25-16,-26 25 15,0 0-15,1 0 16,-26 0-16,25 0 16,-25 0-16,0-25 15,0 25-15,26 0 16,-26 0-1,0 0-15,0 0 16,51 0-16,-51 0 16,25 0-1,0 0-15,-24 0 16,24 0-16,-25 0 16,0 0-16,0 0 15,0 0 1,1 0-1,-1 0-15,25 0 16,25 0-16,-49 0 16,24 0-16,-25-26 15,25 26-15,-25 0 16,1 0-16,-1 0 16,0 0-16,0-25 15,0 25 1,0 0-1,1 0 1,-1 0-16,0 0 16,25 0-1,-25 0-15,0-25 16,26 25-16,24 0 16,-25 0-16,1-25 15,24 25-15,-24 0 16,-1 0-1,-25 0-15,25 0 16,-25 0 0,1 0-1,-1 0 1,-25-25-16,25 25 16,0 0-16,25 0 15,-25 0 1,1 0-1,-1 0-15,0 0 16,0 0-16,0 0 16,0-25-16,0 25 15,1 0-15,24-26 16,-25 26-16,0 0 16,26 0-16,-26 0 15,0 0 1,0 0-16,0 0 15,0-25-15,0 25 16,26 0-16,-26-25 16,0 25-16,0 0 15,0 0 1,0 0-16,1 0 16,-1 0 15,0 0-31,0 0 15,25 0-15,26 0 16,-26 0-16,0 0 16,-24 0-16,-1 0 15,25 0-15,-25-25 16,0 25-16,26 0 16,-26 0-16,0 0 15,25 0-15,0 0 16,-24 0-16,-1-25 15,25 25-15,-25 0 16,0 0-16,0 0 16,-25-25-16,26 25 15,-1 0 1,0 0-16,0 0 16,0 0-16,0 0 15,26 0-15,-26-25 16,0 25-16,25 0 15,-25 0-15,26 0 16,-26 0 0,0 0-1,25 0-15,-25 0 16,26-26 0,-26 26-1,25 0-15,-25 0 16,1 0-16,24 0 15,-25 0-15,0-25 16,25 25-16,-24 0 16,-1 0-16,25-25 15,-25 25-15,0 0 16,0 0-16,26 0 16,24 0-16,-25 0 15,-24 0-15,-1 0 16,50 0-16,-50 0 15,26-25-15,-26 25 16,25 0-16,-25 0 16,0 0-16,1 0 15,24 0-15,-25 0 16,0 0-16,25 0 16,-24 0-16,-1 0 15,0 0-15,25 0 16,-25 0-16,0 0 15,1 0 1,-1 0-16,0 0 16,25 0-16,1 0 0,-26 0 15,25 0 1,0 0-16,1 0 16,-1 0-16,0 0 15,0 0-15,-24 0 16,-1 0-16,50 0 15,-50 0-15,26 0 16,-1 0-16,-25 0 16,25 0-16,1 0 15,-26 0-15,0 0 16,25 0-16,-25 0 16,1 0-16,24 0 15,-25 0-15,0 0 16,0 0-16,0 0 15,1 0-15,-1 0 16,0 0-16,0 0 16,0 0-1,0 0-15,1 0 16,-1 0-16,0 0 16,0 0-1,0 0 1,25 0-16,1 0 15,24-25-15,-25 0 16,1 25-16,-26 0 16,25 0-16,-25-25 15,0 25-15,1 0 32,-1 0-17,0-26 1,0 26-16,0 0 15,26 0-15,-26 0 16,0 0-16,25-25 16,0 25-1,-24-25 1,-1 25 15,0 0-15,0 0-1,0 0 1,0 0-16,0 0 16,1 0-1,-1 0-15,0 0 78,0 0-78,0 0 16,0 0 0,0 0-1,1 0 1,-1 0 0,-25 25-16,25-25 15,0 0 1,0 0-1,0 25 1,1-25-16,-1 0 16,25 26-16,-25-1 15,25-25 1,-24 0-16,24 0 16,-25 0-1,25 25-15,-25-25 16,26 0-1,-26 0-15,0 25 0,0-25 16,0 0-16,0 0 31,1 0 47,-1 0-62,0 0 0,0 0-16,0 0 15,0 0 1,1 0-16,-1 0 31,0 0-15,0 0-1,0 0 1,0 0 0,0 0-1,1 0 1,-1 0-16,0 0 16,0 0-1,0 0 1,0 0-1,0 0-15,1 0 16,24 0 0,-25 0-1,0 0-15,26 0 16,-26 0 0,0 0-16,0 0 15,0 0-15,25 0 16,-24 0-16,24 0 15,0 25-15,26-25 16,-26 0-16,25 0 16,-50 0-16,1 0 31,-1 0-15,0 0-1,25 0-15,26 0 16,-1 0-16,1 0 15,-1 0-15,0 0 16,-24 0-16,-1 0 16,-25 0-1,0 0-15,0 0 0,1 0 32,-1 0-32,0 0 15,25 0 1,-25 0-16,1 0 15,-1 0-15,25 0 16,-25 0-16,0 0 16,26 0-16,-1 0 15,-25 0-15,0 0 16,0 0-16,0 0 16,1 0-1,-1 0 1,25 0-1,-50-25 1,25 25-16,25 0 16,-24 0-1,-1 0 1,0 0 15,0 0-31,-25-25 31,25 25 1,0 0-17,1 0 1,-1 0 0,-25-25 124,-76 0-140,-50-1 16,-50-24-16,-75 0 15</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08T16:23:17.48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-1 429 0,'25'0'47,"0"0"-31,0 0 15,0 0-15,0 0-1,0 0 1,26 0-16,-1 0 16,51 0-1,24 0-15,-24 0 0,25 0 16,-26 0 0,51 0-1,-100 0-15,-26 0 16,0 0-1,25 0 1,-25 0 0,26 0-16,-26 0 15,25 0-15,-25 0 16,0 0-16,0 0 31,1 0-15,24 0-16,0 0 15,26-25-15,-26 25 16,25 0-16,1 0 16,-26 0-16,0 0 15,1 0-15,-26 0 16,0 0-16,0 0 16,0 0-16,0 0 15,1 0-15,49 0 16,-25 0-1,26 0-15,-1 0 0,1 0 16,-26 0-16,0 0 16,1 0-1,-26 0-15,25 0 16,-25 0 0,0 0-1,0 0 1,1 0-1,24 0-15,-25 0 16,0 0-16,25 0 16,1 0-16,-1 0 15,0 0-15,1 0 16,24 0-16,1 0 16,-1 0-16,-25 0 15,26 0-15,-26 0 16,0 0-16,-24 0 15,-1 0-15,0 0 16,25 0-16,-25 0 16,0 0-16,26 0 15,24 0-15,-25 0 16,1 0-16,-1 0 16,0 0-16,-25 0 15,26 0 1,-26-25-16,0 25 15,25 0-15,-24 0 16,24 0-16,0 0 16,0 0-16,1 0 15,-1 0-15,0 0 16,-25 0-16,1 0 16,24 0-16,-25 0 15,50 0 1,-24 0-16,24 0 15,26 0-15,-1 0 16,1 0-16,25 0 16,-26 0-16,-24 0 15,-1 0-15,-50 0 16,1 0 0,-1 0-1,0 0 1,0 0-16,25 0 15,1 0-15,-1 0 16,25 0-16,-24 0 16,-1-25-1,-25 25-15,25 0 0,-24 0 16,-1 0 0,0 0-16,0 0 15,0 0 1,0 0-16,26 0 15,-1 0-15,0 0 16,0 0-16,-24 0 16,24 0-16,-25 0 15,0 0-15,25 0 16,1 0-16,-26-26 16,0 26-16,0 0 15,26 0-15,-26 0 16,0 0-16,25 0 15,0 0-15,1-25 16,24 25-16,26 0 16,-1-25-16,26 0 15,-50 25-15,-1 0 16,-25 0-16,1 0 16,-26 0-16,0 0 15,25 0-15,-25-25 16,0 25-16,26 0 15,-26 0 1,25 0-16,0 0 16,1 0-16,-1 0 15,0 0-15,-24 0 16,24-25-16,0 25 16,-25 0-16,26 0 15,-26 0-15,25 0 16,0 0-16,-25 0 15,1 0 48,-1 0-47,0 0-1,25 0-15,-25 0 16,26 0-16,24 0 15,1 0-15,24 0 16,1 0-16,-26 0 16,1 0-16,-1 0 15,-50 0-15,26 0 16,-26 0-16,0 0 16,0 0-1,0 0-15,0 0 16,0 0-1,1 0-15,-1 0 16,25 0-16,25 0 16,-24 0-16,-26 0 15,0 0-15,25 0 16,-25 0 0,1 0 15,24 0-16,-25-25 1,0 25-16,26 0 16,-26-26-16,0 26 15,25 0-15,-25 0 16,26-25 0,-51 0-16,25 25 15,0 0-15,0-25 16,0 25-1,0 0 32,0 0-31,1 0-16,-1-25 16,0 25 452,-25-25-468,25-1 16,0 26-16,-50 0 187,0 0-171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youtu.be/y2guyWS57OA"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youtu.be/D6aasfwCC24"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youtu.be/p4ATqeNEtL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democracynow.org/2014/10/30/is_your_judge_for_sale_dar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a:t>
            </a:fld>
            <a:endParaRPr lang="en-US" dirty="0"/>
          </a:p>
        </p:txBody>
      </p:sp>
    </p:spTree>
    <p:extLst>
      <p:ext uri="{BB962C8B-B14F-4D97-AF65-F5344CB8AC3E}">
        <p14:creationId xmlns:p14="http://schemas.microsoft.com/office/powerpoint/2010/main" val="582786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10</a:t>
            </a:fld>
            <a:endParaRPr lang="en-US" dirty="0"/>
          </a:p>
        </p:txBody>
      </p:sp>
    </p:spTree>
    <p:extLst>
      <p:ext uri="{BB962C8B-B14F-4D97-AF65-F5344CB8AC3E}">
        <p14:creationId xmlns:p14="http://schemas.microsoft.com/office/powerpoint/2010/main" val="1317442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https://youtu.be/y2guyWS57OA</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11</a:t>
            </a:fld>
            <a:endParaRPr lang="en-US" dirty="0"/>
          </a:p>
        </p:txBody>
      </p:sp>
    </p:spTree>
    <p:extLst>
      <p:ext uri="{BB962C8B-B14F-4D97-AF65-F5344CB8AC3E}">
        <p14:creationId xmlns:p14="http://schemas.microsoft.com/office/powerpoint/2010/main" val="85867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12</a:t>
            </a:fld>
            <a:endParaRPr lang="en-US" dirty="0"/>
          </a:p>
        </p:txBody>
      </p:sp>
    </p:spTree>
    <p:extLst>
      <p:ext uri="{BB962C8B-B14F-4D97-AF65-F5344CB8AC3E}">
        <p14:creationId xmlns:p14="http://schemas.microsoft.com/office/powerpoint/2010/main" val="4079518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13</a:t>
            </a:fld>
            <a:endParaRPr lang="en-US" dirty="0"/>
          </a:p>
        </p:txBody>
      </p:sp>
    </p:spTree>
    <p:extLst>
      <p:ext uri="{BB962C8B-B14F-4D97-AF65-F5344CB8AC3E}">
        <p14:creationId xmlns:p14="http://schemas.microsoft.com/office/powerpoint/2010/main" val="2280567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14</a:t>
            </a:fld>
            <a:endParaRPr lang="en-US" dirty="0"/>
          </a:p>
        </p:txBody>
      </p:sp>
    </p:spTree>
    <p:extLst>
      <p:ext uri="{BB962C8B-B14F-4D97-AF65-F5344CB8AC3E}">
        <p14:creationId xmlns:p14="http://schemas.microsoft.com/office/powerpoint/2010/main" val="141867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15</a:t>
            </a:fld>
            <a:endParaRPr lang="en-US" dirty="0"/>
          </a:p>
        </p:txBody>
      </p:sp>
    </p:spTree>
    <p:extLst>
      <p:ext uri="{BB962C8B-B14F-4D97-AF65-F5344CB8AC3E}">
        <p14:creationId xmlns:p14="http://schemas.microsoft.com/office/powerpoint/2010/main" val="315521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16</a:t>
            </a:fld>
            <a:endParaRPr lang="en-US" dirty="0"/>
          </a:p>
        </p:txBody>
      </p:sp>
    </p:spTree>
    <p:extLst>
      <p:ext uri="{BB962C8B-B14F-4D97-AF65-F5344CB8AC3E}">
        <p14:creationId xmlns:p14="http://schemas.microsoft.com/office/powerpoint/2010/main" val="20694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17</a:t>
            </a:fld>
            <a:endParaRPr lang="en-US" dirty="0"/>
          </a:p>
        </p:txBody>
      </p:sp>
    </p:spTree>
    <p:extLst>
      <p:ext uri="{BB962C8B-B14F-4D97-AF65-F5344CB8AC3E}">
        <p14:creationId xmlns:p14="http://schemas.microsoft.com/office/powerpoint/2010/main" val="1867972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18</a:t>
            </a:fld>
            <a:endParaRPr lang="en-US" dirty="0"/>
          </a:p>
        </p:txBody>
      </p:sp>
    </p:spTree>
    <p:extLst>
      <p:ext uri="{BB962C8B-B14F-4D97-AF65-F5344CB8AC3E}">
        <p14:creationId xmlns:p14="http://schemas.microsoft.com/office/powerpoint/2010/main" val="301066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19</a:t>
            </a:fld>
            <a:endParaRPr lang="en-US" dirty="0"/>
          </a:p>
        </p:txBody>
      </p:sp>
    </p:spTree>
    <p:extLst>
      <p:ext uri="{BB962C8B-B14F-4D97-AF65-F5344CB8AC3E}">
        <p14:creationId xmlns:p14="http://schemas.microsoft.com/office/powerpoint/2010/main" val="99724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a:t>
            </a:fld>
            <a:endParaRPr lang="en-US" dirty="0"/>
          </a:p>
        </p:txBody>
      </p:sp>
    </p:spTree>
    <p:extLst>
      <p:ext uri="{BB962C8B-B14F-4D97-AF65-F5344CB8AC3E}">
        <p14:creationId xmlns:p14="http://schemas.microsoft.com/office/powerpoint/2010/main" val="4241593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20</a:t>
            </a:fld>
            <a:endParaRPr lang="en-US" dirty="0"/>
          </a:p>
        </p:txBody>
      </p:sp>
    </p:spTree>
    <p:extLst>
      <p:ext uri="{BB962C8B-B14F-4D97-AF65-F5344CB8AC3E}">
        <p14:creationId xmlns:p14="http://schemas.microsoft.com/office/powerpoint/2010/main" val="2749427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21</a:t>
            </a:fld>
            <a:endParaRPr lang="en-US" dirty="0"/>
          </a:p>
        </p:txBody>
      </p:sp>
    </p:spTree>
    <p:extLst>
      <p:ext uri="{BB962C8B-B14F-4D97-AF65-F5344CB8AC3E}">
        <p14:creationId xmlns:p14="http://schemas.microsoft.com/office/powerpoint/2010/main" val="3039138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22</a:t>
            </a:fld>
            <a:endParaRPr lang="en-US" dirty="0"/>
          </a:p>
        </p:txBody>
      </p:sp>
    </p:spTree>
    <p:extLst>
      <p:ext uri="{BB962C8B-B14F-4D97-AF65-F5344CB8AC3E}">
        <p14:creationId xmlns:p14="http://schemas.microsoft.com/office/powerpoint/2010/main" val="1651763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https://youtu.be/D6aasfwCC24</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23</a:t>
            </a:fld>
            <a:endParaRPr lang="en-US" dirty="0"/>
          </a:p>
        </p:txBody>
      </p:sp>
    </p:spTree>
    <p:extLst>
      <p:ext uri="{BB962C8B-B14F-4D97-AF65-F5344CB8AC3E}">
        <p14:creationId xmlns:p14="http://schemas.microsoft.com/office/powerpoint/2010/main" val="791777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24</a:t>
            </a:fld>
            <a:endParaRPr lang="en-US" dirty="0"/>
          </a:p>
        </p:txBody>
      </p:sp>
    </p:spTree>
    <p:extLst>
      <p:ext uri="{BB962C8B-B14F-4D97-AF65-F5344CB8AC3E}">
        <p14:creationId xmlns:p14="http://schemas.microsoft.com/office/powerpoint/2010/main" val="1333138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25</a:t>
            </a:fld>
            <a:endParaRPr lang="en-US" dirty="0"/>
          </a:p>
        </p:txBody>
      </p:sp>
    </p:spTree>
    <p:extLst>
      <p:ext uri="{BB962C8B-B14F-4D97-AF65-F5344CB8AC3E}">
        <p14:creationId xmlns:p14="http://schemas.microsoft.com/office/powerpoint/2010/main" val="279375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26</a:t>
            </a:fld>
            <a:endParaRPr lang="en-US" dirty="0"/>
          </a:p>
        </p:txBody>
      </p:sp>
    </p:spTree>
    <p:extLst>
      <p:ext uri="{BB962C8B-B14F-4D97-AF65-F5344CB8AC3E}">
        <p14:creationId xmlns:p14="http://schemas.microsoft.com/office/powerpoint/2010/main" val="427658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27</a:t>
            </a:fld>
            <a:endParaRPr lang="en-US" dirty="0"/>
          </a:p>
        </p:txBody>
      </p:sp>
    </p:spTree>
    <p:extLst>
      <p:ext uri="{BB962C8B-B14F-4D97-AF65-F5344CB8AC3E}">
        <p14:creationId xmlns:p14="http://schemas.microsoft.com/office/powerpoint/2010/main" val="2045797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28</a:t>
            </a:fld>
            <a:endParaRPr lang="en-US" dirty="0"/>
          </a:p>
        </p:txBody>
      </p:sp>
    </p:spTree>
    <p:extLst>
      <p:ext uri="{BB962C8B-B14F-4D97-AF65-F5344CB8AC3E}">
        <p14:creationId xmlns:p14="http://schemas.microsoft.com/office/powerpoint/2010/main" val="1514929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29</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3</a:t>
            </a:fld>
            <a:endParaRPr lang="en-US" dirty="0"/>
          </a:p>
        </p:txBody>
      </p:sp>
    </p:spTree>
    <p:extLst>
      <p:ext uri="{BB962C8B-B14F-4D97-AF65-F5344CB8AC3E}">
        <p14:creationId xmlns:p14="http://schemas.microsoft.com/office/powerpoint/2010/main" val="2951406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30</a:t>
            </a:fld>
            <a:endParaRPr lang="en-US" dirty="0"/>
          </a:p>
        </p:txBody>
      </p:sp>
    </p:spTree>
    <p:extLst>
      <p:ext uri="{BB962C8B-B14F-4D97-AF65-F5344CB8AC3E}">
        <p14:creationId xmlns:p14="http://schemas.microsoft.com/office/powerpoint/2010/main" val="148971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http://youtu.be/p4ATqeNEtLw</a:t>
            </a:r>
            <a:r>
              <a:rPr lang="en-US" dirty="0"/>
              <a:t> </a:t>
            </a:r>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4</a:t>
            </a:fld>
            <a:endParaRPr lang="en-US" dirty="0"/>
          </a:p>
        </p:txBody>
      </p:sp>
    </p:spTree>
    <p:extLst>
      <p:ext uri="{BB962C8B-B14F-4D97-AF65-F5344CB8AC3E}">
        <p14:creationId xmlns:p14="http://schemas.microsoft.com/office/powerpoint/2010/main" val="526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5</a:t>
            </a:fld>
            <a:endParaRPr lang="en-US" dirty="0"/>
          </a:p>
        </p:txBody>
      </p:sp>
    </p:spTree>
    <p:extLst>
      <p:ext uri="{BB962C8B-B14F-4D97-AF65-F5344CB8AC3E}">
        <p14:creationId xmlns:p14="http://schemas.microsoft.com/office/powerpoint/2010/main" val="396308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hlinkClick r:id="rId3"/>
              </a:rPr>
              <a:t>http://www.democracynow.org/2014/10/30/is_your_judge_for_sale_dark</a:t>
            </a:r>
            <a:r>
              <a:rPr lang="en-US" sz="1200" dirty="0"/>
              <a:t> </a:t>
            </a:r>
          </a:p>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6</a:t>
            </a:fld>
            <a:endParaRPr lang="en-US" dirty="0"/>
          </a:p>
        </p:txBody>
      </p:sp>
    </p:spTree>
    <p:extLst>
      <p:ext uri="{BB962C8B-B14F-4D97-AF65-F5344CB8AC3E}">
        <p14:creationId xmlns:p14="http://schemas.microsoft.com/office/powerpoint/2010/main" val="375091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7</a:t>
            </a:fld>
            <a:endParaRPr lang="en-US" dirty="0"/>
          </a:p>
        </p:txBody>
      </p:sp>
    </p:spTree>
    <p:extLst>
      <p:ext uri="{BB962C8B-B14F-4D97-AF65-F5344CB8AC3E}">
        <p14:creationId xmlns:p14="http://schemas.microsoft.com/office/powerpoint/2010/main" val="28133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8</a:t>
            </a:fld>
            <a:endParaRPr lang="en-US" dirty="0"/>
          </a:p>
        </p:txBody>
      </p:sp>
    </p:spTree>
    <p:extLst>
      <p:ext uri="{BB962C8B-B14F-4D97-AF65-F5344CB8AC3E}">
        <p14:creationId xmlns:p14="http://schemas.microsoft.com/office/powerpoint/2010/main" val="349998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9</a:t>
            </a:fld>
            <a:endParaRPr lang="en-US" dirty="0"/>
          </a:p>
        </p:txBody>
      </p:sp>
    </p:spTree>
    <p:extLst>
      <p:ext uri="{BB962C8B-B14F-4D97-AF65-F5344CB8AC3E}">
        <p14:creationId xmlns:p14="http://schemas.microsoft.com/office/powerpoint/2010/main" val="108993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youtu.be/fECwJq4PkI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hyperlink" Target="https://www.heritage.org/testimony/the-death-penalty-deters-crime-and-saves-live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customXml" Target="../ink/ink5.xml"/><Relationship Id="rId18" Type="http://schemas.openxmlformats.org/officeDocument/2006/relationships/image" Target="../media/image42.emf"/><Relationship Id="rId26" Type="http://schemas.openxmlformats.org/officeDocument/2006/relationships/image" Target="../media/image46.emf"/><Relationship Id="rId3" Type="http://schemas.openxmlformats.org/officeDocument/2006/relationships/image" Target="../media/image15.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39.emf"/><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18.xml"/><Relationship Id="rId16" Type="http://schemas.openxmlformats.org/officeDocument/2006/relationships/image" Target="../media/image41.emf"/><Relationship Id="rId20" Type="http://schemas.openxmlformats.org/officeDocument/2006/relationships/image" Target="../media/image43.emf"/><Relationship Id="rId1" Type="http://schemas.openxmlformats.org/officeDocument/2006/relationships/slideLayout" Target="../slideLayouts/slideLayout14.xml"/><Relationship Id="rId6" Type="http://schemas.openxmlformats.org/officeDocument/2006/relationships/image" Target="../media/image36.emf"/><Relationship Id="rId11" Type="http://schemas.openxmlformats.org/officeDocument/2006/relationships/customXml" Target="../ink/ink4.xml"/><Relationship Id="rId24" Type="http://schemas.openxmlformats.org/officeDocument/2006/relationships/image" Target="../media/image45.emf"/><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38.emf"/><Relationship Id="rId19" Type="http://schemas.openxmlformats.org/officeDocument/2006/relationships/customXml" Target="../ink/ink8.xml"/><Relationship Id="rId4" Type="http://schemas.openxmlformats.org/officeDocument/2006/relationships/hyperlink" Target="https://deathpenaltyinfo.org/deterrence-national-research-council-concludes-deterrence-studies-should-not-influence-death-penalty" TargetMode="External"/><Relationship Id="rId9" Type="http://schemas.openxmlformats.org/officeDocument/2006/relationships/customXml" Target="../ink/ink3.xml"/><Relationship Id="rId14" Type="http://schemas.openxmlformats.org/officeDocument/2006/relationships/image" Target="../media/image40.emf"/><Relationship Id="rId22" Type="http://schemas.openxmlformats.org/officeDocument/2006/relationships/image" Target="../media/image44.emf"/></Relationships>
</file>

<file path=ppt/slides/_rels/slide19.xml.rels><?xml version="1.0" encoding="UTF-8" standalone="yes"?>
<Relationships xmlns="http://schemas.openxmlformats.org/package/2006/relationships"><Relationship Id="rId3" Type="http://schemas.openxmlformats.org/officeDocument/2006/relationships/hyperlink" Target="https://deathpenaltyinfo.org/policy-issues/cost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hyperlink" Target="https://www.thebalance.com/comparing-the-costs-of-death-penalty-vs-life-in-prison-4689874" TargetMode="External"/><Relationship Id="rId4" Type="http://schemas.openxmlformats.org/officeDocument/2006/relationships/hyperlink" Target="https://www.amnestyusa.org/issues/death-penalty/death-penalty-facts/death-penalty-cos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hyperlink" Target="https://youtu.be/6kdPE0ZNxD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W32lXNhGST4"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hyperlink" Target="https://youtu.be/BXg4-g_Wbm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www.politico.com/magazine/story/2015/03/judicial-elections-fundraising-115503.html#.VS3lwJPR9S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apnewsarchive.com/1996/State-Supreme-Court-Justice-Likens-GOP-Opponent-to-a-Skunk/id-9406514862e14f0c9fb7b7ea3fb8707d"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POLS 207  </a:t>
            </a:r>
            <a:br>
              <a:rPr lang="en-US" dirty="0"/>
            </a:br>
            <a:r>
              <a:rPr lang="en-US" dirty="0"/>
              <a:t>State &amp; Local Government* </a:t>
            </a:r>
          </a:p>
        </p:txBody>
      </p:sp>
      <p:sp>
        <p:nvSpPr>
          <p:cNvPr id="3" name="Subtitle 2"/>
          <p:cNvSpPr>
            <a:spLocks noGrp="1"/>
          </p:cNvSpPr>
          <p:nvPr>
            <p:ph type="subTitle" idx="1"/>
          </p:nvPr>
        </p:nvSpPr>
        <p:spPr/>
        <p:txBody>
          <a:bodyPr>
            <a:normAutofit lnSpcReduction="10000"/>
          </a:bodyPr>
          <a:lstStyle/>
          <a:p>
            <a:r>
              <a:rPr lang="en-US" dirty="0"/>
              <a:t>Chapter 11C</a:t>
            </a:r>
          </a:p>
          <a:p>
            <a:r>
              <a:rPr lang="en-US" dirty="0"/>
              <a:t>Adjudicating the Law: Policy and the Courts (</a:t>
            </a:r>
            <a:r>
              <a:rPr lang="en-US"/>
              <a:t>Part 3)</a:t>
            </a:r>
            <a:endParaRPr lang="en-US" dirty="0"/>
          </a:p>
          <a:p>
            <a:endParaRPr lang="en-US" dirty="0"/>
          </a:p>
          <a:p>
            <a:r>
              <a:rPr lang="en-US" dirty="0"/>
              <a:t>Dr. Roblyer, Ph.D.</a:t>
            </a:r>
          </a:p>
        </p:txBody>
      </p:sp>
      <p:sp>
        <p:nvSpPr>
          <p:cNvPr id="5" name="TextBox 5">
            <a:extLst>
              <a:ext uri="{FF2B5EF4-FFF2-40B4-BE49-F238E27FC236}">
                <a16:creationId xmlns:a16="http://schemas.microsoft.com/office/drawing/2014/main" id="{D5C4A509-1A46-4A1C-9540-0ED7DFC09A7D}"/>
              </a:ext>
            </a:extLst>
          </p:cNvPr>
          <p:cNvSpPr txBox="1"/>
          <p:nvPr/>
        </p:nvSpPr>
        <p:spPr>
          <a:xfrm>
            <a:off x="1432560" y="6159548"/>
            <a:ext cx="5274777" cy="338554"/>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a:lstStyle>
          <a:p>
            <a:r>
              <a:rPr lang="en-US" sz="1600" i="1" dirty="0">
                <a:effectLst>
                  <a:outerShdw blurRad="38100" dist="38100" dir="2700000" algn="tl">
                    <a:srgbClr val="000000">
                      <a:alpha val="43137"/>
                    </a:srgbClr>
                  </a:outerShdw>
                </a:effectLst>
                <a:latin typeface="+mn-lt"/>
              </a:rPr>
              <a:t>*These slides are based on originals provided by Dr. Harvey Tucker</a:t>
            </a:r>
          </a:p>
        </p:txBody>
      </p:sp>
    </p:spTree>
    <p:extLst>
      <p:ext uri="{BB962C8B-B14F-4D97-AF65-F5344CB8AC3E}">
        <p14:creationId xmlns:p14="http://schemas.microsoft.com/office/powerpoint/2010/main" val="155895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Judicial Solicitation of Funds</a:t>
            </a:r>
          </a:p>
        </p:txBody>
      </p:sp>
      <p:sp>
        <p:nvSpPr>
          <p:cNvPr id="3" name="Content Placeholder 2"/>
          <p:cNvSpPr>
            <a:spLocks noGrp="1"/>
          </p:cNvSpPr>
          <p:nvPr>
            <p:ph idx="1"/>
          </p:nvPr>
        </p:nvSpPr>
        <p:spPr>
          <a:xfrm>
            <a:off x="1435608" y="1447800"/>
            <a:ext cx="7498080" cy="5181600"/>
          </a:xfrm>
        </p:spPr>
        <p:txBody>
          <a:bodyPr>
            <a:normAutofit lnSpcReduction="10000"/>
          </a:bodyPr>
          <a:lstStyle/>
          <a:p>
            <a:r>
              <a:rPr lang="en-US" sz="2400" dirty="0"/>
              <a:t>In Cobb’s state, Alabama, as well as in Texas, it is </a:t>
            </a:r>
            <a:r>
              <a:rPr lang="en-US" sz="2400" dirty="0">
                <a:solidFill>
                  <a:schemeClr val="accent3">
                    <a:lumMod val="75000"/>
                  </a:schemeClr>
                </a:solidFill>
              </a:rPr>
              <a:t>legal</a:t>
            </a:r>
            <a:r>
              <a:rPr lang="en-US" sz="2400" dirty="0"/>
              <a:t> for the judicial candidates </a:t>
            </a:r>
            <a:r>
              <a:rPr lang="en-US" sz="2400" dirty="0">
                <a:solidFill>
                  <a:schemeClr val="accent3">
                    <a:lumMod val="75000"/>
                  </a:schemeClr>
                </a:solidFill>
              </a:rPr>
              <a:t>to ask donors directly for funds</a:t>
            </a:r>
          </a:p>
          <a:p>
            <a:r>
              <a:rPr lang="en-US" sz="2400" dirty="0"/>
              <a:t>Here are 2 instances from Texas she cited:</a:t>
            </a:r>
          </a:p>
          <a:p>
            <a:pPr lvl="1"/>
            <a:r>
              <a:rPr lang="en-US" sz="1600" i="1" dirty="0"/>
              <a:t>One judge emailed a small group of partners at a prominent firm to point out contributions made by other firms. “[A]</a:t>
            </a:r>
            <a:r>
              <a:rPr lang="en-US" sz="1600" i="1" dirty="0" err="1"/>
              <a:t>ll</a:t>
            </a:r>
            <a:r>
              <a:rPr lang="en-US" sz="1600" i="1" dirty="0"/>
              <a:t> the Top 10 firms are committed to maxing out as a firm: $30,000 total,” the judge wrote, requesting that their firm “do the same.” “At most of the firms, they are designating a senior partner … to bundle dozens of relatively small-$ contributions … until they reach the target,” the judge explained, promising, “Bottomless thanks!”</a:t>
            </a:r>
          </a:p>
          <a:p>
            <a:pPr lvl="1"/>
            <a:r>
              <a:rPr lang="en-US" sz="1700" i="1" dirty="0"/>
              <a:t>Another judge, soon after winning election, sent a personal email to a local lawyer that stated in part: “I trust that you will see your way clear to contribute to my campaign account in an amount reflective of the $2,000 contribution you made towards my defeat … and the fact that by their very nature post-election contributions are tardy and in very few realms does tardiness not incur an up-charge.”</a:t>
            </a:r>
          </a:p>
          <a:p>
            <a:r>
              <a:rPr lang="en-US" sz="2400" dirty="0"/>
              <a:t>Her assessment:  </a:t>
            </a:r>
            <a:r>
              <a:rPr lang="en-US" sz="2400" i="1" dirty="0"/>
              <a:t>“These overtures are </a:t>
            </a:r>
            <a:r>
              <a:rPr lang="en-US" sz="2400" i="1" dirty="0">
                <a:solidFill>
                  <a:schemeClr val="accent3">
                    <a:lumMod val="75000"/>
                  </a:schemeClr>
                </a:solidFill>
              </a:rPr>
              <a:t>shameful.</a:t>
            </a:r>
            <a:r>
              <a:rPr lang="en-US" sz="2400" i="1" dirty="0"/>
              <a:t>  They’re </a:t>
            </a:r>
            <a:r>
              <a:rPr lang="en-US" sz="2400" i="1" dirty="0">
                <a:solidFill>
                  <a:schemeClr val="accent3">
                    <a:lumMod val="75000"/>
                  </a:schemeClr>
                </a:solidFill>
              </a:rPr>
              <a:t>embarrassing</a:t>
            </a:r>
            <a:r>
              <a:rPr lang="en-US" sz="2400" i="1" dirty="0"/>
              <a:t>.  And they’re perfectly </a:t>
            </a:r>
            <a:r>
              <a:rPr lang="en-US" sz="2400" i="1" dirty="0">
                <a:solidFill>
                  <a:schemeClr val="accent3">
                    <a:lumMod val="75000"/>
                  </a:schemeClr>
                </a:solidFill>
              </a:rPr>
              <a:t>legal</a:t>
            </a:r>
            <a:r>
              <a:rPr lang="en-US" sz="2400" i="1" dirty="0"/>
              <a:t>.”</a:t>
            </a:r>
            <a:br>
              <a:rPr lang="en-US" sz="2400" dirty="0"/>
            </a:br>
            <a:endParaRPr lang="en-US" sz="2400" dirty="0"/>
          </a:p>
          <a:p>
            <a:pPr lvl="1"/>
            <a:endParaRPr lang="en-US" sz="2000" dirty="0"/>
          </a:p>
        </p:txBody>
      </p:sp>
    </p:spTree>
    <p:extLst>
      <p:ext uri="{BB962C8B-B14F-4D97-AF65-F5344CB8AC3E}">
        <p14:creationId xmlns:p14="http://schemas.microsoft.com/office/powerpoint/2010/main" val="30778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she run for the bench?</a:t>
            </a:r>
          </a:p>
        </p:txBody>
      </p:sp>
      <p:sp>
        <p:nvSpPr>
          <p:cNvPr id="3" name="Content Placeholder 2"/>
          <p:cNvSpPr>
            <a:spLocks noGrp="1"/>
          </p:cNvSpPr>
          <p:nvPr>
            <p:ph idx="1"/>
          </p:nvPr>
        </p:nvSpPr>
        <p:spPr>
          <a:xfrm>
            <a:off x="1435608" y="4876800"/>
            <a:ext cx="7498080" cy="1371600"/>
          </a:xfrm>
        </p:spPr>
        <p:txBody>
          <a:bodyPr>
            <a:noAutofit/>
          </a:bodyPr>
          <a:lstStyle/>
          <a:p>
            <a:r>
              <a:rPr lang="en-US" sz="2800" dirty="0"/>
              <a:t>Listen to the topics she includes in her 30-sec TV spot</a:t>
            </a:r>
          </a:p>
          <a:p>
            <a:pPr lvl="1"/>
            <a:r>
              <a:rPr lang="en-US" sz="2400" dirty="0"/>
              <a:t>What was her “tough on crime” claim?</a:t>
            </a:r>
          </a:p>
        </p:txBody>
      </p:sp>
      <p:pic>
        <p:nvPicPr>
          <p:cNvPr id="4" name="Picture 3" descr="Screenshot of political ad showing Sue Bell Cobb in a courtroom."/>
          <p:cNvPicPr>
            <a:picLocks noChangeAspect="1"/>
          </p:cNvPicPr>
          <p:nvPr/>
        </p:nvPicPr>
        <p:blipFill>
          <a:blip r:embed="rId3"/>
          <a:stretch>
            <a:fillRect/>
          </a:stretch>
        </p:blipFill>
        <p:spPr>
          <a:xfrm>
            <a:off x="3179635" y="1417638"/>
            <a:ext cx="4010025" cy="2927226"/>
          </a:xfrm>
          <a:prstGeom prst="rect">
            <a:avLst/>
          </a:prstGeom>
        </p:spPr>
      </p:pic>
      <p:sp>
        <p:nvSpPr>
          <p:cNvPr id="5" name="Rectangle 4"/>
          <p:cNvSpPr/>
          <p:nvPr/>
        </p:nvSpPr>
        <p:spPr>
          <a:xfrm>
            <a:off x="3818728" y="4441555"/>
            <a:ext cx="2731838" cy="338554"/>
          </a:xfrm>
          <a:prstGeom prst="rect">
            <a:avLst/>
          </a:prstGeom>
        </p:spPr>
        <p:txBody>
          <a:bodyPr wrap="none">
            <a:spAutoFit/>
          </a:bodyPr>
          <a:lstStyle/>
          <a:p>
            <a:r>
              <a:rPr lang="en-US" sz="1600" dirty="0">
                <a:hlinkClick r:id="rId4"/>
              </a:rPr>
              <a:t>https://youtu.be/fECwJq4PkI8</a:t>
            </a:r>
            <a:r>
              <a:rPr lang="en-US" sz="1600" dirty="0"/>
              <a:t> </a:t>
            </a:r>
          </a:p>
        </p:txBody>
      </p:sp>
    </p:spTree>
    <p:extLst>
      <p:ext uri="{BB962C8B-B14F-4D97-AF65-F5344CB8AC3E}">
        <p14:creationId xmlns:p14="http://schemas.microsoft.com/office/powerpoint/2010/main" val="1915009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Death Penalty Facts</a:t>
            </a:r>
          </a:p>
        </p:txBody>
      </p:sp>
      <p:sp>
        <p:nvSpPr>
          <p:cNvPr id="3" name="Content Placeholder 2"/>
          <p:cNvSpPr>
            <a:spLocks noGrp="1"/>
          </p:cNvSpPr>
          <p:nvPr>
            <p:ph idx="1"/>
          </p:nvPr>
        </p:nvSpPr>
        <p:spPr>
          <a:xfrm>
            <a:off x="1435608" y="4800600"/>
            <a:ext cx="7498080" cy="1828800"/>
          </a:xfrm>
        </p:spPr>
        <p:txBody>
          <a:bodyPr>
            <a:normAutofit fontScale="85000" lnSpcReduction="20000"/>
          </a:bodyPr>
          <a:lstStyle/>
          <a:p>
            <a:r>
              <a:rPr lang="en-US" sz="2400" dirty="0"/>
              <a:t>Support for, and use of, the death penalty is a </a:t>
            </a:r>
            <a:r>
              <a:rPr lang="en-US" sz="2400" dirty="0">
                <a:solidFill>
                  <a:schemeClr val="accent1">
                    <a:lumMod val="75000"/>
                  </a:schemeClr>
                </a:solidFill>
              </a:rPr>
              <a:t>common “litmus test” of social conservativism</a:t>
            </a:r>
          </a:p>
          <a:p>
            <a:r>
              <a:rPr lang="en-US" sz="2400" dirty="0"/>
              <a:t>Such support is </a:t>
            </a:r>
            <a:r>
              <a:rPr lang="en-US" sz="2400" dirty="0">
                <a:solidFill>
                  <a:schemeClr val="accent2">
                    <a:lumMod val="50000"/>
                  </a:schemeClr>
                </a:solidFill>
              </a:rPr>
              <a:t>the ultimate “tough on crime” position</a:t>
            </a:r>
            <a:r>
              <a:rPr lang="en-US" sz="2400" dirty="0"/>
              <a:t>, especially in the South and Southwest regions of the U.S.</a:t>
            </a:r>
          </a:p>
          <a:p>
            <a:r>
              <a:rPr lang="en-US" sz="2400" dirty="0"/>
              <a:t>32 states still have this sentencing option</a:t>
            </a:r>
            <a:r>
              <a:rPr lang="en-US" sz="2600" dirty="0"/>
              <a:t>, but </a:t>
            </a:r>
            <a:r>
              <a:rPr lang="en-US" sz="2600" dirty="0">
                <a:solidFill>
                  <a:schemeClr val="accent2">
                    <a:lumMod val="75000"/>
                  </a:schemeClr>
                </a:solidFill>
              </a:rPr>
              <a:t>only 17 have used it in the last 5 years</a:t>
            </a:r>
            <a:endParaRPr lang="en-US" sz="3600" dirty="0">
              <a:solidFill>
                <a:schemeClr val="accent2">
                  <a:lumMod val="75000"/>
                </a:schemeClr>
              </a:solidFill>
            </a:endParaRPr>
          </a:p>
        </p:txBody>
      </p:sp>
      <p:pic>
        <p:nvPicPr>
          <p:cNvPr id="5" name="Picture 4" descr="Table.  Text above reads: &quot;Texas accounts for more than one-third of executions nationwide since 1977 (518 our of 1,394, which includes 3 executions by the federal government.&quot;  Table lists states in order of total # of executions since 1977.  &#10;&#10;Texas: 518&#10;Oklahoma: 111&#10;Virginia: 110&#10;Florida: 89&#10;etc."/>
          <p:cNvPicPr>
            <a:picLocks noChangeAspect="1"/>
          </p:cNvPicPr>
          <p:nvPr/>
        </p:nvPicPr>
        <p:blipFill>
          <a:blip r:embed="rId3"/>
          <a:stretch>
            <a:fillRect/>
          </a:stretch>
        </p:blipFill>
        <p:spPr>
          <a:xfrm>
            <a:off x="2133600" y="1295400"/>
            <a:ext cx="6214872" cy="3402820"/>
          </a:xfrm>
          <a:prstGeom prst="rect">
            <a:avLst/>
          </a:prstGeom>
        </p:spPr>
      </p:pic>
      <p:pic>
        <p:nvPicPr>
          <p:cNvPr id="6" name="Picture 5" descr="Table showing execution totals by region.&#10;&#10;South:  1144&#10;Midwest: 174&#10;West: 85&#10;Northeast: 4&#10;Texas and Oklahoma alone: 636"/>
          <p:cNvPicPr>
            <a:picLocks noChangeAspect="1"/>
          </p:cNvPicPr>
          <p:nvPr/>
        </p:nvPicPr>
        <p:blipFill>
          <a:blip r:embed="rId4"/>
          <a:stretch>
            <a:fillRect/>
          </a:stretch>
        </p:blipFill>
        <p:spPr>
          <a:xfrm rot="20860366">
            <a:off x="-636972" y="3153332"/>
            <a:ext cx="3153358" cy="1042987"/>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4" name="Rectangle 3"/>
          <p:cNvSpPr/>
          <p:nvPr/>
        </p:nvSpPr>
        <p:spPr>
          <a:xfrm>
            <a:off x="5486400" y="6444734"/>
            <a:ext cx="4572000" cy="369332"/>
          </a:xfrm>
          <a:prstGeom prst="rect">
            <a:avLst/>
          </a:prstGeom>
        </p:spPr>
        <p:txBody>
          <a:bodyPr>
            <a:spAutoFit/>
          </a:bodyPr>
          <a:lstStyle/>
          <a:p>
            <a:r>
              <a:rPr lang="en-US" sz="900" dirty="0"/>
              <a:t>http://www.deathpenaltyinfo.org/number-executions-state-and-region-1976</a:t>
            </a:r>
          </a:p>
          <a:p>
            <a:r>
              <a:rPr lang="en-US" sz="900" dirty="0"/>
              <a:t>http://tcadp.org/get-informed/texas-death-penalty-facts/ </a:t>
            </a:r>
          </a:p>
        </p:txBody>
      </p:sp>
      <p:sp>
        <p:nvSpPr>
          <p:cNvPr id="7" name="Right Arrow 6"/>
          <p:cNvSpPr/>
          <p:nvPr/>
        </p:nvSpPr>
        <p:spPr>
          <a:xfrm rot="20840685">
            <a:off x="1130808" y="3338445"/>
            <a:ext cx="609600" cy="219258"/>
          </a:xfrm>
          <a:prstGeom prst="right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824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Executions in Texas</a:t>
            </a:r>
          </a:p>
        </p:txBody>
      </p:sp>
      <p:sp>
        <p:nvSpPr>
          <p:cNvPr id="3" name="Content Placeholder 2"/>
          <p:cNvSpPr>
            <a:spLocks noGrp="1"/>
          </p:cNvSpPr>
          <p:nvPr>
            <p:ph idx="1"/>
          </p:nvPr>
        </p:nvSpPr>
        <p:spPr>
          <a:xfrm>
            <a:off x="1435608" y="4191000"/>
            <a:ext cx="7498080" cy="2133600"/>
          </a:xfrm>
        </p:spPr>
        <p:txBody>
          <a:bodyPr>
            <a:normAutofit/>
          </a:bodyPr>
          <a:lstStyle/>
          <a:p>
            <a:r>
              <a:rPr lang="en-US" sz="2800" dirty="0"/>
              <a:t>Average length of time on Death Row is </a:t>
            </a:r>
            <a:r>
              <a:rPr lang="en-US" sz="2800" dirty="0">
                <a:solidFill>
                  <a:schemeClr val="accent2">
                    <a:lumMod val="75000"/>
                  </a:schemeClr>
                </a:solidFill>
              </a:rPr>
              <a:t>9 years</a:t>
            </a:r>
          </a:p>
          <a:p>
            <a:r>
              <a:rPr lang="en-US" sz="2800" dirty="0"/>
              <a:t>274 inmates currently on Death Row</a:t>
            </a:r>
          </a:p>
          <a:p>
            <a:pPr lvl="1"/>
            <a:r>
              <a:rPr lang="en-US" sz="2400" dirty="0"/>
              <a:t>Third largest population in U.S.</a:t>
            </a:r>
          </a:p>
          <a:p>
            <a:pPr lvl="1"/>
            <a:r>
              <a:rPr lang="en-US" sz="2400" dirty="0"/>
              <a:t>Total population on state Death Rows:  ~3000 (2016)</a:t>
            </a:r>
          </a:p>
        </p:txBody>
      </p:sp>
      <p:pic>
        <p:nvPicPr>
          <p:cNvPr id="5" name="Picture 4" descr="Table showing numbers of executions in Texas by year from 1996 through 2017.&#10;&#10;Early: high is 40&#10;Mid: high is 26&#10;Late: high is 17"/>
          <p:cNvPicPr>
            <a:picLocks noChangeAspect="1"/>
          </p:cNvPicPr>
          <p:nvPr/>
        </p:nvPicPr>
        <p:blipFill>
          <a:blip r:embed="rId3"/>
          <a:stretch>
            <a:fillRect/>
          </a:stretch>
        </p:blipFill>
        <p:spPr>
          <a:xfrm>
            <a:off x="1600200" y="1398939"/>
            <a:ext cx="6629400" cy="2715861"/>
          </a:xfrm>
          <a:prstGeom prst="rect">
            <a:avLst/>
          </a:prstGeom>
        </p:spPr>
      </p:pic>
      <p:sp>
        <p:nvSpPr>
          <p:cNvPr id="4" name="TextBox 3"/>
          <p:cNvSpPr txBox="1"/>
          <p:nvPr/>
        </p:nvSpPr>
        <p:spPr>
          <a:xfrm>
            <a:off x="7912573" y="3429000"/>
            <a:ext cx="1231427" cy="830997"/>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2015: 13</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2016: 7</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2017: 7</a:t>
            </a:r>
          </a:p>
        </p:txBody>
      </p:sp>
    </p:spTree>
    <p:extLst>
      <p:ext uri="{BB962C8B-B14F-4D97-AF65-F5344CB8AC3E}">
        <p14:creationId xmlns:p14="http://schemas.microsoft.com/office/powerpoint/2010/main" val="4332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Executions in Texas</a:t>
            </a:r>
          </a:p>
        </p:txBody>
      </p:sp>
      <p:sp>
        <p:nvSpPr>
          <p:cNvPr id="3" name="Content Placeholder 2"/>
          <p:cNvSpPr>
            <a:spLocks noGrp="1"/>
          </p:cNvSpPr>
          <p:nvPr>
            <p:ph idx="1"/>
          </p:nvPr>
        </p:nvSpPr>
        <p:spPr>
          <a:xfrm>
            <a:off x="1435608" y="4191000"/>
            <a:ext cx="7498080" cy="2133600"/>
          </a:xfrm>
        </p:spPr>
        <p:txBody>
          <a:bodyPr>
            <a:normAutofit/>
          </a:bodyPr>
          <a:lstStyle/>
          <a:p>
            <a:r>
              <a:rPr lang="en-US" sz="2800" dirty="0"/>
              <a:t>Average length of time on Death Row is </a:t>
            </a:r>
            <a:r>
              <a:rPr lang="en-US" sz="2800" dirty="0">
                <a:solidFill>
                  <a:schemeClr val="accent2">
                    <a:lumMod val="75000"/>
                  </a:schemeClr>
                </a:solidFill>
              </a:rPr>
              <a:t>9 years</a:t>
            </a:r>
          </a:p>
          <a:p>
            <a:r>
              <a:rPr lang="en-US" sz="2800" dirty="0"/>
              <a:t>274 inmates currently on Death Row</a:t>
            </a:r>
          </a:p>
          <a:p>
            <a:pPr lvl="1"/>
            <a:r>
              <a:rPr lang="en-US" sz="2400" dirty="0"/>
              <a:t>Third largest population in U.S.</a:t>
            </a:r>
          </a:p>
          <a:p>
            <a:pPr lvl="1"/>
            <a:r>
              <a:rPr lang="en-US" sz="2400" dirty="0"/>
              <a:t>Total population on state Death Rows:  ~3000 (2016)</a:t>
            </a:r>
          </a:p>
        </p:txBody>
      </p:sp>
      <p:pic>
        <p:nvPicPr>
          <p:cNvPr id="5" name="Picture 4"/>
          <p:cNvPicPr>
            <a:picLocks noChangeAspect="1"/>
          </p:cNvPicPr>
          <p:nvPr/>
        </p:nvPicPr>
        <p:blipFill>
          <a:blip r:embed="rId3"/>
          <a:stretch>
            <a:fillRect/>
          </a:stretch>
        </p:blipFill>
        <p:spPr>
          <a:xfrm>
            <a:off x="1600200" y="1398939"/>
            <a:ext cx="6629400" cy="2715861"/>
          </a:xfrm>
          <a:prstGeom prst="rect">
            <a:avLst/>
          </a:prstGeom>
        </p:spPr>
      </p:pic>
      <p:sp>
        <p:nvSpPr>
          <p:cNvPr id="4" name="TextBox 3"/>
          <p:cNvSpPr txBox="1"/>
          <p:nvPr/>
        </p:nvSpPr>
        <p:spPr>
          <a:xfrm>
            <a:off x="7912573" y="3429000"/>
            <a:ext cx="1231427" cy="830997"/>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2015: 13</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2016: 7</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2017: 7</a:t>
            </a:r>
          </a:p>
        </p:txBody>
      </p:sp>
      <p:grpSp>
        <p:nvGrpSpPr>
          <p:cNvPr id="8" name="Group 7" descr="Heatmap of US states.  Shows states that had executions during Jan-Oct 2018.&#10;&#10;Texas: 10&#10;Alabama: 2&#10;Georgia: 2&#10;Nebraska, S. Dakota, Ohio, Tennessee, and Florida: 1 each">
            <a:extLst>
              <a:ext uri="{FF2B5EF4-FFF2-40B4-BE49-F238E27FC236}">
                <a16:creationId xmlns:a16="http://schemas.microsoft.com/office/drawing/2014/main" id="{9974A611-6701-4F85-9855-396BCB53BFFC}"/>
              </a:ext>
            </a:extLst>
          </p:cNvPr>
          <p:cNvGrpSpPr/>
          <p:nvPr/>
        </p:nvGrpSpPr>
        <p:grpSpPr>
          <a:xfrm rot="21369626">
            <a:off x="1755048" y="948774"/>
            <a:ext cx="6760464" cy="5342488"/>
            <a:chOff x="1431036" y="948774"/>
            <a:chExt cx="6760464" cy="5342488"/>
          </a:xfrm>
        </p:grpSpPr>
        <p:pic>
          <p:nvPicPr>
            <p:cNvPr id="6" name="Picture 5">
              <a:extLst>
                <a:ext uri="{FF2B5EF4-FFF2-40B4-BE49-F238E27FC236}">
                  <a16:creationId xmlns:a16="http://schemas.microsoft.com/office/drawing/2014/main" id="{FF94BF8C-AD36-4621-919F-2E69732D190A}"/>
                </a:ext>
              </a:extLst>
            </p:cNvPr>
            <p:cNvPicPr>
              <a:picLocks noChangeAspect="1"/>
            </p:cNvPicPr>
            <p:nvPr/>
          </p:nvPicPr>
          <p:blipFill>
            <a:blip r:embed="rId4"/>
            <a:stretch>
              <a:fillRect/>
            </a:stretch>
          </p:blipFill>
          <p:spPr>
            <a:xfrm>
              <a:off x="1435608" y="948774"/>
              <a:ext cx="6755892" cy="5342488"/>
            </a:xfrm>
            <a:prstGeom prst="rect">
              <a:avLst/>
            </a:prstGeom>
            <a:ln>
              <a:solidFill>
                <a:schemeClr val="accent1"/>
              </a:solidFill>
            </a:ln>
            <a:effectLst>
              <a:outerShdw blurRad="50800" dist="38100" dir="13500000" algn="br" rotWithShape="0">
                <a:prstClr val="black">
                  <a:alpha val="40000"/>
                </a:prstClr>
              </a:outerShdw>
            </a:effectLst>
          </p:spPr>
        </p:pic>
        <p:sp>
          <p:nvSpPr>
            <p:cNvPr id="7" name="Rectangle 6">
              <a:extLst>
                <a:ext uri="{FF2B5EF4-FFF2-40B4-BE49-F238E27FC236}">
                  <a16:creationId xmlns:a16="http://schemas.microsoft.com/office/drawing/2014/main" id="{24D2E79C-C9BF-457B-AF52-3BA73B0B2A86}"/>
                </a:ext>
              </a:extLst>
            </p:cNvPr>
            <p:cNvSpPr/>
            <p:nvPr/>
          </p:nvSpPr>
          <p:spPr>
            <a:xfrm>
              <a:off x="1431036" y="5893986"/>
              <a:ext cx="4598375" cy="369332"/>
            </a:xfrm>
            <a:prstGeom prst="rect">
              <a:avLst/>
            </a:prstGeom>
          </p:spPr>
          <p:txBody>
            <a:bodyPr wrap="none">
              <a:spAutoFit/>
            </a:bodyPr>
            <a:lstStyle/>
            <a:p>
              <a:r>
                <a:rPr lang="en-US" dirty="0"/>
                <a:t>https://deathpenaltyinfo.org/execution-list-2018</a:t>
              </a:r>
            </a:p>
          </p:txBody>
        </p:sp>
      </p:grpSp>
    </p:spTree>
    <p:extLst>
      <p:ext uri="{BB962C8B-B14F-4D97-AF65-F5344CB8AC3E}">
        <p14:creationId xmlns:p14="http://schemas.microsoft.com/office/powerpoint/2010/main" val="40996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“Keeper of the Process” Turns Against the Death Penalty</a:t>
            </a:r>
          </a:p>
        </p:txBody>
      </p:sp>
      <p:sp>
        <p:nvSpPr>
          <p:cNvPr id="3" name="Content Placeholder 2"/>
          <p:cNvSpPr>
            <a:spLocks noGrp="1"/>
          </p:cNvSpPr>
          <p:nvPr>
            <p:ph idx="1"/>
          </p:nvPr>
        </p:nvSpPr>
        <p:spPr>
          <a:xfrm>
            <a:off x="1435608" y="1589787"/>
            <a:ext cx="7498080" cy="4800600"/>
          </a:xfrm>
        </p:spPr>
        <p:txBody>
          <a:bodyPr>
            <a:normAutofit/>
          </a:bodyPr>
          <a:lstStyle/>
          <a:p>
            <a:r>
              <a:rPr lang="en-US" sz="2400" dirty="0"/>
              <a:t>Judge Tom Price, was then an 18-year veteran member of the 9-person Texas Court of Criminal Appeals (term ended in Jan 2015)</a:t>
            </a:r>
          </a:p>
        </p:txBody>
      </p:sp>
      <p:pic>
        <p:nvPicPr>
          <p:cNvPr id="4" name="Picture 3" descr="Image of the first page of Judge Price's dissenting opinion: &quot;In the Court of Criminal Appeals of Texas...&quot;"/>
          <p:cNvPicPr>
            <a:picLocks noChangeAspect="1"/>
          </p:cNvPicPr>
          <p:nvPr/>
        </p:nvPicPr>
        <p:blipFill>
          <a:blip r:embed="rId3"/>
          <a:stretch>
            <a:fillRect/>
          </a:stretch>
        </p:blipFill>
        <p:spPr>
          <a:xfrm rot="239106">
            <a:off x="5416238" y="3465678"/>
            <a:ext cx="4057650" cy="5298582"/>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6" name="Picture 5" descr="Screenshot of first part of Texas Tribune article with headline: &quot;Criminal Appeals Judge Price. I Oppose the Death Penalty.&quot;&#10;&#10;Text of article that shows:  A Republican judge on Texas’ highest criminal court says he now opposes the death penalty.&#10;&#10;Judge Tom Price of Dallas, one of nine members of the Texas Court of Criminal Appeals, wrote Wednesday that he has “given a substantial amount of consideration to the propriety of the death penalty as a form of punishment for those who commit capital murder, and I now believe that it should be abolished.”&#10;&#10;That statement came in a six-page dissent after the court, in a 6-3 vote, rejected the latest effort to stay the looming execution of Scott Panetti, a diagnosed schizophrenic who is on death row and scheduled to be put to death on Dec. 3. "/>
          <p:cNvPicPr>
            <a:picLocks noChangeAspect="1"/>
          </p:cNvPicPr>
          <p:nvPr/>
        </p:nvPicPr>
        <p:blipFill>
          <a:blip r:embed="rId4"/>
          <a:stretch>
            <a:fillRect/>
          </a:stretch>
        </p:blipFill>
        <p:spPr>
          <a:xfrm rot="20948230">
            <a:off x="569859" y="3771320"/>
            <a:ext cx="4107754" cy="3771900"/>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5" name="Picture 4" descr="Excerpt from Judge Price's dissenting opinion:  Having spent the last forty years as a judge for the State of Texas, of which the last&#10;eighteen years have been as a judge on this Court, I have given a substantial amount of&#10;consideration to the propriety of the death penalty as a form of punishment for those who&#10;commit capital murder, and I now believe that it should be abolished."/>
          <p:cNvPicPr>
            <a:picLocks noChangeAspect="1"/>
          </p:cNvPicPr>
          <p:nvPr/>
        </p:nvPicPr>
        <p:blipFill>
          <a:blip r:embed="rId5"/>
          <a:stretch>
            <a:fillRect/>
          </a:stretch>
        </p:blipFill>
        <p:spPr>
          <a:xfrm>
            <a:off x="1219200" y="2971800"/>
            <a:ext cx="5629275" cy="1447528"/>
          </a:xfrm>
          <a:prstGeom prst="rect">
            <a:avLst/>
          </a:prstGeom>
          <a:ln>
            <a:solidFill>
              <a:schemeClr val="bg1">
                <a:lumMod val="65000"/>
              </a:schemeClr>
            </a:solidFill>
          </a:ln>
          <a:effectLst>
            <a:outerShdw blurRad="50800" dist="38100" dir="13500000" algn="br" rotWithShape="0">
              <a:prstClr val="black">
                <a:alpha val="40000"/>
              </a:prstClr>
            </a:outerShdw>
          </a:effectLst>
        </p:spPr>
      </p:pic>
      <p:sp>
        <p:nvSpPr>
          <p:cNvPr id="7" name="Rectangle 6"/>
          <p:cNvSpPr/>
          <p:nvPr/>
        </p:nvSpPr>
        <p:spPr>
          <a:xfrm>
            <a:off x="5931408" y="4114800"/>
            <a:ext cx="904875" cy="228600"/>
          </a:xfrm>
          <a:prstGeom prst="rect">
            <a:avLst/>
          </a:prstGeom>
          <a:solidFill>
            <a:schemeClr val="bg1"/>
          </a:solidFill>
          <a:ln w="1905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rot="16200000">
            <a:off x="-2192624" y="4456584"/>
            <a:ext cx="4572000" cy="230832"/>
          </a:xfrm>
          <a:prstGeom prst="rect">
            <a:avLst/>
          </a:prstGeom>
        </p:spPr>
        <p:txBody>
          <a:bodyPr>
            <a:spAutoFit/>
          </a:bodyPr>
          <a:lstStyle/>
          <a:p>
            <a:r>
              <a:rPr lang="en-US" sz="900" dirty="0"/>
              <a:t>http://www.texastribune.org/2014/11/26/criminal-appeals-judge-price-i-oppose-death-penalt/</a:t>
            </a:r>
          </a:p>
        </p:txBody>
      </p:sp>
    </p:spTree>
    <p:extLst>
      <p:ext uri="{BB962C8B-B14F-4D97-AF65-F5344CB8AC3E}">
        <p14:creationId xmlns:p14="http://schemas.microsoft.com/office/powerpoint/2010/main" val="2783898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problem with the death penalty?</a:t>
            </a:r>
          </a:p>
        </p:txBody>
      </p:sp>
      <p:sp>
        <p:nvSpPr>
          <p:cNvPr id="3" name="Content Placeholder 2"/>
          <p:cNvSpPr>
            <a:spLocks noGrp="1"/>
          </p:cNvSpPr>
          <p:nvPr>
            <p:ph idx="1"/>
          </p:nvPr>
        </p:nvSpPr>
        <p:spPr>
          <a:xfrm>
            <a:off x="1435608" y="1828800"/>
            <a:ext cx="7498080" cy="2362200"/>
          </a:xfrm>
        </p:spPr>
        <p:txBody>
          <a:bodyPr>
            <a:normAutofit fontScale="92500"/>
          </a:bodyPr>
          <a:lstStyle/>
          <a:p>
            <a:r>
              <a:rPr lang="en-US" dirty="0"/>
              <a:t>Capital punishment losing support of public</a:t>
            </a:r>
          </a:p>
          <a:p>
            <a:pPr lvl="1"/>
            <a:r>
              <a:rPr lang="en-US" dirty="0"/>
              <a:t>Life-without-parole sentencing now available in all 50 states (in Texas since 2005)</a:t>
            </a:r>
          </a:p>
          <a:p>
            <a:pPr lvl="1"/>
            <a:r>
              <a:rPr lang="en-US" dirty="0"/>
              <a:t>Deterrence effect is doubted </a:t>
            </a:r>
          </a:p>
          <a:p>
            <a:pPr lvl="2"/>
            <a:r>
              <a:rPr lang="en-US" dirty="0"/>
              <a:t>No scientific support for deterrence</a:t>
            </a:r>
          </a:p>
          <a:p>
            <a:endParaRPr lang="en-US" dirty="0"/>
          </a:p>
        </p:txBody>
      </p:sp>
    </p:spTree>
    <p:extLst>
      <p:ext uri="{BB962C8B-B14F-4D97-AF65-F5344CB8AC3E}">
        <p14:creationId xmlns:p14="http://schemas.microsoft.com/office/powerpoint/2010/main" val="365336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Many conservatives disagree…</a:t>
            </a:r>
          </a:p>
        </p:txBody>
      </p:sp>
      <p:pic>
        <p:nvPicPr>
          <p:cNvPr id="3" name="Picture 2" descr="Screenshot of page from Heritage Foundation website.  Title: &quot;The Death Penalty Deters Crime and Saves Lives.&quot;  Testimony of David Muhlhausen delivered to a congressional subcommittee in June 2017."/>
          <p:cNvPicPr>
            <a:picLocks noChangeAspect="1"/>
          </p:cNvPicPr>
          <p:nvPr/>
        </p:nvPicPr>
        <p:blipFill>
          <a:blip r:embed="rId3"/>
          <a:stretch>
            <a:fillRect/>
          </a:stretch>
        </p:blipFill>
        <p:spPr>
          <a:xfrm>
            <a:off x="1752600" y="1676400"/>
            <a:ext cx="6629400" cy="4945296"/>
          </a:xfrm>
          <a:prstGeom prst="rect">
            <a:avLst/>
          </a:prstGeom>
          <a:ln>
            <a:solidFill>
              <a:schemeClr val="accent1"/>
            </a:solidFill>
          </a:ln>
          <a:effectLst>
            <a:outerShdw blurRad="50800" dist="38100" dir="13500000" algn="br" rotWithShape="0">
              <a:prstClr val="black">
                <a:alpha val="40000"/>
              </a:prstClr>
            </a:outerShdw>
          </a:effectLst>
        </p:spPr>
      </p:pic>
      <p:sp>
        <p:nvSpPr>
          <p:cNvPr id="4" name="Rectangle 3"/>
          <p:cNvSpPr/>
          <p:nvPr/>
        </p:nvSpPr>
        <p:spPr>
          <a:xfrm>
            <a:off x="5184648" y="6649944"/>
            <a:ext cx="4572000" cy="230832"/>
          </a:xfrm>
          <a:prstGeom prst="rect">
            <a:avLst/>
          </a:prstGeom>
        </p:spPr>
        <p:txBody>
          <a:bodyPr>
            <a:spAutoFit/>
          </a:bodyPr>
          <a:lstStyle/>
          <a:p>
            <a:r>
              <a:rPr lang="en-US" sz="900" dirty="0">
                <a:hlinkClick r:id="rId4"/>
              </a:rPr>
              <a:t>https://www.heritage.org/testimony/the-death-penalty-deters-crime-and-saves-lives</a:t>
            </a:r>
            <a:r>
              <a:rPr lang="en-US" sz="900" dirty="0"/>
              <a:t> </a:t>
            </a:r>
          </a:p>
        </p:txBody>
      </p:sp>
    </p:spTree>
    <p:extLst>
      <p:ext uri="{BB962C8B-B14F-4D97-AF65-F5344CB8AC3E}">
        <p14:creationId xmlns:p14="http://schemas.microsoft.com/office/powerpoint/2010/main" val="41440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…but the Science Community says there is no demonstrable relationship</a:t>
            </a:r>
          </a:p>
        </p:txBody>
      </p:sp>
      <p:pic>
        <p:nvPicPr>
          <p:cNvPr id="5" name="Picture 4" descr="Screenshot of webpage from deathpenaltyinfo.org.  Pictures the cover of a National Research Council report on Deterrence and the Death Penalty.&#10;&#10;Explanatory text follows:&#10;&#10;&#10;A report released on April 18 by the prestigious National Research Council of the National Academies based on a review of more than three decades of research concluded that studies claiming a deterrent effect on murder rates from the death penalty are fundamentally flawed. The report concluded: “The committee concludes that research to date on the effect of capital punishment on homicide is not informative about whether capital punishment decreases, increases, or has no effect on homicide rates. Therefore, the committee recommends that these studies not be used to inform deliberations requiring judgments about the effect of the death penalty on homicide. Consequently, claims that research demonstrates that capital punishment decreases or increases the homicide rate by a specified amount or has no effect on the homicide rate should not influence policy judgments about capital punishment.” (emphasis added). Criminologist Daniel Nagin of Carnegie Mellon, who chaired the panel of experts, said, “We recognize this conclusion will be controversial to some, but nobody is well served by unfounded claims about the death penalty. Nothing is known about how potential murderers actually perceive their risk of punishment.”&#10;&#10;The report found three fundamental flaws with existing studies on deterrence:&#10;&#10;    The studies do not factor in the effects of noncapital punishments that may also be imposed.&#10;    The studies use incomplete or implausible models of potential murderers’ perceptions of and response to the use of capital punishment.&#10;    Estimates of the effect of capital punishment are based on statistical models that make assumptions that are not credible.&#10;&#10;(D. Nagin and J. Pepper, “Deterrence and the Death Penalty,” Committee on Law and Justice at the National Research Council, April 2012; D. Vergano, “NRC: Death penalty effect research ‘fundamentally flawed’,” USA Today, April 18, 2012.) See Deterrence and Studies. Read the NRC’s Report Brief (4 pages).&#10;"/>
          <p:cNvPicPr>
            <a:picLocks noChangeAspect="1"/>
          </p:cNvPicPr>
          <p:nvPr/>
        </p:nvPicPr>
        <p:blipFill>
          <a:blip r:embed="rId3"/>
          <a:stretch>
            <a:fillRect/>
          </a:stretch>
        </p:blipFill>
        <p:spPr>
          <a:xfrm rot="21429629">
            <a:off x="1058459" y="1871890"/>
            <a:ext cx="7991475" cy="3995738"/>
          </a:xfrm>
          <a:prstGeom prst="rect">
            <a:avLst/>
          </a:prstGeom>
          <a:ln>
            <a:solidFill>
              <a:schemeClr val="accent1"/>
            </a:solidFill>
          </a:ln>
          <a:effectLst>
            <a:outerShdw blurRad="50800" dist="38100" dir="13500000" algn="br" rotWithShape="0">
              <a:prstClr val="black">
                <a:alpha val="40000"/>
              </a:prstClr>
            </a:outerShdw>
          </a:effectLst>
        </p:spPr>
      </p:pic>
      <p:sp>
        <p:nvSpPr>
          <p:cNvPr id="6" name="Rectangle 5"/>
          <p:cNvSpPr/>
          <p:nvPr/>
        </p:nvSpPr>
        <p:spPr>
          <a:xfrm>
            <a:off x="2971800" y="6629431"/>
            <a:ext cx="6412992" cy="230832"/>
          </a:xfrm>
          <a:prstGeom prst="rect">
            <a:avLst/>
          </a:prstGeom>
        </p:spPr>
        <p:txBody>
          <a:bodyPr wrap="square">
            <a:spAutoFit/>
          </a:bodyPr>
          <a:lstStyle/>
          <a:p>
            <a:r>
              <a:rPr lang="en-US" sz="900" dirty="0">
                <a:hlinkClick r:id="rId4"/>
              </a:rPr>
              <a:t>https://deathpenaltyinfo.org/deterrence-national-research-council-concludes-deterrence-studies-should-not-influence-death-penalty</a:t>
            </a:r>
            <a:r>
              <a:rPr lang="en-US" sz="900" dirty="0"/>
              <a:t> </a:t>
            </a:r>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4400440" y="2127105"/>
              <a:ext cx="3114360" cy="196560"/>
            </p14:xfrm>
          </p:contentPart>
        </mc:Choice>
        <mc:Fallback xmlns="">
          <p:pic>
            <p:nvPicPr>
              <p:cNvPr id="7" name="Ink 6"/>
              <p:cNvPicPr/>
              <p:nvPr/>
            </p:nvPicPr>
            <p:blipFill>
              <a:blip r:embed="rId6"/>
              <a:stretch>
                <a:fillRect/>
              </a:stretch>
            </p:blipFill>
            <p:spPr>
              <a:xfrm>
                <a:off x="4352200" y="2031345"/>
                <a:ext cx="321048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8193400" y="2080305"/>
              <a:ext cx="452520" cy="29520"/>
            </p14:xfrm>
          </p:contentPart>
        </mc:Choice>
        <mc:Fallback xmlns="">
          <p:pic>
            <p:nvPicPr>
              <p:cNvPr id="8" name="Ink 7"/>
              <p:cNvPicPr/>
              <p:nvPr/>
            </p:nvPicPr>
            <p:blipFill>
              <a:blip r:embed="rId8"/>
              <a:stretch>
                <a:fillRect/>
              </a:stretch>
            </p:blipFill>
            <p:spPr>
              <a:xfrm>
                <a:off x="8145520" y="1984185"/>
                <a:ext cx="5486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1946320" y="2253105"/>
              <a:ext cx="6836040" cy="348120"/>
            </p14:xfrm>
          </p:contentPart>
        </mc:Choice>
        <mc:Fallback xmlns="">
          <p:pic>
            <p:nvPicPr>
              <p:cNvPr id="9" name="Ink 8"/>
              <p:cNvPicPr/>
              <p:nvPr/>
            </p:nvPicPr>
            <p:blipFill>
              <a:blip r:embed="rId10"/>
              <a:stretch>
                <a:fillRect/>
              </a:stretch>
            </p:blipFill>
            <p:spPr>
              <a:xfrm>
                <a:off x="1898440" y="2157345"/>
                <a:ext cx="693180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p14:cNvContentPartPr/>
              <p14:nvPr/>
            </p14:nvContentPartPr>
            <p14:xfrm>
              <a:off x="1946320" y="2648025"/>
              <a:ext cx="1132200" cy="78840"/>
            </p14:xfrm>
          </p:contentPart>
        </mc:Choice>
        <mc:Fallback xmlns="">
          <p:pic>
            <p:nvPicPr>
              <p:cNvPr id="10" name="Ink 9"/>
              <p:cNvPicPr/>
              <p:nvPr/>
            </p:nvPicPr>
            <p:blipFill>
              <a:blip r:embed="rId12"/>
              <a:stretch>
                <a:fillRect/>
              </a:stretch>
            </p:blipFill>
            <p:spPr>
              <a:xfrm>
                <a:off x="1898440" y="2551905"/>
                <a:ext cx="12279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2842720" y="2716065"/>
              <a:ext cx="5722200" cy="363960"/>
            </p14:xfrm>
          </p:contentPart>
        </mc:Choice>
        <mc:Fallback xmlns="">
          <p:pic>
            <p:nvPicPr>
              <p:cNvPr id="11" name="Ink 10"/>
              <p:cNvPicPr/>
              <p:nvPr/>
            </p:nvPicPr>
            <p:blipFill>
              <a:blip r:embed="rId14"/>
              <a:stretch>
                <a:fillRect/>
              </a:stretch>
            </p:blipFill>
            <p:spPr>
              <a:xfrm>
                <a:off x="2794840" y="2619945"/>
                <a:ext cx="581796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p14:cNvContentPartPr/>
              <p14:nvPr/>
            </p14:nvContentPartPr>
            <p14:xfrm>
              <a:off x="1965040" y="3157065"/>
              <a:ext cx="2299680" cy="93960"/>
            </p14:xfrm>
          </p:contentPart>
        </mc:Choice>
        <mc:Fallback xmlns="">
          <p:pic>
            <p:nvPicPr>
              <p:cNvPr id="12" name="Ink 11"/>
              <p:cNvPicPr/>
              <p:nvPr/>
            </p:nvPicPr>
            <p:blipFill>
              <a:blip r:embed="rId16"/>
              <a:stretch>
                <a:fillRect/>
              </a:stretch>
            </p:blipFill>
            <p:spPr>
              <a:xfrm>
                <a:off x="1916800" y="3061305"/>
                <a:ext cx="2395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p14:cNvContentPartPr/>
              <p14:nvPr/>
            </p14:nvContentPartPr>
            <p14:xfrm>
              <a:off x="8673640" y="3313305"/>
              <a:ext cx="190080" cy="9720"/>
            </p14:xfrm>
          </p:contentPart>
        </mc:Choice>
        <mc:Fallback xmlns="">
          <p:pic>
            <p:nvPicPr>
              <p:cNvPr id="13" name="Ink 12"/>
              <p:cNvPicPr/>
              <p:nvPr/>
            </p:nvPicPr>
            <p:blipFill>
              <a:blip r:embed="rId18"/>
              <a:stretch>
                <a:fillRect/>
              </a:stretch>
            </p:blipFill>
            <p:spPr>
              <a:xfrm>
                <a:off x="8625400" y="3217185"/>
                <a:ext cx="2862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p14:cNvContentPartPr/>
              <p14:nvPr/>
            </p14:nvContentPartPr>
            <p14:xfrm>
              <a:off x="1114000" y="3440385"/>
              <a:ext cx="7550640" cy="394200"/>
            </p14:xfrm>
          </p:contentPart>
        </mc:Choice>
        <mc:Fallback xmlns="">
          <p:pic>
            <p:nvPicPr>
              <p:cNvPr id="14" name="Ink 13"/>
              <p:cNvPicPr/>
              <p:nvPr/>
            </p:nvPicPr>
            <p:blipFill>
              <a:blip r:embed="rId20"/>
              <a:stretch>
                <a:fillRect/>
              </a:stretch>
            </p:blipFill>
            <p:spPr>
              <a:xfrm>
                <a:off x="1065760" y="3344265"/>
                <a:ext cx="764676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p14:cNvContentPartPr/>
              <p14:nvPr/>
            </p14:nvContentPartPr>
            <p14:xfrm>
              <a:off x="1159360" y="3847185"/>
              <a:ext cx="3747600" cy="154800"/>
            </p14:xfrm>
          </p:contentPart>
        </mc:Choice>
        <mc:Fallback xmlns="">
          <p:pic>
            <p:nvPicPr>
              <p:cNvPr id="15" name="Ink 14"/>
              <p:cNvPicPr/>
              <p:nvPr/>
            </p:nvPicPr>
            <p:blipFill>
              <a:blip r:embed="rId22"/>
              <a:stretch>
                <a:fillRect/>
              </a:stretch>
            </p:blipFill>
            <p:spPr>
              <a:xfrm>
                <a:off x="1111120" y="3751425"/>
                <a:ext cx="38440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p14:cNvContentPartPr/>
              <p14:nvPr/>
            </p14:nvContentPartPr>
            <p14:xfrm>
              <a:off x="2091400" y="4127985"/>
              <a:ext cx="3123720" cy="155160"/>
            </p14:xfrm>
          </p:contentPart>
        </mc:Choice>
        <mc:Fallback xmlns="">
          <p:pic>
            <p:nvPicPr>
              <p:cNvPr id="16" name="Ink 15"/>
              <p:cNvPicPr/>
              <p:nvPr/>
            </p:nvPicPr>
            <p:blipFill>
              <a:blip r:embed="rId24"/>
              <a:stretch>
                <a:fillRect/>
              </a:stretch>
            </p:blipFill>
            <p:spPr>
              <a:xfrm>
                <a:off x="2043520" y="4031865"/>
                <a:ext cx="321948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p14:cNvContentPartPr/>
              <p14:nvPr/>
            </p14:nvContentPartPr>
            <p14:xfrm>
              <a:off x="7858240" y="5196718"/>
              <a:ext cx="570960" cy="64440"/>
            </p14:xfrm>
          </p:contentPart>
        </mc:Choice>
        <mc:Fallback xmlns="">
          <p:pic>
            <p:nvPicPr>
              <p:cNvPr id="17" name="Ink 16"/>
              <p:cNvPicPr/>
              <p:nvPr/>
            </p:nvPicPr>
            <p:blipFill>
              <a:blip r:embed="rId26"/>
              <a:stretch>
                <a:fillRect/>
              </a:stretch>
            </p:blipFill>
            <p:spPr>
              <a:xfrm>
                <a:off x="7810360" y="5100598"/>
                <a:ext cx="666720" cy="256680"/>
              </a:xfrm>
              <a:prstGeom prst="rect">
                <a:avLst/>
              </a:prstGeom>
            </p:spPr>
          </p:pic>
        </mc:Fallback>
      </mc:AlternateContent>
    </p:spTree>
    <p:extLst>
      <p:ext uri="{BB962C8B-B14F-4D97-AF65-F5344CB8AC3E}">
        <p14:creationId xmlns:p14="http://schemas.microsoft.com/office/powerpoint/2010/main" val="43840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problem with the death penalty?</a:t>
            </a:r>
          </a:p>
        </p:txBody>
      </p:sp>
      <p:sp>
        <p:nvSpPr>
          <p:cNvPr id="3" name="Content Placeholder 2"/>
          <p:cNvSpPr>
            <a:spLocks noGrp="1"/>
          </p:cNvSpPr>
          <p:nvPr>
            <p:ph idx="1"/>
          </p:nvPr>
        </p:nvSpPr>
        <p:spPr>
          <a:xfrm>
            <a:off x="1435608" y="1828800"/>
            <a:ext cx="7498080" cy="4800600"/>
          </a:xfrm>
        </p:spPr>
        <p:txBody>
          <a:bodyPr>
            <a:normAutofit fontScale="92500" lnSpcReduction="10000"/>
          </a:bodyPr>
          <a:lstStyle/>
          <a:p>
            <a:r>
              <a:rPr lang="en-US" dirty="0"/>
              <a:t>Capital punishment losing support of public</a:t>
            </a:r>
          </a:p>
          <a:p>
            <a:pPr lvl="1"/>
            <a:r>
              <a:rPr lang="en-US" dirty="0"/>
              <a:t>Life-without-parole sentencing now available in all 50 states (in Texas since 2005)</a:t>
            </a:r>
          </a:p>
          <a:p>
            <a:pPr lvl="1"/>
            <a:r>
              <a:rPr lang="en-US" dirty="0"/>
              <a:t>Deterrence effect is doubted </a:t>
            </a:r>
          </a:p>
          <a:p>
            <a:pPr lvl="2"/>
            <a:r>
              <a:rPr lang="en-US" dirty="0"/>
              <a:t>No scientific support for deterrence</a:t>
            </a:r>
          </a:p>
          <a:p>
            <a:pPr lvl="1"/>
            <a:r>
              <a:rPr lang="en-US" dirty="0"/>
              <a:t>Delays </a:t>
            </a:r>
            <a:r>
              <a:rPr lang="en-US" sz="1700" dirty="0">
                <a:solidFill>
                  <a:srgbClr val="FF0000"/>
                </a:solidFill>
                <a:effectLst>
                  <a:outerShdw blurRad="38100" dist="38100" dir="2700000" algn="tl">
                    <a:srgbClr val="000000">
                      <a:alpha val="43137"/>
                    </a:srgbClr>
                  </a:outerShdw>
                </a:effectLst>
                <a:latin typeface="Segoe Print" panose="02000600000000000000" pitchFamily="2" charset="0"/>
              </a:rPr>
              <a:t>(…25 </a:t>
            </a:r>
            <a:r>
              <a:rPr lang="en-US" sz="1700" dirty="0" err="1">
                <a:solidFill>
                  <a:srgbClr val="FF0000"/>
                </a:solidFill>
                <a:effectLst>
                  <a:outerShdw blurRad="38100" dist="38100" dir="2700000" algn="tl">
                    <a:srgbClr val="000000">
                      <a:alpha val="43137"/>
                    </a:srgbClr>
                  </a:outerShdw>
                </a:effectLst>
                <a:latin typeface="Segoe Print" panose="02000600000000000000" pitchFamily="2" charset="0"/>
              </a:rPr>
              <a:t>yrs</a:t>
            </a:r>
            <a:r>
              <a:rPr lang="en-US" sz="1700" dirty="0">
                <a:solidFill>
                  <a:srgbClr val="FF0000"/>
                </a:solidFill>
                <a:effectLst>
                  <a:outerShdw blurRad="38100" dist="38100" dir="2700000" algn="tl">
                    <a:srgbClr val="000000">
                      <a:alpha val="43137"/>
                    </a:srgbClr>
                  </a:outerShdw>
                </a:effectLst>
                <a:latin typeface="Segoe Print" panose="02000600000000000000" pitchFamily="2" charset="0"/>
              </a:rPr>
              <a:t> in the case on which Judge Price dissented)</a:t>
            </a:r>
          </a:p>
          <a:p>
            <a:pPr lvl="1"/>
            <a:r>
              <a:rPr lang="en-US" dirty="0"/>
              <a:t>Expense</a:t>
            </a:r>
          </a:p>
          <a:p>
            <a:pPr lvl="2"/>
            <a:r>
              <a:rPr lang="en-US" dirty="0">
                <a:solidFill>
                  <a:srgbClr val="00B050"/>
                </a:solidFill>
              </a:rPr>
              <a:t>Multiple studies find death penalty cases to cost </a:t>
            </a:r>
            <a:r>
              <a:rPr lang="en-US" u="sng" dirty="0">
                <a:solidFill>
                  <a:srgbClr val="00B050"/>
                </a:solidFill>
              </a:rPr>
              <a:t>millions</a:t>
            </a:r>
            <a:r>
              <a:rPr lang="en-US" dirty="0">
                <a:solidFill>
                  <a:srgbClr val="00B050"/>
                </a:solidFill>
              </a:rPr>
              <a:t> more than life imprisonment</a:t>
            </a:r>
            <a:endParaRPr lang="en-US" i="1" dirty="0">
              <a:solidFill>
                <a:srgbClr val="00B050"/>
              </a:solidFill>
            </a:endParaRPr>
          </a:p>
          <a:p>
            <a:pPr lvl="2"/>
            <a:r>
              <a:rPr lang="en-US" dirty="0"/>
              <a:t>About </a:t>
            </a:r>
            <a:r>
              <a:rPr lang="en-US" dirty="0">
                <a:solidFill>
                  <a:srgbClr val="00B050"/>
                </a:solidFill>
              </a:rPr>
              <a:t>2</a:t>
            </a:r>
            <a:r>
              <a:rPr lang="en-US" dirty="0"/>
              <a:t>-4 times more expensive than imprisonment for life</a:t>
            </a:r>
          </a:p>
          <a:p>
            <a:pPr lvl="1"/>
            <a:r>
              <a:rPr lang="en-US" dirty="0"/>
              <a:t>Errors</a:t>
            </a:r>
            <a:r>
              <a:rPr lang="en-US" i="1" dirty="0"/>
              <a:t> </a:t>
            </a:r>
            <a:r>
              <a:rPr lang="en-US" dirty="0"/>
              <a:t>in the form of wrongful convictions</a:t>
            </a:r>
            <a:endParaRPr lang="en-US" i="1" dirty="0"/>
          </a:p>
          <a:p>
            <a:endParaRPr lang="en-US" dirty="0"/>
          </a:p>
        </p:txBody>
      </p:sp>
      <p:sp>
        <p:nvSpPr>
          <p:cNvPr id="4" name="Rectangle 3"/>
          <p:cNvSpPr/>
          <p:nvPr/>
        </p:nvSpPr>
        <p:spPr>
          <a:xfrm>
            <a:off x="1435608" y="1676400"/>
            <a:ext cx="7498080" cy="2286000"/>
          </a:xfrm>
          <a:prstGeom prst="rect">
            <a:avLst/>
          </a:prstGeom>
          <a:solidFill>
            <a:srgbClr val="FFFFFF">
              <a:alpha val="74902"/>
            </a:srgbClr>
          </a:solidFill>
          <a:ln w="19050">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descr="List of URLs for those who want to read more about the death penalty as a policy issue.&#10;&#10;">
            <a:extLst>
              <a:ext uri="{FF2B5EF4-FFF2-40B4-BE49-F238E27FC236}">
                <a16:creationId xmlns:a16="http://schemas.microsoft.com/office/drawing/2014/main" id="{13FF3077-6AC4-4394-BC9F-CA4B5B45D657}"/>
              </a:ext>
            </a:extLst>
          </p:cNvPr>
          <p:cNvSpPr txBox="1"/>
          <p:nvPr/>
        </p:nvSpPr>
        <p:spPr>
          <a:xfrm rot="16200000">
            <a:off x="-3173344" y="2703199"/>
            <a:ext cx="7620000" cy="707886"/>
          </a:xfrm>
          <a:prstGeom prst="rect">
            <a:avLst/>
          </a:prstGeom>
          <a:noFill/>
        </p:spPr>
        <p:txBody>
          <a:bodyPr wrap="square" rtlCol="0">
            <a:spAutoFit/>
          </a:bodyPr>
          <a:lstStyle/>
          <a:p>
            <a:r>
              <a:rPr lang="en-US" sz="1000" dirty="0">
                <a:solidFill>
                  <a:srgbClr val="00B050"/>
                </a:solidFill>
                <a:effectLst>
                  <a:outerShdw blurRad="38100" dist="38100" dir="2700000" algn="tl">
                    <a:srgbClr val="000000">
                      <a:alpha val="43137"/>
                    </a:srgbClr>
                  </a:outerShdw>
                </a:effectLst>
                <a:latin typeface="Segoe Print" panose="02000600000000000000" pitchFamily="2" charset="0"/>
              </a:rPr>
              <a:t>Read more:</a:t>
            </a:r>
          </a:p>
          <a:p>
            <a:pPr marL="285750" indent="-285750">
              <a:buFont typeface="Arial" panose="020B0604020202020204" pitchFamily="34" charset="0"/>
              <a:buChar char="•"/>
            </a:pPr>
            <a:r>
              <a:rPr lang="en-US" sz="1000" dirty="0">
                <a:solidFill>
                  <a:srgbClr val="00B050"/>
                </a:solidFill>
                <a:effectLst>
                  <a:outerShdw blurRad="38100" dist="38100" dir="2700000" algn="tl">
                    <a:srgbClr val="000000">
                      <a:alpha val="43137"/>
                    </a:srgbClr>
                  </a:outerShdw>
                </a:effectLst>
                <a:latin typeface="Segoe Print" panose="02000600000000000000" pitchFamily="2" charset="0"/>
                <a:hlinkClick r:id="rId3">
                  <a:extLst>
                    <a:ext uri="{A12FA001-AC4F-418D-AE19-62706E023703}">
                      <ahyp:hlinkClr xmlns:ahyp="http://schemas.microsoft.com/office/drawing/2018/hyperlinkcolor" val="tx"/>
                    </a:ext>
                  </a:extLst>
                </a:hlinkClick>
              </a:rPr>
              <a:t>https://deathpenaltyinfo.org/policy-issues/costs</a:t>
            </a:r>
            <a:r>
              <a:rPr lang="en-US" sz="1000" dirty="0">
                <a:solidFill>
                  <a:srgbClr val="00B050"/>
                </a:solidFill>
                <a:effectLst>
                  <a:outerShdw blurRad="38100" dist="38100" dir="2700000" algn="tl">
                    <a:srgbClr val="000000">
                      <a:alpha val="43137"/>
                    </a:srgbClr>
                  </a:outerShdw>
                </a:effectLst>
                <a:latin typeface="Segoe Print" panose="02000600000000000000" pitchFamily="2" charset="0"/>
              </a:rPr>
              <a:t> </a:t>
            </a:r>
          </a:p>
          <a:p>
            <a:pPr marL="285750" indent="-285750">
              <a:buFont typeface="Arial" panose="020B0604020202020204" pitchFamily="34" charset="0"/>
              <a:buChar char="•"/>
            </a:pPr>
            <a:r>
              <a:rPr lang="en-US" sz="1000" dirty="0">
                <a:solidFill>
                  <a:srgbClr val="00B050"/>
                </a:solidFill>
                <a:effectLst>
                  <a:outerShdw blurRad="38100" dist="38100" dir="2700000" algn="tl">
                    <a:srgbClr val="000000">
                      <a:alpha val="43137"/>
                    </a:srgbClr>
                  </a:outerShdw>
                </a:effectLst>
                <a:latin typeface="Segoe Print" panose="02000600000000000000" pitchFamily="2" charset="0"/>
                <a:hlinkClick r:id="rId4">
                  <a:extLst>
                    <a:ext uri="{A12FA001-AC4F-418D-AE19-62706E023703}">
                      <ahyp:hlinkClr xmlns:ahyp="http://schemas.microsoft.com/office/drawing/2018/hyperlinkcolor" val="tx"/>
                    </a:ext>
                  </a:extLst>
                </a:hlinkClick>
              </a:rPr>
              <a:t>https://www.amnestyusa.org/issues/death-penalty/death-penalty-facts/death-penalty-cost/</a:t>
            </a:r>
            <a:r>
              <a:rPr lang="en-US" sz="1000" dirty="0">
                <a:solidFill>
                  <a:srgbClr val="00B050"/>
                </a:solidFill>
                <a:effectLst>
                  <a:outerShdw blurRad="38100" dist="38100" dir="2700000" algn="tl">
                    <a:srgbClr val="000000">
                      <a:alpha val="43137"/>
                    </a:srgbClr>
                  </a:outerShdw>
                </a:effectLst>
                <a:latin typeface="Segoe Print" panose="02000600000000000000" pitchFamily="2" charset="0"/>
              </a:rPr>
              <a:t> </a:t>
            </a:r>
          </a:p>
          <a:p>
            <a:pPr marL="285750" indent="-285750">
              <a:buFont typeface="Arial" panose="020B0604020202020204" pitchFamily="34" charset="0"/>
              <a:buChar char="•"/>
            </a:pPr>
            <a:r>
              <a:rPr lang="en-US" sz="1000" dirty="0">
                <a:solidFill>
                  <a:srgbClr val="00B050"/>
                </a:solidFill>
                <a:effectLst>
                  <a:outerShdw blurRad="38100" dist="38100" dir="2700000" algn="tl">
                    <a:srgbClr val="000000">
                      <a:alpha val="43137"/>
                    </a:srgbClr>
                  </a:outerShdw>
                </a:effectLst>
                <a:latin typeface="Segoe Print" panose="02000600000000000000" pitchFamily="2" charset="0"/>
                <a:hlinkClick r:id="rId5">
                  <a:extLst>
                    <a:ext uri="{A12FA001-AC4F-418D-AE19-62706E023703}">
                      <ahyp:hlinkClr xmlns:ahyp="http://schemas.microsoft.com/office/drawing/2018/hyperlinkcolor" val="tx"/>
                    </a:ext>
                  </a:extLst>
                </a:hlinkClick>
              </a:rPr>
              <a:t>https://www.thebalance.com/comparing-the-costs-of-death-penalty-vs-life-in-prison-4689874</a:t>
            </a:r>
            <a:r>
              <a:rPr lang="en-US" sz="1000" dirty="0">
                <a:solidFill>
                  <a:srgbClr val="00B050"/>
                </a:solidFill>
                <a:effectLst>
                  <a:outerShdw blurRad="38100" dist="38100" dir="2700000" algn="tl">
                    <a:srgbClr val="000000">
                      <a:alpha val="43137"/>
                    </a:srgbClr>
                  </a:outerShdw>
                </a:effectLst>
                <a:latin typeface="Segoe Print" panose="02000600000000000000" pitchFamily="2" charset="0"/>
              </a:rPr>
              <a:t> </a:t>
            </a:r>
          </a:p>
        </p:txBody>
      </p:sp>
    </p:spTree>
    <p:extLst>
      <p:ext uri="{BB962C8B-B14F-4D97-AF65-F5344CB8AC3E}">
        <p14:creationId xmlns:p14="http://schemas.microsoft.com/office/powerpoint/2010/main" val="205542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4A18-71EF-46B8-9F99-910DB413CF3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533DFB8-D779-4D44-90E7-A9C66AE58F4B}"/>
              </a:ext>
            </a:extLst>
          </p:cNvPr>
          <p:cNvSpPr>
            <a:spLocks noGrp="1"/>
          </p:cNvSpPr>
          <p:nvPr>
            <p:ph idx="1"/>
          </p:nvPr>
        </p:nvSpPr>
        <p:spPr/>
        <p:txBody>
          <a:bodyPr>
            <a:normAutofit fontScale="62500" lnSpcReduction="20000"/>
          </a:bodyPr>
          <a:lstStyle/>
          <a:p>
            <a:pPr marL="457200" indent="-376238">
              <a:buFont typeface="+mj-lt"/>
              <a:buAutoNum type="arabicPeriod"/>
            </a:pPr>
            <a:r>
              <a:rPr lang="en-US" dirty="0"/>
              <a:t>Based on the “Red, White, and Blue” video, explain the rationales provided for appointing or electing judges/justices.</a:t>
            </a:r>
          </a:p>
          <a:p>
            <a:pPr marL="457200" indent="-376238">
              <a:buFont typeface="+mj-lt"/>
              <a:buAutoNum type="arabicPeriod"/>
            </a:pPr>
            <a:r>
              <a:rPr lang="en-US" dirty="0"/>
              <a:t>Based on the Democracy Now! video, describe how campaigns have changed in state judicial races and how and why this may threaten the fairness of the courts.</a:t>
            </a:r>
          </a:p>
          <a:p>
            <a:pPr marL="457200" indent="-376238">
              <a:buFont typeface="+mj-lt"/>
              <a:buAutoNum type="arabicPeriod"/>
            </a:pPr>
            <a:r>
              <a:rPr lang="en-US" dirty="0"/>
              <a:t>Based on the article by former-Chief-Justice Cobb, discuss the role of campaign donations in a state with elected judges/justices, their effect on the judiciary, and the expectations of donors.</a:t>
            </a:r>
          </a:p>
          <a:p>
            <a:pPr marL="457200" indent="-376238">
              <a:buFont typeface="+mj-lt"/>
              <a:buAutoNum type="arabicPeriod"/>
            </a:pPr>
            <a:r>
              <a:rPr lang="en-US" dirty="0"/>
              <a:t>Describe the two examples she provided about judicial conduct in Texas that was unethical, but legal.</a:t>
            </a:r>
          </a:p>
          <a:p>
            <a:pPr marL="457200" indent="-376238">
              <a:buFont typeface="+mj-lt"/>
              <a:buAutoNum type="arabicPeriod"/>
            </a:pPr>
            <a:r>
              <a:rPr lang="en-US" dirty="0"/>
              <a:t>Describe the distribution of executions in the US since 1977.  Characterize the frequency of executions in Texas since 1996.</a:t>
            </a:r>
          </a:p>
          <a:p>
            <a:pPr marL="457200" indent="-376238">
              <a:buFont typeface="+mj-lt"/>
              <a:buAutoNum type="arabicPeriod"/>
            </a:pPr>
            <a:r>
              <a:rPr lang="en-US" dirty="0"/>
              <a:t>Discuss Judge Price’s dissent in the </a:t>
            </a:r>
            <a:r>
              <a:rPr lang="en-US" dirty="0" err="1"/>
              <a:t>Panetti</a:t>
            </a:r>
            <a:r>
              <a:rPr lang="en-US" dirty="0"/>
              <a:t> appeal, including his rationale and the reasons it could be thought-provoking.</a:t>
            </a:r>
          </a:p>
          <a:p>
            <a:pPr marL="457200" indent="-376238">
              <a:buFont typeface="+mj-lt"/>
              <a:buAutoNum type="arabicPeriod"/>
            </a:pPr>
            <a:r>
              <a:rPr lang="en-US" dirty="0"/>
              <a:t>Explain the reasons that capital punishment is losing US public support.</a:t>
            </a:r>
          </a:p>
          <a:p>
            <a:pPr marL="457200" indent="-376238">
              <a:buFont typeface="+mj-lt"/>
              <a:buAutoNum type="arabicPeriod"/>
            </a:pPr>
            <a:endParaRPr lang="en-US" dirty="0"/>
          </a:p>
        </p:txBody>
      </p:sp>
    </p:spTree>
    <p:extLst>
      <p:ext uri="{BB962C8B-B14F-4D97-AF65-F5344CB8AC3E}">
        <p14:creationId xmlns:p14="http://schemas.microsoft.com/office/powerpoint/2010/main" val="341160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632192" cy="1143000"/>
          </a:xfrm>
        </p:spPr>
        <p:txBody>
          <a:bodyPr>
            <a:normAutofit fontScale="90000"/>
          </a:bodyPr>
          <a:lstStyle/>
          <a:p>
            <a:r>
              <a:rPr lang="en-US" dirty="0"/>
              <a:t>The cost of capital punishment hurts more in smaller Texas counties</a:t>
            </a:r>
          </a:p>
        </p:txBody>
      </p:sp>
      <p:sp>
        <p:nvSpPr>
          <p:cNvPr id="7" name="Rectangle 6"/>
          <p:cNvSpPr/>
          <p:nvPr/>
        </p:nvSpPr>
        <p:spPr>
          <a:xfrm>
            <a:off x="5943600" y="6627168"/>
            <a:ext cx="3361563" cy="230832"/>
          </a:xfrm>
          <a:prstGeom prst="rect">
            <a:avLst/>
          </a:prstGeom>
        </p:spPr>
        <p:txBody>
          <a:bodyPr wrap="square">
            <a:spAutoFit/>
          </a:bodyPr>
          <a:lstStyle/>
          <a:p>
            <a:r>
              <a:rPr lang="en-US" sz="900" dirty="0"/>
              <a:t>http://www.texastribune.org/2014/12/19/slow-death-death-penalty/</a:t>
            </a:r>
          </a:p>
        </p:txBody>
      </p:sp>
      <p:pic>
        <p:nvPicPr>
          <p:cNvPr id="4" name="Picture 3"/>
          <p:cNvPicPr>
            <a:picLocks noChangeAspect="1"/>
          </p:cNvPicPr>
          <p:nvPr/>
        </p:nvPicPr>
        <p:blipFill>
          <a:blip r:embed="rId3"/>
          <a:stretch>
            <a:fillRect/>
          </a:stretch>
        </p:blipFill>
        <p:spPr>
          <a:xfrm rot="21420441">
            <a:off x="3201183" y="3352800"/>
            <a:ext cx="5488008" cy="3092449"/>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5" name="Picture 4" descr="Screenshots of Texas Tribune article with headline: &quot;The Slow Death of the Death Penalty,&quot; published in Dec 2014.&#10;&#10;Excerpt follows:&#10;Just before sunrise on a spring morning last year, Larry Maples shot and killed his wife, Heather. He had tracked her to the home of a former boyfriend, a ranch hand named Moses Clemente. Maples shot and wounded him. He then called 911, handed his Colt .45 revolver over to the sheriff’s deputies and confessed.&#10;&#10;It was a shocking event for Van Zandt County, a largely agricultural swath of East Texas with roughly 50,000 residents. The local authorities had never sent someone to death row, but Maples — by shooting Clemente along with his wife and thereby aggravating the murder — qualified for the death penalty under state law. It was up to the young district attorney, Chris Martin, to decide whether to seek that punishment.&#10;&#10;Martin had been telling reporters he might seek the death penalty, but behind closed doors with the victim’s family and Clemente, the D.A. now said he wasn’t sure the case was strong enough to convince a jury that Maples should be executed.&#10;"/>
          <p:cNvPicPr>
            <a:picLocks noChangeAspect="1"/>
          </p:cNvPicPr>
          <p:nvPr/>
        </p:nvPicPr>
        <p:blipFill rotWithShape="1">
          <a:blip r:embed="rId4"/>
          <a:srcRect b="13161"/>
          <a:stretch/>
        </p:blipFill>
        <p:spPr>
          <a:xfrm rot="262418">
            <a:off x="216498" y="1771323"/>
            <a:ext cx="5906313" cy="4718310"/>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4050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632192" cy="1143000"/>
          </a:xfrm>
        </p:spPr>
        <p:txBody>
          <a:bodyPr>
            <a:normAutofit fontScale="90000"/>
          </a:bodyPr>
          <a:lstStyle/>
          <a:p>
            <a:r>
              <a:rPr lang="en-US" dirty="0"/>
              <a:t>The cost of capital punishment hurts more in smaller Texas counties</a:t>
            </a:r>
          </a:p>
        </p:txBody>
      </p:sp>
      <p:sp>
        <p:nvSpPr>
          <p:cNvPr id="7" name="Rectangle 6"/>
          <p:cNvSpPr/>
          <p:nvPr/>
        </p:nvSpPr>
        <p:spPr>
          <a:xfrm>
            <a:off x="5943600" y="6627168"/>
            <a:ext cx="3361563" cy="230832"/>
          </a:xfrm>
          <a:prstGeom prst="rect">
            <a:avLst/>
          </a:prstGeom>
        </p:spPr>
        <p:txBody>
          <a:bodyPr wrap="square">
            <a:spAutoFit/>
          </a:bodyPr>
          <a:lstStyle/>
          <a:p>
            <a:r>
              <a:rPr lang="en-US" sz="900" dirty="0"/>
              <a:t>http://www.texastribune.org/2014/12/19/slow-death-death-penalty/</a:t>
            </a:r>
          </a:p>
        </p:txBody>
      </p:sp>
      <p:pic>
        <p:nvPicPr>
          <p:cNvPr id="5" name="Picture 4"/>
          <p:cNvPicPr>
            <a:picLocks noChangeAspect="1"/>
          </p:cNvPicPr>
          <p:nvPr/>
        </p:nvPicPr>
        <p:blipFill rotWithShape="1">
          <a:blip r:embed="rId3"/>
          <a:srcRect b="13161"/>
          <a:stretch/>
        </p:blipFill>
        <p:spPr>
          <a:xfrm rot="262418">
            <a:off x="216498" y="1771323"/>
            <a:ext cx="5906313" cy="4718310"/>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4" name="Picture 3" descr="2nd excerpt from same article:&#10;“He said, ‘If we go with the death penalty, Maples will get more attorneys,’” Lori Simpson, Heather’s sister, recalled. “There will be more witnesses, expert testimony, and then he will get an automatic appeal. That could cost millions of dollars, and your family doesn't want to go through those appeals, and we don't want to spend the money on that if we're not able to get capital punishment.’”&#10;&#10;Martin’s concerns about the public expense of a death-penalty prosecution, which Clemente confirmed, were remarkable only for the bluntness with which Martin expressed them. While many prosecutors are still reluctant to admit that finances play a role in their decisions about the death penalty, some of them – especially in small, rural counties – have been increasingly frank in wondering whether capital punishment is worth the price to their communities. “You have to be very responsible in selecting where you want to spend your money,” said Stephen Taylor, a prosecutor in Liberty County, Texas. “You never know how long a case is going to take.”"/>
          <p:cNvPicPr>
            <a:picLocks noChangeAspect="1"/>
          </p:cNvPicPr>
          <p:nvPr/>
        </p:nvPicPr>
        <p:blipFill>
          <a:blip r:embed="rId4"/>
          <a:stretch>
            <a:fillRect/>
          </a:stretch>
        </p:blipFill>
        <p:spPr>
          <a:xfrm rot="21420441">
            <a:off x="3201183" y="3352800"/>
            <a:ext cx="5488008" cy="3092449"/>
          </a:xfrm>
          <a:prstGeom prst="rect">
            <a:avLst/>
          </a:prstGeom>
          <a:ln>
            <a:solidFill>
              <a:schemeClr val="bg1">
                <a:lumMod val="65000"/>
              </a:schemeClr>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40642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we ever wrong? </a:t>
            </a:r>
            <a:br>
              <a:rPr lang="en-US" dirty="0"/>
            </a:br>
            <a:r>
              <a:rPr lang="en-US" dirty="0"/>
              <a:t>Exonerations </a:t>
            </a:r>
            <a:r>
              <a:rPr lang="en-US" sz="4000" dirty="0"/>
              <a:t>set the innocent free…</a:t>
            </a:r>
          </a:p>
        </p:txBody>
      </p:sp>
      <p:sp>
        <p:nvSpPr>
          <p:cNvPr id="3" name="Content Placeholder 2"/>
          <p:cNvSpPr>
            <a:spLocks noGrp="1"/>
          </p:cNvSpPr>
          <p:nvPr>
            <p:ph idx="1"/>
          </p:nvPr>
        </p:nvSpPr>
        <p:spPr>
          <a:xfrm>
            <a:off x="1435608" y="1675360"/>
            <a:ext cx="7498080" cy="4573040"/>
          </a:xfrm>
        </p:spPr>
        <p:txBody>
          <a:bodyPr/>
          <a:lstStyle/>
          <a:p>
            <a:r>
              <a:rPr lang="en-US" dirty="0"/>
              <a:t>National Registry of Exonerations </a:t>
            </a:r>
            <a:r>
              <a:rPr lang="en-US" sz="2400" dirty="0"/>
              <a:t>(University of Michigan Law School)</a:t>
            </a:r>
            <a:endParaRPr lang="en-US" dirty="0"/>
          </a:p>
        </p:txBody>
      </p:sp>
      <p:pic>
        <p:nvPicPr>
          <p:cNvPr id="4" name="Picture 3" descr="Bar chart of % Exonerations by Contributing Factor.&#10;&#10;Mistaken Witness ID: 33%&#10;Perjury or False Accusation: 55%&#10;False Confession: 12%&#10;False or Misleading Forensic Evidence: 22%&#10;Official Misconduct: 47%"/>
          <p:cNvPicPr>
            <a:picLocks noChangeAspect="1"/>
          </p:cNvPicPr>
          <p:nvPr/>
        </p:nvPicPr>
        <p:blipFill>
          <a:blip r:embed="rId3"/>
          <a:stretch>
            <a:fillRect/>
          </a:stretch>
        </p:blipFill>
        <p:spPr>
          <a:xfrm rot="21363769">
            <a:off x="4793094" y="3200400"/>
            <a:ext cx="4829591" cy="3752850"/>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5" name="Picture 4" descr="Line graph of exonerations by year from 1989 to 2014.  Shows separate plots for DNA-based, non-DNA based, and total.&#10;&#10;Non-DNA exonerations vary the most and increase significantly over time.  Highest and last data point was 100+.&#10;&#10;DNA exonerations initially increase, the fluctuate before leveling off at about the same value as the initial high point (about 20)"/>
          <p:cNvPicPr>
            <a:picLocks noChangeAspect="1"/>
          </p:cNvPicPr>
          <p:nvPr/>
        </p:nvPicPr>
        <p:blipFill>
          <a:blip r:embed="rId4"/>
          <a:stretch>
            <a:fillRect/>
          </a:stretch>
        </p:blipFill>
        <p:spPr>
          <a:xfrm>
            <a:off x="152400" y="2781300"/>
            <a:ext cx="4607166" cy="3971925"/>
          </a:xfrm>
          <a:prstGeom prst="rect">
            <a:avLst/>
          </a:prstGeom>
          <a:ln>
            <a:solidFill>
              <a:schemeClr val="bg1">
                <a:lumMod val="65000"/>
              </a:schemeClr>
            </a:solidFill>
          </a:ln>
          <a:effectLst>
            <a:outerShdw blurRad="50800" dist="38100" dir="13500000" algn="br" rotWithShape="0">
              <a:prstClr val="black">
                <a:alpha val="40000"/>
              </a:prstClr>
            </a:outerShdw>
          </a:effectLst>
        </p:spPr>
      </p:pic>
      <p:sp>
        <p:nvSpPr>
          <p:cNvPr id="6" name="TextBox 5"/>
          <p:cNvSpPr txBox="1"/>
          <p:nvPr/>
        </p:nvSpPr>
        <p:spPr>
          <a:xfrm>
            <a:off x="5110524" y="1383848"/>
            <a:ext cx="4033476"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…for any crime, not just capital ones</a:t>
            </a:r>
          </a:p>
        </p:txBody>
      </p:sp>
    </p:spTree>
    <p:extLst>
      <p:ext uri="{BB962C8B-B14F-4D97-AF65-F5344CB8AC3E}">
        <p14:creationId xmlns:p14="http://schemas.microsoft.com/office/powerpoint/2010/main" val="2867685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Texas Stories</a:t>
            </a:r>
          </a:p>
        </p:txBody>
      </p:sp>
      <p:pic>
        <p:nvPicPr>
          <p:cNvPr id="3" name="Picture 2" descr="Screenshot of video about Texas Exonerations."/>
          <p:cNvPicPr>
            <a:picLocks noChangeAspect="1"/>
          </p:cNvPicPr>
          <p:nvPr/>
        </p:nvPicPr>
        <p:blipFill>
          <a:blip r:embed="rId3"/>
          <a:stretch>
            <a:fillRect/>
          </a:stretch>
        </p:blipFill>
        <p:spPr>
          <a:xfrm>
            <a:off x="2269998" y="1905000"/>
            <a:ext cx="5829300" cy="4207862"/>
          </a:xfrm>
          <a:prstGeom prst="rect">
            <a:avLst/>
          </a:prstGeom>
        </p:spPr>
      </p:pic>
      <p:sp>
        <p:nvSpPr>
          <p:cNvPr id="4" name="Rectangle 3" descr="Link to video: https://youtu.be/6kdPE0ZNxDg &#10;"/>
          <p:cNvSpPr/>
          <p:nvPr/>
        </p:nvSpPr>
        <p:spPr>
          <a:xfrm>
            <a:off x="4343400" y="5486400"/>
            <a:ext cx="2855269" cy="338554"/>
          </a:xfrm>
          <a:prstGeom prst="rect">
            <a:avLst/>
          </a:prstGeom>
        </p:spPr>
        <p:txBody>
          <a:bodyPr wrap="none">
            <a:spAutoFit/>
          </a:bodyPr>
          <a:lstStyle/>
          <a:p>
            <a:r>
              <a:rPr lang="en-US" sz="1600" dirty="0">
                <a:hlinkClick r:id="rId4"/>
              </a:rPr>
              <a:t>https://youtu.be/6kdPE0ZNxDg</a:t>
            </a:r>
            <a:r>
              <a:rPr lang="en-US" sz="1600" dirty="0"/>
              <a:t> </a:t>
            </a:r>
          </a:p>
        </p:txBody>
      </p:sp>
    </p:spTree>
    <p:extLst>
      <p:ext uri="{BB962C8B-B14F-4D97-AF65-F5344CB8AC3E}">
        <p14:creationId xmlns:p14="http://schemas.microsoft.com/office/powerpoint/2010/main" val="3507211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Exonerations in Texas</a:t>
            </a:r>
          </a:p>
        </p:txBody>
      </p:sp>
      <p:sp>
        <p:nvSpPr>
          <p:cNvPr id="3" name="Content Placeholder 2"/>
          <p:cNvSpPr>
            <a:spLocks noGrp="1"/>
          </p:cNvSpPr>
          <p:nvPr>
            <p:ph idx="1"/>
          </p:nvPr>
        </p:nvSpPr>
        <p:spPr>
          <a:xfrm>
            <a:off x="1435608" y="1447800"/>
            <a:ext cx="7498080" cy="3810000"/>
          </a:xfrm>
        </p:spPr>
        <p:txBody>
          <a:bodyPr>
            <a:normAutofit fontScale="92500"/>
          </a:bodyPr>
          <a:lstStyle/>
          <a:p>
            <a:r>
              <a:rPr lang="en-US" dirty="0"/>
              <a:t>Across the U.S.,</a:t>
            </a:r>
            <a:r>
              <a:rPr lang="en-US" dirty="0">
                <a:solidFill>
                  <a:schemeClr val="accent1">
                    <a:lumMod val="75000"/>
                  </a:schemeClr>
                </a:solidFill>
              </a:rPr>
              <a:t>150 innocent people have been removed from Death Row </a:t>
            </a:r>
            <a:r>
              <a:rPr lang="en-US" dirty="0"/>
              <a:t>since 1973</a:t>
            </a:r>
          </a:p>
          <a:p>
            <a:pPr lvl="1"/>
            <a:r>
              <a:rPr lang="en-US" dirty="0"/>
              <a:t>12 of those were in Texas</a:t>
            </a:r>
          </a:p>
          <a:p>
            <a:r>
              <a:rPr lang="en-US" dirty="0"/>
              <a:t>In Texas, 54 innocent inmates (all types) were exonerated in 2015</a:t>
            </a:r>
          </a:p>
          <a:p>
            <a:pPr lvl="1"/>
            <a:r>
              <a:rPr lang="en-US" dirty="0"/>
              <a:t>Most of any state, and over 1/3 of national total</a:t>
            </a:r>
          </a:p>
          <a:p>
            <a:pPr lvl="1"/>
            <a:r>
              <a:rPr lang="en-US" dirty="0"/>
              <a:t>2014:  40 exonerations</a:t>
            </a:r>
          </a:p>
        </p:txBody>
      </p:sp>
    </p:spTree>
    <p:extLst>
      <p:ext uri="{BB962C8B-B14F-4D97-AF65-F5344CB8AC3E}">
        <p14:creationId xmlns:p14="http://schemas.microsoft.com/office/powerpoint/2010/main" val="214574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Exonerations in Texas</a:t>
            </a:r>
          </a:p>
        </p:txBody>
      </p:sp>
      <p:sp>
        <p:nvSpPr>
          <p:cNvPr id="3" name="Content Placeholder 2"/>
          <p:cNvSpPr>
            <a:spLocks noGrp="1"/>
          </p:cNvSpPr>
          <p:nvPr>
            <p:ph idx="1"/>
          </p:nvPr>
        </p:nvSpPr>
        <p:spPr>
          <a:xfrm>
            <a:off x="1435608" y="1447800"/>
            <a:ext cx="7498080" cy="3810000"/>
          </a:xfrm>
        </p:spPr>
        <p:txBody>
          <a:bodyPr>
            <a:normAutofit fontScale="92500"/>
          </a:bodyPr>
          <a:lstStyle/>
          <a:p>
            <a:r>
              <a:rPr lang="en-US" dirty="0"/>
              <a:t>Across the U.S.,</a:t>
            </a:r>
            <a:r>
              <a:rPr lang="en-US" dirty="0">
                <a:solidFill>
                  <a:schemeClr val="accent1">
                    <a:lumMod val="75000"/>
                  </a:schemeClr>
                </a:solidFill>
              </a:rPr>
              <a:t>150 innocent people have been removed from Death Row </a:t>
            </a:r>
            <a:r>
              <a:rPr lang="en-US" dirty="0"/>
              <a:t>since 1973</a:t>
            </a:r>
          </a:p>
          <a:p>
            <a:pPr lvl="1"/>
            <a:r>
              <a:rPr lang="en-US" dirty="0"/>
              <a:t>12 of those were in Texas</a:t>
            </a:r>
          </a:p>
          <a:p>
            <a:r>
              <a:rPr lang="en-US" dirty="0"/>
              <a:t>In Texas, 54 innocent inmates (all types) were exonerated in 2015</a:t>
            </a:r>
          </a:p>
          <a:p>
            <a:pPr lvl="1"/>
            <a:r>
              <a:rPr lang="en-US" dirty="0"/>
              <a:t>Most of any state, and over 1/3 of national total</a:t>
            </a:r>
          </a:p>
          <a:p>
            <a:pPr lvl="1"/>
            <a:r>
              <a:rPr lang="en-US" dirty="0"/>
              <a:t>2014:  40 exonerations</a:t>
            </a:r>
          </a:p>
        </p:txBody>
      </p:sp>
      <p:pic>
        <p:nvPicPr>
          <p:cNvPr id="4" name="Picture 3" descr="Screenshot of ">
            <a:extLst>
              <a:ext uri="{FF2B5EF4-FFF2-40B4-BE49-F238E27FC236}">
                <a16:creationId xmlns:a16="http://schemas.microsoft.com/office/drawing/2014/main" id="{ECCFCCC1-6D0E-4597-B611-5148061EFCCD}"/>
              </a:ext>
            </a:extLst>
          </p:cNvPr>
          <p:cNvPicPr>
            <a:picLocks noChangeAspect="1"/>
          </p:cNvPicPr>
          <p:nvPr/>
        </p:nvPicPr>
        <p:blipFill>
          <a:blip r:embed="rId3"/>
          <a:stretch>
            <a:fillRect/>
          </a:stretch>
        </p:blipFill>
        <p:spPr>
          <a:xfrm rot="200303">
            <a:off x="1554064" y="2852529"/>
            <a:ext cx="6496050" cy="4257675"/>
          </a:xfrm>
          <a:prstGeom prst="rect">
            <a:avLst/>
          </a:prstGeom>
          <a:ln>
            <a:solidFill>
              <a:schemeClr val="accent1"/>
            </a:solidFill>
          </a:ln>
          <a:effectLst>
            <a:outerShdw blurRad="50800" dist="38100" dir="13500000" algn="br" rotWithShape="0">
              <a:prstClr val="black">
                <a:alpha val="40000"/>
              </a:prstClr>
            </a:outerShdw>
          </a:effectLst>
        </p:spPr>
      </p:pic>
      <p:sp>
        <p:nvSpPr>
          <p:cNvPr id="5" name="Rectangle 4" descr="Same as previous slide, with a screenshot of a dallasnews.com article overlaid.&#10;&#10;Headline is: 2015 exonerations set record; Texas, with 54, had over one-third of total.&#10;&#10;Across the country, a record-setting 149 men and women were exonerated last year after spending an average of 141/2 years in prison for crimes they didn’t commit, according to a report to be released Wednesday. Texas again topped the list of overturned convictions, with more than one-third of the total.&#10;&#10;Excerpt follows:&#10;Fifty-four Texans were exonerated last year, according to the National Registry of Exonerations’ annual report. Most of those cases came from Harris County, which had the most exonerations of any county in the country, reporting 42 convictions vacated in drug cases and one overturned death sentence. It was a rare year for Dallas County, though, which reported no exonerations in 2015 after having 25 in the preceding seven years.&#10;&#10;“Exonerations are now common,” the report stated. “We average nearly three exonerations a week, and most get little attention.”&#10;&#10;Criminal justice experts say the numbers reflect problems in the state’s criminal justice system and Texas’ aggressive efforts to address them and ensure that innocent people don’t remain in prison.">
            <a:extLst>
              <a:ext uri="{FF2B5EF4-FFF2-40B4-BE49-F238E27FC236}">
                <a16:creationId xmlns:a16="http://schemas.microsoft.com/office/drawing/2014/main" id="{733DBF6D-7CF3-49B0-8CE3-496554024BE3}"/>
              </a:ext>
            </a:extLst>
          </p:cNvPr>
          <p:cNvSpPr/>
          <p:nvPr/>
        </p:nvSpPr>
        <p:spPr>
          <a:xfrm rot="16200000">
            <a:off x="6657945" y="4362213"/>
            <a:ext cx="4572000" cy="400110"/>
          </a:xfrm>
          <a:prstGeom prst="rect">
            <a:avLst/>
          </a:prstGeom>
        </p:spPr>
        <p:txBody>
          <a:bodyPr>
            <a:spAutoFit/>
          </a:bodyPr>
          <a:lstStyle/>
          <a:p>
            <a:r>
              <a:rPr lang="en-US" sz="1000" dirty="0"/>
              <a:t>https://www.dallasnews.com/news/crime/2016/02/02/2015-exonerations-set-record-texas-with-54-had-over-one-third-of-total</a:t>
            </a:r>
          </a:p>
        </p:txBody>
      </p:sp>
    </p:spTree>
    <p:extLst>
      <p:ext uri="{BB962C8B-B14F-4D97-AF65-F5344CB8AC3E}">
        <p14:creationId xmlns:p14="http://schemas.microsoft.com/office/powerpoint/2010/main" val="4242207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Exonerations in Texas</a:t>
            </a:r>
          </a:p>
        </p:txBody>
      </p:sp>
      <p:sp>
        <p:nvSpPr>
          <p:cNvPr id="3" name="Content Placeholder 2"/>
          <p:cNvSpPr>
            <a:spLocks noGrp="1"/>
          </p:cNvSpPr>
          <p:nvPr>
            <p:ph idx="1"/>
          </p:nvPr>
        </p:nvSpPr>
        <p:spPr>
          <a:xfrm>
            <a:off x="1435608" y="1447800"/>
            <a:ext cx="7498080" cy="3810000"/>
          </a:xfrm>
        </p:spPr>
        <p:txBody>
          <a:bodyPr>
            <a:normAutofit fontScale="92500"/>
          </a:bodyPr>
          <a:lstStyle/>
          <a:p>
            <a:r>
              <a:rPr lang="en-US" dirty="0"/>
              <a:t>Across the U.S.,</a:t>
            </a:r>
            <a:r>
              <a:rPr lang="en-US" dirty="0">
                <a:solidFill>
                  <a:schemeClr val="accent1">
                    <a:lumMod val="75000"/>
                  </a:schemeClr>
                </a:solidFill>
              </a:rPr>
              <a:t>150 innocent people have been removed from Death Row </a:t>
            </a:r>
            <a:r>
              <a:rPr lang="en-US" dirty="0"/>
              <a:t>since 1973</a:t>
            </a:r>
          </a:p>
          <a:p>
            <a:pPr lvl="1"/>
            <a:r>
              <a:rPr lang="en-US" dirty="0"/>
              <a:t>12 of those were in Texas</a:t>
            </a:r>
          </a:p>
          <a:p>
            <a:r>
              <a:rPr lang="en-US" dirty="0"/>
              <a:t>In Texas, 54 innocent inmates (all types) were exonerated in 2015</a:t>
            </a:r>
          </a:p>
          <a:p>
            <a:pPr lvl="1"/>
            <a:r>
              <a:rPr lang="en-US" dirty="0"/>
              <a:t>Most of any state, and over 1/3 of national total</a:t>
            </a:r>
          </a:p>
          <a:p>
            <a:pPr lvl="1"/>
            <a:r>
              <a:rPr lang="en-US" dirty="0"/>
              <a:t>2014:  40 exonerations</a:t>
            </a:r>
          </a:p>
        </p:txBody>
      </p:sp>
      <p:grpSp>
        <p:nvGrpSpPr>
          <p:cNvPr id="6" name="Group 5" descr="Same slide as previous, but with a heat map of US states overlaid.  Title is Exonerations by State.&#10;&#10;Data is for fed and non-fed &#10;executions.&#10;&#10;Darkest state is Texas, then New York, the California and Illinois.  All other states have far fewer than those states.&#10;2280 exonerations since 1989.&#10;20,267 years lost (total)&#10;8.9 years lost (average case)">
            <a:extLst>
              <a:ext uri="{FF2B5EF4-FFF2-40B4-BE49-F238E27FC236}">
                <a16:creationId xmlns:a16="http://schemas.microsoft.com/office/drawing/2014/main" id="{3A5AEC98-7B9C-4986-A47F-C3EDA0B36BCB}"/>
              </a:ext>
            </a:extLst>
          </p:cNvPr>
          <p:cNvGrpSpPr/>
          <p:nvPr/>
        </p:nvGrpSpPr>
        <p:grpSpPr>
          <a:xfrm rot="21055649">
            <a:off x="1435608" y="2057400"/>
            <a:ext cx="7229475" cy="4322037"/>
            <a:chOff x="957262" y="1290637"/>
            <a:chExt cx="7229475" cy="4322037"/>
          </a:xfrm>
        </p:grpSpPr>
        <p:pic>
          <p:nvPicPr>
            <p:cNvPr id="4" name="Picture 3">
              <a:extLst>
                <a:ext uri="{FF2B5EF4-FFF2-40B4-BE49-F238E27FC236}">
                  <a16:creationId xmlns:a16="http://schemas.microsoft.com/office/drawing/2014/main" id="{3C8E18CB-FEE1-4406-BF3A-39B1991F11AD}"/>
                </a:ext>
              </a:extLst>
            </p:cNvPr>
            <p:cNvPicPr>
              <a:picLocks noChangeAspect="1"/>
            </p:cNvPicPr>
            <p:nvPr/>
          </p:nvPicPr>
          <p:blipFill>
            <a:blip r:embed="rId3"/>
            <a:stretch>
              <a:fillRect/>
            </a:stretch>
          </p:blipFill>
          <p:spPr>
            <a:xfrm>
              <a:off x="957262" y="1290637"/>
              <a:ext cx="7229475" cy="4276725"/>
            </a:xfrm>
            <a:prstGeom prst="rect">
              <a:avLst/>
            </a:prstGeom>
            <a:ln>
              <a:solidFill>
                <a:schemeClr val="accent1"/>
              </a:solidFill>
            </a:ln>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A6FD59F5-E419-4715-943C-8793B2669D63}"/>
                </a:ext>
              </a:extLst>
            </p:cNvPr>
            <p:cNvSpPr/>
            <p:nvPr/>
          </p:nvSpPr>
          <p:spPr>
            <a:xfrm>
              <a:off x="984694" y="5351064"/>
              <a:ext cx="6172200" cy="261610"/>
            </a:xfrm>
            <a:prstGeom prst="rect">
              <a:avLst/>
            </a:prstGeom>
          </p:spPr>
          <p:txBody>
            <a:bodyPr wrap="square">
              <a:spAutoFit/>
            </a:bodyPr>
            <a:lstStyle/>
            <a:p>
              <a:r>
                <a:rPr lang="en-US" sz="1100" dirty="0"/>
                <a:t>https://www.law.umich.edu/special/exoneration/Pages/Exonerations-in-the-United-States-Map.aspx</a:t>
              </a:r>
            </a:p>
          </p:txBody>
        </p:sp>
      </p:grpSp>
    </p:spTree>
    <p:extLst>
      <p:ext uri="{BB962C8B-B14F-4D97-AF65-F5344CB8AC3E}">
        <p14:creationId xmlns:p14="http://schemas.microsoft.com/office/powerpoint/2010/main" val="208580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Exonerations in Texas</a:t>
            </a:r>
          </a:p>
        </p:txBody>
      </p:sp>
      <p:sp>
        <p:nvSpPr>
          <p:cNvPr id="3" name="Content Placeholder 2"/>
          <p:cNvSpPr>
            <a:spLocks noGrp="1"/>
          </p:cNvSpPr>
          <p:nvPr>
            <p:ph idx="1"/>
          </p:nvPr>
        </p:nvSpPr>
        <p:spPr>
          <a:xfrm>
            <a:off x="1435608" y="1447800"/>
            <a:ext cx="7498080" cy="4800600"/>
          </a:xfrm>
        </p:spPr>
        <p:txBody>
          <a:bodyPr>
            <a:normAutofit/>
          </a:bodyPr>
          <a:lstStyle/>
          <a:p>
            <a:r>
              <a:rPr lang="en-US" sz="2800" dirty="0"/>
              <a:t>No currently irrefutable cases of execution of an innocent person in the past</a:t>
            </a:r>
          </a:p>
          <a:p>
            <a:pPr lvl="1"/>
            <a:r>
              <a:rPr lang="en-US" sz="2400" dirty="0"/>
              <a:t>Anti-death-penalty activists point to 3 strongly suspected cases in Texas</a:t>
            </a:r>
          </a:p>
        </p:txBody>
      </p:sp>
    </p:spTree>
    <p:extLst>
      <p:ext uri="{BB962C8B-B14F-4D97-AF65-F5344CB8AC3E}">
        <p14:creationId xmlns:p14="http://schemas.microsoft.com/office/powerpoint/2010/main" val="1891282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WHY the </a:t>
            </a:r>
            <a:r>
              <a:rPr lang="en-US" dirty="0"/>
              <a:t>Judiciary Matters</a:t>
            </a:r>
          </a:p>
        </p:txBody>
      </p:sp>
      <p:sp>
        <p:nvSpPr>
          <p:cNvPr id="4" name="Content Placeholder 3"/>
          <p:cNvSpPr>
            <a:spLocks noGrp="1"/>
          </p:cNvSpPr>
          <p:nvPr>
            <p:ph idx="1"/>
          </p:nvPr>
        </p:nvSpPr>
        <p:spPr>
          <a:xfrm>
            <a:off x="1435608" y="1600200"/>
            <a:ext cx="7498080" cy="4267200"/>
          </a:xfrm>
        </p:spPr>
        <p:txBody>
          <a:bodyPr>
            <a:normAutofit fontScale="85000" lnSpcReduction="10000"/>
          </a:bodyPr>
          <a:lstStyle/>
          <a:p>
            <a:r>
              <a:rPr lang="en-US" sz="2800" dirty="0"/>
              <a:t>Corporate and special interest big-spenders think it does, and increasingly so</a:t>
            </a:r>
          </a:p>
          <a:p>
            <a:pPr lvl="1"/>
            <a:r>
              <a:rPr lang="en-US" sz="2400" dirty="0"/>
              <a:t>Effects of that money is questionable</a:t>
            </a:r>
          </a:p>
          <a:p>
            <a:pPr lvl="1"/>
            <a:r>
              <a:rPr lang="en-US" sz="2400" dirty="0"/>
              <a:t>But is money neutral, OR is money an expression of power?</a:t>
            </a:r>
          </a:p>
          <a:p>
            <a:r>
              <a:rPr lang="en-US" sz="2800" dirty="0"/>
              <a:t>Will you vote in the judicial elections?</a:t>
            </a:r>
          </a:p>
          <a:p>
            <a:pPr lvl="1"/>
            <a:r>
              <a:rPr lang="en-US" sz="2400" dirty="0"/>
              <a:t>Will the candidates be unknown names on the ballot?</a:t>
            </a:r>
          </a:p>
          <a:p>
            <a:pPr lvl="1"/>
            <a:r>
              <a:rPr lang="en-US" sz="2400" dirty="0"/>
              <a:t>Will you simply pick the Republican or Democrat?</a:t>
            </a:r>
          </a:p>
          <a:p>
            <a:pPr lvl="1"/>
            <a:r>
              <a:rPr lang="en-US" sz="2400" dirty="0"/>
              <a:t>Will you attempt to assess the records of fairness?</a:t>
            </a:r>
          </a:p>
          <a:p>
            <a:r>
              <a:rPr lang="en-US" sz="2800" dirty="0"/>
              <a:t>Will you or a loved one commit a crime or go to court on a civil matter?</a:t>
            </a:r>
          </a:p>
          <a:p>
            <a:pPr lvl="1"/>
            <a:r>
              <a:rPr lang="en-US" sz="2400" dirty="0"/>
              <a:t>If a criminal matter, will you be wrongfully convicted? (As an elite, the odds say “no,” but what about someone else?)</a:t>
            </a:r>
          </a:p>
          <a:p>
            <a:pPr lvl="1"/>
            <a:endParaRPr lang="en-US" sz="1900" dirty="0">
              <a:solidFill>
                <a:srgbClr val="FF0000"/>
              </a:solidFill>
              <a:effectLst>
                <a:outerShdw blurRad="38100" dist="38100" dir="2700000" algn="tl">
                  <a:srgbClr val="000000">
                    <a:alpha val="43137"/>
                  </a:srgbClr>
                </a:outerShdw>
              </a:effectLst>
              <a:latin typeface="Segoe Print" panose="02000600000000000000" pitchFamily="2" charset="0"/>
            </a:endParaRPr>
          </a:p>
        </p:txBody>
      </p:sp>
      <p:sp>
        <p:nvSpPr>
          <p:cNvPr id="5" name="Rectangle 4" descr="Comment at bottom of slide:&#10;If politics is all about winning and losing, the calls of the “referees” (judges &amp; justices) often determine the outcome!&#10;"/>
          <p:cNvSpPr/>
          <p:nvPr/>
        </p:nvSpPr>
        <p:spPr>
          <a:xfrm>
            <a:off x="1981200" y="6027660"/>
            <a:ext cx="6327648" cy="584775"/>
          </a:xfrm>
          <a:prstGeom prst="rect">
            <a:avLst/>
          </a:prstGeom>
        </p:spPr>
        <p:txBody>
          <a:bodyPr wrap="square">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If politics is all about winning and losing, the calls of the “referees” (judges &amp; justices) often determine the outcome!</a:t>
            </a:r>
          </a:p>
        </p:txBody>
      </p:sp>
    </p:spTree>
    <p:extLst>
      <p:ext uri="{BB962C8B-B14F-4D97-AF65-F5344CB8AC3E}">
        <p14:creationId xmlns:p14="http://schemas.microsoft.com/office/powerpoint/2010/main" val="6908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192108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4A18-71EF-46B8-9F99-910DB413CF3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533DFB8-D779-4D44-90E7-A9C66AE58F4B}"/>
              </a:ext>
            </a:extLst>
          </p:cNvPr>
          <p:cNvSpPr>
            <a:spLocks noGrp="1"/>
          </p:cNvSpPr>
          <p:nvPr>
            <p:ph idx="1"/>
          </p:nvPr>
        </p:nvSpPr>
        <p:spPr/>
        <p:txBody>
          <a:bodyPr>
            <a:normAutofit fontScale="62500" lnSpcReduction="20000"/>
          </a:bodyPr>
          <a:lstStyle/>
          <a:p>
            <a:pPr marL="595312" indent="-514350">
              <a:buFont typeface="+mj-lt"/>
              <a:buAutoNum type="arabicPeriod" startAt="8"/>
            </a:pPr>
            <a:endParaRPr lang="en-US" dirty="0"/>
          </a:p>
          <a:p>
            <a:pPr marL="457200" indent="-377825">
              <a:buFont typeface="+mj-lt"/>
              <a:buAutoNum type="arabicPeriod" startAt="8"/>
            </a:pPr>
            <a:r>
              <a:rPr lang="en-US" dirty="0"/>
              <a:t>Discuss the disagreement between the conservative researcher and the National Research Council report on whether the death penalty has a measurable deterrence effect.  </a:t>
            </a:r>
          </a:p>
          <a:p>
            <a:pPr marL="457200" indent="-376238">
              <a:buFont typeface="+mj-lt"/>
              <a:buAutoNum type="arabicPeriod" startAt="8"/>
            </a:pPr>
            <a:r>
              <a:rPr lang="en-US" dirty="0"/>
              <a:t>Describe the problems posed for the death penalty by the timeline, expense, and errors in these capital cases.</a:t>
            </a:r>
          </a:p>
          <a:p>
            <a:pPr marL="457200" indent="-376238">
              <a:buFont typeface="+mj-lt"/>
              <a:buAutoNum type="arabicPeriod" startAt="8"/>
            </a:pPr>
            <a:r>
              <a:rPr lang="en-US" dirty="0"/>
              <a:t>Use the example of the capital crime in Van Zandt County to illustrate those problems.</a:t>
            </a:r>
          </a:p>
          <a:p>
            <a:pPr marL="457200" indent="-376238">
              <a:buFont typeface="+mj-lt"/>
              <a:buAutoNum type="arabicPeriod" startAt="8"/>
            </a:pPr>
            <a:r>
              <a:rPr lang="en-US" dirty="0"/>
              <a:t>Discuss the frequency and reasons for exonerations.  Discuss the role of DNA and non-DNA factors in the three cases of Texans previously imprisoned for crimes they did not commit.</a:t>
            </a:r>
          </a:p>
          <a:p>
            <a:pPr marL="457200" indent="-376238">
              <a:buFont typeface="+mj-lt"/>
              <a:buAutoNum type="arabicPeriod" startAt="8"/>
            </a:pPr>
            <a:r>
              <a:rPr lang="en-US" dirty="0"/>
              <a:t>Characterize the exonerations US-wide in capital cases since 1973. </a:t>
            </a:r>
          </a:p>
          <a:p>
            <a:pPr marL="457200" indent="-376238">
              <a:buFont typeface="+mj-lt"/>
              <a:buAutoNum type="arabicPeriod" startAt="8"/>
            </a:pPr>
            <a:r>
              <a:rPr lang="en-US" dirty="0"/>
              <a:t>Discuss the recent spikes in exonerations in Texas.  Also list the number of death-row exonerations within the state.</a:t>
            </a:r>
          </a:p>
          <a:p>
            <a:pPr marL="457200" indent="-376238">
              <a:buFont typeface="+mj-lt"/>
              <a:buAutoNum type="arabicPeriod" startAt="8"/>
            </a:pPr>
            <a:r>
              <a:rPr lang="en-US" dirty="0"/>
              <a:t>Highlight why the judiciary should matter to state residents.</a:t>
            </a:r>
          </a:p>
        </p:txBody>
      </p:sp>
    </p:spTree>
    <p:extLst>
      <p:ext uri="{BB962C8B-B14F-4D97-AF65-F5344CB8AC3E}">
        <p14:creationId xmlns:p14="http://schemas.microsoft.com/office/powerpoint/2010/main" val="2647183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09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Realities of TX Judicial Elections?</a:t>
            </a:r>
          </a:p>
        </p:txBody>
      </p:sp>
      <p:sp>
        <p:nvSpPr>
          <p:cNvPr id="3" name="Content Placeholder 2"/>
          <p:cNvSpPr>
            <a:spLocks noGrp="1"/>
          </p:cNvSpPr>
          <p:nvPr>
            <p:ph idx="1"/>
          </p:nvPr>
        </p:nvSpPr>
        <p:spPr>
          <a:xfrm>
            <a:off x="1435608" y="1447800"/>
            <a:ext cx="7498080" cy="1600200"/>
          </a:xfrm>
        </p:spPr>
        <p:txBody>
          <a:bodyPr>
            <a:normAutofit/>
          </a:bodyPr>
          <a:lstStyle/>
          <a:p>
            <a:r>
              <a:rPr lang="en-US" dirty="0"/>
              <a:t>Discussion from both Democratic and Republican perspectives</a:t>
            </a:r>
          </a:p>
          <a:p>
            <a:pPr lvl="1"/>
            <a:r>
              <a:rPr lang="en-US" sz="2200" dirty="0">
                <a:hlinkClick r:id="rId3"/>
              </a:rPr>
              <a:t>https://youtu.be/W32lXNhGST4</a:t>
            </a:r>
            <a:r>
              <a:rPr lang="en-US" sz="2200" dirty="0"/>
              <a:t>  (first 11 mins of 26:47)</a:t>
            </a:r>
            <a:endParaRPr lang="en-US" dirty="0"/>
          </a:p>
        </p:txBody>
      </p:sp>
      <p:pic>
        <p:nvPicPr>
          <p:cNvPr id="78850" name="Picture 2" descr="Screenshot of hosts interviewing two visiting judges."/>
          <p:cNvPicPr>
            <a:picLocks noChangeAspect="1" noChangeArrowheads="1"/>
          </p:cNvPicPr>
          <p:nvPr/>
        </p:nvPicPr>
        <p:blipFill>
          <a:blip r:embed="rId4" cstate="print"/>
          <a:srcRect/>
          <a:stretch>
            <a:fillRect/>
          </a:stretch>
        </p:blipFill>
        <p:spPr bwMode="auto">
          <a:xfrm>
            <a:off x="2667000" y="3276600"/>
            <a:ext cx="4800600" cy="3249187"/>
          </a:xfrm>
          <a:prstGeom prst="rect">
            <a:avLst/>
          </a:prstGeom>
          <a:noFill/>
          <a:ln w="9525">
            <a:noFill/>
            <a:miter lim="800000"/>
            <a:headEnd/>
            <a:tailEnd/>
          </a:ln>
        </p:spPr>
      </p:pic>
    </p:spTree>
    <p:extLst>
      <p:ext uri="{BB962C8B-B14F-4D97-AF65-F5344CB8AC3E}">
        <p14:creationId xmlns:p14="http://schemas.microsoft.com/office/powerpoint/2010/main" val="275228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 or Appoint the Judiciary?</a:t>
            </a:r>
          </a:p>
        </p:txBody>
      </p:sp>
      <p:sp>
        <p:nvSpPr>
          <p:cNvPr id="3" name="Content Placeholder 2"/>
          <p:cNvSpPr>
            <a:spLocks noGrp="1"/>
          </p:cNvSpPr>
          <p:nvPr>
            <p:ph idx="1"/>
          </p:nvPr>
        </p:nvSpPr>
        <p:spPr>
          <a:xfrm>
            <a:off x="1435608" y="1447800"/>
            <a:ext cx="7498080" cy="5410200"/>
          </a:xfrm>
        </p:spPr>
        <p:txBody>
          <a:bodyPr>
            <a:normAutofit/>
          </a:bodyPr>
          <a:lstStyle/>
          <a:p>
            <a:r>
              <a:rPr lang="en-US" sz="2000" dirty="0"/>
              <a:t>Reasons often given </a:t>
            </a:r>
            <a:r>
              <a:rPr lang="en-US" sz="2000" b="1" dirty="0"/>
              <a:t>for appointing </a:t>
            </a:r>
            <a:r>
              <a:rPr lang="en-US" sz="2000" dirty="0"/>
              <a:t>judges and justices</a:t>
            </a:r>
          </a:p>
          <a:p>
            <a:pPr lvl="1"/>
            <a:r>
              <a:rPr lang="en-US" sz="1800" dirty="0"/>
              <a:t>Judiciary is more “independent” – protected from biasing decisions toward key past or future campaign donors </a:t>
            </a:r>
          </a:p>
          <a:p>
            <a:pPr lvl="1"/>
            <a:r>
              <a:rPr lang="en-US" sz="1800" dirty="0"/>
              <a:t>Voters don’t know who judiciary candidates are, even when they vote for them</a:t>
            </a:r>
          </a:p>
          <a:p>
            <a:r>
              <a:rPr lang="en-US" sz="2000" dirty="0"/>
              <a:t>Reasons often given </a:t>
            </a:r>
            <a:r>
              <a:rPr lang="en-US" sz="2000" b="1" dirty="0"/>
              <a:t>for electing </a:t>
            </a:r>
            <a:r>
              <a:rPr lang="en-US" sz="2000" dirty="0"/>
              <a:t>judges and justices</a:t>
            </a:r>
          </a:p>
          <a:p>
            <a:pPr lvl="1"/>
            <a:r>
              <a:rPr lang="en-US" sz="1800" dirty="0"/>
              <a:t>Why shouldn’t the people choose?</a:t>
            </a:r>
          </a:p>
          <a:p>
            <a:pPr lvl="1"/>
            <a:r>
              <a:rPr lang="en-US" sz="1800" dirty="0"/>
              <a:t>More likely to have judiciary that reflects the demography of their jurisdictions</a:t>
            </a:r>
          </a:p>
          <a:p>
            <a:pPr lvl="1"/>
            <a:r>
              <a:rPr lang="en-US" sz="1800" dirty="0"/>
              <a:t>Appointed judges may not have campaign donors to please, but they do have political obligations to whomever appointed them, or lobbied for their appointment—politics will always be a consideration</a:t>
            </a:r>
          </a:p>
          <a:p>
            <a:pPr lvl="1"/>
            <a:endParaRPr lang="en-US" sz="1800" dirty="0"/>
          </a:p>
        </p:txBody>
      </p:sp>
      <p:sp>
        <p:nvSpPr>
          <p:cNvPr id="4" name="TextBox 3" descr="Comment at bottom of screen:  Every rationale above has flaws and contradictions, but political scientists have found no clear, consistent distinctions between decisions made by elected judiciary and those made by appointed judges and justices&#10;"/>
          <p:cNvSpPr txBox="1"/>
          <p:nvPr/>
        </p:nvSpPr>
        <p:spPr>
          <a:xfrm>
            <a:off x="2438400" y="5552182"/>
            <a:ext cx="6019800" cy="1077218"/>
          </a:xfrm>
          <a:prstGeom prst="rect">
            <a:avLst/>
          </a:prstGeom>
          <a:noFill/>
          <a:ln>
            <a:solidFill>
              <a:srgbClr val="FF0000"/>
            </a:solidFill>
          </a:ln>
          <a:effectLst>
            <a:outerShdw blurRad="50800" dist="38100" dir="2700000" algn="tl" rotWithShape="0">
              <a:prstClr val="black">
                <a:alpha val="40000"/>
              </a:prstClr>
            </a:outerShdw>
          </a:effectLst>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Every rationale above has flaws and contradictions, but political scientists have found no clear, consistent distinctions between decisions made by elected judiciary and those made by appointed judges and justices</a:t>
            </a:r>
          </a:p>
        </p:txBody>
      </p:sp>
    </p:spTree>
    <p:extLst>
      <p:ext uri="{BB962C8B-B14F-4D97-AF65-F5344CB8AC3E}">
        <p14:creationId xmlns:p14="http://schemas.microsoft.com/office/powerpoint/2010/main" val="177187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 or Appoint the Judiciary?</a:t>
            </a:r>
          </a:p>
        </p:txBody>
      </p:sp>
      <p:sp>
        <p:nvSpPr>
          <p:cNvPr id="3" name="Content Placeholder 2"/>
          <p:cNvSpPr>
            <a:spLocks noGrp="1"/>
          </p:cNvSpPr>
          <p:nvPr>
            <p:ph idx="1"/>
          </p:nvPr>
        </p:nvSpPr>
        <p:spPr>
          <a:xfrm>
            <a:off x="1435608" y="1447800"/>
            <a:ext cx="7498080" cy="5410200"/>
          </a:xfrm>
        </p:spPr>
        <p:txBody>
          <a:bodyPr>
            <a:normAutofit/>
          </a:bodyPr>
          <a:lstStyle/>
          <a:p>
            <a:r>
              <a:rPr lang="en-US" sz="2000" dirty="0"/>
              <a:t>Question may be fundamentally changing with big campaign $$$</a:t>
            </a:r>
          </a:p>
          <a:p>
            <a:r>
              <a:rPr lang="en-US" sz="2000" dirty="0"/>
              <a:t>Recent US Supreme Court campaign financing decisions are rapidly and dramatically increasing donations in state/local judicial elections</a:t>
            </a:r>
          </a:p>
          <a:p>
            <a:pPr lvl="1"/>
            <a:r>
              <a:rPr lang="en-US" sz="1800" dirty="0"/>
              <a:t>Effects on judicial ethics and decisions are TBD</a:t>
            </a:r>
          </a:p>
          <a:p>
            <a:pPr lvl="1"/>
            <a:r>
              <a:rPr lang="en-US" sz="1800" dirty="0"/>
              <a:t>Government ethics watchdogs are highly concerned</a:t>
            </a:r>
          </a:p>
          <a:p>
            <a:pPr lvl="1"/>
            <a:endParaRPr lang="en-US" sz="1800" dirty="0"/>
          </a:p>
        </p:txBody>
      </p:sp>
      <p:pic>
        <p:nvPicPr>
          <p:cNvPr id="4" name="Picture 3" descr="Screenshot of Democracy Now! website.  Article show is titled, &quot;Is Your Judge for Sale? Dark Money Groups Pour Millions into Judicial Races to Reshape Courts.&quot;"/>
          <p:cNvPicPr>
            <a:picLocks noChangeAspect="1"/>
          </p:cNvPicPr>
          <p:nvPr/>
        </p:nvPicPr>
        <p:blipFill>
          <a:blip r:embed="rId3"/>
          <a:stretch>
            <a:fillRect/>
          </a:stretch>
        </p:blipFill>
        <p:spPr>
          <a:xfrm>
            <a:off x="1828800" y="3305154"/>
            <a:ext cx="3633787" cy="3549280"/>
          </a:xfrm>
          <a:prstGeom prst="rect">
            <a:avLst/>
          </a:prstGeom>
        </p:spPr>
      </p:pic>
      <p:sp>
        <p:nvSpPr>
          <p:cNvPr id="5" name="Rectangle 4" descr="YouTube link to video:  https://youtu.be/BXg4-g_WbmY &#10;"/>
          <p:cNvSpPr/>
          <p:nvPr/>
        </p:nvSpPr>
        <p:spPr>
          <a:xfrm rot="403550">
            <a:off x="4574606" y="3789682"/>
            <a:ext cx="2704634" cy="307777"/>
          </a:xfrm>
          <a:prstGeom prst="rect">
            <a:avLst/>
          </a:prstGeom>
          <a:solidFill>
            <a:schemeClr val="bg1"/>
          </a:solidFill>
          <a:ln>
            <a:solidFill>
              <a:schemeClr val="accent2">
                <a:lumMod val="75000"/>
              </a:schemeClr>
            </a:solidFill>
          </a:ln>
          <a:effectLst>
            <a:outerShdw blurRad="50800" dist="38100" dir="2700000" algn="tl" rotWithShape="0">
              <a:prstClr val="black">
                <a:alpha val="40000"/>
              </a:prstClr>
            </a:outerShdw>
          </a:effectLst>
        </p:spPr>
        <p:txBody>
          <a:bodyPr wrap="square">
            <a:spAutoFit/>
          </a:bodyPr>
          <a:lstStyle/>
          <a:p>
            <a:r>
              <a:rPr lang="en-US" sz="1400" b="1" dirty="0">
                <a:hlinkClick r:id="rId4"/>
              </a:rPr>
              <a:t>https://youtu.be/BXg4-g_WbmY</a:t>
            </a:r>
            <a:r>
              <a:rPr lang="en-US" sz="1400" b="1" dirty="0"/>
              <a:t> </a:t>
            </a:r>
          </a:p>
        </p:txBody>
      </p:sp>
      <p:pic>
        <p:nvPicPr>
          <p:cNvPr id="7" name="Picture 6" descr="Screenshot showing: &quot;About Democracy Now!:  Democracy Now! is a national, daily, independent, award-winning news program hosted by journalists Amy Goodman and Juan Gonzalez...&quot;"/>
          <p:cNvPicPr>
            <a:picLocks noChangeAspect="1"/>
          </p:cNvPicPr>
          <p:nvPr/>
        </p:nvPicPr>
        <p:blipFill>
          <a:blip r:embed="rId5"/>
          <a:stretch>
            <a:fillRect/>
          </a:stretch>
        </p:blipFill>
        <p:spPr>
          <a:xfrm rot="21088461">
            <a:off x="5715532" y="4114787"/>
            <a:ext cx="3395662" cy="418429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432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05236"/>
            <a:ext cx="7498080" cy="3052763"/>
          </a:xfrm>
        </p:spPr>
        <p:txBody>
          <a:bodyPr>
            <a:normAutofit fontScale="92500" lnSpcReduction="10000"/>
          </a:bodyPr>
          <a:lstStyle/>
          <a:p>
            <a:r>
              <a:rPr lang="en-US" sz="1800" i="1" dirty="0"/>
              <a:t>“…To get to the justice’s chambers, I had won the nation’s most expensive judicial race that year.  But at what cost?”</a:t>
            </a:r>
          </a:p>
          <a:p>
            <a:pPr lvl="1"/>
            <a:r>
              <a:rPr lang="en-US" sz="1400" dirty="0"/>
              <a:t>Elected in 2006, spending $2.6 million to win, even over an opponent who spent $5 million</a:t>
            </a:r>
          </a:p>
          <a:p>
            <a:r>
              <a:rPr lang="en-US" sz="1800" dirty="0"/>
              <a:t>“…</a:t>
            </a:r>
            <a:r>
              <a:rPr lang="en-US" sz="1800" i="1" dirty="0"/>
              <a:t>It’s terribly awkward and uncomfortable for a judge to have to ask for campaign money.  But how are you going to win without it?  My biggest concern is how shameful all of this looks to the public.”</a:t>
            </a:r>
          </a:p>
          <a:p>
            <a:r>
              <a:rPr lang="en-US" sz="1800" dirty="0"/>
              <a:t>A reporter asked her: </a:t>
            </a:r>
            <a:r>
              <a:rPr lang="en-US" sz="1800" i="1" dirty="0"/>
              <a:t>“…how can you assure the people of Alabama that the contributions you sought are not going to impact how you rule? And how can you convince [them] not to believe that their courts are for sale?”</a:t>
            </a:r>
          </a:p>
          <a:p>
            <a:r>
              <a:rPr lang="en-US" sz="1800" i="1" dirty="0"/>
              <a:t>“…I never quite got over the feeling of being trapped inside a system whose very structure left me feeling disgusted.”</a:t>
            </a:r>
          </a:p>
          <a:p>
            <a:pPr lvl="1"/>
            <a:endParaRPr lang="en-US" sz="1800" dirty="0"/>
          </a:p>
        </p:txBody>
      </p:sp>
      <p:pic>
        <p:nvPicPr>
          <p:cNvPr id="6" name="Picture 5" descr="Image from Politico story.  Title is &quot;I Was Alabama's Top Judge. I'm ashamed by What I Had to Do to Get There: How money is ruining America's courts.&quot; Picture shows former Alabama Chief Justice Sue Bell Cobb wearing judicial robe and calling a courtroom to order, gavel in hand.  However, her bench is made up of piles of $100 bills banded in to $10,000 packets."/>
          <p:cNvPicPr>
            <a:picLocks noChangeAspect="1"/>
          </p:cNvPicPr>
          <p:nvPr/>
        </p:nvPicPr>
        <p:blipFill>
          <a:blip r:embed="rId3"/>
          <a:stretch>
            <a:fillRect/>
          </a:stretch>
        </p:blipFill>
        <p:spPr>
          <a:xfrm>
            <a:off x="1752600" y="76200"/>
            <a:ext cx="6546170" cy="3729037"/>
          </a:xfrm>
          <a:prstGeom prst="rect">
            <a:avLst/>
          </a:prstGeom>
        </p:spPr>
      </p:pic>
      <p:sp>
        <p:nvSpPr>
          <p:cNvPr id="9" name="Rectangle 8"/>
          <p:cNvSpPr/>
          <p:nvPr/>
        </p:nvSpPr>
        <p:spPr>
          <a:xfrm>
            <a:off x="3505200" y="3606305"/>
            <a:ext cx="5257800" cy="230832"/>
          </a:xfrm>
          <a:prstGeom prst="rect">
            <a:avLst/>
          </a:prstGeom>
        </p:spPr>
        <p:txBody>
          <a:bodyPr wrap="square">
            <a:spAutoFit/>
          </a:bodyPr>
          <a:lstStyle/>
          <a:p>
            <a:r>
              <a:rPr lang="en-US" sz="900" dirty="0">
                <a:hlinkClick r:id="rId4"/>
              </a:rPr>
              <a:t>http://www.politico.com/magazine/story/2015/03/judicial-elections-fundraising-115503.html#.VS3lwJPR9SE</a:t>
            </a:r>
            <a:r>
              <a:rPr lang="en-US" sz="900" dirty="0"/>
              <a:t> </a:t>
            </a:r>
          </a:p>
        </p:txBody>
      </p:sp>
    </p:spTree>
    <p:extLst>
      <p:ext uri="{BB962C8B-B14F-4D97-AF65-F5344CB8AC3E}">
        <p14:creationId xmlns:p14="http://schemas.microsoft.com/office/powerpoint/2010/main" val="74781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r>
              <a:rPr lang="en-US" dirty="0"/>
              <a:t>Judicial Campaigns per Cobb</a:t>
            </a:r>
          </a:p>
        </p:txBody>
      </p:sp>
      <p:sp>
        <p:nvSpPr>
          <p:cNvPr id="3" name="Content Placeholder 2"/>
          <p:cNvSpPr>
            <a:spLocks noGrp="1"/>
          </p:cNvSpPr>
          <p:nvPr>
            <p:ph idx="1"/>
          </p:nvPr>
        </p:nvSpPr>
        <p:spPr>
          <a:xfrm>
            <a:off x="1435608" y="914400"/>
            <a:ext cx="7498080" cy="5410200"/>
          </a:xfrm>
        </p:spPr>
        <p:txBody>
          <a:bodyPr>
            <a:noAutofit/>
          </a:bodyPr>
          <a:lstStyle/>
          <a:p>
            <a:r>
              <a:rPr lang="en-US" sz="2400" dirty="0"/>
              <a:t>Standard lines of attack:</a:t>
            </a:r>
          </a:p>
          <a:p>
            <a:pPr lvl="1"/>
            <a:r>
              <a:rPr lang="en-US" sz="1800" dirty="0"/>
              <a:t>“Soft on crime”</a:t>
            </a:r>
          </a:p>
          <a:p>
            <a:pPr lvl="1"/>
            <a:r>
              <a:rPr lang="en-US" sz="1800" dirty="0"/>
              <a:t>“Legislates from the bench”</a:t>
            </a:r>
          </a:p>
          <a:p>
            <a:pPr lvl="1"/>
            <a:r>
              <a:rPr lang="en-US" sz="1800" dirty="0"/>
              <a:t>“Thwarts the will of the people”</a:t>
            </a:r>
          </a:p>
          <a:p>
            <a:pPr lvl="1"/>
            <a:r>
              <a:rPr lang="en-US" sz="1800" dirty="0"/>
              <a:t>“Activist”</a:t>
            </a:r>
          </a:p>
          <a:p>
            <a:r>
              <a:rPr lang="en-US" sz="2400" dirty="0"/>
              <a:t>Always consider viewpoint &amp; agenda of ad sponsor</a:t>
            </a:r>
          </a:p>
          <a:p>
            <a:r>
              <a:rPr lang="en-US" sz="2400" dirty="0"/>
              <a:t>Check the facts—false claims are increasingly common</a:t>
            </a:r>
          </a:p>
          <a:p>
            <a:pPr lvl="1"/>
            <a:r>
              <a:rPr lang="en-US" sz="1600" i="1" dirty="0"/>
              <a:t>Cobb:  “</a:t>
            </a:r>
            <a:r>
              <a:rPr lang="en-US" sz="1600" i="1" dirty="0">
                <a:solidFill>
                  <a:schemeClr val="accent2">
                    <a:lumMod val="50000"/>
                  </a:schemeClr>
                </a:solidFill>
              </a:rPr>
              <a:t>Many ads for judicial candidates I’ve seen are downright terrifying, with would-be judges bashing opponents as if they were evil incarnate. These candidates were portrayed as judges who, if given the chance, would release child molesters and murderers and order them to move in next door. Nothing could be further from the truth. But dignity and fairness are too often the first casualties in these kinds of endeavors. </a:t>
            </a:r>
            <a:r>
              <a:rPr lang="en-US" sz="1600" i="1" dirty="0"/>
              <a:t>How else to explain a </a:t>
            </a:r>
            <a:r>
              <a:rPr lang="en-US" sz="1600" i="1" dirty="0">
                <a:hlinkClick r:id="rId3"/>
              </a:rPr>
              <a:t>campaign ad</a:t>
            </a:r>
            <a:r>
              <a:rPr lang="en-US" sz="1600" i="1" dirty="0"/>
              <a:t> from the late 1990s in which one candidate for the Alabama Supreme Court, who was revered by many in the bench and bar, nevertheless gave in to pressure from his campaign consultants and ran an ad comparing his opponent to a skunk? The ad opens with the image of the animal and is replaced by a photograph of the opponent as the narrator explains, ‘Some things you can smell a mile away. … You can smell how bad this man’s ideas are no matter where you live in Alabama.’”</a:t>
            </a:r>
            <a:br>
              <a:rPr lang="en-US" sz="1600" i="1" dirty="0"/>
            </a:br>
            <a:endParaRPr lang="en-US" sz="1600" dirty="0"/>
          </a:p>
        </p:txBody>
      </p:sp>
      <p:sp>
        <p:nvSpPr>
          <p:cNvPr id="4" name="Rectangle 3"/>
          <p:cNvSpPr/>
          <p:nvPr/>
        </p:nvSpPr>
        <p:spPr>
          <a:xfrm>
            <a:off x="3886200" y="6627168"/>
            <a:ext cx="5715000" cy="230832"/>
          </a:xfrm>
          <a:prstGeom prst="rect">
            <a:avLst/>
          </a:prstGeom>
        </p:spPr>
        <p:txBody>
          <a:bodyPr wrap="square">
            <a:spAutoFit/>
          </a:bodyPr>
          <a:lstStyle/>
          <a:p>
            <a:r>
              <a:rPr lang="en-US" sz="900" dirty="0"/>
              <a:t>http://www.politico.com/magazine/story/2015/03/judicial-elections-fundraising-115503.html#.VTCBLZPR9SF</a:t>
            </a:r>
          </a:p>
        </p:txBody>
      </p:sp>
    </p:spTree>
    <p:extLst>
      <p:ext uri="{BB962C8B-B14F-4D97-AF65-F5344CB8AC3E}">
        <p14:creationId xmlns:p14="http://schemas.microsoft.com/office/powerpoint/2010/main" val="138174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r>
              <a:rPr lang="en-US" dirty="0"/>
              <a:t>Judicial Campaigns per Cobb</a:t>
            </a:r>
          </a:p>
        </p:txBody>
      </p:sp>
      <p:sp>
        <p:nvSpPr>
          <p:cNvPr id="3" name="Content Placeholder 2"/>
          <p:cNvSpPr>
            <a:spLocks noGrp="1"/>
          </p:cNvSpPr>
          <p:nvPr>
            <p:ph idx="1"/>
          </p:nvPr>
        </p:nvSpPr>
        <p:spPr>
          <a:xfrm>
            <a:off x="1435608" y="914400"/>
            <a:ext cx="7498080" cy="5410200"/>
          </a:xfrm>
        </p:spPr>
        <p:txBody>
          <a:bodyPr>
            <a:noAutofit/>
          </a:bodyPr>
          <a:lstStyle/>
          <a:p>
            <a:r>
              <a:rPr lang="en-US" sz="2400" dirty="0"/>
              <a:t>Trying to fix the problem from within government didn’t work</a:t>
            </a:r>
          </a:p>
          <a:p>
            <a:pPr lvl="1"/>
            <a:r>
              <a:rPr lang="en-US" sz="1600" dirty="0"/>
              <a:t>Cobb: </a:t>
            </a:r>
            <a:r>
              <a:rPr lang="en-US" sz="1600" i="1" dirty="0"/>
              <a:t> “I </a:t>
            </a:r>
            <a:r>
              <a:rPr lang="en-US" sz="1600" i="1" dirty="0">
                <a:solidFill>
                  <a:schemeClr val="accent2">
                    <a:lumMod val="75000"/>
                  </a:schemeClr>
                </a:solidFill>
              </a:rPr>
              <a:t>worked for years </a:t>
            </a:r>
            <a:r>
              <a:rPr lang="en-US" sz="1600" i="1" dirty="0"/>
              <a:t>with former state Representative Jeffrey McLaughlin </a:t>
            </a:r>
            <a:r>
              <a:rPr lang="en-US" sz="1600" i="1" dirty="0">
                <a:solidFill>
                  <a:schemeClr val="accent2">
                    <a:lumMod val="75000"/>
                  </a:schemeClr>
                </a:solidFill>
              </a:rPr>
              <a:t>to eliminate partisan races for judicial office </a:t>
            </a:r>
            <a:r>
              <a:rPr lang="en-US" sz="1600" i="1" dirty="0"/>
              <a:t>that often make these campaigns overtly and inappropriately political and tend to drive up the amount of money spent by outside groups. </a:t>
            </a:r>
            <a:r>
              <a:rPr lang="en-US" sz="1600" i="1" dirty="0">
                <a:solidFill>
                  <a:schemeClr val="accent2">
                    <a:lumMod val="75000"/>
                  </a:schemeClr>
                </a:solidFill>
              </a:rPr>
              <a:t>And each</a:t>
            </a:r>
            <a:r>
              <a:rPr lang="en-US" sz="1600" i="1" dirty="0"/>
              <a:t> </a:t>
            </a:r>
            <a:r>
              <a:rPr lang="en-US" sz="1600" i="1" dirty="0">
                <a:solidFill>
                  <a:schemeClr val="accent2">
                    <a:lumMod val="75000"/>
                  </a:schemeClr>
                </a:solidFill>
              </a:rPr>
              <a:t>time—whether the legislature was controlled by Democrats or Republicans—we couldn’t make headway</a:t>
            </a:r>
            <a:r>
              <a:rPr lang="en-US" sz="1600" i="1" dirty="0"/>
              <a:t>. McLaughlin even recounts how one Republican legislator threatened lawmakers of his own party that if they voted to eliminate partisan judicial races, he would ensure they would face primary opponents in their next campaigns.”</a:t>
            </a:r>
            <a:br>
              <a:rPr lang="en-US" sz="1600" i="1" dirty="0"/>
            </a:br>
            <a:endParaRPr lang="en-US" sz="1600" i="1" dirty="0"/>
          </a:p>
          <a:p>
            <a:r>
              <a:rPr lang="en-US" sz="2400" dirty="0"/>
              <a:t>What donors really want…</a:t>
            </a:r>
          </a:p>
          <a:p>
            <a:pPr lvl="1"/>
            <a:r>
              <a:rPr lang="en-US" sz="1600" dirty="0"/>
              <a:t>Cobb:  </a:t>
            </a:r>
            <a:r>
              <a:rPr lang="en-US" sz="1600" i="1" dirty="0"/>
              <a:t>“Here’s the thing: Donors want </a:t>
            </a:r>
            <a:r>
              <a:rPr lang="en-US" sz="1600" i="1" dirty="0">
                <a:solidFill>
                  <a:schemeClr val="accent2">
                    <a:lumMod val="50000"/>
                  </a:schemeClr>
                </a:solidFill>
              </a:rPr>
              <a:t>clarity, certainty even, that the judicial candidates they support view the world as they do and will rule accordingly. </a:t>
            </a:r>
            <a:r>
              <a:rPr lang="en-US" sz="1600" i="1" dirty="0">
                <a:solidFill>
                  <a:schemeClr val="accent3">
                    <a:lumMod val="75000"/>
                  </a:schemeClr>
                </a:solidFill>
              </a:rPr>
              <a:t>To them, the idea of impartial and fair judges is an abstraction. </a:t>
            </a:r>
            <a:r>
              <a:rPr lang="en-US" sz="1600" i="1" dirty="0"/>
              <a:t>They want </a:t>
            </a:r>
            <a:r>
              <a:rPr lang="en-US" sz="1600" i="1" dirty="0">
                <a:solidFill>
                  <a:schemeClr val="accent1">
                    <a:lumMod val="75000"/>
                  </a:schemeClr>
                </a:solidFill>
              </a:rPr>
              <a:t>to know that the investments they make by donating money to a candidate will yield favorable results</a:t>
            </a:r>
            <a:r>
              <a:rPr lang="en-US" sz="1600" i="1" dirty="0"/>
              <a:t>. For businesses, this means judges who are skeptical of, or hostile to, malpractice suits and product liability claims. For unions, it translates to backing those who see business, especially Big Business, as the enemy.</a:t>
            </a:r>
          </a:p>
          <a:p>
            <a:pPr lvl="1"/>
            <a:r>
              <a:rPr lang="en-US" sz="1600" dirty="0"/>
              <a:t>Cobb:  </a:t>
            </a:r>
            <a:r>
              <a:rPr lang="en-US" sz="1600" i="1" dirty="0"/>
              <a:t>“</a:t>
            </a:r>
            <a:r>
              <a:rPr lang="en-US" sz="1600" i="1" u="sng" dirty="0"/>
              <a:t>They just want to win</a:t>
            </a:r>
            <a:r>
              <a:rPr lang="en-US" sz="1600" i="1" dirty="0"/>
              <a:t>.”</a:t>
            </a:r>
            <a:br>
              <a:rPr lang="en-US" sz="2000" i="1" dirty="0"/>
            </a:br>
            <a:endParaRPr lang="en-US" sz="2000" i="1" dirty="0"/>
          </a:p>
        </p:txBody>
      </p:sp>
      <p:sp>
        <p:nvSpPr>
          <p:cNvPr id="4" name="Rectangle 3"/>
          <p:cNvSpPr/>
          <p:nvPr/>
        </p:nvSpPr>
        <p:spPr>
          <a:xfrm>
            <a:off x="3886200" y="6627168"/>
            <a:ext cx="5715000" cy="230832"/>
          </a:xfrm>
          <a:prstGeom prst="rect">
            <a:avLst/>
          </a:prstGeom>
        </p:spPr>
        <p:txBody>
          <a:bodyPr wrap="square">
            <a:spAutoFit/>
          </a:bodyPr>
          <a:lstStyle/>
          <a:p>
            <a:r>
              <a:rPr lang="en-US" sz="900" dirty="0"/>
              <a:t>http://www.politico.com/magazine/story/2015/03/judicial-elections-fundraising-115503.html#.VTCBLZPR9SF</a:t>
            </a:r>
          </a:p>
        </p:txBody>
      </p:sp>
    </p:spTree>
    <p:extLst>
      <p:ext uri="{BB962C8B-B14F-4D97-AF65-F5344CB8AC3E}">
        <p14:creationId xmlns:p14="http://schemas.microsoft.com/office/powerpoint/2010/main" val="79291878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none" rtlCol="0">
        <a:spAutoFit/>
      </a:bodyPr>
      <a:lstStyle>
        <a:defPPr>
          <a:defRPr sz="16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18093</TotalTime>
  <Words>2490</Words>
  <Application>Microsoft Office PowerPoint</Application>
  <PresentationFormat>On-screen Show (4:3)</PresentationFormat>
  <Paragraphs>202</Paragraphs>
  <Slides>30</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Gill Sans MT</vt:lpstr>
      <vt:lpstr>Segoe Print</vt:lpstr>
      <vt:lpstr>Times</vt:lpstr>
      <vt:lpstr>Verdana</vt:lpstr>
      <vt:lpstr>Wingdings 2</vt:lpstr>
      <vt:lpstr>1_Default Design</vt:lpstr>
      <vt:lpstr>1_Solstice</vt:lpstr>
      <vt:lpstr>POLS 207   State &amp; Local Government* </vt:lpstr>
      <vt:lpstr>Learning Objectives</vt:lpstr>
      <vt:lpstr>Learning Objectives</vt:lpstr>
      <vt:lpstr>Realities of TX Judicial Elections?</vt:lpstr>
      <vt:lpstr>Elect or Appoint the Judiciary?</vt:lpstr>
      <vt:lpstr>Elect or Appoint the Judiciary?</vt:lpstr>
      <vt:lpstr>PowerPoint Presentation</vt:lpstr>
      <vt:lpstr>Judicial Campaigns per Cobb</vt:lpstr>
      <vt:lpstr>Judicial Campaigns per Cobb</vt:lpstr>
      <vt:lpstr>Judicial Solicitation of Funds</vt:lpstr>
      <vt:lpstr>How did she run for the bench?</vt:lpstr>
      <vt:lpstr>Death Penalty Facts</vt:lpstr>
      <vt:lpstr>Executions in Texas</vt:lpstr>
      <vt:lpstr>Executions in Texas</vt:lpstr>
      <vt:lpstr>A “Keeper of the Process” Turns Against the Death Penalty</vt:lpstr>
      <vt:lpstr>What is the problem with the death penalty?</vt:lpstr>
      <vt:lpstr>Many conservatives disagree…</vt:lpstr>
      <vt:lpstr>…but the Science Community says there is no demonstrable relationship</vt:lpstr>
      <vt:lpstr>What is the problem with the death penalty?</vt:lpstr>
      <vt:lpstr>The cost of capital punishment hurts more in smaller Texas counties</vt:lpstr>
      <vt:lpstr>The cost of capital punishment hurts more in smaller Texas counties</vt:lpstr>
      <vt:lpstr>Are we ever wrong?  Exonerations set the innocent free…</vt:lpstr>
      <vt:lpstr>3 Texas Stories</vt:lpstr>
      <vt:lpstr>Exonerations in Texas</vt:lpstr>
      <vt:lpstr>Exonerations in Texas</vt:lpstr>
      <vt:lpstr>Exonerations in Texas</vt:lpstr>
      <vt:lpstr>Exonerations in Texas</vt:lpstr>
      <vt:lpstr>WHY the Judiciary Matters</vt:lpstr>
      <vt:lpstr>Practice Problems …to begin mastering this material.    Complete instructions are in the Module 1 resource, How to Use Practice Problems to Prepare for Exams.</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1396</cp:revision>
  <cp:lastPrinted>2020-10-27T16:43:12Z</cp:lastPrinted>
  <dcterms:created xsi:type="dcterms:W3CDTF">2002-01-15T14:16:03Z</dcterms:created>
  <dcterms:modified xsi:type="dcterms:W3CDTF">2022-10-10T18:43:21Z</dcterms:modified>
</cp:coreProperties>
</file>