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Lst>
  <p:notesMasterIdLst>
    <p:notesMasterId r:id="rId32"/>
  </p:notesMasterIdLst>
  <p:handoutMasterIdLst>
    <p:handoutMasterId r:id="rId33"/>
  </p:handoutMasterIdLst>
  <p:sldIdLst>
    <p:sldId id="784" r:id="rId3"/>
    <p:sldId id="783" r:id="rId4"/>
    <p:sldId id="786" r:id="rId5"/>
    <p:sldId id="750" r:id="rId6"/>
    <p:sldId id="667" r:id="rId7"/>
    <p:sldId id="689" r:id="rId8"/>
    <p:sldId id="718" r:id="rId9"/>
    <p:sldId id="742" r:id="rId10"/>
    <p:sldId id="717" r:id="rId11"/>
    <p:sldId id="698" r:id="rId12"/>
    <p:sldId id="668" r:id="rId13"/>
    <p:sldId id="701" r:id="rId14"/>
    <p:sldId id="707" r:id="rId15"/>
    <p:sldId id="739" r:id="rId16"/>
    <p:sldId id="702" r:id="rId17"/>
    <p:sldId id="703" r:id="rId18"/>
    <p:sldId id="704" r:id="rId19"/>
    <p:sldId id="788" r:id="rId20"/>
    <p:sldId id="743" r:id="rId21"/>
    <p:sldId id="781" r:id="rId22"/>
    <p:sldId id="751" r:id="rId23"/>
    <p:sldId id="728" r:id="rId24"/>
    <p:sldId id="729" r:id="rId25"/>
    <p:sldId id="722" r:id="rId26"/>
    <p:sldId id="733" r:id="rId27"/>
    <p:sldId id="721" r:id="rId28"/>
    <p:sldId id="719" r:id="rId29"/>
    <p:sldId id="787" r:id="rId30"/>
    <p:sldId id="644" r:id="rId31"/>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44" userDrawn="1">
          <p15:clr>
            <a:srgbClr val="A4A3A4"/>
          </p15:clr>
        </p15:guide>
        <p15:guide id="3" orient="horz" pos="2928" userDrawn="1">
          <p15:clr>
            <a:srgbClr val="A4A3A4"/>
          </p15:clr>
        </p15:guide>
        <p15:guide id="4"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697A"/>
    <a:srgbClr val="D91607"/>
    <a:srgbClr val="66B9CC"/>
    <a:srgbClr val="FF0000"/>
    <a:srgbClr val="3891A7"/>
    <a:srgbClr val="E7DEC9"/>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3879" autoAdjust="0"/>
  </p:normalViewPr>
  <p:slideViewPr>
    <p:cSldViewPr>
      <p:cViewPr varScale="1">
        <p:scale>
          <a:sx n="77" d="100"/>
          <a:sy n="77" d="100"/>
        </p:scale>
        <p:origin x="2292" y="78"/>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9" d="100"/>
          <a:sy n="59" d="100"/>
        </p:scale>
        <p:origin x="3006" y="66"/>
      </p:cViewPr>
      <p:guideLst>
        <p:guide orient="horz" pos="2674"/>
        <p:guide pos="2144"/>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1981200" y="309514"/>
            <a:ext cx="2971593"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207-10</a:t>
            </a:r>
          </a:p>
        </p:txBody>
      </p:sp>
      <p:sp>
        <p:nvSpPr>
          <p:cNvPr id="3" name="Slide Number Placeholder 2"/>
          <p:cNvSpPr>
            <a:spLocks noGrp="1"/>
          </p:cNvSpPr>
          <p:nvPr>
            <p:ph type="sldNum" sz="quarter" idx="3"/>
          </p:nvPr>
        </p:nvSpPr>
        <p:spPr>
          <a:xfrm>
            <a:off x="3884463" y="8830643"/>
            <a:ext cx="2972004" cy="464315"/>
          </a:xfrm>
          <a:prstGeom prst="rect">
            <a:avLst/>
          </a:prstGeom>
        </p:spPr>
        <p:txBody>
          <a:bodyPr vert="horz" lIns="85213" tIns="42606" rIns="85213" bIns="42606" rtlCol="0" anchor="b"/>
          <a:lstStyle>
            <a:lvl1pPr algn="r">
              <a:defRPr sz="1100"/>
            </a:lvl1pPr>
          </a:lstStyle>
          <a:p>
            <a:fld id="{B751B3C4-1C1A-472C-A87C-FD34C815DC6D}" type="slidenum">
              <a:rPr lang="en-US" smtClean="0"/>
              <a:t>‹#›</a:t>
            </a:fld>
            <a:endParaRPr lang="en-US"/>
          </a:p>
        </p:txBody>
      </p:sp>
      <p:sp>
        <p:nvSpPr>
          <p:cNvPr id="4" name="Date Placeholder 3"/>
          <p:cNvSpPr>
            <a:spLocks noGrp="1"/>
          </p:cNvSpPr>
          <p:nvPr>
            <p:ph type="dt" sz="quarter" idx="1"/>
          </p:nvPr>
        </p:nvSpPr>
        <p:spPr>
          <a:xfrm>
            <a:off x="3884463" y="1"/>
            <a:ext cx="2972004"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t>4/9/2023</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ax="1200" units="cm"/>
          <inkml:channel name="T" type="integer" max="2.14748E9" units="dev"/>
        </inkml:traceFormat>
        <inkml:channelProperties>
          <inkml:channelProperty channel="X" name="resolution" value="75.44204" units="1/cm"/>
          <inkml:channelProperty channel="Y" name="resolution" value="41.95804" units="1/cm"/>
          <inkml:channelProperty channel="T" name="resolution" value="1" units="1/dev"/>
        </inkml:channelProperties>
      </inkml:inkSource>
      <inkml:timestamp xml:id="ts0" timeString="2017-10-31T19:36:59.440"/>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0 15 0,'30'0'157,"0"0"-110,29 0-32,-29 0 16,30 0 94,-30 0-93,30 0-17,-30 0 95,29 0-63,-29 0 249,30 0-296,-30 0 16,0 0-16,30 0 16,29 0-16,91 0 15,-31 0-15,0 0 16,90 0-16,-59 29 16,29-29-16,-30 0 15,-29 0 1,-31 0-16,-29 0 15,-60 0-15,29 0 16,-29 0 0,30 0 15,-30 0-15,30 0-16,-30 0 31,29 0-31,-29 0 15,0 0-15,30 0 16,-30 0-16,30 0 16,-31 0-16,31 0 15,-30 0-15,30 0 0,-30 0 16,29 0-16,-29 0 16,0 0-16,30 0 15,-30 0-15,30 0 16,-30 0-1,29 0 32,-29 0-31,30 0 15,-30 0-15,30 0-16,-31 0 15,1 0-15,30 0 16,-30 0-16,30 0 16,-30 0-1,29 30-15,-29-30 16,30 0-16,-30 60 47,30-60-32,-30 0 17,29 0-32,-29 0 31,0 0-31,30 30 16,-30-30-1,30 0-15,-31 0 16,-29 60-16,60-60 15,-30 0-15,30 0 32,-30 0-17,29 0-15,-29 0 0,0 0 16,30 0-16,-30 0 16,30 30-1,-30-30-15,29 0 16,-29 0 31,30 0-32,-30 0 1,30 0 0,-31 0-16,1 0 15,30 0-15,-30 0 16,30 0-1,-30 0 1,29 0 0,-29 0-1,30 0 1,-30 0-16,30 0 47,-30 0-32,-1 0 1,31 0 0,-30 0-1,30 0 1,-30 0-16,30 0 16,-31 0-16,31 0 15,-30 0 1,30 0-1,-30 0 48,0 0-47,29 0-1,-29 0 1,30 0 78,-30 0-48,30 0-14,-30 0 46,29 0 62,-29 0-108,30 0-1,-30 0 63,30 0-94,-90 0 281</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200" units="cm"/>
          <inkml:channel name="T" type="integer" max="2.14748E9" units="dev"/>
        </inkml:traceFormat>
        <inkml:channelProperties>
          <inkml:channelProperty channel="X" name="resolution" value="75.44204" units="1/cm"/>
          <inkml:channelProperty channel="Y" name="resolution" value="41.95804" units="1/cm"/>
          <inkml:channelProperty channel="T" name="resolution" value="1" units="1/dev"/>
        </inkml:channelProperties>
      </inkml:inkSource>
      <inkml:timestamp xml:id="ts0" timeString="2017-10-31T19:37:08.205"/>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1 82 0,'30'0'110,"-30"-30"-110,30 30 15,30 0 1,-30 0 0,29 0-1,-29 0-15,0 0 16,90 0-16,-31 0 16,1 0-16,0 0 15,29 0-15,31 0 16,-61 0-1,90 0-15,-89 0 16,89 0-16,-89 0 16,59 0-16,-29 0 15,-30 0-15,-1 0 16,91 0-16,-91 0 16,1 0-16,0 0 31,-31 0 31,-29 0-46,30 0-16,30 0 16,-1 0-16,1 0 15,-30 0-15,29 0 16,-59 0-16,30 0 15,-30 0-15,30 0 16,-31 0-16,31 0 16,-30 0-16,60 0 15,29 0-15,-89 0 16,30 0-16,30 30 16,-61-30-16,31 0 15,-30 0 1,30 0 187,-30 0-203,0 30 16,89-30-16,-29 60 15,-1-60-15,31 0 16,-90 0-16,30 0 0,29 60 15,1-60-15,-60 0 16,89 0 0,-89 0-16,0 0 31,30 0 0,-30 0-15,30 0 15,-31 30-31,31-30 16,-30 0-1,30 0-15,-30 0 16,29 0 15,-29 0 0,1 29-31,29-29 16,-30 0-16,30 60 16,-30-60-1,29 0 1,-29 0-16,30 0 16,-30 0-1,30 0-15,-31 0 16,31 0-16,-30 0 15,0 0-15,30 0 16,-30 0 0,29 0-1,-29 0 1,30 0 0,-30 30 30,30-30-30,-30 0 0,29 0-16,-29 0 15,0 0-15,30 0 16,-30 0-16,30 0 31,-31 0-31,31 0 0,-30 0 16,30 0-16,-30 0 15,29 60-15,31-60 16,-60 0-16,30 0 16,-30 0-1,0 0-15,29 30 16,-29-30 0,30 0 15,-30 0-16,30 0 1,-31 0-16,31 0 16,-30 0-1,30 0 1,-30 0 15,0 60-15,29-60-1,-29 0 1,30 0-16,30 0 16,-1 0-16,31 0 15,-30 59-15,-1-59 16,-29 0-16,-30 0 16,30 0-16,-31 0 46,31 0-14,-30 0-1,0 0 0,30 0-15,-30 0-16,29 0 15,-29 0 1,30 0-16,-30 0 16,30 30-16,-30-30 15,29 0 1,-29 0 0,0 0-16,30 0 15,-30 0-15,30 0 16,-31 0-1,31 0-15,-30 0 16,30 0-16,-30 0 31,29 30-31,-29-30 16,30 0-16,-30 60 16,60-60-16,-1 0 15,-29 0-15,30 30 16,-1-30-16,31 0 15,-90 0-15,59 0 16,-29 0-16,-30 0 0,0 0 16,30 59-16,-30-59 15,29 0 1,-29 0-16,30 0 16,-30 0-1,30 30-15,-30-30 16,29 0-1,-29 0-15,0 0 16,30 0-16,29 60 16,1-60-16,-30 0 15,-30 0-15,30 0 16,-31 0-16,31 0 31,-30 30-31,30-30 16,-30 0-1,29 0-15,-29 60 16,0-60-16,30 0 16,-30 0-16,30 0 15,-30 0 1,29 30-16,-29-30 0,30 0 16,30 0-16,-1 0 15,-59 0 1,90 0-16,-90 0 15,59 0-15,1 0 16,-30 0-16,29 0 16,-59 0-1,90 0-15,-90 0 16,-1 0-16,31 0 16,-30 0-1,30 0 1,-30 0-16,29 0 15,-29 0-15,30 0 16,-30 0-16,30 0 0,-30 0 16,0 0-1,29 0-15,-29 0 16,30 0 0,-30 0-16,30 0 15,29 0-15,-59 0 16,30 0-1,-30 0-15,30 0 16,-31 0-16,31 0 16,-30 0-16,0 0 15,30 59-15,-30-59 16,29 0 0,-29 0-16,30 0 15,-30 0 1,30 0-1,-30 0 17,29 0-17,-29 0 1,0 0-16,30 30 0,-30-30 16,29 0-1,-29 0 1,30 0-1,-30 0-15,30 0 16,-30 0 15,29 0-31,-29 0 0,30 0 16,-30 0 0,0 0-1,30 0-15,-31 0 16,31 0-1,-30 0 17,30 0-17,-30 0 1,30 0-16,-31 0 16,31 0-16,-30 0 15,0 0 1,30 0-1,-30 0 1,29 0 31,-29 0-31,30 0-16,-30 0 15,30 0-15,-30 0 16,29 0-16,-29 0 15,0 0-15,30 0 16,-30 0 0,60 0-16,-30 0 15,-30 0-15,60 0 16,29 0-16,-29 0 0,-60 0 16,29 0-16,-29 0 15,30 0 16,-30 0 16,30 0-31,-30 0-16,29 0 16,-29 0-1,30 0-15,-30 0 16,30 0-1,-30 0 1,-1 0-16,31 0 31,-30 0-15,30 0-16,-30 0 16,30 0-16,-31 0 15,31 0 16,-30 0 16,30 0 0,-30 0-47,0 0 16,29 0-16,-29 0 15,30 0 1,-30 0-16,30 0 16,-30 0-1,29 0 1,-29 0 0,30 0-1,-30 0-15,0 0 16,29 0-1,-29 0-15,30 0 16,-30 0-16,30 0 31,-30 0-31,29 0 0,-29 0 16,60 0-16,-30 0 16,-30 0-16,29 0 15,-29 0-15,0 0 16,30 0-1,-30 0 1,30 0 0,-31 0 93,31 0-93,-30 0-16,30 0 15,-30 0 1,29 0-16,-29 0 16,30 0-1,-30 0-15,0 0 31,30 0-15,-30 0 0,29 0-16,-29 0 15,30 0 1,-30 0 0,30 0-1,-31 0-15,31 0 16,-30 0-16,0 0 31,30 0 32,-30 60-63,29-60 15,-29 0 1,30 0-16,-30 0 15,30 0 32,-30 0-15,29 0 77,-29 0-15,0 0-79,30 0 17,-30 0-17,30 0-15,-31 0 16,31 0-1,-30-30 95,30 30-48,-30-30 32,29 30-47,-29 0-47,0 0 16,30 0 343,-60-59-328,30 59 79,30 0-79,-30 0-16,29 0 1,-29 0 0,30 0-16,-30 0 15,30 0-15,-31 0 16,31 0 0,-30 0-1,0 0 1,30 0-16,-30 0 31,-30 29 235,0 1-235</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200" units="cm"/>
          <inkml:channel name="T" type="integer" max="2.14748E9" units="dev"/>
        </inkml:traceFormat>
        <inkml:channelProperties>
          <inkml:channelProperty channel="X" name="resolution" value="75.44204" units="1/cm"/>
          <inkml:channelProperty channel="Y" name="resolution" value="41.95804" units="1/cm"/>
          <inkml:channelProperty channel="T" name="resolution" value="1" units="1/dev"/>
        </inkml:channelProperties>
      </inkml:inkSource>
      <inkml:timestamp xml:id="ts0" timeString="2017-10-31T19:37:14.213"/>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0 220 0,'0'-30'47,"29"0"-32,1 30 1,30 0-16,30 0 16,-1-60-16,91 60 15,-31 0-15,-29 0 16,-31-59-1,1 59-15,29 0 16,-29 0-16,-60 0 0,60 0 16,29 0-16,-89 0 15,30 0-15,29 0 16,1 0-16,-60 0 16,89 0-16,-29 0 15,-60 0-15,60 0 16,-31 0-16,-29 0 0,60 0 15,-30 0-15,-30 0 16,29 0-16,-29 0 16,30 0-16,30 0 15,-1 0-15,1 0 16,-30 0-16,-30 0 31,29 0-31,-29 0 16,30 0-16,-30 0 15,30 0-15,-30 0 16,-1 0-16,31 0 16,-30 0-16,30 0 15,-30 0-15,29 0 16,-29 0 0,30 59-1,-30-59 16,30 30-31,-30-30 16,0 0-16,29 60 31,-29-60-31,30 0 16,-60 30-16,30-30 16,30 0-16,-31 0 15,-29 60-15,60-60 16,-30 0-16,30 0 15,-30 0 1,-30 30-16,60-30 0,-31 0 16,1 0-16,-30 59 15,60-59-15,-30 0 16,30 0-16,-30 30 16,29-30-16,-29 0 15,30 0-15,-30 0 31,30 0 1,-30 0-17,-1 0-15,31 0 16,-30 0-16,60 0 31,-31 0-31,31 0 0,-60 0 16,90 0-16,-91 0 15,61 0-15,-30 0 16,-30 0-16,0 0 47,29 0-31,-29 0-1,30 0 1,-30 0-1,30 0 1,-30 0 15,29 0-15,-29 0-16,30 0 16,-30 0-1,0 0-15,29 0 16,-29 0-1,30 0-15,-30 0 32,30 0-17,-30 0 1,29 0 0,-29 0-1,30 0 1,-30 0-16,30 0 15,-30 60-15,-1-60 16,31 0 0,-30 30-1,30-30 1,-30 0 0,30 30-16,-31-30 15,31 60-15,-30-60 16,30 0-1,-30 0 1,0 0-16,29 0 31,-59 29-15,30-29-16,30 0 16,-30 0-1,-30 60 1,60-60-16,-30 0 15,29 0 1,-29 0 0,30 0-1,-30 0 1,0 0 0,29 0-1,-29 0-15,30 0 16,-30 0-1,30 0 1,-30 0-16,29 0 16,-59 30-16,30-30 15,30 0-15,-30 0 32,0 0-17,30 0-15,-31 0 16,31 0-16,-30 0 15,30 0-15,-30 0 16,30 0-16,-31 0 31,31 0-15,-30 0 15,30 0 32,-30 0-16,0 0-32,29 0 126,-29 0-79,30 0-46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2971594"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886408" y="4"/>
            <a:ext cx="2971593"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064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14813" y="4415279"/>
            <a:ext cx="5028377"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2971594"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886408" y="8832135"/>
            <a:ext cx="2971593"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youtu.be/ET-A_Dg4nNs?list=UUSJDmveVFIeJxm3QOIYHTQ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a:t>
            </a:fld>
            <a:endParaRPr lang="en-US" dirty="0"/>
          </a:p>
        </p:txBody>
      </p:sp>
    </p:spTree>
    <p:extLst>
      <p:ext uri="{BB962C8B-B14F-4D97-AF65-F5344CB8AC3E}">
        <p14:creationId xmlns:p14="http://schemas.microsoft.com/office/powerpoint/2010/main" val="174121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77095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13</a:t>
            </a:fld>
            <a:endParaRPr lang="en-US" dirty="0"/>
          </a:p>
        </p:txBody>
      </p:sp>
    </p:spTree>
    <p:extLst>
      <p:ext uri="{BB962C8B-B14F-4D97-AF65-F5344CB8AC3E}">
        <p14:creationId xmlns:p14="http://schemas.microsoft.com/office/powerpoint/2010/main" val="150220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Texas Higher Education Coordination Board’s white paper on PUF and HEAF:</a:t>
            </a:r>
            <a:r>
              <a:rPr lang="en-US" baseline="0" dirty="0"/>
              <a:t>  </a:t>
            </a:r>
            <a:r>
              <a:rPr lang="en-US" dirty="0"/>
              <a:t>www.thecb.state.</a:t>
            </a:r>
            <a:r>
              <a:rPr lang="en-US" b="1" dirty="0"/>
              <a:t>tx</a:t>
            </a:r>
            <a:r>
              <a:rPr lang="en-US" dirty="0"/>
              <a:t>.us/reports/PDF/0434.PDF</a:t>
            </a:r>
          </a:p>
          <a:p>
            <a:r>
              <a:rPr lang="en-US" dirty="0"/>
              <a:t>PUF</a:t>
            </a:r>
            <a:r>
              <a:rPr lang="en-US" baseline="0" dirty="0"/>
              <a:t> Semi-Annual Financial Report (Dec 2014):  http://www.utimco.org/Funds/Endowment/PUF/PUFSemiAnnual201412.pdf</a:t>
            </a:r>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14</a:t>
            </a:fld>
            <a:endParaRPr lang="en-US" dirty="0"/>
          </a:p>
        </p:txBody>
      </p:sp>
    </p:spTree>
    <p:extLst>
      <p:ext uri="{BB962C8B-B14F-4D97-AF65-F5344CB8AC3E}">
        <p14:creationId xmlns:p14="http://schemas.microsoft.com/office/powerpoint/2010/main" val="85860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dirty="0">
                <a:latin typeface="Times New Roman" panose="02020603050405020304" pitchFamily="18" charset="0"/>
                <a:ea typeface="Calibri" panose="020F0502020204030204" pitchFamily="34" charset="0"/>
              </a:rPr>
              <a:t>Hey Dr. </a:t>
            </a:r>
            <a:r>
              <a:rPr lang="en-US" sz="1200" dirty="0" err="1">
                <a:latin typeface="Times New Roman" panose="02020603050405020304" pitchFamily="18" charset="0"/>
                <a:ea typeface="Calibri" panose="020F0502020204030204" pitchFamily="34" charset="0"/>
              </a:rPr>
              <a:t>Roblyer</a:t>
            </a:r>
            <a:r>
              <a:rPr lang="en-US" sz="1200" dirty="0">
                <a:latin typeface="Times New Roman" panose="02020603050405020304" pitchFamily="18" charset="0"/>
                <a:ea typeface="Calibri" panose="020F0502020204030204" pitchFamily="34" charset="0"/>
              </a:rPr>
              <a:t>, I have a Question regarding chapter 10. </a:t>
            </a:r>
            <a:r>
              <a:rPr lang="en-US" sz="1200" dirty="0">
                <a:solidFill>
                  <a:srgbClr val="455358"/>
                </a:solidFill>
                <a:latin typeface="Arial" panose="020B0604020202020204" pitchFamily="34" charset="0"/>
                <a:ea typeface="Calibri" panose="020F0502020204030204" pitchFamily="34" charset="0"/>
              </a:rPr>
              <a:t>Why does the RRC play a role in the ongoing conflict surrounding fracking and not the land commissioner? I think it is because they are dealing primarily with the people's complaints.</a:t>
            </a:r>
          </a:p>
          <a:p>
            <a:endParaRPr lang="en-US" sz="1200" dirty="0"/>
          </a:p>
          <a:p>
            <a:pPr marL="0" marR="0">
              <a:spcBef>
                <a:spcPts val="0"/>
              </a:spcBef>
              <a:spcAft>
                <a:spcPts val="0"/>
              </a:spcAft>
            </a:pPr>
            <a:r>
              <a:rPr lang="en-US" sz="1200" dirty="0">
                <a:solidFill>
                  <a:srgbClr val="1F497D"/>
                </a:solidFill>
                <a:latin typeface="Calibri" panose="020F0502020204030204" pitchFamily="34" charset="0"/>
                <a:ea typeface="Calibri" panose="020F0502020204030204" pitchFamily="34" charset="0"/>
              </a:rPr>
              <a:t>DAR:  The RRC is the right answer for two reasons:</a:t>
            </a: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solidFill>
                  <a:srgbClr val="1F497D"/>
                </a:solidFill>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solidFill>
                  <a:srgbClr val="1F497D"/>
                </a:solidFill>
                <a:latin typeface="Calibri" panose="020F0502020204030204" pitchFamily="34" charset="0"/>
                <a:ea typeface="Calibri" panose="020F0502020204030204" pitchFamily="34" charset="0"/>
              </a:rPr>
              <a:t>1.  The GLO plays no role in determining or controlling the technology that a company may use during the extraction process.  The GLO simply grants permission for a certain company to extract a certain product at a certain location.  It is the RRC that regulates the “how it is done” part of the extraction.  Therefore, fracking (as well as more traditional methods) is overseen as a process by the RRC.</a:t>
            </a: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solidFill>
                  <a:srgbClr val="1F497D"/>
                </a:solidFill>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solidFill>
                  <a:srgbClr val="1F497D"/>
                </a:solidFill>
                <a:latin typeface="Calibri" panose="020F0502020204030204" pitchFamily="34" charset="0"/>
                <a:ea typeface="Calibri" panose="020F0502020204030204" pitchFamily="34" charset="0"/>
              </a:rPr>
              <a:t>2.  The RRC is a regulatory body and the GLO is not.  In this role, the RRC writes the regulations that control when fracking can be used and how it must be done (or not done).  State residents with complaints about fracking operations that are negatively impacting themselves or their community must turn to the regulatory agency that is in charge of writing the rules and enforcing the rules and pertains to those operations.</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7709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7709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a:p>
            <a:endParaRPr lang="en-US" dirty="0"/>
          </a:p>
        </p:txBody>
      </p:sp>
    </p:spTree>
    <p:extLst>
      <p:ext uri="{BB962C8B-B14F-4D97-AF65-F5344CB8AC3E}">
        <p14:creationId xmlns:p14="http://schemas.microsoft.com/office/powerpoint/2010/main" val="57709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a:p>
            <a:endParaRPr lang="en-US" dirty="0"/>
          </a:p>
        </p:txBody>
      </p:sp>
    </p:spTree>
    <p:extLst>
      <p:ext uri="{BB962C8B-B14F-4D97-AF65-F5344CB8AC3E}">
        <p14:creationId xmlns:p14="http://schemas.microsoft.com/office/powerpoint/2010/main" val="889000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a:t>http://www.nytimes.com/1997/03/26/us/texas-told-keep-affirmative-action-universities-risk-losing-federal-aid.html </a:t>
            </a:r>
          </a:p>
        </p:txBody>
      </p:sp>
    </p:spTree>
    <p:extLst>
      <p:ext uri="{BB962C8B-B14F-4D97-AF65-F5344CB8AC3E}">
        <p14:creationId xmlns:p14="http://schemas.microsoft.com/office/powerpoint/2010/main" val="41750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9456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21</a:t>
            </a:fld>
            <a:endParaRPr lang="en-US" dirty="0"/>
          </a:p>
        </p:txBody>
      </p:sp>
    </p:spTree>
    <p:extLst>
      <p:ext uri="{BB962C8B-B14F-4D97-AF65-F5344CB8AC3E}">
        <p14:creationId xmlns:p14="http://schemas.microsoft.com/office/powerpoint/2010/main" val="199911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4</a:t>
            </a:fld>
            <a:endParaRPr lang="en-US" dirty="0"/>
          </a:p>
        </p:txBody>
      </p:sp>
    </p:spTree>
    <p:extLst>
      <p:ext uri="{BB962C8B-B14F-4D97-AF65-F5344CB8AC3E}">
        <p14:creationId xmlns:p14="http://schemas.microsoft.com/office/powerpoint/2010/main" val="1225821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22</a:t>
            </a:fld>
            <a:endParaRPr lang="en-US" dirty="0"/>
          </a:p>
        </p:txBody>
      </p:sp>
    </p:spTree>
    <p:extLst>
      <p:ext uri="{BB962C8B-B14F-4D97-AF65-F5344CB8AC3E}">
        <p14:creationId xmlns:p14="http://schemas.microsoft.com/office/powerpoint/2010/main" val="78526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23</a:t>
            </a:fld>
            <a:endParaRPr lang="en-US" dirty="0"/>
          </a:p>
        </p:txBody>
      </p:sp>
    </p:spTree>
    <p:extLst>
      <p:ext uri="{BB962C8B-B14F-4D97-AF65-F5344CB8AC3E}">
        <p14:creationId xmlns:p14="http://schemas.microsoft.com/office/powerpoint/2010/main" val="424348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F8F609-1F4C-49E0-AA27-C961F0688A88}" type="slidenum">
              <a:rPr lang="en-US"/>
              <a:pPr/>
              <a:t>24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6430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F8F609-1F4C-49E0-AA27-C961F0688A88}" type="slidenum">
              <a:rPr lang="en-US"/>
              <a:pPr/>
              <a:t>25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6430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EC1E6FE-4FB1-40DB-9BC4-F31CCBFA759F}" type="slidenum">
              <a:rPr lang="en-US"/>
              <a:pPr/>
              <a:t>26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1979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27</a:t>
            </a:fld>
            <a:endParaRPr lang="en-US" dirty="0"/>
          </a:p>
        </p:txBody>
      </p:sp>
    </p:spTree>
    <p:extLst>
      <p:ext uri="{BB962C8B-B14F-4D97-AF65-F5344CB8AC3E}">
        <p14:creationId xmlns:p14="http://schemas.microsoft.com/office/powerpoint/2010/main" val="1683359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28</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29</a:t>
            </a:fld>
            <a:endParaRPr lang="en-US" dirty="0"/>
          </a:p>
        </p:txBody>
      </p:sp>
    </p:spTree>
    <p:extLst>
      <p:ext uri="{BB962C8B-B14F-4D97-AF65-F5344CB8AC3E}">
        <p14:creationId xmlns:p14="http://schemas.microsoft.com/office/powerpoint/2010/main" val="410160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FB234F3-8C12-4CDF-9B80-DD053495FC83}" type="slidenum">
              <a:rPr lang="en-US"/>
              <a:pPr/>
              <a:t>5</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07449" y="4032225"/>
            <a:ext cx="5520308" cy="3820003"/>
          </a:xfrm>
          <a:noFill/>
          <a:ln/>
        </p:spPr>
        <p:txBody>
          <a:bodyPr/>
          <a:lstStyle/>
          <a:p>
            <a:endParaRPr lang="en-US" dirty="0"/>
          </a:p>
        </p:txBody>
      </p:sp>
    </p:spTree>
    <p:extLst>
      <p:ext uri="{BB962C8B-B14F-4D97-AF65-F5344CB8AC3E}">
        <p14:creationId xmlns:p14="http://schemas.microsoft.com/office/powerpoint/2010/main" val="191527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2129">
              <a:defRPr/>
            </a:pPr>
            <a:r>
              <a:rPr lang="en-US" dirty="0"/>
              <a:t> </a:t>
            </a:r>
            <a:r>
              <a:rPr lang="en-US" sz="1200" dirty="0">
                <a:solidFill>
                  <a:schemeClr val="tx1"/>
                </a:solidFill>
                <a:hlinkClick r:id="rId3"/>
              </a:rPr>
              <a:t>http://youtu.be/ET-A_Dg4nNs?list=UUSJDmveVFIeJxm3QOIYHTQQ</a:t>
            </a:r>
            <a:r>
              <a:rPr lang="en-US" sz="1600" dirty="0">
                <a:solidFill>
                  <a:schemeClr val="tx1"/>
                </a:solidFill>
              </a:rPr>
              <a:t> </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388883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2129">
              <a:defRPr/>
            </a:pPr>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7</a:t>
            </a:fld>
            <a:endParaRPr lang="en-US" dirty="0"/>
          </a:p>
        </p:txBody>
      </p:sp>
    </p:spTree>
    <p:extLst>
      <p:ext uri="{BB962C8B-B14F-4D97-AF65-F5344CB8AC3E}">
        <p14:creationId xmlns:p14="http://schemas.microsoft.com/office/powerpoint/2010/main" val="388883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2129">
              <a:defRPr/>
            </a:pPr>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8</a:t>
            </a:fld>
            <a:endParaRPr lang="en-US" dirty="0"/>
          </a:p>
        </p:txBody>
      </p:sp>
    </p:spTree>
    <p:extLst>
      <p:ext uri="{BB962C8B-B14F-4D97-AF65-F5344CB8AC3E}">
        <p14:creationId xmlns:p14="http://schemas.microsoft.com/office/powerpoint/2010/main" val="276192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2129">
              <a:defRPr/>
            </a:pPr>
            <a:r>
              <a:rPr lang="en-US" dirty="0"/>
              <a:t> </a:t>
            </a:r>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388883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10</a:t>
            </a:fld>
            <a:endParaRPr lang="en-US" dirty="0"/>
          </a:p>
        </p:txBody>
      </p:sp>
    </p:spTree>
    <p:extLst>
      <p:ext uri="{BB962C8B-B14F-4D97-AF65-F5344CB8AC3E}">
        <p14:creationId xmlns:p14="http://schemas.microsoft.com/office/powerpoint/2010/main" val="2635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2E8817-3109-43C0-8D54-3398856735A8}"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a:p>
          <a:p>
            <a:endParaRPr lang="en-US" dirty="0"/>
          </a:p>
        </p:txBody>
      </p:sp>
    </p:spTree>
    <p:extLst>
      <p:ext uri="{BB962C8B-B14F-4D97-AF65-F5344CB8AC3E}">
        <p14:creationId xmlns:p14="http://schemas.microsoft.com/office/powerpoint/2010/main" val="57709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www.nytimes.com/1997/03/26/us/texas-told-keep-affirmative-action-universities-risk-losing-federal-aid.html"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61.em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60.emf"/><Relationship Id="rId4" Type="http://schemas.openxmlformats.org/officeDocument/2006/relationships/customXml" Target="../ink/ink1.xml"/><Relationship Id="rId9" Type="http://schemas.openxmlformats.org/officeDocument/2006/relationships/image" Target="../media/image6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youtu.be/tq59rCvUy8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POLS 207  </a:t>
            </a:r>
            <a:br>
              <a:rPr lang="en-US" dirty="0"/>
            </a:br>
            <a:r>
              <a:rPr lang="en-US" dirty="0"/>
              <a:t>State &amp; Local Government* </a:t>
            </a:r>
          </a:p>
        </p:txBody>
      </p:sp>
      <p:sp>
        <p:nvSpPr>
          <p:cNvPr id="3" name="Subtitle 2"/>
          <p:cNvSpPr>
            <a:spLocks noGrp="1"/>
          </p:cNvSpPr>
          <p:nvPr>
            <p:ph type="subTitle" idx="1"/>
          </p:nvPr>
        </p:nvSpPr>
        <p:spPr/>
        <p:txBody>
          <a:bodyPr>
            <a:normAutofit lnSpcReduction="10000"/>
          </a:bodyPr>
          <a:lstStyle/>
          <a:p>
            <a:r>
              <a:rPr lang="en-US" dirty="0"/>
              <a:t>Chapter 10B</a:t>
            </a:r>
          </a:p>
          <a:p>
            <a:r>
              <a:rPr lang="en-US" dirty="0"/>
              <a:t>Executing the Laws and Leading the People</a:t>
            </a:r>
          </a:p>
          <a:p>
            <a:endParaRPr lang="en-US" dirty="0"/>
          </a:p>
          <a:p>
            <a:r>
              <a:rPr lang="en-US" dirty="0"/>
              <a:t>Dr. Roblyer, Ph.D.</a:t>
            </a:r>
          </a:p>
        </p:txBody>
      </p:sp>
      <p:sp>
        <p:nvSpPr>
          <p:cNvPr id="5" name="TextBox 5">
            <a:extLst>
              <a:ext uri="{FF2B5EF4-FFF2-40B4-BE49-F238E27FC236}">
                <a16:creationId xmlns:a16="http://schemas.microsoft.com/office/drawing/2014/main" id="{8DCFDF0F-2904-4216-90DF-6E340695F59B}"/>
              </a:ext>
            </a:extLst>
          </p:cNvPr>
          <p:cNvSpPr txBox="1"/>
          <p:nvPr/>
        </p:nvSpPr>
        <p:spPr>
          <a:xfrm>
            <a:off x="1432560" y="6159548"/>
            <a:ext cx="5274777" cy="338554"/>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a:lstStyle>
          <a:p>
            <a:r>
              <a:rPr lang="en-US" sz="1600" i="1" dirty="0">
                <a:effectLst>
                  <a:outerShdw blurRad="38100" dist="38100" dir="2700000" algn="tl">
                    <a:srgbClr val="000000">
                      <a:alpha val="43137"/>
                    </a:srgbClr>
                  </a:outerShdw>
                </a:effectLst>
                <a:latin typeface="+mn-lt"/>
              </a:rPr>
              <a:t>*These slides are based on originals provided by Dr. Harvey Tucker</a:t>
            </a:r>
          </a:p>
        </p:txBody>
      </p:sp>
    </p:spTree>
    <p:extLst>
      <p:ext uri="{BB962C8B-B14F-4D97-AF65-F5344CB8AC3E}">
        <p14:creationId xmlns:p14="http://schemas.microsoft.com/office/powerpoint/2010/main" val="237536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State’s #2s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59006"/>
            <a:ext cx="5943600" cy="542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0" y="6642556"/>
            <a:ext cx="4572000" cy="215444"/>
          </a:xfrm>
          <a:prstGeom prst="rect">
            <a:avLst/>
          </a:prstGeom>
        </p:spPr>
        <p:txBody>
          <a:bodyPr>
            <a:spAutoFit/>
          </a:bodyPr>
          <a:lstStyle/>
          <a:p>
            <a:r>
              <a:rPr lang="en-US" sz="800" dirty="0"/>
              <a:t>http://www.laits.utexas.edu/txp_media/html/exec/features/0902_01.html</a:t>
            </a:r>
          </a:p>
        </p:txBody>
      </p:sp>
      <p:sp>
        <p:nvSpPr>
          <p:cNvPr id="4" name="TextBox 3"/>
          <p:cNvSpPr txBox="1"/>
          <p:nvPr/>
        </p:nvSpPr>
        <p:spPr>
          <a:xfrm>
            <a:off x="7391400" y="2819400"/>
            <a:ext cx="1752600" cy="3970318"/>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Presiding </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over Senate</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Appointing </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Senate</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committees</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Power to </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break ties</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Power to </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assign bills</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Acts for </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governor </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when absent</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Governor </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assigns duties</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 Member of </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governor’s</a:t>
            </a:r>
            <a:b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     cabinet</a:t>
            </a:r>
          </a:p>
          <a:p>
            <a:endParaRPr lang="en-US" sz="1400" dirty="0">
              <a:solidFill>
                <a:srgbClr val="FF0000"/>
              </a:solidFill>
              <a:effectLst>
                <a:outerShdw blurRad="38100" dist="38100" dir="2700000" algn="tl">
                  <a:srgbClr val="000000">
                    <a:alpha val="43137"/>
                  </a:srgbClr>
                </a:outerShdw>
              </a:effectLst>
              <a:latin typeface="Segoe Print" panose="02000600000000000000" pitchFamily="2" charset="0"/>
            </a:endParaRPr>
          </a:p>
        </p:txBody>
      </p:sp>
      <p:sp>
        <p:nvSpPr>
          <p:cNvPr id="5" name="TextBox 4"/>
          <p:cNvSpPr txBox="1"/>
          <p:nvPr/>
        </p:nvSpPr>
        <p:spPr>
          <a:xfrm>
            <a:off x="5257800" y="3870390"/>
            <a:ext cx="1752600" cy="738664"/>
          </a:xfrm>
          <a:prstGeom prst="rect">
            <a:avLst/>
          </a:prstGeom>
          <a:no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8 states don’t have a lieutenant governor</a:t>
            </a:r>
          </a:p>
        </p:txBody>
      </p:sp>
    </p:spTree>
    <p:extLst>
      <p:ext uri="{BB962C8B-B14F-4D97-AF65-F5344CB8AC3E}">
        <p14:creationId xmlns:p14="http://schemas.microsoft.com/office/powerpoint/2010/main" val="24376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Comptroller</a:t>
            </a:r>
          </a:p>
        </p:txBody>
      </p:sp>
      <p:sp>
        <p:nvSpPr>
          <p:cNvPr id="11267" name="Rectangle 3"/>
          <p:cNvSpPr>
            <a:spLocks noGrp="1" noChangeArrowheads="1"/>
          </p:cNvSpPr>
          <p:nvPr>
            <p:ph idx="1"/>
          </p:nvPr>
        </p:nvSpPr>
        <p:spPr>
          <a:xfrm>
            <a:off x="1435608" y="1447800"/>
            <a:ext cx="7498080" cy="5257800"/>
          </a:xfrm>
        </p:spPr>
        <p:txBody>
          <a:bodyPr>
            <a:normAutofit fontScale="85000" lnSpcReduction="20000"/>
          </a:bodyPr>
          <a:lstStyle/>
          <a:p>
            <a:r>
              <a:rPr lang="en-US" dirty="0"/>
              <a:t>4-year term </a:t>
            </a:r>
          </a:p>
          <a:p>
            <a:pPr lvl="1"/>
            <a:r>
              <a:rPr lang="en-US" dirty="0"/>
              <a:t>Incumbent:  Glenn </a:t>
            </a:r>
            <a:r>
              <a:rPr lang="en-US"/>
              <a:t>Hegar</a:t>
            </a:r>
            <a:endParaRPr lang="en-US" dirty="0"/>
          </a:p>
          <a:p>
            <a:pPr marL="658368" lvl="2" indent="0">
              <a:buNone/>
            </a:pPr>
            <a:r>
              <a:rPr lang="en-US" i="1" dirty="0"/>
              <a:t>Aggie, Attorney, former member of State House &amp; Senate, former chair of Sunset Advisory Commission</a:t>
            </a:r>
          </a:p>
          <a:p>
            <a:r>
              <a:rPr lang="en-US" dirty="0"/>
              <a:t>Broad financial responsibilities make this a powerful office</a:t>
            </a:r>
          </a:p>
          <a:p>
            <a:pPr lvl="1"/>
            <a:r>
              <a:rPr lang="en-US" dirty="0"/>
              <a:t>Tax collection, accounting, check writing, audits</a:t>
            </a:r>
          </a:p>
          <a:p>
            <a:pPr lvl="1"/>
            <a:r>
              <a:rPr lang="en-US" dirty="0"/>
              <a:t>Treasurer of state funds and investments</a:t>
            </a:r>
          </a:p>
          <a:p>
            <a:pPr lvl="1"/>
            <a:r>
              <a:rPr lang="en-US" dirty="0"/>
              <a:t>Estimating revenue for the state </a:t>
            </a:r>
          </a:p>
          <a:p>
            <a:pPr lvl="2"/>
            <a:r>
              <a:rPr lang="en-US" dirty="0"/>
              <a:t>Balanced budget requirement in Texas puts this official right in the middle of the budget process</a:t>
            </a:r>
          </a:p>
          <a:p>
            <a:pPr lvl="2"/>
            <a:r>
              <a:rPr lang="en-US" dirty="0"/>
              <a:t>Legislature can’t spend more than comptroller says it can!</a:t>
            </a:r>
          </a:p>
          <a:p>
            <a:r>
              <a:rPr lang="en-US" dirty="0"/>
              <a:t>Key office “at crossroads” of key policy areas</a:t>
            </a:r>
          </a:p>
          <a:p>
            <a:pPr lvl="1"/>
            <a:r>
              <a:rPr lang="en-US" dirty="0"/>
              <a:t>Multiple incumbents have jumped from here to higher state office (e.g., Bob Bullock)</a:t>
            </a:r>
          </a:p>
          <a:p>
            <a:endParaRPr lang="en-US" dirty="0"/>
          </a:p>
        </p:txBody>
      </p:sp>
      <p:sp>
        <p:nvSpPr>
          <p:cNvPr id="4" name="TextBox 3"/>
          <p:cNvSpPr txBox="1"/>
          <p:nvPr/>
        </p:nvSpPr>
        <p:spPr>
          <a:xfrm>
            <a:off x="1435608" y="1948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237966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Land Commissioner</a:t>
            </a:r>
          </a:p>
        </p:txBody>
      </p:sp>
      <p:sp>
        <p:nvSpPr>
          <p:cNvPr id="11267" name="Rectangle 3"/>
          <p:cNvSpPr>
            <a:spLocks noGrp="1" noChangeArrowheads="1"/>
          </p:cNvSpPr>
          <p:nvPr>
            <p:ph idx="1"/>
          </p:nvPr>
        </p:nvSpPr>
        <p:spPr/>
        <p:txBody>
          <a:bodyPr>
            <a:normAutofit fontScale="77500" lnSpcReduction="20000"/>
          </a:bodyPr>
          <a:lstStyle/>
          <a:p>
            <a:r>
              <a:rPr lang="en-US" dirty="0"/>
              <a:t>4-year term; heads </a:t>
            </a:r>
            <a:r>
              <a:rPr lang="en-US" i="1" dirty="0"/>
              <a:t>General Land Office</a:t>
            </a:r>
          </a:p>
          <a:p>
            <a:pPr lvl="1"/>
            <a:r>
              <a:rPr lang="en-US" dirty="0"/>
              <a:t>Incumbent:  </a:t>
            </a:r>
            <a:r>
              <a:rPr lang="en-US" dirty="0">
                <a:solidFill>
                  <a:srgbClr val="00B050"/>
                </a:solidFill>
              </a:rPr>
              <a:t>Dr. Dawn Buckingham, M.D.</a:t>
            </a:r>
            <a:br>
              <a:rPr lang="en-US" dirty="0">
                <a:solidFill>
                  <a:srgbClr val="00B050"/>
                </a:solidFill>
              </a:rPr>
            </a:br>
            <a:r>
              <a:rPr lang="en-US" dirty="0">
                <a:solidFill>
                  <a:srgbClr val="00B050"/>
                </a:solidFill>
              </a:rPr>
              <a:t>7</a:t>
            </a:r>
            <a:r>
              <a:rPr lang="en-US" baseline="30000" dirty="0">
                <a:solidFill>
                  <a:srgbClr val="00B050"/>
                </a:solidFill>
              </a:rPr>
              <a:t>th</a:t>
            </a:r>
            <a:r>
              <a:rPr lang="en-US" dirty="0">
                <a:solidFill>
                  <a:srgbClr val="00B050"/>
                </a:solidFill>
              </a:rPr>
              <a:t>-generation Texan, s</a:t>
            </a:r>
            <a:r>
              <a:rPr lang="en-US" i="1" dirty="0">
                <a:solidFill>
                  <a:srgbClr val="00B050"/>
                </a:solidFill>
              </a:rPr>
              <a:t>elf-made small business owner, plastic surgeon, state senator, hunter, outdoorsman</a:t>
            </a:r>
          </a:p>
          <a:p>
            <a:r>
              <a:rPr lang="en-US" dirty="0"/>
              <a:t>Power derives from managing large amount of </a:t>
            </a:r>
            <a:r>
              <a:rPr lang="en-US" b="1" dirty="0"/>
              <a:t>public lands and resources </a:t>
            </a:r>
            <a:r>
              <a:rPr lang="en-US" dirty="0"/>
              <a:t>(</a:t>
            </a:r>
            <a:r>
              <a:rPr lang="en-US" u="sng" dirty="0"/>
              <a:t>energy</a:t>
            </a:r>
            <a:r>
              <a:rPr lang="en-US" dirty="0"/>
              <a:t>!) found there</a:t>
            </a:r>
          </a:p>
          <a:p>
            <a:pPr lvl="1"/>
            <a:r>
              <a:rPr lang="en-US" dirty="0"/>
              <a:t>Issues permits for exploration &amp; for exploitation</a:t>
            </a:r>
          </a:p>
          <a:p>
            <a:pPr lvl="1"/>
            <a:r>
              <a:rPr lang="en-US" dirty="0"/>
              <a:t>Collects royalties on oil, gas extracted—all </a:t>
            </a:r>
            <a:r>
              <a:rPr lang="en-US" b="1" dirty="0"/>
              <a:t>valuable state revenues</a:t>
            </a:r>
          </a:p>
          <a:p>
            <a:r>
              <a:rPr lang="en-US" dirty="0"/>
              <a:t>Other diverse duties:</a:t>
            </a:r>
          </a:p>
          <a:p>
            <a:pPr lvl="1"/>
            <a:r>
              <a:rPr lang="en-US" dirty="0"/>
              <a:t>History and archives</a:t>
            </a:r>
          </a:p>
          <a:p>
            <a:pPr lvl="1"/>
            <a:r>
              <a:rPr lang="en-US" dirty="0"/>
              <a:t>State lands</a:t>
            </a:r>
          </a:p>
          <a:p>
            <a:pPr lvl="1"/>
            <a:r>
              <a:rPr lang="en-US" dirty="0"/>
              <a:t>Coastal, protection, emergency response</a:t>
            </a:r>
          </a:p>
          <a:p>
            <a:pPr lvl="1"/>
            <a:r>
              <a:rPr lang="en-US" dirty="0"/>
              <a:t>Veterans Land Board (state-level veterans affairs)</a:t>
            </a:r>
          </a:p>
          <a:p>
            <a:pPr lvl="1"/>
            <a:endParaRPr lang="en-US" dirty="0"/>
          </a:p>
        </p:txBody>
      </p:sp>
      <p:sp>
        <p:nvSpPr>
          <p:cNvPr id="4" name="TextBox 3"/>
          <p:cNvSpPr txBox="1"/>
          <p:nvPr/>
        </p:nvSpPr>
        <p:spPr>
          <a:xfrm>
            <a:off x="1435608" y="1186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370333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are the managed lands?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56289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rot="16200000">
            <a:off x="6750278" y="4464278"/>
            <a:ext cx="4572000" cy="215444"/>
          </a:xfrm>
          <a:prstGeom prst="rect">
            <a:avLst/>
          </a:prstGeom>
        </p:spPr>
        <p:txBody>
          <a:bodyPr>
            <a:spAutoFit/>
          </a:bodyPr>
          <a:lstStyle/>
          <a:p>
            <a:r>
              <a:rPr lang="en-US" sz="800" dirty="0"/>
              <a:t>http://www.laits.utexas.edu/txp_media/html/exec/features/0905_01.html</a:t>
            </a:r>
          </a:p>
        </p:txBody>
      </p:sp>
      <p:sp>
        <p:nvSpPr>
          <p:cNvPr id="2" name="Rounded Rectangle 1"/>
          <p:cNvSpPr/>
          <p:nvPr/>
        </p:nvSpPr>
        <p:spPr>
          <a:xfrm>
            <a:off x="2209800" y="5334000"/>
            <a:ext cx="3505200" cy="304800"/>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2209800" y="5943600"/>
            <a:ext cx="3733800" cy="716280"/>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8697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Permanent Funds</a:t>
            </a:r>
          </a:p>
        </p:txBody>
      </p:sp>
      <p:sp>
        <p:nvSpPr>
          <p:cNvPr id="3" name="Content Placeholder 2"/>
          <p:cNvSpPr>
            <a:spLocks noGrp="1"/>
          </p:cNvSpPr>
          <p:nvPr>
            <p:ph idx="1"/>
          </p:nvPr>
        </p:nvSpPr>
        <p:spPr>
          <a:xfrm>
            <a:off x="1435608" y="1447800"/>
            <a:ext cx="7498080" cy="4724400"/>
          </a:xfrm>
        </p:spPr>
        <p:txBody>
          <a:bodyPr>
            <a:normAutofit fontScale="77500" lnSpcReduction="20000"/>
          </a:bodyPr>
          <a:lstStyle/>
          <a:p>
            <a:r>
              <a:rPr lang="en-US" dirty="0"/>
              <a:t>State government set aside millions of acres of state lands in the late 1800s</a:t>
            </a:r>
          </a:p>
          <a:p>
            <a:r>
              <a:rPr lang="en-US" dirty="0"/>
              <a:t>Purpose of these lands was to generate revenue to </a:t>
            </a:r>
            <a:r>
              <a:rPr lang="en-US" i="1" dirty="0"/>
              <a:t>indirectly</a:t>
            </a:r>
            <a:r>
              <a:rPr lang="en-US" dirty="0"/>
              <a:t> fund primary, secondary, and higher education in the state</a:t>
            </a:r>
          </a:p>
          <a:p>
            <a:pPr lvl="1"/>
            <a:r>
              <a:rPr lang="en-US" dirty="0"/>
              <a:t>Lease payments and royalties are invested, then the interest earned is distributed according to state law</a:t>
            </a:r>
          </a:p>
          <a:p>
            <a:pPr lvl="1"/>
            <a:r>
              <a:rPr lang="en-US" u="sng" dirty="0"/>
              <a:t>Only</a:t>
            </a:r>
            <a:r>
              <a:rPr lang="en-US" dirty="0"/>
              <a:t> interest is ever spent from these accounts (hence the </a:t>
            </a:r>
            <a:r>
              <a:rPr lang="en-US" i="1" dirty="0"/>
              <a:t>permanence</a:t>
            </a:r>
            <a:r>
              <a:rPr lang="en-US" dirty="0"/>
              <a:t> of these funds)</a:t>
            </a:r>
            <a:endParaRPr lang="en-US" u="sng" dirty="0"/>
          </a:p>
          <a:p>
            <a:r>
              <a:rPr lang="en-US" dirty="0"/>
              <a:t>Two largest of these funds:</a:t>
            </a:r>
          </a:p>
          <a:p>
            <a:pPr lvl="1"/>
            <a:r>
              <a:rPr lang="en-US" dirty="0"/>
              <a:t>Permanent School Fund </a:t>
            </a:r>
            <a:r>
              <a:rPr lang="en-US" i="1" dirty="0"/>
              <a:t>($34B in 2014, for public elementary &amp; secondary schools)</a:t>
            </a:r>
          </a:p>
          <a:p>
            <a:pPr lvl="1"/>
            <a:r>
              <a:rPr lang="en-US" dirty="0"/>
              <a:t>Permanent University Fund </a:t>
            </a:r>
            <a:r>
              <a:rPr lang="en-US" i="1" dirty="0"/>
              <a:t>($18B in 2014) for UT and TAMU main and system campuses)</a:t>
            </a:r>
          </a:p>
        </p:txBody>
      </p:sp>
    </p:spTree>
    <p:extLst>
      <p:ext uri="{BB962C8B-B14F-4D97-AF65-F5344CB8AC3E}">
        <p14:creationId xmlns:p14="http://schemas.microsoft.com/office/powerpoint/2010/main" val="191924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Railroad Commission </a:t>
            </a:r>
            <a:r>
              <a:rPr lang="en-US" dirty="0">
                <a:solidFill>
                  <a:schemeClr val="tx1"/>
                </a:solidFill>
              </a:rPr>
              <a:t>(RRC)</a:t>
            </a:r>
          </a:p>
        </p:txBody>
      </p:sp>
      <p:sp>
        <p:nvSpPr>
          <p:cNvPr id="11267" name="Rectangle 3"/>
          <p:cNvSpPr>
            <a:spLocks noGrp="1" noChangeArrowheads="1"/>
          </p:cNvSpPr>
          <p:nvPr>
            <p:ph idx="1"/>
          </p:nvPr>
        </p:nvSpPr>
        <p:spPr>
          <a:xfrm>
            <a:off x="1435608" y="1447800"/>
            <a:ext cx="7498080" cy="5181600"/>
          </a:xfrm>
        </p:spPr>
        <p:txBody>
          <a:bodyPr>
            <a:normAutofit lnSpcReduction="10000"/>
          </a:bodyPr>
          <a:lstStyle/>
          <a:p>
            <a:r>
              <a:rPr lang="en-US" sz="2400" dirty="0"/>
              <a:t>3 commissioners, 6-yr staggered terms</a:t>
            </a:r>
          </a:p>
          <a:p>
            <a:pPr lvl="1"/>
            <a:r>
              <a:rPr lang="en-US" sz="2000" dirty="0"/>
              <a:t>Incumbents:  an </a:t>
            </a:r>
            <a:r>
              <a:rPr lang="en-US" sz="2000" i="1" dirty="0"/>
              <a:t>attorney</a:t>
            </a:r>
            <a:r>
              <a:rPr lang="en-US" sz="2000" dirty="0"/>
              <a:t>, </a:t>
            </a:r>
            <a:r>
              <a:rPr lang="en-US" sz="2000" dirty="0">
                <a:solidFill>
                  <a:srgbClr val="00B050"/>
                </a:solidFill>
              </a:rPr>
              <a:t>a </a:t>
            </a:r>
            <a:r>
              <a:rPr lang="en-US" sz="2000" i="1" dirty="0">
                <a:solidFill>
                  <a:srgbClr val="00B050"/>
                </a:solidFill>
              </a:rPr>
              <a:t>business owner</a:t>
            </a:r>
            <a:r>
              <a:rPr lang="en-US" sz="2000" dirty="0">
                <a:solidFill>
                  <a:srgbClr val="00B050"/>
                </a:solidFill>
              </a:rPr>
              <a:t>, and an </a:t>
            </a:r>
            <a:r>
              <a:rPr lang="en-US" sz="2000" i="1" dirty="0">
                <a:solidFill>
                  <a:srgbClr val="00B050"/>
                </a:solidFill>
              </a:rPr>
              <a:t>rancher-energy-exec</a:t>
            </a:r>
            <a:r>
              <a:rPr lang="en-US" sz="2000" dirty="0">
                <a:solidFill>
                  <a:srgbClr val="00B050"/>
                </a:solidFill>
              </a:rPr>
              <a:t>, all very friendly with the Texas oil/gas industry</a:t>
            </a:r>
          </a:p>
          <a:p>
            <a:r>
              <a:rPr lang="en-US" sz="2400" dirty="0"/>
              <a:t>Very powerful body in Texas government</a:t>
            </a:r>
          </a:p>
          <a:p>
            <a:pPr lvl="1"/>
            <a:r>
              <a:rPr lang="en-US" sz="2000" dirty="0"/>
              <a:t>Better, more descriptive name would be  </a:t>
            </a:r>
            <a:r>
              <a:rPr lang="en-US" sz="2000" dirty="0">
                <a:solidFill>
                  <a:schemeClr val="accent1">
                    <a:lumMod val="75000"/>
                  </a:schemeClr>
                </a:solidFill>
              </a:rPr>
              <a:t>“Energy Commission”</a:t>
            </a:r>
          </a:p>
          <a:p>
            <a:r>
              <a:rPr lang="en-US" sz="2400" dirty="0"/>
              <a:t>Regulates oil, gas, trucking, mining (not railroads since 1980s)</a:t>
            </a:r>
          </a:p>
          <a:p>
            <a:pPr lvl="1"/>
            <a:r>
              <a:rPr lang="en-US" sz="2000" dirty="0"/>
              <a:t>Oil/gas represents </a:t>
            </a:r>
            <a:r>
              <a:rPr lang="en-US" sz="2000" dirty="0">
                <a:solidFill>
                  <a:schemeClr val="accent2">
                    <a:lumMod val="75000"/>
                  </a:schemeClr>
                </a:solidFill>
              </a:rPr>
              <a:t>60% of industry</a:t>
            </a:r>
            <a:r>
              <a:rPr lang="en-US" sz="2000" dirty="0"/>
              <a:t> in Texas</a:t>
            </a:r>
          </a:p>
          <a:p>
            <a:pPr lvl="1"/>
            <a:r>
              <a:rPr lang="en-US" sz="2000" dirty="0"/>
              <a:t>In 2013, Texas would have been </a:t>
            </a:r>
            <a:r>
              <a:rPr lang="en-US" sz="2000" dirty="0">
                <a:solidFill>
                  <a:schemeClr val="accent2">
                    <a:lumMod val="50000"/>
                  </a:schemeClr>
                </a:solidFill>
              </a:rPr>
              <a:t>in the top 15 oil-producing nations</a:t>
            </a:r>
            <a:r>
              <a:rPr lang="en-US" sz="2000" dirty="0"/>
              <a:t>, if broken out separately from the U.S. </a:t>
            </a:r>
          </a:p>
          <a:p>
            <a:pPr lvl="1"/>
            <a:r>
              <a:rPr lang="en-US" sz="2000" dirty="0"/>
              <a:t>Clarification on roles of the RRC &amp; General Land Office </a:t>
            </a:r>
          </a:p>
          <a:p>
            <a:pPr lvl="2"/>
            <a:r>
              <a:rPr lang="en-US" sz="1600" dirty="0"/>
              <a:t>GLO handles the “who,” “when,” and “where” of energy extraction</a:t>
            </a:r>
          </a:p>
          <a:p>
            <a:pPr lvl="2"/>
            <a:r>
              <a:rPr lang="en-US" sz="1600" dirty="0"/>
              <a:t>RRC watches over the “how” and “what:”  Ensures that technologies are approved and properly implemented, and that laws and regulations of the state are followed</a:t>
            </a:r>
            <a:endParaRPr lang="en-US" dirty="0"/>
          </a:p>
        </p:txBody>
      </p:sp>
      <p:sp>
        <p:nvSpPr>
          <p:cNvPr id="4" name="TextBox 3"/>
          <p:cNvSpPr txBox="1"/>
          <p:nvPr/>
        </p:nvSpPr>
        <p:spPr>
          <a:xfrm>
            <a:off x="1435608" y="1186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187121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Agricultural Commissioner</a:t>
            </a:r>
          </a:p>
        </p:txBody>
      </p:sp>
      <p:sp>
        <p:nvSpPr>
          <p:cNvPr id="11267" name="Rectangle 3"/>
          <p:cNvSpPr>
            <a:spLocks noGrp="1" noChangeArrowheads="1"/>
          </p:cNvSpPr>
          <p:nvPr>
            <p:ph idx="1"/>
          </p:nvPr>
        </p:nvSpPr>
        <p:spPr>
          <a:xfrm>
            <a:off x="1435608" y="1447800"/>
            <a:ext cx="7498080" cy="4495800"/>
          </a:xfrm>
        </p:spPr>
        <p:txBody>
          <a:bodyPr>
            <a:normAutofit fontScale="92500" lnSpcReduction="10000"/>
          </a:bodyPr>
          <a:lstStyle/>
          <a:p>
            <a:r>
              <a:rPr lang="en-US" sz="2800" dirty="0"/>
              <a:t>Incumbent:  Sid Miller </a:t>
            </a:r>
            <a:r>
              <a:rPr lang="en-US" sz="2800" i="1" dirty="0"/>
              <a:t>(Legislator in Texas House of Representatives, rancher, horticultural nursery owner, school board member)</a:t>
            </a:r>
          </a:p>
          <a:p>
            <a:r>
              <a:rPr lang="en-US" sz="2800" dirty="0"/>
              <a:t>4-yr term; heads Texas </a:t>
            </a:r>
            <a:r>
              <a:rPr lang="en-US" sz="2800" dirty="0" err="1"/>
              <a:t>Dept</a:t>
            </a:r>
            <a:r>
              <a:rPr lang="en-US" sz="2800" dirty="0"/>
              <a:t> of Agriculture</a:t>
            </a:r>
          </a:p>
          <a:p>
            <a:r>
              <a:rPr lang="en-US" sz="2800" u="sng" dirty="0"/>
              <a:t>Source of power</a:t>
            </a:r>
            <a:r>
              <a:rPr lang="en-US" sz="2800" dirty="0"/>
              <a:t>:  Enforces all agricultural state laws for </a:t>
            </a:r>
            <a:r>
              <a:rPr lang="en-US" sz="2800" b="1" dirty="0"/>
              <a:t>nation’s 2</a:t>
            </a:r>
            <a:r>
              <a:rPr lang="en-US" sz="2800" b="1" baseline="30000" dirty="0"/>
              <a:t>nd</a:t>
            </a:r>
            <a:r>
              <a:rPr lang="en-US" sz="2800" b="1" dirty="0"/>
              <a:t> leading agricultural producer</a:t>
            </a:r>
          </a:p>
          <a:p>
            <a:pPr lvl="1"/>
            <a:r>
              <a:rPr lang="en-US" sz="2400" dirty="0"/>
              <a:t>Food inspection, promotion of exports</a:t>
            </a:r>
          </a:p>
          <a:p>
            <a:pPr lvl="1"/>
            <a:r>
              <a:rPr lang="en-US" sz="2400" dirty="0"/>
              <a:t>Animal quarantine, disease, pest control</a:t>
            </a:r>
          </a:p>
          <a:p>
            <a:pPr lvl="1"/>
            <a:r>
              <a:rPr lang="en-US" sz="2400" dirty="0"/>
              <a:t>Inspection of gas pumps for accuracy (legacy </a:t>
            </a:r>
            <a:br>
              <a:rPr lang="en-US" sz="2400" dirty="0"/>
            </a:br>
            <a:r>
              <a:rPr lang="en-US" sz="2400" dirty="0"/>
              <a:t>of duties regulating weights, measures)</a:t>
            </a:r>
          </a:p>
        </p:txBody>
      </p:sp>
      <p:sp>
        <p:nvSpPr>
          <p:cNvPr id="5" name="TextBox 4"/>
          <p:cNvSpPr txBox="1"/>
          <p:nvPr/>
        </p:nvSpPr>
        <p:spPr>
          <a:xfrm>
            <a:off x="1435608" y="1186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131314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Attorney General</a:t>
            </a:r>
          </a:p>
        </p:txBody>
      </p:sp>
      <p:sp>
        <p:nvSpPr>
          <p:cNvPr id="11267" name="Rectangle 3"/>
          <p:cNvSpPr>
            <a:spLocks noGrp="1" noChangeArrowheads="1"/>
          </p:cNvSpPr>
          <p:nvPr>
            <p:ph idx="1"/>
          </p:nvPr>
        </p:nvSpPr>
        <p:spPr>
          <a:xfrm>
            <a:off x="1417320" y="1447800"/>
            <a:ext cx="7498080" cy="4876800"/>
          </a:xfrm>
        </p:spPr>
        <p:txBody>
          <a:bodyPr>
            <a:normAutofit fontScale="92500" lnSpcReduction="20000"/>
          </a:bodyPr>
          <a:lstStyle/>
          <a:p>
            <a:r>
              <a:rPr lang="en-US" dirty="0"/>
              <a:t>4-yr term as </a:t>
            </a:r>
            <a:r>
              <a:rPr lang="en-US" b="1" dirty="0"/>
              <a:t>chief lawyer </a:t>
            </a:r>
            <a:r>
              <a:rPr lang="en-US" dirty="0"/>
              <a:t>for state</a:t>
            </a:r>
          </a:p>
          <a:p>
            <a:pPr lvl="1"/>
            <a:r>
              <a:rPr lang="en-US" dirty="0"/>
              <a:t>Incumbent:  Ken Paxton (</a:t>
            </a:r>
            <a:r>
              <a:rPr lang="en-US" i="1" dirty="0"/>
              <a:t>attorney, former member of Texas House &amp; Senate, co-sponsor of recent voter ID bill)</a:t>
            </a:r>
          </a:p>
          <a:p>
            <a:r>
              <a:rPr lang="en-US" dirty="0"/>
              <a:t>Role is </a:t>
            </a:r>
            <a:r>
              <a:rPr lang="en-US" b="1" dirty="0"/>
              <a:t>mainly civil, not criminal</a:t>
            </a:r>
          </a:p>
          <a:p>
            <a:pPr lvl="1"/>
            <a:r>
              <a:rPr lang="en-US" dirty="0"/>
              <a:t>Files suit for state; defends state when sued</a:t>
            </a:r>
          </a:p>
          <a:p>
            <a:pPr lvl="1"/>
            <a:r>
              <a:rPr lang="en-US" dirty="0"/>
              <a:t>Example:  Suit against major tobacco companies in 1990s</a:t>
            </a:r>
          </a:p>
          <a:p>
            <a:r>
              <a:rPr lang="en-US" dirty="0"/>
              <a:t>Most law enforcement &amp; criminal issues handled at city/county levels, </a:t>
            </a:r>
            <a:r>
              <a:rPr lang="en-US" u="sng" dirty="0"/>
              <a:t>not</a:t>
            </a:r>
            <a:r>
              <a:rPr lang="en-US" dirty="0"/>
              <a:t> by AG</a:t>
            </a:r>
          </a:p>
          <a:p>
            <a:pPr lvl="1"/>
            <a:r>
              <a:rPr lang="en-US" dirty="0"/>
              <a:t>AG candidates </a:t>
            </a:r>
            <a:r>
              <a:rPr lang="en-US" i="1" dirty="0"/>
              <a:t>still</a:t>
            </a:r>
            <a:r>
              <a:rPr lang="en-US" dirty="0"/>
              <a:t> tout their crime-busting credentials to voters, though</a:t>
            </a:r>
          </a:p>
        </p:txBody>
      </p:sp>
      <p:sp>
        <p:nvSpPr>
          <p:cNvPr id="4" name="TextBox 3"/>
          <p:cNvSpPr txBox="1"/>
          <p:nvPr/>
        </p:nvSpPr>
        <p:spPr>
          <a:xfrm>
            <a:off x="1435608" y="1186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43080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Attorney General</a:t>
            </a:r>
          </a:p>
        </p:txBody>
      </p:sp>
      <p:sp>
        <p:nvSpPr>
          <p:cNvPr id="11267" name="Rectangle 3"/>
          <p:cNvSpPr>
            <a:spLocks noGrp="1" noChangeArrowheads="1"/>
          </p:cNvSpPr>
          <p:nvPr>
            <p:ph idx="1"/>
          </p:nvPr>
        </p:nvSpPr>
        <p:spPr>
          <a:xfrm>
            <a:off x="1417320" y="1447800"/>
            <a:ext cx="7498080" cy="4876800"/>
          </a:xfrm>
        </p:spPr>
        <p:txBody>
          <a:bodyPr>
            <a:normAutofit fontScale="92500" lnSpcReduction="20000"/>
          </a:bodyPr>
          <a:lstStyle/>
          <a:p>
            <a:r>
              <a:rPr lang="en-US" dirty="0"/>
              <a:t>4-yr term as </a:t>
            </a:r>
            <a:r>
              <a:rPr lang="en-US" b="1" dirty="0"/>
              <a:t>chief lawyer </a:t>
            </a:r>
            <a:r>
              <a:rPr lang="en-US" dirty="0"/>
              <a:t>for state</a:t>
            </a:r>
          </a:p>
          <a:p>
            <a:pPr lvl="1"/>
            <a:r>
              <a:rPr lang="en-US" dirty="0"/>
              <a:t>Incumbent:  Ken Paxton (</a:t>
            </a:r>
            <a:r>
              <a:rPr lang="en-US" i="1" dirty="0"/>
              <a:t>attorney, former member of Texas House &amp; Senate, co-sponsor of recent voter ID bill)</a:t>
            </a:r>
          </a:p>
          <a:p>
            <a:r>
              <a:rPr lang="en-US" dirty="0"/>
              <a:t>Role is </a:t>
            </a:r>
            <a:r>
              <a:rPr lang="en-US" b="1" dirty="0"/>
              <a:t>mainly civil, not criminal</a:t>
            </a:r>
          </a:p>
          <a:p>
            <a:pPr lvl="1"/>
            <a:r>
              <a:rPr lang="en-US" dirty="0"/>
              <a:t>Files suit for state; defends state when sued</a:t>
            </a:r>
          </a:p>
          <a:p>
            <a:pPr lvl="1"/>
            <a:r>
              <a:rPr lang="en-US" dirty="0"/>
              <a:t>Example:  Suit against major tobacco companies in 1990s</a:t>
            </a:r>
          </a:p>
          <a:p>
            <a:r>
              <a:rPr lang="en-US" dirty="0"/>
              <a:t>Most law enforcement &amp; criminal issues handled at city/county levels, </a:t>
            </a:r>
            <a:r>
              <a:rPr lang="en-US" u="sng" dirty="0"/>
              <a:t>not</a:t>
            </a:r>
            <a:r>
              <a:rPr lang="en-US" dirty="0"/>
              <a:t> by AG</a:t>
            </a:r>
          </a:p>
          <a:p>
            <a:pPr lvl="1"/>
            <a:r>
              <a:rPr lang="en-US" dirty="0"/>
              <a:t>AG candidates </a:t>
            </a:r>
            <a:r>
              <a:rPr lang="en-US" i="1" dirty="0"/>
              <a:t>still</a:t>
            </a:r>
            <a:r>
              <a:rPr lang="en-US" dirty="0"/>
              <a:t> tout their crime-busting credentials to voters, though</a:t>
            </a:r>
          </a:p>
        </p:txBody>
      </p:sp>
      <p:sp>
        <p:nvSpPr>
          <p:cNvPr id="4" name="TextBox 3"/>
          <p:cNvSpPr txBox="1"/>
          <p:nvPr/>
        </p:nvSpPr>
        <p:spPr>
          <a:xfrm>
            <a:off x="1435608" y="118646"/>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pic>
        <p:nvPicPr>
          <p:cNvPr id="3" name="Picture 2">
            <a:extLst>
              <a:ext uri="{FF2B5EF4-FFF2-40B4-BE49-F238E27FC236}">
                <a16:creationId xmlns:a16="http://schemas.microsoft.com/office/drawing/2014/main" id="{F0737ECB-0A31-1CAD-391D-17CD525352AD}"/>
              </a:ext>
            </a:extLst>
          </p:cNvPr>
          <p:cNvPicPr>
            <a:picLocks noChangeAspect="1"/>
          </p:cNvPicPr>
          <p:nvPr/>
        </p:nvPicPr>
        <p:blipFill>
          <a:blip r:embed="rId3"/>
          <a:stretch>
            <a:fillRect/>
          </a:stretch>
        </p:blipFill>
        <p:spPr>
          <a:xfrm rot="21105040">
            <a:off x="818626" y="2947856"/>
            <a:ext cx="7506748" cy="1876687"/>
          </a:xfrm>
          <a:prstGeom prst="rect">
            <a:avLst/>
          </a:prstGeom>
          <a:ln>
            <a:solidFill>
              <a:schemeClr val="tx1"/>
            </a:solidFill>
          </a:ln>
          <a:effectLst>
            <a:outerShdw blurRad="76200" dir="13500000" sy="23000" kx="1200000" algn="br" rotWithShape="0">
              <a:prstClr val="black">
                <a:alpha val="20000"/>
              </a:prstClr>
            </a:outerShdw>
          </a:effectLst>
        </p:spPr>
      </p:pic>
      <p:sp>
        <p:nvSpPr>
          <p:cNvPr id="6" name="TextBox 5">
            <a:extLst>
              <a:ext uri="{FF2B5EF4-FFF2-40B4-BE49-F238E27FC236}">
                <a16:creationId xmlns:a16="http://schemas.microsoft.com/office/drawing/2014/main" id="{B221F2A8-FB85-4338-6FDB-BDDC2D37CA41}"/>
              </a:ext>
            </a:extLst>
          </p:cNvPr>
          <p:cNvSpPr txBox="1"/>
          <p:nvPr/>
        </p:nvSpPr>
        <p:spPr>
          <a:xfrm>
            <a:off x="4724400" y="6563992"/>
            <a:ext cx="4597052" cy="246221"/>
          </a:xfrm>
          <a:prstGeom prst="rect">
            <a:avLst/>
          </a:prstGeom>
          <a:noFill/>
        </p:spPr>
        <p:txBody>
          <a:bodyPr wrap="square">
            <a:spAutoFit/>
          </a:bodyPr>
          <a:lstStyle/>
          <a:p>
            <a:r>
              <a:rPr lang="en-US" sz="1000" dirty="0"/>
              <a:t>https://www.texastribune.org/2022/09/28/attorney-general-ken-paxton-voter-fraud/</a:t>
            </a:r>
          </a:p>
        </p:txBody>
      </p:sp>
    </p:spTree>
    <p:extLst>
      <p:ext uri="{BB962C8B-B14F-4D97-AF65-F5344CB8AC3E}">
        <p14:creationId xmlns:p14="http://schemas.microsoft.com/office/powerpoint/2010/main" val="427742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Attorney General</a:t>
            </a:r>
          </a:p>
        </p:txBody>
      </p:sp>
      <p:sp>
        <p:nvSpPr>
          <p:cNvPr id="11267" name="Rectangle 3"/>
          <p:cNvSpPr>
            <a:spLocks noGrp="1" noChangeArrowheads="1"/>
          </p:cNvSpPr>
          <p:nvPr>
            <p:ph idx="1"/>
          </p:nvPr>
        </p:nvSpPr>
        <p:spPr>
          <a:xfrm>
            <a:off x="1417320" y="1447800"/>
            <a:ext cx="7498080" cy="5029200"/>
          </a:xfrm>
        </p:spPr>
        <p:txBody>
          <a:bodyPr>
            <a:normAutofit fontScale="77500" lnSpcReduction="20000"/>
          </a:bodyPr>
          <a:lstStyle/>
          <a:p>
            <a:r>
              <a:rPr lang="en-US" u="sng" dirty="0"/>
              <a:t>Source of power</a:t>
            </a:r>
            <a:r>
              <a:rPr lang="en-US" dirty="0"/>
              <a:t>:  </a:t>
            </a:r>
            <a:r>
              <a:rPr lang="en-US" b="1" dirty="0"/>
              <a:t>formal opinions (interpretations) </a:t>
            </a:r>
            <a:r>
              <a:rPr lang="en-US" dirty="0"/>
              <a:t>of legality or constitutionality of proposed or enacted laws can make major impacts on public policy </a:t>
            </a:r>
          </a:p>
          <a:p>
            <a:pPr lvl="1"/>
            <a:r>
              <a:rPr lang="en-US" b="1" dirty="0"/>
              <a:t>Have effect of law </a:t>
            </a:r>
            <a:r>
              <a:rPr lang="en-US" dirty="0"/>
              <a:t>unless altered/overturned by legislature or a court</a:t>
            </a:r>
          </a:p>
          <a:p>
            <a:pPr lvl="1"/>
            <a:r>
              <a:rPr lang="en-US" dirty="0"/>
              <a:t>Example:  Following </a:t>
            </a:r>
            <a:r>
              <a:rPr lang="en-US" u="sng" dirty="0"/>
              <a:t>single</a:t>
            </a:r>
            <a:r>
              <a:rPr lang="en-US" dirty="0"/>
              <a:t>-school, </a:t>
            </a:r>
            <a:r>
              <a:rPr lang="en-US" u="sng" dirty="0"/>
              <a:t>single</a:t>
            </a:r>
            <a:r>
              <a:rPr lang="en-US" dirty="0"/>
              <a:t>-degree-program </a:t>
            </a:r>
            <a:r>
              <a:rPr lang="en-US" i="1" dirty="0"/>
              <a:t>Hopwood</a:t>
            </a:r>
            <a:r>
              <a:rPr lang="en-US" dirty="0"/>
              <a:t> decision, TX AG </a:t>
            </a:r>
            <a:r>
              <a:rPr lang="en-US" i="1" dirty="0"/>
              <a:t>generalized</a:t>
            </a:r>
            <a:r>
              <a:rPr lang="en-US" dirty="0"/>
              <a:t> in his opinion that </a:t>
            </a:r>
            <a:r>
              <a:rPr lang="en-US" u="sng" dirty="0"/>
              <a:t>all</a:t>
            </a:r>
            <a:r>
              <a:rPr lang="en-US" dirty="0"/>
              <a:t> programs within </a:t>
            </a:r>
            <a:r>
              <a:rPr lang="en-US" u="sng" dirty="0"/>
              <a:t>all</a:t>
            </a:r>
            <a:r>
              <a:rPr lang="en-US" dirty="0"/>
              <a:t> Texas public higher education institutions </a:t>
            </a:r>
            <a:r>
              <a:rPr lang="en-US" b="1" dirty="0"/>
              <a:t>must cease affirmative action</a:t>
            </a:r>
            <a:br>
              <a:rPr lang="en-US" b="1" dirty="0"/>
            </a:br>
            <a:endParaRPr lang="en-US" b="1" dirty="0"/>
          </a:p>
          <a:p>
            <a:r>
              <a:rPr lang="en-US" dirty="0"/>
              <a:t>Great launching point for higher office</a:t>
            </a:r>
          </a:p>
          <a:p>
            <a:pPr lvl="1"/>
            <a:r>
              <a:rPr lang="en-US" dirty="0"/>
              <a:t>Previous AG, Greg Abbott, is now </a:t>
            </a:r>
            <a:r>
              <a:rPr lang="en-US" b="1" dirty="0"/>
              <a:t>governor</a:t>
            </a:r>
          </a:p>
          <a:p>
            <a:pPr lvl="1"/>
            <a:r>
              <a:rPr lang="en-US" dirty="0"/>
              <a:t>Before Abbott was John </a:t>
            </a:r>
            <a:r>
              <a:rPr lang="en-US" dirty="0" err="1"/>
              <a:t>Cornyn</a:t>
            </a:r>
            <a:r>
              <a:rPr lang="en-US" dirty="0"/>
              <a:t>, now senior </a:t>
            </a:r>
            <a:r>
              <a:rPr lang="en-US" b="1" dirty="0"/>
              <a:t>U.S. Senator </a:t>
            </a:r>
            <a:r>
              <a:rPr lang="en-US" dirty="0"/>
              <a:t>(R-TX)</a:t>
            </a:r>
          </a:p>
        </p:txBody>
      </p:sp>
      <p:sp>
        <p:nvSpPr>
          <p:cNvPr id="2" name="TextBox 1"/>
          <p:cNvSpPr txBox="1"/>
          <p:nvPr/>
        </p:nvSpPr>
        <p:spPr>
          <a:xfrm>
            <a:off x="2399960" y="4419600"/>
            <a:ext cx="6707285" cy="430887"/>
          </a:xfrm>
          <a:prstGeom prst="rect">
            <a:avLst/>
          </a:prstGeom>
          <a:noFill/>
        </p:spPr>
        <p:txBody>
          <a:bodyPr wrap="none" rtlCol="0">
            <a:spAutoFit/>
          </a:bodyPr>
          <a:lstStyle/>
          <a:p>
            <a:r>
              <a:rPr lang="en-US" sz="1100" dirty="0">
                <a:hlinkClick r:id="rId3"/>
              </a:rPr>
              <a:t>http://www.nytimes.com/1997/03/26/us/texas-told-keep-affirmative-action-universities-risk-losing-federal-aid.html</a:t>
            </a:r>
            <a:r>
              <a:rPr lang="en-US" sz="1100" dirty="0"/>
              <a:t>  </a:t>
            </a:r>
          </a:p>
          <a:p>
            <a:endParaRPr lang="en-US" sz="1100" dirty="0">
              <a:solidFill>
                <a:srgbClr val="FF000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76940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C806-8D37-4751-B917-B19E11C666E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CADB069-CF47-449F-9854-E03CE7482BB9}"/>
              </a:ext>
            </a:extLst>
          </p:cNvPr>
          <p:cNvSpPr>
            <a:spLocks noGrp="1"/>
          </p:cNvSpPr>
          <p:nvPr>
            <p:ph idx="1"/>
          </p:nvPr>
        </p:nvSpPr>
        <p:spPr>
          <a:xfrm>
            <a:off x="1435608" y="1447800"/>
            <a:ext cx="7098792" cy="4800600"/>
          </a:xfrm>
        </p:spPr>
        <p:txBody>
          <a:bodyPr>
            <a:normAutofit fontScale="70000" lnSpcReduction="20000"/>
          </a:bodyPr>
          <a:lstStyle/>
          <a:p>
            <a:pPr marL="457200" indent="-376238">
              <a:buFont typeface="+mj-lt"/>
              <a:buAutoNum type="arabicPeriod"/>
            </a:pPr>
            <a:r>
              <a:rPr lang="en-US" dirty="0"/>
              <a:t>Explain the term “plural executive,” its origin, and what it means for political power in Texas.  Describe how “mavericks loose on the range” can be an apt analogy.</a:t>
            </a:r>
          </a:p>
          <a:p>
            <a:pPr marL="457200" indent="-376238">
              <a:buFont typeface="+mj-lt"/>
              <a:buAutoNum type="arabicPeriod"/>
            </a:pPr>
            <a:r>
              <a:rPr lang="en-US" dirty="0"/>
              <a:t>Describe the legislative and executive powers of the Lieutenant Governor in Texas.  Provide examples.</a:t>
            </a:r>
          </a:p>
          <a:p>
            <a:pPr marL="457200" indent="-376238">
              <a:buFont typeface="+mj-lt"/>
              <a:buAutoNum type="arabicPeriod"/>
            </a:pPr>
            <a:r>
              <a:rPr lang="en-US" dirty="0"/>
              <a:t>Compare and contrast the power of the lieutenant governors across the states and with respect to the power of governors.  Pinpoint the ranking of the Texas #2, how the position compares to the governor’s, and describe the measure used.</a:t>
            </a:r>
          </a:p>
          <a:p>
            <a:pPr marL="457200" indent="-376238">
              <a:buFont typeface="+mj-lt"/>
              <a:buAutoNum type="arabicPeriod"/>
            </a:pPr>
            <a:r>
              <a:rPr lang="en-US" dirty="0"/>
              <a:t>Describe the office and role of the Texas Comptroller.</a:t>
            </a:r>
          </a:p>
          <a:p>
            <a:pPr marL="457200" indent="-376238">
              <a:buFont typeface="+mj-lt"/>
              <a:buAutoNum type="arabicPeriod"/>
            </a:pPr>
            <a:r>
              <a:rPr lang="en-US" dirty="0"/>
              <a:t>Describe the office and role of the Texas Land Commissioner.</a:t>
            </a:r>
          </a:p>
          <a:p>
            <a:pPr marL="457200" indent="-376238">
              <a:buFont typeface="+mj-lt"/>
              <a:buAutoNum type="arabicPeriod"/>
            </a:pPr>
            <a:r>
              <a:rPr lang="en-US" dirty="0"/>
              <a:t>Explain how and why state lands are used to general revenue for education in Texas. </a:t>
            </a:r>
          </a:p>
          <a:p>
            <a:pPr marL="457200" indent="-376238">
              <a:buFont typeface="+mj-lt"/>
              <a:buAutoNum type="arabicPeriod"/>
            </a:pPr>
            <a:endParaRPr lang="en-US" dirty="0"/>
          </a:p>
          <a:p>
            <a:pPr marL="457200" indent="-376238">
              <a:buFont typeface="+mj-lt"/>
              <a:buAutoNum type="arabicPeriod"/>
            </a:pPr>
            <a:endParaRPr lang="en-US" dirty="0"/>
          </a:p>
          <a:p>
            <a:pPr marL="457200" indent="-376238">
              <a:buFont typeface="+mj-lt"/>
              <a:buAutoNum type="arabicPeriod"/>
            </a:pPr>
            <a:endParaRPr lang="en-US" dirty="0"/>
          </a:p>
          <a:p>
            <a:pPr marL="457200" indent="-376238">
              <a:buFont typeface="+mj-lt"/>
              <a:buAutoNum type="arabicPeriod"/>
            </a:pPr>
            <a:endParaRPr lang="en-US" dirty="0"/>
          </a:p>
        </p:txBody>
      </p:sp>
    </p:spTree>
    <p:extLst>
      <p:ext uri="{BB962C8B-B14F-4D97-AF65-F5344CB8AC3E}">
        <p14:creationId xmlns:p14="http://schemas.microsoft.com/office/powerpoint/2010/main" val="168307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a:t>Attorneys General flexing muscles</a:t>
            </a:r>
            <a:br>
              <a:rPr lang="en-US" dirty="0"/>
            </a:br>
            <a:r>
              <a:rPr lang="en-US" dirty="0"/>
              <a:t>across the U.S.</a:t>
            </a:r>
          </a:p>
        </p:txBody>
      </p:sp>
      <p:sp>
        <p:nvSpPr>
          <p:cNvPr id="11267" name="Rectangle 3"/>
          <p:cNvSpPr>
            <a:spLocks noGrp="1" noChangeArrowheads="1"/>
          </p:cNvSpPr>
          <p:nvPr>
            <p:ph idx="1"/>
          </p:nvPr>
        </p:nvSpPr>
        <p:spPr>
          <a:xfrm>
            <a:off x="1417320" y="1447800"/>
            <a:ext cx="7498080" cy="4419600"/>
          </a:xfrm>
        </p:spPr>
        <p:txBody>
          <a:bodyPr>
            <a:normAutofit/>
          </a:bodyPr>
          <a:lstStyle/>
          <a:p>
            <a:r>
              <a:rPr lang="en-US" u="sng" dirty="0"/>
              <a:t>Source o</a:t>
            </a:r>
            <a:endParaRPr lang="en-US" dirty="0"/>
          </a:p>
        </p:txBody>
      </p:sp>
      <p:pic>
        <p:nvPicPr>
          <p:cNvPr id="2" name="Picture 1"/>
          <p:cNvPicPr>
            <a:picLocks noChangeAspect="1"/>
          </p:cNvPicPr>
          <p:nvPr/>
        </p:nvPicPr>
        <p:blipFill>
          <a:blip r:embed="rId3"/>
          <a:stretch>
            <a:fillRect/>
          </a:stretch>
        </p:blipFill>
        <p:spPr>
          <a:xfrm rot="206007">
            <a:off x="609600" y="1612086"/>
            <a:ext cx="8048625" cy="5848350"/>
          </a:xfrm>
          <a:prstGeom prst="rect">
            <a:avLst/>
          </a:prstGeom>
          <a:ln>
            <a:solidFill>
              <a:srgbClr val="26697A"/>
            </a:solidFill>
          </a:ln>
          <a:effectLst>
            <a:outerShdw blurRad="50800" dist="38100" dir="13500000" algn="br"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110365" y="3114466"/>
              <a:ext cx="2399760" cy="99000"/>
            </p14:xfrm>
          </p:contentPart>
        </mc:Choice>
        <mc:Fallback xmlns="">
          <p:pic>
            <p:nvPicPr>
              <p:cNvPr id="3" name="Ink 2"/>
              <p:cNvPicPr/>
              <p:nvPr/>
            </p:nvPicPr>
            <p:blipFill>
              <a:blip r:embed="rId5"/>
              <a:stretch>
                <a:fillRect/>
              </a:stretch>
            </p:blipFill>
            <p:spPr>
              <a:xfrm>
                <a:off x="6050245" y="2994226"/>
                <a:ext cx="25196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784885" y="3025546"/>
              <a:ext cx="7639200" cy="418680"/>
            </p14:xfrm>
          </p:contentPart>
        </mc:Choice>
        <mc:Fallback xmlns="">
          <p:pic>
            <p:nvPicPr>
              <p:cNvPr id="4" name="Ink 3"/>
              <p:cNvPicPr/>
              <p:nvPr/>
            </p:nvPicPr>
            <p:blipFill>
              <a:blip r:embed="rId7"/>
              <a:stretch>
                <a:fillRect/>
              </a:stretch>
            </p:blipFill>
            <p:spPr>
              <a:xfrm>
                <a:off x="725125" y="2905666"/>
                <a:ext cx="77587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753205" y="3191146"/>
              <a:ext cx="3066120" cy="254880"/>
            </p14:xfrm>
          </p:contentPart>
        </mc:Choice>
        <mc:Fallback xmlns="">
          <p:pic>
            <p:nvPicPr>
              <p:cNvPr id="5" name="Ink 4"/>
              <p:cNvPicPr/>
              <p:nvPr/>
            </p:nvPicPr>
            <p:blipFill>
              <a:blip r:embed="rId9"/>
              <a:stretch>
                <a:fillRect/>
              </a:stretch>
            </p:blipFill>
            <p:spPr>
              <a:xfrm>
                <a:off x="693085" y="3070906"/>
                <a:ext cx="3186360" cy="495000"/>
              </a:xfrm>
              <a:prstGeom prst="rect">
                <a:avLst/>
              </a:prstGeom>
            </p:spPr>
          </p:pic>
        </mc:Fallback>
      </mc:AlternateContent>
      <p:sp>
        <p:nvSpPr>
          <p:cNvPr id="6" name="Rounded Rectangle 5"/>
          <p:cNvSpPr/>
          <p:nvPr/>
        </p:nvSpPr>
        <p:spPr>
          <a:xfrm rot="191723">
            <a:off x="442403" y="4545014"/>
            <a:ext cx="8173093" cy="1936585"/>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rot="16200000">
            <a:off x="6270048" y="3981002"/>
            <a:ext cx="5514201" cy="230832"/>
          </a:xfrm>
          <a:prstGeom prst="rect">
            <a:avLst/>
          </a:prstGeom>
        </p:spPr>
        <p:txBody>
          <a:bodyPr wrap="square">
            <a:spAutoFit/>
          </a:bodyPr>
          <a:lstStyle/>
          <a:p>
            <a:r>
              <a:rPr lang="en-US" sz="900" dirty="0"/>
              <a:t>http://thehill.com/blogs/pundits-blog/state-local-politics/340841-the-rise-of-the-state-attorney-generals-is-boon-to</a:t>
            </a:r>
          </a:p>
        </p:txBody>
      </p:sp>
    </p:spTree>
    <p:extLst>
      <p:ext uri="{BB962C8B-B14F-4D97-AF65-F5344CB8AC3E}">
        <p14:creationId xmlns:p14="http://schemas.microsoft.com/office/powerpoint/2010/main" val="142983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to this Chapter</a:t>
            </a:r>
          </a:p>
        </p:txBody>
      </p:sp>
      <p:sp>
        <p:nvSpPr>
          <p:cNvPr id="3" name="Content Placeholder 2"/>
          <p:cNvSpPr>
            <a:spLocks noGrp="1"/>
          </p:cNvSpPr>
          <p:nvPr>
            <p:ph idx="1"/>
          </p:nvPr>
        </p:nvSpPr>
        <p:spPr/>
        <p:txBody>
          <a:bodyPr>
            <a:normAutofit/>
          </a:bodyPr>
          <a:lstStyle/>
          <a:p>
            <a:r>
              <a:rPr lang="en-US" sz="2800" dirty="0"/>
              <a:t>Governor – </a:t>
            </a:r>
            <a:r>
              <a:rPr lang="en-US" sz="2800" dirty="0">
                <a:latin typeface="Bodoni MT Black" panose="02070A03080606020203" pitchFamily="18" charset="0"/>
              </a:rPr>
              <a:t>Texas Style</a:t>
            </a:r>
          </a:p>
          <a:p>
            <a:r>
              <a:rPr lang="en-US" sz="2800" dirty="0"/>
              <a:t>Plural Executive – </a:t>
            </a:r>
            <a:r>
              <a:rPr lang="en-US" sz="2800" dirty="0">
                <a:solidFill>
                  <a:schemeClr val="accent3">
                    <a:lumMod val="75000"/>
                  </a:schemeClr>
                </a:solidFill>
                <a:latin typeface="Bernard MT Condensed" panose="02050806060905020404" pitchFamily="18" charset="0"/>
              </a:rPr>
              <a:t>Mavericks Loose on the Range</a:t>
            </a:r>
          </a:p>
          <a:p>
            <a:pPr lvl="1"/>
            <a:r>
              <a:rPr lang="en-US" sz="2400" dirty="0"/>
              <a:t>Lieutenant Governor – </a:t>
            </a:r>
            <a:r>
              <a:rPr lang="en-US" dirty="0">
                <a:solidFill>
                  <a:schemeClr val="accent2">
                    <a:lumMod val="50000"/>
                  </a:schemeClr>
                </a:solidFill>
                <a:latin typeface="Playbill" panose="040506030A0602020202" pitchFamily="82" charset="0"/>
              </a:rPr>
              <a:t>Biggest Hombre in </a:t>
            </a:r>
            <a:r>
              <a:rPr lang="en-US" dirty="0" err="1">
                <a:solidFill>
                  <a:schemeClr val="accent2">
                    <a:lumMod val="50000"/>
                  </a:schemeClr>
                </a:solidFill>
                <a:latin typeface="Playbill" panose="040506030A0602020202" pitchFamily="82" charset="0"/>
              </a:rPr>
              <a:t>Tejas</a:t>
            </a:r>
            <a:endParaRPr lang="en-US" sz="2400" dirty="0">
              <a:solidFill>
                <a:schemeClr val="accent2">
                  <a:lumMod val="50000"/>
                </a:schemeClr>
              </a:solidFill>
              <a:latin typeface="Playbill" panose="040506030A0602020202" pitchFamily="82" charset="0"/>
            </a:endParaRPr>
          </a:p>
          <a:p>
            <a:pPr lvl="1"/>
            <a:r>
              <a:rPr lang="en-US" sz="2400" dirty="0"/>
              <a:t>Comptroller</a:t>
            </a:r>
          </a:p>
          <a:p>
            <a:pPr lvl="1"/>
            <a:r>
              <a:rPr lang="en-US" sz="2400" dirty="0"/>
              <a:t>Land Commissioner</a:t>
            </a:r>
          </a:p>
          <a:p>
            <a:pPr lvl="1"/>
            <a:r>
              <a:rPr lang="en-US" sz="2400" dirty="0"/>
              <a:t>Railroad Commission</a:t>
            </a:r>
          </a:p>
          <a:p>
            <a:pPr lvl="1"/>
            <a:r>
              <a:rPr lang="en-US" sz="2400" dirty="0"/>
              <a:t>Agricultural Commissioner</a:t>
            </a:r>
          </a:p>
          <a:p>
            <a:pPr lvl="1"/>
            <a:r>
              <a:rPr lang="en-US" sz="2400" dirty="0"/>
              <a:t>Attorney General</a:t>
            </a:r>
          </a:p>
          <a:p>
            <a:r>
              <a:rPr lang="en-US" sz="2800" dirty="0"/>
              <a:t>Bureaucracy – </a:t>
            </a:r>
            <a:r>
              <a:rPr lang="en-US" sz="2400" dirty="0">
                <a:solidFill>
                  <a:schemeClr val="accent1">
                    <a:lumMod val="75000"/>
                  </a:schemeClr>
                </a:solidFill>
                <a:latin typeface="Pristina" panose="03060402040406080204" pitchFamily="66" charset="0"/>
              </a:rPr>
              <a:t>Blossoming under “Small Government” fertilizer</a:t>
            </a:r>
          </a:p>
        </p:txBody>
      </p:sp>
      <p:sp>
        <p:nvSpPr>
          <p:cNvPr id="4" name="Rectangle 3"/>
          <p:cNvSpPr/>
          <p:nvPr/>
        </p:nvSpPr>
        <p:spPr>
          <a:xfrm>
            <a:off x="1435608" y="1417638"/>
            <a:ext cx="7327392" cy="3771900"/>
          </a:xfrm>
          <a:prstGeom prst="rect">
            <a:avLst/>
          </a:prstGeom>
          <a:solidFill>
            <a:srgbClr val="FFFFFF">
              <a:alpha val="80000"/>
            </a:srgbClr>
          </a:solidFill>
          <a:ln w="19050">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Isosceles Triangle 5"/>
          <p:cNvSpPr/>
          <p:nvPr/>
        </p:nvSpPr>
        <p:spPr>
          <a:xfrm rot="5400000">
            <a:off x="1066800" y="5219700"/>
            <a:ext cx="419100" cy="419100"/>
          </a:xfrm>
          <a:prstGeom prst="triangle">
            <a:avLst/>
          </a:prstGeom>
          <a:solidFill>
            <a:srgbClr val="C00000"/>
          </a:solidFill>
          <a:ln w="190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3326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Bureaucracies Have Grown</a:t>
            </a:r>
          </a:p>
        </p:txBody>
      </p:sp>
      <p:pic>
        <p:nvPicPr>
          <p:cNvPr id="3074" name="Picture 2" descr="http://object.cato.org/sites/cato.org/files/wp-content/uploads/201006_blog_dehaven2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371600"/>
            <a:ext cx="5276850" cy="4295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38800" y="6596390"/>
            <a:ext cx="4572000" cy="261610"/>
          </a:xfrm>
          <a:prstGeom prst="rect">
            <a:avLst/>
          </a:prstGeom>
        </p:spPr>
        <p:txBody>
          <a:bodyPr>
            <a:spAutoFit/>
          </a:bodyPr>
          <a:lstStyle/>
          <a:p>
            <a:r>
              <a:rPr lang="en-US" sz="1100" dirty="0"/>
              <a:t>http://www.cato.org/blog/growth-government-employment</a:t>
            </a:r>
          </a:p>
        </p:txBody>
      </p:sp>
      <p:sp>
        <p:nvSpPr>
          <p:cNvPr id="4" name="TextBox 3"/>
          <p:cNvSpPr txBox="1"/>
          <p:nvPr/>
        </p:nvSpPr>
        <p:spPr>
          <a:xfrm>
            <a:off x="1796258" y="5791200"/>
            <a:ext cx="7271542"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What does this say about the correct focus of “big government” debates?  </a:t>
            </a:r>
          </a:p>
          <a:p>
            <a:pPr marL="285750" indent="-285750">
              <a:buFont typeface="Arial" panose="020B0604020202020204" pitchFamily="34" charset="0"/>
              <a:buChar char="•"/>
            </a:pP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Can governors credibly criticize federal government growth?</a:t>
            </a:r>
          </a:p>
        </p:txBody>
      </p:sp>
    </p:spTree>
    <p:extLst>
      <p:ext uri="{BB962C8B-B14F-4D97-AF65-F5344CB8AC3E}">
        <p14:creationId xmlns:p14="http://schemas.microsoft.com/office/powerpoint/2010/main" val="2526097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Bureaucracies Have Been Growing for Some Time</a:t>
            </a:r>
          </a:p>
        </p:txBody>
      </p:sp>
      <p:pic>
        <p:nvPicPr>
          <p:cNvPr id="4098" name="Picture 2" descr="http://econotb.files.wordpress.com/2012/09/government-employees-by-level-by-y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7124700"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6642556"/>
            <a:ext cx="5943600" cy="215444"/>
          </a:xfrm>
          <a:prstGeom prst="rect">
            <a:avLst/>
          </a:prstGeom>
        </p:spPr>
        <p:txBody>
          <a:bodyPr wrap="square">
            <a:spAutoFit/>
          </a:bodyPr>
          <a:lstStyle/>
          <a:p>
            <a:r>
              <a:rPr lang="en-US" sz="800" dirty="0"/>
              <a:t>https://econotb.wordpress.com/2012/09/27/growth-in-federal-government-employees-pales-next-to-state-and-local/comment-page-1/</a:t>
            </a:r>
          </a:p>
        </p:txBody>
      </p:sp>
      <p:sp>
        <p:nvSpPr>
          <p:cNvPr id="8" name="Oval 7"/>
          <p:cNvSpPr/>
          <p:nvPr/>
        </p:nvSpPr>
        <p:spPr>
          <a:xfrm>
            <a:off x="5410200" y="3200400"/>
            <a:ext cx="304800" cy="3048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753977" y="3200400"/>
            <a:ext cx="1656223" cy="30777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What are these?</a:t>
            </a:r>
          </a:p>
        </p:txBody>
      </p:sp>
      <p:sp>
        <p:nvSpPr>
          <p:cNvPr id="10" name="Rectangular Callout 9"/>
          <p:cNvSpPr/>
          <p:nvPr/>
        </p:nvSpPr>
        <p:spPr>
          <a:xfrm>
            <a:off x="7772400" y="5334000"/>
            <a:ext cx="1161288" cy="914400"/>
          </a:xfrm>
          <a:prstGeom prst="wedgeRectCallout">
            <a:avLst>
              <a:gd name="adj1" fmla="val -60203"/>
              <a:gd name="adj2" fmla="val 12500"/>
            </a:avLst>
          </a:prstGeom>
          <a:solidFill>
            <a:srgbClr val="FFFFFF">
              <a:alpha val="78824"/>
            </a:srgbClr>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a:solidFill>
                  <a:srgbClr val="FF0000"/>
                </a:solidFill>
                <a:effectLst>
                  <a:outerShdw blurRad="38100" dist="38100" dir="2700000" algn="tl">
                    <a:srgbClr val="000000">
                      <a:alpha val="43137"/>
                    </a:srgbClr>
                  </a:outerShdw>
                </a:effectLst>
                <a:latin typeface="Segoe Print" panose="02000600000000000000" pitchFamily="2" charset="0"/>
              </a:rPr>
              <a:t>Where federal employment does not include military or intelligence personnel</a:t>
            </a:r>
            <a:endParaRPr lang="en-US" sz="900" dirty="0">
              <a:solidFill>
                <a:srgbClr val="FF000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116316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Advantages of Agencies and the Bureaucrats that Staff Them</a:t>
            </a:r>
          </a:p>
        </p:txBody>
      </p:sp>
      <p:sp>
        <p:nvSpPr>
          <p:cNvPr id="13315" name="Rectangle 3"/>
          <p:cNvSpPr>
            <a:spLocks noGrp="1" noChangeArrowheads="1"/>
          </p:cNvSpPr>
          <p:nvPr>
            <p:ph idx="1"/>
          </p:nvPr>
        </p:nvSpPr>
        <p:spPr>
          <a:xfrm>
            <a:off x="1435608" y="1447800"/>
            <a:ext cx="7498080" cy="5181600"/>
          </a:xfrm>
        </p:spPr>
        <p:txBody>
          <a:bodyPr>
            <a:normAutofit lnSpcReduction="10000"/>
          </a:bodyPr>
          <a:lstStyle/>
          <a:p>
            <a:r>
              <a:rPr lang="en-US" dirty="0">
                <a:solidFill>
                  <a:schemeClr val="accent1">
                    <a:lumMod val="75000"/>
                  </a:schemeClr>
                </a:solidFill>
              </a:rPr>
              <a:t>Information</a:t>
            </a:r>
            <a:r>
              <a:rPr lang="en-US" dirty="0"/>
              <a:t>:  </a:t>
            </a:r>
          </a:p>
          <a:p>
            <a:pPr lvl="1"/>
            <a:r>
              <a:rPr lang="en-US" dirty="0"/>
              <a:t>Staff members are </a:t>
            </a:r>
            <a:r>
              <a:rPr lang="en-US" b="1" dirty="0"/>
              <a:t>in-house experts </a:t>
            </a:r>
            <a:r>
              <a:rPr lang="en-US" dirty="0"/>
              <a:t>with command of very large amounts of information</a:t>
            </a:r>
          </a:p>
          <a:p>
            <a:r>
              <a:rPr lang="en-US" dirty="0">
                <a:solidFill>
                  <a:schemeClr val="accent1">
                    <a:lumMod val="75000"/>
                  </a:schemeClr>
                </a:solidFill>
              </a:rPr>
              <a:t>Time</a:t>
            </a:r>
            <a:r>
              <a:rPr lang="en-US" dirty="0"/>
              <a:t>: </a:t>
            </a:r>
          </a:p>
          <a:p>
            <a:pPr lvl="1"/>
            <a:r>
              <a:rPr lang="en-US" dirty="0"/>
              <a:t>Staff usually takes the </a:t>
            </a:r>
            <a:r>
              <a:rPr lang="en-US" b="1" dirty="0"/>
              <a:t>“long view” </a:t>
            </a:r>
            <a:r>
              <a:rPr lang="en-US" dirty="0"/>
              <a:t>of both history and future</a:t>
            </a:r>
          </a:p>
          <a:p>
            <a:pPr lvl="1"/>
            <a:r>
              <a:rPr lang="en-US" dirty="0"/>
              <a:t>Not much is new to them—can predict outcomes</a:t>
            </a:r>
          </a:p>
          <a:p>
            <a:pPr lvl="1"/>
            <a:r>
              <a:rPr lang="en-US" dirty="0"/>
              <a:t>Willing to wait—not going anywhere!</a:t>
            </a:r>
          </a:p>
          <a:p>
            <a:pPr lvl="2"/>
            <a:r>
              <a:rPr lang="en-US" dirty="0"/>
              <a:t>Able to </a:t>
            </a:r>
            <a:r>
              <a:rPr lang="en-US" b="1" dirty="0"/>
              <a:t>outwait</a:t>
            </a:r>
            <a:r>
              <a:rPr lang="en-US" dirty="0"/>
              <a:t> elected officials and their term of office</a:t>
            </a:r>
          </a:p>
        </p:txBody>
      </p:sp>
    </p:spTree>
    <p:extLst>
      <p:ext uri="{BB962C8B-B14F-4D97-AF65-F5344CB8AC3E}">
        <p14:creationId xmlns:p14="http://schemas.microsoft.com/office/powerpoint/2010/main" val="3734925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Advantages of Agencies and the Bureaucrats that Staff Them </a:t>
            </a:r>
            <a:r>
              <a:rPr lang="en-US" sz="3600" i="1" dirty="0">
                <a:solidFill>
                  <a:schemeClr val="accent3">
                    <a:lumMod val="50000"/>
                  </a:schemeClr>
                </a:solidFill>
              </a:rPr>
              <a:t>(cont’d)</a:t>
            </a:r>
          </a:p>
        </p:txBody>
      </p:sp>
      <p:sp>
        <p:nvSpPr>
          <p:cNvPr id="13315" name="Rectangle 3"/>
          <p:cNvSpPr>
            <a:spLocks noGrp="1" noChangeArrowheads="1"/>
          </p:cNvSpPr>
          <p:nvPr>
            <p:ph idx="1"/>
          </p:nvPr>
        </p:nvSpPr>
        <p:spPr/>
        <p:txBody>
          <a:bodyPr>
            <a:normAutofit lnSpcReduction="10000"/>
          </a:bodyPr>
          <a:lstStyle/>
          <a:p>
            <a:r>
              <a:rPr lang="en-US" dirty="0">
                <a:solidFill>
                  <a:schemeClr val="accent1">
                    <a:lumMod val="75000"/>
                  </a:schemeClr>
                </a:solidFill>
              </a:rPr>
              <a:t>Procedures</a:t>
            </a:r>
          </a:p>
          <a:p>
            <a:pPr lvl="1"/>
            <a:r>
              <a:rPr lang="en-US" dirty="0"/>
              <a:t>Agencies write them, so they will usually give  </a:t>
            </a:r>
            <a:r>
              <a:rPr lang="en-US" b="1" dirty="0"/>
              <a:t>advantage to the agencies</a:t>
            </a:r>
          </a:p>
          <a:p>
            <a:r>
              <a:rPr lang="en-US" dirty="0">
                <a:solidFill>
                  <a:schemeClr val="accent1">
                    <a:lumMod val="75000"/>
                  </a:schemeClr>
                </a:solidFill>
              </a:rPr>
              <a:t>Clientele</a:t>
            </a:r>
          </a:p>
          <a:p>
            <a:pPr lvl="1"/>
            <a:r>
              <a:rPr lang="en-US" b="1" dirty="0"/>
              <a:t>Usually support</a:t>
            </a:r>
            <a:r>
              <a:rPr lang="en-US" dirty="0"/>
              <a:t> the agency </a:t>
            </a:r>
            <a:r>
              <a:rPr lang="en-US" dirty="0">
                <a:solidFill>
                  <a:srgbClr val="00B050"/>
                </a:solidFill>
              </a:rPr>
              <a:t>staff members </a:t>
            </a:r>
            <a:r>
              <a:rPr lang="en-US" dirty="0"/>
              <a:t>(because the staff will be the ones who stay)</a:t>
            </a:r>
          </a:p>
          <a:p>
            <a:r>
              <a:rPr lang="en-US" dirty="0">
                <a:solidFill>
                  <a:schemeClr val="accent1">
                    <a:lumMod val="75000"/>
                  </a:schemeClr>
                </a:solidFill>
              </a:rPr>
              <a:t>Solid basis (…or </a:t>
            </a:r>
            <a:r>
              <a:rPr lang="en-US" i="1" dirty="0">
                <a:solidFill>
                  <a:schemeClr val="accent1">
                    <a:lumMod val="75000"/>
                  </a:schemeClr>
                </a:solidFill>
              </a:rPr>
              <a:t>roots</a:t>
            </a:r>
            <a:r>
              <a:rPr lang="en-US" dirty="0">
                <a:solidFill>
                  <a:schemeClr val="accent1">
                    <a:lumMod val="75000"/>
                  </a:schemeClr>
                </a:solidFill>
              </a:rPr>
              <a:t>)</a:t>
            </a:r>
          </a:p>
          <a:p>
            <a:pPr lvl="1"/>
            <a:r>
              <a:rPr lang="en-US" dirty="0"/>
              <a:t>Constitutional or statutory foundation</a:t>
            </a:r>
          </a:p>
          <a:p>
            <a:pPr lvl="1"/>
            <a:r>
              <a:rPr lang="en-US" dirty="0"/>
              <a:t>Much of what agencies do cannot be changed without changing </a:t>
            </a:r>
            <a:r>
              <a:rPr lang="en-US" b="1" dirty="0"/>
              <a:t>the law</a:t>
            </a:r>
          </a:p>
        </p:txBody>
      </p:sp>
    </p:spTree>
    <p:extLst>
      <p:ext uri="{BB962C8B-B14F-4D97-AF65-F5344CB8AC3E}">
        <p14:creationId xmlns:p14="http://schemas.microsoft.com/office/powerpoint/2010/main" val="56382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dirty="0"/>
              <a:t>Bureaucratic Agencies </a:t>
            </a:r>
            <a:br>
              <a:rPr lang="en-US" dirty="0"/>
            </a:br>
            <a:r>
              <a:rPr lang="en-US" dirty="0"/>
              <a:t>in Light of Organization Theory</a:t>
            </a:r>
          </a:p>
        </p:txBody>
      </p:sp>
      <p:sp>
        <p:nvSpPr>
          <p:cNvPr id="12291" name="Rectangle 3"/>
          <p:cNvSpPr>
            <a:spLocks noGrp="1" noChangeArrowheads="1"/>
          </p:cNvSpPr>
          <p:nvPr>
            <p:ph idx="1"/>
          </p:nvPr>
        </p:nvSpPr>
        <p:spPr>
          <a:xfrm>
            <a:off x="1435608" y="1752600"/>
            <a:ext cx="7498080" cy="4724400"/>
          </a:xfrm>
        </p:spPr>
        <p:txBody>
          <a:bodyPr>
            <a:normAutofit fontScale="85000" lnSpcReduction="20000"/>
          </a:bodyPr>
          <a:lstStyle/>
          <a:p>
            <a:r>
              <a:rPr lang="en-US" b="1" i="1"/>
              <a:t>Self Interest</a:t>
            </a:r>
            <a:r>
              <a:rPr lang="en-US" b="1"/>
              <a:t> </a:t>
            </a:r>
            <a:r>
              <a:rPr lang="en-US"/>
              <a:t>model of organizational behavior applicable</a:t>
            </a:r>
          </a:p>
          <a:p>
            <a:r>
              <a:rPr lang="en-US"/>
              <a:t>Employees want to </a:t>
            </a:r>
            <a:r>
              <a:rPr lang="en-US" b="1"/>
              <a:t>perpetuate, grow </a:t>
            </a:r>
            <a:r>
              <a:rPr lang="en-US"/>
              <a:t>organization for 2 reasons:</a:t>
            </a:r>
          </a:p>
          <a:p>
            <a:pPr lvl="1"/>
            <a:r>
              <a:rPr lang="en-US"/>
              <a:t>Benefit themselves</a:t>
            </a:r>
          </a:p>
          <a:p>
            <a:pPr lvl="1"/>
            <a:r>
              <a:rPr lang="en-US"/>
              <a:t>Continue offering worthwhile goods, services to increasing client base in face of growing problems</a:t>
            </a:r>
          </a:p>
          <a:p>
            <a:r>
              <a:rPr lang="en-US" b="1"/>
              <a:t>Mission &lt;</a:t>
            </a:r>
            <a:r>
              <a:rPr lang="en-US"/>
              <a:t> (Survival + Growth)</a:t>
            </a:r>
          </a:p>
          <a:p>
            <a:pPr lvl="1"/>
            <a:r>
              <a:rPr lang="en-US"/>
              <a:t>Mission subjugated to survival, growth</a:t>
            </a:r>
          </a:p>
          <a:p>
            <a:pPr lvl="1"/>
            <a:r>
              <a:rPr lang="en-US"/>
              <a:t>If mission met (problem solved), they </a:t>
            </a:r>
            <a:r>
              <a:rPr lang="en-US" b="1"/>
              <a:t>redefine</a:t>
            </a:r>
            <a:r>
              <a:rPr lang="en-US"/>
              <a:t> mission</a:t>
            </a:r>
          </a:p>
          <a:p>
            <a:pPr lvl="2"/>
            <a:r>
              <a:rPr lang="en-US"/>
              <a:t>Example:  </a:t>
            </a:r>
            <a:r>
              <a:rPr lang="en-US" i="1"/>
              <a:t>March of Dimes </a:t>
            </a:r>
            <a:r>
              <a:rPr lang="en-US"/>
              <a:t>conquered polio, switched to fighting birth defects</a:t>
            </a:r>
            <a:endParaRPr lang="en-US" dirty="0"/>
          </a:p>
        </p:txBody>
      </p:sp>
      <p:sp>
        <p:nvSpPr>
          <p:cNvPr id="3" name="TextBox 2">
            <a:extLst>
              <a:ext uri="{FF2B5EF4-FFF2-40B4-BE49-F238E27FC236}">
                <a16:creationId xmlns:a16="http://schemas.microsoft.com/office/drawing/2014/main" id="{6FAA77FF-D9D4-5C05-F066-648F476BA495}"/>
              </a:ext>
            </a:extLst>
          </p:cNvPr>
          <p:cNvSpPr txBox="1"/>
          <p:nvPr/>
        </p:nvSpPr>
        <p:spPr>
          <a:xfrm>
            <a:off x="5616546" y="6487438"/>
            <a:ext cx="3523279" cy="276999"/>
          </a:xfrm>
          <a:prstGeom prst="rect">
            <a:avLst/>
          </a:prstGeom>
          <a:noFill/>
        </p:spPr>
        <p:txBody>
          <a:bodyPr wrap="square">
            <a:spAutoFit/>
          </a:bodyPr>
          <a:lstStyle/>
          <a:p>
            <a:r>
              <a:rPr lang="en-US" sz="1200" dirty="0"/>
              <a:t>https://www.marchofdimes.org/history-march-dimes</a:t>
            </a:r>
          </a:p>
        </p:txBody>
      </p:sp>
    </p:spTree>
    <p:extLst>
      <p:ext uri="{BB962C8B-B14F-4D97-AF65-F5344CB8AC3E}">
        <p14:creationId xmlns:p14="http://schemas.microsoft.com/office/powerpoint/2010/main" val="383701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Executive Branch of Texas: </a:t>
            </a:r>
            <a:br>
              <a:rPr lang="en-US" dirty="0"/>
            </a:br>
            <a:r>
              <a:rPr lang="en-US" dirty="0"/>
              <a:t>Doing it the Texas Way!</a:t>
            </a:r>
          </a:p>
        </p:txBody>
      </p:sp>
      <p:sp>
        <p:nvSpPr>
          <p:cNvPr id="3" name="Content Placeholder 2"/>
          <p:cNvSpPr>
            <a:spLocks noGrp="1"/>
          </p:cNvSpPr>
          <p:nvPr>
            <p:ph idx="1"/>
          </p:nvPr>
        </p:nvSpPr>
        <p:spPr>
          <a:xfrm>
            <a:off x="1435608" y="1581835"/>
            <a:ext cx="7498080" cy="4572000"/>
          </a:xfrm>
        </p:spPr>
        <p:txBody>
          <a:bodyPr>
            <a:normAutofit fontScale="92500" lnSpcReduction="20000"/>
          </a:bodyPr>
          <a:lstStyle/>
          <a:p>
            <a:r>
              <a:rPr lang="en-US" dirty="0"/>
              <a:t>Governor who has </a:t>
            </a:r>
            <a:r>
              <a:rPr lang="en-US" b="1" u="sng" dirty="0"/>
              <a:t>no</a:t>
            </a:r>
            <a:r>
              <a:rPr lang="en-US" dirty="0"/>
              <a:t> broad powers over much of the business of state government</a:t>
            </a:r>
          </a:p>
          <a:p>
            <a:pPr lvl="1"/>
            <a:r>
              <a:rPr lang="en-US" sz="2100" dirty="0"/>
              <a:t>Legal system</a:t>
            </a:r>
          </a:p>
          <a:p>
            <a:pPr lvl="1"/>
            <a:r>
              <a:rPr lang="en-US" sz="2100" dirty="0"/>
              <a:t>State budget and finances</a:t>
            </a:r>
          </a:p>
          <a:p>
            <a:pPr lvl="1"/>
            <a:r>
              <a:rPr lang="en-US" sz="2100" dirty="0"/>
              <a:t>Education</a:t>
            </a:r>
          </a:p>
          <a:p>
            <a:pPr lvl="1"/>
            <a:r>
              <a:rPr lang="en-US" sz="2100" dirty="0"/>
              <a:t>Transportation</a:t>
            </a:r>
          </a:p>
          <a:p>
            <a:r>
              <a:rPr lang="en-US" dirty="0"/>
              <a:t>Lt Governor who is primarily a </a:t>
            </a:r>
            <a:r>
              <a:rPr lang="en-US" b="1" dirty="0"/>
              <a:t>super-legislator</a:t>
            </a:r>
            <a:r>
              <a:rPr lang="en-US" dirty="0"/>
              <a:t>, and more “sheriff” than “deputy”</a:t>
            </a:r>
          </a:p>
          <a:p>
            <a:pPr lvl="1"/>
            <a:r>
              <a:rPr lang="en-US" sz="2300" dirty="0"/>
              <a:t>Functions as executive only when governor is out of state</a:t>
            </a:r>
          </a:p>
          <a:p>
            <a:r>
              <a:rPr lang="en-US" dirty="0"/>
              <a:t>“Plural Executive” that altogether has got </a:t>
            </a:r>
            <a:r>
              <a:rPr lang="en-US" b="1" u="sng" dirty="0"/>
              <a:t>all</a:t>
            </a:r>
            <a:r>
              <a:rPr lang="en-US" b="1" dirty="0"/>
              <a:t> the power</a:t>
            </a:r>
            <a:r>
              <a:rPr lang="en-US" dirty="0"/>
              <a:t>s the Governor </a:t>
            </a:r>
            <a:r>
              <a:rPr lang="en-US" dirty="0" err="1"/>
              <a:t>ain’t</a:t>
            </a:r>
            <a:r>
              <a:rPr lang="en-US" dirty="0"/>
              <a:t> got</a:t>
            </a:r>
          </a:p>
          <a:p>
            <a:pPr lvl="1"/>
            <a:r>
              <a:rPr lang="en-US" sz="2300" dirty="0"/>
              <a:t>Directly elected and </a:t>
            </a:r>
            <a:r>
              <a:rPr lang="en-US" sz="2300" u="sng" dirty="0"/>
              <a:t>not</a:t>
            </a:r>
            <a:r>
              <a:rPr lang="en-US" sz="2300" dirty="0"/>
              <a:t> responsible to the governor</a:t>
            </a:r>
          </a:p>
        </p:txBody>
      </p:sp>
      <p:sp>
        <p:nvSpPr>
          <p:cNvPr id="4" name="Content Placeholder 2"/>
          <p:cNvSpPr txBox="1">
            <a:spLocks/>
          </p:cNvSpPr>
          <p:nvPr/>
        </p:nvSpPr>
        <p:spPr>
          <a:xfrm>
            <a:off x="4876800" y="2438400"/>
            <a:ext cx="3505200" cy="16764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fontAlgn="auto">
              <a:lnSpc>
                <a:spcPts val="1800"/>
              </a:lnSpc>
              <a:spcAft>
                <a:spcPts val="0"/>
              </a:spcAft>
            </a:pPr>
            <a:r>
              <a:rPr lang="en-US" sz="1900" dirty="0"/>
              <a:t>Agriculture</a:t>
            </a:r>
          </a:p>
          <a:p>
            <a:pPr lvl="1" fontAlgn="auto">
              <a:lnSpc>
                <a:spcPts val="1800"/>
              </a:lnSpc>
              <a:spcAft>
                <a:spcPts val="0"/>
              </a:spcAft>
            </a:pPr>
            <a:r>
              <a:rPr lang="en-US" sz="1900" dirty="0"/>
              <a:t>Public utilities</a:t>
            </a:r>
          </a:p>
          <a:p>
            <a:pPr lvl="1" fontAlgn="auto">
              <a:lnSpc>
                <a:spcPts val="1800"/>
              </a:lnSpc>
              <a:spcAft>
                <a:spcPts val="0"/>
              </a:spcAft>
            </a:pPr>
            <a:r>
              <a:rPr lang="en-US" sz="1900" dirty="0"/>
              <a:t>Land development </a:t>
            </a:r>
          </a:p>
          <a:p>
            <a:pPr lvl="1" fontAlgn="auto">
              <a:lnSpc>
                <a:spcPts val="1800"/>
              </a:lnSpc>
              <a:spcAft>
                <a:spcPts val="0"/>
              </a:spcAft>
            </a:pPr>
            <a:r>
              <a:rPr lang="en-US" sz="1900" dirty="0"/>
              <a:t>Natural resources</a:t>
            </a:r>
          </a:p>
        </p:txBody>
      </p:sp>
      <p:sp>
        <p:nvSpPr>
          <p:cNvPr id="5" name="TextBox 4"/>
          <p:cNvSpPr txBox="1"/>
          <p:nvPr/>
        </p:nvSpPr>
        <p:spPr>
          <a:xfrm>
            <a:off x="1219544" y="5983069"/>
            <a:ext cx="7798930" cy="646331"/>
          </a:xfrm>
          <a:prstGeom prst="rect">
            <a:avLst/>
          </a:prstGeom>
          <a:noFill/>
        </p:spPr>
        <p:txBody>
          <a:bodyPr wrap="none" rtlCol="0">
            <a:spAutoFit/>
          </a:bodyPr>
          <a:lstStyle/>
          <a:p>
            <a:pPr algn="ctr"/>
            <a:r>
              <a:rPr lang="en-US" dirty="0">
                <a:solidFill>
                  <a:srgbClr val="FF0000"/>
                </a:solidFill>
                <a:effectLst>
                  <a:outerShdw blurRad="38100" dist="38100" dir="2700000" algn="tl">
                    <a:srgbClr val="000000">
                      <a:alpha val="43137"/>
                    </a:srgbClr>
                  </a:outerShdw>
                </a:effectLst>
                <a:latin typeface="Segoe Print" panose="02000600000000000000" pitchFamily="2" charset="0"/>
              </a:rPr>
              <a:t>…And none of these here folks have to belong to the same party </a:t>
            </a:r>
            <a:br>
              <a:rPr lang="en-US"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dirty="0">
                <a:solidFill>
                  <a:srgbClr val="FF0000"/>
                </a:solidFill>
                <a:effectLst>
                  <a:outerShdw blurRad="38100" dist="38100" dir="2700000" algn="tl">
                    <a:srgbClr val="000000">
                      <a:alpha val="43137"/>
                    </a:srgbClr>
                  </a:outerShdw>
                </a:effectLst>
                <a:latin typeface="Segoe Print" panose="02000600000000000000" pitchFamily="2" charset="0"/>
              </a:rPr>
              <a:t>or even share the same policy agenda!</a:t>
            </a:r>
          </a:p>
        </p:txBody>
      </p:sp>
    </p:spTree>
    <p:extLst>
      <p:ext uri="{BB962C8B-B14F-4D97-AF65-F5344CB8AC3E}">
        <p14:creationId xmlns:p14="http://schemas.microsoft.com/office/powerpoint/2010/main" val="390841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42061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3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C806-8D37-4751-B917-B19E11C666E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CADB069-CF47-449F-9854-E03CE7482BB9}"/>
              </a:ext>
            </a:extLst>
          </p:cNvPr>
          <p:cNvSpPr>
            <a:spLocks noGrp="1"/>
          </p:cNvSpPr>
          <p:nvPr>
            <p:ph idx="1"/>
          </p:nvPr>
        </p:nvSpPr>
        <p:spPr>
          <a:xfrm>
            <a:off x="1435608" y="1447800"/>
            <a:ext cx="7251192" cy="4800600"/>
          </a:xfrm>
        </p:spPr>
        <p:txBody>
          <a:bodyPr>
            <a:normAutofit fontScale="70000" lnSpcReduction="20000"/>
          </a:bodyPr>
          <a:lstStyle/>
          <a:p>
            <a:pPr marL="457200" indent="-395288">
              <a:buFont typeface="+mj-lt"/>
              <a:buAutoNum type="arabicPeriod" startAt="7"/>
            </a:pPr>
            <a:r>
              <a:rPr lang="en-US" dirty="0"/>
              <a:t>Describe the offices and role of the Railroad Commission.  Differentiate the RRC from the General Land Office when it comes to energy production.</a:t>
            </a:r>
          </a:p>
          <a:p>
            <a:pPr marL="457200" indent="-395288">
              <a:buFont typeface="+mj-lt"/>
              <a:buAutoNum type="arabicPeriod" startAt="7"/>
            </a:pPr>
            <a:r>
              <a:rPr lang="en-US" dirty="0"/>
              <a:t>Describe the office and role of the Texas Agricultural Commissioner.</a:t>
            </a:r>
          </a:p>
          <a:p>
            <a:pPr marL="457200" indent="-376238">
              <a:buFont typeface="+mj-lt"/>
              <a:buAutoNum type="arabicPeriod" startAt="7"/>
            </a:pPr>
            <a:r>
              <a:rPr lang="en-US" dirty="0"/>
              <a:t>Describe the office and the role of the Texas Attorney General. </a:t>
            </a:r>
          </a:p>
          <a:p>
            <a:pPr marL="457200" indent="-376238">
              <a:buFont typeface="+mj-lt"/>
              <a:buAutoNum type="arabicPeriod" startAt="7"/>
            </a:pPr>
            <a:r>
              <a:rPr lang="en-US" dirty="0"/>
              <a:t>Explain the role of attorneys general in increasing the influence of states nationally.</a:t>
            </a:r>
          </a:p>
          <a:p>
            <a:pPr marL="457200" indent="-376238">
              <a:buFont typeface="+mj-lt"/>
              <a:buAutoNum type="arabicPeriod" startAt="7"/>
            </a:pPr>
            <a:r>
              <a:rPr lang="en-US" dirty="0"/>
              <a:t>Describe government bureaucracies, bureaucratic agencies, and bureaucrats and their growth over time.</a:t>
            </a:r>
          </a:p>
          <a:p>
            <a:pPr marL="457200" indent="-376238">
              <a:buFont typeface="+mj-lt"/>
              <a:buAutoNum type="arabicPeriod" startAt="7"/>
            </a:pPr>
            <a:r>
              <a:rPr lang="en-US" dirty="0"/>
              <a:t>Discuss the advantages held by bureaucracies over their elected and appointed bosses.</a:t>
            </a:r>
          </a:p>
          <a:p>
            <a:pPr marL="457200" indent="-376238">
              <a:buFont typeface="+mj-lt"/>
              <a:buAutoNum type="arabicPeriod" startAt="7"/>
            </a:pPr>
            <a:r>
              <a:rPr lang="en-US" dirty="0"/>
              <a:t>Explain why bureaucracies tend to survive.</a:t>
            </a:r>
          </a:p>
          <a:p>
            <a:pPr marL="457200" indent="-376238">
              <a:buFont typeface="+mj-lt"/>
              <a:buAutoNum type="arabicPeriod" startAt="7"/>
            </a:pPr>
            <a:endParaRPr lang="en-US" dirty="0"/>
          </a:p>
          <a:p>
            <a:pPr marL="457200" indent="-376238">
              <a:buFont typeface="+mj-lt"/>
              <a:buAutoNum type="arabicPeriod" startAt="7"/>
            </a:pPr>
            <a:endParaRPr lang="en-US" dirty="0"/>
          </a:p>
          <a:p>
            <a:pPr marL="457200" indent="-376238">
              <a:buFont typeface="+mj-lt"/>
              <a:buAutoNum type="arabicPeriod" startAt="7"/>
            </a:pPr>
            <a:endParaRPr lang="en-US" dirty="0"/>
          </a:p>
          <a:p>
            <a:pPr marL="457200" indent="-376238">
              <a:buFont typeface="+mj-lt"/>
              <a:buAutoNum type="arabicPeriod" startAt="7"/>
            </a:pPr>
            <a:endParaRPr lang="en-US" dirty="0"/>
          </a:p>
          <a:p>
            <a:pPr marL="457200" indent="-376238">
              <a:buFont typeface="+mj-lt"/>
              <a:buAutoNum type="arabicPeriod" startAt="7"/>
            </a:pPr>
            <a:endParaRPr lang="en-US" dirty="0"/>
          </a:p>
        </p:txBody>
      </p:sp>
    </p:spTree>
    <p:extLst>
      <p:ext uri="{BB962C8B-B14F-4D97-AF65-F5344CB8AC3E}">
        <p14:creationId xmlns:p14="http://schemas.microsoft.com/office/powerpoint/2010/main" val="339217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to this Chapter</a:t>
            </a:r>
          </a:p>
        </p:txBody>
      </p:sp>
      <p:sp>
        <p:nvSpPr>
          <p:cNvPr id="3" name="Content Placeholder 2"/>
          <p:cNvSpPr>
            <a:spLocks noGrp="1"/>
          </p:cNvSpPr>
          <p:nvPr>
            <p:ph idx="1"/>
          </p:nvPr>
        </p:nvSpPr>
        <p:spPr/>
        <p:txBody>
          <a:bodyPr>
            <a:normAutofit/>
          </a:bodyPr>
          <a:lstStyle/>
          <a:p>
            <a:r>
              <a:rPr lang="en-US" sz="2800" dirty="0"/>
              <a:t>Governor – </a:t>
            </a:r>
            <a:r>
              <a:rPr lang="en-US" sz="2800" dirty="0">
                <a:latin typeface="Bodoni MT Black" panose="02070A03080606020203" pitchFamily="18" charset="0"/>
              </a:rPr>
              <a:t>Texas Style</a:t>
            </a:r>
          </a:p>
          <a:p>
            <a:r>
              <a:rPr lang="en-US" sz="2800" dirty="0"/>
              <a:t>Plural Executive – </a:t>
            </a:r>
            <a:r>
              <a:rPr lang="en-US" sz="2800" dirty="0">
                <a:solidFill>
                  <a:schemeClr val="accent3">
                    <a:lumMod val="75000"/>
                  </a:schemeClr>
                </a:solidFill>
                <a:latin typeface="Bernard MT Condensed" panose="02050806060905020404" pitchFamily="18" charset="0"/>
              </a:rPr>
              <a:t>Mavericks Loose on the Range</a:t>
            </a:r>
          </a:p>
          <a:p>
            <a:pPr lvl="1"/>
            <a:r>
              <a:rPr lang="en-US" sz="2400" dirty="0"/>
              <a:t>Lieutenant Governor – </a:t>
            </a:r>
            <a:r>
              <a:rPr lang="en-US" dirty="0">
                <a:solidFill>
                  <a:schemeClr val="accent2">
                    <a:lumMod val="50000"/>
                  </a:schemeClr>
                </a:solidFill>
                <a:latin typeface="Playbill" panose="040506030A0602020202" pitchFamily="82" charset="0"/>
              </a:rPr>
              <a:t>Biggest Hombre in </a:t>
            </a:r>
            <a:r>
              <a:rPr lang="en-US" dirty="0" err="1">
                <a:solidFill>
                  <a:schemeClr val="accent2">
                    <a:lumMod val="50000"/>
                  </a:schemeClr>
                </a:solidFill>
                <a:latin typeface="Playbill" panose="040506030A0602020202" pitchFamily="82" charset="0"/>
              </a:rPr>
              <a:t>Tejas</a:t>
            </a:r>
            <a:endParaRPr lang="en-US" sz="2400" dirty="0">
              <a:solidFill>
                <a:schemeClr val="accent2">
                  <a:lumMod val="50000"/>
                </a:schemeClr>
              </a:solidFill>
              <a:latin typeface="Playbill" panose="040506030A0602020202" pitchFamily="82" charset="0"/>
            </a:endParaRPr>
          </a:p>
          <a:p>
            <a:pPr lvl="1"/>
            <a:r>
              <a:rPr lang="en-US" sz="2400" dirty="0"/>
              <a:t>Comptroller</a:t>
            </a:r>
          </a:p>
          <a:p>
            <a:pPr lvl="1"/>
            <a:r>
              <a:rPr lang="en-US" sz="2400" dirty="0"/>
              <a:t>Land Commissioner</a:t>
            </a:r>
          </a:p>
          <a:p>
            <a:pPr lvl="1"/>
            <a:r>
              <a:rPr lang="en-US" sz="2400" dirty="0"/>
              <a:t>Railroad Commission</a:t>
            </a:r>
          </a:p>
          <a:p>
            <a:pPr lvl="1"/>
            <a:r>
              <a:rPr lang="en-US" sz="2400" dirty="0"/>
              <a:t>Agricultural Commissioner</a:t>
            </a:r>
          </a:p>
          <a:p>
            <a:pPr lvl="1"/>
            <a:r>
              <a:rPr lang="en-US" sz="2400" dirty="0"/>
              <a:t>Attorney General</a:t>
            </a:r>
          </a:p>
          <a:p>
            <a:r>
              <a:rPr lang="en-US" sz="2800" dirty="0"/>
              <a:t>Bureaucracy – </a:t>
            </a:r>
            <a:r>
              <a:rPr lang="en-US" sz="2400" dirty="0">
                <a:solidFill>
                  <a:schemeClr val="accent1">
                    <a:lumMod val="75000"/>
                  </a:schemeClr>
                </a:solidFill>
                <a:latin typeface="Pristina" panose="03060402040406080204" pitchFamily="66" charset="0"/>
              </a:rPr>
              <a:t>Blossoming under “Small Government” fertilizer</a:t>
            </a:r>
          </a:p>
        </p:txBody>
      </p:sp>
      <p:sp>
        <p:nvSpPr>
          <p:cNvPr id="4" name="Rectangle 3"/>
          <p:cNvSpPr/>
          <p:nvPr/>
        </p:nvSpPr>
        <p:spPr>
          <a:xfrm>
            <a:off x="1435608" y="1417638"/>
            <a:ext cx="4888992" cy="563562"/>
          </a:xfrm>
          <a:prstGeom prst="rect">
            <a:avLst/>
          </a:prstGeom>
          <a:solidFill>
            <a:srgbClr val="FFFFFF">
              <a:alpha val="80000"/>
            </a:srgbClr>
          </a:solidFill>
          <a:ln w="19050">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Isosceles Triangle 5"/>
          <p:cNvSpPr/>
          <p:nvPr/>
        </p:nvSpPr>
        <p:spPr>
          <a:xfrm rot="5400000">
            <a:off x="1066800" y="2019300"/>
            <a:ext cx="419100" cy="419100"/>
          </a:xfrm>
          <a:prstGeom prst="triangle">
            <a:avLst/>
          </a:prstGeom>
          <a:solidFill>
            <a:srgbClr val="C00000"/>
          </a:solidFill>
          <a:ln w="190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194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a:t>Plural Executive: </a:t>
            </a:r>
            <a:br>
              <a:rPr lang="en-US" dirty="0"/>
            </a:br>
            <a:r>
              <a:rPr lang="en-US" dirty="0"/>
              <a:t>Mavericks Loose on the Range</a:t>
            </a:r>
          </a:p>
        </p:txBody>
      </p:sp>
      <p:sp>
        <p:nvSpPr>
          <p:cNvPr id="10243" name="Rectangle 3"/>
          <p:cNvSpPr>
            <a:spLocks noGrp="1" noChangeArrowheads="1"/>
          </p:cNvSpPr>
          <p:nvPr>
            <p:ph idx="1"/>
          </p:nvPr>
        </p:nvSpPr>
        <p:spPr>
          <a:xfrm>
            <a:off x="1435608" y="1752600"/>
            <a:ext cx="7498080" cy="4953000"/>
          </a:xfrm>
        </p:spPr>
        <p:txBody>
          <a:bodyPr>
            <a:normAutofit fontScale="77500" lnSpcReduction="20000"/>
          </a:bodyPr>
          <a:lstStyle/>
          <a:p>
            <a:r>
              <a:rPr lang="en-US" dirty="0"/>
              <a:t>Other statewide elected officials in executive branch</a:t>
            </a:r>
          </a:p>
          <a:p>
            <a:pPr lvl="1"/>
            <a:r>
              <a:rPr lang="en-US" dirty="0"/>
              <a:t>Many powers typically in hands of one office are </a:t>
            </a:r>
            <a:r>
              <a:rPr lang="en-US" b="1" dirty="0"/>
              <a:t>spread across multiple </a:t>
            </a:r>
            <a:r>
              <a:rPr lang="en-US" dirty="0"/>
              <a:t>elected offices, commissions, and boards</a:t>
            </a:r>
          </a:p>
          <a:p>
            <a:pPr lvl="1"/>
            <a:r>
              <a:rPr lang="en-US" dirty="0"/>
              <a:t>This </a:t>
            </a:r>
            <a:r>
              <a:rPr lang="en-US" b="1" dirty="0"/>
              <a:t>dispersal</a:t>
            </a:r>
            <a:r>
              <a:rPr lang="en-US" dirty="0"/>
              <a:t> done intentionally in TX Constitution to create an institutionally weak chief executive—Texans </a:t>
            </a:r>
            <a:r>
              <a:rPr lang="en-US" b="1" dirty="0"/>
              <a:t>didn’t want a king</a:t>
            </a:r>
          </a:p>
          <a:p>
            <a:r>
              <a:rPr lang="en-US" dirty="0"/>
              <a:t>Key statewide-elected leaders:</a:t>
            </a:r>
          </a:p>
          <a:p>
            <a:pPr lvl="1"/>
            <a:r>
              <a:rPr lang="en-US" dirty="0"/>
              <a:t>Lieutenant Governor</a:t>
            </a:r>
          </a:p>
          <a:p>
            <a:pPr lvl="1"/>
            <a:r>
              <a:rPr lang="en-US" dirty="0"/>
              <a:t>Comptroller (now also incorporates “Treasurer”)</a:t>
            </a:r>
          </a:p>
          <a:p>
            <a:pPr lvl="1"/>
            <a:r>
              <a:rPr lang="en-US" dirty="0"/>
              <a:t>Land Commissioner</a:t>
            </a:r>
          </a:p>
          <a:p>
            <a:pPr lvl="1"/>
            <a:r>
              <a:rPr lang="en-US" dirty="0"/>
              <a:t>Railroad Commission (3 seats)</a:t>
            </a:r>
          </a:p>
          <a:p>
            <a:pPr lvl="1"/>
            <a:r>
              <a:rPr lang="en-US" dirty="0"/>
              <a:t>Agricultural Commissioner</a:t>
            </a:r>
          </a:p>
          <a:p>
            <a:pPr lvl="1"/>
            <a:r>
              <a:rPr lang="en-US" dirty="0"/>
              <a:t>Attorney General</a:t>
            </a:r>
          </a:p>
        </p:txBody>
      </p:sp>
    </p:spTree>
    <p:extLst>
      <p:ext uri="{BB962C8B-B14F-4D97-AF65-F5344CB8AC3E}">
        <p14:creationId xmlns:p14="http://schemas.microsoft.com/office/powerpoint/2010/main" val="199453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rot="21045755">
            <a:off x="2479568" y="5241443"/>
            <a:ext cx="1825007" cy="1609725"/>
          </a:xfrm>
          <a:prstGeom prst="rect">
            <a:avLst/>
          </a:prstGeom>
          <a:ln>
            <a:solidFill>
              <a:srgbClr val="66B9CC"/>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normAutofit fontScale="90000"/>
          </a:bodyPr>
          <a:lstStyle/>
          <a:p>
            <a:r>
              <a:rPr lang="en-US" dirty="0"/>
              <a:t>Lieutenant Governor: </a:t>
            </a:r>
            <a:br>
              <a:rPr lang="en-US" dirty="0"/>
            </a:br>
            <a:r>
              <a:rPr lang="en-US" dirty="0"/>
              <a:t>El hombre </a:t>
            </a:r>
            <a:r>
              <a:rPr lang="en-US" dirty="0" err="1"/>
              <a:t>grande</a:t>
            </a:r>
            <a:r>
              <a:rPr lang="en-US" dirty="0"/>
              <a:t> de </a:t>
            </a:r>
            <a:r>
              <a:rPr lang="en-US" dirty="0" err="1"/>
              <a:t>Tejas</a:t>
            </a:r>
            <a:r>
              <a:rPr lang="en-US" dirty="0"/>
              <a:t> </a:t>
            </a:r>
          </a:p>
        </p:txBody>
      </p:sp>
      <p:sp>
        <p:nvSpPr>
          <p:cNvPr id="3" name="Content Placeholder 2"/>
          <p:cNvSpPr>
            <a:spLocks noGrp="1"/>
          </p:cNvSpPr>
          <p:nvPr>
            <p:ph idx="1"/>
          </p:nvPr>
        </p:nvSpPr>
        <p:spPr>
          <a:xfrm>
            <a:off x="1435608" y="1752600"/>
            <a:ext cx="7498080" cy="4495800"/>
          </a:xfrm>
        </p:spPr>
        <p:txBody>
          <a:bodyPr>
            <a:normAutofit/>
          </a:bodyPr>
          <a:lstStyle/>
          <a:p>
            <a:r>
              <a:rPr lang="en-US" sz="2800" dirty="0"/>
              <a:t>Widely accepted as most powerful government position in the State of Texas</a:t>
            </a:r>
          </a:p>
          <a:p>
            <a:pPr lvl="1"/>
            <a:r>
              <a:rPr lang="en-US" sz="2400" dirty="0"/>
              <a:t>Formal-power </a:t>
            </a:r>
            <a:r>
              <a:rPr lang="en-US" sz="2400" dirty="0">
                <a:solidFill>
                  <a:schemeClr val="accent2">
                    <a:lumMod val="75000"/>
                  </a:schemeClr>
                </a:solidFill>
              </a:rPr>
              <a:t>“voids” </a:t>
            </a:r>
            <a:r>
              <a:rPr lang="en-US" sz="2400" dirty="0"/>
              <a:t>in Governor office </a:t>
            </a:r>
            <a:r>
              <a:rPr lang="en-US" sz="2400" u="sng" dirty="0"/>
              <a:t>inversely reflect</a:t>
            </a:r>
            <a:r>
              <a:rPr lang="en-US" sz="2400" dirty="0"/>
              <a:t> the formal-power </a:t>
            </a:r>
            <a:r>
              <a:rPr lang="en-US" sz="2400" dirty="0">
                <a:solidFill>
                  <a:schemeClr val="accent2">
                    <a:lumMod val="75000"/>
                  </a:schemeClr>
                </a:solidFill>
              </a:rPr>
              <a:t>strengths</a:t>
            </a:r>
            <a:r>
              <a:rPr lang="en-US" sz="2400" dirty="0"/>
              <a:t> of Lt. Governor</a:t>
            </a:r>
          </a:p>
          <a:p>
            <a:r>
              <a:rPr lang="en-US" sz="2800" dirty="0"/>
              <a:t>Elected separately</a:t>
            </a:r>
          </a:p>
          <a:p>
            <a:pPr lvl="1"/>
            <a:r>
              <a:rPr lang="en-US" sz="2400" dirty="0"/>
              <a:t>Not a paired “ticket” with governor on ballot</a:t>
            </a:r>
          </a:p>
          <a:p>
            <a:pPr lvl="1"/>
            <a:r>
              <a:rPr lang="en-US" sz="2400" dirty="0"/>
              <a:t>Sometimes from different party than governor</a:t>
            </a:r>
          </a:p>
          <a:p>
            <a:pPr marL="365760" lvl="1" indent="-283464">
              <a:spcBef>
                <a:spcPts val="600"/>
              </a:spcBef>
              <a:buSzPct val="80000"/>
              <a:buFont typeface="Wingdings 2"/>
              <a:buChar char=""/>
            </a:pPr>
            <a:r>
              <a:rPr lang="en-US" dirty="0"/>
              <a:t>Interviews with former officeholders:</a:t>
            </a:r>
            <a:br>
              <a:rPr lang="en-US" dirty="0"/>
            </a:br>
            <a:r>
              <a:rPr lang="en-US" sz="1400" i="1" dirty="0"/>
              <a:t>(8:37)</a:t>
            </a:r>
          </a:p>
          <a:p>
            <a:pPr marL="82296" indent="0">
              <a:buNone/>
            </a:pPr>
            <a:endParaRPr lang="en-US" dirty="0"/>
          </a:p>
          <a:p>
            <a:pPr lvl="1"/>
            <a:endParaRPr lang="en-US" dirty="0"/>
          </a:p>
        </p:txBody>
      </p:sp>
      <p:sp>
        <p:nvSpPr>
          <p:cNvPr id="5" name="Rectangle 4"/>
          <p:cNvSpPr/>
          <p:nvPr/>
        </p:nvSpPr>
        <p:spPr>
          <a:xfrm>
            <a:off x="4407408" y="5476174"/>
            <a:ext cx="3063240" cy="369332"/>
          </a:xfrm>
          <a:prstGeom prst="rect">
            <a:avLst/>
          </a:prstGeom>
        </p:spPr>
        <p:txBody>
          <a:bodyPr wrap="square">
            <a:spAutoFit/>
          </a:bodyPr>
          <a:lstStyle/>
          <a:p>
            <a:r>
              <a:rPr lang="en-US" i="1" dirty="0">
                <a:hlinkClick r:id="rId4"/>
              </a:rPr>
              <a:t>https://youtu.be/tq59rCvUy8I</a:t>
            </a:r>
            <a:r>
              <a:rPr lang="en-US" i="1" dirty="0"/>
              <a:t> </a:t>
            </a:r>
            <a:endParaRPr lang="en-US" dirty="0"/>
          </a:p>
        </p:txBody>
      </p:sp>
      <p:sp>
        <p:nvSpPr>
          <p:cNvPr id="6" name="Right Arrow 5"/>
          <p:cNvSpPr/>
          <p:nvPr/>
        </p:nvSpPr>
        <p:spPr>
          <a:xfrm rot="911581" flipH="1">
            <a:off x="6992084" y="6039640"/>
            <a:ext cx="1905000" cy="533400"/>
          </a:xfrm>
          <a:prstGeom prst="rightArrow">
            <a:avLst>
              <a:gd name="adj1" fmla="val 62857"/>
              <a:gd name="adj2" fmla="val 50000"/>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solidFill>
                  <a:srgbClr val="D91607"/>
                </a:solidFill>
              </a:rPr>
              <a:t>Watch this!</a:t>
            </a:r>
          </a:p>
        </p:txBody>
      </p:sp>
      <p:sp>
        <p:nvSpPr>
          <p:cNvPr id="8" name="TextBox 7"/>
          <p:cNvSpPr txBox="1"/>
          <p:nvPr/>
        </p:nvSpPr>
        <p:spPr>
          <a:xfrm>
            <a:off x="1435608" y="30480"/>
            <a:ext cx="2971800" cy="338554"/>
          </a:xfrm>
          <a:prstGeom prst="rect">
            <a:avLst/>
          </a:prstGeom>
          <a:noFill/>
        </p:spPr>
        <p:txBody>
          <a:bodyPr wrap="square" rtlCol="0">
            <a:spAutoFit/>
          </a:bodyPr>
          <a:lstStyle/>
          <a:p>
            <a:r>
              <a:rPr lang="en-US" sz="1600" i="1" dirty="0">
                <a:solidFill>
                  <a:schemeClr val="accent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Plural Executive Unpacked</a:t>
            </a:r>
          </a:p>
        </p:txBody>
      </p:sp>
    </p:spTree>
    <p:extLst>
      <p:ext uri="{BB962C8B-B14F-4D97-AF65-F5344CB8AC3E}">
        <p14:creationId xmlns:p14="http://schemas.microsoft.com/office/powerpoint/2010/main" val="385611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Lieutenant Governor and the Legislature</a:t>
            </a:r>
          </a:p>
        </p:txBody>
      </p:sp>
      <p:sp>
        <p:nvSpPr>
          <p:cNvPr id="3" name="Content Placeholder 2"/>
          <p:cNvSpPr>
            <a:spLocks noGrp="1"/>
          </p:cNvSpPr>
          <p:nvPr>
            <p:ph idx="1"/>
          </p:nvPr>
        </p:nvSpPr>
        <p:spPr>
          <a:xfrm>
            <a:off x="1435608" y="1600200"/>
            <a:ext cx="7498080" cy="4800600"/>
          </a:xfrm>
        </p:spPr>
        <p:txBody>
          <a:bodyPr>
            <a:normAutofit fontScale="92500" lnSpcReduction="10000"/>
          </a:bodyPr>
          <a:lstStyle/>
          <a:p>
            <a:r>
              <a:rPr lang="en-US" sz="2800" dirty="0"/>
              <a:t>Most powerful </a:t>
            </a:r>
            <a:r>
              <a:rPr lang="en-US" sz="2800" i="1" dirty="0"/>
              <a:t>legislator</a:t>
            </a:r>
            <a:r>
              <a:rPr lang="en-US" sz="2800" dirty="0"/>
              <a:t>:  “Legislator in Chief”</a:t>
            </a:r>
          </a:p>
          <a:p>
            <a:pPr lvl="1"/>
            <a:r>
              <a:rPr lang="en-US" sz="2400" dirty="0"/>
              <a:t>4-year term; often </a:t>
            </a:r>
            <a:r>
              <a:rPr lang="en-US" sz="2400" b="1" dirty="0"/>
              <a:t>builds power by being re-elected </a:t>
            </a:r>
            <a:r>
              <a:rPr lang="en-US" sz="2400" dirty="0"/>
              <a:t>repeatedly</a:t>
            </a:r>
          </a:p>
          <a:p>
            <a:pPr lvl="1"/>
            <a:r>
              <a:rPr lang="en-US" sz="2400" dirty="0"/>
              <a:t>President of Texas Senate – leads, oversees all proceedings</a:t>
            </a:r>
          </a:p>
          <a:p>
            <a:pPr lvl="2"/>
            <a:r>
              <a:rPr lang="en-US" sz="1800" b="1" dirty="0"/>
              <a:t>Great deal of influence </a:t>
            </a:r>
            <a:r>
              <a:rPr lang="en-US" sz="1800" dirty="0"/>
              <a:t>over policy and content of laws</a:t>
            </a:r>
          </a:p>
          <a:p>
            <a:pPr lvl="2"/>
            <a:r>
              <a:rPr lang="en-US" sz="1800" dirty="0"/>
              <a:t>Spends significant time, energy building alliances, outmaneuvering opponents</a:t>
            </a:r>
          </a:p>
          <a:p>
            <a:pPr lvl="2"/>
            <a:r>
              <a:rPr lang="en-US" sz="1800" dirty="0"/>
              <a:t>Not a senator!</a:t>
            </a:r>
          </a:p>
          <a:p>
            <a:pPr lvl="1"/>
            <a:r>
              <a:rPr lang="en-US" sz="2400" dirty="0"/>
              <a:t>Appoints Senate </a:t>
            </a:r>
            <a:r>
              <a:rPr lang="en-US" sz="2400" b="1" dirty="0"/>
              <a:t>committees</a:t>
            </a:r>
            <a:r>
              <a:rPr lang="en-US" sz="2400" dirty="0"/>
              <a:t> </a:t>
            </a:r>
          </a:p>
          <a:p>
            <a:pPr lvl="2"/>
            <a:r>
              <a:rPr lang="en-US" sz="1800" dirty="0"/>
              <a:t>Can differentiate between own party/other party; friends/enemies</a:t>
            </a:r>
          </a:p>
          <a:p>
            <a:pPr lvl="1"/>
            <a:r>
              <a:rPr lang="en-US" sz="2400" dirty="0"/>
              <a:t>Assigns Senate </a:t>
            </a:r>
            <a:r>
              <a:rPr lang="en-US" sz="2400" b="1" dirty="0"/>
              <a:t>bills</a:t>
            </a:r>
            <a:r>
              <a:rPr lang="en-US" sz="2400" dirty="0"/>
              <a:t> to </a:t>
            </a:r>
            <a:r>
              <a:rPr lang="en-US" sz="2400" dirty="0" err="1"/>
              <a:t>commitees</a:t>
            </a:r>
            <a:r>
              <a:rPr lang="en-US" sz="2400" dirty="0"/>
              <a:t>:  determines bills’ futures</a:t>
            </a:r>
          </a:p>
          <a:p>
            <a:pPr lvl="2"/>
            <a:r>
              <a:rPr lang="en-US" sz="1800" dirty="0"/>
              <a:t>Much leeway under rules of Senate; multiple eligible destinations</a:t>
            </a:r>
          </a:p>
          <a:p>
            <a:pPr lvl="2"/>
            <a:r>
              <a:rPr lang="en-US" sz="1800" dirty="0"/>
              <a:t>Reward/punish members, sponsors, committees, interest groups</a:t>
            </a:r>
          </a:p>
        </p:txBody>
      </p:sp>
    </p:spTree>
    <p:extLst>
      <p:ext uri="{BB962C8B-B14F-4D97-AF65-F5344CB8AC3E}">
        <p14:creationId xmlns:p14="http://schemas.microsoft.com/office/powerpoint/2010/main" val="244351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Lieutenant Governor and the Legislature</a:t>
            </a:r>
          </a:p>
        </p:txBody>
      </p:sp>
      <p:sp>
        <p:nvSpPr>
          <p:cNvPr id="3" name="Content Placeholder 2"/>
          <p:cNvSpPr>
            <a:spLocks noGrp="1"/>
          </p:cNvSpPr>
          <p:nvPr>
            <p:ph idx="1"/>
          </p:nvPr>
        </p:nvSpPr>
        <p:spPr>
          <a:xfrm>
            <a:off x="1435608" y="1600200"/>
            <a:ext cx="7498080" cy="4876800"/>
          </a:xfrm>
        </p:spPr>
        <p:txBody>
          <a:bodyPr>
            <a:normAutofit/>
          </a:bodyPr>
          <a:lstStyle/>
          <a:p>
            <a:r>
              <a:rPr lang="en-US" sz="2800" dirty="0"/>
              <a:t>More powerful positions still…</a:t>
            </a:r>
          </a:p>
          <a:p>
            <a:pPr lvl="1"/>
            <a:r>
              <a:rPr lang="en-US" sz="2400" dirty="0"/>
              <a:t>“Co-chair” of 10-person Legislative Budget Board</a:t>
            </a:r>
          </a:p>
          <a:p>
            <a:pPr lvl="2"/>
            <a:r>
              <a:rPr lang="en-US" sz="1800" dirty="0"/>
              <a:t>Drafts </a:t>
            </a:r>
            <a:r>
              <a:rPr lang="en-US" sz="1800" b="1" dirty="0"/>
              <a:t>budget</a:t>
            </a:r>
            <a:r>
              <a:rPr lang="en-US" sz="1800" dirty="0"/>
              <a:t>, sets policy starting point</a:t>
            </a:r>
          </a:p>
          <a:p>
            <a:pPr lvl="1"/>
            <a:r>
              <a:rPr lang="en-US" sz="2400" dirty="0"/>
              <a:t>Chair of Legislative Council</a:t>
            </a:r>
          </a:p>
          <a:p>
            <a:pPr lvl="2"/>
            <a:r>
              <a:rPr lang="en-US" sz="1800" b="1" dirty="0"/>
              <a:t>Investigates</a:t>
            </a:r>
            <a:r>
              <a:rPr lang="en-US" sz="1800" dirty="0"/>
              <a:t> agencies,  recommends legislation, conducts </a:t>
            </a:r>
            <a:r>
              <a:rPr lang="en-US" sz="1800" b="1" dirty="0"/>
              <a:t>studies</a:t>
            </a:r>
          </a:p>
          <a:p>
            <a:pPr lvl="1"/>
            <a:r>
              <a:rPr lang="en-US" sz="2400" dirty="0"/>
              <a:t>Member of 5-person Legislative Redistricting Board</a:t>
            </a:r>
          </a:p>
          <a:p>
            <a:pPr lvl="2"/>
            <a:r>
              <a:rPr lang="en-US" sz="2000" dirty="0"/>
              <a:t>“</a:t>
            </a:r>
            <a:r>
              <a:rPr lang="en-US" sz="2000" dirty="0" err="1"/>
              <a:t>Gerrymanderer</a:t>
            </a:r>
            <a:r>
              <a:rPr lang="en-US" sz="2000" dirty="0"/>
              <a:t>-in-Chief”?</a:t>
            </a:r>
          </a:p>
          <a:p>
            <a:pPr lvl="2"/>
            <a:endParaRPr lang="en-US" sz="1600" dirty="0"/>
          </a:p>
          <a:p>
            <a:pPr marL="82296" indent="0">
              <a:buNone/>
            </a:pPr>
            <a:endParaRPr lang="en-US" dirty="0"/>
          </a:p>
          <a:p>
            <a:pPr lvl="1"/>
            <a:endParaRPr lang="en-US" dirty="0"/>
          </a:p>
        </p:txBody>
      </p:sp>
    </p:spTree>
    <p:extLst>
      <p:ext uri="{BB962C8B-B14F-4D97-AF65-F5344CB8AC3E}">
        <p14:creationId xmlns:p14="http://schemas.microsoft.com/office/powerpoint/2010/main" val="38893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Lieutenant Governor and the Executive Branch</a:t>
            </a:r>
          </a:p>
        </p:txBody>
      </p:sp>
      <p:sp>
        <p:nvSpPr>
          <p:cNvPr id="3" name="Content Placeholder 2"/>
          <p:cNvSpPr>
            <a:spLocks noGrp="1"/>
          </p:cNvSpPr>
          <p:nvPr>
            <p:ph idx="1"/>
          </p:nvPr>
        </p:nvSpPr>
        <p:spPr>
          <a:xfrm>
            <a:off x="1435608" y="1752600"/>
            <a:ext cx="7498080" cy="4876800"/>
          </a:xfrm>
        </p:spPr>
        <p:txBody>
          <a:bodyPr>
            <a:normAutofit/>
          </a:bodyPr>
          <a:lstStyle/>
          <a:p>
            <a:r>
              <a:rPr lang="en-US" sz="2800" dirty="0"/>
              <a:t>Executive-type functions almost don’t exist</a:t>
            </a:r>
          </a:p>
          <a:p>
            <a:pPr lvl="1"/>
            <a:r>
              <a:rPr lang="en-US" sz="2400" dirty="0"/>
              <a:t>Governor focuses appeals on citizens, but </a:t>
            </a:r>
            <a:br>
              <a:rPr lang="en-US" sz="2400" dirty="0"/>
            </a:br>
            <a:r>
              <a:rPr lang="en-US" sz="2400" dirty="0"/>
              <a:t>Lt Governor often focuses on state senators first </a:t>
            </a:r>
          </a:p>
          <a:p>
            <a:r>
              <a:rPr lang="en-US" sz="2800" dirty="0"/>
              <a:t>Does serve as acting governor when elected governor is out of the state or incapacitated</a:t>
            </a:r>
          </a:p>
          <a:p>
            <a:pPr lvl="1"/>
            <a:r>
              <a:rPr lang="en-US" sz="2400" dirty="0"/>
              <a:t>Can provide important experience and exposure functioning as executive instead of legislator</a:t>
            </a:r>
          </a:p>
          <a:p>
            <a:r>
              <a:rPr lang="en-US" sz="2800" dirty="0"/>
              <a:t>Assumes office if governor resigns, dies, or is unable to serve out the term</a:t>
            </a:r>
          </a:p>
          <a:p>
            <a:pPr lvl="2"/>
            <a:endParaRPr lang="en-US" sz="1600" dirty="0"/>
          </a:p>
          <a:p>
            <a:pPr marL="82296" indent="0">
              <a:buNone/>
            </a:pPr>
            <a:endParaRPr lang="en-US" dirty="0"/>
          </a:p>
          <a:p>
            <a:pPr lvl="1"/>
            <a:endParaRPr lang="en-US" dirty="0"/>
          </a:p>
        </p:txBody>
      </p:sp>
    </p:spTree>
    <p:extLst>
      <p:ext uri="{BB962C8B-B14F-4D97-AF65-F5344CB8AC3E}">
        <p14:creationId xmlns:p14="http://schemas.microsoft.com/office/powerpoint/2010/main" val="72843117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defRPr sz="16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19625</TotalTime>
  <Words>2516</Words>
  <Application>Microsoft Office PowerPoint</Application>
  <PresentationFormat>On-screen Show (4:3)</PresentationFormat>
  <Paragraphs>283</Paragraphs>
  <Slides>29</Slides>
  <Notes>27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29</vt:i4>
      </vt:variant>
    </vt:vector>
  </HeadingPairs>
  <TitlesOfParts>
    <vt:vector size="44" baseType="lpstr">
      <vt:lpstr>Arial</vt:lpstr>
      <vt:lpstr>Bernard MT Condensed</vt:lpstr>
      <vt:lpstr>Bodoni MT Black</vt:lpstr>
      <vt:lpstr>Calibri</vt:lpstr>
      <vt:lpstr>Gill Sans MT</vt:lpstr>
      <vt:lpstr>Open Sans</vt:lpstr>
      <vt:lpstr>Playbill</vt:lpstr>
      <vt:lpstr>Pristina</vt:lpstr>
      <vt:lpstr>Segoe Print</vt:lpstr>
      <vt:lpstr>Times</vt:lpstr>
      <vt:lpstr>Times New Roman</vt:lpstr>
      <vt:lpstr>Verdana</vt:lpstr>
      <vt:lpstr>Wingdings 2</vt:lpstr>
      <vt:lpstr>1_Default Design</vt:lpstr>
      <vt:lpstr>1_Solstice</vt:lpstr>
      <vt:lpstr>POLS 207   State &amp; Local Government* </vt:lpstr>
      <vt:lpstr>Learning Objectives</vt:lpstr>
      <vt:lpstr>Learning Objectives</vt:lpstr>
      <vt:lpstr>Approach to this Chapter</vt:lpstr>
      <vt:lpstr>Plural Executive:  Mavericks Loose on the Range</vt:lpstr>
      <vt:lpstr>Lieutenant Governor:  El hombre grande de Tejas </vt:lpstr>
      <vt:lpstr>Lieutenant Governor and the Legislature</vt:lpstr>
      <vt:lpstr>Lieutenant Governor and the Legislature</vt:lpstr>
      <vt:lpstr>Lieutenant Governor and the Executive Branch</vt:lpstr>
      <vt:lpstr>Comparing the State’s #2s</vt:lpstr>
      <vt:lpstr>Comptroller</vt:lpstr>
      <vt:lpstr>Land Commissioner</vt:lpstr>
      <vt:lpstr>Where are the managed lands?</vt:lpstr>
      <vt:lpstr>Permanent Funds</vt:lpstr>
      <vt:lpstr>Railroad Commission (RRC)</vt:lpstr>
      <vt:lpstr>Agricultural Commissioner</vt:lpstr>
      <vt:lpstr>Attorney General</vt:lpstr>
      <vt:lpstr>Attorney General</vt:lpstr>
      <vt:lpstr>Attorney General</vt:lpstr>
      <vt:lpstr>Attorneys General flexing muscles across the U.S.</vt:lpstr>
      <vt:lpstr>Approach to this Chapter</vt:lpstr>
      <vt:lpstr>State Bureaucracies Have Grown</vt:lpstr>
      <vt:lpstr>State Bureaucracies Have Been Growing for Some Time</vt:lpstr>
      <vt:lpstr>Advantages of Agencies and the Bureaucrats that Staff Them</vt:lpstr>
      <vt:lpstr>Advantages of Agencies and the Bureaucrats that Staff Them (cont’d)</vt:lpstr>
      <vt:lpstr>Bureaucratic Agencies  in Light of Organization Theory</vt:lpstr>
      <vt:lpstr>Executive Branch of Texas:  Doing it the Texas Way!</vt:lpstr>
      <vt:lpstr>Practice Problems …to begin mastering this material.    Complete instructions are in the Module 1 resource, How to Use Practice Problems to Prepare for Exams.</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1276</cp:revision>
  <cp:lastPrinted>2014-11-04T04:28:36Z</cp:lastPrinted>
  <dcterms:created xsi:type="dcterms:W3CDTF">2002-01-15T14:16:03Z</dcterms:created>
  <dcterms:modified xsi:type="dcterms:W3CDTF">2023-04-10T03:19:45Z</dcterms:modified>
</cp:coreProperties>
</file>