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  <p:sldMasterId id="2147483945" r:id="rId3"/>
  </p:sldMasterIdLst>
  <p:notesMasterIdLst>
    <p:notesMasterId r:id="rId17"/>
  </p:notesMasterIdLst>
  <p:handoutMasterIdLst>
    <p:handoutMasterId r:id="rId18"/>
  </p:handoutMasterIdLst>
  <p:sldIdLst>
    <p:sldId id="489" r:id="rId4"/>
    <p:sldId id="756" r:id="rId5"/>
    <p:sldId id="583" r:id="rId6"/>
    <p:sldId id="634" r:id="rId7"/>
    <p:sldId id="751" r:id="rId8"/>
    <p:sldId id="737" r:id="rId9"/>
    <p:sldId id="736" r:id="rId10"/>
    <p:sldId id="636" r:id="rId11"/>
    <p:sldId id="635" r:id="rId12"/>
    <p:sldId id="649" r:id="rId13"/>
    <p:sldId id="660" r:id="rId14"/>
    <p:sldId id="655" r:id="rId15"/>
    <p:sldId id="757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1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000000"/>
    <a:srgbClr val="009900"/>
    <a:srgbClr val="FF0000"/>
    <a:srgbClr val="3891A7"/>
    <a:srgbClr val="66B9CC"/>
    <a:srgbClr val="E7DEC9"/>
    <a:srgbClr val="FF33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76064" autoAdjust="0"/>
  </p:normalViewPr>
  <p:slideViewPr>
    <p:cSldViewPr snapToGrid="0">
      <p:cViewPr varScale="1">
        <p:scale>
          <a:sx n="101" d="100"/>
          <a:sy n="101" d="100"/>
        </p:scale>
        <p:origin x="558" y="102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34800"/>
    </p:cViewPr>
  </p:sorterViewPr>
  <p:notesViewPr>
    <p:cSldViewPr snapToGrid="0">
      <p:cViewPr>
        <p:scale>
          <a:sx n="90" d="100"/>
          <a:sy n="90" d="100"/>
        </p:scale>
        <p:origin x="5484" y="1398"/>
      </p:cViewPr>
      <p:guideLst>
        <p:guide orient="horz" pos="2674"/>
        <p:guide pos="219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1676" y="309514"/>
            <a:ext cx="3037628" cy="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207-9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B751B3C4-1C1A-472C-A87C-FD34C815DC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A43C84FB-A914-410D-8EBA-70F20698A521}" type="datetimeFigureOut">
              <a:rPr lang="en-US" smtClean="0"/>
              <a:t>10/21/2021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4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4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3" rIns="94026" bIns="470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_y0FduR1p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Backup link to video: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http://www.youtube.com/watch?v=K_y0FduR1pY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6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1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503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68" y="4415790"/>
            <a:ext cx="6387253" cy="418338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0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POLL: Who wins in a game of "Chicken," where 2 drivers drive their cars directly at each other at high rates of speed?
https://www.polleverywhere.com/multiple_choice_polls/t3D31ugKkSS9O12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BB63B-9030-40AB-807E-89E2E31E3914}"/>
              </a:ext>
            </a:extLst>
          </p:cNvPr>
          <p:cNvSpPr txBox="1"/>
          <p:nvPr/>
        </p:nvSpPr>
        <p:spPr>
          <a:xfrm>
            <a:off x="0" y="0"/>
            <a:ext cx="3894667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170" y="4415278"/>
            <a:ext cx="6386446" cy="41831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97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49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94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1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30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4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05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81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0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32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08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youtu.be/axDD9a8lrws" TargetMode="External"/><Relationship Id="rId7" Type="http://schemas.openxmlformats.org/officeDocument/2006/relationships/hyperlink" Target="https://mediamatrix.tamu.edu/edit_published_file.php?published_file_id=564034&amp;assumed_username=a67cd9b764b30ac9eadc04f03637e86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https://mediamatrix.tamu.edu/published_streams.php?&amp;publishing_type_id=3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mediamatrix.tamu.edu/delete_published_file.php?selected_streams_str=a:1:%7bi:0;s:6:%22564034%22;%7d&amp;assumed_username=a67cd9b764b30ac9eadc04f03637e86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atr.org/pledge-datab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atr.org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theeagle.com/news/local/bill-could-mean-more-funds-for-bryan-campus-of-brenham/article_a988c73d-b23f-564c-a0df-b26f3a0d030a.htm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9A</a:t>
            </a:r>
          </a:p>
          <a:p>
            <a:r>
              <a:rPr lang="en-US" dirty="0"/>
              <a:t>The Culture of State Legislatures</a:t>
            </a:r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B4C616B-852F-4D8B-B431-7CD89EBE08C9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30706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“Dean” of Texas capitol press corps on Texas legislative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Dave McNeely</a:t>
            </a:r>
          </a:p>
          <a:p>
            <a:pPr lvl="1"/>
            <a:r>
              <a:rPr lang="en-US" sz="2400" dirty="0"/>
              <a:t>Began covering Texas politics in 1960s</a:t>
            </a:r>
          </a:p>
          <a:p>
            <a:r>
              <a:rPr lang="en-US" sz="1800" i="1" dirty="0">
                <a:hlinkClick r:id="rId3"/>
              </a:rPr>
              <a:t>https://youtu.be/axDD9a8lrws</a:t>
            </a:r>
            <a:r>
              <a:rPr lang="en-US" sz="1800" i="1" dirty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978370"/>
            <a:ext cx="5877591" cy="3589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427592"/>
            <a:ext cx="36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(0:00-4:32, remainder 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276" y="3848100"/>
            <a:ext cx="1883124" cy="2123658"/>
          </a:xfrm>
          <a:prstGeom prst="rect">
            <a:avLst/>
          </a:prstGeom>
          <a:solidFill>
            <a:srgbClr val="FFFFFF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“Dog Catches Bus” segment (starts at 2:25) is about the implications of the 1</a:t>
            </a:r>
            <a:r>
              <a:rPr lang="en-US" sz="1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st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super majority that Republicans had built by 2011 within the Texas State House since they became the majority party in 2002. </a:t>
            </a:r>
          </a:p>
        </p:txBody>
      </p:sp>
      <p:pic>
        <p:nvPicPr>
          <p:cNvPr id="3074" name="Picture 2" descr="MP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286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dit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-4286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let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-4286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 from McNeely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1844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Important to view legislature </a:t>
            </a:r>
            <a:r>
              <a:rPr lang="en-US" b="1" dirty="0"/>
              <a:t>as </a:t>
            </a:r>
            <a:r>
              <a:rPr lang="en-US" b="1" i="1" dirty="0"/>
              <a:t>a system with a unique culture</a:t>
            </a:r>
            <a:endParaRPr lang="en-US" b="1" dirty="0"/>
          </a:p>
          <a:p>
            <a:r>
              <a:rPr lang="en-US" dirty="0"/>
              <a:t>Value of a legislator is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many votes </a:t>
            </a:r>
            <a:r>
              <a:rPr lang="en-US" dirty="0"/>
              <a:t>he/she can bring to bear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the party or cause</a:t>
            </a:r>
          </a:p>
          <a:p>
            <a:r>
              <a:rPr lang="en-US" dirty="0"/>
              <a:t>Reliance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expertise of others </a:t>
            </a:r>
            <a:r>
              <a:rPr lang="en-US" dirty="0"/>
              <a:t>is routine and necessary</a:t>
            </a:r>
          </a:p>
          <a:p>
            <a:r>
              <a:rPr lang="en-US" dirty="0"/>
              <a:t>Supermajorities </a:t>
            </a:r>
            <a:r>
              <a:rPr lang="en-US" i="1" dirty="0"/>
              <a:t>(that vote as a block) </a:t>
            </a:r>
            <a:r>
              <a:rPr lang="en-US" dirty="0"/>
              <a:t>mean the party in power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doesn’t need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the other party </a:t>
            </a:r>
            <a:r>
              <a:rPr lang="en-US" dirty="0"/>
              <a:t>to govern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563223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Keep the idea of “Legislature as a system” in mind throughout this chapter…</a:t>
            </a:r>
          </a:p>
        </p:txBody>
      </p:sp>
    </p:spTree>
    <p:extLst>
      <p:ext uri="{BB962C8B-B14F-4D97-AF65-F5344CB8AC3E}">
        <p14:creationId xmlns:p14="http://schemas.microsoft.com/office/powerpoint/2010/main" val="30295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/>
              <a:t>Understanding Check</a:t>
            </a:r>
            <a:br>
              <a:rPr lang="en-US" b="0" cap="none" dirty="0"/>
            </a:br>
            <a:r>
              <a:rPr lang="en-US" sz="2400" b="0" cap="none" dirty="0"/>
              <a:t>Do this activity to begin mastering </a:t>
            </a:r>
            <a:r>
              <a:rPr lang="en-US" sz="2400" b="0" cap="none"/>
              <a:t>this material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next…</a:t>
            </a:r>
          </a:p>
        </p:txBody>
      </p:sp>
    </p:spTree>
    <p:extLst>
      <p:ext uri="{BB962C8B-B14F-4D97-AF65-F5344CB8AC3E}">
        <p14:creationId xmlns:p14="http://schemas.microsoft.com/office/powerpoint/2010/main" val="131099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047-FF3C-4F65-9296-18B39E0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5BF-8298-4EDC-A116-221A5220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255546" cy="4800600"/>
          </a:xfrm>
        </p:spPr>
        <p:txBody>
          <a:bodyPr>
            <a:normAutofit fontScale="70000" lnSpcReduction="20000"/>
          </a:bodyPr>
          <a:lstStyle/>
          <a:p>
            <a:pPr marL="400050" indent="-319088">
              <a:buFont typeface="+mj-lt"/>
              <a:buAutoNum type="arabicPeriod"/>
            </a:pPr>
            <a:r>
              <a:rPr lang="en-US" dirty="0"/>
              <a:t>Characterize the presence and type of legislatures across the US states.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why conservative legislators might see advantages in signing the Taxpayer Protection Pledge.  Also explain the potential downsides.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Describe how the Game of Chicken from game theory illustrates the concept of tying hands as a winning strategy.  Connect this concept to the Taxpayer Protection Pledge.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List the high-level functions of a state legislature.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Discuss how state legislatures might be seen as an ideal form of representative government, or at least as more ideal than the US Congress.</a:t>
            </a:r>
          </a:p>
          <a:p>
            <a:pPr marL="400050" indent="-319088">
              <a:buFont typeface="+mj-lt"/>
              <a:buAutoNum type="arabicPeriod"/>
            </a:pPr>
            <a:r>
              <a:rPr lang="en-US" dirty="0"/>
              <a:t>Explain what Dave McNeely said about the legislative system, the value of a legislator, the role of expertise, and the threat of supermajorities.</a:t>
            </a:r>
          </a:p>
        </p:txBody>
      </p:sp>
    </p:spTree>
    <p:extLst>
      <p:ext uri="{BB962C8B-B14F-4D97-AF65-F5344CB8AC3E}">
        <p14:creationId xmlns:p14="http://schemas.microsoft.com/office/powerpoint/2010/main" val="300368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alphaModFix amt="53000"/>
          </a:blip>
          <a:srcRect/>
          <a:stretch>
            <a:fillRect/>
          </a:stretch>
        </p:blipFill>
        <p:spPr bwMode="auto">
          <a:xfrm>
            <a:off x="6852138" y="-35169"/>
            <a:ext cx="2286000" cy="34939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8387870" y="3999134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www.tamupress.com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Legislative Branch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dirty="0"/>
              <a:t> state governments have legislatures</a:t>
            </a:r>
          </a:p>
          <a:p>
            <a:pPr lvl="1"/>
            <a:r>
              <a:rPr lang="en-US" dirty="0"/>
              <a:t>Nebraska has only unicameral in U.S.</a:t>
            </a:r>
          </a:p>
          <a:p>
            <a:r>
              <a:rPr lang="en-US" dirty="0"/>
              <a:t>Representation function rooted in revolutionary cry </a:t>
            </a:r>
            <a:r>
              <a:rPr lang="en-US" b="1" dirty="0"/>
              <a:t>“No taxation without representation!”</a:t>
            </a:r>
          </a:p>
          <a:p>
            <a:pPr lvl="1"/>
            <a:r>
              <a:rPr lang="en-US" dirty="0"/>
              <a:t>Today’s cry:  </a:t>
            </a:r>
            <a:r>
              <a:rPr lang="en-US" sz="3200" b="1" dirty="0"/>
              <a:t>“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Representation without taxation!</a:t>
            </a:r>
            <a:r>
              <a:rPr lang="en-US" sz="3200" b="1" dirty="0"/>
              <a:t>”</a:t>
            </a:r>
          </a:p>
          <a:p>
            <a:pPr lvl="1"/>
            <a:r>
              <a:rPr lang="en-US" dirty="0"/>
              <a:t>Grover Norquist’s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Taxpayer Protection Pledge</a:t>
            </a:r>
            <a:r>
              <a:rPr lang="en-US" dirty="0"/>
              <a:t> signed by 35 </a:t>
            </a:r>
            <a:r>
              <a:rPr lang="en-US" i="1" dirty="0"/>
              <a:t>(down from 49 3yrs ago) </a:t>
            </a:r>
            <a:r>
              <a:rPr lang="en-US" dirty="0"/>
              <a:t>of 150 current Texas House members 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5947" y="5669431"/>
            <a:ext cx="2388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http://www.atr.org/pledge-database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0044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Americans for Tax Reform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56360"/>
            <a:ext cx="7403592" cy="3051784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766 </a:t>
            </a:r>
            <a:r>
              <a:rPr lang="en-US" sz="2400" dirty="0"/>
              <a:t>state legislators and 11 governors have signed nationally</a:t>
            </a:r>
          </a:p>
          <a:p>
            <a:r>
              <a:rPr lang="en-US" sz="2400" dirty="0"/>
              <a:t>No exceptions permitted (although “tax” can be redefined!)</a:t>
            </a:r>
          </a:p>
          <a:p>
            <a:r>
              <a:rPr lang="en-US" sz="2400" u="sng" dirty="0"/>
              <a:t>Down side</a:t>
            </a:r>
            <a:r>
              <a:rPr lang="en-US" sz="2400" dirty="0"/>
              <a:t>:  Can generate extreme pressure from constituents &amp; other signers to keep this pledge, </a:t>
            </a:r>
            <a:r>
              <a:rPr lang="en-US" sz="2400" u="sng" dirty="0"/>
              <a:t>independent of circumstances</a:t>
            </a:r>
          </a:p>
          <a:p>
            <a:r>
              <a:rPr lang="en-US" sz="2400" u="sng" dirty="0"/>
              <a:t>Up side</a:t>
            </a:r>
            <a:r>
              <a:rPr lang="en-US" sz="2400" dirty="0"/>
              <a:t>:  Effectively keeps signers from </a:t>
            </a:r>
            <a:r>
              <a:rPr lang="en-US" sz="2400" i="1" dirty="0"/>
              <a:t>giving in </a:t>
            </a:r>
            <a:r>
              <a:rPr lang="en-US" sz="2400" dirty="0"/>
              <a:t>during tax discussions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371600" y="2297080"/>
            <a:ext cx="228600" cy="1295400"/>
          </a:xfrm>
          <a:prstGeom prst="leftBrac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75428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For signers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814965"/>
            <a:ext cx="1589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http://www.atr.org/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5BAA6-A8C0-4587-94EF-467B7031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2251">
            <a:off x="3438098" y="3979536"/>
            <a:ext cx="4651276" cy="357940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16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Theory’s “Game of Chicken”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37" y="2401471"/>
            <a:ext cx="7017047" cy="756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51918">
            <a:off x="1342761" y="2769676"/>
            <a:ext cx="7570097" cy="4461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7E6A1-9DF8-4EBF-860D-DBFEBCC677E1}"/>
              </a:ext>
            </a:extLst>
          </p:cNvPr>
          <p:cNvSpPr txBox="1"/>
          <p:nvPr/>
        </p:nvSpPr>
        <p:spPr>
          <a:xfrm>
            <a:off x="3048000" y="184404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D4A2D-125A-4F4B-835C-48F00E9D088E}"/>
              </a:ext>
            </a:extLst>
          </p:cNvPr>
          <p:cNvSpPr txBox="1"/>
          <p:nvPr/>
        </p:nvSpPr>
        <p:spPr>
          <a:xfrm rot="19667119">
            <a:off x="6751320" y="184404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12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C1F74-533B-4E42-9025-BB855EBE1E1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B82A7C1-398E-4683-B9F2-D0F11FE7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62" y="4809500"/>
            <a:ext cx="4098180" cy="31537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9320">
            <a:off x="5679662" y="4145357"/>
            <a:ext cx="3422372" cy="1090191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Americans for Tax Reform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262259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766 state legislators and 11 governors have signed nationally</a:t>
            </a:r>
          </a:p>
          <a:p>
            <a:r>
              <a:rPr lang="en-US" sz="2000" dirty="0"/>
              <a:t>Note no exceptions permitted (although “tax” can be redefined!)</a:t>
            </a:r>
          </a:p>
          <a:p>
            <a:r>
              <a:rPr lang="en-US" sz="2000" u="sng" dirty="0"/>
              <a:t>Down side</a:t>
            </a:r>
            <a:r>
              <a:rPr lang="en-US" sz="2000" dirty="0"/>
              <a:t>:  Can generate extreme pressure from constituents &amp; other signers to keep this pledge, </a:t>
            </a:r>
            <a:r>
              <a:rPr lang="en-US" sz="2000" u="sng" dirty="0"/>
              <a:t>independent of circumstances</a:t>
            </a:r>
          </a:p>
          <a:p>
            <a:r>
              <a:rPr lang="en-US" sz="2000" u="sng" dirty="0"/>
              <a:t>Up side</a:t>
            </a:r>
            <a:r>
              <a:rPr lang="en-US" sz="2000" dirty="0"/>
              <a:t>:  Effectively keeps signers from </a:t>
            </a:r>
            <a:r>
              <a:rPr lang="en-US" sz="2000" i="1" dirty="0"/>
              <a:t>giving in </a:t>
            </a:r>
            <a:r>
              <a:rPr lang="en-US" sz="2000" dirty="0"/>
              <a:t>during tax discussions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Tying hands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is a winning strategy</a:t>
            </a:r>
            <a:r>
              <a:rPr lang="en-US" sz="1800" dirty="0">
                <a:solidFill>
                  <a:srgbClr val="FF0000"/>
                </a:solidFill>
              </a:rPr>
              <a:t> for a game of “chicken” in game theory</a:t>
            </a:r>
          </a:p>
        </p:txBody>
      </p:sp>
      <p:sp>
        <p:nvSpPr>
          <p:cNvPr id="5" name="Left Brace 4"/>
          <p:cNvSpPr/>
          <p:nvPr/>
        </p:nvSpPr>
        <p:spPr>
          <a:xfrm>
            <a:off x="1371600" y="2286000"/>
            <a:ext cx="228600" cy="1295400"/>
          </a:xfrm>
          <a:prstGeom prst="leftBrac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7432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For signers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814965"/>
            <a:ext cx="1589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http://www.atr.org/</a:t>
            </a:r>
            <a:r>
              <a:rPr lang="en-US" sz="1400" dirty="0"/>
              <a:t> </a:t>
            </a:r>
          </a:p>
        </p:txBody>
      </p:sp>
      <p:sp>
        <p:nvSpPr>
          <p:cNvPr id="10" name="Oval 9"/>
          <p:cNvSpPr/>
          <p:nvPr/>
        </p:nvSpPr>
        <p:spPr>
          <a:xfrm rot="735946">
            <a:off x="7322981" y="5008365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29704" y="5575470"/>
            <a:ext cx="19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Driver #1 </a:t>
            </a:r>
            <a:r>
              <a:rPr lang="en-US" sz="1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always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wins </a:t>
            </a:r>
            <a:r>
              <a:rPr lang="en-US" sz="1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she tosses her steering wheel out the window, </a:t>
            </a:r>
            <a:r>
              <a:rPr lang="en-US" sz="1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ensuring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that Driver #2 sees her do it.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31432" y="3886193"/>
            <a:ext cx="927100" cy="237721"/>
            <a:chOff x="1276350" y="3803650"/>
            <a:chExt cx="1238250" cy="313921"/>
          </a:xfrm>
        </p:grpSpPr>
        <p:sp>
          <p:nvSpPr>
            <p:cNvPr id="7" name="Freeform 6"/>
            <p:cNvSpPr/>
            <p:nvPr/>
          </p:nvSpPr>
          <p:spPr>
            <a:xfrm>
              <a:off x="1739900" y="3803650"/>
              <a:ext cx="774700" cy="247650"/>
            </a:xfrm>
            <a:custGeom>
              <a:avLst/>
              <a:gdLst>
                <a:gd name="connsiteX0" fmla="*/ 19050 w 717550"/>
                <a:gd name="connsiteY0" fmla="*/ 107950 h 222250"/>
                <a:gd name="connsiteX1" fmla="*/ 0 w 717550"/>
                <a:gd name="connsiteY1" fmla="*/ 222250 h 222250"/>
                <a:gd name="connsiteX2" fmla="*/ 717550 w 717550"/>
                <a:gd name="connsiteY2" fmla="*/ 222250 h 222250"/>
                <a:gd name="connsiteX3" fmla="*/ 717550 w 717550"/>
                <a:gd name="connsiteY3" fmla="*/ 127000 h 222250"/>
                <a:gd name="connsiteX4" fmla="*/ 527050 w 717550"/>
                <a:gd name="connsiteY4" fmla="*/ 95250 h 222250"/>
                <a:gd name="connsiteX5" fmla="*/ 469900 w 717550"/>
                <a:gd name="connsiteY5" fmla="*/ 0 h 222250"/>
                <a:gd name="connsiteX6" fmla="*/ 177800 w 717550"/>
                <a:gd name="connsiteY6" fmla="*/ 0 h 222250"/>
                <a:gd name="connsiteX7" fmla="*/ 139700 w 717550"/>
                <a:gd name="connsiteY7" fmla="*/ 76200 h 222250"/>
                <a:gd name="connsiteX8" fmla="*/ 19050 w 717550"/>
                <a:gd name="connsiteY8" fmla="*/ 107950 h 222250"/>
                <a:gd name="connsiteX0" fmla="*/ 19050 w 749300"/>
                <a:gd name="connsiteY0" fmla="*/ 10795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4699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19050 w 749300"/>
                <a:gd name="connsiteY8" fmla="*/ 107950 h 222250"/>
                <a:gd name="connsiteX0" fmla="*/ 19050 w 749300"/>
                <a:gd name="connsiteY0" fmla="*/ 10795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19050 w 749300"/>
                <a:gd name="connsiteY8" fmla="*/ 107950 h 222250"/>
                <a:gd name="connsiteX0" fmla="*/ 38100 w 749300"/>
                <a:gd name="connsiteY0" fmla="*/ 11430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38100 w 749300"/>
                <a:gd name="connsiteY8" fmla="*/ 114300 h 222250"/>
                <a:gd name="connsiteX0" fmla="*/ 38100 w 749300"/>
                <a:gd name="connsiteY0" fmla="*/ 11430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77850 w 749300"/>
                <a:gd name="connsiteY4" fmla="*/ 1079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38100 w 749300"/>
                <a:gd name="connsiteY8" fmla="*/ 114300 h 222250"/>
                <a:gd name="connsiteX0" fmla="*/ 38100 w 749300"/>
                <a:gd name="connsiteY0" fmla="*/ 139700 h 247650"/>
                <a:gd name="connsiteX1" fmla="*/ 0 w 749300"/>
                <a:gd name="connsiteY1" fmla="*/ 247650 h 247650"/>
                <a:gd name="connsiteX2" fmla="*/ 717550 w 749300"/>
                <a:gd name="connsiteY2" fmla="*/ 247650 h 247650"/>
                <a:gd name="connsiteX3" fmla="*/ 749300 w 749300"/>
                <a:gd name="connsiteY3" fmla="*/ 146050 h 247650"/>
                <a:gd name="connsiteX4" fmla="*/ 577850 w 749300"/>
                <a:gd name="connsiteY4" fmla="*/ 133350 h 247650"/>
                <a:gd name="connsiteX5" fmla="*/ 520700 w 749300"/>
                <a:gd name="connsiteY5" fmla="*/ 25400 h 247650"/>
                <a:gd name="connsiteX6" fmla="*/ 215900 w 749300"/>
                <a:gd name="connsiteY6" fmla="*/ 0 h 247650"/>
                <a:gd name="connsiteX7" fmla="*/ 139700 w 749300"/>
                <a:gd name="connsiteY7" fmla="*/ 101600 h 247650"/>
                <a:gd name="connsiteX8" fmla="*/ 38100 w 749300"/>
                <a:gd name="connsiteY8" fmla="*/ 139700 h 247650"/>
                <a:gd name="connsiteX0" fmla="*/ 38100 w 774700"/>
                <a:gd name="connsiteY0" fmla="*/ 139700 h 247650"/>
                <a:gd name="connsiteX1" fmla="*/ 0 w 774700"/>
                <a:gd name="connsiteY1" fmla="*/ 247650 h 247650"/>
                <a:gd name="connsiteX2" fmla="*/ 717550 w 774700"/>
                <a:gd name="connsiteY2" fmla="*/ 247650 h 247650"/>
                <a:gd name="connsiteX3" fmla="*/ 774700 w 774700"/>
                <a:gd name="connsiteY3" fmla="*/ 165100 h 247650"/>
                <a:gd name="connsiteX4" fmla="*/ 577850 w 774700"/>
                <a:gd name="connsiteY4" fmla="*/ 133350 h 247650"/>
                <a:gd name="connsiteX5" fmla="*/ 520700 w 774700"/>
                <a:gd name="connsiteY5" fmla="*/ 25400 h 247650"/>
                <a:gd name="connsiteX6" fmla="*/ 215900 w 774700"/>
                <a:gd name="connsiteY6" fmla="*/ 0 h 247650"/>
                <a:gd name="connsiteX7" fmla="*/ 139700 w 774700"/>
                <a:gd name="connsiteY7" fmla="*/ 101600 h 247650"/>
                <a:gd name="connsiteX8" fmla="*/ 38100 w 774700"/>
                <a:gd name="connsiteY8" fmla="*/ 1397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00" h="247650">
                  <a:moveTo>
                    <a:pt x="38100" y="139700"/>
                  </a:moveTo>
                  <a:lnTo>
                    <a:pt x="0" y="247650"/>
                  </a:lnTo>
                  <a:lnTo>
                    <a:pt x="717550" y="247650"/>
                  </a:lnTo>
                  <a:lnTo>
                    <a:pt x="774700" y="165100"/>
                  </a:lnTo>
                  <a:lnTo>
                    <a:pt x="577850" y="133350"/>
                  </a:lnTo>
                  <a:lnTo>
                    <a:pt x="520700" y="25400"/>
                  </a:lnTo>
                  <a:lnTo>
                    <a:pt x="215900" y="0"/>
                  </a:lnTo>
                  <a:lnTo>
                    <a:pt x="139700" y="101600"/>
                  </a:lnTo>
                  <a:lnTo>
                    <a:pt x="38100" y="1397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 rot="18766130" flipV="1">
              <a:off x="1852320" y="4010010"/>
              <a:ext cx="132540" cy="825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8766130" flipV="1">
              <a:off x="2231924" y="4010011"/>
              <a:ext cx="132540" cy="825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6350" y="4051300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16050" y="4090374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16050" y="3974613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4539996" y="3886193"/>
            <a:ext cx="927100" cy="237721"/>
            <a:chOff x="1276350" y="3803650"/>
            <a:chExt cx="1238250" cy="313921"/>
          </a:xfrm>
        </p:grpSpPr>
        <p:sp>
          <p:nvSpPr>
            <p:cNvPr id="22" name="Freeform 21"/>
            <p:cNvSpPr/>
            <p:nvPr/>
          </p:nvSpPr>
          <p:spPr>
            <a:xfrm>
              <a:off x="1739900" y="3803650"/>
              <a:ext cx="774700" cy="247650"/>
            </a:xfrm>
            <a:custGeom>
              <a:avLst/>
              <a:gdLst>
                <a:gd name="connsiteX0" fmla="*/ 19050 w 717550"/>
                <a:gd name="connsiteY0" fmla="*/ 107950 h 222250"/>
                <a:gd name="connsiteX1" fmla="*/ 0 w 717550"/>
                <a:gd name="connsiteY1" fmla="*/ 222250 h 222250"/>
                <a:gd name="connsiteX2" fmla="*/ 717550 w 717550"/>
                <a:gd name="connsiteY2" fmla="*/ 222250 h 222250"/>
                <a:gd name="connsiteX3" fmla="*/ 717550 w 717550"/>
                <a:gd name="connsiteY3" fmla="*/ 127000 h 222250"/>
                <a:gd name="connsiteX4" fmla="*/ 527050 w 717550"/>
                <a:gd name="connsiteY4" fmla="*/ 95250 h 222250"/>
                <a:gd name="connsiteX5" fmla="*/ 469900 w 717550"/>
                <a:gd name="connsiteY5" fmla="*/ 0 h 222250"/>
                <a:gd name="connsiteX6" fmla="*/ 177800 w 717550"/>
                <a:gd name="connsiteY6" fmla="*/ 0 h 222250"/>
                <a:gd name="connsiteX7" fmla="*/ 139700 w 717550"/>
                <a:gd name="connsiteY7" fmla="*/ 76200 h 222250"/>
                <a:gd name="connsiteX8" fmla="*/ 19050 w 717550"/>
                <a:gd name="connsiteY8" fmla="*/ 107950 h 222250"/>
                <a:gd name="connsiteX0" fmla="*/ 19050 w 749300"/>
                <a:gd name="connsiteY0" fmla="*/ 10795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4699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19050 w 749300"/>
                <a:gd name="connsiteY8" fmla="*/ 107950 h 222250"/>
                <a:gd name="connsiteX0" fmla="*/ 19050 w 749300"/>
                <a:gd name="connsiteY0" fmla="*/ 10795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19050 w 749300"/>
                <a:gd name="connsiteY8" fmla="*/ 107950 h 222250"/>
                <a:gd name="connsiteX0" fmla="*/ 38100 w 749300"/>
                <a:gd name="connsiteY0" fmla="*/ 11430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27050 w 749300"/>
                <a:gd name="connsiteY4" fmla="*/ 952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38100 w 749300"/>
                <a:gd name="connsiteY8" fmla="*/ 114300 h 222250"/>
                <a:gd name="connsiteX0" fmla="*/ 38100 w 749300"/>
                <a:gd name="connsiteY0" fmla="*/ 114300 h 222250"/>
                <a:gd name="connsiteX1" fmla="*/ 0 w 749300"/>
                <a:gd name="connsiteY1" fmla="*/ 222250 h 222250"/>
                <a:gd name="connsiteX2" fmla="*/ 717550 w 749300"/>
                <a:gd name="connsiteY2" fmla="*/ 222250 h 222250"/>
                <a:gd name="connsiteX3" fmla="*/ 749300 w 749300"/>
                <a:gd name="connsiteY3" fmla="*/ 120650 h 222250"/>
                <a:gd name="connsiteX4" fmla="*/ 577850 w 749300"/>
                <a:gd name="connsiteY4" fmla="*/ 107950 h 222250"/>
                <a:gd name="connsiteX5" fmla="*/ 520700 w 749300"/>
                <a:gd name="connsiteY5" fmla="*/ 0 h 222250"/>
                <a:gd name="connsiteX6" fmla="*/ 177800 w 749300"/>
                <a:gd name="connsiteY6" fmla="*/ 0 h 222250"/>
                <a:gd name="connsiteX7" fmla="*/ 139700 w 749300"/>
                <a:gd name="connsiteY7" fmla="*/ 76200 h 222250"/>
                <a:gd name="connsiteX8" fmla="*/ 38100 w 749300"/>
                <a:gd name="connsiteY8" fmla="*/ 114300 h 222250"/>
                <a:gd name="connsiteX0" fmla="*/ 38100 w 749300"/>
                <a:gd name="connsiteY0" fmla="*/ 139700 h 247650"/>
                <a:gd name="connsiteX1" fmla="*/ 0 w 749300"/>
                <a:gd name="connsiteY1" fmla="*/ 247650 h 247650"/>
                <a:gd name="connsiteX2" fmla="*/ 717550 w 749300"/>
                <a:gd name="connsiteY2" fmla="*/ 247650 h 247650"/>
                <a:gd name="connsiteX3" fmla="*/ 749300 w 749300"/>
                <a:gd name="connsiteY3" fmla="*/ 146050 h 247650"/>
                <a:gd name="connsiteX4" fmla="*/ 577850 w 749300"/>
                <a:gd name="connsiteY4" fmla="*/ 133350 h 247650"/>
                <a:gd name="connsiteX5" fmla="*/ 520700 w 749300"/>
                <a:gd name="connsiteY5" fmla="*/ 25400 h 247650"/>
                <a:gd name="connsiteX6" fmla="*/ 215900 w 749300"/>
                <a:gd name="connsiteY6" fmla="*/ 0 h 247650"/>
                <a:gd name="connsiteX7" fmla="*/ 139700 w 749300"/>
                <a:gd name="connsiteY7" fmla="*/ 101600 h 247650"/>
                <a:gd name="connsiteX8" fmla="*/ 38100 w 749300"/>
                <a:gd name="connsiteY8" fmla="*/ 139700 h 247650"/>
                <a:gd name="connsiteX0" fmla="*/ 38100 w 774700"/>
                <a:gd name="connsiteY0" fmla="*/ 139700 h 247650"/>
                <a:gd name="connsiteX1" fmla="*/ 0 w 774700"/>
                <a:gd name="connsiteY1" fmla="*/ 247650 h 247650"/>
                <a:gd name="connsiteX2" fmla="*/ 717550 w 774700"/>
                <a:gd name="connsiteY2" fmla="*/ 247650 h 247650"/>
                <a:gd name="connsiteX3" fmla="*/ 774700 w 774700"/>
                <a:gd name="connsiteY3" fmla="*/ 165100 h 247650"/>
                <a:gd name="connsiteX4" fmla="*/ 577850 w 774700"/>
                <a:gd name="connsiteY4" fmla="*/ 133350 h 247650"/>
                <a:gd name="connsiteX5" fmla="*/ 520700 w 774700"/>
                <a:gd name="connsiteY5" fmla="*/ 25400 h 247650"/>
                <a:gd name="connsiteX6" fmla="*/ 215900 w 774700"/>
                <a:gd name="connsiteY6" fmla="*/ 0 h 247650"/>
                <a:gd name="connsiteX7" fmla="*/ 139700 w 774700"/>
                <a:gd name="connsiteY7" fmla="*/ 101600 h 247650"/>
                <a:gd name="connsiteX8" fmla="*/ 38100 w 774700"/>
                <a:gd name="connsiteY8" fmla="*/ 1397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00" h="247650">
                  <a:moveTo>
                    <a:pt x="38100" y="139700"/>
                  </a:moveTo>
                  <a:lnTo>
                    <a:pt x="0" y="247650"/>
                  </a:lnTo>
                  <a:lnTo>
                    <a:pt x="717550" y="247650"/>
                  </a:lnTo>
                  <a:lnTo>
                    <a:pt x="774700" y="165100"/>
                  </a:lnTo>
                  <a:lnTo>
                    <a:pt x="577850" y="133350"/>
                  </a:lnTo>
                  <a:lnTo>
                    <a:pt x="520700" y="25400"/>
                  </a:lnTo>
                  <a:lnTo>
                    <a:pt x="215900" y="0"/>
                  </a:lnTo>
                  <a:lnTo>
                    <a:pt x="139700" y="101600"/>
                  </a:lnTo>
                  <a:lnTo>
                    <a:pt x="38100" y="13970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 rot="18766130" flipV="1">
              <a:off x="1852320" y="4010010"/>
              <a:ext cx="132540" cy="825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8766130" flipV="1">
              <a:off x="2231924" y="4010011"/>
              <a:ext cx="132540" cy="825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276350" y="4051300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16050" y="4090374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16050" y="3974613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586310" y="4149726"/>
            <a:ext cx="279214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96D19-E596-450E-83B1-45F2E6DA0762}"/>
              </a:ext>
            </a:extLst>
          </p:cNvPr>
          <p:cNvCxnSpPr>
            <a:cxnSpLocks/>
          </p:cNvCxnSpPr>
          <p:nvPr/>
        </p:nvCxnSpPr>
        <p:spPr>
          <a:xfrm>
            <a:off x="5032879" y="6320385"/>
            <a:ext cx="26451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55D5B9-BCCE-4AB2-8E1B-2DA83E4B8F70}"/>
              </a:ext>
            </a:extLst>
          </p:cNvPr>
          <p:cNvCxnSpPr>
            <a:cxnSpLocks/>
          </p:cNvCxnSpPr>
          <p:nvPr/>
        </p:nvCxnSpPr>
        <p:spPr>
          <a:xfrm>
            <a:off x="2685518" y="6523836"/>
            <a:ext cx="48354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FE7B7-FCC5-4E31-84CB-6D9425BA38E7}"/>
              </a:ext>
            </a:extLst>
          </p:cNvPr>
          <p:cNvCxnSpPr>
            <a:cxnSpLocks/>
          </p:cNvCxnSpPr>
          <p:nvPr/>
        </p:nvCxnSpPr>
        <p:spPr>
          <a:xfrm>
            <a:off x="2873904" y="3688080"/>
            <a:ext cx="4155800" cy="188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513C68-0CCE-4989-8D36-1430776050BB}"/>
              </a:ext>
            </a:extLst>
          </p:cNvPr>
          <p:cNvCxnSpPr>
            <a:cxnSpLocks/>
          </p:cNvCxnSpPr>
          <p:nvPr/>
        </p:nvCxnSpPr>
        <p:spPr>
          <a:xfrm>
            <a:off x="2873904" y="3688080"/>
            <a:ext cx="2158975" cy="24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9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91045">
            <a:off x="1752600" y="4495800"/>
            <a:ext cx="76962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1045">
            <a:off x="1783496" y="4720745"/>
            <a:ext cx="4038600" cy="912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1045">
            <a:off x="5862965" y="4400991"/>
            <a:ext cx="3038475" cy="2295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 rot="21291045">
            <a:off x="1886424" y="6110057"/>
            <a:ext cx="373423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http://www.theeagle.com/news/local/bill-could-mean-more-funds-for-bryan-campus-of-brenham/article_a988c73d-b23f-564c-a0df-b26f3a0d030a.html</a:t>
            </a:r>
            <a:r>
              <a:rPr lang="en-US" sz="1000" dirty="0"/>
              <a:t> </a:t>
            </a:r>
          </a:p>
        </p:txBody>
      </p:sp>
      <p:sp>
        <p:nvSpPr>
          <p:cNvPr id="512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Legislatures’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62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Make statutory laws (or “Pass statutes”)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Some intended to solve problems, others are symbolic or honorific (or favors)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Amend state constitutions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“Service” constituents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Bring government funding to their districts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More money = more secure seat?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15166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5186170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Are State Legislatures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Ideal Representative Government?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Members are “sent” 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much smaller constituencies</a:t>
            </a:r>
            <a:r>
              <a:rPr lang="en-US" dirty="0"/>
              <a:t> than in Congressional elections</a:t>
            </a:r>
          </a:p>
          <a:p>
            <a:r>
              <a:rPr lang="en-US" dirty="0"/>
              <a:t>Legislatures remain </a:t>
            </a:r>
            <a:r>
              <a:rPr lang="en-US" dirty="0">
                <a:solidFill>
                  <a:schemeClr val="accent1"/>
                </a:solidFill>
              </a:rPr>
              <a:t>largely </a:t>
            </a:r>
            <a:r>
              <a:rPr lang="en-US" i="1" dirty="0">
                <a:solidFill>
                  <a:schemeClr val="accent1"/>
                </a:solidFill>
              </a:rPr>
              <a:t>lay</a:t>
            </a:r>
            <a:r>
              <a:rPr lang="en-US" dirty="0">
                <a:solidFill>
                  <a:schemeClr val="accent1"/>
                </a:solidFill>
              </a:rPr>
              <a:t> bodies</a:t>
            </a:r>
          </a:p>
          <a:p>
            <a:pPr lvl="1"/>
            <a:r>
              <a:rPr lang="en-US" dirty="0"/>
              <a:t>Representatives at this level more like “regular folks” than at national level</a:t>
            </a:r>
          </a:p>
          <a:p>
            <a:r>
              <a:rPr lang="en-US" dirty="0"/>
              <a:t>…Yet,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most state residents don’t understand </a:t>
            </a:r>
            <a:r>
              <a:rPr lang="en-US" dirty="0"/>
              <a:t>how their legislature </a:t>
            </a:r>
            <a:r>
              <a:rPr lang="en-US" i="1" dirty="0"/>
              <a:t>really</a:t>
            </a:r>
            <a:r>
              <a:rPr lang="en-US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118051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80580db-31aa-47eb-8839-3d0a1ee9625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16064</TotalTime>
  <Words>791</Words>
  <Application>Microsoft Office PowerPoint</Application>
  <PresentationFormat>On-screen Show (4:3)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Gill Sans MT</vt:lpstr>
      <vt:lpstr>Segoe Print</vt:lpstr>
      <vt:lpstr>Times</vt:lpstr>
      <vt:lpstr>Times New Roman</vt:lpstr>
      <vt:lpstr>Verdana</vt:lpstr>
      <vt:lpstr>Wingdings 2</vt:lpstr>
      <vt:lpstr>1_Default Design</vt:lpstr>
      <vt:lpstr>1_Solstice</vt:lpstr>
      <vt:lpstr>2_Solstice</vt:lpstr>
      <vt:lpstr>POLS 207  State &amp; Local Government* </vt:lpstr>
      <vt:lpstr>Learning Objectives</vt:lpstr>
      <vt:lpstr>Legislative Branch</vt:lpstr>
      <vt:lpstr>Americans for Tax Reform</vt:lpstr>
      <vt:lpstr>Game Theory’s “Game of Chicken”</vt:lpstr>
      <vt:lpstr>PowerPoint Presentation</vt:lpstr>
      <vt:lpstr>Americans for Tax Reform</vt:lpstr>
      <vt:lpstr>Legislatures’ Functions</vt:lpstr>
      <vt:lpstr>Are State Legislatures the  Ideal Representative Government?</vt:lpstr>
      <vt:lpstr>“Dean” of Texas capitol press corps on Texas legislative culture</vt:lpstr>
      <vt:lpstr>Takeaway Points from McNeely</vt:lpstr>
      <vt:lpstr>Understanding Check Do this activity to begin mastering this material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1207</cp:revision>
  <cp:lastPrinted>2020-10-18T20:49:07Z</cp:lastPrinted>
  <dcterms:created xsi:type="dcterms:W3CDTF">2002-01-15T14:16:03Z</dcterms:created>
  <dcterms:modified xsi:type="dcterms:W3CDTF">2021-10-21T21:35:59Z</dcterms:modified>
</cp:coreProperties>
</file>