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931" r:id="rId2"/>
  </p:sldMasterIdLst>
  <p:notesMasterIdLst>
    <p:notesMasterId r:id="rId22"/>
  </p:notesMasterIdLst>
  <p:handoutMasterIdLst>
    <p:handoutMasterId r:id="rId23"/>
  </p:handoutMasterIdLst>
  <p:sldIdLst>
    <p:sldId id="489" r:id="rId3"/>
    <p:sldId id="741" r:id="rId4"/>
    <p:sldId id="745" r:id="rId5"/>
    <p:sldId id="612" r:id="rId6"/>
    <p:sldId id="613" r:id="rId7"/>
    <p:sldId id="653" r:id="rId8"/>
    <p:sldId id="619" r:id="rId9"/>
    <p:sldId id="678" r:id="rId10"/>
    <p:sldId id="620" r:id="rId11"/>
    <p:sldId id="681" r:id="rId12"/>
    <p:sldId id="724" r:id="rId13"/>
    <p:sldId id="685" r:id="rId14"/>
    <p:sldId id="686" r:id="rId15"/>
    <p:sldId id="687" r:id="rId16"/>
    <p:sldId id="738" r:id="rId17"/>
    <p:sldId id="688" r:id="rId18"/>
    <p:sldId id="689" r:id="rId19"/>
    <p:sldId id="746" r:id="rId20"/>
    <p:sldId id="744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2191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000000"/>
    <a:srgbClr val="009900"/>
    <a:srgbClr val="FF0000"/>
    <a:srgbClr val="3891A7"/>
    <a:srgbClr val="66B9CC"/>
    <a:srgbClr val="E7DEC9"/>
    <a:srgbClr val="FF3300"/>
    <a:srgbClr val="2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76064" autoAdjust="0"/>
  </p:normalViewPr>
  <p:slideViewPr>
    <p:cSldViewPr snapToGrid="0">
      <p:cViewPr varScale="1">
        <p:scale>
          <a:sx n="97" d="100"/>
          <a:sy n="97" d="100"/>
        </p:scale>
        <p:origin x="636" y="96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158"/>
    </p:cViewPr>
  </p:sorterViewPr>
  <p:notesViewPr>
    <p:cSldViewPr snapToGrid="0">
      <p:cViewPr>
        <p:scale>
          <a:sx n="90" d="100"/>
          <a:sy n="90" d="100"/>
        </p:scale>
        <p:origin x="5484" y="1398"/>
      </p:cViewPr>
      <p:guideLst>
        <p:guide orient="horz" pos="2674"/>
        <p:guide pos="219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71676" y="309514"/>
            <a:ext cx="3037628" cy="4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 dirty="0"/>
              <a:t>207-9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B751B3C4-1C1A-472C-A87C-FD34C815DC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A43C84FB-A914-410D-8EBA-70F20698A521}" type="datetimeFigureOut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4" y="4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4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E6753-D867-4516-B49D-6DC496299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15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3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84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100013"/>
            <a:ext cx="4632325" cy="3473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489" y="3587018"/>
            <a:ext cx="6302340" cy="4715642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100013"/>
            <a:ext cx="4632325" cy="3473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489" y="3587018"/>
            <a:ext cx="6302340" cy="4715642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17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42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1194" y="8830555"/>
            <a:ext cx="3037630" cy="464267"/>
          </a:xfrm>
          <a:prstGeom prst="rect">
            <a:avLst/>
          </a:prstGeom>
        </p:spPr>
        <p:txBody>
          <a:bodyPr/>
          <a:lstStyle/>
          <a:p>
            <a:fld id="{D9F51EA1-A08F-674C-B513-F2067B8DE82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4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2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1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89" y="4260850"/>
            <a:ext cx="6698826" cy="46417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3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89" y="4260850"/>
            <a:ext cx="6698826" cy="46417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3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9" y="8829674"/>
            <a:ext cx="3037840" cy="465138"/>
          </a:xfrm>
          <a:prstGeom prst="rect">
            <a:avLst/>
          </a:prstGeom>
          <a:noFill/>
        </p:spPr>
        <p:txBody>
          <a:bodyPr lIns="93685" tIns="46843" rIns="93685" bIns="46843"/>
          <a:lstStyle/>
          <a:p>
            <a:fld id="{66AFC245-0AC4-4EC6-AA53-0584AC8C2C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lIns="94581" tIns="47290" rIns="94581" bIns="47290"/>
          <a:lstStyle/>
          <a:p>
            <a:fld id="{E7C827AF-E907-FD4F-B1A9-9A86C3CD4788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8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C1FF-5C6C-4AA1-8597-576C441BDA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6800-93A6-4B82-8A8B-035BAEA3FF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9019-8B76-43C3-8186-0D1A37292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AB143-90EE-4CFA-8ADC-F6E024E08F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1BE5-F046-4BE4-9B8B-C5519DC1D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4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5636-BB4E-48DE-BEBC-A86085ECD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4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96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B6DC-B4B3-49E2-B108-F7F2CA4319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DA57F-0B38-4902-8E25-960CC5477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E9F-A9EA-4B75-BC80-A592434C2A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685F-B080-4726-B3D8-EACA1B1045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6F06-D853-41E5-BE13-89F69C1BB0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8ABE-177F-465D-97A5-FAF0D948A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1E13-28AA-46A9-9B8E-3BFC1CB371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2E27CB-3D1C-40B8-9409-4E050C7F2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texastribune.org/2015/03/23/patrick-and-straus-top-20-priority-bill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POLS 207 </a:t>
            </a:r>
            <a:br>
              <a:rPr lang="en-US" dirty="0"/>
            </a:br>
            <a:r>
              <a:rPr lang="en-US" dirty="0"/>
              <a:t>State &amp; Local Government*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Chapter 9C</a:t>
            </a:r>
            <a:endParaRPr lang="en-US" dirty="0"/>
          </a:p>
          <a:p>
            <a:r>
              <a:rPr lang="en-US" dirty="0"/>
              <a:t>Legislative Ops:  Making Sausage? (Part 1)</a:t>
            </a:r>
          </a:p>
          <a:p>
            <a:endParaRPr lang="en-US" dirty="0"/>
          </a:p>
          <a:p>
            <a:r>
              <a:rPr lang="en-US" dirty="0"/>
              <a:t>Dr. Roblyer, Ph.D.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748A96-C5B5-4DE5-88EF-771EC3F24EA6}"/>
              </a:ext>
            </a:extLst>
          </p:cNvPr>
          <p:cNvSpPr txBox="1"/>
          <p:nvPr/>
        </p:nvSpPr>
        <p:spPr>
          <a:xfrm>
            <a:off x="1432560" y="6159548"/>
            <a:ext cx="5274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*These slides are based on originals provided by Dr. Harvey Tucker</a:t>
            </a:r>
          </a:p>
        </p:txBody>
      </p:sp>
    </p:spTree>
    <p:extLst>
      <p:ext uri="{BB962C8B-B14F-4D97-AF65-F5344CB8AC3E}">
        <p14:creationId xmlns:p14="http://schemas.microsoft.com/office/powerpoint/2010/main" val="307067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4951">
            <a:off x="1845480" y="-1401015"/>
            <a:ext cx="6000750" cy="7972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 rot="16200000">
            <a:off x="6671143" y="43873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http://www.theeagle.com/news/local/blinn-administrators-discuss-hb-before-house-committee-on-higher-ed/article_09dde480-0a21-580d-8d71-d980134eb580.html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481" y="4666267"/>
            <a:ext cx="8092728" cy="2092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HB 1903 would not become law, but Rep Rainey did secure 2 key changes to law affecting Bryan’s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Blinn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College campus: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Amendment to HB 1 (Biennial Budget) that required junior college systems to account for spending campus-by-campus, to highlight any disparities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HB 2621 required that 2 members of the Board of Trustees for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Blinn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College be from Brazos County</a:t>
            </a:r>
          </a:p>
        </p:txBody>
      </p:sp>
    </p:spTree>
    <p:extLst>
      <p:ext uri="{BB962C8B-B14F-4D97-AF65-F5344CB8AC3E}">
        <p14:creationId xmlns:p14="http://schemas.microsoft.com/office/powerpoint/2010/main" val="342772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80207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At every step, there is </a:t>
            </a:r>
            <a:r>
              <a:rPr lang="en-US" i="1" dirty="0"/>
              <a:t>uncertainty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2792"/>
            <a:ext cx="7498080" cy="57952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One or more legislators must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sponsor and introduce </a:t>
            </a:r>
            <a:r>
              <a:rPr lang="en-US" dirty="0"/>
              <a:t>the bill</a:t>
            </a:r>
          </a:p>
          <a:p>
            <a:pPr lvl="1"/>
            <a:r>
              <a:rPr lang="en-US" dirty="0"/>
              <a:t>Sponsors can 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hard to find, </a:t>
            </a:r>
            <a:r>
              <a:rPr lang="en-US" dirty="0"/>
              <a:t>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equal in clout </a:t>
            </a:r>
            <a:r>
              <a:rPr lang="en-US" dirty="0"/>
              <a:t>or success record</a:t>
            </a:r>
          </a:p>
          <a:p>
            <a:pPr lvl="1"/>
            <a:r>
              <a:rPr lang="en-US" dirty="0"/>
              <a:t>The sponsor(s)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may only want to </a:t>
            </a: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assuage</a:t>
            </a:r>
            <a:r>
              <a:rPr lang="en-US" dirty="0"/>
              <a:t> the constituents, not fight for its passage</a:t>
            </a:r>
          </a:p>
          <a:p>
            <a:r>
              <a:rPr lang="en-US" dirty="0"/>
              <a:t>All bills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assigned to a committee</a:t>
            </a:r>
            <a:r>
              <a:rPr lang="en-US" dirty="0"/>
              <a:t>, but…</a:t>
            </a:r>
          </a:p>
          <a:p>
            <a:pPr lvl="1"/>
            <a:r>
              <a:rPr lang="en-US" dirty="0"/>
              <a:t>Many bills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never deliberated </a:t>
            </a:r>
            <a:r>
              <a:rPr lang="en-US" dirty="0"/>
              <a:t>(discussed)</a:t>
            </a:r>
          </a:p>
          <a:p>
            <a:pPr lvl="1"/>
            <a:r>
              <a:rPr lang="en-US" dirty="0"/>
              <a:t>Many bills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never approved </a:t>
            </a:r>
            <a:r>
              <a:rPr lang="en-US" dirty="0"/>
              <a:t>by their committee</a:t>
            </a:r>
          </a:p>
          <a:p>
            <a:r>
              <a:rPr lang="en-US" dirty="0"/>
              <a:t>Bills that come out of committee are then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assigned to a “calendar”</a:t>
            </a:r>
            <a:r>
              <a:rPr lang="en-US" dirty="0"/>
              <a:t> based on content and priority, but…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Different calendars have different rules </a:t>
            </a:r>
            <a:r>
              <a:rPr lang="en-US" dirty="0"/>
              <a:t>about amendments, debate, etc.</a:t>
            </a:r>
          </a:p>
          <a:p>
            <a:r>
              <a:rPr lang="en-US" dirty="0"/>
              <a:t>Bills that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voted on</a:t>
            </a:r>
            <a:r>
              <a:rPr lang="en-US" dirty="0"/>
              <a:t> in a chamber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may not pass</a:t>
            </a:r>
          </a:p>
          <a:p>
            <a:r>
              <a:rPr lang="en-US" dirty="0"/>
              <a:t>Bills must pass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BOTH </a:t>
            </a:r>
            <a:r>
              <a:rPr lang="en-US" dirty="0"/>
              <a:t>the initial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floor vote AND reconsideration </a:t>
            </a:r>
          </a:p>
          <a:p>
            <a:r>
              <a:rPr lang="en-US" dirty="0"/>
              <a:t>Bills that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pass</a:t>
            </a:r>
            <a:r>
              <a:rPr lang="en-US" dirty="0"/>
              <a:t> in one chamber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must repeat the entire process </a:t>
            </a:r>
            <a:r>
              <a:rPr lang="en-US" dirty="0"/>
              <a:t>in the other chamber</a:t>
            </a:r>
          </a:p>
          <a:p>
            <a:r>
              <a:rPr lang="en-US" dirty="0"/>
              <a:t>Bills that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passed by both chambers </a:t>
            </a:r>
            <a:r>
              <a:rPr lang="en-US" dirty="0"/>
              <a:t>must be exactly alike, or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“conference” </a:t>
            </a:r>
            <a:r>
              <a:rPr lang="en-US" dirty="0"/>
              <a:t>must try to find a compromise and resubmit the revised bill to both chambers for approval</a:t>
            </a:r>
          </a:p>
          <a:p>
            <a:r>
              <a:rPr lang="en-US" dirty="0"/>
              <a:t>ONLY THEN will the bill go to the governor for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veto or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9" y="0"/>
            <a:ext cx="7244368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…and politics is often the reason for the uncertainty!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715000"/>
          </a:xfrm>
        </p:spPr>
        <p:txBody>
          <a:bodyPr>
            <a:noAutofit/>
          </a:bodyPr>
          <a:lstStyle/>
          <a:p>
            <a:r>
              <a:rPr lang="en-US" sz="2000" dirty="0"/>
              <a:t>The Speaker (House) and Lt Governor (Senate) can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bless or curse </a:t>
            </a:r>
            <a:r>
              <a:rPr lang="en-US" sz="2000" dirty="0"/>
              <a:t>a bill, depending on whether they like it or not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They may bestow a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special low number </a:t>
            </a:r>
            <a:r>
              <a:rPr lang="en-US" sz="1700" dirty="0"/>
              <a:t>to any bill to signal a top priority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They may assign a bill to an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“easy” committee </a:t>
            </a:r>
            <a:r>
              <a:rPr lang="en-US" sz="1700" dirty="0"/>
              <a:t>if they want the bill to come to a vote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They may assign a bill to an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“impossible” committee </a:t>
            </a:r>
            <a:r>
              <a:rPr lang="en-US" sz="1700" dirty="0"/>
              <a:t>if they want to kill the bill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They may assign a bill they like that comes out of committee to a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prime calendar spot</a:t>
            </a:r>
            <a:r>
              <a:rPr lang="en-US" sz="1700" dirty="0"/>
              <a:t> where the bill is likely to be debated and passed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They may assign a bill they dislike that somehow comes out of committee to a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“do nothing” spot on the chamber calendar </a:t>
            </a:r>
            <a:r>
              <a:rPr lang="en-US" sz="1700" dirty="0"/>
              <a:t>so that it will not be debated or voted on 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They can use various techniques to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limit or influence debate </a:t>
            </a:r>
            <a:r>
              <a:rPr lang="en-US" sz="1700" dirty="0"/>
              <a:t>of a bill on the floor</a:t>
            </a:r>
          </a:p>
          <a:p>
            <a:r>
              <a:rPr lang="en-US" sz="2000" dirty="0"/>
              <a:t>Since successful bills must pass in both chambers,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both</a:t>
            </a:r>
            <a:r>
              <a:rPr lang="en-US" sz="2000" dirty="0"/>
              <a:t> the Speaker and the Lt Governor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must support </a:t>
            </a:r>
            <a:r>
              <a:rPr lang="en-US" sz="2000" dirty="0"/>
              <a:t>the bill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governor must also support </a:t>
            </a:r>
            <a:r>
              <a:rPr lang="en-US" sz="2000" dirty="0"/>
              <a:t>the bill, or at least be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unwilling to veto</a:t>
            </a:r>
            <a:r>
              <a:rPr lang="en-US" sz="2000" dirty="0"/>
              <a:t> it, in order for the bill to become law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973" y="421401"/>
            <a:ext cx="6076950" cy="5686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2448" y="6107826"/>
            <a:ext cx="4572000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hlinkClick r:id="rId4"/>
              </a:rPr>
              <a:t>http://www.texastribune.org/2015/03/23/patrick-and-straus-top-20-priority-bills/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065105" y="4448710"/>
            <a:ext cx="6161818" cy="1181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65105" y="6236413"/>
            <a:ext cx="708917" cy="34932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4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3114675" y="1676400"/>
          <a:ext cx="3309938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906605" imgH="4913871" progId="Word.Document.8">
                  <p:embed/>
                </p:oleObj>
              </mc:Choice>
              <mc:Fallback>
                <p:oleObj name="Document" r:id="rId3" imgW="3906605" imgH="4913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676400"/>
                        <a:ext cx="3309938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124200" y="609429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133600" y="1600200"/>
            <a:ext cx="90281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3000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145189" y="3134380"/>
            <a:ext cx="90281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1500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Rhythm of the Texas Legislature: Traffic Jams &amp; Fights to the Finish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45807" y="5115014"/>
            <a:ext cx="80645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9050" y="3445668"/>
            <a:ext cx="3003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Rule change on Day 60: </a:t>
            </a:r>
            <a:r>
              <a:rPr lang="en-US" sz="1600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80% consent required to introduce new bills</a:t>
            </a:r>
            <a:b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(except local &amp; </a:t>
            </a:r>
            <a:b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emergency bills)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181600" y="4107388"/>
            <a:ext cx="1187450" cy="1074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5029200" y="1920875"/>
            <a:ext cx="582613" cy="1431925"/>
          </a:xfrm>
          <a:prstGeom prst="rightBrac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621" y="2465308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Last week before 60</a:t>
            </a:r>
            <a:r>
              <a:rPr lang="en-US" baseline="30000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</a:t>
            </a:r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day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369123" y="5425082"/>
            <a:ext cx="201613" cy="1041796"/>
          </a:xfrm>
          <a:prstGeom prst="leftBrac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782" y="601301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5.5 bills passed/day</a:t>
            </a:r>
          </a:p>
          <a:p>
            <a:pPr algn="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19.5 killed/day</a:t>
            </a:r>
          </a:p>
        </p:txBody>
      </p:sp>
      <p:sp>
        <p:nvSpPr>
          <p:cNvPr id="17" name="Left Brace 16"/>
          <p:cNvSpPr/>
          <p:nvPr/>
        </p:nvSpPr>
        <p:spPr>
          <a:xfrm rot="5400000" flipH="1" flipV="1">
            <a:off x="6071400" y="5793578"/>
            <a:ext cx="201612" cy="30480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4582" y="6018090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46 passed/day</a:t>
            </a:r>
          </a:p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46 killed/day</a:t>
            </a:r>
          </a:p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50% of all bills passed!!!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5562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Final 2 weeks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177280" y="5709920"/>
            <a:ext cx="264160" cy="142240"/>
          </a:xfrm>
          <a:custGeom>
            <a:avLst/>
            <a:gdLst>
              <a:gd name="connsiteX0" fmla="*/ 264160 w 264160"/>
              <a:gd name="connsiteY0" fmla="*/ 0 h 142240"/>
              <a:gd name="connsiteX1" fmla="*/ 0 w 264160"/>
              <a:gd name="connsiteY1" fmla="*/ 0 h 142240"/>
              <a:gd name="connsiteX2" fmla="*/ 0 w 264160"/>
              <a:gd name="connsiteY2" fmla="*/ 14224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" h="142240">
                <a:moveTo>
                  <a:pt x="264160" y="0"/>
                </a:moveTo>
                <a:lnTo>
                  <a:pt x="0" y="0"/>
                </a:lnTo>
                <a:lnTo>
                  <a:pt x="0" y="14224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eft Brace 18"/>
          <p:cNvSpPr/>
          <p:nvPr/>
        </p:nvSpPr>
        <p:spPr>
          <a:xfrm rot="5400000" flipV="1">
            <a:off x="4313628" y="4499880"/>
            <a:ext cx="201613" cy="1041796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6738" y="4096972"/>
            <a:ext cx="150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Most bills may only be deliberated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4FB57-DA80-4115-9698-86D4F12774F2}"/>
              </a:ext>
            </a:extLst>
          </p:cNvPr>
          <p:cNvSpPr/>
          <p:nvPr/>
        </p:nvSpPr>
        <p:spPr>
          <a:xfrm>
            <a:off x="-34509" y="27705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https://twitter.com/hashtag/txlege?src=hash&amp;ref_src=twsrc%5Etfw</a:t>
            </a:r>
          </a:p>
        </p:txBody>
      </p:sp>
    </p:spTree>
    <p:extLst>
      <p:ext uri="{BB962C8B-B14F-4D97-AF65-F5344CB8AC3E}">
        <p14:creationId xmlns:p14="http://schemas.microsoft.com/office/powerpoint/2010/main" val="103381062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3114675" y="1676400"/>
          <a:ext cx="3309938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906605" imgH="4913871" progId="Word.Document.8">
                  <p:embed/>
                </p:oleObj>
              </mc:Choice>
              <mc:Fallback>
                <p:oleObj name="Document" r:id="rId3" imgW="3906605" imgH="4913871" progId="Word.Document.8">
                  <p:embed/>
                  <p:pic>
                    <p:nvPicPr>
                      <p:cNvPr id="1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676400"/>
                        <a:ext cx="3309938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124200" y="609429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133600" y="1600200"/>
            <a:ext cx="90281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3000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145189" y="3134380"/>
            <a:ext cx="90281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1500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Rhythm of the Texas Legislature: Traffic Jams &amp; Fights to the Finish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45807" y="5115014"/>
            <a:ext cx="80645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9050" y="3445668"/>
            <a:ext cx="3003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Rule change on Day 60: </a:t>
            </a:r>
            <a:r>
              <a:rPr lang="en-US" sz="1600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80% consent required to introduce new bills</a:t>
            </a:r>
            <a:b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(except local &amp; </a:t>
            </a:r>
            <a:b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emergency bills)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181600" y="4107388"/>
            <a:ext cx="1187450" cy="1074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5029200" y="1920875"/>
            <a:ext cx="582613" cy="1431925"/>
          </a:xfrm>
          <a:prstGeom prst="rightBrac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621" y="2465308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Last week before 60</a:t>
            </a:r>
            <a:r>
              <a:rPr lang="en-US" baseline="30000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</a:t>
            </a:r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day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369123" y="5425082"/>
            <a:ext cx="201613" cy="1041796"/>
          </a:xfrm>
          <a:prstGeom prst="leftBrac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782" y="601301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5.5 bills passed/day</a:t>
            </a:r>
          </a:p>
          <a:p>
            <a:pPr algn="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19.5 killed/day</a:t>
            </a:r>
          </a:p>
        </p:txBody>
      </p:sp>
      <p:sp>
        <p:nvSpPr>
          <p:cNvPr id="17" name="Left Brace 16"/>
          <p:cNvSpPr/>
          <p:nvPr/>
        </p:nvSpPr>
        <p:spPr>
          <a:xfrm rot="5400000" flipH="1" flipV="1">
            <a:off x="6071400" y="5793578"/>
            <a:ext cx="201612" cy="30480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4582" y="6018090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46 passed/day</a:t>
            </a:r>
          </a:p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46 killed/day</a:t>
            </a:r>
          </a:p>
          <a:p>
            <a:r>
              <a:rPr lang="en-US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50% of all bills passed!!!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5562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Final 2 weeks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177280" y="5709920"/>
            <a:ext cx="264160" cy="142240"/>
          </a:xfrm>
          <a:custGeom>
            <a:avLst/>
            <a:gdLst>
              <a:gd name="connsiteX0" fmla="*/ 264160 w 264160"/>
              <a:gd name="connsiteY0" fmla="*/ 0 h 142240"/>
              <a:gd name="connsiteX1" fmla="*/ 0 w 264160"/>
              <a:gd name="connsiteY1" fmla="*/ 0 h 142240"/>
              <a:gd name="connsiteX2" fmla="*/ 0 w 264160"/>
              <a:gd name="connsiteY2" fmla="*/ 14224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" h="142240">
                <a:moveTo>
                  <a:pt x="264160" y="0"/>
                </a:moveTo>
                <a:lnTo>
                  <a:pt x="0" y="0"/>
                </a:lnTo>
                <a:lnTo>
                  <a:pt x="0" y="14224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eft Brace 18"/>
          <p:cNvSpPr/>
          <p:nvPr/>
        </p:nvSpPr>
        <p:spPr>
          <a:xfrm rot="5400000" flipV="1">
            <a:off x="4313628" y="4499880"/>
            <a:ext cx="201613" cy="1041796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6738" y="4096972"/>
            <a:ext cx="150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964305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Most bills may only be deliberated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A4C3F-E5FB-4FE8-A9DB-01BE4D073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25125">
            <a:off x="2173822" y="1038225"/>
            <a:ext cx="5553075" cy="5238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D4FB57-DA80-4115-9698-86D4F12774F2}"/>
              </a:ext>
            </a:extLst>
          </p:cNvPr>
          <p:cNvSpPr/>
          <p:nvPr/>
        </p:nvSpPr>
        <p:spPr>
          <a:xfrm rot="15563023">
            <a:off x="-284541" y="368255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https://twitter.com/hashtag/txlege?src=hash&amp;ref_src=twsrc%5Etfw</a:t>
            </a:r>
          </a:p>
        </p:txBody>
      </p:sp>
    </p:spTree>
    <p:extLst>
      <p:ext uri="{BB962C8B-B14F-4D97-AF65-F5344CB8AC3E}">
        <p14:creationId xmlns:p14="http://schemas.microsoft.com/office/powerpoint/2010/main" val="341573434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Common strategy to improve the odds of getting a bill through…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713424"/>
            <a:ext cx="7498080" cy="42413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cs typeface="Arial"/>
              </a:rPr>
              <a:t>Individual bills are not often successful</a:t>
            </a:r>
          </a:p>
          <a:p>
            <a:r>
              <a:rPr lang="en-US" sz="2800" dirty="0">
                <a:cs typeface="Arial"/>
              </a:rPr>
              <a:t>Instead, original bills often augmented with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cs typeface="Arial"/>
              </a:rPr>
              <a:t>“identical” bills</a:t>
            </a:r>
            <a:r>
              <a:rPr lang="en-US" sz="2800" dirty="0">
                <a:cs typeface="Arial"/>
              </a:rPr>
              <a:t>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Arial"/>
              </a:rPr>
              <a:t>Duplicate</a:t>
            </a:r>
            <a:r>
              <a:rPr lang="en-US" sz="2400" dirty="0">
                <a:cs typeface="Arial"/>
              </a:rPr>
              <a:t> bill – copy of a bill introduced in the </a:t>
            </a:r>
            <a:r>
              <a:rPr lang="en-US" sz="2400" u="sng" dirty="0">
                <a:cs typeface="Arial"/>
              </a:rPr>
              <a:t>same</a:t>
            </a:r>
            <a:r>
              <a:rPr lang="en-US" sz="2400" dirty="0">
                <a:cs typeface="Arial"/>
              </a:rPr>
              <a:t> chamber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Arial"/>
              </a:rPr>
              <a:t>Companion</a:t>
            </a:r>
            <a:r>
              <a:rPr lang="en-US" sz="2400" dirty="0">
                <a:cs typeface="Arial"/>
              </a:rPr>
              <a:t> bill – copy of a bill introduced in the </a:t>
            </a:r>
            <a:r>
              <a:rPr lang="en-US" sz="2400" u="sng" dirty="0">
                <a:cs typeface="Arial"/>
              </a:rPr>
              <a:t>other</a:t>
            </a:r>
            <a:r>
              <a:rPr lang="en-US" sz="2400" dirty="0">
                <a:cs typeface="Arial"/>
              </a:rPr>
              <a:t> chamber</a:t>
            </a:r>
          </a:p>
          <a:p>
            <a:pPr lvl="2"/>
            <a:r>
              <a:rPr lang="en-US" sz="2000" dirty="0">
                <a:cs typeface="Arial"/>
              </a:rPr>
              <a:t>BEST plan for success is to introduce companion bills into the House and Senate</a:t>
            </a:r>
          </a:p>
          <a:p>
            <a:r>
              <a:rPr lang="en-US" sz="2600" dirty="0">
                <a:cs typeface="Arial"/>
              </a:rPr>
              <a:t>Why?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Increase chances of passage,</a:t>
            </a:r>
            <a:r>
              <a:rPr lang="en-US" sz="2400" dirty="0">
                <a:cs typeface="Arial"/>
              </a:rPr>
              <a:t> although only one can survive!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Shares success </a:t>
            </a:r>
            <a:r>
              <a:rPr lang="en-US" sz="2400" dirty="0">
                <a:cs typeface="Arial"/>
              </a:rPr>
              <a:t>between authors of original bill </a:t>
            </a:r>
            <a:r>
              <a:rPr lang="en-US" sz="2400" u="sng" dirty="0">
                <a:cs typeface="Arial"/>
              </a:rPr>
              <a:t>and</a:t>
            </a:r>
            <a:r>
              <a:rPr lang="en-US" sz="2400" dirty="0">
                <a:cs typeface="Arial"/>
              </a:rPr>
              <a:t> each identical bill!</a:t>
            </a:r>
          </a:p>
          <a:p>
            <a:pPr lvl="1"/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cs typeface="Arial" pitchFamily="34" charset="0"/>
              </a:rPr>
              <a:t>Use of identical bills and measuring success in the Texas Legislature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Traditional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success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measure:  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</a:rPr>
              <a:t>Passage of an individual bill</a:t>
            </a:r>
          </a:p>
          <a:p>
            <a:pPr marL="228600" indent="-2286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Legislators’ </a:t>
            </a:r>
            <a:r>
              <a:rPr lang="en-US" sz="2400" i="1" dirty="0">
                <a:solidFill>
                  <a:srgbClr val="0000FF"/>
                </a:solidFill>
                <a:cs typeface="Arial" pitchFamily="34" charset="0"/>
              </a:rPr>
              <a:t>success</a:t>
            </a: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 measure: </a:t>
            </a:r>
            <a:r>
              <a:rPr lang="en-US" sz="2400" dirty="0">
                <a:cs typeface="Arial" pitchFamily="34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</a:rPr>
              <a:t>assage of a bill or any identical bill (especially if not amended!)</a:t>
            </a:r>
          </a:p>
          <a:p>
            <a:pPr marL="228600" indent="-228600" algn="l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Example:</a:t>
            </a:r>
          </a:p>
          <a:p>
            <a:pPr lvl="1"/>
            <a:r>
              <a:rPr lang="en-US" sz="1800" dirty="0"/>
              <a:t>HB 672 in 2011 by Christian filed Jan 14, 2012.  Referred to Economic and Small Business Development Committee on Feb 21 and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dies without committee deliberation</a:t>
            </a:r>
          </a:p>
          <a:p>
            <a:pPr lvl="1"/>
            <a:r>
              <a:rPr lang="en-US" sz="1800" dirty="0"/>
              <a:t>HB1050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duplicate</a:t>
            </a:r>
            <a:r>
              <a:rPr lang="en-US" sz="1800" dirty="0"/>
              <a:t> by Woolley filed Feb 2, 2011 referred to Economic and Small Business Development Committee Feb 28.  Hearing on Mar 17, passed March 24,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placed on General State Calendar </a:t>
            </a:r>
            <a:r>
              <a:rPr lang="en-US" sz="1800" dirty="0"/>
              <a:t>April 14.  </a:t>
            </a:r>
            <a:br>
              <a:rPr lang="en-US" sz="1800" dirty="0"/>
            </a:br>
            <a:r>
              <a:rPr lang="en-US" sz="1800" dirty="0"/>
              <a:t>SB 458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substituted</a:t>
            </a:r>
            <a:r>
              <a:rPr lang="en-US" sz="1800" dirty="0"/>
              <a:t> on April 14, so HB 1050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dies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SB 458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identical companion </a:t>
            </a:r>
            <a:r>
              <a:rPr lang="en-US" sz="1800" dirty="0"/>
              <a:t>by </a:t>
            </a:r>
            <a:r>
              <a:rPr lang="en-US" sz="1800" dirty="0" err="1"/>
              <a:t>Seliger</a:t>
            </a:r>
            <a:r>
              <a:rPr lang="en-US" sz="1800" dirty="0"/>
              <a:t> filed Jan 31; referred to Economic Development Committee Feb 14.  Passed by committee March 14.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Passed Senate floor </a:t>
            </a:r>
            <a:r>
              <a:rPr lang="en-US" sz="1800" dirty="0"/>
              <a:t>March 24.</a:t>
            </a:r>
          </a:p>
          <a:p>
            <a:pPr marL="749808" lvl="2">
              <a:buFont typeface="Arial" pitchFamily="34" charset="0"/>
              <a:buChar char="•"/>
            </a:pPr>
            <a:endParaRPr lang="en-US" sz="11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23209" y="31242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92036" y="4831773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 descr="Abbreviation &quot;HB&quot; stands for House Bill.  Similarly, &quot;SB&quot; stands for Senate Bill."/>
          <p:cNvSpPr txBox="1"/>
          <p:nvPr/>
        </p:nvSpPr>
        <p:spPr>
          <a:xfrm>
            <a:off x="458213" y="32004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H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ouse 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B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88846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enate 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B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ill</a:t>
            </a:r>
          </a:p>
        </p:txBody>
      </p:sp>
    </p:spTree>
    <p:extLst>
      <p:ext uri="{BB962C8B-B14F-4D97-AF65-F5344CB8AC3E}">
        <p14:creationId xmlns:p14="http://schemas.microsoft.com/office/powerpoint/2010/main" val="313339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cap="none" dirty="0"/>
              <a:t>Practice Problems</a:t>
            </a:r>
            <a:br>
              <a:rPr lang="en-US" b="0" cap="none" dirty="0"/>
            </a:br>
            <a:r>
              <a:rPr lang="en-US" sz="2400" b="0" cap="none" dirty="0"/>
              <a:t>…to begin mastering this material.  </a:t>
            </a:r>
            <a:br>
              <a:rPr lang="en-US" sz="2400" b="0" cap="none" dirty="0"/>
            </a:br>
            <a:br>
              <a:rPr lang="en-US" sz="2400" b="0" cap="none" dirty="0"/>
            </a:br>
            <a:r>
              <a:rPr lang="en-US" sz="2200" b="0" cap="none" dirty="0"/>
              <a:t>Complete instructions are in the Module 1 resource, </a:t>
            </a:r>
            <a:r>
              <a:rPr lang="en-US" sz="2200" b="0" i="1" cap="none" dirty="0"/>
              <a:t>How to Use Practice Problems to Prepare for Exams</a:t>
            </a:r>
            <a:r>
              <a:rPr lang="en-US" sz="2200" b="0" cap="none" dirty="0"/>
              <a:t>.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do the…</a:t>
            </a:r>
          </a:p>
        </p:txBody>
      </p:sp>
    </p:spTree>
    <p:extLst>
      <p:ext uri="{BB962C8B-B14F-4D97-AF65-F5344CB8AC3E}">
        <p14:creationId xmlns:p14="http://schemas.microsoft.com/office/powerpoint/2010/main" val="276044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5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9A6D-8FBE-4C8C-B92D-9B0EC9B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6DC2-3E77-4784-9B7E-EDCEAC67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142335" cy="4800600"/>
          </a:xfrm>
        </p:spPr>
        <p:txBody>
          <a:bodyPr>
            <a:normAutofit fontScale="70000" lnSpcReduction="20000"/>
          </a:bodyPr>
          <a:lstStyle/>
          <a:p>
            <a:pPr marL="461963" indent="-381000">
              <a:buFont typeface="+mj-lt"/>
              <a:buAutoNum type="arabicPeriod"/>
            </a:pPr>
            <a:r>
              <a:rPr lang="en-US" dirty="0"/>
              <a:t>Describe the different perspectives on the job of at state legislature.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Characterize the number of total bills considered, killed, and passed by a typical legislature in Texas.  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Describe the differences in likelihood of success for bills introduces in the Texas House vs. Senate.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Trace the path of a successful bill through the Texas legislative process.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Discuss the differences in success of HBs and SBs within the House and in the Senate internal processes.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Describe how State Rep Rainey’s strategies did not and did succeed in requiring greater accountability from the Blinn College administrators.</a:t>
            </a:r>
          </a:p>
          <a:p>
            <a:pPr marL="461963" indent="-3810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4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9A6D-8FBE-4C8C-B92D-9B0EC9B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6DC2-3E77-4784-9B7E-EDCEAC67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9" y="1447800"/>
            <a:ext cx="6915912" cy="3167743"/>
          </a:xfrm>
        </p:spPr>
        <p:txBody>
          <a:bodyPr>
            <a:normAutofit fontScale="70000" lnSpcReduction="20000"/>
          </a:bodyPr>
          <a:lstStyle/>
          <a:p>
            <a:pPr marL="461963" indent="-381000">
              <a:buFont typeface="+mj-lt"/>
              <a:buAutoNum type="arabicPeriod" startAt="7"/>
            </a:pPr>
            <a:r>
              <a:rPr lang="en-US" dirty="0"/>
              <a:t>Walk through the legislative process for a bill, identifying both the uncertainty that exists and who controls the outcome at each step. </a:t>
            </a:r>
          </a:p>
          <a:p>
            <a:pPr marL="461963" indent="-381000">
              <a:buFont typeface="+mj-lt"/>
              <a:buAutoNum type="arabicPeriod" startAt="7"/>
            </a:pPr>
            <a:r>
              <a:rPr lang="en-US" dirty="0"/>
              <a:t>Describe what and why of the operations tempo in the Texas Legislature from start to finish with respect to how many bills are on the agenda of the two chambers.  </a:t>
            </a:r>
          </a:p>
          <a:p>
            <a:pPr marL="461963" indent="-381000">
              <a:buFont typeface="+mj-lt"/>
              <a:buAutoNum type="arabicPeriod" startAt="7"/>
            </a:pPr>
            <a:r>
              <a:rPr lang="en-US" dirty="0"/>
              <a:t>Explain how the Texas Legislature permits “clones” of bills and how these are used to increase the chance of success.</a:t>
            </a:r>
          </a:p>
          <a:p>
            <a:pPr marL="595313" indent="-51435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2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'm Just A Bill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 cstate="print"/>
          <a:srcRect l="15279" t="7036" r="14969" b="7038"/>
          <a:stretch/>
        </p:blipFill>
        <p:spPr>
          <a:xfrm>
            <a:off x="3505200" y="3505200"/>
            <a:ext cx="3263598" cy="25127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The Texas Legislature </a:t>
            </a:r>
            <a:br>
              <a:rPr lang="en-US" sz="3600" dirty="0"/>
            </a:br>
            <a:r>
              <a:rPr lang="en-US" sz="3600" u="sng" dirty="0"/>
              <a:t>Really</a:t>
            </a:r>
            <a:r>
              <a:rPr lang="en-US" sz="3600" dirty="0"/>
              <a:t> Works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Not what you have been taught or believe is true</a:t>
            </a:r>
          </a:p>
          <a:p>
            <a:r>
              <a:rPr lang="en-US" sz="2800" dirty="0">
                <a:latin typeface="Arial"/>
                <a:cs typeface="Arial"/>
              </a:rPr>
              <a:t>Typically, the opposite of what you have been taught or believe is true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05100" y="6646887"/>
            <a:ext cx="5143500" cy="422225"/>
            <a:chOff x="2057400" y="6477000"/>
            <a:chExt cx="5867400" cy="246221"/>
          </a:xfrm>
        </p:grpSpPr>
        <p:sp>
          <p:nvSpPr>
            <p:cNvPr id="4" name="Rectangle 3"/>
            <p:cNvSpPr/>
            <p:nvPr/>
          </p:nvSpPr>
          <p:spPr>
            <a:xfrm>
              <a:off x="4343400" y="6477000"/>
              <a:ext cx="3581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http://</a:t>
              </a:r>
              <a:r>
                <a:rPr lang="en-US" sz="1000" b="1" dirty="0" err="1">
                  <a:latin typeface="Arial"/>
                  <a:cs typeface="Arial"/>
                </a:rPr>
                <a:t>www.youtube.com</a:t>
              </a:r>
              <a:r>
                <a:rPr lang="en-US" sz="1000" b="1" dirty="0">
                  <a:latin typeface="Arial"/>
                  <a:cs typeface="Arial"/>
                </a:rPr>
                <a:t>/</a:t>
              </a:r>
              <a:r>
                <a:rPr lang="en-US" sz="1000" b="1" dirty="0" err="1">
                  <a:latin typeface="Arial"/>
                  <a:cs typeface="Arial"/>
                </a:rPr>
                <a:t>watch?v</a:t>
              </a:r>
              <a:r>
                <a:rPr lang="en-US" sz="1000" b="1" dirty="0">
                  <a:latin typeface="Arial"/>
                  <a:cs typeface="Arial"/>
                </a:rPr>
                <a:t>=tyeJ55o3El0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6477000"/>
              <a:ext cx="21210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http://</a:t>
              </a:r>
              <a:r>
                <a:rPr lang="en-US" sz="1000" b="1" dirty="0" err="1">
                  <a:latin typeface="Arial"/>
                  <a:cs typeface="Arial"/>
                </a:rPr>
                <a:t>www.schoolhouserock.tv</a:t>
              </a:r>
              <a:r>
                <a:rPr lang="en-US" sz="1000" b="1" dirty="0">
                  <a:latin typeface="Arial"/>
                  <a:cs typeface="Arial"/>
                </a:rPr>
                <a:t>/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10552" y="4438396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Remember</a:t>
            </a:r>
            <a:b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</a:b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this…?</a:t>
            </a:r>
          </a:p>
        </p:txBody>
      </p:sp>
    </p:spTree>
    <p:extLst>
      <p:ext uri="{BB962C8B-B14F-4D97-AF65-F5344CB8AC3E}">
        <p14:creationId xmlns:p14="http://schemas.microsoft.com/office/powerpoint/2010/main" val="3773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Legislature’s Most Important Activity?</a:t>
            </a:r>
          </a:p>
        </p:txBody>
      </p:sp>
      <p:sp>
        <p:nvSpPr>
          <p:cNvPr id="1536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media and textbooks say </a:t>
            </a:r>
            <a:r>
              <a:rPr lang="ja-JP" altLang="en-US" dirty="0"/>
              <a:t>“</a:t>
            </a:r>
            <a:r>
              <a:rPr lang="en-US" dirty="0"/>
              <a:t>passing bills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dirty="0"/>
              <a:t>News media and textbooks say </a:t>
            </a:r>
            <a:r>
              <a:rPr lang="ja-JP" altLang="en-US" dirty="0"/>
              <a:t>“</a:t>
            </a:r>
            <a:r>
              <a:rPr lang="en-US" dirty="0"/>
              <a:t>weighing legislation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Members say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2176498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…but only 20-25% pass in a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3200400"/>
            <a:ext cx="320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…but most bills never even are given a chance!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Dead-on-arrival</a:t>
            </a:r>
            <a:b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   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Duplicates that will die</a:t>
            </a:r>
          </a:p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      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Die in committee without thorough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Activity</a:t>
            </a:r>
          </a:p>
        </p:txBody>
      </p:sp>
      <p:sp>
        <p:nvSpPr>
          <p:cNvPr id="1536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News media and textbooks say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passing bills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”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News media and textbooks say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considering legislation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Members say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1800" y="4343400"/>
            <a:ext cx="39821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891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Killing </a:t>
            </a:r>
            <a:r>
              <a:rPr lang="en-US" sz="3600" u="sng" dirty="0">
                <a:solidFill>
                  <a:srgbClr val="3891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bad</a:t>
            </a:r>
            <a:r>
              <a:rPr lang="en-US" sz="3600" dirty="0">
                <a:solidFill>
                  <a:srgbClr val="3891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bills!</a:t>
            </a:r>
          </a:p>
          <a:p>
            <a:pPr marL="509588" indent="-1651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B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Harm their constituents</a:t>
            </a:r>
          </a:p>
          <a:p>
            <a:pPr marL="509588" indent="-1651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B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Waste resources</a:t>
            </a:r>
          </a:p>
          <a:p>
            <a:pPr marL="509588" indent="-1651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B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Ideologically wrong</a:t>
            </a:r>
          </a:p>
        </p:txBody>
      </p:sp>
      <p:sp>
        <p:nvSpPr>
          <p:cNvPr id="3" name="TextBox 2"/>
          <p:cNvSpPr txBox="1"/>
          <p:nvPr/>
        </p:nvSpPr>
        <p:spPr>
          <a:xfrm rot="20696511">
            <a:off x="5209813" y="5710913"/>
            <a:ext cx="4191000" cy="9233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Since this is their perceived job,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this is also the measure of their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perceived success!</a:t>
            </a:r>
          </a:p>
        </p:txBody>
      </p:sp>
    </p:spTree>
    <p:extLst>
      <p:ext uri="{BB962C8B-B14F-4D97-AF65-F5344CB8AC3E}">
        <p14:creationId xmlns:p14="http://schemas.microsoft.com/office/powerpoint/2010/main" val="26207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/>
              <a:t>Texas Legislative Workload &amp; Outcome</a:t>
            </a:r>
          </a:p>
        </p:txBody>
      </p:sp>
      <p:graphicFrame>
        <p:nvGraphicFramePr>
          <p:cNvPr id="25422" name="Group 84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40712156"/>
              </p:ext>
            </p:extLst>
          </p:nvPr>
        </p:nvGraphicFramePr>
        <p:xfrm>
          <a:off x="609601" y="1612338"/>
          <a:ext cx="8343901" cy="2350062"/>
        </p:xfrm>
        <a:graphic>
          <a:graphicData uri="http://schemas.openxmlformats.org/drawingml/2006/table">
            <a:tbl>
              <a:tblPr/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15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8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73rd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74th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82nd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83rd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LEGISLATURE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Bills Introduced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4380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4957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5561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5766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5544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5592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5484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6190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 Killed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Pct. Passed by Legislature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Became Law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Legislative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Group 8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036180"/>
              </p:ext>
            </p:extLst>
          </p:nvPr>
        </p:nvGraphicFramePr>
        <p:xfrm>
          <a:off x="609601" y="4628373"/>
          <a:ext cx="8343901" cy="1007253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5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68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15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WHERE BILLS </a:t>
                      </a: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STARTED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House Bills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Senate Bills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1905000" y="2514600"/>
            <a:ext cx="304800" cy="99060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432800" y="2425700"/>
            <a:ext cx="457200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89150" y="1290934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Segoe Print" panose="02000600000000000000" pitchFamily="2" charset="0"/>
              </a:rPr>
              <a:t>Democrat-Controlled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311868"/>
            <a:ext cx="351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R e p u b l I c a n-C o n t r o l </a:t>
            </a:r>
            <a:r>
              <a:rPr lang="en-US" sz="1400" dirty="0" err="1">
                <a:solidFill>
                  <a:srgbClr val="FF0000"/>
                </a:solidFill>
                <a:latin typeface="Segoe Print" panose="02000600000000000000" pitchFamily="2" charset="0"/>
              </a:rPr>
              <a:t>l</a:t>
            </a:r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 e 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89150" y="1290934"/>
            <a:ext cx="6984348" cy="32871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44119258-0EDE-4E6B-B606-CE820A68EE73}"/>
              </a:ext>
            </a:extLst>
          </p:cNvPr>
          <p:cNvSpPr/>
          <p:nvPr/>
        </p:nvSpPr>
        <p:spPr>
          <a:xfrm>
            <a:off x="8429086" y="4953311"/>
            <a:ext cx="457200" cy="78956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1676400"/>
            <a:ext cx="1828800" cy="4724400"/>
          </a:xfrm>
          <a:prstGeom prst="downArrow">
            <a:avLst>
              <a:gd name="adj1" fmla="val 68033"/>
              <a:gd name="adj2" fmla="val 2541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6662" y="228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Legislative Process in the States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991302" y="1676400"/>
            <a:ext cx="1828800" cy="4724400"/>
          </a:xfrm>
          <a:prstGeom prst="downArrow">
            <a:avLst>
              <a:gd name="adj1" fmla="val 68033"/>
              <a:gd name="adj2" fmla="val 2541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477000" y="1676400"/>
            <a:ext cx="1828800" cy="1524000"/>
          </a:xfrm>
          <a:prstGeom prst="downArrow">
            <a:avLst>
              <a:gd name="adj1" fmla="val 68033"/>
              <a:gd name="adj2" fmla="val 2541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62814"/>
              </p:ext>
            </p:extLst>
          </p:nvPr>
        </p:nvGraphicFramePr>
        <p:xfrm>
          <a:off x="1295400" y="1295400"/>
          <a:ext cx="7531848" cy="5262912"/>
        </p:xfrm>
        <a:graphic>
          <a:graphicData uri="http://schemas.openxmlformats.org/drawingml/2006/table">
            <a:tbl>
              <a:tblPr/>
              <a:tblGrid>
                <a:gridCol w="256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Chamber of Origin</a:t>
                      </a:r>
                    </a:p>
                  </a:txBody>
                  <a:tcPr marL="10944" marR="10944" marT="10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Second Chamber</a:t>
                      </a:r>
                    </a:p>
                  </a:txBody>
                  <a:tcPr marL="10944" marR="10944" marT="10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Conference Committee</a:t>
                      </a:r>
                    </a:p>
                  </a:txBody>
                  <a:tcPr marL="10944" marR="10944" marT="10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Bill is drafted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 and </a:t>
                      </a:r>
                      <a:r>
                        <a:rPr lang="en-US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First Reading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 and First Reading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members chosen</a:t>
                      </a:r>
                    </a:p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referral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referral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Bill redrafted and sent to both chambers</a:t>
                      </a: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Subcommittee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Subcommittee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 both chambers approve, sent to governor</a:t>
                      </a: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hearings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hearings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Action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Committee Action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Calendar placement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Calendar placement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Second Reading </a:t>
                      </a: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floor consideration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Second Reading and floor consideration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Third Reading</a:t>
                      </a: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floor vote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Third reading and floor vote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Reconsideration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Reconsideration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Sent to opposite chamber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 amended, returned to chamber of origin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532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 approved without amendment, sent to governor</a:t>
                      </a:r>
                    </a:p>
                  </a:txBody>
                  <a:tcPr marL="10944" marR="10944" marT="109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944" marR="10944" marT="109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4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Texas Legislature:</a:t>
            </a:r>
            <a:br>
              <a:rPr lang="en-US" sz="4000" dirty="0"/>
            </a:br>
            <a:r>
              <a:rPr lang="en-US" sz="4000" dirty="0"/>
              <a:t>Bill Flow, Mortality, and Success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00338"/>
              </p:ext>
            </p:extLst>
          </p:nvPr>
        </p:nvGraphicFramePr>
        <p:xfrm>
          <a:off x="190497" y="1676400"/>
          <a:ext cx="8763005" cy="4648202"/>
        </p:xfrm>
        <a:graphic>
          <a:graphicData uri="http://schemas.openxmlformats.org/drawingml/2006/table">
            <a:tbl>
              <a:tblPr/>
              <a:tblGrid>
                <a:gridCol w="198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HOUSE BILLS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1991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1993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1995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1997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1999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2001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2003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2005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2007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2009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2011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2013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deliberated in House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pass House committee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pass House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deliberated in Senate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pass Senate committee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pass legislature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HB enacted law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302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SENATE BILLS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1991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1993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1995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1997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1999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2001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2003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2005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2007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2009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2011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2013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deliberated in Senate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Pass committee Senate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Pass Senate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Deliberated in House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pass House committee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pass legislature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SB enacted law</a:t>
                      </a:r>
                    </a:p>
                  </a:txBody>
                  <a:tcPr marL="11515" marR="11515" marT="115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11515" marR="11515" marT="115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36%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609600" y="1905000"/>
            <a:ext cx="914400" cy="1828800"/>
          </a:xfrm>
          <a:prstGeom prst="downArrow">
            <a:avLst>
              <a:gd name="adj1" fmla="val 50000"/>
              <a:gd name="adj2" fmla="val 26389"/>
            </a:avLst>
          </a:prstGeom>
          <a:noFill/>
          <a:ln>
            <a:solidFill>
              <a:srgbClr val="FF0000">
                <a:alpha val="36078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09600" y="4540250"/>
            <a:ext cx="914400" cy="1828800"/>
          </a:xfrm>
          <a:prstGeom prst="downArrow">
            <a:avLst>
              <a:gd name="adj1" fmla="val 50000"/>
              <a:gd name="adj2" fmla="val 26389"/>
            </a:avLst>
          </a:prstGeom>
          <a:noFill/>
          <a:ln>
            <a:solidFill>
              <a:srgbClr val="FF0000">
                <a:alpha val="36078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241B64-68E8-4627-BA5B-B09E1F481FD7}"/>
              </a:ext>
            </a:extLst>
          </p:cNvPr>
          <p:cNvSpPr/>
          <p:nvPr/>
        </p:nvSpPr>
        <p:spPr>
          <a:xfrm>
            <a:off x="8463776" y="6055112"/>
            <a:ext cx="401444" cy="313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581421-E424-4A10-B5C3-B4D96C255519}"/>
              </a:ext>
            </a:extLst>
          </p:cNvPr>
          <p:cNvSpPr/>
          <p:nvPr/>
        </p:nvSpPr>
        <p:spPr>
          <a:xfrm>
            <a:off x="8471213" y="3464321"/>
            <a:ext cx="401444" cy="313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06A70-C891-48B4-91C2-EA8A08342545}"/>
              </a:ext>
            </a:extLst>
          </p:cNvPr>
          <p:cNvSpPr/>
          <p:nvPr/>
        </p:nvSpPr>
        <p:spPr>
          <a:xfrm>
            <a:off x="8471213" y="2196791"/>
            <a:ext cx="394007" cy="501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CAB357-4E19-43EE-823B-23BF5AD2CD5B}"/>
              </a:ext>
            </a:extLst>
          </p:cNvPr>
          <p:cNvSpPr/>
          <p:nvPr/>
        </p:nvSpPr>
        <p:spPr>
          <a:xfrm>
            <a:off x="8467499" y="4769002"/>
            <a:ext cx="394007" cy="501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BCE88F-BE55-406A-AC0A-9A111C89E9C6}"/>
              </a:ext>
            </a:extLst>
          </p:cNvPr>
          <p:cNvSpPr/>
          <p:nvPr/>
        </p:nvSpPr>
        <p:spPr>
          <a:xfrm>
            <a:off x="8471213" y="2743200"/>
            <a:ext cx="390293" cy="21187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64AE9-7204-4CDF-987A-41E366105915}"/>
              </a:ext>
            </a:extLst>
          </p:cNvPr>
          <p:cNvSpPr/>
          <p:nvPr/>
        </p:nvSpPr>
        <p:spPr>
          <a:xfrm>
            <a:off x="8478650" y="5326557"/>
            <a:ext cx="390293" cy="211872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97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FF0000"/>
            </a:solidFill>
            <a:latin typeface="Segoe Print" panose="02000600000000000000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15819</TotalTime>
  <Words>2142</Words>
  <Application>Microsoft Office PowerPoint</Application>
  <PresentationFormat>On-screen Show (4:3)</PresentationFormat>
  <Paragraphs>505</Paragraphs>
  <Slides>19</Slides>
  <Notes>19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Elephant</vt:lpstr>
      <vt:lpstr>Gill Sans MT</vt:lpstr>
      <vt:lpstr>Segoe Print</vt:lpstr>
      <vt:lpstr>Times</vt:lpstr>
      <vt:lpstr>Times New Roman</vt:lpstr>
      <vt:lpstr>Verdana</vt:lpstr>
      <vt:lpstr>Wingdings 2</vt:lpstr>
      <vt:lpstr>1_Default Design</vt:lpstr>
      <vt:lpstr>1_Solstice</vt:lpstr>
      <vt:lpstr>Document</vt:lpstr>
      <vt:lpstr>POLS 207  State &amp; Local Government* </vt:lpstr>
      <vt:lpstr>Learning Objectives</vt:lpstr>
      <vt:lpstr>Learning Objectives</vt:lpstr>
      <vt:lpstr>How The Texas Legislature  Really Works </vt:lpstr>
      <vt:lpstr>Legislature’s Most Important Activity?</vt:lpstr>
      <vt:lpstr>Most Important Activity</vt:lpstr>
      <vt:lpstr>Texas Legislative Workload &amp; Outcome</vt:lpstr>
      <vt:lpstr>The Legislative Process in the States</vt:lpstr>
      <vt:lpstr>Texas Legislature: Bill Flow, Mortality, and Success</vt:lpstr>
      <vt:lpstr>PowerPoint Presentation</vt:lpstr>
      <vt:lpstr>At every step, there is uncertainty…</vt:lpstr>
      <vt:lpstr>…and politics is often the reason for the uncertainty!</vt:lpstr>
      <vt:lpstr>PowerPoint Presentation</vt:lpstr>
      <vt:lpstr>Rhythm of the Texas Legislature: Traffic Jams &amp; Fights to the Finish</vt:lpstr>
      <vt:lpstr>Rhythm of the Texas Legislature: Traffic Jams &amp; Fights to the Finish</vt:lpstr>
      <vt:lpstr>Common strategy to improve the odds of getting a bill through…</vt:lpstr>
      <vt:lpstr>Use of identical bills and measuring success in the Texas Legislature</vt:lpstr>
      <vt:lpstr>Practice Problems …to begin mastering this material.    Complete instructions are in the Module 1 resource, How to Use Practice Problems to Prepare for Exams.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1172</cp:revision>
  <cp:lastPrinted>2020-10-18T20:50:00Z</cp:lastPrinted>
  <dcterms:created xsi:type="dcterms:W3CDTF">2002-01-15T14:16:03Z</dcterms:created>
  <dcterms:modified xsi:type="dcterms:W3CDTF">2022-10-10T18:39:31Z</dcterms:modified>
</cp:coreProperties>
</file>