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931" r:id="rId2"/>
  </p:sldMasterIdLst>
  <p:notesMasterIdLst>
    <p:notesMasterId r:id="rId35"/>
  </p:notesMasterIdLst>
  <p:handoutMasterIdLst>
    <p:handoutMasterId r:id="rId36"/>
  </p:handoutMasterIdLst>
  <p:sldIdLst>
    <p:sldId id="489" r:id="rId3"/>
    <p:sldId id="706" r:id="rId4"/>
    <p:sldId id="712" r:id="rId5"/>
    <p:sldId id="583" r:id="rId6"/>
    <p:sldId id="584" r:id="rId7"/>
    <p:sldId id="684" r:id="rId8"/>
    <p:sldId id="683" r:id="rId9"/>
    <p:sldId id="585" r:id="rId10"/>
    <p:sldId id="586" r:id="rId11"/>
    <p:sldId id="587" r:id="rId12"/>
    <p:sldId id="646" r:id="rId13"/>
    <p:sldId id="588" r:id="rId14"/>
    <p:sldId id="713" r:id="rId15"/>
    <p:sldId id="645" r:id="rId16"/>
    <p:sldId id="715" r:id="rId17"/>
    <p:sldId id="716" r:id="rId18"/>
    <p:sldId id="717" r:id="rId19"/>
    <p:sldId id="611" r:id="rId20"/>
    <p:sldId id="705" r:id="rId21"/>
    <p:sldId id="590" r:id="rId22"/>
    <p:sldId id="591" r:id="rId23"/>
    <p:sldId id="718" r:id="rId24"/>
    <p:sldId id="647" r:id="rId25"/>
    <p:sldId id="592" r:id="rId26"/>
    <p:sldId id="644" r:id="rId27"/>
    <p:sldId id="719" r:id="rId28"/>
    <p:sldId id="593" r:id="rId29"/>
    <p:sldId id="594" r:id="rId30"/>
    <p:sldId id="648" r:id="rId31"/>
    <p:sldId id="649" r:id="rId32"/>
    <p:sldId id="655" r:id="rId33"/>
    <p:sldId id="681" r:id="rId3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448">
          <p15:clr>
            <a:srgbClr val="A4A3A4"/>
          </p15:clr>
        </p15:guide>
        <p15:guide id="4" pos="2928">
          <p15:clr>
            <a:srgbClr val="A4A3A4"/>
          </p15:clr>
        </p15:guide>
      </p15:sldGuideLst>
    </p:ext>
    <p:ext uri="{2D200454-40CA-4A62-9FC3-DE9A4176ACB9}">
      <p15:notesGuideLst xmlns:p15="http://schemas.microsoft.com/office/powerpoint/2012/main">
        <p15:guide id="1" orient="horz" pos="2674" userDrawn="1">
          <p15:clr>
            <a:srgbClr val="A4A3A4"/>
          </p15:clr>
        </p15:guide>
        <p15:guide id="2" pos="2192" userDrawn="1">
          <p15:clr>
            <a:srgbClr val="A4A3A4"/>
          </p15:clr>
        </p15:guide>
        <p15:guide id="3" orient="horz" pos="2928" userDrawn="1">
          <p15:clr>
            <a:srgbClr val="A4A3A4"/>
          </p15:clr>
        </p15:guide>
        <p15:guide id="4"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7DEC9"/>
    <a:srgbClr val="000000"/>
    <a:srgbClr val="CC00FF"/>
    <a:srgbClr val="CC6600"/>
    <a:srgbClr val="990000"/>
    <a:srgbClr val="26697A"/>
    <a:srgbClr val="FF0000"/>
    <a:srgbClr val="FF3300"/>
    <a:srgbClr val="389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89818" autoAdjust="0"/>
  </p:normalViewPr>
  <p:slideViewPr>
    <p:cSldViewPr>
      <p:cViewPr varScale="1">
        <p:scale>
          <a:sx n="96" d="100"/>
          <a:sy n="96" d="100"/>
        </p:scale>
        <p:origin x="1566" y="78"/>
      </p:cViewPr>
      <p:guideLst>
        <p:guide orient="horz" pos="2160"/>
        <p:guide pos="2880"/>
        <p:guide orient="horz" pos="2448"/>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96"/>
    </p:cViewPr>
  </p:sorterViewPr>
  <p:notesViewPr>
    <p:cSldViewPr>
      <p:cViewPr>
        <p:scale>
          <a:sx n="90" d="100"/>
          <a:sy n="90" d="100"/>
        </p:scale>
        <p:origin x="5544" y="1218"/>
      </p:cViewPr>
      <p:guideLst>
        <p:guide orient="horz" pos="2674"/>
        <p:guide pos="219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30" name="Rectangle 6"/>
          <p:cNvSpPr>
            <a:spLocks noGrp="1" noChangeArrowheads="1"/>
          </p:cNvSpPr>
          <p:nvPr>
            <p:ph type="hdr" sz="quarter"/>
          </p:nvPr>
        </p:nvSpPr>
        <p:spPr bwMode="auto">
          <a:xfrm>
            <a:off x="2000285" y="309515"/>
            <a:ext cx="3037628" cy="465847"/>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ctr">
              <a:defRPr sz="2000" b="1"/>
            </a:lvl1pPr>
          </a:lstStyle>
          <a:p>
            <a:pPr>
              <a:defRPr/>
            </a:pPr>
            <a:r>
              <a:rPr lang="en-US" dirty="0"/>
              <a:t>207-8</a:t>
            </a:r>
          </a:p>
        </p:txBody>
      </p:sp>
      <p:sp>
        <p:nvSpPr>
          <p:cNvPr id="3" name="Date Placeholder 2"/>
          <p:cNvSpPr>
            <a:spLocks noGrp="1"/>
          </p:cNvSpPr>
          <p:nvPr>
            <p:ph type="dt" sz="quarter" idx="1"/>
          </p:nvPr>
        </p:nvSpPr>
        <p:spPr>
          <a:xfrm>
            <a:off x="3970784" y="2"/>
            <a:ext cx="3038049" cy="464315"/>
          </a:xfrm>
          <a:prstGeom prst="rect">
            <a:avLst/>
          </a:prstGeom>
        </p:spPr>
        <p:txBody>
          <a:bodyPr vert="horz" lIns="85213" tIns="42606" rIns="85213" bIns="42606" rtlCol="0"/>
          <a:lstStyle>
            <a:lvl1pPr algn="r">
              <a:defRPr sz="1100"/>
            </a:lvl1pPr>
          </a:lstStyle>
          <a:p>
            <a:fld id="{C6FA1C91-1E3F-4D9E-8509-4334F06A67EA}" type="datetimeFigureOut">
              <a:rPr lang="en-US" smtClean="0"/>
              <a:pPr/>
              <a:t>3/17/2023</a:t>
            </a:fld>
            <a:endParaRPr lang="en-US"/>
          </a:p>
        </p:txBody>
      </p:sp>
      <p:sp>
        <p:nvSpPr>
          <p:cNvPr id="4" name="Slide Number Placeholder 3"/>
          <p:cNvSpPr>
            <a:spLocks noGrp="1"/>
          </p:cNvSpPr>
          <p:nvPr>
            <p:ph type="sldNum" sz="quarter" idx="3"/>
          </p:nvPr>
        </p:nvSpPr>
        <p:spPr>
          <a:xfrm>
            <a:off x="3970784" y="8830644"/>
            <a:ext cx="3038049" cy="464315"/>
          </a:xfrm>
          <a:prstGeom prst="rect">
            <a:avLst/>
          </a:prstGeom>
        </p:spPr>
        <p:txBody>
          <a:bodyPr vert="horz" lIns="85213" tIns="42606" rIns="85213" bIns="42606" rtlCol="0" anchor="b"/>
          <a:lstStyle>
            <a:lvl1pPr algn="r">
              <a:defRPr sz="1100"/>
            </a:lvl1pPr>
          </a:lstStyle>
          <a:p>
            <a:fld id="{1902E245-768D-4E6A-ADC1-907F108A380A}" type="slidenum">
              <a:rPr lang="en-US" smtClean="0"/>
              <a:pPr/>
              <a:t>‹#›</a:t>
            </a:fld>
            <a:endParaRPr lang="en-US"/>
          </a:p>
        </p:txBody>
      </p:sp>
    </p:spTree>
    <p:extLst>
      <p:ext uri="{BB962C8B-B14F-4D97-AF65-F5344CB8AC3E}">
        <p14:creationId xmlns:p14="http://schemas.microsoft.com/office/powerpoint/2010/main" val="3631751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4"/>
            <a:ext cx="3037629"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3972773" y="4"/>
            <a:ext cx="3037628"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35143" y="4415280"/>
            <a:ext cx="5140119" cy="4183143"/>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06" name="Rectangle 6"/>
          <p:cNvSpPr>
            <a:spLocks noGrp="1" noChangeArrowheads="1"/>
          </p:cNvSpPr>
          <p:nvPr>
            <p:ph type="ftr" sz="quarter" idx="4"/>
          </p:nvPr>
        </p:nvSpPr>
        <p:spPr bwMode="auto">
          <a:xfrm>
            <a:off x="1" y="8832135"/>
            <a:ext cx="3037629"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3972773" y="8832135"/>
            <a:ext cx="3037628"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lgn="r">
              <a:defRPr sz="1200"/>
            </a:lvl1pPr>
          </a:lstStyle>
          <a:p>
            <a:pPr>
              <a:defRPr/>
            </a:pPr>
            <a:fld id="{39DE6753-D867-4516-B49D-6DC49629989B}" type="slidenum">
              <a:rPr lang="en-US"/>
              <a:pPr>
                <a:defRPr/>
              </a:pPr>
              <a:t>‹#›</a:t>
            </a:fld>
            <a:endParaRPr lang="en-US" dirty="0"/>
          </a:p>
        </p:txBody>
      </p:sp>
    </p:spTree>
    <p:extLst>
      <p:ext uri="{BB962C8B-B14F-4D97-AF65-F5344CB8AC3E}">
        <p14:creationId xmlns:p14="http://schemas.microsoft.com/office/powerpoint/2010/main" val="2205602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a:t>
            </a:fld>
            <a:endParaRPr lang="en-US" dirty="0"/>
          </a:p>
        </p:txBody>
      </p:sp>
    </p:spTree>
    <p:extLst>
      <p:ext uri="{BB962C8B-B14F-4D97-AF65-F5344CB8AC3E}">
        <p14:creationId xmlns:p14="http://schemas.microsoft.com/office/powerpoint/2010/main" val="388598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11</a:t>
            </a:fld>
            <a:endParaRPr lang="en-US" dirty="0"/>
          </a:p>
        </p:txBody>
      </p:sp>
    </p:spTree>
    <p:extLst>
      <p:ext uri="{BB962C8B-B14F-4D97-AF65-F5344CB8AC3E}">
        <p14:creationId xmlns:p14="http://schemas.microsoft.com/office/powerpoint/2010/main" val="3723462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12</a:t>
            </a:fld>
            <a:endParaRPr lang="en-US"/>
          </a:p>
        </p:txBody>
      </p:sp>
    </p:spTree>
    <p:extLst>
      <p:ext uri="{BB962C8B-B14F-4D97-AF65-F5344CB8AC3E}">
        <p14:creationId xmlns:p14="http://schemas.microsoft.com/office/powerpoint/2010/main" val="2873065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13</a:t>
            </a:fld>
            <a:endParaRPr lang="en-US"/>
          </a:p>
        </p:txBody>
      </p:sp>
    </p:spTree>
    <p:extLst>
      <p:ext uri="{BB962C8B-B14F-4D97-AF65-F5344CB8AC3E}">
        <p14:creationId xmlns:p14="http://schemas.microsoft.com/office/powerpoint/2010/main" val="164807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14</a:t>
            </a:fld>
            <a:endParaRPr lang="en-US"/>
          </a:p>
        </p:txBody>
      </p:sp>
    </p:spTree>
    <p:extLst>
      <p:ext uri="{BB962C8B-B14F-4D97-AF65-F5344CB8AC3E}">
        <p14:creationId xmlns:p14="http://schemas.microsoft.com/office/powerpoint/2010/main" val="3307018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FEW COUNTIES HAVE CHANGED TO THE SYSTEM OF COMPREHENSIVE MANAGEMENT BY A QUALIFIED ENGINEER.</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18</a:t>
            </a:fld>
            <a:endParaRPr lang="en-US" dirty="0"/>
          </a:p>
        </p:txBody>
      </p:sp>
    </p:spTree>
    <p:extLst>
      <p:ext uri="{BB962C8B-B14F-4D97-AF65-F5344CB8AC3E}">
        <p14:creationId xmlns:p14="http://schemas.microsoft.com/office/powerpoint/2010/main" val="541235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FEW COUNTIES HAVE CHANGED TO THE SYSTEM OF COMPREHENSIVE MANAGEMENT BY A QUALIFIED ENGINEER.</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19</a:t>
            </a:fld>
            <a:endParaRPr lang="en-US" dirty="0"/>
          </a:p>
        </p:txBody>
      </p:sp>
    </p:spTree>
    <p:extLst>
      <p:ext uri="{BB962C8B-B14F-4D97-AF65-F5344CB8AC3E}">
        <p14:creationId xmlns:p14="http://schemas.microsoft.com/office/powerpoint/2010/main" val="1677491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20</a:t>
            </a:fld>
            <a:endParaRPr lang="en-US"/>
          </a:p>
        </p:txBody>
      </p:sp>
    </p:spTree>
    <p:extLst>
      <p:ext uri="{BB962C8B-B14F-4D97-AF65-F5344CB8AC3E}">
        <p14:creationId xmlns:p14="http://schemas.microsoft.com/office/powerpoint/2010/main" val="2289508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600" dirty="0"/>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21</a:t>
            </a:fld>
            <a:endParaRPr lang="en-US"/>
          </a:p>
        </p:txBody>
      </p:sp>
    </p:spTree>
    <p:extLst>
      <p:ext uri="{BB962C8B-B14F-4D97-AF65-F5344CB8AC3E}">
        <p14:creationId xmlns:p14="http://schemas.microsoft.com/office/powerpoint/2010/main" val="3360341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23</a:t>
            </a:fld>
            <a:endParaRPr lang="en-US" dirty="0"/>
          </a:p>
        </p:txBody>
      </p:sp>
    </p:spTree>
    <p:extLst>
      <p:ext uri="{BB962C8B-B14F-4D97-AF65-F5344CB8AC3E}">
        <p14:creationId xmlns:p14="http://schemas.microsoft.com/office/powerpoint/2010/main" val="336882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24</a:t>
            </a:fld>
            <a:endParaRPr lang="en-US"/>
          </a:p>
        </p:txBody>
      </p:sp>
    </p:spTree>
    <p:extLst>
      <p:ext uri="{BB962C8B-B14F-4D97-AF65-F5344CB8AC3E}">
        <p14:creationId xmlns:p14="http://schemas.microsoft.com/office/powerpoint/2010/main" val="398441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3</a:t>
            </a:fld>
            <a:endParaRPr lang="en-US" dirty="0"/>
          </a:p>
        </p:txBody>
      </p:sp>
    </p:spTree>
    <p:extLst>
      <p:ext uri="{BB962C8B-B14F-4D97-AF65-F5344CB8AC3E}">
        <p14:creationId xmlns:p14="http://schemas.microsoft.com/office/powerpoint/2010/main" val="909671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25</a:t>
            </a:fld>
            <a:endParaRPr lang="en-US"/>
          </a:p>
        </p:txBody>
      </p:sp>
    </p:spTree>
    <p:extLst>
      <p:ext uri="{BB962C8B-B14F-4D97-AF65-F5344CB8AC3E}">
        <p14:creationId xmlns:p14="http://schemas.microsoft.com/office/powerpoint/2010/main" val="1876047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27</a:t>
            </a:fld>
            <a:endParaRPr lang="en-US"/>
          </a:p>
        </p:txBody>
      </p:sp>
    </p:spTree>
    <p:extLst>
      <p:ext uri="{BB962C8B-B14F-4D97-AF65-F5344CB8AC3E}">
        <p14:creationId xmlns:p14="http://schemas.microsoft.com/office/powerpoint/2010/main" val="374509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dirty="0"/>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28</a:t>
            </a:fld>
            <a:endParaRPr lang="en-US"/>
          </a:p>
        </p:txBody>
      </p:sp>
    </p:spTree>
    <p:extLst>
      <p:ext uri="{BB962C8B-B14F-4D97-AF65-F5344CB8AC3E}">
        <p14:creationId xmlns:p14="http://schemas.microsoft.com/office/powerpoint/2010/main" val="90007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29</a:t>
            </a:fld>
            <a:endParaRPr lang="en-US" dirty="0"/>
          </a:p>
        </p:txBody>
      </p:sp>
    </p:spTree>
    <p:extLst>
      <p:ext uri="{BB962C8B-B14F-4D97-AF65-F5344CB8AC3E}">
        <p14:creationId xmlns:p14="http://schemas.microsoft.com/office/powerpoint/2010/main" val="3666312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30</a:t>
            </a:fld>
            <a:endParaRPr lang="en-US" dirty="0"/>
          </a:p>
        </p:txBody>
      </p:sp>
    </p:spTree>
    <p:extLst>
      <p:ext uri="{BB962C8B-B14F-4D97-AF65-F5344CB8AC3E}">
        <p14:creationId xmlns:p14="http://schemas.microsoft.com/office/powerpoint/2010/main" val="3555712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31</a:t>
            </a:fld>
            <a:endParaRPr lang="en-US" dirty="0"/>
          </a:p>
        </p:txBody>
      </p:sp>
    </p:spTree>
    <p:extLst>
      <p:ext uri="{BB962C8B-B14F-4D97-AF65-F5344CB8AC3E}">
        <p14:creationId xmlns:p14="http://schemas.microsoft.com/office/powerpoint/2010/main" val="2616976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32</a:t>
            </a:fld>
            <a:endParaRPr lang="en-US" dirty="0"/>
          </a:p>
        </p:txBody>
      </p:sp>
    </p:spTree>
    <p:extLst>
      <p:ext uri="{BB962C8B-B14F-4D97-AF65-F5344CB8AC3E}">
        <p14:creationId xmlns:p14="http://schemas.microsoft.com/office/powerpoint/2010/main" val="513815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8CA66EA-4F78-4ECD-916B-93E0343EC897}" type="slidenum">
              <a:rPr lang="en-US" smtClean="0"/>
              <a:pPr/>
              <a:t>4</a:t>
            </a:fld>
            <a:endParaRPr lang="en-US"/>
          </a:p>
        </p:txBody>
      </p:sp>
      <p:sp>
        <p:nvSpPr>
          <p:cNvPr id="38915" name="Rectangle 2"/>
          <p:cNvSpPr>
            <a:spLocks noGrp="1" noRot="1" noChangeAspect="1" noChangeArrowheads="1" noTextEdit="1"/>
          </p:cNvSpPr>
          <p:nvPr>
            <p:ph type="sldImg"/>
          </p:nvPr>
        </p:nvSpPr>
        <p:spPr>
          <a:xfrm>
            <a:off x="1722438" y="231775"/>
            <a:ext cx="3305175" cy="2479675"/>
          </a:xfrm>
          <a:ln/>
        </p:spPr>
      </p:sp>
      <p:sp>
        <p:nvSpPr>
          <p:cNvPr id="38916" name="Rectangle 3"/>
          <p:cNvSpPr>
            <a:spLocks noGrp="1" noChangeArrowheads="1"/>
          </p:cNvSpPr>
          <p:nvPr>
            <p:ph type="body" idx="1"/>
          </p:nvPr>
        </p:nvSpPr>
        <p:spPr>
          <a:xfrm>
            <a:off x="311573" y="2633981"/>
            <a:ext cx="6698827" cy="6430010"/>
          </a:xfrm>
          <a:noFill/>
          <a:ln/>
        </p:spPr>
        <p:txBody>
          <a:bodyPr/>
          <a:lstStyle/>
          <a:p>
            <a:endParaRPr lang="en-US" sz="1600" dirty="0">
              <a:solidFill>
                <a:srgbClr val="231F20"/>
              </a:solidFill>
              <a:latin typeface="Tahoma" pitchFamily="34" charset="0"/>
              <a:cs typeface="Tahoma" pitchFamily="34" charset="0"/>
            </a:endParaRPr>
          </a:p>
        </p:txBody>
      </p:sp>
    </p:spTree>
    <p:extLst>
      <p:ext uri="{BB962C8B-B14F-4D97-AF65-F5344CB8AC3E}">
        <p14:creationId xmlns:p14="http://schemas.microsoft.com/office/powerpoint/2010/main" val="2099769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5</a:t>
            </a:fld>
            <a:endParaRPr lang="en-US"/>
          </a:p>
        </p:txBody>
      </p:sp>
      <p:sp>
        <p:nvSpPr>
          <p:cNvPr id="5" name="Rectangle 3"/>
          <p:cNvSpPr>
            <a:spLocks noGrp="1" noChangeArrowheads="1"/>
          </p:cNvSpPr>
          <p:nvPr>
            <p:ph type="body" idx="1"/>
          </p:nvPr>
        </p:nvSpPr>
        <p:spPr>
          <a:xfrm>
            <a:off x="934721" y="4415791"/>
            <a:ext cx="5140960" cy="4648200"/>
          </a:xfrm>
        </p:spPr>
        <p:txBody>
          <a:bodyPr/>
          <a:lstStyle/>
          <a:p>
            <a:r>
              <a:rPr lang="en-US" sz="1800" dirty="0"/>
              <a:t>TOTAL 89,476</a:t>
            </a:r>
          </a:p>
          <a:p>
            <a:endParaRPr lang="en-US" sz="1800" dirty="0"/>
          </a:p>
          <a:p>
            <a:r>
              <a:rPr lang="en-US" sz="1800" dirty="0"/>
              <a:t>2007 CENSUS OF GOVERNMENTS</a:t>
            </a:r>
          </a:p>
          <a:p>
            <a:r>
              <a:rPr lang="en-US" sz="1800" dirty="0"/>
              <a:t>COUNTIES 3,033</a:t>
            </a:r>
          </a:p>
          <a:p>
            <a:r>
              <a:rPr lang="en-US" sz="1800" dirty="0"/>
              <a:t>MUNICIPAL 19,492</a:t>
            </a:r>
          </a:p>
          <a:p>
            <a:r>
              <a:rPr lang="en-US" sz="1800" dirty="0"/>
              <a:t>TOWNSHIP 16,519</a:t>
            </a:r>
          </a:p>
          <a:p>
            <a:r>
              <a:rPr lang="en-US" sz="1800" dirty="0"/>
              <a:t>SCHOOL DISTRICTS 14,561 SYSTEMS; 13,051 INDEPENDENT SCHOOL DISTRICTS</a:t>
            </a:r>
          </a:p>
          <a:p>
            <a:r>
              <a:rPr lang="en-US" sz="1800" dirty="0"/>
              <a:t>SPECIAL DISTRICTS 37,381</a:t>
            </a:r>
          </a:p>
        </p:txBody>
      </p:sp>
    </p:spTree>
    <p:extLst>
      <p:ext uri="{BB962C8B-B14F-4D97-AF65-F5344CB8AC3E}">
        <p14:creationId xmlns:p14="http://schemas.microsoft.com/office/powerpoint/2010/main" val="159324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6</a:t>
            </a:fld>
            <a:endParaRPr lang="en-US" dirty="0"/>
          </a:p>
        </p:txBody>
      </p:sp>
    </p:spTree>
    <p:extLst>
      <p:ext uri="{BB962C8B-B14F-4D97-AF65-F5344CB8AC3E}">
        <p14:creationId xmlns:p14="http://schemas.microsoft.com/office/powerpoint/2010/main" val="329488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7</a:t>
            </a:fld>
            <a:endParaRPr lang="en-US"/>
          </a:p>
        </p:txBody>
      </p:sp>
      <p:sp>
        <p:nvSpPr>
          <p:cNvPr id="5" name="Rectangle 3"/>
          <p:cNvSpPr>
            <a:spLocks noGrp="1" noChangeArrowheads="1"/>
          </p:cNvSpPr>
          <p:nvPr>
            <p:ph type="body" idx="1"/>
          </p:nvPr>
        </p:nvSpPr>
        <p:spPr>
          <a:xfrm>
            <a:off x="934721" y="4415791"/>
            <a:ext cx="5140960" cy="4648200"/>
          </a:xfrm>
        </p:spPr>
        <p:txBody>
          <a:bodyPr/>
          <a:lstStyle/>
          <a:p>
            <a:r>
              <a:rPr lang="en-US" sz="1800" dirty="0"/>
              <a:t>TOTAL 89,476</a:t>
            </a:r>
          </a:p>
          <a:p>
            <a:endParaRPr lang="en-US" sz="1800" dirty="0"/>
          </a:p>
          <a:p>
            <a:r>
              <a:rPr lang="en-US" sz="1800" dirty="0"/>
              <a:t>2007 CENSUS OF GOVERNMENTS</a:t>
            </a:r>
          </a:p>
          <a:p>
            <a:r>
              <a:rPr lang="en-US" sz="1800" dirty="0"/>
              <a:t>COUNTIES 3,033</a:t>
            </a:r>
          </a:p>
          <a:p>
            <a:r>
              <a:rPr lang="en-US" sz="1800" dirty="0"/>
              <a:t>MUNICIPAL 19,492</a:t>
            </a:r>
          </a:p>
          <a:p>
            <a:r>
              <a:rPr lang="en-US" sz="1800" dirty="0"/>
              <a:t>TOWNSHIP 16,519</a:t>
            </a:r>
          </a:p>
          <a:p>
            <a:r>
              <a:rPr lang="en-US" sz="1800" dirty="0"/>
              <a:t>SCHOOL DISTRICTS 14,561 SYSTEMS; 13,051 INDEPENDENT SCHOOL DISTRICTS</a:t>
            </a:r>
          </a:p>
          <a:p>
            <a:r>
              <a:rPr lang="en-US" sz="1800" dirty="0"/>
              <a:t>SPECIAL DISTRICTS 37,381</a:t>
            </a:r>
          </a:p>
        </p:txBody>
      </p:sp>
    </p:spTree>
    <p:extLst>
      <p:ext uri="{BB962C8B-B14F-4D97-AF65-F5344CB8AC3E}">
        <p14:creationId xmlns:p14="http://schemas.microsoft.com/office/powerpoint/2010/main" val="3832131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7D07DF2-2BB4-4A0C-A2CD-CD1586C72562}" type="slidenum">
              <a:rPr lang="en-US" smtClean="0"/>
              <a:pPr>
                <a:defRPr/>
              </a:pPr>
              <a:t>8</a:t>
            </a:fld>
            <a:endParaRPr lang="en-US"/>
          </a:p>
        </p:txBody>
      </p:sp>
    </p:spTree>
    <p:extLst>
      <p:ext uri="{BB962C8B-B14F-4D97-AF65-F5344CB8AC3E}">
        <p14:creationId xmlns:p14="http://schemas.microsoft.com/office/powerpoint/2010/main" val="588440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9</a:t>
            </a:fld>
            <a:endParaRPr lang="en-US" dirty="0"/>
          </a:p>
        </p:txBody>
      </p:sp>
    </p:spTree>
    <p:extLst>
      <p:ext uri="{BB962C8B-B14F-4D97-AF65-F5344CB8AC3E}">
        <p14:creationId xmlns:p14="http://schemas.microsoft.com/office/powerpoint/2010/main" val="749030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10</a:t>
            </a:fld>
            <a:endParaRPr lang="en-US" dirty="0"/>
          </a:p>
        </p:txBody>
      </p:sp>
    </p:spTree>
    <p:extLst>
      <p:ext uri="{BB962C8B-B14F-4D97-AF65-F5344CB8AC3E}">
        <p14:creationId xmlns:p14="http://schemas.microsoft.com/office/powerpoint/2010/main" val="316309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79C1FF-5C6C-4AA1-8597-576C441BDA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567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D96800-93A6-4B82-8A8B-035BAEA3FF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195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099019-8B76-43C3-8186-0D1A372928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54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524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95AB143-90EE-4CFA-8ADC-F6E024E08F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456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2A02DDC2-5D91-476C-98E9-1871A9B60990}" type="slidenum">
              <a:rPr lang="en-US" smtClean="0"/>
              <a:pPr>
                <a:defRPr/>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F937BD-16A9-430D-BFA3-A0F2C3127D3A}"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DB70EA-66B7-4514-82E0-AD8F294B14F7}" type="slidenum">
              <a:rPr lang="en-US" smtClean="0"/>
              <a:pPr>
                <a:defRPr/>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4EC62E-EB3B-4096-A366-F1330D92472A}"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2939BF9-4B5F-4ACE-A5CB-7B5A83B6849C}"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7A0E17E-07BB-4594-8CBF-6867FC94F94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7F679B2-B67C-4F00-9618-CEB0F3AD7EB4}" type="slidenum">
              <a:rPr lang="en-US" smtClean="0"/>
              <a:pPr>
                <a:defRPr/>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81BE5-F046-4BE4-9B8B-C5519DC1D9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1034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AF3C9E-6342-4FB3-A96A-B470133184A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D8365DF-9520-456E-9DE5-FCFFC795C1CD}" type="slidenum">
              <a:rPr lang="en-US" smtClean="0"/>
              <a:pPr>
                <a:defRPr/>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01654F-2369-4DF1-A05A-F8FEA28B25DD}"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EEDDF6-8CE1-4DD3-A724-5A66D80995D1}"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6F15636-BB4E-48DE-BEBC-A86085ECD214}" type="slidenum">
              <a:rPr lang="en-US" altLang="en-US"/>
              <a:pPr>
                <a:defRPr/>
              </a:pPr>
              <a:t>‹#›</a:t>
            </a:fld>
            <a:endParaRPr lang="en-US" altLang="en-US"/>
          </a:p>
        </p:txBody>
      </p:sp>
    </p:spTree>
    <p:extLst>
      <p:ext uri="{BB962C8B-B14F-4D97-AF65-F5344CB8AC3E}">
        <p14:creationId xmlns:p14="http://schemas.microsoft.com/office/powerpoint/2010/main" val="17992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C1B6DC-B4B3-49E2-B108-F7F2CA4319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939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C7DA57F-0B38-4902-8E25-960CC54772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759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FC05E9F-A9EA-4B75-BC80-A592434C2A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627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22C685F-B080-4726-B3D8-EACA1B1045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037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C4B6F06-D853-41E5-BE13-89F69C1BB0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516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C88ABE-177F-465D-97A5-FAF0D948AA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88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BD21E13-28AA-46A9-9B8E-3BFC1CB371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0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2E27CB-3D1C-40B8-9409-4E050C7F27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36453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charset="0"/>
        </a:defRPr>
      </a:lvl2pPr>
      <a:lvl3pPr algn="ctr" rtl="0" eaLnBrk="0" fontAlgn="base" hangingPunct="0">
        <a:spcBef>
          <a:spcPct val="0"/>
        </a:spcBef>
        <a:spcAft>
          <a:spcPct val="0"/>
        </a:spcAft>
        <a:defRPr sz="4000">
          <a:solidFill>
            <a:schemeClr val="tx2"/>
          </a:solidFill>
          <a:latin typeface="Times" charset="0"/>
        </a:defRPr>
      </a:lvl3pPr>
      <a:lvl4pPr algn="ctr" rtl="0" eaLnBrk="0" fontAlgn="base" hangingPunct="0">
        <a:spcBef>
          <a:spcPct val="0"/>
        </a:spcBef>
        <a:spcAft>
          <a:spcPct val="0"/>
        </a:spcAft>
        <a:defRPr sz="4000">
          <a:solidFill>
            <a:schemeClr val="tx2"/>
          </a:solidFill>
          <a:latin typeface="Times" charset="0"/>
        </a:defRPr>
      </a:lvl4pPr>
      <a:lvl5pPr algn="ctr" rtl="0" eaLnBrk="0" fontAlgn="base" hangingPunct="0">
        <a:spcBef>
          <a:spcPct val="0"/>
        </a:spcBef>
        <a:spcAft>
          <a:spcPct val="0"/>
        </a:spcAft>
        <a:defRPr sz="4000">
          <a:solidFill>
            <a:schemeClr val="tx2"/>
          </a:solidFill>
          <a:latin typeface="Times" charset="0"/>
        </a:defRPr>
      </a:lvl5pPr>
      <a:lvl6pPr marL="457200" algn="ctr" rtl="0" eaLnBrk="0" fontAlgn="base" hangingPunct="0">
        <a:spcBef>
          <a:spcPct val="0"/>
        </a:spcBef>
        <a:spcAft>
          <a:spcPct val="0"/>
        </a:spcAft>
        <a:defRPr sz="4000">
          <a:solidFill>
            <a:schemeClr val="tx2"/>
          </a:solidFill>
          <a:latin typeface="Times" charset="0"/>
        </a:defRPr>
      </a:lvl6pPr>
      <a:lvl7pPr marL="914400" algn="ctr" rtl="0" eaLnBrk="0" fontAlgn="base" hangingPunct="0">
        <a:spcBef>
          <a:spcPct val="0"/>
        </a:spcBef>
        <a:spcAft>
          <a:spcPct val="0"/>
        </a:spcAft>
        <a:defRPr sz="4000">
          <a:solidFill>
            <a:schemeClr val="tx2"/>
          </a:solidFill>
          <a:latin typeface="Times" charset="0"/>
        </a:defRPr>
      </a:lvl7pPr>
      <a:lvl8pPr marL="1371600" algn="ctr" rtl="0" eaLnBrk="0" fontAlgn="base" hangingPunct="0">
        <a:spcBef>
          <a:spcPct val="0"/>
        </a:spcBef>
        <a:spcAft>
          <a:spcPct val="0"/>
        </a:spcAft>
        <a:defRPr sz="4000">
          <a:solidFill>
            <a:schemeClr val="tx2"/>
          </a:solidFill>
          <a:latin typeface="Times" charset="0"/>
        </a:defRPr>
      </a:lvl8pPr>
      <a:lvl9pPr marL="1828800" algn="ctr" rtl="0" eaLnBrk="0" fontAlgn="base" hangingPunct="0">
        <a:spcBef>
          <a:spcPct val="0"/>
        </a:spcBef>
        <a:spcAft>
          <a:spcPct val="0"/>
        </a:spcAft>
        <a:defRPr sz="4000">
          <a:solidFill>
            <a:schemeClr val="tx2"/>
          </a:solidFill>
          <a:latin typeface="Times" charset="0"/>
        </a:defRPr>
      </a:lvl9pPr>
    </p:titleStyle>
    <p:bodyStyle>
      <a:lvl1pPr marL="342900" indent="-342900" algn="l" rtl="0" eaLnBrk="0" fontAlgn="base" hangingPunct="0">
        <a:spcBef>
          <a:spcPct val="20000"/>
        </a:spcBef>
        <a:spcAft>
          <a:spcPct val="0"/>
        </a:spcAft>
        <a:buChar char="•"/>
        <a:defRPr sz="4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569A6E5-29ED-4D72-ACD1-8443D7707D0B}" type="slidenum">
              <a:rPr lang="en-US" smtClean="0"/>
              <a:pPr>
                <a:defRPr/>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XNufwJWDmgI" TargetMode="External"/><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XNufwJWDmgI" TargetMode="External"/><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XNufwJWDmgI" TargetMode="External"/><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POLS 207  </a:t>
            </a:r>
            <a:br>
              <a:rPr lang="en-US" dirty="0"/>
            </a:br>
            <a:r>
              <a:rPr lang="en-US" dirty="0"/>
              <a:t>State &amp; Local Government* </a:t>
            </a:r>
          </a:p>
        </p:txBody>
      </p:sp>
      <p:sp>
        <p:nvSpPr>
          <p:cNvPr id="3" name="Subtitle 2"/>
          <p:cNvSpPr>
            <a:spLocks noGrp="1"/>
          </p:cNvSpPr>
          <p:nvPr>
            <p:ph type="subTitle" idx="1"/>
          </p:nvPr>
        </p:nvSpPr>
        <p:spPr/>
        <p:txBody>
          <a:bodyPr>
            <a:normAutofit lnSpcReduction="10000"/>
          </a:bodyPr>
          <a:lstStyle/>
          <a:p>
            <a:r>
              <a:rPr lang="en-US" dirty="0"/>
              <a:t>Chapter 8A</a:t>
            </a:r>
          </a:p>
          <a:p>
            <a:r>
              <a:rPr lang="en-US" dirty="0"/>
              <a:t>Local Governments: Closest to the People (Part 1)</a:t>
            </a:r>
          </a:p>
          <a:p>
            <a:endParaRPr lang="en-US" dirty="0"/>
          </a:p>
          <a:p>
            <a:r>
              <a:rPr lang="en-US" dirty="0"/>
              <a:t>Dr. Roblyer, Ph.D.</a:t>
            </a:r>
          </a:p>
        </p:txBody>
      </p:sp>
      <p:sp>
        <p:nvSpPr>
          <p:cNvPr id="5" name="TextBox 5">
            <a:extLst>
              <a:ext uri="{FF2B5EF4-FFF2-40B4-BE49-F238E27FC236}">
                <a16:creationId xmlns:a16="http://schemas.microsoft.com/office/drawing/2014/main" id="{02D17B45-ACB6-4B2D-B824-36A046693AE8}"/>
              </a:ext>
            </a:extLst>
          </p:cNvPr>
          <p:cNvSpPr txBox="1"/>
          <p:nvPr/>
        </p:nvSpPr>
        <p:spPr>
          <a:xfrm>
            <a:off x="1432560" y="6159548"/>
            <a:ext cx="5274777" cy="338554"/>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a:lstStyle>
          <a:p>
            <a:r>
              <a:rPr lang="en-US" sz="1600" i="1" dirty="0">
                <a:effectLst>
                  <a:outerShdw blurRad="38100" dist="38100" dir="2700000" algn="tl">
                    <a:srgbClr val="000000">
                      <a:alpha val="43137"/>
                    </a:srgbClr>
                  </a:outerShdw>
                </a:effectLst>
                <a:latin typeface="+mn-lt"/>
              </a:rPr>
              <a:t>*These slides are based on originals provided by Dr. Harvey Tucker</a:t>
            </a:r>
          </a:p>
        </p:txBody>
      </p:sp>
    </p:spTree>
    <p:extLst>
      <p:ext uri="{BB962C8B-B14F-4D97-AF65-F5344CB8AC3E}">
        <p14:creationId xmlns:p14="http://schemas.microsoft.com/office/powerpoint/2010/main" val="307067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Government Spending </a:t>
            </a:r>
            <a:br>
              <a:rPr lang="en-US" dirty="0"/>
            </a:br>
            <a:r>
              <a:rPr lang="en-US" sz="3600" dirty="0"/>
              <a:t>(U.S. average, 2010)</a:t>
            </a:r>
            <a:endParaRPr lang="en-US" dirty="0"/>
          </a:p>
        </p:txBody>
      </p:sp>
      <p:pic>
        <p:nvPicPr>
          <p:cNvPr id="3" name="Picture 2" descr="Pie chart of local government spending, US average, in 2019.&#10;&#10;About 40%: K-12 education&#10;About 5-10%: Utilities, Environment and Housing, Public Safety&#10;Others:  Higher and other education, welfare, hospitals, health, social insurance administration, transportation, government administration, interest, insurance trust"/>
          <p:cNvPicPr>
            <a:picLocks noChangeAspect="1"/>
          </p:cNvPicPr>
          <p:nvPr/>
        </p:nvPicPr>
        <p:blipFill>
          <a:blip r:embed="rId3" cstate="print"/>
          <a:stretch>
            <a:fillRect/>
          </a:stretch>
        </p:blipFill>
        <p:spPr>
          <a:xfrm>
            <a:off x="1828800" y="1295400"/>
            <a:ext cx="7162800" cy="5246779"/>
          </a:xfrm>
          <a:prstGeom prst="rect">
            <a:avLst/>
          </a:prstGeom>
        </p:spPr>
      </p:pic>
      <p:sp>
        <p:nvSpPr>
          <p:cNvPr id="4" name="Oval 3"/>
          <p:cNvSpPr/>
          <p:nvPr/>
        </p:nvSpPr>
        <p:spPr>
          <a:xfrm>
            <a:off x="7467600" y="2007160"/>
            <a:ext cx="1143000" cy="401096"/>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294493" y="334944"/>
            <a:ext cx="1524907" cy="563880"/>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Comment:  What does this tell us about how budgets of local governments might compare with each other?&#10;"/>
          <p:cNvSpPr txBox="1"/>
          <p:nvPr/>
        </p:nvSpPr>
        <p:spPr>
          <a:xfrm>
            <a:off x="5943599" y="1295400"/>
            <a:ext cx="2895601" cy="646331"/>
          </a:xfrm>
          <a:prstGeom prst="rect">
            <a:avLst/>
          </a:prstGeom>
          <a:noFill/>
        </p:spPr>
        <p:txBody>
          <a:bodyPr wrap="square" rtlCol="0">
            <a:spAutoFit/>
          </a:bodyPr>
          <a:lstStyle/>
          <a:p>
            <a:pPr algn="r"/>
            <a:r>
              <a:rPr lang="en-US" sz="1200" b="1" dirty="0">
                <a:solidFill>
                  <a:srgbClr val="FF0000"/>
                </a:solidFill>
                <a:latin typeface="Segoe Print" panose="02000600000000000000" pitchFamily="2" charset="0"/>
              </a:rPr>
              <a:t>What does this tell us about how budgets of local governments might compare with each other?</a:t>
            </a:r>
          </a:p>
        </p:txBody>
      </p:sp>
      <p:sp>
        <p:nvSpPr>
          <p:cNvPr id="7" name="TextBox 6" descr="Comment at bottom of slide:  …Let’s talk about each type of local government&#10;"/>
          <p:cNvSpPr txBox="1"/>
          <p:nvPr/>
        </p:nvSpPr>
        <p:spPr>
          <a:xfrm>
            <a:off x="3132974" y="6453719"/>
            <a:ext cx="4554452" cy="307777"/>
          </a:xfrm>
          <a:prstGeom prst="rect">
            <a:avLst/>
          </a:prstGeom>
          <a:noFill/>
        </p:spPr>
        <p:txBody>
          <a:bodyPr wrap="none" rtlCol="0">
            <a:spAutoFit/>
          </a:bodyPr>
          <a:lstStyle/>
          <a:p>
            <a:r>
              <a:rPr lang="en-US" sz="1400" dirty="0">
                <a:solidFill>
                  <a:srgbClr val="FF0000"/>
                </a:solidFill>
                <a:latin typeface="Segoe Print" panose="02000600000000000000" pitchFamily="2" charset="0"/>
              </a:rPr>
              <a:t>…Let’s talk about each type of local government</a:t>
            </a:r>
          </a:p>
        </p:txBody>
      </p:sp>
    </p:spTree>
    <p:extLst>
      <p:ext uri="{BB962C8B-B14F-4D97-AF65-F5344CB8AC3E}">
        <p14:creationId xmlns:p14="http://schemas.microsoft.com/office/powerpoint/2010/main" val="394357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County Government</a:t>
            </a:r>
          </a:p>
        </p:txBody>
      </p:sp>
    </p:spTree>
    <p:extLst>
      <p:ext uri="{BB962C8B-B14F-4D97-AF65-F5344CB8AC3E}">
        <p14:creationId xmlns:p14="http://schemas.microsoft.com/office/powerpoint/2010/main" val="287902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sz="4400" dirty="0"/>
              <a:t>County Government in the U.S.</a:t>
            </a:r>
          </a:p>
        </p:txBody>
      </p:sp>
      <p:sp>
        <p:nvSpPr>
          <p:cNvPr id="6147" name="Rectangle 3"/>
          <p:cNvSpPr>
            <a:spLocks noGrp="1" noChangeArrowheads="1"/>
          </p:cNvSpPr>
          <p:nvPr>
            <p:ph type="body" idx="1"/>
          </p:nvPr>
        </p:nvSpPr>
        <p:spPr>
          <a:xfrm>
            <a:off x="1371600" y="1524000"/>
            <a:ext cx="7315200" cy="5105400"/>
          </a:xfrm>
        </p:spPr>
        <p:txBody>
          <a:bodyPr>
            <a:normAutofit/>
          </a:bodyPr>
          <a:lstStyle/>
          <a:p>
            <a:r>
              <a:rPr lang="en-US" dirty="0">
                <a:ea typeface="ＭＳ Ｐゴシック" charset="-128"/>
              </a:rPr>
              <a:t>Counties are </a:t>
            </a:r>
            <a:r>
              <a:rPr lang="en-US" i="1" dirty="0">
                <a:solidFill>
                  <a:schemeClr val="accent2">
                    <a:lumMod val="50000"/>
                  </a:schemeClr>
                </a:solidFill>
                <a:ea typeface="ＭＳ Ｐゴシック" charset="-128"/>
              </a:rPr>
              <a:t>oldest</a:t>
            </a:r>
            <a:r>
              <a:rPr lang="en-US" dirty="0">
                <a:solidFill>
                  <a:schemeClr val="accent2">
                    <a:lumMod val="50000"/>
                  </a:schemeClr>
                </a:solidFill>
                <a:ea typeface="ＭＳ Ｐゴシック" charset="-128"/>
              </a:rPr>
              <a:t> form </a:t>
            </a:r>
            <a:r>
              <a:rPr lang="en-US" dirty="0">
                <a:ea typeface="ＭＳ Ｐゴシック" charset="-128"/>
              </a:rPr>
              <a:t>of U.S. local government</a:t>
            </a:r>
          </a:p>
          <a:p>
            <a:pPr lvl="1"/>
            <a:r>
              <a:rPr lang="en-US" dirty="0">
                <a:ea typeface="ＭＳ Ｐゴシック" charset="-128"/>
              </a:rPr>
              <a:t>Remember “No Government” period?</a:t>
            </a:r>
          </a:p>
          <a:p>
            <a:r>
              <a:rPr lang="en-US" dirty="0">
                <a:solidFill>
                  <a:schemeClr val="accent2">
                    <a:lumMod val="50000"/>
                  </a:schemeClr>
                </a:solidFill>
                <a:ea typeface="ＭＳ Ｐゴシック" charset="-128"/>
              </a:rPr>
              <a:t>Dual-purpose</a:t>
            </a:r>
            <a:r>
              <a:rPr lang="en-US" dirty="0">
                <a:ea typeface="ＭＳ Ｐゴシック" charset="-128"/>
              </a:rPr>
              <a:t> entities today</a:t>
            </a:r>
          </a:p>
          <a:p>
            <a:pPr lvl="1"/>
            <a:r>
              <a:rPr lang="en-US" dirty="0">
                <a:ea typeface="ＭＳ Ｐゴシック" charset="-128"/>
              </a:rPr>
              <a:t>Provide </a:t>
            </a:r>
            <a:r>
              <a:rPr lang="en-US" dirty="0">
                <a:solidFill>
                  <a:schemeClr val="accent2">
                    <a:lumMod val="75000"/>
                  </a:schemeClr>
                </a:solidFill>
                <a:ea typeface="ＭＳ Ｐゴシック" charset="-128"/>
              </a:rPr>
              <a:t>direct services</a:t>
            </a:r>
            <a:r>
              <a:rPr lang="en-US" dirty="0">
                <a:ea typeface="ＭＳ Ｐゴシック" charset="-128"/>
              </a:rPr>
              <a:t> such as roads, public health, property records</a:t>
            </a:r>
          </a:p>
          <a:p>
            <a:pPr lvl="1"/>
            <a:r>
              <a:rPr lang="en-US" dirty="0">
                <a:ea typeface="ＭＳ Ｐゴシック" charset="-128"/>
              </a:rPr>
              <a:t>Serve as </a:t>
            </a:r>
            <a:r>
              <a:rPr lang="en-US" dirty="0">
                <a:solidFill>
                  <a:schemeClr val="accent2">
                    <a:lumMod val="75000"/>
                  </a:schemeClr>
                </a:solidFill>
                <a:ea typeface="ＭＳ Ｐゴシック" charset="-128"/>
              </a:rPr>
              <a:t>administrator for state </a:t>
            </a:r>
            <a:r>
              <a:rPr lang="en-US" dirty="0">
                <a:ea typeface="ＭＳ Ｐゴシック" charset="-128"/>
              </a:rPr>
              <a:t>functions </a:t>
            </a:r>
          </a:p>
          <a:p>
            <a:pPr lvl="2"/>
            <a:r>
              <a:rPr lang="en-US" dirty="0">
                <a:ea typeface="ＭＳ Ｐゴシック" charset="-128"/>
              </a:rPr>
              <a:t>Vehicle titles &amp; licensing, voter registration, administering elections</a:t>
            </a:r>
          </a:p>
          <a:p>
            <a:pPr lvl="2"/>
            <a:r>
              <a:rPr lang="en-US" dirty="0">
                <a:ea typeface="ＭＳ Ｐゴシック" charset="-128"/>
              </a:rPr>
              <a:t>Prosecution and courts to enforce state laws</a:t>
            </a:r>
          </a:p>
          <a:p>
            <a:endParaRPr lang="en-US" dirty="0">
              <a:ea typeface="ＭＳ Ｐゴシック"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sz="4400" dirty="0"/>
              <a:t>County Government in the U.S.</a:t>
            </a:r>
          </a:p>
        </p:txBody>
      </p:sp>
      <p:sp>
        <p:nvSpPr>
          <p:cNvPr id="6147" name="Rectangle 3"/>
          <p:cNvSpPr>
            <a:spLocks noGrp="1" noChangeArrowheads="1"/>
          </p:cNvSpPr>
          <p:nvPr>
            <p:ph type="body" idx="1"/>
          </p:nvPr>
        </p:nvSpPr>
        <p:spPr>
          <a:xfrm>
            <a:off x="1371600" y="1524000"/>
            <a:ext cx="7315200" cy="5105400"/>
          </a:xfrm>
        </p:spPr>
        <p:txBody>
          <a:bodyPr>
            <a:normAutofit/>
          </a:bodyPr>
          <a:lstStyle/>
          <a:p>
            <a:r>
              <a:rPr lang="en-US" dirty="0">
                <a:ea typeface="ＭＳ Ｐゴシック" charset="-128"/>
              </a:rPr>
              <a:t>Counties are </a:t>
            </a:r>
            <a:r>
              <a:rPr lang="en-US" i="1" dirty="0">
                <a:solidFill>
                  <a:schemeClr val="accent2">
                    <a:lumMod val="50000"/>
                  </a:schemeClr>
                </a:solidFill>
                <a:ea typeface="ＭＳ Ｐゴシック" charset="-128"/>
              </a:rPr>
              <a:t>oldest</a:t>
            </a:r>
            <a:r>
              <a:rPr lang="en-US" dirty="0">
                <a:solidFill>
                  <a:schemeClr val="accent2">
                    <a:lumMod val="50000"/>
                  </a:schemeClr>
                </a:solidFill>
                <a:ea typeface="ＭＳ Ｐゴシック" charset="-128"/>
              </a:rPr>
              <a:t> form </a:t>
            </a:r>
            <a:r>
              <a:rPr lang="en-US" dirty="0">
                <a:ea typeface="ＭＳ Ｐゴシック" charset="-128"/>
              </a:rPr>
              <a:t>of U.S. local government</a:t>
            </a:r>
          </a:p>
          <a:p>
            <a:pPr lvl="1"/>
            <a:r>
              <a:rPr lang="en-US" dirty="0">
                <a:ea typeface="ＭＳ Ｐゴシック" charset="-128"/>
              </a:rPr>
              <a:t>Remember “No Government” period?</a:t>
            </a:r>
          </a:p>
          <a:p>
            <a:r>
              <a:rPr lang="en-US" dirty="0">
                <a:solidFill>
                  <a:schemeClr val="accent2">
                    <a:lumMod val="50000"/>
                  </a:schemeClr>
                </a:solidFill>
                <a:ea typeface="ＭＳ Ｐゴシック" charset="-128"/>
              </a:rPr>
              <a:t>Dual-purpose</a:t>
            </a:r>
            <a:r>
              <a:rPr lang="en-US" dirty="0">
                <a:ea typeface="ＭＳ Ｐゴシック" charset="-128"/>
              </a:rPr>
              <a:t> entities today</a:t>
            </a:r>
          </a:p>
          <a:p>
            <a:pPr lvl="1"/>
            <a:r>
              <a:rPr lang="en-US" dirty="0">
                <a:ea typeface="ＭＳ Ｐゴシック" charset="-128"/>
              </a:rPr>
              <a:t>Provide </a:t>
            </a:r>
            <a:r>
              <a:rPr lang="en-US" dirty="0">
                <a:solidFill>
                  <a:schemeClr val="accent2">
                    <a:lumMod val="75000"/>
                  </a:schemeClr>
                </a:solidFill>
                <a:ea typeface="ＭＳ Ｐゴシック" charset="-128"/>
              </a:rPr>
              <a:t>direct services</a:t>
            </a:r>
            <a:r>
              <a:rPr lang="en-US" dirty="0">
                <a:ea typeface="ＭＳ Ｐゴシック" charset="-128"/>
              </a:rPr>
              <a:t> such as roads, public health, property records</a:t>
            </a:r>
          </a:p>
          <a:p>
            <a:pPr lvl="1"/>
            <a:r>
              <a:rPr lang="en-US" dirty="0">
                <a:ea typeface="ＭＳ Ｐゴシック" charset="-128"/>
              </a:rPr>
              <a:t>Serve as </a:t>
            </a:r>
            <a:r>
              <a:rPr lang="en-US" dirty="0">
                <a:solidFill>
                  <a:schemeClr val="accent2">
                    <a:lumMod val="75000"/>
                  </a:schemeClr>
                </a:solidFill>
                <a:ea typeface="ＭＳ Ｐゴシック" charset="-128"/>
              </a:rPr>
              <a:t>administrator for state </a:t>
            </a:r>
            <a:r>
              <a:rPr lang="en-US" dirty="0">
                <a:ea typeface="ＭＳ Ｐゴシック" charset="-128"/>
              </a:rPr>
              <a:t>functions </a:t>
            </a:r>
          </a:p>
          <a:p>
            <a:pPr lvl="2"/>
            <a:r>
              <a:rPr lang="en-US" dirty="0">
                <a:ea typeface="ＭＳ Ｐゴシック" charset="-128"/>
              </a:rPr>
              <a:t>Vehicle titles &amp; licensing, voter registration, administering elections</a:t>
            </a:r>
          </a:p>
          <a:p>
            <a:pPr lvl="2"/>
            <a:r>
              <a:rPr lang="en-US" dirty="0">
                <a:ea typeface="ＭＳ Ｐゴシック" charset="-128"/>
              </a:rPr>
              <a:t>Prosecution and courts to enforce state laws</a:t>
            </a:r>
          </a:p>
          <a:p>
            <a:endParaRPr lang="en-US" dirty="0">
              <a:ea typeface="ＭＳ Ｐゴシック" charset="-128"/>
            </a:endParaRPr>
          </a:p>
        </p:txBody>
      </p:sp>
      <p:sp>
        <p:nvSpPr>
          <p:cNvPr id="3" name="Rectangle 2">
            <a:extLst>
              <a:ext uri="{FF2B5EF4-FFF2-40B4-BE49-F238E27FC236}">
                <a16:creationId xmlns:a16="http://schemas.microsoft.com/office/drawing/2014/main" id="{17E26A4C-48BE-A66C-69AD-91BEBA5EA7D1}"/>
              </a:ext>
            </a:extLst>
          </p:cNvPr>
          <p:cNvSpPr/>
          <p:nvPr/>
        </p:nvSpPr>
        <p:spPr>
          <a:xfrm rot="21088588">
            <a:off x="1735527" y="2662594"/>
            <a:ext cx="5943600" cy="3007650"/>
          </a:xfrm>
          <a:prstGeom prst="rect">
            <a:avLst/>
          </a:prstGeom>
          <a:solidFill>
            <a:schemeClr val="accent2"/>
          </a:solidFill>
          <a:ln>
            <a:solidFill>
              <a:srgbClr val="FFC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sz="2400" b="1" dirty="0">
                <a:effectLst>
                  <a:outerShdw blurRad="38100" dist="38100" dir="2700000" algn="tl">
                    <a:srgbClr val="000000">
                      <a:alpha val="43137"/>
                    </a:srgbClr>
                  </a:outerShdw>
                </a:effectLst>
              </a:rPr>
            </a:br>
            <a:r>
              <a:rPr lang="en-US" sz="2400" b="1" dirty="0">
                <a:effectLst>
                  <a:outerShdw blurRad="38100" dist="38100" dir="2700000" algn="tl">
                    <a:srgbClr val="000000">
                      <a:alpha val="43137"/>
                    </a:srgbClr>
                  </a:outerShdw>
                </a:effectLst>
              </a:rPr>
              <a:t>What happens when cities and counties duplicate services?  </a:t>
            </a:r>
            <a:r>
              <a:rPr lang="en-US" sz="2400" b="1" i="1" dirty="0">
                <a:effectLst>
                  <a:outerShdw blurRad="38100" dist="38100" dir="2700000" algn="tl">
                    <a:srgbClr val="000000">
                      <a:alpha val="43137"/>
                    </a:srgbClr>
                  </a:outerShdw>
                </a:effectLst>
              </a:rPr>
              <a:t>(Roads, utilities, public safety, etc.)</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rPr>
              <a:t>Tradition and city capabilities matter</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rPr>
              <a:t>Jurisdictions can differ</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rPr>
              <a:t>Cooperation across lines often happens</a:t>
            </a:r>
          </a:p>
          <a:p>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67805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sz="4400" dirty="0"/>
              <a:t>County Government in the U.S.</a:t>
            </a:r>
          </a:p>
        </p:txBody>
      </p:sp>
      <p:sp>
        <p:nvSpPr>
          <p:cNvPr id="6147" name="Rectangle 3"/>
          <p:cNvSpPr>
            <a:spLocks noGrp="1" noChangeArrowheads="1"/>
          </p:cNvSpPr>
          <p:nvPr>
            <p:ph type="body" idx="1"/>
          </p:nvPr>
        </p:nvSpPr>
        <p:spPr>
          <a:xfrm>
            <a:off x="1371600" y="1524000"/>
            <a:ext cx="7315200" cy="5105400"/>
          </a:xfrm>
        </p:spPr>
        <p:txBody>
          <a:bodyPr>
            <a:normAutofit fontScale="77500" lnSpcReduction="20000"/>
          </a:bodyPr>
          <a:lstStyle/>
          <a:p>
            <a:r>
              <a:rPr lang="en-US" sz="3300" dirty="0">
                <a:ea typeface="ＭＳ Ｐゴシック" charset="-128"/>
              </a:rPr>
              <a:t>Typical composition:</a:t>
            </a:r>
          </a:p>
          <a:p>
            <a:pPr lvl="1"/>
            <a:r>
              <a:rPr lang="en-US" dirty="0">
                <a:solidFill>
                  <a:srgbClr val="00B050"/>
                </a:solidFill>
                <a:ea typeface="ＭＳ Ｐゴシック" charset="-128"/>
              </a:rPr>
              <a:t>Independent</a:t>
            </a:r>
            <a:r>
              <a:rPr lang="en-US" dirty="0">
                <a:solidFill>
                  <a:schemeClr val="accent2">
                    <a:lumMod val="75000"/>
                  </a:schemeClr>
                </a:solidFill>
                <a:ea typeface="ＭＳ Ｐゴシック" charset="-128"/>
              </a:rPr>
              <a:t> chief executive</a:t>
            </a:r>
            <a:r>
              <a:rPr lang="en-US" dirty="0">
                <a:ea typeface="ＭＳ Ｐゴシック" charset="-128"/>
              </a:rPr>
              <a:t> - NONE</a:t>
            </a:r>
          </a:p>
          <a:p>
            <a:pPr lvl="2"/>
            <a:r>
              <a:rPr lang="en-US" dirty="0">
                <a:ea typeface="ＭＳ Ｐゴシック" charset="-128"/>
              </a:rPr>
              <a:t>In TX, the county judge has all executive duties </a:t>
            </a:r>
            <a:r>
              <a:rPr lang="en-US" dirty="0">
                <a:solidFill>
                  <a:srgbClr val="00B050"/>
                </a:solidFill>
                <a:ea typeface="ＭＳ Ｐゴシック" charset="-128"/>
              </a:rPr>
              <a:t>but is also part of the Commissioners’ Court</a:t>
            </a:r>
          </a:p>
          <a:p>
            <a:pPr lvl="1"/>
            <a:r>
              <a:rPr lang="en-US" dirty="0">
                <a:solidFill>
                  <a:schemeClr val="accent2">
                    <a:lumMod val="50000"/>
                  </a:schemeClr>
                </a:solidFill>
                <a:ea typeface="ＭＳ Ｐゴシック" charset="-128"/>
              </a:rPr>
              <a:t>Legislative body </a:t>
            </a:r>
            <a:r>
              <a:rPr lang="en-US" dirty="0">
                <a:ea typeface="ＭＳ Ｐゴシック" charset="-128"/>
              </a:rPr>
              <a:t>(3-50 members) called a board, court, etc. leads a county in lieu of an executive</a:t>
            </a:r>
          </a:p>
          <a:p>
            <a:pPr lvl="2"/>
            <a:r>
              <a:rPr lang="en-US" dirty="0">
                <a:ea typeface="ＭＳ Ｐゴシック" charset="-128"/>
              </a:rPr>
              <a:t>Texas example:  “Commissioners’ Court” may include 4 reps elected from districts + 1 county judge elected “at large”</a:t>
            </a:r>
          </a:p>
          <a:p>
            <a:pPr lvl="1"/>
            <a:r>
              <a:rPr lang="en-US" u="sng" dirty="0">
                <a:solidFill>
                  <a:schemeClr val="accent2">
                    <a:lumMod val="75000"/>
                  </a:schemeClr>
                </a:solidFill>
                <a:ea typeface="ＭＳ Ｐゴシック" charset="-128"/>
              </a:rPr>
              <a:t>Elected</a:t>
            </a:r>
            <a:r>
              <a:rPr lang="en-US" dirty="0">
                <a:solidFill>
                  <a:schemeClr val="accent2">
                    <a:lumMod val="75000"/>
                  </a:schemeClr>
                </a:solidFill>
                <a:ea typeface="ＭＳ Ｐゴシック" charset="-128"/>
              </a:rPr>
              <a:t> officials</a:t>
            </a:r>
          </a:p>
          <a:p>
            <a:pPr lvl="2"/>
            <a:r>
              <a:rPr lang="en-US" dirty="0">
                <a:solidFill>
                  <a:srgbClr val="00B050"/>
                </a:solidFill>
                <a:ea typeface="ＭＳ Ｐゴシック" charset="-128"/>
              </a:rPr>
              <a:t>Commissioners, judges, justices, 2 attorneys</a:t>
            </a:r>
            <a:r>
              <a:rPr lang="en-US" dirty="0">
                <a:ea typeface="ＭＳ Ｐゴシック" charset="-128"/>
              </a:rPr>
              <a:t>, sheriff, constables, </a:t>
            </a:r>
            <a:r>
              <a:rPr lang="en-US" dirty="0">
                <a:solidFill>
                  <a:srgbClr val="00B050"/>
                </a:solidFill>
                <a:ea typeface="ＭＳ Ｐゴシック" charset="-128"/>
              </a:rPr>
              <a:t>2 clerks</a:t>
            </a:r>
            <a:r>
              <a:rPr lang="en-US" dirty="0">
                <a:ea typeface="ＭＳ Ｐゴシック" charset="-128"/>
              </a:rPr>
              <a:t>, tax assessor, treasurer</a:t>
            </a:r>
          </a:p>
          <a:p>
            <a:pPr lvl="1"/>
            <a:r>
              <a:rPr lang="en-US" u="sng" dirty="0">
                <a:solidFill>
                  <a:schemeClr val="accent2">
                    <a:lumMod val="50000"/>
                  </a:schemeClr>
                </a:solidFill>
                <a:ea typeface="ＭＳ Ｐゴシック" charset="-128"/>
              </a:rPr>
              <a:t>Appointed</a:t>
            </a:r>
            <a:r>
              <a:rPr lang="en-US" dirty="0">
                <a:solidFill>
                  <a:schemeClr val="accent2">
                    <a:lumMod val="50000"/>
                  </a:schemeClr>
                </a:solidFill>
                <a:ea typeface="ＭＳ Ｐゴシック" charset="-128"/>
              </a:rPr>
              <a:t> officials</a:t>
            </a:r>
          </a:p>
          <a:p>
            <a:pPr lvl="2"/>
            <a:r>
              <a:rPr lang="en-US" i="1" dirty="0">
                <a:ea typeface="ＭＳ Ｐゴシック" charset="-128"/>
              </a:rPr>
              <a:t>Both individuals and boards:  </a:t>
            </a:r>
            <a:r>
              <a:rPr lang="en-US" dirty="0">
                <a:solidFill>
                  <a:srgbClr val="00B050"/>
                </a:solidFill>
                <a:ea typeface="ＭＳ Ｐゴシック" charset="-128"/>
              </a:rPr>
              <a:t>election administrator/voter registrar,</a:t>
            </a:r>
            <a:r>
              <a:rPr lang="en-US" dirty="0">
                <a:ea typeface="ＭＳ Ｐゴシック" charset="-128"/>
              </a:rPr>
              <a:t> auditor, health officer, coroner, library board</a:t>
            </a:r>
          </a:p>
          <a:p>
            <a:pPr lvl="1"/>
            <a:r>
              <a:rPr lang="en-US" dirty="0">
                <a:solidFill>
                  <a:schemeClr val="accent2">
                    <a:lumMod val="75000"/>
                  </a:schemeClr>
                </a:solidFill>
                <a:ea typeface="ＭＳ Ｐゴシック" charset="-128"/>
              </a:rPr>
              <a:t>Bureaucracy</a:t>
            </a:r>
          </a:p>
          <a:p>
            <a:pPr lvl="2"/>
            <a:r>
              <a:rPr lang="en-US" dirty="0">
                <a:solidFill>
                  <a:srgbClr val="00B050"/>
                </a:solidFill>
                <a:ea typeface="ＭＳ Ｐゴシック" charset="-128"/>
              </a:rPr>
              <a:t>In TX, civil service system is optional</a:t>
            </a:r>
          </a:p>
          <a:p>
            <a:pPr lvl="2"/>
            <a:r>
              <a:rPr lang="en-US" dirty="0">
                <a:solidFill>
                  <a:srgbClr val="00B050"/>
                </a:solidFill>
                <a:ea typeface="ＭＳ Ｐゴシック" charset="-128"/>
              </a:rPr>
              <a:t>“Neighbors serving neighbors” – “work in a fish bowl”</a:t>
            </a:r>
          </a:p>
        </p:txBody>
      </p:sp>
      <p:sp>
        <p:nvSpPr>
          <p:cNvPr id="2" name="TextBox 1"/>
          <p:cNvSpPr txBox="1"/>
          <p:nvPr/>
        </p:nvSpPr>
        <p:spPr>
          <a:xfrm>
            <a:off x="6175517" y="5791200"/>
            <a:ext cx="2945037" cy="523220"/>
          </a:xfrm>
          <a:prstGeom prst="rect">
            <a:avLst/>
          </a:prstGeom>
          <a:noFill/>
        </p:spPr>
        <p:txBody>
          <a:bodyPr wrap="non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…What does this mean?</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Therefore, what might follow?</a:t>
            </a:r>
          </a:p>
        </p:txBody>
      </p:sp>
      <p:sp>
        <p:nvSpPr>
          <p:cNvPr id="4" name="TextBox 3">
            <a:extLst>
              <a:ext uri="{FF2B5EF4-FFF2-40B4-BE49-F238E27FC236}">
                <a16:creationId xmlns:a16="http://schemas.microsoft.com/office/drawing/2014/main" id="{E29B7541-F306-87EF-B7E5-86CE8756A955}"/>
              </a:ext>
            </a:extLst>
          </p:cNvPr>
          <p:cNvSpPr txBox="1"/>
          <p:nvPr/>
        </p:nvSpPr>
        <p:spPr>
          <a:xfrm>
            <a:off x="5791200" y="6629400"/>
            <a:ext cx="3581400" cy="215444"/>
          </a:xfrm>
          <a:prstGeom prst="rect">
            <a:avLst/>
          </a:prstGeom>
          <a:noFill/>
        </p:spPr>
        <p:txBody>
          <a:bodyPr wrap="square">
            <a:spAutoFit/>
          </a:bodyPr>
          <a:lstStyle/>
          <a:p>
            <a:r>
              <a:rPr lang="en-US" sz="800" dirty="0"/>
              <a:t>https://www.county.org/About-Texas-Counties/About-Texas-County-Officials</a:t>
            </a:r>
          </a:p>
        </p:txBody>
      </p:sp>
    </p:spTree>
    <p:extLst>
      <p:ext uri="{BB962C8B-B14F-4D97-AF65-F5344CB8AC3E}">
        <p14:creationId xmlns:p14="http://schemas.microsoft.com/office/powerpoint/2010/main" val="33570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7EE-46D5-EFC4-BFBC-1E81BCBC4400}"/>
              </a:ext>
            </a:extLst>
          </p:cNvPr>
          <p:cNvSpPr>
            <a:spLocks noGrp="1"/>
          </p:cNvSpPr>
          <p:nvPr>
            <p:ph type="title"/>
          </p:nvPr>
        </p:nvSpPr>
        <p:spPr>
          <a:xfrm>
            <a:off x="1435608" y="274638"/>
            <a:ext cx="7498080" cy="1143000"/>
          </a:xfrm>
        </p:spPr>
        <p:txBody>
          <a:bodyPr anchor="ctr">
            <a:normAutofit/>
          </a:bodyPr>
          <a:lstStyle/>
          <a:p>
            <a:r>
              <a:rPr lang="en-US" dirty="0"/>
              <a:t>Counties Matter</a:t>
            </a:r>
          </a:p>
        </p:txBody>
      </p:sp>
      <p:pic>
        <p:nvPicPr>
          <p:cNvPr id="10" name="Picture 9">
            <a:extLst>
              <a:ext uri="{FF2B5EF4-FFF2-40B4-BE49-F238E27FC236}">
                <a16:creationId xmlns:a16="http://schemas.microsoft.com/office/drawing/2014/main" id="{91C8E974-89DF-B02E-DEA4-46CDD4D3F420}"/>
              </a:ext>
            </a:extLst>
          </p:cNvPr>
          <p:cNvPicPr>
            <a:picLocks noChangeAspect="1"/>
          </p:cNvPicPr>
          <p:nvPr/>
        </p:nvPicPr>
        <p:blipFill>
          <a:blip r:embed="rId2"/>
          <a:stretch>
            <a:fillRect/>
          </a:stretch>
        </p:blipFill>
        <p:spPr>
          <a:xfrm>
            <a:off x="1435608" y="1752600"/>
            <a:ext cx="7086600" cy="3754690"/>
          </a:xfrm>
          <a:prstGeom prst="rect">
            <a:avLst/>
          </a:prstGeom>
        </p:spPr>
      </p:pic>
      <p:sp>
        <p:nvSpPr>
          <p:cNvPr id="11" name="TextBox 10">
            <a:extLst>
              <a:ext uri="{FF2B5EF4-FFF2-40B4-BE49-F238E27FC236}">
                <a16:creationId xmlns:a16="http://schemas.microsoft.com/office/drawing/2014/main" id="{FBAC79E4-6023-6CC5-9ABA-0E9175F9C5E2}"/>
              </a:ext>
            </a:extLst>
          </p:cNvPr>
          <p:cNvSpPr txBox="1"/>
          <p:nvPr/>
        </p:nvSpPr>
        <p:spPr>
          <a:xfrm>
            <a:off x="3175925" y="5865698"/>
            <a:ext cx="4110421" cy="369332"/>
          </a:xfrm>
          <a:prstGeom prst="rect">
            <a:avLst/>
          </a:prstGeom>
          <a:noFill/>
        </p:spPr>
        <p:txBody>
          <a:bodyPr wrap="none" rtlCol="0">
            <a:spAutoFit/>
          </a:bodyPr>
          <a:lstStyle/>
          <a:p>
            <a:r>
              <a:rPr lang="en-US" b="1" dirty="0">
                <a:solidFill>
                  <a:srgbClr val="FF0000"/>
                </a:solidFill>
                <a:latin typeface="Segoe Print" panose="02000600000000000000" pitchFamily="2" charset="0"/>
                <a:hlinkClick r:id="rId3"/>
              </a:rPr>
              <a:t>https://youtu.be/XNufwJWDmgI</a:t>
            </a:r>
            <a:r>
              <a:rPr lang="en-US" b="1" dirty="0">
                <a:solidFill>
                  <a:srgbClr val="FF0000"/>
                </a:solidFill>
                <a:latin typeface="Segoe Print" panose="02000600000000000000" pitchFamily="2" charset="0"/>
              </a:rPr>
              <a:t> </a:t>
            </a:r>
          </a:p>
        </p:txBody>
      </p:sp>
    </p:spTree>
    <p:extLst>
      <p:ext uri="{BB962C8B-B14F-4D97-AF65-F5344CB8AC3E}">
        <p14:creationId xmlns:p14="http://schemas.microsoft.com/office/powerpoint/2010/main" val="340394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7EE-46D5-EFC4-BFBC-1E81BCBC4400}"/>
              </a:ext>
            </a:extLst>
          </p:cNvPr>
          <p:cNvSpPr>
            <a:spLocks noGrp="1"/>
          </p:cNvSpPr>
          <p:nvPr>
            <p:ph type="title"/>
          </p:nvPr>
        </p:nvSpPr>
        <p:spPr>
          <a:xfrm>
            <a:off x="1435608" y="274638"/>
            <a:ext cx="7498080" cy="1143000"/>
          </a:xfrm>
        </p:spPr>
        <p:txBody>
          <a:bodyPr anchor="ctr">
            <a:normAutofit/>
          </a:bodyPr>
          <a:lstStyle/>
          <a:p>
            <a:r>
              <a:rPr lang="en-US" dirty="0"/>
              <a:t>Counties Matter</a:t>
            </a:r>
          </a:p>
        </p:txBody>
      </p:sp>
      <p:pic>
        <p:nvPicPr>
          <p:cNvPr id="10" name="Picture 9">
            <a:extLst>
              <a:ext uri="{FF2B5EF4-FFF2-40B4-BE49-F238E27FC236}">
                <a16:creationId xmlns:a16="http://schemas.microsoft.com/office/drawing/2014/main" id="{91C8E974-89DF-B02E-DEA4-46CDD4D3F420}"/>
              </a:ext>
            </a:extLst>
          </p:cNvPr>
          <p:cNvPicPr>
            <a:picLocks noChangeAspect="1"/>
          </p:cNvPicPr>
          <p:nvPr/>
        </p:nvPicPr>
        <p:blipFill>
          <a:blip r:embed="rId2"/>
          <a:stretch>
            <a:fillRect/>
          </a:stretch>
        </p:blipFill>
        <p:spPr>
          <a:xfrm>
            <a:off x="1435608" y="1752600"/>
            <a:ext cx="7086600" cy="3754690"/>
          </a:xfrm>
          <a:prstGeom prst="rect">
            <a:avLst/>
          </a:prstGeom>
        </p:spPr>
      </p:pic>
      <p:sp>
        <p:nvSpPr>
          <p:cNvPr id="11" name="TextBox 10">
            <a:extLst>
              <a:ext uri="{FF2B5EF4-FFF2-40B4-BE49-F238E27FC236}">
                <a16:creationId xmlns:a16="http://schemas.microsoft.com/office/drawing/2014/main" id="{FBAC79E4-6023-6CC5-9ABA-0E9175F9C5E2}"/>
              </a:ext>
            </a:extLst>
          </p:cNvPr>
          <p:cNvSpPr txBox="1"/>
          <p:nvPr/>
        </p:nvSpPr>
        <p:spPr>
          <a:xfrm>
            <a:off x="3175925" y="5865698"/>
            <a:ext cx="4110421" cy="369332"/>
          </a:xfrm>
          <a:prstGeom prst="rect">
            <a:avLst/>
          </a:prstGeom>
          <a:noFill/>
        </p:spPr>
        <p:txBody>
          <a:bodyPr wrap="none" rtlCol="0">
            <a:spAutoFit/>
          </a:bodyPr>
          <a:lstStyle/>
          <a:p>
            <a:r>
              <a:rPr lang="en-US" b="1" dirty="0">
                <a:solidFill>
                  <a:srgbClr val="FF0000"/>
                </a:solidFill>
                <a:latin typeface="Segoe Print" panose="02000600000000000000" pitchFamily="2" charset="0"/>
                <a:hlinkClick r:id="rId3"/>
              </a:rPr>
              <a:t>https://youtu.be/XNufwJWDmgI</a:t>
            </a:r>
            <a:r>
              <a:rPr lang="en-US" b="1" dirty="0">
                <a:solidFill>
                  <a:srgbClr val="FF0000"/>
                </a:solidFill>
                <a:latin typeface="Segoe Print" panose="02000600000000000000" pitchFamily="2" charset="0"/>
              </a:rPr>
              <a:t> </a:t>
            </a:r>
          </a:p>
        </p:txBody>
      </p:sp>
      <p:sp>
        <p:nvSpPr>
          <p:cNvPr id="3" name="Rectangle 2">
            <a:extLst>
              <a:ext uri="{FF2B5EF4-FFF2-40B4-BE49-F238E27FC236}">
                <a16:creationId xmlns:a16="http://schemas.microsoft.com/office/drawing/2014/main" id="{A1EE301C-24D7-187B-027C-F1A956238E25}"/>
              </a:ext>
            </a:extLst>
          </p:cNvPr>
          <p:cNvSpPr/>
          <p:nvPr/>
        </p:nvSpPr>
        <p:spPr>
          <a:xfrm rot="877274">
            <a:off x="2133600" y="2590800"/>
            <a:ext cx="5574792" cy="1905000"/>
          </a:xfrm>
          <a:prstGeom prst="rect">
            <a:avLst/>
          </a:prstGeom>
          <a:solidFill>
            <a:srgbClr val="FFC000"/>
          </a:solidFill>
          <a:ln>
            <a:solidFill>
              <a:srgbClr val="FFC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rPr>
              <a:t>Who made this video?</a:t>
            </a:r>
          </a:p>
          <a:p>
            <a:pPr algn="ctr"/>
            <a:endParaRPr lang="en-US" sz="2400" b="1" dirty="0">
              <a:effectLst>
                <a:outerShdw blurRad="38100" dist="38100" dir="2700000" algn="tl">
                  <a:srgbClr val="000000">
                    <a:alpha val="43137"/>
                  </a:srgbClr>
                </a:outerShdw>
              </a:effectLst>
            </a:endParaRPr>
          </a:p>
          <a:p>
            <a:pPr algn="ctr"/>
            <a:r>
              <a:rPr lang="en-US" sz="2400" b="1" dirty="0">
                <a:effectLst>
                  <a:outerShdw blurRad="38100" dist="38100" dir="2700000" algn="tl">
                    <a:srgbClr val="000000">
                      <a:alpha val="43137"/>
                    </a:srgbClr>
                  </a:outerShdw>
                </a:effectLst>
              </a:rPr>
              <a:t>The National Association of Counties</a:t>
            </a:r>
          </a:p>
          <a:p>
            <a:pPr algn="ctr"/>
            <a:r>
              <a:rPr lang="en-US" sz="2400" b="1" i="1" dirty="0">
                <a:effectLst>
                  <a:outerShdw blurRad="38100" dist="38100" dir="2700000" algn="tl">
                    <a:srgbClr val="000000">
                      <a:alpha val="43137"/>
                    </a:srgbClr>
                  </a:outerShdw>
                </a:effectLst>
              </a:rPr>
              <a:t>(an interest group!)</a:t>
            </a:r>
          </a:p>
        </p:txBody>
      </p:sp>
      <p:sp>
        <p:nvSpPr>
          <p:cNvPr id="5" name="TextBox 4">
            <a:extLst>
              <a:ext uri="{FF2B5EF4-FFF2-40B4-BE49-F238E27FC236}">
                <a16:creationId xmlns:a16="http://schemas.microsoft.com/office/drawing/2014/main" id="{9C549013-1794-2FCB-C468-5C9ABFF3C7B4}"/>
              </a:ext>
            </a:extLst>
          </p:cNvPr>
          <p:cNvSpPr txBox="1"/>
          <p:nvPr/>
        </p:nvSpPr>
        <p:spPr>
          <a:xfrm>
            <a:off x="7071932" y="5519013"/>
            <a:ext cx="1479584" cy="215444"/>
          </a:xfrm>
          <a:prstGeom prst="rect">
            <a:avLst/>
          </a:prstGeom>
          <a:noFill/>
        </p:spPr>
        <p:txBody>
          <a:bodyPr wrap="square">
            <a:spAutoFit/>
          </a:bodyPr>
          <a:lstStyle/>
          <a:p>
            <a:r>
              <a:rPr lang="en-US" sz="800" dirty="0"/>
              <a:t>https://www.naco.org/counties</a:t>
            </a:r>
          </a:p>
        </p:txBody>
      </p:sp>
    </p:spTree>
    <p:extLst>
      <p:ext uri="{BB962C8B-B14F-4D97-AF65-F5344CB8AC3E}">
        <p14:creationId xmlns:p14="http://schemas.microsoft.com/office/powerpoint/2010/main" val="144517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7EE-46D5-EFC4-BFBC-1E81BCBC4400}"/>
              </a:ext>
            </a:extLst>
          </p:cNvPr>
          <p:cNvSpPr>
            <a:spLocks noGrp="1"/>
          </p:cNvSpPr>
          <p:nvPr>
            <p:ph type="title"/>
          </p:nvPr>
        </p:nvSpPr>
        <p:spPr>
          <a:xfrm>
            <a:off x="1435608" y="274638"/>
            <a:ext cx="7498080" cy="1143000"/>
          </a:xfrm>
        </p:spPr>
        <p:txBody>
          <a:bodyPr anchor="ctr">
            <a:normAutofit/>
          </a:bodyPr>
          <a:lstStyle/>
          <a:p>
            <a:r>
              <a:rPr lang="en-US" dirty="0"/>
              <a:t>Counties Matter</a:t>
            </a:r>
          </a:p>
        </p:txBody>
      </p:sp>
      <p:pic>
        <p:nvPicPr>
          <p:cNvPr id="10" name="Picture 9">
            <a:extLst>
              <a:ext uri="{FF2B5EF4-FFF2-40B4-BE49-F238E27FC236}">
                <a16:creationId xmlns:a16="http://schemas.microsoft.com/office/drawing/2014/main" id="{91C8E974-89DF-B02E-DEA4-46CDD4D3F420}"/>
              </a:ext>
            </a:extLst>
          </p:cNvPr>
          <p:cNvPicPr>
            <a:picLocks noChangeAspect="1"/>
          </p:cNvPicPr>
          <p:nvPr/>
        </p:nvPicPr>
        <p:blipFill>
          <a:blip r:embed="rId2"/>
          <a:stretch>
            <a:fillRect/>
          </a:stretch>
        </p:blipFill>
        <p:spPr>
          <a:xfrm>
            <a:off x="1435608" y="1752600"/>
            <a:ext cx="7086600" cy="3754690"/>
          </a:xfrm>
          <a:prstGeom prst="rect">
            <a:avLst/>
          </a:prstGeom>
        </p:spPr>
      </p:pic>
      <p:sp>
        <p:nvSpPr>
          <p:cNvPr id="11" name="TextBox 10">
            <a:extLst>
              <a:ext uri="{FF2B5EF4-FFF2-40B4-BE49-F238E27FC236}">
                <a16:creationId xmlns:a16="http://schemas.microsoft.com/office/drawing/2014/main" id="{FBAC79E4-6023-6CC5-9ABA-0E9175F9C5E2}"/>
              </a:ext>
            </a:extLst>
          </p:cNvPr>
          <p:cNvSpPr txBox="1"/>
          <p:nvPr/>
        </p:nvSpPr>
        <p:spPr>
          <a:xfrm>
            <a:off x="3175925" y="5865698"/>
            <a:ext cx="4110421" cy="369332"/>
          </a:xfrm>
          <a:prstGeom prst="rect">
            <a:avLst/>
          </a:prstGeom>
          <a:noFill/>
        </p:spPr>
        <p:txBody>
          <a:bodyPr wrap="none" rtlCol="0">
            <a:spAutoFit/>
          </a:bodyPr>
          <a:lstStyle/>
          <a:p>
            <a:r>
              <a:rPr lang="en-US" b="1" dirty="0">
                <a:solidFill>
                  <a:srgbClr val="FF0000"/>
                </a:solidFill>
                <a:latin typeface="Segoe Print" panose="02000600000000000000" pitchFamily="2" charset="0"/>
                <a:hlinkClick r:id="rId3"/>
              </a:rPr>
              <a:t>https://youtu.be/XNufwJWDmgI</a:t>
            </a:r>
            <a:r>
              <a:rPr lang="en-US" b="1" dirty="0">
                <a:solidFill>
                  <a:srgbClr val="FF0000"/>
                </a:solidFill>
                <a:latin typeface="Segoe Print" panose="02000600000000000000" pitchFamily="2" charset="0"/>
              </a:rPr>
              <a:t> </a:t>
            </a:r>
          </a:p>
        </p:txBody>
      </p:sp>
      <p:pic>
        <p:nvPicPr>
          <p:cNvPr id="4" name="Picture 3">
            <a:extLst>
              <a:ext uri="{FF2B5EF4-FFF2-40B4-BE49-F238E27FC236}">
                <a16:creationId xmlns:a16="http://schemas.microsoft.com/office/drawing/2014/main" id="{1B2A4196-8746-0C74-2D5C-C856AECD2B1D}"/>
              </a:ext>
            </a:extLst>
          </p:cNvPr>
          <p:cNvPicPr>
            <a:picLocks noChangeAspect="1"/>
          </p:cNvPicPr>
          <p:nvPr/>
        </p:nvPicPr>
        <p:blipFill>
          <a:blip r:embed="rId4"/>
          <a:stretch>
            <a:fillRect/>
          </a:stretch>
        </p:blipFill>
        <p:spPr>
          <a:xfrm rot="709173">
            <a:off x="858273" y="1776046"/>
            <a:ext cx="7951150" cy="4435538"/>
          </a:xfrm>
          <a:prstGeom prst="rect">
            <a:avLst/>
          </a:prstGeom>
          <a:ln>
            <a:solidFill>
              <a:schemeClr val="tx1"/>
            </a:solidFill>
          </a:ln>
          <a:effectLst>
            <a:outerShdw blurRad="50800" dist="38100" dir="13500000" algn="br" rotWithShape="0">
              <a:prstClr val="black">
                <a:alpha val="40000"/>
              </a:prstClr>
            </a:outerShdw>
          </a:effectLst>
        </p:spPr>
      </p:pic>
      <p:sp>
        <p:nvSpPr>
          <p:cNvPr id="6" name="TextBox 5">
            <a:extLst>
              <a:ext uri="{FF2B5EF4-FFF2-40B4-BE49-F238E27FC236}">
                <a16:creationId xmlns:a16="http://schemas.microsoft.com/office/drawing/2014/main" id="{5B1D0FA8-7559-0963-E589-06DC2BC025AA}"/>
              </a:ext>
            </a:extLst>
          </p:cNvPr>
          <p:cNvSpPr txBox="1"/>
          <p:nvPr/>
        </p:nvSpPr>
        <p:spPr>
          <a:xfrm>
            <a:off x="7535008" y="6625535"/>
            <a:ext cx="1608992" cy="200055"/>
          </a:xfrm>
          <a:prstGeom prst="rect">
            <a:avLst/>
          </a:prstGeom>
          <a:noFill/>
        </p:spPr>
        <p:txBody>
          <a:bodyPr wrap="square">
            <a:spAutoFit/>
          </a:bodyPr>
          <a:lstStyle/>
          <a:p>
            <a:r>
              <a:rPr lang="en-US" sz="700" dirty="0"/>
              <a:t>https://www.naco.org/about/about-naco</a:t>
            </a:r>
          </a:p>
        </p:txBody>
      </p:sp>
    </p:spTree>
    <p:extLst>
      <p:ext uri="{BB962C8B-B14F-4D97-AF65-F5344CB8AC3E}">
        <p14:creationId xmlns:p14="http://schemas.microsoft.com/office/powerpoint/2010/main" val="401935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4" descr="Organizational chart of a typical county government."/>
          <p:cNvPicPr>
            <a:picLocks noChangeAspect="1" noChangeArrowheads="1"/>
          </p:cNvPicPr>
          <p:nvPr/>
        </p:nvPicPr>
        <p:blipFill>
          <a:blip r:embed="rId3" cstate="print"/>
          <a:srcRect/>
          <a:stretch>
            <a:fillRect/>
          </a:stretch>
        </p:blipFill>
        <p:spPr bwMode="auto">
          <a:xfrm>
            <a:off x="2286000" y="304800"/>
            <a:ext cx="5970587" cy="6424209"/>
          </a:xfrm>
          <a:prstGeom prst="rect">
            <a:avLst/>
          </a:prstGeom>
          <a:noFill/>
          <a:ln w="9525">
            <a:noFill/>
            <a:miter lim="800000"/>
            <a:headEnd/>
            <a:tailEnd/>
          </a:ln>
        </p:spPr>
      </p:pic>
      <p:sp>
        <p:nvSpPr>
          <p:cNvPr id="4" name="Rounded Rectangle 3"/>
          <p:cNvSpPr/>
          <p:nvPr/>
        </p:nvSpPr>
        <p:spPr>
          <a:xfrm>
            <a:off x="3968839" y="3124200"/>
            <a:ext cx="2590800" cy="2514600"/>
          </a:xfrm>
          <a:prstGeom prst="roundRect">
            <a:avLst/>
          </a:prstGeom>
          <a:noFill/>
          <a:ln>
            <a:solidFill>
              <a:srgbClr val="CC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324600" y="5619482"/>
            <a:ext cx="2893741" cy="307777"/>
          </a:xfrm>
          <a:prstGeom prst="rect">
            <a:avLst/>
          </a:prstGeom>
          <a:noFill/>
        </p:spPr>
        <p:txBody>
          <a:bodyPr wrap="none" rtlCol="0">
            <a:spAutoFit/>
          </a:bodyPr>
          <a:lstStyle/>
          <a:p>
            <a:r>
              <a:rPr lang="en-US" sz="1400" dirty="0">
                <a:solidFill>
                  <a:srgbClr val="CC00FF"/>
                </a:solidFill>
                <a:effectLst>
                  <a:outerShdw blurRad="38100" dist="38100" dir="2700000" algn="tl">
                    <a:srgbClr val="000000">
                      <a:alpha val="43137"/>
                    </a:srgbClr>
                  </a:outerShdw>
                </a:effectLst>
                <a:latin typeface="Segoe Print" panose="02000600000000000000" pitchFamily="2" charset="0"/>
              </a:rPr>
              <a:t>Who supervises these officials?</a:t>
            </a:r>
          </a:p>
        </p:txBody>
      </p:sp>
      <p:sp>
        <p:nvSpPr>
          <p:cNvPr id="7" name="Rectangle 6"/>
          <p:cNvSpPr/>
          <p:nvPr/>
        </p:nvSpPr>
        <p:spPr>
          <a:xfrm>
            <a:off x="2565044" y="2286000"/>
            <a:ext cx="1371600" cy="3352800"/>
          </a:xfrm>
          <a:prstGeom prst="rect">
            <a:avLst/>
          </a:prstGeom>
          <a:no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2049" y="5029200"/>
            <a:ext cx="1604927" cy="523220"/>
          </a:xfrm>
          <a:prstGeom prst="rect">
            <a:avLst/>
          </a:prstGeom>
          <a:noFill/>
        </p:spPr>
        <p:txBody>
          <a:bodyPr wrap="none" rtlCol="0">
            <a:spAutoFit/>
          </a:bodyPr>
          <a:lstStyle/>
          <a:p>
            <a:pPr algn="r"/>
            <a:r>
              <a:rPr lang="en-US" sz="1400" dirty="0">
                <a:solidFill>
                  <a:srgbClr val="92D050"/>
                </a:solidFill>
                <a:effectLst>
                  <a:outerShdw blurRad="38100" dist="38100" dir="2700000" algn="tl">
                    <a:srgbClr val="000000">
                      <a:alpha val="43137"/>
                    </a:srgbClr>
                  </a:outerShdw>
                </a:effectLst>
                <a:latin typeface="Segoe Print" panose="02000600000000000000" pitchFamily="2" charset="0"/>
              </a:rPr>
              <a:t>Who supervises </a:t>
            </a:r>
            <a:br>
              <a:rPr lang="en-US" sz="1400" dirty="0">
                <a:solidFill>
                  <a:srgbClr val="92D050"/>
                </a:solidFill>
                <a:effectLst>
                  <a:outerShdw blurRad="38100" dist="38100" dir="2700000" algn="tl">
                    <a:srgbClr val="000000">
                      <a:alpha val="43137"/>
                    </a:srgbClr>
                  </a:outerShdw>
                </a:effectLst>
                <a:latin typeface="Segoe Print" panose="02000600000000000000" pitchFamily="2" charset="0"/>
              </a:rPr>
            </a:br>
            <a:r>
              <a:rPr lang="en-US" sz="1400" dirty="0">
                <a:solidFill>
                  <a:srgbClr val="92D050"/>
                </a:solidFill>
                <a:effectLst>
                  <a:outerShdw blurRad="38100" dist="38100" dir="2700000" algn="tl">
                    <a:srgbClr val="000000">
                      <a:alpha val="43137"/>
                    </a:srgbClr>
                  </a:outerShdw>
                </a:effectLst>
                <a:latin typeface="Segoe Print" panose="02000600000000000000" pitchFamily="2" charset="0"/>
              </a:rPr>
              <a:t>these officials?</a:t>
            </a:r>
          </a:p>
        </p:txBody>
      </p:sp>
      <p:sp>
        <p:nvSpPr>
          <p:cNvPr id="8" name="TextBox 7"/>
          <p:cNvSpPr txBox="1"/>
          <p:nvPr/>
        </p:nvSpPr>
        <p:spPr>
          <a:xfrm rot="19877659">
            <a:off x="-915" y="590023"/>
            <a:ext cx="2448106" cy="830997"/>
          </a:xfrm>
          <a:prstGeom prst="rect">
            <a:avLst/>
          </a:prstGeom>
          <a:noFill/>
        </p:spPr>
        <p:txBody>
          <a:bodyPr wrap="none" rtlCol="0">
            <a:spAutoFit/>
          </a:bodyPr>
          <a:lstStyle/>
          <a:p>
            <a:r>
              <a:rPr lang="en-US" sz="2400" b="1" dirty="0">
                <a:solidFill>
                  <a:srgbClr val="26697A"/>
                </a:solidFill>
                <a:effectLst>
                  <a:outerShdw blurRad="38100" dist="38100" dir="2700000" algn="tl">
                    <a:srgbClr val="000000">
                      <a:alpha val="43137"/>
                    </a:srgbClr>
                  </a:outerShdw>
                </a:effectLst>
                <a:latin typeface="Segoe Print" panose="02000600000000000000" pitchFamily="2" charset="0"/>
              </a:rPr>
              <a:t>A typical</a:t>
            </a:r>
          </a:p>
          <a:p>
            <a:r>
              <a:rPr lang="en-US" sz="2400" b="1" dirty="0">
                <a:solidFill>
                  <a:srgbClr val="26697A"/>
                </a:solidFill>
                <a:effectLst>
                  <a:outerShdw blurRad="38100" dist="38100" dir="2700000" algn="tl">
                    <a:srgbClr val="000000">
                      <a:alpha val="43137"/>
                    </a:srgbClr>
                  </a:outerShdw>
                </a:effectLst>
                <a:latin typeface="Segoe Print" panose="02000600000000000000" pitchFamily="2" charset="0"/>
              </a:rPr>
              <a:t>Texas county…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4" descr="Same county organizational chart as on previous slide. Added comment:  Where's the engineer that oversees the county roads and road crews?"/>
          <p:cNvPicPr>
            <a:picLocks noChangeAspect="1" noChangeArrowheads="1"/>
          </p:cNvPicPr>
          <p:nvPr/>
        </p:nvPicPr>
        <p:blipFill>
          <a:blip r:embed="rId3" cstate="print"/>
          <a:srcRect/>
          <a:stretch>
            <a:fillRect/>
          </a:stretch>
        </p:blipFill>
        <p:spPr bwMode="auto">
          <a:xfrm>
            <a:off x="2286000" y="304800"/>
            <a:ext cx="5970587" cy="6424209"/>
          </a:xfrm>
          <a:prstGeom prst="rect">
            <a:avLst/>
          </a:prstGeom>
          <a:noFill/>
          <a:ln w="9525">
            <a:noFill/>
            <a:miter lim="800000"/>
            <a:headEnd/>
            <a:tailEnd/>
          </a:ln>
        </p:spPr>
      </p:pic>
      <p:sp>
        <p:nvSpPr>
          <p:cNvPr id="2" name="TextBox 1"/>
          <p:cNvSpPr txBox="1"/>
          <p:nvPr/>
        </p:nvSpPr>
        <p:spPr>
          <a:xfrm>
            <a:off x="194440" y="2632840"/>
            <a:ext cx="2057399" cy="523220"/>
          </a:xfrm>
          <a:prstGeom prst="rect">
            <a:avLst/>
          </a:prstGeom>
          <a:noFill/>
        </p:spPr>
        <p:txBody>
          <a:bodyPr wrap="squar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Where’s the engineer that oversees roads?</a:t>
            </a:r>
          </a:p>
        </p:txBody>
      </p:sp>
      <p:sp>
        <p:nvSpPr>
          <p:cNvPr id="3" name="Oval 2"/>
          <p:cNvSpPr/>
          <p:nvPr/>
        </p:nvSpPr>
        <p:spPr>
          <a:xfrm>
            <a:off x="4074712" y="2819399"/>
            <a:ext cx="2249888" cy="990601"/>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2" idx="3"/>
          </p:cNvCxnSpPr>
          <p:nvPr/>
        </p:nvCxnSpPr>
        <p:spPr>
          <a:xfrm>
            <a:off x="2251839" y="2894450"/>
            <a:ext cx="190500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968839" y="3124200"/>
            <a:ext cx="2590800" cy="2514600"/>
          </a:xfrm>
          <a:prstGeom prst="roundRect">
            <a:avLst/>
          </a:prstGeom>
          <a:noFill/>
          <a:ln>
            <a:solidFill>
              <a:srgbClr val="CC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324600" y="5619482"/>
            <a:ext cx="2893741" cy="307777"/>
          </a:xfrm>
          <a:prstGeom prst="rect">
            <a:avLst/>
          </a:prstGeom>
          <a:noFill/>
        </p:spPr>
        <p:txBody>
          <a:bodyPr wrap="none" rtlCol="0">
            <a:spAutoFit/>
          </a:bodyPr>
          <a:lstStyle/>
          <a:p>
            <a:r>
              <a:rPr lang="en-US" sz="1400" dirty="0">
                <a:solidFill>
                  <a:srgbClr val="CC00FF"/>
                </a:solidFill>
                <a:effectLst>
                  <a:outerShdw blurRad="38100" dist="38100" dir="2700000" algn="tl">
                    <a:srgbClr val="000000">
                      <a:alpha val="43137"/>
                    </a:srgbClr>
                  </a:outerShdw>
                </a:effectLst>
                <a:latin typeface="Segoe Print" panose="02000600000000000000" pitchFamily="2" charset="0"/>
              </a:rPr>
              <a:t>Who supervises these officials?</a:t>
            </a:r>
          </a:p>
        </p:txBody>
      </p:sp>
      <p:sp>
        <p:nvSpPr>
          <p:cNvPr id="7" name="Rectangle 6"/>
          <p:cNvSpPr/>
          <p:nvPr/>
        </p:nvSpPr>
        <p:spPr>
          <a:xfrm>
            <a:off x="2565044" y="2286000"/>
            <a:ext cx="1371600" cy="3352800"/>
          </a:xfrm>
          <a:prstGeom prst="rect">
            <a:avLst/>
          </a:prstGeom>
          <a:no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2049" y="5029200"/>
            <a:ext cx="1604927" cy="523220"/>
          </a:xfrm>
          <a:prstGeom prst="rect">
            <a:avLst/>
          </a:prstGeom>
          <a:noFill/>
        </p:spPr>
        <p:txBody>
          <a:bodyPr wrap="none" rtlCol="0">
            <a:spAutoFit/>
          </a:bodyPr>
          <a:lstStyle/>
          <a:p>
            <a:pPr algn="r"/>
            <a:r>
              <a:rPr lang="en-US" sz="1400" dirty="0">
                <a:solidFill>
                  <a:srgbClr val="92D050"/>
                </a:solidFill>
                <a:effectLst>
                  <a:outerShdw blurRad="38100" dist="38100" dir="2700000" algn="tl">
                    <a:srgbClr val="000000">
                      <a:alpha val="43137"/>
                    </a:srgbClr>
                  </a:outerShdw>
                </a:effectLst>
                <a:latin typeface="Segoe Print" panose="02000600000000000000" pitchFamily="2" charset="0"/>
              </a:rPr>
              <a:t>Who supervises </a:t>
            </a:r>
            <a:br>
              <a:rPr lang="en-US" sz="1400" dirty="0">
                <a:solidFill>
                  <a:srgbClr val="92D050"/>
                </a:solidFill>
                <a:effectLst>
                  <a:outerShdw blurRad="38100" dist="38100" dir="2700000" algn="tl">
                    <a:srgbClr val="000000">
                      <a:alpha val="43137"/>
                    </a:srgbClr>
                  </a:outerShdw>
                </a:effectLst>
                <a:latin typeface="Segoe Print" panose="02000600000000000000" pitchFamily="2" charset="0"/>
              </a:rPr>
            </a:br>
            <a:r>
              <a:rPr lang="en-US" sz="1400" dirty="0">
                <a:solidFill>
                  <a:srgbClr val="92D050"/>
                </a:solidFill>
                <a:effectLst>
                  <a:outerShdw blurRad="38100" dist="38100" dir="2700000" algn="tl">
                    <a:srgbClr val="000000">
                      <a:alpha val="43137"/>
                    </a:srgbClr>
                  </a:outerShdw>
                </a:effectLst>
                <a:latin typeface="Segoe Print" panose="02000600000000000000" pitchFamily="2" charset="0"/>
              </a:rPr>
              <a:t>these officials?</a:t>
            </a:r>
          </a:p>
        </p:txBody>
      </p:sp>
      <p:sp>
        <p:nvSpPr>
          <p:cNvPr id="8" name="TextBox 7"/>
          <p:cNvSpPr txBox="1"/>
          <p:nvPr/>
        </p:nvSpPr>
        <p:spPr>
          <a:xfrm rot="19877659">
            <a:off x="-915" y="590023"/>
            <a:ext cx="2448106" cy="830997"/>
          </a:xfrm>
          <a:prstGeom prst="rect">
            <a:avLst/>
          </a:prstGeom>
          <a:noFill/>
        </p:spPr>
        <p:txBody>
          <a:bodyPr wrap="none" rtlCol="0">
            <a:spAutoFit/>
          </a:bodyPr>
          <a:lstStyle/>
          <a:p>
            <a:r>
              <a:rPr lang="en-US" sz="2400" b="1" dirty="0">
                <a:solidFill>
                  <a:srgbClr val="26697A"/>
                </a:solidFill>
                <a:effectLst>
                  <a:outerShdw blurRad="38100" dist="38100" dir="2700000" algn="tl">
                    <a:srgbClr val="000000">
                      <a:alpha val="43137"/>
                    </a:srgbClr>
                  </a:outerShdw>
                </a:effectLst>
                <a:latin typeface="Segoe Print" panose="02000600000000000000" pitchFamily="2" charset="0"/>
              </a:rPr>
              <a:t>A typical</a:t>
            </a:r>
          </a:p>
          <a:p>
            <a:r>
              <a:rPr lang="en-US" sz="2400" b="1" dirty="0">
                <a:solidFill>
                  <a:srgbClr val="26697A"/>
                </a:solidFill>
                <a:effectLst>
                  <a:outerShdw blurRad="38100" dist="38100" dir="2700000" algn="tl">
                    <a:srgbClr val="000000">
                      <a:alpha val="43137"/>
                    </a:srgbClr>
                  </a:outerShdw>
                </a:effectLst>
                <a:latin typeface="Segoe Print" panose="02000600000000000000" pitchFamily="2" charset="0"/>
              </a:rPr>
              <a:t>Texas county…</a:t>
            </a:r>
          </a:p>
        </p:txBody>
      </p:sp>
    </p:spTree>
    <p:extLst>
      <p:ext uri="{BB962C8B-B14F-4D97-AF65-F5344CB8AC3E}">
        <p14:creationId xmlns:p14="http://schemas.microsoft.com/office/powerpoint/2010/main" val="170748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792A-163D-401A-BAD6-5182D55DA18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CF067052-9915-4D3E-B49D-ADA0CEE6AEFC}"/>
              </a:ext>
            </a:extLst>
          </p:cNvPr>
          <p:cNvSpPr>
            <a:spLocks noGrp="1"/>
          </p:cNvSpPr>
          <p:nvPr>
            <p:ph idx="1"/>
          </p:nvPr>
        </p:nvSpPr>
        <p:spPr>
          <a:xfrm>
            <a:off x="1435608" y="1447800"/>
            <a:ext cx="7498080" cy="5334000"/>
          </a:xfrm>
        </p:spPr>
        <p:txBody>
          <a:bodyPr>
            <a:normAutofit fontScale="92500" lnSpcReduction="10000"/>
          </a:bodyPr>
          <a:lstStyle/>
          <a:p>
            <a:pPr marL="461963" indent="-381000">
              <a:buFont typeface="+mj-lt"/>
              <a:buAutoNum type="arabicPeriod"/>
            </a:pPr>
            <a:r>
              <a:rPr lang="en-US" sz="2000" dirty="0"/>
              <a:t>Characterize the comparative sizes of local governments in the US, both currently and across time from 1957-2007.  Explain the changes.</a:t>
            </a:r>
          </a:p>
          <a:p>
            <a:pPr marL="461963" indent="-381000">
              <a:buFont typeface="+mj-lt"/>
              <a:buAutoNum type="arabicPeriod"/>
            </a:pPr>
            <a:r>
              <a:rPr lang="en-US" sz="2000" dirty="0"/>
              <a:t>Discuss the relationship between the populations of states and the number of local governments within each state.  Explain how Texas, Kansas, and Nevada help us understand the nature of the relationship.</a:t>
            </a:r>
          </a:p>
          <a:p>
            <a:pPr marL="461963" indent="-381000">
              <a:buFont typeface="+mj-lt"/>
              <a:buAutoNum type="arabicPeriod"/>
            </a:pPr>
            <a:r>
              <a:rPr lang="en-US" sz="2000" dirty="0"/>
              <a:t>Describe how own-source revenue from the average local government was broken down in 2010.  Include major components and describe the breadth.</a:t>
            </a:r>
          </a:p>
          <a:p>
            <a:pPr marL="461963" indent="-381000">
              <a:buFont typeface="+mj-lt"/>
              <a:buAutoNum type="arabicPeriod"/>
            </a:pPr>
            <a:r>
              <a:rPr lang="en-US" sz="2000" dirty="0"/>
              <a:t>Describe how spending by the average local government was allocated in 2010. Include major components and describe the breadth.</a:t>
            </a:r>
          </a:p>
          <a:p>
            <a:pPr marL="461963" indent="-381000">
              <a:buFont typeface="+mj-lt"/>
              <a:buAutoNum type="arabicPeriod"/>
            </a:pPr>
            <a:r>
              <a:rPr lang="en-US" sz="2000" dirty="0"/>
              <a:t>Explain the historical role of county governments in the US and how they serve as dual-purpose entities today.</a:t>
            </a:r>
          </a:p>
          <a:p>
            <a:pPr marL="461963" indent="-381000">
              <a:buFont typeface="+mj-lt"/>
              <a:buAutoNum type="arabicPeriod"/>
            </a:pPr>
            <a:r>
              <a:rPr lang="en-US" sz="2000" dirty="0"/>
              <a:t>Describe the typical roles within a county government in the US.</a:t>
            </a:r>
          </a:p>
          <a:p>
            <a:pPr marL="461963" indent="-381000">
              <a:buFont typeface="+mj-lt"/>
              <a:buAutoNum type="arabicPeriod"/>
            </a:pPr>
            <a:r>
              <a:rPr lang="en-US" sz="2000" dirty="0"/>
              <a:t>Sketch or describe the general organizational structure of a typical Texas county government starting with the voters and working downward.  Explain the different supervisory structures and their pros and cons.</a:t>
            </a:r>
          </a:p>
        </p:txBody>
      </p:sp>
    </p:spTree>
    <p:extLst>
      <p:ext uri="{BB962C8B-B14F-4D97-AF65-F5344CB8AC3E}">
        <p14:creationId xmlns:p14="http://schemas.microsoft.com/office/powerpoint/2010/main" val="2010578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4800" dirty="0"/>
              <a:t>County Government Revenue</a:t>
            </a:r>
          </a:p>
        </p:txBody>
      </p:sp>
      <p:sp>
        <p:nvSpPr>
          <p:cNvPr id="8195" name="Rectangle 3"/>
          <p:cNvSpPr>
            <a:spLocks noGrp="1" noChangeArrowheads="1"/>
          </p:cNvSpPr>
          <p:nvPr>
            <p:ph type="body" idx="1"/>
          </p:nvPr>
        </p:nvSpPr>
        <p:spPr>
          <a:xfrm>
            <a:off x="1447800" y="1600200"/>
            <a:ext cx="6705600" cy="4648200"/>
          </a:xfrm>
        </p:spPr>
        <p:txBody>
          <a:bodyPr/>
          <a:lstStyle/>
          <a:p>
            <a:r>
              <a:rPr lang="en-US" dirty="0"/>
              <a:t>Property tax &gt;50% of intake </a:t>
            </a:r>
            <a:r>
              <a:rPr lang="en-US" dirty="0">
                <a:solidFill>
                  <a:srgbClr val="00B050"/>
                </a:solidFill>
              </a:rPr>
              <a:t>in Texas and similar states</a:t>
            </a:r>
          </a:p>
          <a:p>
            <a:r>
              <a:rPr lang="en-US" dirty="0"/>
              <a:t>Other sources</a:t>
            </a:r>
          </a:p>
          <a:p>
            <a:pPr lvl="1"/>
            <a:r>
              <a:rPr lang="en-US" dirty="0">
                <a:solidFill>
                  <a:srgbClr val="00B050"/>
                </a:solidFill>
              </a:rPr>
              <a:t>Sales tax</a:t>
            </a:r>
          </a:p>
          <a:p>
            <a:pPr lvl="1"/>
            <a:r>
              <a:rPr lang="en-US" dirty="0"/>
              <a:t>Licenses and fees</a:t>
            </a:r>
          </a:p>
          <a:p>
            <a:pPr lvl="1"/>
            <a:r>
              <a:rPr lang="en-US" dirty="0"/>
              <a:t>Grants</a:t>
            </a:r>
          </a:p>
          <a:p>
            <a:pPr lvl="1"/>
            <a:r>
              <a:rPr lang="en-US" dirty="0"/>
              <a:t>Fines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County Gov’t Expenditures</a:t>
            </a:r>
          </a:p>
        </p:txBody>
      </p:sp>
      <p:sp>
        <p:nvSpPr>
          <p:cNvPr id="9219" name="Rectangle 3"/>
          <p:cNvSpPr>
            <a:spLocks noGrp="1" noChangeArrowheads="1"/>
          </p:cNvSpPr>
          <p:nvPr>
            <p:ph type="body" idx="1"/>
          </p:nvPr>
        </p:nvSpPr>
        <p:spPr>
          <a:xfrm>
            <a:off x="1464733" y="1447800"/>
            <a:ext cx="6934200" cy="5105400"/>
          </a:xfrm>
        </p:spPr>
        <p:txBody>
          <a:bodyPr>
            <a:normAutofit fontScale="85000" lnSpcReduction="20000"/>
          </a:bodyPr>
          <a:lstStyle/>
          <a:p>
            <a:r>
              <a:rPr lang="en-US" dirty="0"/>
              <a:t>Law enforcement </a:t>
            </a:r>
            <a:r>
              <a:rPr lang="en-US" dirty="0">
                <a:solidFill>
                  <a:srgbClr val="00B050"/>
                </a:solidFill>
              </a:rPr>
              <a:t>&amp; justice system </a:t>
            </a:r>
            <a:r>
              <a:rPr lang="en-US" dirty="0"/>
              <a:t>is biggest (~50%)</a:t>
            </a:r>
          </a:p>
          <a:p>
            <a:pPr lvl="1"/>
            <a:r>
              <a:rPr lang="en-US" dirty="0"/>
              <a:t>Sheriff, courts, jail</a:t>
            </a:r>
          </a:p>
          <a:p>
            <a:pPr lvl="1"/>
            <a:r>
              <a:rPr lang="en-US" dirty="0"/>
              <a:t>In Texas, “</a:t>
            </a:r>
            <a:r>
              <a:rPr lang="en-US" dirty="0">
                <a:solidFill>
                  <a:schemeClr val="accent2">
                    <a:lumMod val="50000"/>
                  </a:schemeClr>
                </a:solidFill>
              </a:rPr>
              <a:t>state jail felonies</a:t>
            </a:r>
            <a:r>
              <a:rPr lang="en-US" dirty="0"/>
              <a:t>” keep county jails full</a:t>
            </a:r>
          </a:p>
          <a:p>
            <a:pPr lvl="2"/>
            <a:r>
              <a:rPr lang="en-US" dirty="0"/>
              <a:t>Relatively new punishment category that requires counties to jail convicts when state prisons are full (which they almost always are)</a:t>
            </a:r>
          </a:p>
          <a:p>
            <a:pPr lvl="2"/>
            <a:r>
              <a:rPr lang="en-US" dirty="0"/>
              <a:t>Effectively shifts most felony incarceration costs from state to counties</a:t>
            </a:r>
          </a:p>
          <a:p>
            <a:r>
              <a:rPr lang="en-US" dirty="0"/>
              <a:t>Roads and bridges (10-30%)</a:t>
            </a:r>
          </a:p>
          <a:p>
            <a:r>
              <a:rPr lang="en-US" dirty="0"/>
              <a:t>Health and welfare (~10%)</a:t>
            </a:r>
          </a:p>
          <a:p>
            <a:r>
              <a:rPr lang="en-US" dirty="0">
                <a:solidFill>
                  <a:schemeClr val="accent2">
                    <a:lumMod val="75000"/>
                  </a:schemeClr>
                </a:solidFill>
              </a:rPr>
              <a:t>Equity </a:t>
            </a:r>
            <a:r>
              <a:rPr lang="en-US" u="sng" dirty="0">
                <a:solidFill>
                  <a:schemeClr val="accent2">
                    <a:lumMod val="75000"/>
                  </a:schemeClr>
                </a:solidFill>
              </a:rPr>
              <a:t>not</a:t>
            </a:r>
            <a:r>
              <a:rPr lang="en-US" dirty="0">
                <a:solidFill>
                  <a:schemeClr val="accent2">
                    <a:lumMod val="75000"/>
                  </a:schemeClr>
                </a:solidFill>
              </a:rPr>
              <a:t> built into </a:t>
            </a:r>
            <a:r>
              <a:rPr lang="en-US" dirty="0"/>
              <a:t>county finances</a:t>
            </a:r>
          </a:p>
          <a:p>
            <a:pPr lvl="1"/>
            <a:r>
              <a:rPr lang="en-US" dirty="0"/>
              <a:t>Majority of revenue comes from urban residents</a:t>
            </a:r>
          </a:p>
          <a:p>
            <a:pPr lvl="1"/>
            <a:r>
              <a:rPr lang="en-US" dirty="0">
                <a:solidFill>
                  <a:srgbClr val="00B050"/>
                </a:solidFill>
              </a:rPr>
              <a:t>More spent on a rural resident than an urban one</a:t>
            </a:r>
          </a:p>
        </p:txBody>
      </p:sp>
      <p:sp>
        <p:nvSpPr>
          <p:cNvPr id="2" name="TextBox 1" descr="Comment on majority of expenditures spent on rural residents:  &quot;Why?&quot;"/>
          <p:cNvSpPr txBox="1"/>
          <p:nvPr/>
        </p:nvSpPr>
        <p:spPr>
          <a:xfrm>
            <a:off x="2743200" y="6144112"/>
            <a:ext cx="974947" cy="369332"/>
          </a:xfrm>
          <a:prstGeom prst="rect">
            <a:avLst/>
          </a:prstGeom>
          <a:noFill/>
        </p:spPr>
        <p:txBody>
          <a:bodyPr wrap="none" rtlCol="0">
            <a:spAutoFit/>
          </a:bodyPr>
          <a:lstStyle/>
          <a:p>
            <a:pPr algn="ctr"/>
            <a:r>
              <a:rPr lang="en-US" dirty="0">
                <a:solidFill>
                  <a:srgbClr val="FF0000"/>
                </a:solidFill>
                <a:effectLst>
                  <a:outerShdw blurRad="38100" dist="38100" dir="2700000" algn="tl">
                    <a:srgbClr val="000000">
                      <a:alpha val="43137"/>
                    </a:srgbClr>
                  </a:outerShdw>
                </a:effectLst>
                <a:latin typeface="Segoe Print" panose="02000600000000000000" pitchFamily="2" charset="0"/>
              </a:rPr>
              <a:t>…why?</a:t>
            </a:r>
          </a:p>
        </p:txBody>
      </p:sp>
      <p:sp>
        <p:nvSpPr>
          <p:cNvPr id="3" name="TextBox 2" descr="Comment about county jails:  &quot;…aren’t there city jails, too?&quot;"/>
          <p:cNvSpPr txBox="1"/>
          <p:nvPr/>
        </p:nvSpPr>
        <p:spPr>
          <a:xfrm>
            <a:off x="4552122" y="2199861"/>
            <a:ext cx="35734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latin typeface="Segoe Print" panose="02000600000000000000" pitchFamily="2" charset="0"/>
              </a:rPr>
              <a:t>…aren’t there city jails, too?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D960-C11A-FD85-188F-468355B68D30}"/>
              </a:ext>
            </a:extLst>
          </p:cNvPr>
          <p:cNvSpPr>
            <a:spLocks noGrp="1"/>
          </p:cNvSpPr>
          <p:nvPr>
            <p:ph type="title"/>
          </p:nvPr>
        </p:nvSpPr>
        <p:spPr/>
        <p:txBody>
          <a:bodyPr>
            <a:noAutofit/>
          </a:bodyPr>
          <a:lstStyle/>
          <a:p>
            <a:r>
              <a:rPr lang="en-US" sz="4000" dirty="0"/>
              <a:t>Brazos County is Big $$ Business</a:t>
            </a:r>
          </a:p>
        </p:txBody>
      </p:sp>
      <p:sp>
        <p:nvSpPr>
          <p:cNvPr id="3" name="Content Placeholder 2">
            <a:extLst>
              <a:ext uri="{FF2B5EF4-FFF2-40B4-BE49-F238E27FC236}">
                <a16:creationId xmlns:a16="http://schemas.microsoft.com/office/drawing/2014/main" id="{97E8664F-80F5-C69F-D9E6-174B3D12AEDC}"/>
              </a:ext>
            </a:extLst>
          </p:cNvPr>
          <p:cNvSpPr>
            <a:spLocks noGrp="1"/>
          </p:cNvSpPr>
          <p:nvPr>
            <p:ph idx="1"/>
          </p:nvPr>
        </p:nvSpPr>
        <p:spPr>
          <a:xfrm>
            <a:off x="1435608" y="1417638"/>
            <a:ext cx="3101224" cy="4830762"/>
          </a:xfrm>
        </p:spPr>
        <p:txBody>
          <a:bodyPr>
            <a:normAutofit lnSpcReduction="10000"/>
          </a:bodyPr>
          <a:lstStyle/>
          <a:p>
            <a:pPr marL="82296" indent="0">
              <a:buNone/>
            </a:pPr>
            <a:r>
              <a:rPr lang="en-US" sz="2000" b="1" dirty="0"/>
              <a:t>2021 Financial Summary (Excerpt)</a:t>
            </a:r>
          </a:p>
          <a:p>
            <a:r>
              <a:rPr lang="en-US" sz="2000" dirty="0"/>
              <a:t>Total General Revenues = $131M</a:t>
            </a:r>
          </a:p>
          <a:p>
            <a:pPr lvl="1"/>
            <a:r>
              <a:rPr lang="en-US" sz="1600" dirty="0"/>
              <a:t>$109M from taxes</a:t>
            </a:r>
          </a:p>
          <a:p>
            <a:pPr lvl="1"/>
            <a:r>
              <a:rPr lang="en-US" sz="1600" dirty="0"/>
              <a:t>$900K in interest on reserved funds</a:t>
            </a:r>
          </a:p>
          <a:p>
            <a:r>
              <a:rPr lang="en-US" sz="2000" dirty="0"/>
              <a:t>Total General Expenditures</a:t>
            </a:r>
            <a:br>
              <a:rPr lang="en-US" sz="2000" dirty="0"/>
            </a:br>
            <a:r>
              <a:rPr lang="en-US" sz="2000" dirty="0"/>
              <a:t>= $100M</a:t>
            </a:r>
          </a:p>
          <a:p>
            <a:pPr lvl="1"/>
            <a:r>
              <a:rPr lang="en-US" sz="1600" dirty="0"/>
              <a:t>$20M on Justice System</a:t>
            </a:r>
          </a:p>
          <a:p>
            <a:pPr lvl="1"/>
            <a:r>
              <a:rPr lang="en-US" sz="1600" dirty="0"/>
              <a:t>$24M on Law Enforcement</a:t>
            </a:r>
          </a:p>
          <a:p>
            <a:pPr lvl="1"/>
            <a:r>
              <a:rPr lang="en-US" sz="1600" dirty="0"/>
              <a:t>$9M on Public Transportation</a:t>
            </a:r>
          </a:p>
          <a:p>
            <a:r>
              <a:rPr lang="en-US" sz="2000" dirty="0"/>
              <a:t>Year-end Balance</a:t>
            </a:r>
            <a:br>
              <a:rPr lang="en-US" sz="2000" dirty="0"/>
            </a:br>
            <a:r>
              <a:rPr lang="en-US" sz="2000" dirty="0"/>
              <a:t>= </a:t>
            </a:r>
            <a:r>
              <a:rPr lang="en-US" sz="2000" dirty="0">
                <a:highlight>
                  <a:srgbClr val="FFFF00"/>
                </a:highlight>
              </a:rPr>
              <a:t>$31M in the black!</a:t>
            </a:r>
          </a:p>
          <a:p>
            <a:endParaRPr lang="en-US" sz="2000" dirty="0"/>
          </a:p>
        </p:txBody>
      </p:sp>
      <p:pic>
        <p:nvPicPr>
          <p:cNvPr id="5" name="Picture 4">
            <a:extLst>
              <a:ext uri="{FF2B5EF4-FFF2-40B4-BE49-F238E27FC236}">
                <a16:creationId xmlns:a16="http://schemas.microsoft.com/office/drawing/2014/main" id="{6F21BF4E-0F62-797B-BD66-65993590CDDC}"/>
              </a:ext>
            </a:extLst>
          </p:cNvPr>
          <p:cNvPicPr>
            <a:picLocks noChangeAspect="1"/>
          </p:cNvPicPr>
          <p:nvPr/>
        </p:nvPicPr>
        <p:blipFill>
          <a:blip r:embed="rId2"/>
          <a:stretch>
            <a:fillRect/>
          </a:stretch>
        </p:blipFill>
        <p:spPr>
          <a:xfrm>
            <a:off x="4607169" y="1447800"/>
            <a:ext cx="4096322" cy="4486901"/>
          </a:xfrm>
          <a:prstGeom prst="rect">
            <a:avLst/>
          </a:prstGeom>
          <a:ln>
            <a:solidFill>
              <a:schemeClr val="tx1"/>
            </a:solidFill>
          </a:ln>
          <a:effectLst>
            <a:outerShdw blurRad="50800" dist="38100" dir="13500000" algn="br" rotWithShape="0">
              <a:prstClr val="black">
                <a:alpha val="40000"/>
              </a:prstClr>
            </a:outerShdw>
          </a:effectLst>
        </p:spPr>
      </p:pic>
      <p:sp>
        <p:nvSpPr>
          <p:cNvPr id="7" name="TextBox 6">
            <a:extLst>
              <a:ext uri="{FF2B5EF4-FFF2-40B4-BE49-F238E27FC236}">
                <a16:creationId xmlns:a16="http://schemas.microsoft.com/office/drawing/2014/main" id="{A9F82C4E-A0D3-2AB1-F1A2-97D0B2037405}"/>
              </a:ext>
            </a:extLst>
          </p:cNvPr>
          <p:cNvSpPr txBox="1"/>
          <p:nvPr/>
        </p:nvSpPr>
        <p:spPr>
          <a:xfrm>
            <a:off x="5923085" y="6660141"/>
            <a:ext cx="3209192" cy="215444"/>
          </a:xfrm>
          <a:prstGeom prst="rect">
            <a:avLst/>
          </a:prstGeom>
          <a:noFill/>
        </p:spPr>
        <p:txBody>
          <a:bodyPr wrap="square">
            <a:spAutoFit/>
          </a:bodyPr>
          <a:lstStyle/>
          <a:p>
            <a:r>
              <a:rPr lang="en-US" sz="800" dirty="0"/>
              <a:t>https://brazoscountytx.gov/150/Annual-Comprehensive-Financial-Reports</a:t>
            </a:r>
          </a:p>
        </p:txBody>
      </p:sp>
      <p:sp>
        <p:nvSpPr>
          <p:cNvPr id="8" name="TextBox 7">
            <a:extLst>
              <a:ext uri="{FF2B5EF4-FFF2-40B4-BE49-F238E27FC236}">
                <a16:creationId xmlns:a16="http://schemas.microsoft.com/office/drawing/2014/main" id="{60FCA0FC-C64A-69DA-5708-BF5F995EBB0A}"/>
              </a:ext>
            </a:extLst>
          </p:cNvPr>
          <p:cNvSpPr txBox="1"/>
          <p:nvPr/>
        </p:nvSpPr>
        <p:spPr>
          <a:xfrm>
            <a:off x="2286000" y="6121532"/>
            <a:ext cx="6151043" cy="646331"/>
          </a:xfrm>
          <a:prstGeom prst="rect">
            <a:avLst/>
          </a:prstGeom>
          <a:noFill/>
        </p:spPr>
        <p:txBody>
          <a:bodyPr wrap="none" rtlCol="0">
            <a:spAutoFit/>
          </a:bodyPr>
          <a:lstStyle/>
          <a:p>
            <a:r>
              <a:rPr lang="en-US" dirty="0">
                <a:solidFill>
                  <a:srgbClr val="FF0000"/>
                </a:solidFill>
                <a:latin typeface="Segoe Print" panose="02000600000000000000" pitchFamily="2" charset="0"/>
              </a:rPr>
              <a:t>(Key reason that 2 commissioners refused to raise </a:t>
            </a:r>
            <a:br>
              <a:rPr lang="en-US" dirty="0">
                <a:solidFill>
                  <a:srgbClr val="FF0000"/>
                </a:solidFill>
                <a:latin typeface="Segoe Print" panose="02000600000000000000" pitchFamily="2" charset="0"/>
              </a:rPr>
            </a:br>
            <a:r>
              <a:rPr lang="en-US" dirty="0">
                <a:solidFill>
                  <a:srgbClr val="FF0000"/>
                </a:solidFill>
                <a:latin typeface="Segoe Print" panose="02000600000000000000" pitchFamily="2" charset="0"/>
              </a:rPr>
              <a:t>county property tax mil rate for 2023!)</a:t>
            </a:r>
          </a:p>
        </p:txBody>
      </p:sp>
    </p:spTree>
    <p:extLst>
      <p:ext uri="{BB962C8B-B14F-4D97-AF65-F5344CB8AC3E}">
        <p14:creationId xmlns:p14="http://schemas.microsoft.com/office/powerpoint/2010/main" val="2482369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(Municipal) Government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8501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Municipal Charters in Texas</a:t>
            </a:r>
          </a:p>
        </p:txBody>
      </p:sp>
      <p:sp>
        <p:nvSpPr>
          <p:cNvPr id="10243" name="Rectangle 3"/>
          <p:cNvSpPr>
            <a:spLocks noGrp="1" noChangeArrowheads="1"/>
          </p:cNvSpPr>
          <p:nvPr>
            <p:ph idx="1"/>
          </p:nvPr>
        </p:nvSpPr>
        <p:spPr>
          <a:xfrm>
            <a:off x="1435608" y="1447800"/>
            <a:ext cx="7498080" cy="5410200"/>
          </a:xfrm>
        </p:spPr>
        <p:txBody>
          <a:bodyPr>
            <a:normAutofit/>
          </a:bodyPr>
          <a:lstStyle/>
          <a:p>
            <a:r>
              <a:rPr lang="en-US" i="1" dirty="0">
                <a:solidFill>
                  <a:schemeClr val="accent2">
                    <a:lumMod val="50000"/>
                  </a:schemeClr>
                </a:solidFill>
              </a:rPr>
              <a:t>Charters</a:t>
            </a:r>
            <a:r>
              <a:rPr lang="en-US" dirty="0"/>
              <a:t> are enabling documents wherein the states authorize </a:t>
            </a:r>
            <a:r>
              <a:rPr lang="en-US" dirty="0">
                <a:solidFill>
                  <a:schemeClr val="accent2">
                    <a:lumMod val="50000"/>
                  </a:schemeClr>
                </a:solidFill>
              </a:rPr>
              <a:t>creation of </a:t>
            </a:r>
            <a:r>
              <a:rPr lang="en-US" dirty="0"/>
              <a:t>a “city” government</a:t>
            </a:r>
          </a:p>
          <a:p>
            <a:r>
              <a:rPr lang="en-US" dirty="0"/>
              <a:t>Within a charter, the </a:t>
            </a:r>
            <a:r>
              <a:rPr lang="en-US" dirty="0">
                <a:solidFill>
                  <a:schemeClr val="accent2">
                    <a:lumMod val="50000"/>
                  </a:schemeClr>
                </a:solidFill>
              </a:rPr>
              <a:t>state defines </a:t>
            </a:r>
            <a:r>
              <a:rPr lang="en-US" dirty="0"/>
              <a:t>essential parameters for local government</a:t>
            </a:r>
          </a:p>
          <a:p>
            <a:pPr lvl="1"/>
            <a:r>
              <a:rPr lang="en-US" dirty="0"/>
              <a:t>Establishes the </a:t>
            </a:r>
            <a:r>
              <a:rPr lang="en-US" dirty="0">
                <a:solidFill>
                  <a:schemeClr val="accent2">
                    <a:lumMod val="75000"/>
                  </a:schemeClr>
                </a:solidFill>
              </a:rPr>
              <a:t>form of government </a:t>
            </a:r>
            <a:r>
              <a:rPr lang="en-US" dirty="0"/>
              <a:t>for that municipality</a:t>
            </a:r>
          </a:p>
          <a:p>
            <a:pPr lvl="1"/>
            <a:r>
              <a:rPr lang="en-US" dirty="0"/>
              <a:t>Lays out what that municipality </a:t>
            </a:r>
            <a:r>
              <a:rPr lang="en-US" dirty="0">
                <a:solidFill>
                  <a:schemeClr val="accent2">
                    <a:lumMod val="75000"/>
                  </a:schemeClr>
                </a:solidFill>
              </a:rPr>
              <a:t>may do or not do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Municipal Charters in Texas</a:t>
            </a:r>
          </a:p>
        </p:txBody>
      </p:sp>
      <p:sp>
        <p:nvSpPr>
          <p:cNvPr id="10243" name="Rectangle 3"/>
          <p:cNvSpPr>
            <a:spLocks noGrp="1" noChangeArrowheads="1"/>
          </p:cNvSpPr>
          <p:nvPr>
            <p:ph idx="1"/>
          </p:nvPr>
        </p:nvSpPr>
        <p:spPr>
          <a:xfrm>
            <a:off x="1435608" y="1447800"/>
            <a:ext cx="7498080" cy="5410200"/>
          </a:xfrm>
        </p:spPr>
        <p:txBody>
          <a:bodyPr>
            <a:normAutofit fontScale="92500" lnSpcReduction="10000"/>
          </a:bodyPr>
          <a:lstStyle/>
          <a:p>
            <a:r>
              <a:rPr lang="en-US" dirty="0"/>
              <a:t>Charters fall in </a:t>
            </a:r>
            <a:r>
              <a:rPr lang="en-US" dirty="0">
                <a:solidFill>
                  <a:schemeClr val="accent2">
                    <a:lumMod val="50000"/>
                  </a:schemeClr>
                </a:solidFill>
              </a:rPr>
              <a:t>2 broad categories</a:t>
            </a:r>
            <a:r>
              <a:rPr lang="en-US" dirty="0"/>
              <a:t>, each with very different state-vs-city </a:t>
            </a:r>
            <a:r>
              <a:rPr lang="en-US" dirty="0">
                <a:solidFill>
                  <a:schemeClr val="accent2">
                    <a:lumMod val="50000"/>
                  </a:schemeClr>
                </a:solidFill>
              </a:rPr>
              <a:t>division of power</a:t>
            </a:r>
            <a:r>
              <a:rPr lang="en-US" dirty="0"/>
              <a:t>:</a:t>
            </a:r>
          </a:p>
          <a:p>
            <a:pPr lvl="1"/>
            <a:r>
              <a:rPr lang="en-US" u="sng" dirty="0">
                <a:solidFill>
                  <a:schemeClr val="accent2">
                    <a:lumMod val="75000"/>
                  </a:schemeClr>
                </a:solidFill>
              </a:rPr>
              <a:t>General Law Charter</a:t>
            </a:r>
            <a:r>
              <a:rPr lang="en-US" dirty="0"/>
              <a:t>:  Municipalities only have powers </a:t>
            </a:r>
            <a:r>
              <a:rPr lang="en-US" u="sng" dirty="0"/>
              <a:t>specifically granted</a:t>
            </a:r>
            <a:r>
              <a:rPr lang="en-US" dirty="0"/>
              <a:t> to them by the state</a:t>
            </a:r>
          </a:p>
          <a:p>
            <a:pPr lvl="2"/>
            <a:r>
              <a:rPr lang="en-US" dirty="0"/>
              <a:t>Remember Dillon’s Rule!</a:t>
            </a:r>
          </a:p>
          <a:p>
            <a:pPr lvl="2"/>
            <a:r>
              <a:rPr lang="en-US" dirty="0"/>
              <a:t>Changes to the charter must be </a:t>
            </a:r>
            <a:r>
              <a:rPr lang="en-US" dirty="0">
                <a:solidFill>
                  <a:schemeClr val="accent3">
                    <a:lumMod val="75000"/>
                  </a:schemeClr>
                </a:solidFill>
              </a:rPr>
              <a:t>made by the state </a:t>
            </a:r>
            <a:r>
              <a:rPr lang="en-US" dirty="0"/>
              <a:t>legislature</a:t>
            </a:r>
          </a:p>
          <a:p>
            <a:pPr lvl="1"/>
            <a:r>
              <a:rPr lang="en-US" u="sng" dirty="0">
                <a:solidFill>
                  <a:schemeClr val="accent2">
                    <a:lumMod val="75000"/>
                  </a:schemeClr>
                </a:solidFill>
              </a:rPr>
              <a:t>Home Rule Charters</a:t>
            </a:r>
            <a:r>
              <a:rPr lang="en-US" dirty="0"/>
              <a:t>:  Municipalities have all powers </a:t>
            </a:r>
            <a:r>
              <a:rPr lang="en-US" u="sng" dirty="0"/>
              <a:t>not forbidden</a:t>
            </a:r>
            <a:r>
              <a:rPr lang="en-US" dirty="0"/>
              <a:t> by their charters </a:t>
            </a:r>
          </a:p>
          <a:p>
            <a:pPr lvl="2"/>
            <a:r>
              <a:rPr lang="en-US" dirty="0"/>
              <a:t>City must have population of 5,000+</a:t>
            </a:r>
          </a:p>
          <a:p>
            <a:pPr lvl="2"/>
            <a:r>
              <a:rPr lang="en-US" dirty="0"/>
              <a:t>City’s residents </a:t>
            </a:r>
            <a:r>
              <a:rPr lang="en-US" dirty="0">
                <a:solidFill>
                  <a:schemeClr val="accent3">
                    <a:lumMod val="75000"/>
                  </a:schemeClr>
                </a:solidFill>
              </a:rPr>
              <a:t>may change the charter </a:t>
            </a:r>
            <a:r>
              <a:rPr lang="en-US" dirty="0"/>
              <a:t>and </a:t>
            </a:r>
            <a:r>
              <a:rPr lang="en-US" dirty="0">
                <a:solidFill>
                  <a:schemeClr val="accent3">
                    <a:lumMod val="75000"/>
                  </a:schemeClr>
                </a:solidFill>
              </a:rPr>
              <a:t>may alter the form of municipal government </a:t>
            </a:r>
            <a:r>
              <a:rPr lang="en-US" dirty="0"/>
              <a:t>by popular vote</a:t>
            </a:r>
          </a:p>
          <a:p>
            <a:pPr lvl="2"/>
            <a:r>
              <a:rPr lang="en-US" dirty="0"/>
              <a:t>City </a:t>
            </a:r>
            <a:r>
              <a:rPr lang="en-US" dirty="0">
                <a:solidFill>
                  <a:schemeClr val="accent3">
                    <a:lumMod val="75000"/>
                  </a:schemeClr>
                </a:solidFill>
              </a:rPr>
              <a:t>may annex </a:t>
            </a:r>
            <a:r>
              <a:rPr lang="en-US" dirty="0"/>
              <a:t>adjoining land by popular vote</a:t>
            </a:r>
          </a:p>
        </p:txBody>
      </p:sp>
    </p:spTree>
    <p:extLst>
      <p:ext uri="{BB962C8B-B14F-4D97-AF65-F5344CB8AC3E}">
        <p14:creationId xmlns:p14="http://schemas.microsoft.com/office/powerpoint/2010/main" val="278079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9888-E213-B49C-BA41-A6C679162BF1}"/>
              </a:ext>
            </a:extLst>
          </p:cNvPr>
          <p:cNvSpPr>
            <a:spLocks noGrp="1"/>
          </p:cNvSpPr>
          <p:nvPr>
            <p:ph type="title"/>
          </p:nvPr>
        </p:nvSpPr>
        <p:spPr/>
        <p:txBody>
          <a:bodyPr/>
          <a:lstStyle/>
          <a:p>
            <a:r>
              <a:rPr lang="en-US" dirty="0"/>
              <a:t>Cities are Big $$ Business</a:t>
            </a:r>
          </a:p>
        </p:txBody>
      </p:sp>
      <p:sp>
        <p:nvSpPr>
          <p:cNvPr id="3" name="Content Placeholder 2">
            <a:extLst>
              <a:ext uri="{FF2B5EF4-FFF2-40B4-BE49-F238E27FC236}">
                <a16:creationId xmlns:a16="http://schemas.microsoft.com/office/drawing/2014/main" id="{FA0641D8-3A16-48CE-6229-45543B4D9BEA}"/>
              </a:ext>
            </a:extLst>
          </p:cNvPr>
          <p:cNvSpPr>
            <a:spLocks noGrp="1"/>
          </p:cNvSpPr>
          <p:nvPr>
            <p:ph idx="1"/>
          </p:nvPr>
        </p:nvSpPr>
        <p:spPr>
          <a:xfrm>
            <a:off x="1435608" y="1447800"/>
            <a:ext cx="6184392" cy="533400"/>
          </a:xfrm>
        </p:spPr>
        <p:txBody>
          <a:bodyPr>
            <a:normAutofit/>
          </a:bodyPr>
          <a:lstStyle/>
          <a:p>
            <a:r>
              <a:rPr lang="en-US" sz="2000" dirty="0"/>
              <a:t>College Station 2022-2013 budget</a:t>
            </a:r>
          </a:p>
        </p:txBody>
      </p:sp>
      <p:pic>
        <p:nvPicPr>
          <p:cNvPr id="7" name="Picture 6">
            <a:extLst>
              <a:ext uri="{FF2B5EF4-FFF2-40B4-BE49-F238E27FC236}">
                <a16:creationId xmlns:a16="http://schemas.microsoft.com/office/drawing/2014/main" id="{DD0CB856-0447-8CE8-7165-DA0EFF396D22}"/>
              </a:ext>
            </a:extLst>
          </p:cNvPr>
          <p:cNvPicPr>
            <a:picLocks noChangeAspect="1"/>
          </p:cNvPicPr>
          <p:nvPr/>
        </p:nvPicPr>
        <p:blipFill>
          <a:blip r:embed="rId2"/>
          <a:stretch>
            <a:fillRect/>
          </a:stretch>
        </p:blipFill>
        <p:spPr>
          <a:xfrm>
            <a:off x="2057400" y="2909795"/>
            <a:ext cx="5984722" cy="1967006"/>
          </a:xfrm>
          <a:prstGeom prst="rect">
            <a:avLst/>
          </a:prstGeom>
        </p:spPr>
      </p:pic>
      <p:sp>
        <p:nvSpPr>
          <p:cNvPr id="8" name="TextBox 7">
            <a:extLst>
              <a:ext uri="{FF2B5EF4-FFF2-40B4-BE49-F238E27FC236}">
                <a16:creationId xmlns:a16="http://schemas.microsoft.com/office/drawing/2014/main" id="{2B49DF6F-9982-F464-96DF-C6A23FFAC843}"/>
              </a:ext>
            </a:extLst>
          </p:cNvPr>
          <p:cNvSpPr txBox="1"/>
          <p:nvPr/>
        </p:nvSpPr>
        <p:spPr>
          <a:xfrm>
            <a:off x="1600200" y="2909795"/>
            <a:ext cx="1067921" cy="369332"/>
          </a:xfrm>
          <a:prstGeom prst="rect">
            <a:avLst/>
          </a:prstGeom>
          <a:noFill/>
        </p:spPr>
        <p:txBody>
          <a:bodyPr wrap="none" rtlCol="0">
            <a:spAutoFit/>
          </a:bodyPr>
          <a:lstStyle/>
          <a:p>
            <a:r>
              <a:rPr lang="en-US" dirty="0">
                <a:solidFill>
                  <a:srgbClr val="FF0000"/>
                </a:solidFill>
                <a:latin typeface="Segoe Print" panose="02000600000000000000" pitchFamily="2" charset="0"/>
              </a:rPr>
              <a:t>Utilities</a:t>
            </a:r>
          </a:p>
        </p:txBody>
      </p:sp>
      <p:sp>
        <p:nvSpPr>
          <p:cNvPr id="9" name="TextBox 8">
            <a:extLst>
              <a:ext uri="{FF2B5EF4-FFF2-40B4-BE49-F238E27FC236}">
                <a16:creationId xmlns:a16="http://schemas.microsoft.com/office/drawing/2014/main" id="{35A3A162-548A-C5F8-BC9E-06DD7EA32ECB}"/>
              </a:ext>
            </a:extLst>
          </p:cNvPr>
          <p:cNvSpPr txBox="1"/>
          <p:nvPr/>
        </p:nvSpPr>
        <p:spPr>
          <a:xfrm>
            <a:off x="1635369" y="4692135"/>
            <a:ext cx="3317631" cy="369332"/>
          </a:xfrm>
          <a:prstGeom prst="rect">
            <a:avLst/>
          </a:prstGeom>
          <a:noFill/>
        </p:spPr>
        <p:txBody>
          <a:bodyPr wrap="square" rtlCol="0">
            <a:spAutoFit/>
          </a:bodyPr>
          <a:lstStyle/>
          <a:p>
            <a:r>
              <a:rPr lang="en-US">
                <a:solidFill>
                  <a:srgbClr val="FF0000"/>
                </a:solidFill>
                <a:latin typeface="Segoe Print" panose="02000600000000000000" pitchFamily="2" charset="0"/>
              </a:rPr>
              <a:t>MIscellaneous</a:t>
            </a:r>
            <a:endParaRPr lang="en-US" dirty="0">
              <a:solidFill>
                <a:srgbClr val="FF0000"/>
              </a:solidFill>
              <a:latin typeface="Segoe Print" panose="02000600000000000000" pitchFamily="2" charset="0"/>
            </a:endParaRPr>
          </a:p>
        </p:txBody>
      </p:sp>
      <p:sp>
        <p:nvSpPr>
          <p:cNvPr id="10" name="TextBox 9">
            <a:extLst>
              <a:ext uri="{FF2B5EF4-FFF2-40B4-BE49-F238E27FC236}">
                <a16:creationId xmlns:a16="http://schemas.microsoft.com/office/drawing/2014/main" id="{9FDB958A-6196-9F83-6492-D7D4225814D0}"/>
              </a:ext>
            </a:extLst>
          </p:cNvPr>
          <p:cNvSpPr txBox="1"/>
          <p:nvPr/>
        </p:nvSpPr>
        <p:spPr>
          <a:xfrm>
            <a:off x="7063154" y="2448130"/>
            <a:ext cx="1806566" cy="923330"/>
          </a:xfrm>
          <a:prstGeom prst="rect">
            <a:avLst/>
          </a:prstGeom>
          <a:noFill/>
        </p:spPr>
        <p:txBody>
          <a:bodyPr wrap="square" rtlCol="0">
            <a:spAutoFit/>
          </a:bodyPr>
          <a:lstStyle/>
          <a:p>
            <a:r>
              <a:rPr lang="en-US" dirty="0">
                <a:solidFill>
                  <a:srgbClr val="FF0000"/>
                </a:solidFill>
                <a:latin typeface="Segoe Print" panose="02000600000000000000" pitchFamily="2" charset="0"/>
              </a:rPr>
              <a:t>Public Safety, Planning, Parks, etc.</a:t>
            </a:r>
          </a:p>
        </p:txBody>
      </p:sp>
      <p:sp>
        <p:nvSpPr>
          <p:cNvPr id="11" name="TextBox 10">
            <a:extLst>
              <a:ext uri="{FF2B5EF4-FFF2-40B4-BE49-F238E27FC236}">
                <a16:creationId xmlns:a16="http://schemas.microsoft.com/office/drawing/2014/main" id="{F3B892F3-2FAA-0014-95DD-90F22B4E0A36}"/>
              </a:ext>
            </a:extLst>
          </p:cNvPr>
          <p:cNvSpPr txBox="1"/>
          <p:nvPr/>
        </p:nvSpPr>
        <p:spPr>
          <a:xfrm>
            <a:off x="7086600" y="4692134"/>
            <a:ext cx="1783120" cy="646331"/>
          </a:xfrm>
          <a:prstGeom prst="rect">
            <a:avLst/>
          </a:prstGeom>
          <a:noFill/>
        </p:spPr>
        <p:txBody>
          <a:bodyPr wrap="square" rtlCol="0">
            <a:spAutoFit/>
          </a:bodyPr>
          <a:lstStyle/>
          <a:p>
            <a:r>
              <a:rPr lang="en-US" dirty="0">
                <a:solidFill>
                  <a:srgbClr val="FF0000"/>
                </a:solidFill>
                <a:latin typeface="Segoe Print" panose="02000600000000000000" pitchFamily="2" charset="0"/>
              </a:rPr>
              <a:t>Roads, new buildings, etc.</a:t>
            </a:r>
          </a:p>
        </p:txBody>
      </p:sp>
    </p:spTree>
    <p:extLst>
      <p:ext uri="{BB962C8B-B14F-4D97-AF65-F5344CB8AC3E}">
        <p14:creationId xmlns:p14="http://schemas.microsoft.com/office/powerpoint/2010/main" val="2211811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dirty="0"/>
              <a:t>Municipal Government Types </a:t>
            </a:r>
            <a:br>
              <a:rPr lang="en-US" dirty="0"/>
            </a:br>
            <a:r>
              <a:rPr lang="en-US" dirty="0"/>
              <a:t>in the U.S.</a:t>
            </a:r>
          </a:p>
        </p:txBody>
      </p:sp>
      <p:sp>
        <p:nvSpPr>
          <p:cNvPr id="11267" name="Rectangle 3"/>
          <p:cNvSpPr>
            <a:spLocks noGrp="1" noChangeArrowheads="1"/>
          </p:cNvSpPr>
          <p:nvPr>
            <p:ph type="body" idx="1"/>
          </p:nvPr>
        </p:nvSpPr>
        <p:spPr>
          <a:xfrm>
            <a:off x="1435608" y="1600200"/>
            <a:ext cx="7498080" cy="4648200"/>
          </a:xfrm>
        </p:spPr>
        <p:txBody>
          <a:bodyPr/>
          <a:lstStyle/>
          <a:p>
            <a:r>
              <a:rPr lang="en-US" dirty="0"/>
              <a:t>Mayor-Council (38%)</a:t>
            </a:r>
          </a:p>
          <a:p>
            <a:pPr lvl="1"/>
            <a:r>
              <a:rPr lang="en-US" dirty="0"/>
              <a:t>Strong-mayor subtype</a:t>
            </a:r>
          </a:p>
          <a:p>
            <a:pPr lvl="1"/>
            <a:r>
              <a:rPr lang="en-US" dirty="0"/>
              <a:t>Weak-mayor subtype</a:t>
            </a:r>
          </a:p>
          <a:p>
            <a:r>
              <a:rPr lang="en-US" dirty="0"/>
              <a:t>Council-Manager (58% and growing)</a:t>
            </a:r>
          </a:p>
          <a:p>
            <a:pPr lvl="1"/>
            <a:r>
              <a:rPr lang="en-US" dirty="0"/>
              <a:t>Most prevalent form in TX</a:t>
            </a:r>
          </a:p>
          <a:p>
            <a:r>
              <a:rPr lang="en-US" dirty="0"/>
              <a:t>Town Meeting (4%)</a:t>
            </a:r>
          </a:p>
          <a:p>
            <a:r>
              <a:rPr lang="en-US" dirty="0"/>
              <a:t>Commission (1%)</a:t>
            </a:r>
          </a:p>
        </p:txBody>
      </p:sp>
      <p:sp>
        <p:nvSpPr>
          <p:cNvPr id="2" name="TextBox 1" descr="Comment about town meetings:  not covered in this course."/>
          <p:cNvSpPr txBox="1"/>
          <p:nvPr/>
        </p:nvSpPr>
        <p:spPr>
          <a:xfrm>
            <a:off x="5105400" y="4449580"/>
            <a:ext cx="3379451" cy="369332"/>
          </a:xfrm>
          <a:prstGeom prst="rect">
            <a:avLst/>
          </a:prstGeom>
          <a:noFill/>
        </p:spPr>
        <p:txBody>
          <a:bodyPr wrap="none" rtlCol="0">
            <a:spAutoFit/>
          </a:bodyPr>
          <a:lstStyle/>
          <a:p>
            <a:r>
              <a:rPr lang="en-US" dirty="0">
                <a:solidFill>
                  <a:srgbClr val="FF0000"/>
                </a:solidFill>
                <a:latin typeface="Segoe Print" panose="02000600000000000000" pitchFamily="2" charset="0"/>
              </a:rPr>
              <a:t>…not covered in this course</a:t>
            </a:r>
          </a:p>
        </p:txBody>
      </p:sp>
    </p:spTree>
  </p:cSld>
  <p:clrMapOvr>
    <a:masterClrMapping/>
  </p:clrMapOvr>
  <p:extLst>
    <p:ext uri="{3A86A75C-4F4B-4683-9AE1-C65F6400EC91}">
      <p14:laserTraceLst xmlns:p14="http://schemas.microsoft.com/office/powerpoint/2010/main">
        <p14:tracePtLst>
          <p14:tracePt t="41603" x="7632700" y="3194050"/>
          <p14:tracePt t="41683" x="7639050" y="3194050"/>
          <p14:tracePt t="42131" x="7639050" y="3187700"/>
          <p14:tracePt t="42403" x="7639050" y="3181350"/>
          <p14:tracePt t="42412" x="7639050" y="3168650"/>
          <p14:tracePt t="42420" x="7639050" y="3155950"/>
          <p14:tracePt t="42437" x="7639050" y="3136900"/>
          <p14:tracePt t="42454" x="7639050" y="3111500"/>
          <p14:tracePt t="42470" x="7645400" y="3092450"/>
          <p14:tracePt t="42487" x="7645400" y="3079750"/>
          <p14:tracePt t="42504" x="7645400" y="3054350"/>
          <p14:tracePt t="42521" x="7645400" y="3041650"/>
          <p14:tracePt t="42537" x="7645400" y="3035300"/>
          <p14:tracePt t="42915" x="7651750" y="3028950"/>
          <p14:tracePt t="42947" x="7658100" y="3028950"/>
          <p14:tracePt t="42971" x="7664450" y="3028950"/>
          <p14:tracePt t="42987" x="7670800" y="3022600"/>
          <p14:tracePt t="43011" x="7683500" y="3022600"/>
          <p14:tracePt t="43019" x="7689850" y="3022600"/>
          <p14:tracePt t="43027" x="7702550" y="3016250"/>
          <p14:tracePt t="43037" x="7715250" y="3016250"/>
          <p14:tracePt t="43054" x="7772400" y="2997200"/>
          <p14:tracePt t="43071" x="7810500" y="2990850"/>
          <p14:tracePt t="43087" x="7823200" y="2990850"/>
          <p14:tracePt t="43104" x="7835900" y="2990850"/>
          <p14:tracePt t="43121" x="7848600" y="2990850"/>
          <p14:tracePt t="43137" x="7880350" y="2984500"/>
          <p14:tracePt t="43323" x="7874000" y="2984500"/>
          <p14:tracePt t="43339" x="7867650" y="2984500"/>
          <p14:tracePt t="43355" x="7854950" y="2984500"/>
          <p14:tracePt t="43363" x="7842250" y="2984500"/>
          <p14:tracePt t="43372" x="7835900" y="2984500"/>
          <p14:tracePt t="43388" x="7810500" y="2984500"/>
          <p14:tracePt t="43404" x="7804150" y="2978150"/>
          <p14:tracePt t="54533" x="7804150" y="2971800"/>
          <p14:tracePt t="54549" x="7797800" y="2971800"/>
          <p14:tracePt t="76623" x="7785100" y="2971800"/>
          <p14:tracePt t="96530" x="7778750" y="2965450"/>
          <p14:tracePt t="96698" x="7772400" y="2965450"/>
          <p14:tracePt t="97346" x="7766050" y="2959100"/>
          <p14:tracePt t="97386" x="7753350" y="2959100"/>
          <p14:tracePt t="97450" x="7753350" y="2952750"/>
          <p14:tracePt t="97458" x="7747000" y="2952750"/>
          <p14:tracePt t="97474" x="7740650" y="2946400"/>
          <p14:tracePt t="97506" x="7734300" y="2946400"/>
          <p14:tracePt t="97538" x="7727950" y="2946400"/>
          <p14:tracePt t="113564" x="7727950" y="2940050"/>
          <p14:tracePt t="115732" x="7727950" y="2933700"/>
          <p14:tracePt t="115772" x="7734300" y="2933700"/>
          <p14:tracePt t="115804" x="7747000" y="2927350"/>
          <p14:tracePt t="116508" x="7645400" y="2927350"/>
          <p14:tracePt t="116516" x="7594600" y="2927350"/>
          <p14:tracePt t="116524" x="7588250" y="2927350"/>
          <p14:tracePt t="118156" x="7581900" y="293370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Line 25"/>
          <p:cNvSpPr>
            <a:spLocks noChangeShapeType="1"/>
          </p:cNvSpPr>
          <p:nvPr/>
        </p:nvSpPr>
        <p:spPr bwMode="auto">
          <a:xfrm flipH="1">
            <a:off x="2917941" y="4055909"/>
            <a:ext cx="2236788" cy="1143000"/>
          </a:xfrm>
          <a:prstGeom prst="line">
            <a:avLst/>
          </a:prstGeom>
          <a:noFill/>
          <a:ln w="476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50" name="Line 26"/>
          <p:cNvSpPr>
            <a:spLocks noChangeShapeType="1"/>
          </p:cNvSpPr>
          <p:nvPr/>
        </p:nvSpPr>
        <p:spPr bwMode="auto">
          <a:xfrm flipH="1">
            <a:off x="4060941" y="4067021"/>
            <a:ext cx="1104900" cy="1095375"/>
          </a:xfrm>
          <a:prstGeom prst="line">
            <a:avLst/>
          </a:prstGeom>
          <a:noFill/>
          <a:ln w="508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51" name="Line 27"/>
          <p:cNvSpPr>
            <a:spLocks noChangeShapeType="1"/>
          </p:cNvSpPr>
          <p:nvPr/>
        </p:nvSpPr>
        <p:spPr bwMode="auto">
          <a:xfrm>
            <a:off x="5202353" y="4092421"/>
            <a:ext cx="1069975" cy="1092200"/>
          </a:xfrm>
          <a:prstGeom prst="line">
            <a:avLst/>
          </a:prstGeom>
          <a:noFill/>
          <a:ln w="508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52" name="Line 28"/>
          <p:cNvSpPr>
            <a:spLocks noChangeShapeType="1"/>
          </p:cNvSpPr>
          <p:nvPr/>
        </p:nvSpPr>
        <p:spPr bwMode="auto">
          <a:xfrm>
            <a:off x="5178541" y="4078134"/>
            <a:ext cx="2200275" cy="1120775"/>
          </a:xfrm>
          <a:prstGeom prst="line">
            <a:avLst/>
          </a:prstGeom>
          <a:noFill/>
          <a:ln w="476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55" name="Line 31"/>
          <p:cNvSpPr>
            <a:spLocks noChangeShapeType="1"/>
          </p:cNvSpPr>
          <p:nvPr/>
        </p:nvSpPr>
        <p:spPr bwMode="auto">
          <a:xfrm>
            <a:off x="5159491" y="4049559"/>
            <a:ext cx="1588" cy="1130300"/>
          </a:xfrm>
          <a:prstGeom prst="line">
            <a:avLst/>
          </a:prstGeom>
          <a:noFill/>
          <a:ln w="476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47" name="Line 23"/>
          <p:cNvSpPr>
            <a:spLocks noChangeShapeType="1"/>
          </p:cNvSpPr>
          <p:nvPr/>
        </p:nvSpPr>
        <p:spPr bwMode="auto">
          <a:xfrm flipH="1">
            <a:off x="3097213" y="2457450"/>
            <a:ext cx="2060575" cy="908050"/>
          </a:xfrm>
          <a:prstGeom prst="line">
            <a:avLst/>
          </a:prstGeom>
          <a:noFill/>
          <a:ln w="476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48" name="Line 24"/>
          <p:cNvSpPr>
            <a:spLocks noChangeShapeType="1"/>
          </p:cNvSpPr>
          <p:nvPr/>
        </p:nvSpPr>
        <p:spPr bwMode="auto">
          <a:xfrm>
            <a:off x="5192713" y="2468563"/>
            <a:ext cx="2503488" cy="960438"/>
          </a:xfrm>
          <a:prstGeom prst="line">
            <a:avLst/>
          </a:prstGeom>
          <a:noFill/>
          <a:ln w="444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54" name="Line 30"/>
          <p:cNvSpPr>
            <a:spLocks noChangeShapeType="1"/>
          </p:cNvSpPr>
          <p:nvPr/>
        </p:nvSpPr>
        <p:spPr bwMode="auto">
          <a:xfrm>
            <a:off x="5162550" y="2439988"/>
            <a:ext cx="1588" cy="919163"/>
          </a:xfrm>
          <a:prstGeom prst="line">
            <a:avLst/>
          </a:prstGeom>
          <a:noFill/>
          <a:ln w="476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2290" name="Rectangle 2"/>
          <p:cNvSpPr>
            <a:spLocks noGrp="1" noChangeArrowheads="1"/>
          </p:cNvSpPr>
          <p:nvPr>
            <p:ph type="title"/>
          </p:nvPr>
        </p:nvSpPr>
        <p:spPr/>
        <p:txBody>
          <a:bodyPr/>
          <a:lstStyle/>
          <a:p>
            <a:r>
              <a:rPr lang="en-US" dirty="0"/>
              <a:t>Mayor-Council Form</a:t>
            </a:r>
          </a:p>
        </p:txBody>
      </p:sp>
      <p:sp>
        <p:nvSpPr>
          <p:cNvPr id="1027" name="AutoShape 3"/>
          <p:cNvSpPr>
            <a:spLocks noChangeAspect="1" noChangeArrowheads="1" noTextEdit="1"/>
          </p:cNvSpPr>
          <p:nvPr/>
        </p:nvSpPr>
        <p:spPr bwMode="auto">
          <a:xfrm>
            <a:off x="1447800" y="1752600"/>
            <a:ext cx="73152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29" name="Line 5"/>
          <p:cNvSpPr>
            <a:spLocks noChangeShapeType="1"/>
          </p:cNvSpPr>
          <p:nvPr/>
        </p:nvSpPr>
        <p:spPr bwMode="auto">
          <a:xfrm>
            <a:off x="1405053" y="6246659"/>
            <a:ext cx="1588" cy="58738"/>
          </a:xfrm>
          <a:prstGeom prst="line">
            <a:avLst/>
          </a:prstGeom>
          <a:noFill/>
          <a:ln w="111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30" name="Rectangle 6" descr="Organizational chart of a Mayor-Council form of Government.  The voters elect the city council, the mayor, and any other elected officials.  All of the city departments report directly to the mayor."/>
          <p:cNvSpPr>
            <a:spLocks noChangeArrowheads="1"/>
          </p:cNvSpPr>
          <p:nvPr/>
        </p:nvSpPr>
        <p:spPr bwMode="auto">
          <a:xfrm>
            <a:off x="2928938" y="1863609"/>
            <a:ext cx="4462463" cy="617538"/>
          </a:xfrm>
          <a:prstGeom prst="rect">
            <a:avLst/>
          </a:prstGeom>
          <a:solidFill>
            <a:schemeClr val="bg2">
              <a:lumMod val="90000"/>
            </a:schemeClr>
          </a:solidFill>
          <a:ln w="47625">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31" name="Rectangle 7"/>
          <p:cNvSpPr>
            <a:spLocks noChangeArrowheads="1"/>
          </p:cNvSpPr>
          <p:nvPr/>
        </p:nvSpPr>
        <p:spPr bwMode="auto">
          <a:xfrm>
            <a:off x="4511675" y="1982672"/>
            <a:ext cx="1333500" cy="4302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Segoe UI" pitchFamily="34" charset="0"/>
                <a:cs typeface="Segoe UI" pitchFamily="34" charset="0"/>
              </a:rPr>
              <a:t>VOTERS</a:t>
            </a:r>
            <a:endParaRPr kumimoji="0" lang="en-US" sz="1400" b="0" i="0" u="none" strike="noStrike" cap="none" normalizeH="0" baseline="0" dirty="0">
              <a:ln>
                <a:noFill/>
              </a:ln>
              <a:solidFill>
                <a:schemeClr val="tx1"/>
              </a:solidFill>
              <a:effectLst/>
              <a:latin typeface="Segoe UI" pitchFamily="34" charset="0"/>
              <a:cs typeface="Segoe UI" pitchFamily="34" charset="0"/>
            </a:endParaRPr>
          </a:p>
        </p:txBody>
      </p:sp>
      <p:sp>
        <p:nvSpPr>
          <p:cNvPr id="1032" name="Rectangle 8"/>
          <p:cNvSpPr>
            <a:spLocks noChangeArrowheads="1"/>
          </p:cNvSpPr>
          <p:nvPr/>
        </p:nvSpPr>
        <p:spPr bwMode="auto">
          <a:xfrm>
            <a:off x="1814512" y="3352800"/>
            <a:ext cx="2098675" cy="733425"/>
          </a:xfrm>
          <a:prstGeom prst="rect">
            <a:avLst/>
          </a:prstGeom>
          <a:solidFill>
            <a:schemeClr val="bg2">
              <a:lumMod val="90000"/>
            </a:schemeClr>
          </a:solidFill>
          <a:ln w="3651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itchFamily="34" charset="0"/>
              <a:cs typeface="Segoe UI" pitchFamily="34" charset="0"/>
            </a:endParaRPr>
          </a:p>
        </p:txBody>
      </p:sp>
      <p:sp>
        <p:nvSpPr>
          <p:cNvPr id="1033" name="Rectangle 9"/>
          <p:cNvSpPr>
            <a:spLocks noChangeArrowheads="1"/>
          </p:cNvSpPr>
          <p:nvPr/>
        </p:nvSpPr>
        <p:spPr bwMode="auto">
          <a:xfrm>
            <a:off x="4110037" y="3352800"/>
            <a:ext cx="2097088" cy="733425"/>
          </a:xfrm>
          <a:prstGeom prst="rect">
            <a:avLst/>
          </a:prstGeom>
          <a:solidFill>
            <a:schemeClr val="bg2">
              <a:lumMod val="90000"/>
            </a:schemeClr>
          </a:solidFill>
          <a:ln w="3651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34" name="Rectangle 10"/>
          <p:cNvSpPr>
            <a:spLocks noChangeArrowheads="1"/>
          </p:cNvSpPr>
          <p:nvPr/>
        </p:nvSpPr>
        <p:spPr bwMode="auto">
          <a:xfrm>
            <a:off x="6588125" y="3352800"/>
            <a:ext cx="2098675" cy="733425"/>
          </a:xfrm>
          <a:prstGeom prst="rect">
            <a:avLst/>
          </a:prstGeom>
          <a:solidFill>
            <a:schemeClr val="bg2">
              <a:lumMod val="90000"/>
            </a:schemeClr>
          </a:solidFill>
          <a:ln w="3651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36" name="Rectangle 12"/>
          <p:cNvSpPr>
            <a:spLocks noChangeArrowheads="1"/>
          </p:cNvSpPr>
          <p:nvPr/>
        </p:nvSpPr>
        <p:spPr bwMode="auto">
          <a:xfrm>
            <a:off x="2268537" y="3554412"/>
            <a:ext cx="1222375" cy="3381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Segoe UI" pitchFamily="34" charset="0"/>
                <a:cs typeface="Segoe UI" pitchFamily="34" charset="0"/>
              </a:rPr>
              <a:t>COUNCIL</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p:txBody>
      </p:sp>
      <p:sp>
        <p:nvSpPr>
          <p:cNvPr id="1038" name="Rectangle 14"/>
          <p:cNvSpPr>
            <a:spLocks noChangeArrowheads="1"/>
          </p:cNvSpPr>
          <p:nvPr/>
        </p:nvSpPr>
        <p:spPr bwMode="auto">
          <a:xfrm>
            <a:off x="4614862" y="3554412"/>
            <a:ext cx="1009650" cy="3381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Segoe UI" pitchFamily="34" charset="0"/>
                <a:cs typeface="Segoe UI" pitchFamily="34" charset="0"/>
              </a:rPr>
              <a:t>MAYOR</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p:txBody>
      </p:sp>
      <p:sp>
        <p:nvSpPr>
          <p:cNvPr id="1039" name="Rectangle 15"/>
          <p:cNvSpPr>
            <a:spLocks noChangeArrowheads="1"/>
          </p:cNvSpPr>
          <p:nvPr/>
        </p:nvSpPr>
        <p:spPr bwMode="auto">
          <a:xfrm>
            <a:off x="6843712" y="3478212"/>
            <a:ext cx="1654175" cy="5381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a:ln>
                  <a:noFill/>
                </a:ln>
                <a:solidFill>
                  <a:srgbClr val="000000"/>
                </a:solidFill>
                <a:effectLst/>
                <a:latin typeface="Segoe UI" pitchFamily="34" charset="0"/>
                <a:cs typeface="Segoe UI" pitchFamily="34" charset="0"/>
              </a:rPr>
              <a:t>OTHER ELECTED</a:t>
            </a:r>
          </a:p>
          <a:p>
            <a:pPr marL="0" marR="0" lvl="0" indent="0" algn="ctr" defTabSz="914400" rtl="0" eaLnBrk="1" fontAlgn="base" latinLnBrk="0" hangingPunct="1">
              <a:lnSpc>
                <a:spcPct val="100000"/>
              </a:lnSpc>
              <a:spcBef>
                <a:spcPct val="0"/>
              </a:spcBef>
              <a:spcAft>
                <a:spcPct val="0"/>
              </a:spcAft>
              <a:buClrTx/>
              <a:buSzTx/>
              <a:buFontTx/>
              <a:buNone/>
              <a:tabLst/>
            </a:pPr>
            <a:r>
              <a:rPr lang="en-US" sz="1700" b="1" dirty="0">
                <a:solidFill>
                  <a:srgbClr val="000000"/>
                </a:solidFill>
                <a:latin typeface="Segoe UI" pitchFamily="34" charset="0"/>
                <a:cs typeface="Segoe UI" pitchFamily="34" charset="0"/>
              </a:rPr>
              <a:t>OFFICIALS</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p:txBody>
      </p:sp>
      <p:sp>
        <p:nvSpPr>
          <p:cNvPr id="1040" name="Rectangle 16"/>
          <p:cNvSpPr>
            <a:spLocks noChangeArrowheads="1"/>
          </p:cNvSpPr>
          <p:nvPr/>
        </p:nvSpPr>
        <p:spPr bwMode="auto">
          <a:xfrm>
            <a:off x="8499475" y="3444875"/>
            <a:ext cx="60325" cy="261938"/>
          </a:xfrm>
          <a:prstGeom prst="rect">
            <a:avLst/>
          </a:prstGeom>
          <a:solidFill>
            <a:schemeClr val="bg2">
              <a:lumMod val="90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Segoe UI" pitchFamily="34" charset="0"/>
                <a:cs typeface="Segoe UI" pitchFamily="34" charset="0"/>
              </a:rPr>
              <a:t> </a:t>
            </a:r>
            <a:endParaRPr kumimoji="0" lang="en-US" sz="1800" b="0" i="0" u="none" strike="noStrike" cap="none" normalizeH="0" baseline="0">
              <a:ln>
                <a:noFill/>
              </a:ln>
              <a:solidFill>
                <a:schemeClr val="tx1"/>
              </a:solidFill>
              <a:effectLst/>
              <a:latin typeface="Segoe UI" pitchFamily="34" charset="0"/>
              <a:cs typeface="Segoe UI" pitchFamily="34" charset="0"/>
            </a:endParaRPr>
          </a:p>
        </p:txBody>
      </p:sp>
      <p:sp>
        <p:nvSpPr>
          <p:cNvPr id="1042" name="Oval 18"/>
          <p:cNvSpPr>
            <a:spLocks noChangeArrowheads="1"/>
          </p:cNvSpPr>
          <p:nvPr/>
        </p:nvSpPr>
        <p:spPr bwMode="auto">
          <a:xfrm>
            <a:off x="2535353" y="5162550"/>
            <a:ext cx="781050" cy="781050"/>
          </a:xfrm>
          <a:prstGeom prst="ellipse">
            <a:avLst/>
          </a:prstGeom>
          <a:solidFill>
            <a:schemeClr val="bg2">
              <a:lumMod val="90000"/>
            </a:schemeClr>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43" name="Oval 19"/>
          <p:cNvSpPr>
            <a:spLocks noChangeArrowheads="1"/>
          </p:cNvSpPr>
          <p:nvPr/>
        </p:nvSpPr>
        <p:spPr bwMode="auto">
          <a:xfrm>
            <a:off x="3654541" y="5162550"/>
            <a:ext cx="781050" cy="781050"/>
          </a:xfrm>
          <a:prstGeom prst="ellipse">
            <a:avLst/>
          </a:prstGeom>
          <a:solidFill>
            <a:schemeClr val="bg2">
              <a:lumMod val="90000"/>
            </a:schemeClr>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44" name="Oval 20"/>
          <p:cNvSpPr>
            <a:spLocks noChangeArrowheads="1"/>
          </p:cNvSpPr>
          <p:nvPr/>
        </p:nvSpPr>
        <p:spPr bwMode="auto">
          <a:xfrm>
            <a:off x="4772141" y="5162550"/>
            <a:ext cx="781050" cy="781050"/>
          </a:xfrm>
          <a:prstGeom prst="ellipse">
            <a:avLst/>
          </a:prstGeom>
          <a:solidFill>
            <a:schemeClr val="bg2">
              <a:lumMod val="90000"/>
            </a:schemeClr>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45" name="Oval 21"/>
          <p:cNvSpPr>
            <a:spLocks noChangeArrowheads="1"/>
          </p:cNvSpPr>
          <p:nvPr/>
        </p:nvSpPr>
        <p:spPr bwMode="auto">
          <a:xfrm>
            <a:off x="5889741" y="5162550"/>
            <a:ext cx="781050" cy="781050"/>
          </a:xfrm>
          <a:prstGeom prst="ellipse">
            <a:avLst/>
          </a:prstGeom>
          <a:solidFill>
            <a:schemeClr val="bg2">
              <a:lumMod val="90000"/>
            </a:schemeClr>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1046" name="Oval 22"/>
          <p:cNvSpPr>
            <a:spLocks noChangeArrowheads="1"/>
          </p:cNvSpPr>
          <p:nvPr/>
        </p:nvSpPr>
        <p:spPr bwMode="auto">
          <a:xfrm>
            <a:off x="7007341" y="5162550"/>
            <a:ext cx="782638" cy="781050"/>
          </a:xfrm>
          <a:prstGeom prst="ellipse">
            <a:avLst/>
          </a:prstGeom>
          <a:solidFill>
            <a:schemeClr val="bg2">
              <a:lumMod val="90000"/>
            </a:schemeClr>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pitchFamily="34" charset="0"/>
              <a:cs typeface="Segoe UI" pitchFamily="34" charset="0"/>
            </a:endParaRPr>
          </a:p>
        </p:txBody>
      </p:sp>
      <p:sp>
        <p:nvSpPr>
          <p:cNvPr id="34" name="Rectangle 14"/>
          <p:cNvSpPr>
            <a:spLocks noChangeArrowheads="1"/>
          </p:cNvSpPr>
          <p:nvPr/>
        </p:nvSpPr>
        <p:spPr bwMode="auto">
          <a:xfrm>
            <a:off x="3810000" y="6019800"/>
            <a:ext cx="2711640" cy="3385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Segoe UI" pitchFamily="34" charset="0"/>
                <a:cs typeface="Segoe UI" pitchFamily="34" charset="0"/>
              </a:rPr>
              <a:t>CITY DEPARTMENTS</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p:txBody>
      </p:sp>
    </p:spTree>
  </p:cSld>
  <p:clrMapOvr>
    <a:masterClrMapping/>
  </p:clrMapOvr>
  <p:extLst>
    <p:ext uri="{3A86A75C-4F4B-4683-9AE1-C65F6400EC91}">
      <p14:laserTraceLst xmlns:p14="http://schemas.microsoft.com/office/powerpoint/2010/main">
        <p14:tracePtLst>
          <p14:tracePt t="24259" x="8147050" y="2260600"/>
          <p14:tracePt t="24267" x="8121650" y="2260600"/>
          <p14:tracePt t="24275" x="8096250" y="2260600"/>
          <p14:tracePt t="24289" x="8070850" y="2260600"/>
          <p14:tracePt t="24307" x="8032750" y="2279650"/>
          <p14:tracePt t="24875" x="8020050" y="2279650"/>
          <p14:tracePt t="24883" x="7988300" y="2279650"/>
          <p14:tracePt t="24891" x="7962900" y="2279650"/>
          <p14:tracePt t="24907" x="7918450" y="2279650"/>
          <p14:tracePt t="24923" x="7912100" y="2279650"/>
          <p14:tracePt t="25211" x="7893050" y="2279650"/>
          <p14:tracePt t="25227" x="7886700" y="2279650"/>
          <p14:tracePt t="25235" x="7880350" y="2279650"/>
          <p14:tracePt t="25243" x="7797800" y="2279650"/>
          <p14:tracePt t="25257" x="7689850" y="2279650"/>
          <p14:tracePt t="25273" x="7353300" y="2279650"/>
          <p14:tracePt t="25290" x="7035800" y="2324100"/>
          <p14:tracePt t="25307" x="6515100" y="2374900"/>
          <p14:tracePt t="25323" x="6146800" y="2438400"/>
          <p14:tracePt t="25340" x="5746750" y="2457450"/>
          <p14:tracePt t="25357" x="5403850" y="2476500"/>
          <p14:tracePt t="25373" x="5194300" y="2508250"/>
          <p14:tracePt t="25390" x="5048250" y="2527300"/>
          <p14:tracePt t="25407" x="4927600" y="2552700"/>
          <p14:tracePt t="25423" x="4775200" y="2571750"/>
          <p14:tracePt t="25440" x="4679950" y="2584450"/>
          <p14:tracePt t="25457" x="4540250" y="2590800"/>
          <p14:tracePt t="25473" x="4375150" y="2622550"/>
          <p14:tracePt t="25490" x="4197350" y="2641600"/>
          <p14:tracePt t="25507" x="4025900" y="2660650"/>
          <p14:tracePt t="25523" x="3917950" y="2686050"/>
          <p14:tracePt t="25540" x="3790950" y="2724150"/>
          <p14:tracePt t="25557" x="3657600" y="2755900"/>
          <p14:tracePt t="25573" x="3575050" y="2787650"/>
          <p14:tracePt t="25590" x="3568700" y="2787650"/>
          <p14:tracePt t="25607" x="3556000" y="2787650"/>
          <p14:tracePt t="25627" x="3549650" y="2787650"/>
          <p14:tracePt t="25643" x="3543300" y="2787650"/>
          <p14:tracePt t="25657" x="3536950" y="2787650"/>
          <p14:tracePt t="25673" x="3511550" y="2806700"/>
          <p14:tracePt t="25690" x="3454400" y="2813050"/>
          <p14:tracePt t="25707" x="3435350" y="2813050"/>
          <p14:tracePt t="25987" x="3429000" y="2813050"/>
          <p14:tracePt t="26011" x="3422650" y="2813050"/>
          <p14:tracePt t="26019" x="3390900" y="2813050"/>
          <p14:tracePt t="26027" x="3333750" y="2813050"/>
          <p14:tracePt t="26040" x="3282950" y="2813050"/>
          <p14:tracePt t="26057" x="3187700" y="2825750"/>
          <p14:tracePt t="26074" x="3079750" y="2857500"/>
          <p14:tracePt t="26090" x="2984500" y="2895600"/>
          <p14:tracePt t="26091" x="2959100" y="2914650"/>
          <p14:tracePt t="26107" x="2959100" y="2921000"/>
          <p14:tracePt t="26123" x="2952750" y="2921000"/>
          <p14:tracePt t="26141" x="2952750" y="2933700"/>
          <p14:tracePt t="26157" x="2965450" y="2965450"/>
          <p14:tracePt t="26174" x="2990850" y="2984500"/>
          <p14:tracePt t="26190" x="3009900" y="3003550"/>
          <p14:tracePt t="26207" x="3035300" y="3009900"/>
          <p14:tracePt t="26224" x="3048000" y="3016250"/>
          <p14:tracePt t="26240" x="3054350" y="3016250"/>
          <p14:tracePt t="26257" x="3073400" y="3016250"/>
          <p14:tracePt t="26274" x="3105150" y="3016250"/>
          <p14:tracePt t="26291" x="3149600" y="3016250"/>
          <p14:tracePt t="26307" x="3168650" y="3022600"/>
          <p14:tracePt t="26339" x="3175000" y="3028950"/>
          <p14:tracePt t="33068" x="3187700" y="3022600"/>
          <p14:tracePt t="33212" x="3194050" y="3016250"/>
          <p14:tracePt t="33252" x="3200400" y="3016250"/>
          <p14:tracePt t="33988" x="3206750" y="3016250"/>
          <p14:tracePt t="34220" x="3206750" y="3022600"/>
          <p14:tracePt t="34260" x="3206750" y="3035300"/>
          <p14:tracePt t="34284" x="3206750" y="3041650"/>
          <p14:tracePt t="34332" x="3206750" y="3054350"/>
          <p14:tracePt t="34356" x="3200400" y="3060700"/>
          <p14:tracePt t="34380" x="3200400" y="3067050"/>
          <p14:tracePt t="34396" x="3194050" y="3067050"/>
          <p14:tracePt t="34428" x="3187700" y="3073400"/>
          <p14:tracePt t="34460" x="3181350" y="3086100"/>
          <p14:tracePt t="36468" x="3175000" y="3086100"/>
          <p14:tracePt t="37108" x="3175000" y="3092450"/>
          <p14:tracePt t="37124" x="3175000" y="3098800"/>
          <p14:tracePt t="37140" x="3168650" y="3105150"/>
          <p14:tracePt t="37148" x="3168650" y="3111500"/>
          <p14:tracePt t="37156" x="3168650" y="3124200"/>
          <p14:tracePt t="37180" x="3162300" y="3124200"/>
          <p14:tracePt t="37188" x="3155950" y="3130550"/>
          <p14:tracePt t="37197" x="3149600" y="3143250"/>
          <p14:tracePt t="37212" x="3143250" y="3149600"/>
          <p14:tracePt t="37213" x="3143250" y="3162300"/>
          <p14:tracePt t="37228" x="3117850" y="3194050"/>
          <p14:tracePt t="37245" x="3092450" y="3219450"/>
          <p14:tracePt t="37262" x="3086100" y="3238500"/>
          <p14:tracePt t="37278" x="3073400" y="3244850"/>
          <p14:tracePt t="37295" x="3060700" y="3263900"/>
          <p14:tracePt t="37652" x="3060700" y="3251200"/>
          <p14:tracePt t="37660" x="3060700" y="3238500"/>
          <p14:tracePt t="37668" x="3060700" y="3232150"/>
          <p14:tracePt t="37679" x="3067050" y="3219450"/>
          <p14:tracePt t="37695" x="3073400" y="3213100"/>
          <p14:tracePt t="37712" x="3079750" y="3200400"/>
          <p14:tracePt t="37740" x="3079750" y="3194050"/>
          <p14:tracePt t="37748" x="3086100" y="3175000"/>
          <p14:tracePt t="37764" x="3086100" y="3168650"/>
          <p14:tracePt t="37779" x="3086100" y="3162300"/>
          <p14:tracePt t="37795" x="3092450" y="3149600"/>
          <p14:tracePt t="51182" x="3111500" y="3143250"/>
          <p14:tracePt t="51190" x="3162300" y="3143250"/>
          <p14:tracePt t="51201" x="3206750" y="3143250"/>
          <p14:tracePt t="51218" x="3340100" y="3162300"/>
          <p14:tracePt t="51234" x="3429000" y="3175000"/>
          <p14:tracePt t="51251" x="3460750" y="3187700"/>
          <p14:tracePt t="51268" x="3511550" y="3213100"/>
          <p14:tracePt t="51284" x="3581400" y="3257550"/>
          <p14:tracePt t="51301" x="3670300" y="3321050"/>
          <p14:tracePt t="51303" x="3708400" y="3346450"/>
          <p14:tracePt t="51318" x="3810000" y="3390900"/>
          <p14:tracePt t="51334" x="3994150" y="3429000"/>
          <p14:tracePt t="51351" x="4394200" y="3473450"/>
          <p14:tracePt t="51368" x="4819650" y="3473450"/>
          <p14:tracePt t="51384" x="5041900" y="3473450"/>
          <p14:tracePt t="51401" x="5143500" y="3473450"/>
          <p14:tracePt t="51418" x="5181600" y="3473450"/>
          <p14:tracePt t="51454" x="5187950" y="3473450"/>
          <p14:tracePt t="51462" x="5200650" y="3473450"/>
          <p14:tracePt t="51470" x="5226050" y="3479800"/>
          <p14:tracePt t="51484" x="5295900" y="3486150"/>
          <p14:tracePt t="51501" x="5467350" y="3498850"/>
          <p14:tracePt t="51502" x="5556250" y="3498850"/>
          <p14:tracePt t="51518" x="5657850" y="3498850"/>
          <p14:tracePt t="51534" x="5702300" y="3498850"/>
          <p14:tracePt t="51551" x="5715000" y="3498850"/>
          <p14:tracePt t="51568" x="5721350" y="3505200"/>
          <p14:tracePt t="51638" x="5721350" y="3511550"/>
          <p14:tracePt t="51646" x="5721350" y="3517900"/>
          <p14:tracePt t="51654" x="5721350" y="3524250"/>
          <p14:tracePt t="51670" x="5715000" y="3543300"/>
          <p14:tracePt t="51685" x="5702300" y="3556000"/>
          <p14:tracePt t="51701" x="5670550" y="3600450"/>
          <p14:tracePt t="51702" x="5670550" y="3619500"/>
          <p14:tracePt t="51718" x="5664200" y="3638550"/>
          <p14:tracePt t="51798" x="5657850" y="3644900"/>
          <p14:tracePt t="52358" x="5651500" y="3644900"/>
          <p14:tracePt t="52382" x="5651500" y="3638550"/>
          <p14:tracePt t="52430" x="5645150" y="3638550"/>
          <p14:tracePt t="52438" x="5645150" y="3632200"/>
          <p14:tracePt t="52510" x="5638800" y="3625850"/>
          <p14:tracePt t="54694" x="5632450" y="3625850"/>
          <p14:tracePt t="54742" x="5626100" y="3619500"/>
          <p14:tracePt t="54759" x="5619750" y="3619500"/>
          <p14:tracePt t="54870" x="5613400" y="3619500"/>
          <p14:tracePt t="54887" x="5607050" y="3619500"/>
          <p14:tracePt t="54894" x="5594350" y="3619500"/>
          <p14:tracePt t="54903" x="5594350" y="3625850"/>
          <p14:tracePt t="54919" x="5581650" y="3632200"/>
          <p14:tracePt t="54936" x="5568950" y="3644900"/>
          <p14:tracePt t="54953" x="5556250" y="3657600"/>
          <p14:tracePt t="54969" x="5543550" y="3670300"/>
          <p14:tracePt t="54986" x="5537200" y="3676650"/>
          <p14:tracePt t="55003" x="5511800" y="3695700"/>
          <p14:tracePt t="55019" x="5492750" y="3708400"/>
          <p14:tracePt t="55036" x="5467350" y="3714750"/>
          <p14:tracePt t="55053" x="5441950" y="3727450"/>
          <p14:tracePt t="55069" x="5422900" y="3733800"/>
          <p14:tracePt t="55086" x="5403850" y="3740150"/>
          <p14:tracePt t="55103" x="5397500" y="3740150"/>
          <p14:tracePt t="55198" x="5397500" y="3733800"/>
          <p14:tracePt t="55214" x="5397500" y="3721100"/>
          <p14:tracePt t="55222" x="5397500" y="3714750"/>
          <p14:tracePt t="55230" x="5397500" y="3695700"/>
          <p14:tracePt t="55246" x="5397500" y="3689350"/>
          <p14:tracePt t="55254" x="5397500" y="3670300"/>
          <p14:tracePt t="55269" x="5397500" y="3663950"/>
          <p14:tracePt t="55287" x="5372100" y="3600450"/>
          <p14:tracePt t="55303" x="5327650" y="3556000"/>
          <p14:tracePt t="55319" x="5302250" y="3517900"/>
          <p14:tracePt t="55336" x="5264150" y="3473450"/>
          <p14:tracePt t="55353" x="5245100" y="3448050"/>
          <p14:tracePt t="55369" x="5238750" y="3435350"/>
          <p14:tracePt t="55386" x="5213350" y="3409950"/>
          <p14:tracePt t="55403" x="5194300" y="3371850"/>
          <p14:tracePt t="55420" x="5162550" y="3308350"/>
          <p14:tracePt t="55436" x="5137150" y="3232150"/>
          <p14:tracePt t="55453" x="5118100" y="3105150"/>
          <p14:tracePt t="55470" x="5105400" y="2984500"/>
          <p14:tracePt t="55470" x="5092700" y="2921000"/>
          <p14:tracePt t="55487" x="5092700" y="2794000"/>
          <p14:tracePt t="55503" x="5092700" y="2698750"/>
          <p14:tracePt t="55520" x="5099050" y="2622550"/>
          <p14:tracePt t="55536" x="5118100" y="2533650"/>
          <p14:tracePt t="55553" x="5124450" y="2514600"/>
          <p14:tracePt t="55570" x="5130800" y="2463800"/>
          <p14:tracePt t="55586" x="5130800" y="2400300"/>
          <p14:tracePt t="55603" x="5130800" y="2355850"/>
          <p14:tracePt t="55620" x="5130800" y="2317750"/>
          <p14:tracePt t="55636" x="5130800" y="2305050"/>
          <p14:tracePt t="55686" x="5130800" y="2298700"/>
          <p14:tracePt t="55694" x="5130800" y="2292350"/>
          <p14:tracePt t="55710" x="5130800" y="2286000"/>
          <p14:tracePt t="55734" x="5130800" y="2279650"/>
          <p14:tracePt t="55879" x="5130800" y="2286000"/>
          <p14:tracePt t="55887" x="5130800" y="2305050"/>
          <p14:tracePt t="55894" x="5124450" y="2311400"/>
          <p14:tracePt t="55903" x="5124450" y="2343150"/>
          <p14:tracePt t="55920" x="5137150" y="2413000"/>
          <p14:tracePt t="55936" x="5175250" y="2489200"/>
          <p14:tracePt t="55953" x="5219700" y="2552700"/>
          <p14:tracePt t="55970" x="5251450" y="2590800"/>
          <p14:tracePt t="55986" x="5321300" y="2635250"/>
          <p14:tracePt t="56003" x="5416550" y="2679700"/>
          <p14:tracePt t="56020" x="5568950" y="2755900"/>
          <p14:tracePt t="56036" x="5740400" y="2819400"/>
          <p14:tracePt t="56053" x="5937250" y="2908300"/>
          <p14:tracePt t="56070" x="6057900" y="2971800"/>
          <p14:tracePt t="56071" x="6102350" y="3003550"/>
          <p14:tracePt t="56086" x="6153150" y="3073400"/>
          <p14:tracePt t="56103" x="6184900" y="3117850"/>
          <p14:tracePt t="56120" x="6210300" y="3162300"/>
          <p14:tracePt t="56136" x="6216650" y="3175000"/>
          <p14:tracePt t="56153" x="6261100" y="3225800"/>
          <p14:tracePt t="56170" x="6350000" y="3289300"/>
          <p14:tracePt t="56186" x="6438900" y="3346450"/>
          <p14:tracePt t="56207" x="6559550" y="3384550"/>
          <p14:tracePt t="56220" x="6629400" y="3422650"/>
          <p14:tracePt t="56237" x="6800850" y="3492500"/>
          <p14:tracePt t="56253" x="6908800" y="3524250"/>
          <p14:tracePt t="56270" x="7016750" y="3581400"/>
          <p14:tracePt t="56287" x="7067550" y="3613150"/>
          <p14:tracePt t="56303" x="7099300" y="3625850"/>
          <p14:tracePt t="56320" x="7137400" y="3644900"/>
          <p14:tracePt t="56337" x="7169150" y="3663950"/>
          <p14:tracePt t="56353" x="7188200" y="3670300"/>
          <p14:tracePt t="56370" x="7200900" y="3676650"/>
          <p14:tracePt t="56390" x="7207250" y="3683000"/>
          <p14:tracePt t="56414" x="7207250" y="3689350"/>
          <p14:tracePt t="56439" x="7207250" y="3695700"/>
          <p14:tracePt t="56518" x="7207250" y="3702050"/>
          <p14:tracePt t="56526" x="7207250" y="3708400"/>
          <p14:tracePt t="56537" x="7207250" y="3721100"/>
          <p14:tracePt t="56553" x="7188200" y="3727450"/>
          <p14:tracePt t="56590" x="7181850" y="3727450"/>
          <p14:tracePt t="56598" x="7175500" y="3727450"/>
          <p14:tracePt t="56606" x="7169150" y="3727450"/>
          <p14:tracePt t="56623" x="7162800" y="3727450"/>
          <p14:tracePt t="56637" x="7143750" y="3721100"/>
          <p14:tracePt t="56653" x="7131050" y="3708400"/>
          <p14:tracePt t="56671" x="7118350" y="3695700"/>
          <p14:tracePt t="56702" x="7112000" y="3689350"/>
          <p14:tracePt t="56790" x="7124700" y="3689350"/>
          <p14:tracePt t="56799" x="7162800" y="3689350"/>
          <p14:tracePt t="56806" x="7226300" y="3689350"/>
          <p14:tracePt t="56820" x="7283450" y="3689350"/>
          <p14:tracePt t="56837" x="7423150" y="3689350"/>
          <p14:tracePt t="56853" x="7588250" y="3689350"/>
          <p14:tracePt t="56871" x="7766050" y="3689350"/>
          <p14:tracePt t="56887" x="7804150" y="3689350"/>
          <p14:tracePt t="57006" x="7791450" y="3689350"/>
          <p14:tracePt t="57014" x="7772400" y="3689350"/>
          <p14:tracePt t="57023" x="7734300" y="3708400"/>
          <p14:tracePt t="57037" x="7708900" y="3714750"/>
          <p14:tracePt t="57054" x="7632700" y="3733800"/>
          <p14:tracePt t="57071" x="7448550" y="3771900"/>
          <p14:tracePt t="57087" x="7321550" y="3790950"/>
          <p14:tracePt t="57104" x="7245350" y="3810000"/>
          <p14:tracePt t="57120" x="7213600" y="3810000"/>
          <p14:tracePt t="57343" x="7219950" y="3810000"/>
          <p14:tracePt t="57350" x="7239000" y="3803650"/>
          <p14:tracePt t="57358" x="7258050" y="3784600"/>
          <p14:tracePt t="57370" x="7277100" y="3778250"/>
          <p14:tracePt t="57387" x="7346950" y="3752850"/>
          <p14:tracePt t="57404" x="7385050" y="3746500"/>
          <p14:tracePt t="57420" x="7391400" y="3746500"/>
          <p14:tracePt t="57437" x="7461250" y="3746500"/>
          <p14:tracePt t="57454" x="7518400" y="3746500"/>
          <p14:tracePt t="57470" x="7531100" y="3746500"/>
          <p14:tracePt t="57871" x="7537450" y="3746500"/>
          <p14:tracePt t="57894" x="7537450" y="3752850"/>
          <p14:tracePt t="57903" x="7537450" y="3759200"/>
          <p14:tracePt t="57911" x="7537450" y="3765550"/>
          <p14:tracePt t="57927" x="7537450" y="3771900"/>
          <p14:tracePt t="57943" x="7537450" y="3778250"/>
          <p14:tracePt t="57982" x="7537450" y="3784600"/>
          <p14:tracePt t="58151" x="7537450" y="3790950"/>
          <p14:tracePt t="58158" x="7543800" y="3797300"/>
          <p14:tracePt t="58171" x="7543800" y="3803650"/>
          <p14:tracePt t="58191" x="7550150" y="3810000"/>
          <p14:tracePt t="58239" x="7550150" y="3816350"/>
          <p14:tracePt t="58247" x="7550150" y="3822700"/>
          <p14:tracePt t="58399" x="7556500" y="3822700"/>
          <p14:tracePt t="58415" x="7562850" y="3822700"/>
          <p14:tracePt t="58422" x="7569200" y="3822700"/>
          <p14:tracePt t="58431" x="7575550" y="3822700"/>
          <p14:tracePt t="58447" x="7575550" y="3816350"/>
          <p14:tracePt t="58454" x="7581900" y="3810000"/>
          <p14:tracePt t="58471" x="7581900" y="3803650"/>
          <p14:tracePt t="58487" x="7581900" y="3790950"/>
          <p14:tracePt t="58519" x="7581900" y="3784600"/>
          <p14:tracePt t="58526" x="7588250" y="3778250"/>
          <p14:tracePt t="58567" x="7594600" y="3778250"/>
          <p14:tracePt t="58575" x="7626350" y="3765550"/>
          <p14:tracePt t="58582" x="7658100" y="3765550"/>
          <p14:tracePt t="58591" x="7708900" y="3759200"/>
          <p14:tracePt t="58604" x="7759700" y="3752850"/>
          <p14:tracePt t="58621" x="7861300" y="3746500"/>
          <p14:tracePt t="58638" x="7937500" y="3733800"/>
          <p14:tracePt t="58654" x="8001000" y="3727450"/>
          <p14:tracePt t="58654" x="8020050" y="3727450"/>
          <p14:tracePt t="58671" x="8032750" y="3721100"/>
          <p14:tracePt t="58791" x="8032750" y="3727450"/>
          <p14:tracePt t="58815" x="8045450" y="3733800"/>
          <p14:tracePt t="58823" x="8045450" y="3746500"/>
          <p14:tracePt t="58831" x="8045450" y="3752850"/>
          <p14:tracePt t="58839" x="8045450" y="3759200"/>
          <p14:tracePt t="58855" x="8045450" y="3784600"/>
          <p14:tracePt t="58871" x="8020050" y="3816350"/>
          <p14:tracePt t="58888" x="7988300" y="3841750"/>
          <p14:tracePt t="58905" x="7956550" y="3867150"/>
          <p14:tracePt t="58921" x="7943850" y="3873500"/>
          <p14:tracePt t="58938" x="7924800" y="3879850"/>
          <p14:tracePt t="59039" x="7918450" y="3879850"/>
          <p14:tracePt t="59111" x="7912100" y="3879850"/>
          <p14:tracePt t="59119" x="7905750" y="3873500"/>
          <p14:tracePt t="59135" x="7893050" y="3854450"/>
          <p14:tracePt t="59143" x="7893050" y="3841750"/>
          <p14:tracePt t="59154" x="7880350" y="3835400"/>
          <p14:tracePt t="59171" x="7854950" y="3797300"/>
          <p14:tracePt t="59188" x="7797800" y="3740150"/>
          <p14:tracePt t="59204" x="7753350" y="3695700"/>
          <p14:tracePt t="59223" x="7696200" y="3651250"/>
          <p14:tracePt t="59238" x="7600950" y="3613150"/>
          <p14:tracePt t="59255" x="7258050" y="3498850"/>
          <p14:tracePt t="59271" x="7067550" y="3441700"/>
          <p14:tracePt t="59288" x="6921500" y="3390900"/>
          <p14:tracePt t="59304" x="6769100" y="3346450"/>
          <p14:tracePt t="59321" x="6616700" y="3302000"/>
          <p14:tracePt t="59338" x="6451600" y="3257550"/>
          <p14:tracePt t="59354" x="6248400" y="3175000"/>
          <p14:tracePt t="59371" x="6083300" y="3086100"/>
          <p14:tracePt t="59388" x="5975350" y="3003550"/>
          <p14:tracePt t="59404" x="5886450" y="2927350"/>
          <p14:tracePt t="59421" x="5835650" y="2863850"/>
          <p14:tracePt t="59438" x="5797550" y="2832100"/>
          <p14:tracePt t="59455" x="5740400" y="2806700"/>
          <p14:tracePt t="59471" x="5670550" y="2794000"/>
          <p14:tracePt t="59488" x="5619750" y="2794000"/>
          <p14:tracePt t="59505" x="5575300" y="2787650"/>
          <p14:tracePt t="59521" x="5549900" y="2774950"/>
          <p14:tracePt t="59538" x="5511800" y="2762250"/>
          <p14:tracePt t="59555" x="5492750" y="2736850"/>
          <p14:tracePt t="59571" x="5486400" y="2711450"/>
          <p14:tracePt t="59588" x="5486400" y="2679700"/>
          <p14:tracePt t="59605" x="5486400" y="2660650"/>
          <p14:tracePt t="59621" x="5486400" y="2654300"/>
          <p14:tracePt t="61279" x="5486400" y="2667000"/>
          <p14:tracePt t="61287" x="5486400" y="2711450"/>
          <p14:tracePt t="61295" x="5486400" y="2800350"/>
          <p14:tracePt t="61305" x="5486400" y="2901950"/>
          <p14:tracePt t="61322" x="5518150" y="3238500"/>
          <p14:tracePt t="61339" x="5556250" y="3441700"/>
          <p14:tracePt t="61355" x="5607050" y="3606800"/>
          <p14:tracePt t="61372" x="5626100" y="3689350"/>
          <p14:tracePt t="61389" x="5651500" y="3727450"/>
          <p14:tracePt t="61405" x="5651500" y="3733800"/>
          <p14:tracePt t="61479" x="5651500" y="3746500"/>
          <p14:tracePt t="61519" x="5651500" y="3752850"/>
          <p14:tracePt t="61559" x="5645150" y="3752850"/>
          <p14:tracePt t="61623" x="5638800" y="3759200"/>
          <p14:tracePt t="61655" x="5645150" y="3759200"/>
          <p14:tracePt t="61847" x="5657850" y="3759200"/>
          <p14:tracePt t="61855" x="5670550" y="3759200"/>
          <p14:tracePt t="61863" x="5695950" y="3759200"/>
          <p14:tracePt t="61872" x="5753100" y="3759200"/>
          <p14:tracePt t="61889" x="5899150" y="3759200"/>
          <p14:tracePt t="61906" x="6013450" y="3759200"/>
          <p14:tracePt t="61927" x="6070600" y="3759200"/>
          <p14:tracePt t="61939" x="6146800" y="3759200"/>
          <p14:tracePt t="61956" x="6248400" y="3759200"/>
          <p14:tracePt t="61972" x="6267450" y="3771900"/>
          <p14:tracePt t="62007" x="6273800" y="3771900"/>
          <p14:tracePt t="62015" x="6273800" y="3778250"/>
          <p14:tracePt t="62031" x="6273800" y="3790950"/>
          <p14:tracePt t="62063" x="6267450" y="3790950"/>
          <p14:tracePt t="62072" x="6261100" y="3790950"/>
          <p14:tracePt t="62079" x="6254750" y="3790950"/>
          <p14:tracePt t="62089" x="6242050" y="3790950"/>
          <p14:tracePt t="62106" x="6235700" y="3797300"/>
          <p14:tracePt t="62122" x="6216650" y="3797300"/>
          <p14:tracePt t="62139" x="6197600" y="3803650"/>
          <p14:tracePt t="62156" x="6165850" y="3803650"/>
          <p14:tracePt t="62172" x="6159500" y="3803650"/>
          <p14:tracePt t="62189" x="6140450" y="3810000"/>
          <p14:tracePt t="62206" x="6108700" y="3810000"/>
          <p14:tracePt t="62222" x="6076950" y="3810000"/>
          <p14:tracePt t="62224" x="6057900" y="3810000"/>
          <p14:tracePt t="62239" x="5994400" y="3810000"/>
          <p14:tracePt t="62256" x="5911850" y="3810000"/>
          <p14:tracePt t="62272" x="5803900" y="3810000"/>
          <p14:tracePt t="62289" x="5676900" y="3810000"/>
          <p14:tracePt t="62306" x="5543550" y="3829050"/>
          <p14:tracePt t="62322" x="5403850" y="3848100"/>
          <p14:tracePt t="62339" x="5257800" y="3867150"/>
          <p14:tracePt t="62356" x="5105400" y="3892550"/>
          <p14:tracePt t="62372" x="4959350" y="3905250"/>
          <p14:tracePt t="62389" x="4800600" y="3924300"/>
          <p14:tracePt t="62406" x="4679950" y="3930650"/>
          <p14:tracePt t="62422" x="4546600" y="3930650"/>
          <p14:tracePt t="62423" x="4514850" y="3930650"/>
          <p14:tracePt t="62439" x="4425950" y="3930650"/>
          <p14:tracePt t="62456" x="4381500" y="3930650"/>
          <p14:tracePt t="62472" x="4375150" y="3930650"/>
          <p14:tracePt t="62489" x="4362450" y="3930650"/>
          <p14:tracePt t="62519" x="4356100" y="3930650"/>
          <p14:tracePt t="62527" x="4337050" y="3930650"/>
          <p14:tracePt t="62539" x="4318000" y="3930650"/>
          <p14:tracePt t="62556" x="4235450" y="3930650"/>
          <p14:tracePt t="62572" x="4140200" y="3917950"/>
          <p14:tracePt t="62589" x="4025900" y="3905250"/>
          <p14:tracePt t="62606" x="3924300" y="3879850"/>
          <p14:tracePt t="62622" x="3829050" y="3873500"/>
          <p14:tracePt t="62639" x="3702050" y="3860800"/>
          <p14:tracePt t="62656" x="3625850" y="3860800"/>
          <p14:tracePt t="62673" x="3536950" y="3860800"/>
          <p14:tracePt t="62689" x="3473450" y="3860800"/>
          <p14:tracePt t="62706" x="3429000" y="3854450"/>
          <p14:tracePt t="62723" x="3403600" y="3848100"/>
          <p14:tracePt t="62863" x="3397250" y="3841750"/>
          <p14:tracePt t="62879" x="3384550" y="3829050"/>
          <p14:tracePt t="62895" x="3378200" y="3822700"/>
          <p14:tracePt t="62903" x="3359150" y="3810000"/>
          <p14:tracePt t="62919" x="3352800" y="3803650"/>
          <p14:tracePt t="62935" x="3340100" y="3803650"/>
          <p14:tracePt t="62951" x="3340100" y="3797300"/>
          <p14:tracePt t="62999" x="3333750" y="3790950"/>
          <p14:tracePt t="63015" x="3327400" y="3790950"/>
          <p14:tracePt t="63023" x="3321050" y="3790950"/>
          <p14:tracePt t="63047" x="3321050" y="3784600"/>
          <p14:tracePt t="63063" x="3314700" y="3778250"/>
          <p14:tracePt t="63095" x="3308350" y="3771900"/>
          <p14:tracePt t="63111" x="3308350" y="3765550"/>
          <p14:tracePt t="63199" x="3295650" y="3759200"/>
          <p14:tracePt t="63207" x="3295650" y="3752850"/>
          <p14:tracePt t="63215" x="3282950" y="3752850"/>
          <p14:tracePt t="63224" x="3282950" y="3746500"/>
          <p14:tracePt t="63240" x="3257550" y="3727450"/>
          <p14:tracePt t="63256" x="3232150" y="3708400"/>
          <p14:tracePt t="63273" x="3200400" y="3683000"/>
          <p14:tracePt t="63289" x="3181350" y="3663950"/>
          <p14:tracePt t="63306" x="3175000" y="3657600"/>
          <p14:tracePt t="64151" x="3181350" y="3657600"/>
          <p14:tracePt t="64183" x="3194050" y="3657600"/>
          <p14:tracePt t="64192" x="3225800" y="3644900"/>
          <p14:tracePt t="64199" x="3244850" y="3638550"/>
          <p14:tracePt t="64208" x="3276600" y="3632200"/>
          <p14:tracePt t="64224" x="3308350" y="3632200"/>
          <p14:tracePt t="64240" x="3321050" y="3632200"/>
          <p14:tracePt t="64257" x="3333750" y="3632200"/>
          <p14:tracePt t="64273" x="3346450" y="3632200"/>
          <p14:tracePt t="64327" x="3352800" y="3638550"/>
          <p14:tracePt t="64343" x="3352800" y="3644900"/>
          <p14:tracePt t="64352" x="3359150" y="3644900"/>
          <p14:tracePt t="64360" x="3365500" y="3644900"/>
          <p14:tracePt t="64373" x="3371850" y="3644900"/>
          <p14:tracePt t="64439" x="3378200" y="3657600"/>
          <p14:tracePt t="64479" x="3378200" y="3663950"/>
          <p14:tracePt t="64495" x="3378200" y="3676650"/>
          <p14:tracePt t="64511" x="3378200" y="3683000"/>
          <p14:tracePt t="64520" x="3378200" y="3689350"/>
          <p14:tracePt t="64527" x="3378200" y="3695700"/>
          <p14:tracePt t="64544" x="3378200" y="3702050"/>
          <p14:tracePt t="64560" x="3378200" y="3708400"/>
          <p14:tracePt t="64631" x="3384550" y="3708400"/>
          <p14:tracePt t="64647" x="3397250" y="3708400"/>
          <p14:tracePt t="64663" x="3409950" y="3708400"/>
          <p14:tracePt t="64671" x="3422650" y="3708400"/>
          <p14:tracePt t="64679" x="3435350" y="3708400"/>
          <p14:tracePt t="64690" x="3454400" y="3708400"/>
          <p14:tracePt t="64707" x="3473450" y="3708400"/>
          <p14:tracePt t="64723" x="3486150" y="3708400"/>
          <p14:tracePt t="65119" x="3492500" y="3702050"/>
          <p14:tracePt t="65704" x="3479800" y="3702050"/>
          <p14:tracePt t="65744" x="3479800" y="3708400"/>
          <p14:tracePt t="65760" x="3473450" y="3714750"/>
          <p14:tracePt t="65784" x="3473450" y="3721100"/>
          <p14:tracePt t="65792" x="3473450" y="3727450"/>
          <p14:tracePt t="65800" x="3473450" y="3733800"/>
          <p14:tracePt t="65823" x="3473450" y="3746500"/>
          <p14:tracePt t="65832" x="3473450" y="3759200"/>
          <p14:tracePt t="65840" x="3473450" y="3784600"/>
          <p14:tracePt t="65857" x="3473450" y="3860800"/>
          <p14:tracePt t="65874" x="3473450" y="3956050"/>
          <p14:tracePt t="65891" x="3511550" y="4095750"/>
          <p14:tracePt t="65907" x="3543300" y="4267200"/>
          <p14:tracePt t="65924" x="3581400" y="4394200"/>
          <p14:tracePt t="65941" x="3644900" y="4546600"/>
          <p14:tracePt t="65957" x="3759200" y="4718050"/>
          <p14:tracePt t="65974" x="3886200" y="4845050"/>
          <p14:tracePt t="65991" x="4095750" y="4933950"/>
          <p14:tracePt t="66008" x="4533900" y="4997450"/>
          <p14:tracePt t="66024" x="4838700" y="5048250"/>
          <p14:tracePt t="66041" x="5105400" y="5130800"/>
          <p14:tracePt t="66057" x="5251450" y="5187950"/>
          <p14:tracePt t="66074" x="5340350" y="5226050"/>
          <p14:tracePt t="66091" x="5391150" y="5245100"/>
          <p14:tracePt t="66107" x="5397500" y="5251450"/>
          <p14:tracePt t="66215" x="5397500" y="5245100"/>
          <p14:tracePt t="66223" x="5403850" y="5245100"/>
          <p14:tracePt t="66232" x="5410200" y="5238750"/>
          <p14:tracePt t="66241" x="5416550" y="5238750"/>
          <p14:tracePt t="66257" x="5416550" y="5232400"/>
          <p14:tracePt t="66274" x="5429250" y="5226050"/>
          <p14:tracePt t="66291" x="5435600" y="5226050"/>
          <p14:tracePt t="66307" x="5441950" y="5219700"/>
          <p14:tracePt t="66324" x="5448300" y="5207000"/>
          <p14:tracePt t="66341" x="5454650" y="5207000"/>
          <p14:tracePt t="66455" x="5454650" y="5213350"/>
          <p14:tracePt t="66464" x="5448300" y="5226050"/>
          <p14:tracePt t="66474" x="5429250" y="5238750"/>
          <p14:tracePt t="66491" x="5384800" y="5276850"/>
          <p14:tracePt t="66508" x="5289550" y="5327650"/>
          <p14:tracePt t="66524" x="5207000" y="5359400"/>
          <p14:tracePt t="66541" x="5111750" y="5384800"/>
          <p14:tracePt t="66558" x="4978400" y="5403850"/>
          <p14:tracePt t="66574" x="4857750" y="5403850"/>
          <p14:tracePt t="66591" x="4813300" y="5403850"/>
          <p14:tracePt t="66592" x="4781550" y="5403850"/>
          <p14:tracePt t="66608" x="4711700" y="5410200"/>
          <p14:tracePt t="66624" x="4648200" y="5416550"/>
          <p14:tracePt t="66641" x="4603750" y="5435600"/>
          <p14:tracePt t="66658" x="4552950" y="5454650"/>
          <p14:tracePt t="66674" x="4495800" y="5473700"/>
          <p14:tracePt t="66691" x="4406900" y="5499100"/>
          <p14:tracePt t="66708" x="4305300" y="5524500"/>
          <p14:tracePt t="66724" x="4216400" y="5556250"/>
          <p14:tracePt t="66741" x="4146550" y="5581650"/>
          <p14:tracePt t="66758" x="4121150" y="5600700"/>
          <p14:tracePt t="66774" x="4114800" y="5607050"/>
          <p14:tracePt t="66912" x="4121150" y="5607050"/>
          <p14:tracePt t="66920" x="4133850" y="5607050"/>
          <p14:tracePt t="66935" x="4146550" y="5607050"/>
          <p14:tracePt t="66944" x="4159250" y="5607050"/>
          <p14:tracePt t="66958" x="4178300" y="5600700"/>
          <p14:tracePt t="66974" x="4235450" y="5600700"/>
          <p14:tracePt t="66991" x="4343400" y="5575300"/>
          <p14:tracePt t="66992" x="4419600" y="5568950"/>
          <p14:tracePt t="67008" x="4686300" y="5518150"/>
          <p14:tracePt t="67024" x="5251450" y="5435600"/>
          <p14:tracePt t="67041" x="5899150" y="5346700"/>
          <p14:tracePt t="67058" x="6616700" y="5270500"/>
          <p14:tracePt t="67075" x="7378700" y="5245100"/>
          <p14:tracePt t="67091" x="8115300" y="5245100"/>
          <p14:tracePt t="67108" x="8178800" y="5245100"/>
          <p14:tracePt t="67125" x="8356600" y="5245100"/>
          <p14:tracePt t="67141" x="8470900" y="5245100"/>
          <p14:tracePt t="67158" x="8502650" y="5245100"/>
          <p14:tracePt t="67232" x="8489950" y="5245100"/>
          <p14:tracePt t="67240" x="8483600" y="5245100"/>
          <p14:tracePt t="67248" x="8470900" y="5245100"/>
          <p14:tracePt t="67258" x="8458200" y="5245100"/>
          <p14:tracePt t="67275" x="8413750" y="5245100"/>
          <p14:tracePt t="67291" x="8382000" y="5245100"/>
          <p14:tracePt t="67308" x="8350250" y="5245100"/>
          <p14:tracePt t="67325" x="8324850" y="5245100"/>
          <p14:tracePt t="67368" x="8318500" y="5238750"/>
          <p14:tracePt t="71416" x="8318500" y="5226050"/>
          <p14:tracePt t="71424" x="8318500" y="5213350"/>
          <p14:tracePt t="71432" x="8293100" y="5181600"/>
          <p14:tracePt t="71443" x="8267700" y="5156200"/>
          <p14:tracePt t="71460" x="8229600" y="5124450"/>
          <p14:tracePt t="71476" x="8191500" y="5105400"/>
          <p14:tracePt t="71493" x="8191500" y="5099050"/>
          <p14:tracePt t="73608" x="8185150" y="5099050"/>
          <p14:tracePt t="73640" x="8172450" y="5086350"/>
          <p14:tracePt t="73649" x="8166100" y="5086350"/>
          <p14:tracePt t="73656" x="8159750" y="5086350"/>
          <p14:tracePt t="73665" x="8147050" y="5086350"/>
          <p14:tracePt t="73677" x="8115300" y="5073650"/>
          <p14:tracePt t="73694" x="7994650" y="5048250"/>
          <p14:tracePt t="73711" x="7835900" y="5010150"/>
          <p14:tracePt t="73727" x="7689850" y="4984750"/>
          <p14:tracePt t="73745" x="7467600" y="4953000"/>
          <p14:tracePt t="73761" x="7321550" y="4933950"/>
          <p14:tracePt t="73777" x="7200900" y="4921250"/>
          <p14:tracePt t="73794" x="7092950" y="4902200"/>
          <p14:tracePt t="73811" x="7023100" y="4895850"/>
          <p14:tracePt t="73827" x="6953250" y="4895850"/>
          <p14:tracePt t="73844" x="6845300" y="4895850"/>
          <p14:tracePt t="73861" x="6699250" y="4895850"/>
          <p14:tracePt t="73877" x="6565900" y="4914900"/>
          <p14:tracePt t="73894" x="6502400" y="4927600"/>
          <p14:tracePt t="73911" x="6445250" y="4946650"/>
          <p14:tracePt t="73927" x="6356350" y="4965700"/>
          <p14:tracePt t="73945" x="6318250" y="4984750"/>
          <p14:tracePt t="73961" x="6311900" y="4984750"/>
          <p14:tracePt t="73977" x="6305550" y="4997450"/>
          <p14:tracePt t="79441" x="6299200" y="5003800"/>
          <p14:tracePt t="79449" x="6286500" y="5003800"/>
          <p14:tracePt t="79457" x="6267450" y="5003800"/>
          <p14:tracePt t="79465" x="6248400" y="5003800"/>
          <p14:tracePt t="79480" x="6229350" y="4997450"/>
          <p14:tracePt t="79497" x="6096000" y="4965700"/>
          <p14:tracePt t="79513" x="5994400" y="4959350"/>
          <p14:tracePt t="79530" x="5892800" y="4933950"/>
          <p14:tracePt t="79546" x="5829300" y="4914900"/>
          <p14:tracePt t="79563" x="5791200" y="4895850"/>
          <p14:tracePt t="79580" x="5772150" y="4889500"/>
          <p14:tracePt t="79597" x="5759450" y="4883150"/>
          <p14:tracePt t="79657" x="5753100" y="4876800"/>
          <p14:tracePt t="79673" x="5746750" y="4876800"/>
          <p14:tracePt t="79681" x="5734050" y="4876800"/>
          <p14:tracePt t="79689" x="5708650" y="4876800"/>
          <p14:tracePt t="79697" x="5683250" y="4876800"/>
          <p14:tracePt t="79713" x="5626100" y="4870450"/>
          <p14:tracePt t="79730" x="5568950" y="4857750"/>
          <p14:tracePt t="79747" x="5518150" y="4851400"/>
          <p14:tracePt t="79763" x="5480050" y="4845050"/>
          <p14:tracePt t="79780" x="5473700" y="4845050"/>
          <p14:tracePt t="79801" x="5467350" y="4845050"/>
          <p14:tracePt t="79817" x="5461000" y="4845050"/>
          <p14:tracePt t="79830" x="5448300" y="4845050"/>
          <p14:tracePt t="79847" x="5410200" y="4845050"/>
          <p14:tracePt t="79863" x="5372100" y="4838700"/>
          <p14:tracePt t="79880" x="5334000" y="4826000"/>
          <p14:tracePt t="79897" x="5276850" y="4813300"/>
          <p14:tracePt t="79897" x="5251450" y="4794250"/>
          <p14:tracePt t="79913" x="5219700" y="4775200"/>
          <p14:tracePt t="79930" x="5200650" y="4762500"/>
          <p14:tracePt t="79947" x="5187950" y="4756150"/>
          <p14:tracePt t="79963" x="5175250" y="4749800"/>
          <p14:tracePt t="79993" x="5175250" y="4743450"/>
          <p14:tracePt t="80009" x="5156200" y="4730750"/>
          <p14:tracePt t="80017" x="5137150" y="4718050"/>
          <p14:tracePt t="80030" x="5111750" y="4699000"/>
          <p14:tracePt t="80047" x="5054600" y="4660900"/>
          <p14:tracePt t="80063" x="5003800" y="4635500"/>
          <p14:tracePt t="80080" x="4959350" y="4616450"/>
          <p14:tracePt t="80097" x="4927600" y="4603750"/>
          <p14:tracePt t="80097" x="4927600" y="4597400"/>
          <p14:tracePt t="80114" x="4902200" y="4597400"/>
          <p14:tracePt t="80130" x="4889500" y="4597400"/>
          <p14:tracePt t="80147" x="4864100" y="4597400"/>
          <p14:tracePt t="80163" x="4826000" y="4597400"/>
          <p14:tracePt t="80180" x="4749800" y="4641850"/>
          <p14:tracePt t="80197" x="4648200" y="4711700"/>
          <p14:tracePt t="80213" x="4546600" y="4775200"/>
          <p14:tracePt t="80230" x="4451350" y="4838700"/>
          <p14:tracePt t="80247" x="4362450" y="4902200"/>
          <p14:tracePt t="80263" x="4305300" y="4946650"/>
          <p14:tracePt t="80280" x="4216400" y="5003800"/>
          <p14:tracePt t="80298" x="4076700" y="5080000"/>
          <p14:tracePt t="80314" x="3937000" y="5162550"/>
          <p14:tracePt t="80330" x="3771900" y="5238750"/>
          <p14:tracePt t="80347" x="3644900" y="5321300"/>
          <p14:tracePt t="80363" x="3536950" y="5378450"/>
          <p14:tracePt t="80380" x="3441700" y="5441950"/>
          <p14:tracePt t="80397" x="3403600" y="5480050"/>
          <p14:tracePt t="80414" x="3378200" y="5505450"/>
          <p14:tracePt t="80430" x="3371850" y="5511800"/>
          <p14:tracePt t="80450" x="3365500" y="5524500"/>
          <p14:tracePt t="80463" x="3359150" y="5524500"/>
          <p14:tracePt t="80480" x="3340100" y="5530850"/>
          <p14:tracePt t="80498" x="3289300" y="5537200"/>
          <p14:tracePt t="80514" x="3225800" y="5549900"/>
          <p14:tracePt t="80530" x="3168650" y="5556250"/>
          <p14:tracePt t="80547" x="3130550" y="5562600"/>
          <p14:tracePt t="80564" x="3105150" y="5575300"/>
          <p14:tracePt t="80580" x="3079750" y="5594350"/>
          <p14:tracePt t="80597" x="3060700" y="5607050"/>
          <p14:tracePt t="80614" x="3022600" y="5638800"/>
          <p14:tracePt t="80630" x="2990850" y="5670550"/>
          <p14:tracePt t="80647" x="2959100" y="5689600"/>
          <p14:tracePt t="80664" x="2927350" y="5708650"/>
          <p14:tracePt t="80680" x="2921000" y="5715000"/>
          <p14:tracePt t="80881" x="2914650" y="5715000"/>
          <p14:tracePt t="80889" x="2908300" y="5715000"/>
          <p14:tracePt t="80905" x="2908300" y="5708650"/>
          <p14:tracePt t="80929" x="2908300" y="5702300"/>
          <p14:tracePt t="80953" x="2908300" y="5689600"/>
          <p14:tracePt t="80969" x="2908300" y="5683250"/>
          <p14:tracePt t="80977" x="2927350" y="5676900"/>
          <p14:tracePt t="80985" x="2946400" y="5657850"/>
          <p14:tracePt t="80997" x="2965450" y="5657850"/>
          <p14:tracePt t="81014" x="3035300" y="5651500"/>
          <p14:tracePt t="81030" x="3181350" y="5651500"/>
          <p14:tracePt t="81047" x="3448050" y="5651500"/>
          <p14:tracePt t="81064" x="3892550" y="5651500"/>
          <p14:tracePt t="81080" x="4451350" y="5600700"/>
          <p14:tracePt t="81097" x="4883150" y="5568950"/>
          <p14:tracePt t="81114" x="5086350" y="5568950"/>
          <p14:tracePt t="81130" x="5187950" y="5568950"/>
          <p14:tracePt t="81147" x="5270500" y="5581650"/>
          <p14:tracePt t="81164" x="5334000" y="5626100"/>
          <p14:tracePt t="81181" x="5378450" y="5657850"/>
          <p14:tracePt t="81197" x="5461000" y="5721350"/>
          <p14:tracePt t="81214" x="5562600" y="5765800"/>
          <p14:tracePt t="81230" x="5683250" y="5803900"/>
          <p14:tracePt t="81247" x="5854700" y="5803900"/>
          <p14:tracePt t="81264" x="6045200" y="5803900"/>
          <p14:tracePt t="81281" x="6153150" y="5797550"/>
          <p14:tracePt t="81282" x="6172200" y="5784850"/>
          <p14:tracePt t="81409" x="6165850" y="5784850"/>
          <p14:tracePt t="81417" x="6146800" y="5784850"/>
          <p14:tracePt t="81425" x="6121400" y="5784850"/>
          <p14:tracePt t="81434" x="6096000" y="5784850"/>
          <p14:tracePt t="81447" x="6051550" y="5784850"/>
          <p14:tracePt t="81464" x="5943600" y="5753100"/>
          <p14:tracePt t="81481" x="5816600" y="5708650"/>
          <p14:tracePt t="81482" x="5746750" y="5670550"/>
          <p14:tracePt t="81497" x="5632450" y="5619750"/>
          <p14:tracePt t="81514" x="5549900" y="5581650"/>
          <p14:tracePt t="81531" x="5492750" y="5549900"/>
          <p14:tracePt t="81547" x="5473700" y="5524500"/>
          <p14:tracePt t="81564" x="5454650" y="5505450"/>
          <p14:tracePt t="81581" x="5429250" y="5486400"/>
          <p14:tracePt t="81597" x="5397500" y="5454650"/>
          <p14:tracePt t="81614" x="5378450" y="5429250"/>
          <p14:tracePt t="81631" x="5359400" y="5416550"/>
          <p14:tracePt t="81647" x="5353050" y="5410200"/>
          <p14:tracePt t="81817" x="5353050" y="5403850"/>
          <p14:tracePt t="81985" x="5346700" y="5391150"/>
          <p14:tracePt t="81994" x="5340350" y="5391150"/>
          <p14:tracePt t="82001" x="5334000" y="5384800"/>
          <p14:tracePt t="82014" x="5327650" y="5372100"/>
          <p14:tracePt t="82031" x="5314950" y="5321300"/>
          <p14:tracePt t="82048" x="5283200" y="5238750"/>
          <p14:tracePt t="82064" x="5257800" y="5149850"/>
          <p14:tracePt t="82082" x="5194300" y="4914900"/>
          <p14:tracePt t="82098" x="5162550" y="4775200"/>
          <p14:tracePt t="82114" x="5162550" y="4654550"/>
          <p14:tracePt t="82131" x="5175250" y="4559300"/>
          <p14:tracePt t="82148" x="5194300" y="4495800"/>
          <p14:tracePt t="82164" x="5219700" y="4406900"/>
          <p14:tracePt t="82181" x="5232400" y="4349750"/>
          <p14:tracePt t="82198" x="5238750" y="4311650"/>
          <p14:tracePt t="82214" x="5238750" y="4279900"/>
          <p14:tracePt t="82231" x="5238750" y="4248150"/>
          <p14:tracePt t="82248" x="5238750" y="4203700"/>
          <p14:tracePt t="82264" x="5238750" y="4165600"/>
          <p14:tracePt t="82282" x="5238750" y="4133850"/>
          <p14:tracePt t="82298" x="5238750" y="4121150"/>
          <p14:tracePt t="82321" x="5238750" y="4108450"/>
          <p14:tracePt t="82331" x="5238750" y="4102100"/>
          <p14:tracePt t="82348" x="5238750" y="4076700"/>
          <p14:tracePt t="82364" x="5238750" y="4044950"/>
          <p14:tracePt t="82381" x="5238750" y="4000500"/>
          <p14:tracePt t="82398" x="5238750" y="3930650"/>
          <p14:tracePt t="82414" x="5251450" y="3873500"/>
          <p14:tracePt t="82431" x="5251450" y="3803650"/>
          <p14:tracePt t="82447" x="5251450" y="3765550"/>
          <p14:tracePt t="82464" x="5251450" y="3752850"/>
          <p14:tracePt t="82499" x="5245100" y="3752850"/>
          <p14:tracePt t="82505" x="5232400" y="3752850"/>
          <p14:tracePt t="82515" x="5213350" y="3752850"/>
          <p14:tracePt t="82531" x="5187950" y="3759200"/>
          <p14:tracePt t="82548" x="5156200" y="3771900"/>
          <p14:tracePt t="82564" x="5130800" y="3778250"/>
          <p14:tracePt t="82581" x="5073650" y="3784600"/>
          <p14:tracePt t="82598" x="4978400" y="3784600"/>
          <p14:tracePt t="82614" x="4876800" y="3784600"/>
          <p14:tracePt t="82631" x="4718050" y="3771900"/>
          <p14:tracePt t="82648" x="4559300" y="3752850"/>
          <p14:tracePt t="82664" x="4394200" y="3721100"/>
          <p14:tracePt t="82682" x="4203700" y="3689350"/>
          <p14:tracePt t="82698" x="4089400" y="3663950"/>
          <p14:tracePt t="82715" x="3981450" y="3657600"/>
          <p14:tracePt t="82731" x="3873500" y="3657600"/>
          <p14:tracePt t="82748" x="3752850" y="3657600"/>
          <p14:tracePt t="82765" x="3619500" y="3657600"/>
          <p14:tracePt t="82781" x="3467100" y="3657600"/>
          <p14:tracePt t="82798" x="3371850" y="3676650"/>
          <p14:tracePt t="82815" x="3346450" y="3676650"/>
          <p14:tracePt t="82831" x="3276600" y="3689350"/>
          <p14:tracePt t="82848" x="3257550" y="3695700"/>
          <p14:tracePt t="82929" x="3244850" y="3702050"/>
          <p14:tracePt t="82945" x="3232150" y="3714750"/>
          <p14:tracePt t="82954" x="3225800" y="3714750"/>
          <p14:tracePt t="82986" x="3219450" y="3721100"/>
          <p14:tracePt t="83274" x="3225800" y="3714750"/>
          <p14:tracePt t="83314" x="3232150" y="3708400"/>
          <p14:tracePt t="83330" x="3238500" y="3708400"/>
          <p14:tracePt t="83337" x="3257550" y="3708400"/>
          <p14:tracePt t="83348" x="3263900" y="3702050"/>
          <p14:tracePt t="83365" x="3295650" y="3695700"/>
          <p14:tracePt t="83382" x="3302000" y="3695700"/>
          <p14:tracePt t="83938" x="3314700" y="3683000"/>
          <p14:tracePt t="83946" x="3321050" y="3683000"/>
          <p14:tracePt t="83954" x="3352800" y="3670300"/>
          <p14:tracePt t="83965" x="3384550" y="3657600"/>
          <p14:tracePt t="83982" x="3435350" y="3651250"/>
          <p14:tracePt t="83998" x="3467100" y="3651250"/>
          <p14:tracePt t="84015" x="3505200" y="3651250"/>
          <p14:tracePt t="84031" x="3549650" y="3676650"/>
          <p14:tracePt t="84048" x="3619500" y="3721100"/>
          <p14:tracePt t="84066" x="3778250" y="3810000"/>
          <p14:tracePt t="84082" x="4006850" y="3943350"/>
          <p14:tracePt t="84098" x="4260850" y="4064000"/>
          <p14:tracePt t="84115" x="4470400" y="4159250"/>
          <p14:tracePt t="84132" x="4603750" y="4229100"/>
          <p14:tracePt t="84148" x="4686300" y="4286250"/>
          <p14:tracePt t="84165" x="4711700" y="4305300"/>
          <p14:tracePt t="84182" x="4737100" y="4324350"/>
          <p14:tracePt t="84199" x="4749800" y="4330700"/>
          <p14:tracePt t="84215" x="4749800" y="4337050"/>
          <p14:tracePt t="84232" x="4762500" y="4337050"/>
          <p14:tracePt t="84249" x="4775200" y="4343400"/>
          <p14:tracePt t="84265" x="4787900" y="4343400"/>
          <p14:tracePt t="84266" x="4800600" y="4349750"/>
          <p14:tracePt t="84282" x="4813300" y="4356100"/>
          <p14:tracePt t="84299" x="4870450" y="4356100"/>
          <p14:tracePt t="84315" x="4902200" y="4356100"/>
          <p14:tracePt t="84332" x="4921250" y="4356100"/>
          <p14:tracePt t="84349" x="4927600" y="4356100"/>
          <p14:tracePt t="84426" x="4933950" y="4356100"/>
          <p14:tracePt t="84466" x="4940300" y="4356100"/>
          <p14:tracePt t="84834" x="4940300" y="4349750"/>
          <p14:tracePt t="84842" x="4933950" y="4349750"/>
          <p14:tracePt t="84850" x="4933950" y="4343400"/>
          <p14:tracePt t="84866" x="4927600" y="4343400"/>
          <p14:tracePt t="84882" x="4921250" y="4343400"/>
          <p14:tracePt t="85242" x="4914900" y="4343400"/>
          <p14:tracePt t="85450" x="4914900" y="4337050"/>
          <p14:tracePt t="85481" x="4914900" y="4330700"/>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title"/>
          </p:nvPr>
        </p:nvSpPr>
        <p:spPr/>
        <p:txBody>
          <a:bodyPr/>
          <a:lstStyle/>
          <a:p>
            <a:r>
              <a:rPr lang="en-US" dirty="0">
                <a:ea typeface="ＭＳ Ｐゴシック" charset="-128"/>
              </a:rPr>
              <a:t>Mayor-Council:  Two forms today</a:t>
            </a:r>
          </a:p>
        </p:txBody>
      </p:sp>
      <p:sp>
        <p:nvSpPr>
          <p:cNvPr id="40962" name="Rectangle 4"/>
          <p:cNvSpPr>
            <a:spLocks noGrp="1" noChangeArrowheads="1"/>
          </p:cNvSpPr>
          <p:nvPr>
            <p:ph idx="1"/>
          </p:nvPr>
        </p:nvSpPr>
        <p:spPr>
          <a:xfrm>
            <a:off x="1435608" y="1447800"/>
            <a:ext cx="7498080" cy="5410200"/>
          </a:xfrm>
        </p:spPr>
        <p:txBody>
          <a:bodyPr>
            <a:normAutofit/>
          </a:bodyPr>
          <a:lstStyle/>
          <a:p>
            <a:pPr>
              <a:lnSpc>
                <a:spcPct val="90000"/>
              </a:lnSpc>
            </a:pPr>
            <a:r>
              <a:rPr lang="en-US" sz="3000" dirty="0">
                <a:solidFill>
                  <a:schemeClr val="accent2">
                    <a:lumMod val="50000"/>
                  </a:schemeClr>
                </a:solidFill>
                <a:ea typeface="ＭＳ Ｐゴシック" charset="-128"/>
              </a:rPr>
              <a:t>Strong-mayor form </a:t>
            </a:r>
            <a:r>
              <a:rPr lang="en-US" sz="3000" dirty="0">
                <a:ea typeface="ＭＳ Ｐゴシック" charset="-128"/>
              </a:rPr>
              <a:t>common among the nation's largest cities </a:t>
            </a:r>
            <a:r>
              <a:rPr lang="en-US" sz="2400" dirty="0">
                <a:ea typeface="ＭＳ Ｐゴシック" charset="-128"/>
              </a:rPr>
              <a:t>(&gt;250,000 population)</a:t>
            </a:r>
          </a:p>
          <a:p>
            <a:pPr lvl="1">
              <a:lnSpc>
                <a:spcPct val="90000"/>
              </a:lnSpc>
            </a:pPr>
            <a:r>
              <a:rPr lang="en-US" sz="2600" dirty="0">
                <a:ea typeface="ＭＳ Ｐゴシック" charset="-128"/>
              </a:rPr>
              <a:t>Houston is only large city in Texas that uses this form, but NYC, LA &amp; Chicago do, too</a:t>
            </a:r>
          </a:p>
          <a:p>
            <a:pPr lvl="1">
              <a:lnSpc>
                <a:spcPct val="90000"/>
              </a:lnSpc>
            </a:pPr>
            <a:r>
              <a:rPr lang="en-US" sz="2600" dirty="0">
                <a:ea typeface="ＭＳ Ｐゴシック" charset="-128"/>
              </a:rPr>
              <a:t>Strong mayors have powerful duties:  budgeting, veto</a:t>
            </a:r>
          </a:p>
          <a:p>
            <a:pPr lvl="1">
              <a:lnSpc>
                <a:spcPct val="90000"/>
              </a:lnSpc>
            </a:pPr>
            <a:r>
              <a:rPr lang="en-US" sz="2600" dirty="0">
                <a:ea typeface="ＭＳ Ｐゴシック" charset="-128"/>
              </a:rPr>
              <a:t>Councils and strong mayors check-and-balance each other</a:t>
            </a:r>
          </a:p>
          <a:p>
            <a:pPr>
              <a:lnSpc>
                <a:spcPct val="90000"/>
              </a:lnSpc>
            </a:pPr>
            <a:r>
              <a:rPr lang="en-US" sz="3000" dirty="0">
                <a:solidFill>
                  <a:schemeClr val="accent2">
                    <a:lumMod val="75000"/>
                  </a:schemeClr>
                </a:solidFill>
                <a:ea typeface="ＭＳ Ｐゴシック" charset="-128"/>
              </a:rPr>
              <a:t>Weak-mayor form </a:t>
            </a:r>
            <a:r>
              <a:rPr lang="en-US" sz="3000" dirty="0">
                <a:ea typeface="ＭＳ Ｐゴシック" charset="-128"/>
              </a:rPr>
              <a:t>common among very small municipalities </a:t>
            </a:r>
          </a:p>
        </p:txBody>
      </p:sp>
    </p:spTree>
    <p:extLst>
      <p:ext uri="{BB962C8B-B14F-4D97-AF65-F5344CB8AC3E}">
        <p14:creationId xmlns:p14="http://schemas.microsoft.com/office/powerpoint/2010/main" val="3567937545"/>
      </p:ext>
    </p:extLst>
  </p:cSld>
  <p:clrMapOvr>
    <a:masterClrMapping/>
  </p:clrMapOvr>
  <p:extLst>
    <p:ext uri="{3A86A75C-4F4B-4683-9AE1-C65F6400EC91}">
      <p14:laserTraceLst xmlns:p14="http://schemas.microsoft.com/office/powerpoint/2010/main">
        <p14:tracePtLst>
          <p14:tracePt t="96" x="4483100" y="5683250"/>
          <p14:tracePt t="235" x="4476750" y="5689600"/>
          <p14:tracePt t="856" x="4476750" y="5695950"/>
          <p14:tracePt t="888" x="4483100" y="5695950"/>
          <p14:tracePt t="912" x="4489450" y="5676900"/>
          <p14:tracePt t="920" x="4495800" y="5645150"/>
          <p14:tracePt t="928" x="4508500" y="5600700"/>
          <p14:tracePt t="942" x="4508500" y="5575300"/>
          <p14:tracePt t="959" x="4508500" y="5511800"/>
          <p14:tracePt t="976" x="4495800" y="5473700"/>
          <p14:tracePt t="977" x="4495800" y="5467350"/>
          <p14:tracePt t="992" x="4495800" y="5454650"/>
          <p14:tracePt t="1088" x="4495800" y="5448300"/>
          <p14:tracePt t="1096" x="4495800" y="5441950"/>
          <p14:tracePt t="1105" x="4508500" y="5435600"/>
          <p14:tracePt t="1128" x="4521200" y="5435600"/>
          <p14:tracePt t="1136" x="4527550" y="5429250"/>
          <p14:tracePt t="1145" x="4533900" y="5422900"/>
          <p14:tracePt t="1160" x="4540250" y="5416550"/>
          <p14:tracePt t="109213" x="4546600" y="5416550"/>
          <p14:tracePt t="109221" x="4546600" y="5403850"/>
          <p14:tracePt t="109229" x="4546600" y="5391150"/>
          <p14:tracePt t="109239" x="4546600" y="5372100"/>
          <p14:tracePt t="109256" x="4546600" y="5321300"/>
          <p14:tracePt t="109272" x="4559300" y="5283200"/>
          <p14:tracePt t="109289" x="4584700" y="5283200"/>
          <p14:tracePt t="109309" x="4591050" y="5283200"/>
          <p14:tracePt t="109322" x="4597400" y="5283200"/>
          <p14:tracePt t="109389" x="4597400" y="5276850"/>
          <p14:tracePt t="110237" x="4603750" y="5276850"/>
          <p14:tracePt t="110245" x="4610100" y="5276850"/>
          <p14:tracePt t="110256" x="4616450" y="5276850"/>
          <p14:tracePt t="110273" x="4629150" y="5276850"/>
          <p14:tracePt t="110289" x="4641850" y="5276850"/>
          <p14:tracePt t="110306" x="4654550" y="5276850"/>
          <p14:tracePt t="110323" x="4692650" y="5276850"/>
          <p14:tracePt t="110339" x="4705350" y="5270500"/>
          <p14:tracePt t="110356" x="4743450" y="5264150"/>
          <p14:tracePt t="110374" x="4845050" y="5245100"/>
          <p14:tracePt t="110389" x="4914900" y="5238750"/>
          <p14:tracePt t="110406" x="4972050" y="5232400"/>
          <p14:tracePt t="110423" x="5035550" y="5219700"/>
          <p14:tracePt t="110439" x="5086350" y="5207000"/>
          <p14:tracePt t="110456" x="5130800" y="5200650"/>
          <p14:tracePt t="110473" x="5162550" y="5181600"/>
          <p14:tracePt t="110489" x="5181600" y="5175250"/>
          <p14:tracePt t="110506" x="5187950" y="5175250"/>
          <p14:tracePt t="110589" x="5200650" y="5175250"/>
          <p14:tracePt t="110605" x="5207000" y="5175250"/>
          <p14:tracePt t="110613" x="5207000" y="5181600"/>
          <p14:tracePt t="110629" x="5219700" y="5194300"/>
          <p14:tracePt t="110639" x="5219700" y="5207000"/>
          <p14:tracePt t="110656" x="5238750" y="5226050"/>
          <p14:tracePt t="110673" x="5257800" y="5251450"/>
          <p14:tracePt t="110689" x="5276850" y="5270500"/>
          <p14:tracePt t="110706" x="5289550" y="5302250"/>
          <p14:tracePt t="110723" x="5295900" y="5321300"/>
          <p14:tracePt t="110740" x="5295900" y="5327650"/>
          <p14:tracePt t="110829" x="5295900" y="5334000"/>
          <p14:tracePt t="110845" x="5302250" y="5340350"/>
          <p14:tracePt t="110861" x="5302250" y="5346700"/>
          <p14:tracePt t="110877" x="5302250" y="5353050"/>
          <p14:tracePt t="111773" x="5302250" y="5359400"/>
          <p14:tracePt t="111789" x="5295900" y="5359400"/>
          <p14:tracePt t="111797" x="5283200" y="5359400"/>
          <p14:tracePt t="111813" x="5276850" y="535940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6E15-8BEC-45D5-AA84-5895BE5533AD}"/>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30FEB03A-26F0-4898-B734-8FB83C19FD04}"/>
              </a:ext>
            </a:extLst>
          </p:cNvPr>
          <p:cNvSpPr>
            <a:spLocks noGrp="1"/>
          </p:cNvSpPr>
          <p:nvPr>
            <p:ph idx="1"/>
          </p:nvPr>
        </p:nvSpPr>
        <p:spPr>
          <a:xfrm>
            <a:off x="1435608" y="1447800"/>
            <a:ext cx="7498080" cy="4648200"/>
          </a:xfrm>
        </p:spPr>
        <p:txBody>
          <a:bodyPr>
            <a:normAutofit fontScale="62500" lnSpcReduction="20000"/>
          </a:bodyPr>
          <a:lstStyle/>
          <a:p>
            <a:pPr marL="595313" indent="-514350">
              <a:buFont typeface="+mj-lt"/>
              <a:buAutoNum type="arabicPeriod" startAt="8"/>
            </a:pPr>
            <a:r>
              <a:rPr lang="en-US" dirty="0"/>
              <a:t>List the breakdown of typical revenue sources of county governments.</a:t>
            </a:r>
          </a:p>
          <a:p>
            <a:pPr marL="595313" indent="-514350">
              <a:buFont typeface="+mj-lt"/>
              <a:buAutoNum type="arabicPeriod" startAt="8"/>
            </a:pPr>
            <a:r>
              <a:rPr lang="en-US" dirty="0"/>
              <a:t>List the breakdown of typical expenditures by county governments</a:t>
            </a:r>
          </a:p>
          <a:p>
            <a:pPr marL="595313" indent="-514350">
              <a:buFont typeface="+mj-lt"/>
              <a:buAutoNum type="arabicPeriod" startAt="8"/>
            </a:pPr>
            <a:r>
              <a:rPr lang="en-US" dirty="0"/>
              <a:t>Describe the “equity problem” in county government expenditures.</a:t>
            </a:r>
          </a:p>
          <a:p>
            <a:pPr marL="595313" indent="-514350">
              <a:buFont typeface="+mj-lt"/>
              <a:buAutoNum type="arabicPeriod" startAt="8"/>
            </a:pPr>
            <a:r>
              <a:rPr lang="en-US" dirty="0"/>
              <a:t>Describe the nature, purpose, and types of municipal charters in Texas.</a:t>
            </a:r>
          </a:p>
          <a:p>
            <a:pPr marL="595313" indent="-514350">
              <a:buFont typeface="+mj-lt"/>
              <a:buAutoNum type="arabicPeriod" startAt="8"/>
            </a:pPr>
            <a:r>
              <a:rPr lang="en-US" dirty="0"/>
              <a:t>Characterize the types and frequency of the main types of municipal governments in the US.</a:t>
            </a:r>
          </a:p>
          <a:p>
            <a:pPr marL="595313" indent="-514350">
              <a:buFont typeface="+mj-lt"/>
              <a:buAutoNum type="arabicPeriod" startAt="8"/>
            </a:pPr>
            <a:r>
              <a:rPr lang="en-US" dirty="0"/>
              <a:t>Describe the organizational structure of the Mayor-Council type of municipal government and explain what makes it unique.</a:t>
            </a:r>
          </a:p>
          <a:p>
            <a:pPr marL="595313" indent="-514350">
              <a:buFont typeface="+mj-lt"/>
              <a:buAutoNum type="arabicPeriod" startAt="8"/>
            </a:pPr>
            <a:r>
              <a:rPr lang="en-US" dirty="0"/>
              <a:t>Compare and contrast the strong and weak forms of the Mayor-Council type of government with respect to their strengths and weaknesses, historical usage, and prevalence today.</a:t>
            </a:r>
          </a:p>
        </p:txBody>
      </p:sp>
    </p:spTree>
    <p:extLst>
      <p:ext uri="{BB962C8B-B14F-4D97-AF65-F5344CB8AC3E}">
        <p14:creationId xmlns:p14="http://schemas.microsoft.com/office/powerpoint/2010/main" val="3644947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title"/>
          </p:nvPr>
        </p:nvSpPr>
        <p:spPr/>
        <p:txBody>
          <a:bodyPr>
            <a:normAutofit/>
          </a:bodyPr>
          <a:lstStyle/>
          <a:p>
            <a:r>
              <a:rPr lang="en-US" dirty="0">
                <a:ea typeface="ＭＳ Ｐゴシック" charset="-128"/>
              </a:rPr>
              <a:t>Mayor-Council: Cons &amp; Pros</a:t>
            </a:r>
          </a:p>
        </p:txBody>
      </p:sp>
      <p:sp>
        <p:nvSpPr>
          <p:cNvPr id="40962" name="Rectangle 4"/>
          <p:cNvSpPr>
            <a:spLocks noGrp="1" noChangeArrowheads="1"/>
          </p:cNvSpPr>
          <p:nvPr>
            <p:ph idx="1"/>
          </p:nvPr>
        </p:nvSpPr>
        <p:spPr>
          <a:xfrm>
            <a:off x="1435608" y="1447800"/>
            <a:ext cx="7498080" cy="5410200"/>
          </a:xfrm>
        </p:spPr>
        <p:txBody>
          <a:bodyPr>
            <a:normAutofit fontScale="92500" lnSpcReduction="10000"/>
          </a:bodyPr>
          <a:lstStyle/>
          <a:p>
            <a:pPr>
              <a:lnSpc>
                <a:spcPct val="90000"/>
              </a:lnSpc>
            </a:pPr>
            <a:r>
              <a:rPr lang="en-US" sz="3000" dirty="0">
                <a:ea typeface="ＭＳ Ｐゴシック" charset="-128"/>
              </a:rPr>
              <a:t>Historically, </a:t>
            </a:r>
            <a:r>
              <a:rPr lang="en-US" sz="3000" dirty="0">
                <a:solidFill>
                  <a:schemeClr val="accent2">
                    <a:lumMod val="50000"/>
                  </a:schemeClr>
                </a:solidFill>
                <a:ea typeface="ＭＳ Ｐゴシック" charset="-128"/>
              </a:rPr>
              <a:t>strong form </a:t>
            </a:r>
            <a:r>
              <a:rPr lang="en-US" sz="3000" dirty="0">
                <a:ea typeface="ＭＳ Ｐゴシック" charset="-128"/>
              </a:rPr>
              <a:t>has sometimes led to </a:t>
            </a:r>
            <a:r>
              <a:rPr lang="en-US" sz="3000" dirty="0">
                <a:solidFill>
                  <a:schemeClr val="accent2">
                    <a:lumMod val="75000"/>
                  </a:schemeClr>
                </a:solidFill>
                <a:ea typeface="ＭＳ Ｐゴシック" charset="-128"/>
              </a:rPr>
              <a:t>political corruption</a:t>
            </a:r>
            <a:r>
              <a:rPr lang="en-US" sz="3000" dirty="0">
                <a:ea typeface="ＭＳ Ｐゴシック" charset="-128"/>
              </a:rPr>
              <a:t> </a:t>
            </a:r>
          </a:p>
          <a:p>
            <a:pPr lvl="1">
              <a:lnSpc>
                <a:spcPct val="90000"/>
              </a:lnSpc>
            </a:pPr>
            <a:r>
              <a:rPr lang="en-US" sz="2600" dirty="0">
                <a:ea typeface="ＭＳ Ｐゴシック" charset="-128"/>
              </a:rPr>
              <a:t>Concentration of power and influence </a:t>
            </a:r>
            <a:r>
              <a:rPr lang="en-US" sz="2600" dirty="0">
                <a:solidFill>
                  <a:schemeClr val="accent2">
                    <a:lumMod val="50000"/>
                  </a:schemeClr>
                </a:solidFill>
                <a:ea typeface="ＭＳ Ｐゴシック" charset="-128"/>
              </a:rPr>
              <a:t>in one person</a:t>
            </a:r>
            <a:r>
              <a:rPr lang="en-US" sz="2600" dirty="0">
                <a:ea typeface="ＭＳ Ｐゴシック" charset="-128"/>
              </a:rPr>
              <a:t> (mayor) can invite abuse</a:t>
            </a:r>
          </a:p>
          <a:p>
            <a:pPr>
              <a:lnSpc>
                <a:spcPct val="90000"/>
              </a:lnSpc>
            </a:pPr>
            <a:r>
              <a:rPr lang="en-US" sz="3000" dirty="0">
                <a:ea typeface="ＭＳ Ｐゴシック" charset="-128"/>
              </a:rPr>
              <a:t>To address corruption possibilities, some larger mayor-council cities </a:t>
            </a:r>
            <a:r>
              <a:rPr lang="en-US" sz="3000" dirty="0">
                <a:solidFill>
                  <a:schemeClr val="accent1">
                    <a:lumMod val="75000"/>
                  </a:schemeClr>
                </a:solidFill>
                <a:ea typeface="ＭＳ Ｐゴシック" charset="-128"/>
              </a:rPr>
              <a:t>divide the mayoral functions</a:t>
            </a:r>
            <a:r>
              <a:rPr lang="en-US" sz="3000" dirty="0">
                <a:ea typeface="ＭＳ Ｐゴシック" charset="-128"/>
              </a:rPr>
              <a:t> into two jobs</a:t>
            </a:r>
          </a:p>
          <a:p>
            <a:pPr lvl="1">
              <a:lnSpc>
                <a:spcPct val="90000"/>
              </a:lnSpc>
            </a:pPr>
            <a:r>
              <a:rPr lang="en-US" sz="2600" dirty="0">
                <a:ea typeface="ＭＳ Ｐゴシック" charset="-128"/>
              </a:rPr>
              <a:t>Political matters are still responsibility of elected mayor, but she/he is significantly weaker</a:t>
            </a:r>
          </a:p>
          <a:p>
            <a:pPr lvl="1">
              <a:lnSpc>
                <a:spcPct val="90000"/>
              </a:lnSpc>
            </a:pPr>
            <a:r>
              <a:rPr lang="en-US" sz="2600" dirty="0">
                <a:ea typeface="ＭＳ Ｐゴシック" charset="-128"/>
              </a:rPr>
              <a:t>Internal business matters are handled by an  appointed official (such as a city manager)</a:t>
            </a:r>
          </a:p>
          <a:p>
            <a:pPr>
              <a:lnSpc>
                <a:spcPct val="90000"/>
              </a:lnSpc>
            </a:pPr>
            <a:r>
              <a:rPr lang="en-US" sz="3000" dirty="0">
                <a:ea typeface="ＭＳ Ｐゴシック" charset="-128"/>
              </a:rPr>
              <a:t>Still, strong mayors may be best at dealing with </a:t>
            </a:r>
            <a:r>
              <a:rPr lang="en-US" sz="3000" dirty="0">
                <a:solidFill>
                  <a:schemeClr val="accent2">
                    <a:lumMod val="75000"/>
                  </a:schemeClr>
                </a:solidFill>
                <a:ea typeface="ＭＳ Ｐゴシック" charset="-128"/>
              </a:rPr>
              <a:t>problems of major urban areas</a:t>
            </a:r>
          </a:p>
          <a:p>
            <a:pPr lvl="1">
              <a:lnSpc>
                <a:spcPct val="90000"/>
              </a:lnSpc>
            </a:pPr>
            <a:r>
              <a:rPr lang="en-US" sz="2600" dirty="0">
                <a:ea typeface="ＭＳ Ｐゴシック" charset="-128"/>
              </a:rPr>
              <a:t>Strong-opinions, charismatic words, big actions can </a:t>
            </a:r>
            <a:r>
              <a:rPr lang="en-US" sz="2600" dirty="0">
                <a:solidFill>
                  <a:schemeClr val="accent2">
                    <a:lumMod val="50000"/>
                  </a:schemeClr>
                </a:solidFill>
                <a:ea typeface="ＭＳ Ｐゴシック" charset="-128"/>
              </a:rPr>
              <a:t>convince and galvanize</a:t>
            </a:r>
            <a:r>
              <a:rPr lang="en-US" sz="2600" dirty="0">
                <a:ea typeface="ＭＳ Ｐゴシック" charset="-128"/>
              </a:rPr>
              <a:t> large groups of people</a:t>
            </a:r>
          </a:p>
          <a:p>
            <a:pPr lvl="1">
              <a:lnSpc>
                <a:spcPct val="90000"/>
              </a:lnSpc>
            </a:pPr>
            <a:endParaRPr lang="en-US" sz="2600" dirty="0">
              <a:ea typeface="ＭＳ Ｐゴシック" charset="-128"/>
            </a:endParaRPr>
          </a:p>
        </p:txBody>
      </p:sp>
    </p:spTree>
    <p:extLst>
      <p:ext uri="{BB962C8B-B14F-4D97-AF65-F5344CB8AC3E}">
        <p14:creationId xmlns:p14="http://schemas.microsoft.com/office/powerpoint/2010/main" val="3416943946"/>
      </p:ext>
    </p:extLst>
  </p:cSld>
  <p:clrMapOvr>
    <a:masterClrMapping/>
  </p:clrMapOvr>
  <p:extLst>
    <p:ext uri="{3A86A75C-4F4B-4683-9AE1-C65F6400EC91}">
      <p14:laserTraceLst xmlns:p14="http://schemas.microsoft.com/office/powerpoint/2010/main">
        <p14:tracePtLst>
          <p14:tracePt t="188774" x="5353050" y="5359400"/>
          <p14:tracePt t="188782" x="5556250" y="5359400"/>
          <p14:tracePt t="188790" x="6038850" y="5302250"/>
          <p14:tracePt t="188798" x="6362700" y="5289550"/>
          <p14:tracePt t="188813" x="6769100" y="5308600"/>
          <p14:tracePt t="188830" x="7372350" y="5626100"/>
          <p14:tracePt t="188831" x="7505700" y="5740400"/>
          <p14:tracePt t="188846" x="7791450" y="6013450"/>
          <p14:tracePt t="188863" x="8026400" y="6280150"/>
          <p14:tracePt t="188880" x="8153400" y="6343650"/>
          <p14:tracePt t="188896" x="8159750" y="6343650"/>
          <p14:tracePt t="189839" x="8159750" y="6356350"/>
          <p14:tracePt t="189958" x="8153400" y="6362700"/>
          <p14:tracePt t="189982" x="8147050" y="6362700"/>
          <p14:tracePt t="190030" x="8147050" y="6375400"/>
          <p14:tracePt t="190046" x="8140700" y="6381750"/>
          <p14:tracePt t="190055" x="8134350" y="6381750"/>
          <p14:tracePt t="190063" x="8128000" y="6388100"/>
          <p14:tracePt t="190080" x="8108950" y="6388100"/>
          <p14:tracePt t="190097" x="8102600" y="6394450"/>
          <p14:tracePt t="190311" x="8102600" y="6400800"/>
          <p14:tracePt t="190350" x="8108950" y="6400800"/>
        </p14:tracePtLst>
      </p14:laserTrace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5D8A-F6F1-44C9-B418-02D251FEDE4C}"/>
              </a:ext>
            </a:extLst>
          </p:cNvPr>
          <p:cNvSpPr>
            <a:spLocks noGrp="1"/>
          </p:cNvSpPr>
          <p:nvPr>
            <p:ph type="title"/>
          </p:nvPr>
        </p:nvSpPr>
        <p:spPr/>
        <p:txBody>
          <a:bodyPr/>
          <a:lstStyle/>
          <a:p>
            <a:r>
              <a:rPr lang="en-US" b="0" cap="none" dirty="0"/>
              <a:t>Practice Problems</a:t>
            </a:r>
            <a:br>
              <a:rPr lang="en-US" b="0" cap="none"/>
            </a:br>
            <a:r>
              <a:rPr lang="en-US" sz="2400" b="0" cap="none"/>
              <a:t>…to </a:t>
            </a:r>
            <a:r>
              <a:rPr lang="en-US" sz="2400" b="0" cap="none" dirty="0"/>
              <a:t>begin mastering </a:t>
            </a:r>
            <a:r>
              <a:rPr lang="en-US" sz="2400" b="0" cap="none"/>
              <a:t>this material!</a:t>
            </a:r>
            <a:endParaRPr lang="en-US" b="0" cap="none" dirty="0"/>
          </a:p>
        </p:txBody>
      </p:sp>
      <p:sp>
        <p:nvSpPr>
          <p:cNvPr id="3" name="Text Placeholder 2">
            <a:extLst>
              <a:ext uri="{FF2B5EF4-FFF2-40B4-BE49-F238E27FC236}">
                <a16:creationId xmlns:a16="http://schemas.microsoft.com/office/drawing/2014/main" id="{CDD7CD17-A96A-44C2-A99E-E35FF58BEDEF}"/>
              </a:ext>
            </a:extLst>
          </p:cNvPr>
          <p:cNvSpPr>
            <a:spLocks noGrp="1"/>
          </p:cNvSpPr>
          <p:nvPr>
            <p:ph type="body" idx="1"/>
          </p:nvPr>
        </p:nvSpPr>
        <p:spPr/>
        <p:txBody>
          <a:bodyPr/>
          <a:lstStyle/>
          <a:p>
            <a:r>
              <a:rPr lang="en-US" dirty="0"/>
              <a:t>Be sure to do the…</a:t>
            </a:r>
          </a:p>
        </p:txBody>
      </p:sp>
    </p:spTree>
    <p:extLst>
      <p:ext uri="{BB962C8B-B14F-4D97-AF65-F5344CB8AC3E}">
        <p14:creationId xmlns:p14="http://schemas.microsoft.com/office/powerpoint/2010/main" val="1310991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82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435608" y="274638"/>
            <a:ext cx="7708392" cy="1143000"/>
          </a:xfrm>
        </p:spPr>
        <p:txBody>
          <a:bodyPr>
            <a:normAutofit fontScale="90000"/>
          </a:bodyPr>
          <a:lstStyle/>
          <a:p>
            <a:r>
              <a:rPr lang="en-US" sz="4400" dirty="0"/>
              <a:t>“Balance of Governments” in U.S.</a:t>
            </a:r>
          </a:p>
        </p:txBody>
      </p:sp>
      <p:sp>
        <p:nvSpPr>
          <p:cNvPr id="3075" name="Rectangle 3"/>
          <p:cNvSpPr>
            <a:spLocks noGrp="1" noChangeArrowheads="1"/>
          </p:cNvSpPr>
          <p:nvPr>
            <p:ph idx="1"/>
          </p:nvPr>
        </p:nvSpPr>
        <p:spPr/>
        <p:txBody>
          <a:bodyPr>
            <a:normAutofit/>
          </a:bodyPr>
          <a:lstStyle/>
          <a:p>
            <a:r>
              <a:rPr lang="en-US" dirty="0">
                <a:latin typeface="Arial" panose="020B0604020202020204" pitchFamily="34" charset="0"/>
                <a:cs typeface="Arial" panose="020B0604020202020204" pitchFamily="34" charset="0"/>
              </a:rPr>
              <a:t>1</a:t>
            </a:r>
            <a:r>
              <a:rPr lang="en-US" dirty="0"/>
              <a:t> national government</a:t>
            </a:r>
          </a:p>
          <a:p>
            <a:r>
              <a:rPr lang="en-US" dirty="0"/>
              <a:t>50 state governments</a:t>
            </a:r>
          </a:p>
          <a:p>
            <a:r>
              <a:rPr lang="en-US" dirty="0"/>
              <a:t>90,000ish local governments</a:t>
            </a:r>
          </a:p>
          <a:p>
            <a:pPr lvl="1"/>
            <a:r>
              <a:rPr lang="en-US" dirty="0"/>
              <a:t>Counties 3,000 </a:t>
            </a:r>
            <a:r>
              <a:rPr lang="en-US" sz="1200" dirty="0"/>
              <a:t>(TX: 254)</a:t>
            </a:r>
          </a:p>
          <a:p>
            <a:pPr lvl="1"/>
            <a:r>
              <a:rPr lang="en-US" dirty="0"/>
              <a:t>Municipalities 19,000 </a:t>
            </a:r>
            <a:r>
              <a:rPr lang="en-US" sz="1200" dirty="0"/>
              <a:t>(TX: 1209)</a:t>
            </a:r>
          </a:p>
          <a:p>
            <a:pPr lvl="1"/>
            <a:r>
              <a:rPr lang="en-US" dirty="0"/>
              <a:t>Towns &amp; townships 17,000</a:t>
            </a:r>
          </a:p>
          <a:p>
            <a:pPr lvl="1"/>
            <a:r>
              <a:rPr lang="en-US" dirty="0"/>
              <a:t>School Districts 15,000 </a:t>
            </a:r>
            <a:r>
              <a:rPr lang="en-US" sz="1200" dirty="0"/>
              <a:t>(TX: 1082)</a:t>
            </a:r>
          </a:p>
          <a:p>
            <a:pPr lvl="1"/>
            <a:r>
              <a:rPr lang="en-US" dirty="0"/>
              <a:t>Special Districts 37,000 </a:t>
            </a:r>
            <a:r>
              <a:rPr lang="en-US" sz="1200" dirty="0"/>
              <a:t>(TX: 2291)</a:t>
            </a:r>
          </a:p>
        </p:txBody>
      </p:sp>
      <p:sp>
        <p:nvSpPr>
          <p:cNvPr id="2" name="Right Brace 1"/>
          <p:cNvSpPr/>
          <p:nvPr/>
        </p:nvSpPr>
        <p:spPr>
          <a:xfrm>
            <a:off x="5997446" y="3668018"/>
            <a:ext cx="228600" cy="1066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descr="Comment about Municipalities and Townships:  Differences are not easily defined.  Often rooted in history, &#10;population, land area&#10;"/>
          <p:cNvSpPr txBox="1"/>
          <p:nvPr/>
        </p:nvSpPr>
        <p:spPr>
          <a:xfrm>
            <a:off x="6324600" y="3657600"/>
            <a:ext cx="2416046" cy="1077218"/>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Differences are not </a:t>
            </a:r>
            <a:b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easily defined.  Often</a:t>
            </a:r>
            <a:b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rooted in history, </a:t>
            </a:r>
            <a:b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population, land area</a:t>
            </a:r>
          </a:p>
        </p:txBody>
      </p:sp>
      <p:sp>
        <p:nvSpPr>
          <p:cNvPr id="5" name="TextBox 4" descr="Comment at bottom of slide:  &quot;Where are the cities?&quot;"/>
          <p:cNvSpPr txBox="1"/>
          <p:nvPr/>
        </p:nvSpPr>
        <p:spPr>
          <a:xfrm>
            <a:off x="2139468" y="5939135"/>
            <a:ext cx="3956532" cy="461665"/>
          </a:xfrm>
          <a:prstGeom prst="rect">
            <a:avLst/>
          </a:prstGeom>
          <a:noFill/>
        </p:spPr>
        <p:txBody>
          <a:bodyPr wrap="none" rtlCol="0">
            <a:spAutoFit/>
          </a:bodyPr>
          <a:lstStyle/>
          <a:p>
            <a:r>
              <a:rPr lang="en-US" sz="2400" dirty="0">
                <a:solidFill>
                  <a:srgbClr val="FF0000"/>
                </a:solidFill>
                <a:effectLst>
                  <a:outerShdw blurRad="38100" dist="38100" dir="2700000" algn="tl">
                    <a:srgbClr val="000000">
                      <a:alpha val="43137"/>
                    </a:srgbClr>
                  </a:outerShdw>
                </a:effectLst>
                <a:latin typeface="Segoe Print" panose="02000600000000000000" pitchFamily="2" charset="0"/>
              </a:rPr>
              <a:t>…Where are the cities?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noAutofit/>
          </a:bodyPr>
          <a:lstStyle/>
          <a:p>
            <a:r>
              <a:rPr lang="en-US" sz="4000" dirty="0"/>
              <a:t>Number of Local Governments in U.S. by Type from 1952-2007</a:t>
            </a:r>
            <a:endParaRPr lang="en-US" sz="4800" dirty="0"/>
          </a:p>
        </p:txBody>
      </p:sp>
      <p:pic>
        <p:nvPicPr>
          <p:cNvPr id="9" name="Picture 8" descr="Line graph of number of different types of local governments from 1952 to 2007.&#10;&#10;School districts plummet from over 60K to about 20K during 1952-1967, then continue to decrease more slowly.&#10;&#10;Special districts are increasing throughout the period, starting at about 12K and reaching about 38K.&#10;&#10;Municipalities increase slowly from 1952-1987, then barely increase, remaining near 20K.&#10;&#10;Townships remain flat at about 18K.&#10;&#10;Counties remain flat at about 3K."/>
          <p:cNvPicPr/>
          <p:nvPr/>
        </p:nvPicPr>
        <p:blipFill>
          <a:blip r:embed="rId3" cstate="print"/>
          <a:srcRect/>
          <a:stretch>
            <a:fillRect/>
          </a:stretch>
        </p:blipFill>
        <p:spPr bwMode="auto">
          <a:xfrm>
            <a:off x="1352550" y="1524000"/>
            <a:ext cx="7029450" cy="5334000"/>
          </a:xfrm>
          <a:prstGeom prst="rect">
            <a:avLst/>
          </a:prstGeom>
          <a:noFill/>
          <a:ln w="9525">
            <a:noFill/>
            <a:miter lim="800000"/>
            <a:headEnd/>
            <a:tailEnd/>
          </a:ln>
        </p:spPr>
      </p:pic>
      <p:sp>
        <p:nvSpPr>
          <p:cNvPr id="4" name="TextBox 3" descr="Questions about the chart:&#10;What changed?  Why?&#10;What didn’t change?  Why?&#10;"/>
          <p:cNvSpPr txBox="1"/>
          <p:nvPr/>
        </p:nvSpPr>
        <p:spPr>
          <a:xfrm>
            <a:off x="4191000" y="2743200"/>
            <a:ext cx="3711272" cy="646331"/>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FF0000"/>
                </a:solidFill>
                <a:effectLst>
                  <a:outerShdw blurRad="38100" dist="38100" dir="2700000" algn="tl">
                    <a:srgbClr val="000000">
                      <a:alpha val="43137"/>
                    </a:srgbClr>
                  </a:outerShdw>
                </a:effectLst>
                <a:latin typeface="Segoe Print" panose="02000600000000000000" pitchFamily="2" charset="0"/>
              </a:rPr>
              <a:t>What changed?  Why?</a:t>
            </a:r>
          </a:p>
          <a:p>
            <a:pPr marL="285750" indent="-285750">
              <a:buFont typeface="Arial" panose="020B0604020202020204" pitchFamily="34" charset="0"/>
              <a:buChar char="•"/>
            </a:pPr>
            <a:r>
              <a:rPr lang="en-US" dirty="0">
                <a:solidFill>
                  <a:srgbClr val="FF0000"/>
                </a:solidFill>
                <a:effectLst>
                  <a:outerShdw blurRad="38100" dist="38100" dir="2700000" algn="tl">
                    <a:srgbClr val="000000">
                      <a:alpha val="43137"/>
                    </a:srgbClr>
                  </a:outerShdw>
                </a:effectLst>
                <a:latin typeface="Segoe Print" panose="02000600000000000000" pitchFamily="2" charset="0"/>
              </a:rPr>
              <a:t>What didn’t change?  Why?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782762"/>
          </a:xfrm>
        </p:spPr>
        <p:txBody>
          <a:bodyPr>
            <a:normAutofit/>
          </a:bodyPr>
          <a:lstStyle/>
          <a:p>
            <a:pPr>
              <a:buSzPct val="100000"/>
            </a:pPr>
            <a:r>
              <a:rPr lang="en-US" dirty="0">
                <a:solidFill>
                  <a:schemeClr val="bg1">
                    <a:lumMod val="50000"/>
                  </a:schemeClr>
                </a:solidFill>
              </a:rPr>
              <a:t>What’s Up?</a:t>
            </a:r>
            <a:br>
              <a:rPr lang="en-US" dirty="0"/>
            </a:br>
            <a:r>
              <a:rPr lang="en-US" sz="3600" i="1" dirty="0"/>
              <a:t>Was there a problem with this graph?</a:t>
            </a:r>
          </a:p>
        </p:txBody>
      </p:sp>
      <p:pic>
        <p:nvPicPr>
          <p:cNvPr id="4" name="Picture 3" descr="Same chart as on previous slide."/>
          <p:cNvPicPr/>
          <p:nvPr/>
        </p:nvPicPr>
        <p:blipFill>
          <a:blip r:embed="rId3" cstate="print"/>
          <a:srcRect/>
          <a:stretch>
            <a:fillRect/>
          </a:stretch>
        </p:blipFill>
        <p:spPr bwMode="auto">
          <a:xfrm>
            <a:off x="1600200" y="1935162"/>
            <a:ext cx="6629400" cy="4999038"/>
          </a:xfrm>
          <a:prstGeom prst="rect">
            <a:avLst/>
          </a:prstGeom>
          <a:noFill/>
          <a:ln w="9525">
            <a:noFill/>
            <a:miter lim="800000"/>
            <a:headEnd/>
            <a:tailEnd/>
          </a:ln>
        </p:spPr>
      </p:pic>
      <p:sp>
        <p:nvSpPr>
          <p:cNvPr id="3" name="Content Placeholder 2" descr="Answer options to the question, &quot;Was there a problem with this graph?&quot;&#10;A. No.&#10;B. Yes.  No correlation coefficient&#10;C. Yes.  Uneven increments on axis&#10;D. Yes.  Non-zero starting point&#10;E. Yes.  No clear key to understand lines&#10;"/>
          <p:cNvSpPr>
            <a:spLocks noGrp="1"/>
          </p:cNvSpPr>
          <p:nvPr>
            <p:ph idx="1"/>
          </p:nvPr>
        </p:nvSpPr>
        <p:spPr>
          <a:xfrm>
            <a:off x="4267199" y="1676400"/>
            <a:ext cx="4674955" cy="2362200"/>
          </a:xfrm>
          <a:solidFill>
            <a:schemeClr val="bg1">
              <a:lumMod val="85000"/>
            </a:schemeClr>
          </a:solidFill>
        </p:spPr>
        <p:txBody>
          <a:bodyPr>
            <a:normAutofit fontScale="92500" lnSpcReduction="10000"/>
          </a:bodyPr>
          <a:lstStyle/>
          <a:p>
            <a:pPr marL="539496" indent="-457200">
              <a:buClr>
                <a:srgbClr val="990000"/>
              </a:buClr>
              <a:buSzPct val="100000"/>
              <a:buFont typeface="+mj-lt"/>
              <a:buAutoNum type="alphaUcPeriod"/>
            </a:pPr>
            <a:r>
              <a:rPr lang="en-US" sz="2400" dirty="0"/>
              <a:t>No.</a:t>
            </a:r>
          </a:p>
          <a:p>
            <a:pPr marL="539496" indent="-457200">
              <a:buClr>
                <a:srgbClr val="990000"/>
              </a:buClr>
              <a:buSzPct val="100000"/>
              <a:buFont typeface="+mj-lt"/>
              <a:buAutoNum type="alphaUcPeriod"/>
            </a:pPr>
            <a:r>
              <a:rPr lang="en-US" sz="2400" dirty="0"/>
              <a:t>Yes.  No correlation coefficient</a:t>
            </a:r>
          </a:p>
          <a:p>
            <a:pPr marL="539496" indent="-457200">
              <a:buClr>
                <a:srgbClr val="990000"/>
              </a:buClr>
              <a:buSzPct val="100000"/>
              <a:buFont typeface="+mj-lt"/>
              <a:buAutoNum type="alphaUcPeriod"/>
            </a:pPr>
            <a:r>
              <a:rPr lang="en-US" sz="2400" dirty="0"/>
              <a:t>Yes.  Uneven increments on axis</a:t>
            </a:r>
          </a:p>
          <a:p>
            <a:pPr marL="539496" indent="-457200">
              <a:buClr>
                <a:srgbClr val="990000"/>
              </a:buClr>
              <a:buSzPct val="100000"/>
              <a:buFont typeface="+mj-lt"/>
              <a:buAutoNum type="alphaUcPeriod"/>
            </a:pPr>
            <a:r>
              <a:rPr lang="en-US" sz="2400" dirty="0"/>
              <a:t>Yes.  Non-zero starting point</a:t>
            </a:r>
          </a:p>
          <a:p>
            <a:pPr marL="539496" indent="-457200">
              <a:buClr>
                <a:srgbClr val="990000"/>
              </a:buClr>
              <a:buSzPct val="100000"/>
              <a:buFont typeface="+mj-lt"/>
              <a:buAutoNum type="alphaUcPeriod"/>
            </a:pPr>
            <a:r>
              <a:rPr lang="en-US" sz="2400" dirty="0"/>
              <a:t>Yes.  No clear key to understand lines</a:t>
            </a:r>
          </a:p>
        </p:txBody>
      </p:sp>
    </p:spTree>
    <p:extLst>
      <p:ext uri="{BB962C8B-B14F-4D97-AF65-F5344CB8AC3E}">
        <p14:creationId xmlns:p14="http://schemas.microsoft.com/office/powerpoint/2010/main" val="409264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noAutofit/>
          </a:bodyPr>
          <a:lstStyle/>
          <a:p>
            <a:r>
              <a:rPr lang="en-US" sz="4000" dirty="0"/>
              <a:t>Number of Local Governments in U.S. by Type from 1952-2007</a:t>
            </a:r>
            <a:endParaRPr lang="en-US" sz="4800" dirty="0"/>
          </a:p>
        </p:txBody>
      </p:sp>
      <p:pic>
        <p:nvPicPr>
          <p:cNvPr id="9" name="Picture 8"/>
          <p:cNvPicPr/>
          <p:nvPr/>
        </p:nvPicPr>
        <p:blipFill>
          <a:blip r:embed="rId3" cstate="print"/>
          <a:srcRect/>
          <a:stretch>
            <a:fillRect/>
          </a:stretch>
        </p:blipFill>
        <p:spPr bwMode="auto">
          <a:xfrm>
            <a:off x="1362076" y="1524000"/>
            <a:ext cx="7029450" cy="5334000"/>
          </a:xfrm>
          <a:prstGeom prst="rect">
            <a:avLst/>
          </a:prstGeom>
          <a:noFill/>
          <a:ln w="9525">
            <a:noFill/>
            <a:miter lim="800000"/>
            <a:headEnd/>
            <a:tailEnd/>
          </a:ln>
        </p:spPr>
      </p:pic>
      <p:sp>
        <p:nvSpPr>
          <p:cNvPr id="4" name="TextBox 3"/>
          <p:cNvSpPr txBox="1"/>
          <p:nvPr/>
        </p:nvSpPr>
        <p:spPr>
          <a:xfrm>
            <a:off x="4191000" y="2743200"/>
            <a:ext cx="3711272" cy="646331"/>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FF0000"/>
                </a:solidFill>
                <a:effectLst>
                  <a:outerShdw blurRad="38100" dist="38100" dir="2700000" algn="tl">
                    <a:srgbClr val="000000">
                      <a:alpha val="43137"/>
                    </a:srgbClr>
                  </a:outerShdw>
                </a:effectLst>
                <a:latin typeface="Segoe Print" panose="02000600000000000000" pitchFamily="2" charset="0"/>
              </a:rPr>
              <a:t>What changed?  Why?</a:t>
            </a:r>
          </a:p>
          <a:p>
            <a:pPr marL="285750" indent="-285750">
              <a:buFont typeface="Arial" panose="020B0604020202020204" pitchFamily="34" charset="0"/>
              <a:buChar char="•"/>
            </a:pPr>
            <a:r>
              <a:rPr lang="en-US" dirty="0">
                <a:solidFill>
                  <a:srgbClr val="FF0000"/>
                </a:solidFill>
                <a:effectLst>
                  <a:outerShdw blurRad="38100" dist="38100" dir="2700000" algn="tl">
                    <a:srgbClr val="000000">
                      <a:alpha val="43137"/>
                    </a:srgbClr>
                  </a:outerShdw>
                </a:effectLst>
                <a:latin typeface="Segoe Print" panose="02000600000000000000" pitchFamily="2" charset="0"/>
              </a:rPr>
              <a:t>What didn’t change?  Why?</a:t>
            </a:r>
          </a:p>
        </p:txBody>
      </p:sp>
      <p:sp>
        <p:nvSpPr>
          <p:cNvPr id="2" name="Oval 1"/>
          <p:cNvSpPr/>
          <p:nvPr/>
        </p:nvSpPr>
        <p:spPr>
          <a:xfrm>
            <a:off x="2209800" y="6141720"/>
            <a:ext cx="3276600" cy="457200"/>
          </a:xfrm>
          <a:prstGeom prst="ellipse">
            <a:avLst/>
          </a:prstGeom>
          <a:no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descr="Same graph as on last two slides."/>
          <p:cNvSpPr/>
          <p:nvPr/>
        </p:nvSpPr>
        <p:spPr>
          <a:xfrm>
            <a:off x="1435608" y="1524000"/>
            <a:ext cx="6955918" cy="4419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Comment pointing to the way the x-axis is marked with the following increments, all evenly spaced:  1952, 1967, 1987, 1992, 1997, 2002, 2007.&#10;&#10;Question:  What's going on here?"/>
          <p:cNvSpPr txBox="1"/>
          <p:nvPr/>
        </p:nvSpPr>
        <p:spPr>
          <a:xfrm>
            <a:off x="2209801" y="5544086"/>
            <a:ext cx="2667000" cy="338554"/>
          </a:xfrm>
          <a:prstGeom prst="rect">
            <a:avLst/>
          </a:prstGeom>
          <a:solidFill>
            <a:schemeClr val="accent2"/>
          </a:solidFill>
          <a:effectLst>
            <a:outerShdw blurRad="50800" dist="38100" dir="13500000" algn="br" rotWithShape="0">
              <a:prstClr val="black">
                <a:alpha val="40000"/>
              </a:prstClr>
            </a:outerShdw>
          </a:effectLst>
        </p:spPr>
        <p:txBody>
          <a:bodyPr wrap="square" rtlCol="0">
            <a:spAutoFit/>
          </a:bodyPr>
          <a:lstStyle/>
          <a:p>
            <a:r>
              <a:rPr lang="en-US" sz="1600" dirty="0">
                <a:solidFill>
                  <a:srgbClr val="00B0F0"/>
                </a:solidFill>
                <a:effectLst>
                  <a:outerShdw blurRad="38100" dist="38100" dir="2700000" algn="tl">
                    <a:srgbClr val="000000">
                      <a:alpha val="43137"/>
                    </a:srgbClr>
                  </a:outerShdw>
                </a:effectLst>
                <a:latin typeface="Segoe Print" panose="02000600000000000000" pitchFamily="2" charset="0"/>
              </a:rPr>
              <a:t>What’s going on here???</a:t>
            </a:r>
          </a:p>
        </p:txBody>
      </p:sp>
      <p:cxnSp>
        <p:nvCxnSpPr>
          <p:cNvPr id="6" name="Straight Arrow Connector 5"/>
          <p:cNvCxnSpPr>
            <a:stCxn id="3" idx="2"/>
          </p:cNvCxnSpPr>
          <p:nvPr/>
        </p:nvCxnSpPr>
        <p:spPr>
          <a:xfrm>
            <a:off x="3543301" y="5882640"/>
            <a:ext cx="342899" cy="44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3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atterplot of state populations in 2007 vs. number of local governments in each.  r=0.57.&#10;&#10;There is a large variation in numbers of local governments at most levels of population.&#10;&#10;Texas has the third most number of local governments in that year.  Pennsylvania has slightly more, and Illinois has about 2K more."/>
          <p:cNvPicPr>
            <a:picLocks noChangeAspect="1" noChangeArrowheads="1"/>
          </p:cNvPicPr>
          <p:nvPr/>
        </p:nvPicPr>
        <p:blipFill>
          <a:blip r:embed="rId3" cstate="print"/>
          <a:srcRect/>
          <a:stretch>
            <a:fillRect/>
          </a:stretch>
        </p:blipFill>
        <p:spPr bwMode="auto">
          <a:xfrm>
            <a:off x="1484821" y="1524000"/>
            <a:ext cx="6667500" cy="53340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sz="4000" dirty="0"/>
              <a:t>Population and Number of Local Governments</a:t>
            </a:r>
          </a:p>
        </p:txBody>
      </p:sp>
      <p:sp>
        <p:nvSpPr>
          <p:cNvPr id="5" name="Texas"/>
          <p:cNvSpPr>
            <a:spLocks noChangeAspect="1"/>
          </p:cNvSpPr>
          <p:nvPr/>
        </p:nvSpPr>
        <p:spPr bwMode="auto">
          <a:xfrm>
            <a:off x="5170487" y="2687637"/>
            <a:ext cx="849313" cy="817563"/>
          </a:xfrm>
          <a:custGeom>
            <a:avLst/>
            <a:gdLst>
              <a:gd name="T0" fmla="*/ 16164 w 16384"/>
              <a:gd name="T1" fmla="*/ 10159 h 16384"/>
              <a:gd name="T2" fmla="*/ 16164 w 16384"/>
              <a:gd name="T3" fmla="*/ 9300 h 16384"/>
              <a:gd name="T4" fmla="*/ 16347 w 16384"/>
              <a:gd name="T5" fmla="*/ 8669 h 16384"/>
              <a:gd name="T6" fmla="*/ 16219 w 16384"/>
              <a:gd name="T7" fmla="*/ 8116 h 16384"/>
              <a:gd name="T8" fmla="*/ 16017 w 16384"/>
              <a:gd name="T9" fmla="*/ 7638 h 16384"/>
              <a:gd name="T10" fmla="*/ 15668 w 16384"/>
              <a:gd name="T11" fmla="*/ 5194 h 16384"/>
              <a:gd name="T12" fmla="*/ 15227 w 16384"/>
              <a:gd name="T13" fmla="*/ 4774 h 16384"/>
              <a:gd name="T14" fmla="*/ 14804 w 16384"/>
              <a:gd name="T15" fmla="*/ 4526 h 16384"/>
              <a:gd name="T16" fmla="*/ 14162 w 16384"/>
              <a:gd name="T17" fmla="*/ 4258 h 16384"/>
              <a:gd name="T18" fmla="*/ 13537 w 16384"/>
              <a:gd name="T19" fmla="*/ 4297 h 16384"/>
              <a:gd name="T20" fmla="*/ 12876 w 16384"/>
              <a:gd name="T21" fmla="*/ 4602 h 16384"/>
              <a:gd name="T22" fmla="*/ 12472 w 16384"/>
              <a:gd name="T23" fmla="*/ 4258 h 16384"/>
              <a:gd name="T24" fmla="*/ 11939 w 16384"/>
              <a:gd name="T25" fmla="*/ 4354 h 16384"/>
              <a:gd name="T26" fmla="*/ 11700 w 16384"/>
              <a:gd name="T27" fmla="*/ 4335 h 16384"/>
              <a:gd name="T28" fmla="*/ 11131 w 16384"/>
              <a:gd name="T29" fmla="*/ 4201 h 16384"/>
              <a:gd name="T30" fmla="*/ 10745 w 16384"/>
              <a:gd name="T31" fmla="*/ 3934 h 16384"/>
              <a:gd name="T32" fmla="*/ 10194 w 16384"/>
              <a:gd name="T33" fmla="*/ 3934 h 16384"/>
              <a:gd name="T34" fmla="*/ 9588 w 16384"/>
              <a:gd name="T35" fmla="*/ 3762 h 16384"/>
              <a:gd name="T36" fmla="*/ 9147 w 16384"/>
              <a:gd name="T37" fmla="*/ 3475 h 16384"/>
              <a:gd name="T38" fmla="*/ 8523 w 16384"/>
              <a:gd name="T39" fmla="*/ 3151 h 16384"/>
              <a:gd name="T40" fmla="*/ 5033 w 16384"/>
              <a:gd name="T41" fmla="*/ 0 h 16384"/>
              <a:gd name="T42" fmla="*/ 4096 w 16384"/>
              <a:gd name="T43" fmla="*/ 6817 h 16384"/>
              <a:gd name="T44" fmla="*/ 184 w 16384"/>
              <a:gd name="T45" fmla="*/ 6817 h 16384"/>
              <a:gd name="T46" fmla="*/ 1065 w 16384"/>
              <a:gd name="T47" fmla="*/ 7848 h 16384"/>
              <a:gd name="T48" fmla="*/ 2020 w 16384"/>
              <a:gd name="T49" fmla="*/ 9070 h 16384"/>
              <a:gd name="T50" fmla="*/ 2535 w 16384"/>
              <a:gd name="T51" fmla="*/ 10464 h 16384"/>
              <a:gd name="T52" fmla="*/ 3490 w 16384"/>
              <a:gd name="T53" fmla="*/ 11114 h 16384"/>
              <a:gd name="T54" fmla="*/ 4169 w 16384"/>
              <a:gd name="T55" fmla="*/ 11228 h 16384"/>
              <a:gd name="T56" fmla="*/ 4610 w 16384"/>
              <a:gd name="T57" fmla="*/ 10522 h 16384"/>
              <a:gd name="T58" fmla="*/ 5510 w 16384"/>
              <a:gd name="T59" fmla="*/ 10312 h 16384"/>
              <a:gd name="T60" fmla="*/ 6337 w 16384"/>
              <a:gd name="T61" fmla="*/ 10426 h 16384"/>
              <a:gd name="T62" fmla="*/ 6521 w 16384"/>
              <a:gd name="T63" fmla="*/ 10789 h 16384"/>
              <a:gd name="T64" fmla="*/ 7200 w 16384"/>
              <a:gd name="T65" fmla="*/ 11515 h 16384"/>
              <a:gd name="T66" fmla="*/ 7531 w 16384"/>
              <a:gd name="T67" fmla="*/ 12355 h 16384"/>
              <a:gd name="T68" fmla="*/ 7953 w 16384"/>
              <a:gd name="T69" fmla="*/ 13023 h 16384"/>
              <a:gd name="T70" fmla="*/ 8486 w 16384"/>
              <a:gd name="T71" fmla="*/ 13730 h 16384"/>
              <a:gd name="T72" fmla="*/ 8688 w 16384"/>
              <a:gd name="T73" fmla="*/ 14665 h 16384"/>
              <a:gd name="T74" fmla="*/ 9202 w 16384"/>
              <a:gd name="T75" fmla="*/ 15601 h 16384"/>
              <a:gd name="T76" fmla="*/ 9827 w 16384"/>
              <a:gd name="T77" fmla="*/ 15868 h 16384"/>
              <a:gd name="T78" fmla="*/ 10194 w 16384"/>
              <a:gd name="T79" fmla="*/ 16117 h 16384"/>
              <a:gd name="T80" fmla="*/ 10855 w 16384"/>
              <a:gd name="T81" fmla="*/ 16212 h 16384"/>
              <a:gd name="T82" fmla="*/ 11425 w 16384"/>
              <a:gd name="T83" fmla="*/ 16384 h 16384"/>
              <a:gd name="T84" fmla="*/ 11627 w 16384"/>
              <a:gd name="T85" fmla="*/ 16155 h 16384"/>
              <a:gd name="T86" fmla="*/ 11351 w 16384"/>
              <a:gd name="T87" fmla="*/ 15677 h 16384"/>
              <a:gd name="T88" fmla="*/ 11278 w 16384"/>
              <a:gd name="T89" fmla="*/ 14704 h 16384"/>
              <a:gd name="T90" fmla="*/ 10929 w 16384"/>
              <a:gd name="T91" fmla="*/ 14360 h 16384"/>
              <a:gd name="T92" fmla="*/ 11131 w 16384"/>
              <a:gd name="T93" fmla="*/ 14322 h 16384"/>
              <a:gd name="T94" fmla="*/ 11388 w 16384"/>
              <a:gd name="T95" fmla="*/ 14207 h 16384"/>
              <a:gd name="T96" fmla="*/ 11406 w 16384"/>
              <a:gd name="T97" fmla="*/ 13596 h 16384"/>
              <a:gd name="T98" fmla="*/ 11590 w 16384"/>
              <a:gd name="T99" fmla="*/ 13462 h 16384"/>
              <a:gd name="T100" fmla="*/ 11866 w 16384"/>
              <a:gd name="T101" fmla="*/ 12966 h 16384"/>
              <a:gd name="T102" fmla="*/ 12178 w 16384"/>
              <a:gd name="T103" fmla="*/ 12565 h 16384"/>
              <a:gd name="T104" fmla="*/ 12655 w 16384"/>
              <a:gd name="T105" fmla="*/ 12508 h 16384"/>
              <a:gd name="T106" fmla="*/ 12472 w 16384"/>
              <a:gd name="T107" fmla="*/ 12183 h 16384"/>
              <a:gd name="T108" fmla="*/ 12747 w 16384"/>
              <a:gd name="T109" fmla="*/ 12202 h 16384"/>
              <a:gd name="T110" fmla="*/ 12931 w 16384"/>
              <a:gd name="T111" fmla="*/ 12317 h 16384"/>
              <a:gd name="T112" fmla="*/ 13115 w 16384"/>
              <a:gd name="T113" fmla="*/ 12393 h 16384"/>
              <a:gd name="T114" fmla="*/ 14180 w 16384"/>
              <a:gd name="T115" fmla="*/ 11782 h 16384"/>
              <a:gd name="T116" fmla="*/ 14621 w 16384"/>
              <a:gd name="T117" fmla="*/ 11247 h 16384"/>
              <a:gd name="T118" fmla="*/ 14529 w 16384"/>
              <a:gd name="T119" fmla="*/ 10751 h 16384"/>
              <a:gd name="T120" fmla="*/ 14933 w 16384"/>
              <a:gd name="T121" fmla="*/ 10579 h 16384"/>
              <a:gd name="T122" fmla="*/ 14970 w 16384"/>
              <a:gd name="T123" fmla="*/ 10980 h 1638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384"/>
              <a:gd name="T187" fmla="*/ 0 h 16384"/>
              <a:gd name="T188" fmla="*/ 16384 w 16384"/>
              <a:gd name="T189" fmla="*/ 16384 h 1638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384" h="16384">
                <a:moveTo>
                  <a:pt x="15374" y="10846"/>
                </a:moveTo>
                <a:lnTo>
                  <a:pt x="15429" y="10827"/>
                </a:lnTo>
                <a:lnTo>
                  <a:pt x="15741" y="10674"/>
                </a:lnTo>
                <a:lnTo>
                  <a:pt x="15778" y="10655"/>
                </a:lnTo>
                <a:lnTo>
                  <a:pt x="15998" y="10617"/>
                </a:lnTo>
                <a:lnTo>
                  <a:pt x="16035" y="10617"/>
                </a:lnTo>
                <a:lnTo>
                  <a:pt x="15980" y="10560"/>
                </a:lnTo>
                <a:lnTo>
                  <a:pt x="15943" y="10560"/>
                </a:lnTo>
                <a:lnTo>
                  <a:pt x="15925" y="10522"/>
                </a:lnTo>
                <a:lnTo>
                  <a:pt x="15925" y="10483"/>
                </a:lnTo>
                <a:lnTo>
                  <a:pt x="15943" y="10445"/>
                </a:lnTo>
                <a:lnTo>
                  <a:pt x="15998" y="10407"/>
                </a:lnTo>
                <a:lnTo>
                  <a:pt x="16035" y="10331"/>
                </a:lnTo>
                <a:lnTo>
                  <a:pt x="16072" y="10273"/>
                </a:lnTo>
                <a:lnTo>
                  <a:pt x="16090" y="10254"/>
                </a:lnTo>
                <a:lnTo>
                  <a:pt x="16127" y="10197"/>
                </a:lnTo>
                <a:lnTo>
                  <a:pt x="16164" y="10159"/>
                </a:lnTo>
                <a:lnTo>
                  <a:pt x="16200" y="10121"/>
                </a:lnTo>
                <a:lnTo>
                  <a:pt x="16182" y="10082"/>
                </a:lnTo>
                <a:lnTo>
                  <a:pt x="16200" y="10006"/>
                </a:lnTo>
                <a:lnTo>
                  <a:pt x="16219" y="9911"/>
                </a:lnTo>
                <a:lnTo>
                  <a:pt x="16219" y="9872"/>
                </a:lnTo>
                <a:lnTo>
                  <a:pt x="16237" y="9834"/>
                </a:lnTo>
                <a:lnTo>
                  <a:pt x="16182" y="9796"/>
                </a:lnTo>
                <a:lnTo>
                  <a:pt x="16145" y="9739"/>
                </a:lnTo>
                <a:lnTo>
                  <a:pt x="16127" y="9720"/>
                </a:lnTo>
                <a:lnTo>
                  <a:pt x="16127" y="9605"/>
                </a:lnTo>
                <a:lnTo>
                  <a:pt x="16164" y="9586"/>
                </a:lnTo>
                <a:lnTo>
                  <a:pt x="16145" y="9548"/>
                </a:lnTo>
                <a:lnTo>
                  <a:pt x="16182" y="9529"/>
                </a:lnTo>
                <a:lnTo>
                  <a:pt x="16145" y="9452"/>
                </a:lnTo>
                <a:lnTo>
                  <a:pt x="16145" y="9395"/>
                </a:lnTo>
                <a:lnTo>
                  <a:pt x="16145" y="9338"/>
                </a:lnTo>
                <a:lnTo>
                  <a:pt x="16164" y="9300"/>
                </a:lnTo>
                <a:lnTo>
                  <a:pt x="16182" y="9280"/>
                </a:lnTo>
                <a:lnTo>
                  <a:pt x="16182" y="9242"/>
                </a:lnTo>
                <a:lnTo>
                  <a:pt x="16182" y="9223"/>
                </a:lnTo>
                <a:lnTo>
                  <a:pt x="16237" y="9166"/>
                </a:lnTo>
                <a:lnTo>
                  <a:pt x="16255" y="9109"/>
                </a:lnTo>
                <a:lnTo>
                  <a:pt x="16311" y="8975"/>
                </a:lnTo>
                <a:lnTo>
                  <a:pt x="16329" y="8937"/>
                </a:lnTo>
                <a:lnTo>
                  <a:pt x="16347" y="8918"/>
                </a:lnTo>
                <a:lnTo>
                  <a:pt x="16366" y="8879"/>
                </a:lnTo>
                <a:lnTo>
                  <a:pt x="16347" y="8841"/>
                </a:lnTo>
                <a:lnTo>
                  <a:pt x="16366" y="8822"/>
                </a:lnTo>
                <a:lnTo>
                  <a:pt x="16384" y="8784"/>
                </a:lnTo>
                <a:lnTo>
                  <a:pt x="16366" y="8765"/>
                </a:lnTo>
                <a:lnTo>
                  <a:pt x="16366" y="8746"/>
                </a:lnTo>
                <a:lnTo>
                  <a:pt x="16347" y="8727"/>
                </a:lnTo>
                <a:lnTo>
                  <a:pt x="16329" y="8688"/>
                </a:lnTo>
                <a:lnTo>
                  <a:pt x="16347" y="8669"/>
                </a:lnTo>
                <a:lnTo>
                  <a:pt x="16366" y="8650"/>
                </a:lnTo>
                <a:lnTo>
                  <a:pt x="16384" y="8612"/>
                </a:lnTo>
                <a:lnTo>
                  <a:pt x="16366" y="8593"/>
                </a:lnTo>
                <a:lnTo>
                  <a:pt x="16347" y="8536"/>
                </a:lnTo>
                <a:lnTo>
                  <a:pt x="16366" y="8459"/>
                </a:lnTo>
                <a:lnTo>
                  <a:pt x="16366" y="8383"/>
                </a:lnTo>
                <a:lnTo>
                  <a:pt x="16329" y="8383"/>
                </a:lnTo>
                <a:lnTo>
                  <a:pt x="16292" y="8364"/>
                </a:lnTo>
                <a:lnTo>
                  <a:pt x="16274" y="8326"/>
                </a:lnTo>
                <a:lnTo>
                  <a:pt x="16274" y="8287"/>
                </a:lnTo>
                <a:lnTo>
                  <a:pt x="16237" y="8249"/>
                </a:lnTo>
                <a:lnTo>
                  <a:pt x="16200" y="8230"/>
                </a:lnTo>
                <a:lnTo>
                  <a:pt x="16182" y="8230"/>
                </a:lnTo>
                <a:lnTo>
                  <a:pt x="16164" y="8192"/>
                </a:lnTo>
                <a:lnTo>
                  <a:pt x="16182" y="8173"/>
                </a:lnTo>
                <a:lnTo>
                  <a:pt x="16200" y="8135"/>
                </a:lnTo>
                <a:lnTo>
                  <a:pt x="16219" y="8116"/>
                </a:lnTo>
                <a:lnTo>
                  <a:pt x="16164" y="8058"/>
                </a:lnTo>
                <a:lnTo>
                  <a:pt x="16145" y="7982"/>
                </a:lnTo>
                <a:lnTo>
                  <a:pt x="16090" y="7963"/>
                </a:lnTo>
                <a:lnTo>
                  <a:pt x="16108" y="7925"/>
                </a:lnTo>
                <a:lnTo>
                  <a:pt x="16127" y="7906"/>
                </a:lnTo>
                <a:lnTo>
                  <a:pt x="16108" y="7886"/>
                </a:lnTo>
                <a:lnTo>
                  <a:pt x="16072" y="7886"/>
                </a:lnTo>
                <a:lnTo>
                  <a:pt x="16035" y="7867"/>
                </a:lnTo>
                <a:lnTo>
                  <a:pt x="16017" y="7810"/>
                </a:lnTo>
                <a:lnTo>
                  <a:pt x="15980" y="7791"/>
                </a:lnTo>
                <a:lnTo>
                  <a:pt x="15980" y="7753"/>
                </a:lnTo>
                <a:lnTo>
                  <a:pt x="15998" y="7753"/>
                </a:lnTo>
                <a:lnTo>
                  <a:pt x="15998" y="7734"/>
                </a:lnTo>
                <a:lnTo>
                  <a:pt x="15980" y="7715"/>
                </a:lnTo>
                <a:lnTo>
                  <a:pt x="15980" y="7676"/>
                </a:lnTo>
                <a:lnTo>
                  <a:pt x="15998" y="7657"/>
                </a:lnTo>
                <a:lnTo>
                  <a:pt x="16017" y="7638"/>
                </a:lnTo>
                <a:lnTo>
                  <a:pt x="16035" y="7600"/>
                </a:lnTo>
                <a:lnTo>
                  <a:pt x="16017" y="7581"/>
                </a:lnTo>
                <a:lnTo>
                  <a:pt x="15980" y="7543"/>
                </a:lnTo>
                <a:lnTo>
                  <a:pt x="15980" y="7485"/>
                </a:lnTo>
                <a:lnTo>
                  <a:pt x="15980" y="7466"/>
                </a:lnTo>
                <a:lnTo>
                  <a:pt x="15925" y="7428"/>
                </a:lnTo>
                <a:lnTo>
                  <a:pt x="15943" y="7390"/>
                </a:lnTo>
                <a:lnTo>
                  <a:pt x="15888" y="7333"/>
                </a:lnTo>
                <a:lnTo>
                  <a:pt x="15815" y="7275"/>
                </a:lnTo>
                <a:lnTo>
                  <a:pt x="15759" y="7199"/>
                </a:lnTo>
                <a:lnTo>
                  <a:pt x="15704" y="7161"/>
                </a:lnTo>
                <a:lnTo>
                  <a:pt x="15704" y="6855"/>
                </a:lnTo>
                <a:lnTo>
                  <a:pt x="15704" y="6550"/>
                </a:lnTo>
                <a:lnTo>
                  <a:pt x="15686" y="6091"/>
                </a:lnTo>
                <a:lnTo>
                  <a:pt x="15686" y="5805"/>
                </a:lnTo>
                <a:lnTo>
                  <a:pt x="15686" y="5595"/>
                </a:lnTo>
                <a:lnTo>
                  <a:pt x="15668" y="5194"/>
                </a:lnTo>
                <a:lnTo>
                  <a:pt x="15649" y="4774"/>
                </a:lnTo>
                <a:lnTo>
                  <a:pt x="15631" y="4755"/>
                </a:lnTo>
                <a:lnTo>
                  <a:pt x="15613" y="4736"/>
                </a:lnTo>
                <a:lnTo>
                  <a:pt x="15576" y="4755"/>
                </a:lnTo>
                <a:lnTo>
                  <a:pt x="15539" y="4755"/>
                </a:lnTo>
                <a:lnTo>
                  <a:pt x="15502" y="4717"/>
                </a:lnTo>
                <a:lnTo>
                  <a:pt x="15466" y="4717"/>
                </a:lnTo>
                <a:lnTo>
                  <a:pt x="15466" y="4736"/>
                </a:lnTo>
                <a:lnTo>
                  <a:pt x="15447" y="4736"/>
                </a:lnTo>
                <a:lnTo>
                  <a:pt x="15429" y="4774"/>
                </a:lnTo>
                <a:lnTo>
                  <a:pt x="15411" y="4755"/>
                </a:lnTo>
                <a:lnTo>
                  <a:pt x="15392" y="4755"/>
                </a:lnTo>
                <a:lnTo>
                  <a:pt x="15374" y="4774"/>
                </a:lnTo>
                <a:lnTo>
                  <a:pt x="15355" y="4793"/>
                </a:lnTo>
                <a:lnTo>
                  <a:pt x="15282" y="4774"/>
                </a:lnTo>
                <a:lnTo>
                  <a:pt x="15245" y="4793"/>
                </a:lnTo>
                <a:lnTo>
                  <a:pt x="15227" y="4774"/>
                </a:lnTo>
                <a:lnTo>
                  <a:pt x="15208" y="4755"/>
                </a:lnTo>
                <a:lnTo>
                  <a:pt x="15172" y="4736"/>
                </a:lnTo>
                <a:lnTo>
                  <a:pt x="15172" y="4717"/>
                </a:lnTo>
                <a:lnTo>
                  <a:pt x="15135" y="4698"/>
                </a:lnTo>
                <a:lnTo>
                  <a:pt x="15135" y="4659"/>
                </a:lnTo>
                <a:lnTo>
                  <a:pt x="15117" y="4640"/>
                </a:lnTo>
                <a:lnTo>
                  <a:pt x="15043" y="4640"/>
                </a:lnTo>
                <a:lnTo>
                  <a:pt x="15025" y="4602"/>
                </a:lnTo>
                <a:lnTo>
                  <a:pt x="14970" y="4583"/>
                </a:lnTo>
                <a:lnTo>
                  <a:pt x="14933" y="4583"/>
                </a:lnTo>
                <a:lnTo>
                  <a:pt x="14915" y="4583"/>
                </a:lnTo>
                <a:lnTo>
                  <a:pt x="14915" y="4564"/>
                </a:lnTo>
                <a:lnTo>
                  <a:pt x="14896" y="4545"/>
                </a:lnTo>
                <a:lnTo>
                  <a:pt x="14859" y="4564"/>
                </a:lnTo>
                <a:lnTo>
                  <a:pt x="14841" y="4545"/>
                </a:lnTo>
                <a:lnTo>
                  <a:pt x="14823" y="4545"/>
                </a:lnTo>
                <a:lnTo>
                  <a:pt x="14804" y="4526"/>
                </a:lnTo>
                <a:lnTo>
                  <a:pt x="14768" y="4507"/>
                </a:lnTo>
                <a:lnTo>
                  <a:pt x="14749" y="4468"/>
                </a:lnTo>
                <a:lnTo>
                  <a:pt x="14713" y="4468"/>
                </a:lnTo>
                <a:lnTo>
                  <a:pt x="14676" y="4487"/>
                </a:lnTo>
                <a:lnTo>
                  <a:pt x="14621" y="4449"/>
                </a:lnTo>
                <a:lnTo>
                  <a:pt x="14547" y="4373"/>
                </a:lnTo>
                <a:lnTo>
                  <a:pt x="14547" y="4316"/>
                </a:lnTo>
                <a:lnTo>
                  <a:pt x="14510" y="4297"/>
                </a:lnTo>
                <a:lnTo>
                  <a:pt x="14474" y="4316"/>
                </a:lnTo>
                <a:lnTo>
                  <a:pt x="14419" y="4297"/>
                </a:lnTo>
                <a:lnTo>
                  <a:pt x="14382" y="4258"/>
                </a:lnTo>
                <a:lnTo>
                  <a:pt x="14364" y="4220"/>
                </a:lnTo>
                <a:lnTo>
                  <a:pt x="14327" y="4201"/>
                </a:lnTo>
                <a:lnTo>
                  <a:pt x="14308" y="4182"/>
                </a:lnTo>
                <a:lnTo>
                  <a:pt x="14198" y="4163"/>
                </a:lnTo>
                <a:lnTo>
                  <a:pt x="14180" y="4201"/>
                </a:lnTo>
                <a:lnTo>
                  <a:pt x="14162" y="4258"/>
                </a:lnTo>
                <a:lnTo>
                  <a:pt x="14125" y="4277"/>
                </a:lnTo>
                <a:lnTo>
                  <a:pt x="14106" y="4277"/>
                </a:lnTo>
                <a:lnTo>
                  <a:pt x="14051" y="4297"/>
                </a:lnTo>
                <a:lnTo>
                  <a:pt x="14015" y="4316"/>
                </a:lnTo>
                <a:lnTo>
                  <a:pt x="13978" y="4297"/>
                </a:lnTo>
                <a:lnTo>
                  <a:pt x="13904" y="4297"/>
                </a:lnTo>
                <a:lnTo>
                  <a:pt x="13849" y="4297"/>
                </a:lnTo>
                <a:lnTo>
                  <a:pt x="13831" y="4277"/>
                </a:lnTo>
                <a:lnTo>
                  <a:pt x="13813" y="4201"/>
                </a:lnTo>
                <a:lnTo>
                  <a:pt x="13794" y="4201"/>
                </a:lnTo>
                <a:lnTo>
                  <a:pt x="13739" y="4201"/>
                </a:lnTo>
                <a:lnTo>
                  <a:pt x="13684" y="4239"/>
                </a:lnTo>
                <a:lnTo>
                  <a:pt x="13647" y="4277"/>
                </a:lnTo>
                <a:lnTo>
                  <a:pt x="13610" y="4258"/>
                </a:lnTo>
                <a:lnTo>
                  <a:pt x="13592" y="4277"/>
                </a:lnTo>
                <a:lnTo>
                  <a:pt x="13555" y="4277"/>
                </a:lnTo>
                <a:lnTo>
                  <a:pt x="13537" y="4297"/>
                </a:lnTo>
                <a:lnTo>
                  <a:pt x="13537" y="4335"/>
                </a:lnTo>
                <a:lnTo>
                  <a:pt x="13500" y="4335"/>
                </a:lnTo>
                <a:lnTo>
                  <a:pt x="13445" y="4335"/>
                </a:lnTo>
                <a:lnTo>
                  <a:pt x="13372" y="4335"/>
                </a:lnTo>
                <a:lnTo>
                  <a:pt x="13335" y="4335"/>
                </a:lnTo>
                <a:lnTo>
                  <a:pt x="13298" y="4392"/>
                </a:lnTo>
                <a:lnTo>
                  <a:pt x="13280" y="4373"/>
                </a:lnTo>
                <a:lnTo>
                  <a:pt x="13206" y="4354"/>
                </a:lnTo>
                <a:lnTo>
                  <a:pt x="13151" y="4392"/>
                </a:lnTo>
                <a:lnTo>
                  <a:pt x="13096" y="4411"/>
                </a:lnTo>
                <a:lnTo>
                  <a:pt x="13059" y="4487"/>
                </a:lnTo>
                <a:lnTo>
                  <a:pt x="13023" y="4526"/>
                </a:lnTo>
                <a:lnTo>
                  <a:pt x="12986" y="4526"/>
                </a:lnTo>
                <a:lnTo>
                  <a:pt x="12968" y="4507"/>
                </a:lnTo>
                <a:lnTo>
                  <a:pt x="12931" y="4526"/>
                </a:lnTo>
                <a:lnTo>
                  <a:pt x="12894" y="4526"/>
                </a:lnTo>
                <a:lnTo>
                  <a:pt x="12876" y="4602"/>
                </a:lnTo>
                <a:lnTo>
                  <a:pt x="12839" y="4602"/>
                </a:lnTo>
                <a:lnTo>
                  <a:pt x="12802" y="4564"/>
                </a:lnTo>
                <a:lnTo>
                  <a:pt x="12766" y="4526"/>
                </a:lnTo>
                <a:lnTo>
                  <a:pt x="12729" y="4487"/>
                </a:lnTo>
                <a:lnTo>
                  <a:pt x="12692" y="4507"/>
                </a:lnTo>
                <a:lnTo>
                  <a:pt x="12655" y="4487"/>
                </a:lnTo>
                <a:lnTo>
                  <a:pt x="12637" y="4468"/>
                </a:lnTo>
                <a:lnTo>
                  <a:pt x="12619" y="4430"/>
                </a:lnTo>
                <a:lnTo>
                  <a:pt x="12527" y="4411"/>
                </a:lnTo>
                <a:lnTo>
                  <a:pt x="12508" y="4373"/>
                </a:lnTo>
                <a:lnTo>
                  <a:pt x="12527" y="4354"/>
                </a:lnTo>
                <a:lnTo>
                  <a:pt x="12564" y="4335"/>
                </a:lnTo>
                <a:lnTo>
                  <a:pt x="12564" y="4297"/>
                </a:lnTo>
                <a:lnTo>
                  <a:pt x="12527" y="4316"/>
                </a:lnTo>
                <a:lnTo>
                  <a:pt x="12508" y="4316"/>
                </a:lnTo>
                <a:lnTo>
                  <a:pt x="12508" y="4277"/>
                </a:lnTo>
                <a:lnTo>
                  <a:pt x="12472" y="4258"/>
                </a:lnTo>
                <a:lnTo>
                  <a:pt x="12435" y="4316"/>
                </a:lnTo>
                <a:lnTo>
                  <a:pt x="12398" y="4392"/>
                </a:lnTo>
                <a:lnTo>
                  <a:pt x="12380" y="4411"/>
                </a:lnTo>
                <a:lnTo>
                  <a:pt x="12343" y="4392"/>
                </a:lnTo>
                <a:lnTo>
                  <a:pt x="12306" y="4354"/>
                </a:lnTo>
                <a:lnTo>
                  <a:pt x="12251" y="4354"/>
                </a:lnTo>
                <a:lnTo>
                  <a:pt x="12233" y="4373"/>
                </a:lnTo>
                <a:lnTo>
                  <a:pt x="12215" y="4354"/>
                </a:lnTo>
                <a:lnTo>
                  <a:pt x="12196" y="4220"/>
                </a:lnTo>
                <a:lnTo>
                  <a:pt x="12159" y="4182"/>
                </a:lnTo>
                <a:lnTo>
                  <a:pt x="12123" y="4201"/>
                </a:lnTo>
                <a:lnTo>
                  <a:pt x="12068" y="4201"/>
                </a:lnTo>
                <a:lnTo>
                  <a:pt x="12086" y="4316"/>
                </a:lnTo>
                <a:lnTo>
                  <a:pt x="12012" y="4392"/>
                </a:lnTo>
                <a:lnTo>
                  <a:pt x="11994" y="4373"/>
                </a:lnTo>
                <a:lnTo>
                  <a:pt x="11957" y="4354"/>
                </a:lnTo>
                <a:lnTo>
                  <a:pt x="11939" y="4354"/>
                </a:lnTo>
                <a:lnTo>
                  <a:pt x="11921" y="4392"/>
                </a:lnTo>
                <a:lnTo>
                  <a:pt x="11957" y="4411"/>
                </a:lnTo>
                <a:lnTo>
                  <a:pt x="11939" y="4430"/>
                </a:lnTo>
                <a:lnTo>
                  <a:pt x="11939" y="4507"/>
                </a:lnTo>
                <a:lnTo>
                  <a:pt x="11921" y="4545"/>
                </a:lnTo>
                <a:lnTo>
                  <a:pt x="11884" y="4564"/>
                </a:lnTo>
                <a:lnTo>
                  <a:pt x="11847" y="4564"/>
                </a:lnTo>
                <a:lnTo>
                  <a:pt x="11810" y="4507"/>
                </a:lnTo>
                <a:lnTo>
                  <a:pt x="11792" y="4449"/>
                </a:lnTo>
                <a:lnTo>
                  <a:pt x="11829" y="4411"/>
                </a:lnTo>
                <a:lnTo>
                  <a:pt x="11847" y="4354"/>
                </a:lnTo>
                <a:lnTo>
                  <a:pt x="11847" y="4316"/>
                </a:lnTo>
                <a:lnTo>
                  <a:pt x="11810" y="4277"/>
                </a:lnTo>
                <a:lnTo>
                  <a:pt x="11774" y="4258"/>
                </a:lnTo>
                <a:lnTo>
                  <a:pt x="11755" y="4277"/>
                </a:lnTo>
                <a:lnTo>
                  <a:pt x="11719" y="4335"/>
                </a:lnTo>
                <a:lnTo>
                  <a:pt x="11700" y="4335"/>
                </a:lnTo>
                <a:lnTo>
                  <a:pt x="11663" y="4335"/>
                </a:lnTo>
                <a:lnTo>
                  <a:pt x="11590" y="4430"/>
                </a:lnTo>
                <a:lnTo>
                  <a:pt x="11535" y="4411"/>
                </a:lnTo>
                <a:lnTo>
                  <a:pt x="11498" y="4373"/>
                </a:lnTo>
                <a:lnTo>
                  <a:pt x="11498" y="4297"/>
                </a:lnTo>
                <a:lnTo>
                  <a:pt x="11461" y="4258"/>
                </a:lnTo>
                <a:lnTo>
                  <a:pt x="11425" y="4258"/>
                </a:lnTo>
                <a:lnTo>
                  <a:pt x="11406" y="4239"/>
                </a:lnTo>
                <a:lnTo>
                  <a:pt x="11370" y="4277"/>
                </a:lnTo>
                <a:lnTo>
                  <a:pt x="11351" y="4258"/>
                </a:lnTo>
                <a:lnTo>
                  <a:pt x="11333" y="4201"/>
                </a:lnTo>
                <a:lnTo>
                  <a:pt x="11315" y="4163"/>
                </a:lnTo>
                <a:lnTo>
                  <a:pt x="11259" y="4144"/>
                </a:lnTo>
                <a:lnTo>
                  <a:pt x="11223" y="4125"/>
                </a:lnTo>
                <a:lnTo>
                  <a:pt x="11186" y="4144"/>
                </a:lnTo>
                <a:lnTo>
                  <a:pt x="11168" y="4182"/>
                </a:lnTo>
                <a:lnTo>
                  <a:pt x="11131" y="4201"/>
                </a:lnTo>
                <a:lnTo>
                  <a:pt x="11112" y="4220"/>
                </a:lnTo>
                <a:lnTo>
                  <a:pt x="11076" y="4277"/>
                </a:lnTo>
                <a:lnTo>
                  <a:pt x="11039" y="4335"/>
                </a:lnTo>
                <a:lnTo>
                  <a:pt x="11021" y="4354"/>
                </a:lnTo>
                <a:lnTo>
                  <a:pt x="10984" y="4354"/>
                </a:lnTo>
                <a:lnTo>
                  <a:pt x="10966" y="4335"/>
                </a:lnTo>
                <a:lnTo>
                  <a:pt x="10892" y="4297"/>
                </a:lnTo>
                <a:lnTo>
                  <a:pt x="10874" y="4239"/>
                </a:lnTo>
                <a:lnTo>
                  <a:pt x="10892" y="4182"/>
                </a:lnTo>
                <a:lnTo>
                  <a:pt x="10910" y="4144"/>
                </a:lnTo>
                <a:lnTo>
                  <a:pt x="10892" y="4125"/>
                </a:lnTo>
                <a:lnTo>
                  <a:pt x="10855" y="4086"/>
                </a:lnTo>
                <a:lnTo>
                  <a:pt x="10800" y="4106"/>
                </a:lnTo>
                <a:lnTo>
                  <a:pt x="10763" y="4086"/>
                </a:lnTo>
                <a:lnTo>
                  <a:pt x="10727" y="4048"/>
                </a:lnTo>
                <a:lnTo>
                  <a:pt x="10727" y="3972"/>
                </a:lnTo>
                <a:lnTo>
                  <a:pt x="10745" y="3934"/>
                </a:lnTo>
                <a:lnTo>
                  <a:pt x="10745" y="3895"/>
                </a:lnTo>
                <a:lnTo>
                  <a:pt x="10708" y="3876"/>
                </a:lnTo>
                <a:lnTo>
                  <a:pt x="10690" y="3876"/>
                </a:lnTo>
                <a:lnTo>
                  <a:pt x="10653" y="3895"/>
                </a:lnTo>
                <a:lnTo>
                  <a:pt x="10635" y="3915"/>
                </a:lnTo>
                <a:lnTo>
                  <a:pt x="10598" y="3915"/>
                </a:lnTo>
                <a:lnTo>
                  <a:pt x="10506" y="3895"/>
                </a:lnTo>
                <a:lnTo>
                  <a:pt x="10451" y="3857"/>
                </a:lnTo>
                <a:lnTo>
                  <a:pt x="10433" y="3857"/>
                </a:lnTo>
                <a:lnTo>
                  <a:pt x="10396" y="3857"/>
                </a:lnTo>
                <a:lnTo>
                  <a:pt x="10378" y="3876"/>
                </a:lnTo>
                <a:lnTo>
                  <a:pt x="10359" y="3972"/>
                </a:lnTo>
                <a:lnTo>
                  <a:pt x="10341" y="3972"/>
                </a:lnTo>
                <a:lnTo>
                  <a:pt x="10304" y="3991"/>
                </a:lnTo>
                <a:lnTo>
                  <a:pt x="10249" y="3991"/>
                </a:lnTo>
                <a:lnTo>
                  <a:pt x="10231" y="3972"/>
                </a:lnTo>
                <a:lnTo>
                  <a:pt x="10194" y="3934"/>
                </a:lnTo>
                <a:lnTo>
                  <a:pt x="10176" y="3876"/>
                </a:lnTo>
                <a:lnTo>
                  <a:pt x="10157" y="3857"/>
                </a:lnTo>
                <a:lnTo>
                  <a:pt x="10121" y="3819"/>
                </a:lnTo>
                <a:lnTo>
                  <a:pt x="10084" y="3838"/>
                </a:lnTo>
                <a:lnTo>
                  <a:pt x="10047" y="3838"/>
                </a:lnTo>
                <a:lnTo>
                  <a:pt x="10010" y="3857"/>
                </a:lnTo>
                <a:lnTo>
                  <a:pt x="9974" y="3876"/>
                </a:lnTo>
                <a:lnTo>
                  <a:pt x="9937" y="3876"/>
                </a:lnTo>
                <a:lnTo>
                  <a:pt x="9919" y="3857"/>
                </a:lnTo>
                <a:lnTo>
                  <a:pt x="9882" y="3838"/>
                </a:lnTo>
                <a:lnTo>
                  <a:pt x="9827" y="3838"/>
                </a:lnTo>
                <a:lnTo>
                  <a:pt x="9790" y="3819"/>
                </a:lnTo>
                <a:lnTo>
                  <a:pt x="9735" y="3800"/>
                </a:lnTo>
                <a:lnTo>
                  <a:pt x="9698" y="3762"/>
                </a:lnTo>
                <a:lnTo>
                  <a:pt x="9661" y="3743"/>
                </a:lnTo>
                <a:lnTo>
                  <a:pt x="9625" y="3743"/>
                </a:lnTo>
                <a:lnTo>
                  <a:pt x="9588" y="3762"/>
                </a:lnTo>
                <a:lnTo>
                  <a:pt x="9533" y="3762"/>
                </a:lnTo>
                <a:lnTo>
                  <a:pt x="9441" y="3743"/>
                </a:lnTo>
                <a:lnTo>
                  <a:pt x="9404" y="3724"/>
                </a:lnTo>
                <a:lnTo>
                  <a:pt x="9404" y="3685"/>
                </a:lnTo>
                <a:lnTo>
                  <a:pt x="9423" y="3590"/>
                </a:lnTo>
                <a:lnTo>
                  <a:pt x="9423" y="3533"/>
                </a:lnTo>
                <a:lnTo>
                  <a:pt x="9386" y="3533"/>
                </a:lnTo>
                <a:lnTo>
                  <a:pt x="9368" y="3494"/>
                </a:lnTo>
                <a:lnTo>
                  <a:pt x="9331" y="3456"/>
                </a:lnTo>
                <a:lnTo>
                  <a:pt x="9294" y="3437"/>
                </a:lnTo>
                <a:lnTo>
                  <a:pt x="9276" y="3418"/>
                </a:lnTo>
                <a:lnTo>
                  <a:pt x="9257" y="3380"/>
                </a:lnTo>
                <a:lnTo>
                  <a:pt x="9221" y="3361"/>
                </a:lnTo>
                <a:lnTo>
                  <a:pt x="9202" y="3361"/>
                </a:lnTo>
                <a:lnTo>
                  <a:pt x="9184" y="3380"/>
                </a:lnTo>
                <a:lnTo>
                  <a:pt x="9184" y="3437"/>
                </a:lnTo>
                <a:lnTo>
                  <a:pt x="9147" y="3475"/>
                </a:lnTo>
                <a:lnTo>
                  <a:pt x="9129" y="3475"/>
                </a:lnTo>
                <a:lnTo>
                  <a:pt x="9074" y="3418"/>
                </a:lnTo>
                <a:lnTo>
                  <a:pt x="9037" y="3418"/>
                </a:lnTo>
                <a:lnTo>
                  <a:pt x="8982" y="3418"/>
                </a:lnTo>
                <a:lnTo>
                  <a:pt x="8963" y="3418"/>
                </a:lnTo>
                <a:lnTo>
                  <a:pt x="8927" y="3475"/>
                </a:lnTo>
                <a:lnTo>
                  <a:pt x="8908" y="3475"/>
                </a:lnTo>
                <a:lnTo>
                  <a:pt x="8853" y="3456"/>
                </a:lnTo>
                <a:lnTo>
                  <a:pt x="8817" y="3456"/>
                </a:lnTo>
                <a:lnTo>
                  <a:pt x="8780" y="3437"/>
                </a:lnTo>
                <a:lnTo>
                  <a:pt x="8725" y="3380"/>
                </a:lnTo>
                <a:lnTo>
                  <a:pt x="8670" y="3304"/>
                </a:lnTo>
                <a:lnTo>
                  <a:pt x="8670" y="3246"/>
                </a:lnTo>
                <a:lnTo>
                  <a:pt x="8633" y="3246"/>
                </a:lnTo>
                <a:lnTo>
                  <a:pt x="8578" y="3189"/>
                </a:lnTo>
                <a:lnTo>
                  <a:pt x="8541" y="3170"/>
                </a:lnTo>
                <a:lnTo>
                  <a:pt x="8523" y="3151"/>
                </a:lnTo>
                <a:lnTo>
                  <a:pt x="8468" y="3151"/>
                </a:lnTo>
                <a:lnTo>
                  <a:pt x="8449" y="3170"/>
                </a:lnTo>
                <a:lnTo>
                  <a:pt x="8468" y="2883"/>
                </a:lnTo>
                <a:lnTo>
                  <a:pt x="8468" y="2444"/>
                </a:lnTo>
                <a:lnTo>
                  <a:pt x="8486" y="2215"/>
                </a:lnTo>
                <a:lnTo>
                  <a:pt x="8504" y="1852"/>
                </a:lnTo>
                <a:lnTo>
                  <a:pt x="8504" y="1547"/>
                </a:lnTo>
                <a:lnTo>
                  <a:pt x="8523" y="1146"/>
                </a:lnTo>
                <a:lnTo>
                  <a:pt x="8541" y="897"/>
                </a:lnTo>
                <a:lnTo>
                  <a:pt x="8578" y="210"/>
                </a:lnTo>
                <a:lnTo>
                  <a:pt x="7935" y="172"/>
                </a:lnTo>
                <a:lnTo>
                  <a:pt x="7476" y="153"/>
                </a:lnTo>
                <a:lnTo>
                  <a:pt x="7310" y="153"/>
                </a:lnTo>
                <a:lnTo>
                  <a:pt x="6667" y="115"/>
                </a:lnTo>
                <a:lnTo>
                  <a:pt x="6208" y="76"/>
                </a:lnTo>
                <a:lnTo>
                  <a:pt x="6043" y="57"/>
                </a:lnTo>
                <a:lnTo>
                  <a:pt x="5033" y="0"/>
                </a:lnTo>
                <a:lnTo>
                  <a:pt x="4996" y="0"/>
                </a:lnTo>
                <a:lnTo>
                  <a:pt x="4941" y="668"/>
                </a:lnTo>
                <a:lnTo>
                  <a:pt x="4904" y="1146"/>
                </a:lnTo>
                <a:lnTo>
                  <a:pt x="4904" y="1337"/>
                </a:lnTo>
                <a:lnTo>
                  <a:pt x="4849" y="2005"/>
                </a:lnTo>
                <a:lnTo>
                  <a:pt x="4812" y="2349"/>
                </a:lnTo>
                <a:lnTo>
                  <a:pt x="4794" y="2673"/>
                </a:lnTo>
                <a:lnTo>
                  <a:pt x="4739" y="3304"/>
                </a:lnTo>
                <a:lnTo>
                  <a:pt x="4739" y="3342"/>
                </a:lnTo>
                <a:lnTo>
                  <a:pt x="4684" y="4067"/>
                </a:lnTo>
                <a:lnTo>
                  <a:pt x="4647" y="4468"/>
                </a:lnTo>
                <a:lnTo>
                  <a:pt x="4629" y="4736"/>
                </a:lnTo>
                <a:lnTo>
                  <a:pt x="4574" y="5404"/>
                </a:lnTo>
                <a:lnTo>
                  <a:pt x="4518" y="6053"/>
                </a:lnTo>
                <a:lnTo>
                  <a:pt x="4463" y="6722"/>
                </a:lnTo>
                <a:lnTo>
                  <a:pt x="4445" y="6836"/>
                </a:lnTo>
                <a:lnTo>
                  <a:pt x="4096" y="6817"/>
                </a:lnTo>
                <a:lnTo>
                  <a:pt x="3655" y="6779"/>
                </a:lnTo>
                <a:lnTo>
                  <a:pt x="3343" y="6760"/>
                </a:lnTo>
                <a:lnTo>
                  <a:pt x="3288" y="6741"/>
                </a:lnTo>
                <a:lnTo>
                  <a:pt x="2241" y="6645"/>
                </a:lnTo>
                <a:lnTo>
                  <a:pt x="2167" y="6645"/>
                </a:lnTo>
                <a:lnTo>
                  <a:pt x="808" y="6492"/>
                </a:lnTo>
                <a:lnTo>
                  <a:pt x="331" y="6454"/>
                </a:lnTo>
                <a:lnTo>
                  <a:pt x="239" y="6435"/>
                </a:lnTo>
                <a:lnTo>
                  <a:pt x="37" y="6397"/>
                </a:lnTo>
                <a:lnTo>
                  <a:pt x="0" y="6416"/>
                </a:lnTo>
                <a:lnTo>
                  <a:pt x="18" y="6473"/>
                </a:lnTo>
                <a:lnTo>
                  <a:pt x="0" y="6531"/>
                </a:lnTo>
                <a:lnTo>
                  <a:pt x="0" y="6588"/>
                </a:lnTo>
                <a:lnTo>
                  <a:pt x="37" y="6664"/>
                </a:lnTo>
                <a:lnTo>
                  <a:pt x="92" y="6741"/>
                </a:lnTo>
                <a:lnTo>
                  <a:pt x="147" y="6779"/>
                </a:lnTo>
                <a:lnTo>
                  <a:pt x="184" y="6817"/>
                </a:lnTo>
                <a:lnTo>
                  <a:pt x="294" y="6817"/>
                </a:lnTo>
                <a:lnTo>
                  <a:pt x="349" y="6932"/>
                </a:lnTo>
                <a:lnTo>
                  <a:pt x="367" y="7027"/>
                </a:lnTo>
                <a:lnTo>
                  <a:pt x="386" y="7123"/>
                </a:lnTo>
                <a:lnTo>
                  <a:pt x="441" y="7199"/>
                </a:lnTo>
                <a:lnTo>
                  <a:pt x="459" y="7275"/>
                </a:lnTo>
                <a:lnTo>
                  <a:pt x="514" y="7314"/>
                </a:lnTo>
                <a:lnTo>
                  <a:pt x="569" y="7371"/>
                </a:lnTo>
                <a:lnTo>
                  <a:pt x="625" y="7409"/>
                </a:lnTo>
                <a:lnTo>
                  <a:pt x="698" y="7409"/>
                </a:lnTo>
                <a:lnTo>
                  <a:pt x="716" y="7428"/>
                </a:lnTo>
                <a:lnTo>
                  <a:pt x="771" y="7485"/>
                </a:lnTo>
                <a:lnTo>
                  <a:pt x="808" y="7562"/>
                </a:lnTo>
                <a:lnTo>
                  <a:pt x="863" y="7619"/>
                </a:lnTo>
                <a:lnTo>
                  <a:pt x="937" y="7734"/>
                </a:lnTo>
                <a:lnTo>
                  <a:pt x="973" y="7810"/>
                </a:lnTo>
                <a:lnTo>
                  <a:pt x="1065" y="7848"/>
                </a:lnTo>
                <a:lnTo>
                  <a:pt x="1176" y="7963"/>
                </a:lnTo>
                <a:lnTo>
                  <a:pt x="1194" y="8039"/>
                </a:lnTo>
                <a:lnTo>
                  <a:pt x="1231" y="8116"/>
                </a:lnTo>
                <a:lnTo>
                  <a:pt x="1304" y="8211"/>
                </a:lnTo>
                <a:lnTo>
                  <a:pt x="1396" y="8326"/>
                </a:lnTo>
                <a:lnTo>
                  <a:pt x="1525" y="8421"/>
                </a:lnTo>
                <a:lnTo>
                  <a:pt x="1598" y="8440"/>
                </a:lnTo>
                <a:lnTo>
                  <a:pt x="1671" y="8498"/>
                </a:lnTo>
                <a:lnTo>
                  <a:pt x="1727" y="8555"/>
                </a:lnTo>
                <a:lnTo>
                  <a:pt x="1782" y="8612"/>
                </a:lnTo>
                <a:lnTo>
                  <a:pt x="1837" y="8650"/>
                </a:lnTo>
                <a:lnTo>
                  <a:pt x="1874" y="8669"/>
                </a:lnTo>
                <a:lnTo>
                  <a:pt x="1892" y="8727"/>
                </a:lnTo>
                <a:lnTo>
                  <a:pt x="1929" y="8765"/>
                </a:lnTo>
                <a:lnTo>
                  <a:pt x="2002" y="8841"/>
                </a:lnTo>
                <a:lnTo>
                  <a:pt x="2002" y="8937"/>
                </a:lnTo>
                <a:lnTo>
                  <a:pt x="2020" y="9070"/>
                </a:lnTo>
                <a:lnTo>
                  <a:pt x="2020" y="9109"/>
                </a:lnTo>
                <a:lnTo>
                  <a:pt x="2057" y="9128"/>
                </a:lnTo>
                <a:lnTo>
                  <a:pt x="2149" y="9300"/>
                </a:lnTo>
                <a:lnTo>
                  <a:pt x="2186" y="9376"/>
                </a:lnTo>
                <a:lnTo>
                  <a:pt x="2186" y="9471"/>
                </a:lnTo>
                <a:lnTo>
                  <a:pt x="2167" y="9567"/>
                </a:lnTo>
                <a:lnTo>
                  <a:pt x="2149" y="9681"/>
                </a:lnTo>
                <a:lnTo>
                  <a:pt x="2167" y="9834"/>
                </a:lnTo>
                <a:lnTo>
                  <a:pt x="2222" y="9911"/>
                </a:lnTo>
                <a:lnTo>
                  <a:pt x="2241" y="10006"/>
                </a:lnTo>
                <a:lnTo>
                  <a:pt x="2278" y="10044"/>
                </a:lnTo>
                <a:lnTo>
                  <a:pt x="2314" y="10235"/>
                </a:lnTo>
                <a:lnTo>
                  <a:pt x="2351" y="10273"/>
                </a:lnTo>
                <a:lnTo>
                  <a:pt x="2388" y="10331"/>
                </a:lnTo>
                <a:lnTo>
                  <a:pt x="2443" y="10350"/>
                </a:lnTo>
                <a:lnTo>
                  <a:pt x="2498" y="10445"/>
                </a:lnTo>
                <a:lnTo>
                  <a:pt x="2535" y="10464"/>
                </a:lnTo>
                <a:lnTo>
                  <a:pt x="2627" y="10483"/>
                </a:lnTo>
                <a:lnTo>
                  <a:pt x="2682" y="10522"/>
                </a:lnTo>
                <a:lnTo>
                  <a:pt x="2700" y="10579"/>
                </a:lnTo>
                <a:lnTo>
                  <a:pt x="2737" y="10674"/>
                </a:lnTo>
                <a:lnTo>
                  <a:pt x="2774" y="10694"/>
                </a:lnTo>
                <a:lnTo>
                  <a:pt x="2865" y="10770"/>
                </a:lnTo>
                <a:lnTo>
                  <a:pt x="2939" y="10846"/>
                </a:lnTo>
                <a:lnTo>
                  <a:pt x="3067" y="10884"/>
                </a:lnTo>
                <a:lnTo>
                  <a:pt x="3159" y="10904"/>
                </a:lnTo>
                <a:lnTo>
                  <a:pt x="3214" y="10923"/>
                </a:lnTo>
                <a:lnTo>
                  <a:pt x="3233" y="10942"/>
                </a:lnTo>
                <a:lnTo>
                  <a:pt x="3214" y="10999"/>
                </a:lnTo>
                <a:lnTo>
                  <a:pt x="3251" y="10999"/>
                </a:lnTo>
                <a:lnTo>
                  <a:pt x="3288" y="11018"/>
                </a:lnTo>
                <a:lnTo>
                  <a:pt x="3325" y="11075"/>
                </a:lnTo>
                <a:lnTo>
                  <a:pt x="3398" y="11095"/>
                </a:lnTo>
                <a:lnTo>
                  <a:pt x="3490" y="11114"/>
                </a:lnTo>
                <a:lnTo>
                  <a:pt x="3527" y="11133"/>
                </a:lnTo>
                <a:lnTo>
                  <a:pt x="3582" y="11171"/>
                </a:lnTo>
                <a:lnTo>
                  <a:pt x="3618" y="11266"/>
                </a:lnTo>
                <a:lnTo>
                  <a:pt x="3637" y="11266"/>
                </a:lnTo>
                <a:lnTo>
                  <a:pt x="3710" y="11343"/>
                </a:lnTo>
                <a:lnTo>
                  <a:pt x="3729" y="11343"/>
                </a:lnTo>
                <a:lnTo>
                  <a:pt x="3765" y="11305"/>
                </a:lnTo>
                <a:lnTo>
                  <a:pt x="3784" y="11305"/>
                </a:lnTo>
                <a:lnTo>
                  <a:pt x="3839" y="11400"/>
                </a:lnTo>
                <a:lnTo>
                  <a:pt x="3876" y="11419"/>
                </a:lnTo>
                <a:lnTo>
                  <a:pt x="3949" y="11400"/>
                </a:lnTo>
                <a:lnTo>
                  <a:pt x="4004" y="11400"/>
                </a:lnTo>
                <a:lnTo>
                  <a:pt x="4041" y="11419"/>
                </a:lnTo>
                <a:lnTo>
                  <a:pt x="4059" y="11400"/>
                </a:lnTo>
                <a:lnTo>
                  <a:pt x="4078" y="11324"/>
                </a:lnTo>
                <a:lnTo>
                  <a:pt x="4133" y="11266"/>
                </a:lnTo>
                <a:lnTo>
                  <a:pt x="4169" y="11228"/>
                </a:lnTo>
                <a:lnTo>
                  <a:pt x="4206" y="11152"/>
                </a:lnTo>
                <a:lnTo>
                  <a:pt x="4243" y="11133"/>
                </a:lnTo>
                <a:lnTo>
                  <a:pt x="4316" y="11114"/>
                </a:lnTo>
                <a:lnTo>
                  <a:pt x="4353" y="11095"/>
                </a:lnTo>
                <a:lnTo>
                  <a:pt x="4390" y="11075"/>
                </a:lnTo>
                <a:lnTo>
                  <a:pt x="4372" y="10999"/>
                </a:lnTo>
                <a:lnTo>
                  <a:pt x="4372" y="10961"/>
                </a:lnTo>
                <a:lnTo>
                  <a:pt x="4408" y="10884"/>
                </a:lnTo>
                <a:lnTo>
                  <a:pt x="4463" y="10865"/>
                </a:lnTo>
                <a:lnTo>
                  <a:pt x="4482" y="10789"/>
                </a:lnTo>
                <a:lnTo>
                  <a:pt x="4482" y="10732"/>
                </a:lnTo>
                <a:lnTo>
                  <a:pt x="4518" y="10674"/>
                </a:lnTo>
                <a:lnTo>
                  <a:pt x="4518" y="10617"/>
                </a:lnTo>
                <a:lnTo>
                  <a:pt x="4555" y="10598"/>
                </a:lnTo>
                <a:lnTo>
                  <a:pt x="4574" y="10560"/>
                </a:lnTo>
                <a:lnTo>
                  <a:pt x="4574" y="10503"/>
                </a:lnTo>
                <a:lnTo>
                  <a:pt x="4610" y="10522"/>
                </a:lnTo>
                <a:lnTo>
                  <a:pt x="4610" y="10464"/>
                </a:lnTo>
                <a:lnTo>
                  <a:pt x="4665" y="10426"/>
                </a:lnTo>
                <a:lnTo>
                  <a:pt x="4702" y="10312"/>
                </a:lnTo>
                <a:lnTo>
                  <a:pt x="4739" y="10312"/>
                </a:lnTo>
                <a:lnTo>
                  <a:pt x="4776" y="10331"/>
                </a:lnTo>
                <a:lnTo>
                  <a:pt x="4849" y="10293"/>
                </a:lnTo>
                <a:lnTo>
                  <a:pt x="4867" y="10312"/>
                </a:lnTo>
                <a:lnTo>
                  <a:pt x="4904" y="10312"/>
                </a:lnTo>
                <a:lnTo>
                  <a:pt x="4941" y="10273"/>
                </a:lnTo>
                <a:lnTo>
                  <a:pt x="4978" y="10312"/>
                </a:lnTo>
                <a:lnTo>
                  <a:pt x="5069" y="10312"/>
                </a:lnTo>
                <a:lnTo>
                  <a:pt x="5088" y="10293"/>
                </a:lnTo>
                <a:lnTo>
                  <a:pt x="5125" y="10178"/>
                </a:lnTo>
                <a:lnTo>
                  <a:pt x="5180" y="10140"/>
                </a:lnTo>
                <a:lnTo>
                  <a:pt x="5235" y="10159"/>
                </a:lnTo>
                <a:lnTo>
                  <a:pt x="5308" y="10197"/>
                </a:lnTo>
                <a:lnTo>
                  <a:pt x="5510" y="10312"/>
                </a:lnTo>
                <a:lnTo>
                  <a:pt x="5621" y="10273"/>
                </a:lnTo>
                <a:lnTo>
                  <a:pt x="5657" y="10331"/>
                </a:lnTo>
                <a:lnTo>
                  <a:pt x="5804" y="10331"/>
                </a:lnTo>
                <a:lnTo>
                  <a:pt x="5841" y="10331"/>
                </a:lnTo>
                <a:lnTo>
                  <a:pt x="5896" y="10350"/>
                </a:lnTo>
                <a:lnTo>
                  <a:pt x="5933" y="10369"/>
                </a:lnTo>
                <a:lnTo>
                  <a:pt x="6006" y="10388"/>
                </a:lnTo>
                <a:lnTo>
                  <a:pt x="6061" y="10388"/>
                </a:lnTo>
                <a:lnTo>
                  <a:pt x="6116" y="10350"/>
                </a:lnTo>
                <a:lnTo>
                  <a:pt x="6153" y="10331"/>
                </a:lnTo>
                <a:lnTo>
                  <a:pt x="6172" y="10350"/>
                </a:lnTo>
                <a:lnTo>
                  <a:pt x="6172" y="10388"/>
                </a:lnTo>
                <a:lnTo>
                  <a:pt x="6190" y="10388"/>
                </a:lnTo>
                <a:lnTo>
                  <a:pt x="6263" y="10388"/>
                </a:lnTo>
                <a:lnTo>
                  <a:pt x="6263" y="10426"/>
                </a:lnTo>
                <a:lnTo>
                  <a:pt x="6300" y="10445"/>
                </a:lnTo>
                <a:lnTo>
                  <a:pt x="6337" y="10426"/>
                </a:lnTo>
                <a:lnTo>
                  <a:pt x="6355" y="10426"/>
                </a:lnTo>
                <a:lnTo>
                  <a:pt x="6392" y="10560"/>
                </a:lnTo>
                <a:lnTo>
                  <a:pt x="6392" y="10579"/>
                </a:lnTo>
                <a:lnTo>
                  <a:pt x="6429" y="10598"/>
                </a:lnTo>
                <a:lnTo>
                  <a:pt x="6447" y="10579"/>
                </a:lnTo>
                <a:lnTo>
                  <a:pt x="6447" y="10617"/>
                </a:lnTo>
                <a:lnTo>
                  <a:pt x="6429" y="10674"/>
                </a:lnTo>
                <a:lnTo>
                  <a:pt x="6447" y="10694"/>
                </a:lnTo>
                <a:lnTo>
                  <a:pt x="6484" y="10694"/>
                </a:lnTo>
                <a:lnTo>
                  <a:pt x="6502" y="10655"/>
                </a:lnTo>
                <a:lnTo>
                  <a:pt x="6502" y="10636"/>
                </a:lnTo>
                <a:lnTo>
                  <a:pt x="6502" y="10617"/>
                </a:lnTo>
                <a:lnTo>
                  <a:pt x="6521" y="10636"/>
                </a:lnTo>
                <a:lnTo>
                  <a:pt x="6557" y="10655"/>
                </a:lnTo>
                <a:lnTo>
                  <a:pt x="6539" y="10713"/>
                </a:lnTo>
                <a:lnTo>
                  <a:pt x="6521" y="10751"/>
                </a:lnTo>
                <a:lnTo>
                  <a:pt x="6521" y="10789"/>
                </a:lnTo>
                <a:lnTo>
                  <a:pt x="6576" y="10789"/>
                </a:lnTo>
                <a:lnTo>
                  <a:pt x="6631" y="10846"/>
                </a:lnTo>
                <a:lnTo>
                  <a:pt x="6704" y="10846"/>
                </a:lnTo>
                <a:lnTo>
                  <a:pt x="6741" y="10884"/>
                </a:lnTo>
                <a:lnTo>
                  <a:pt x="6759" y="10904"/>
                </a:lnTo>
                <a:lnTo>
                  <a:pt x="6796" y="11018"/>
                </a:lnTo>
                <a:lnTo>
                  <a:pt x="6870" y="11075"/>
                </a:lnTo>
                <a:lnTo>
                  <a:pt x="6943" y="11114"/>
                </a:lnTo>
                <a:lnTo>
                  <a:pt x="6980" y="11171"/>
                </a:lnTo>
                <a:lnTo>
                  <a:pt x="7035" y="11209"/>
                </a:lnTo>
                <a:lnTo>
                  <a:pt x="7072" y="11209"/>
                </a:lnTo>
                <a:lnTo>
                  <a:pt x="7072" y="11247"/>
                </a:lnTo>
                <a:lnTo>
                  <a:pt x="7090" y="11324"/>
                </a:lnTo>
                <a:lnTo>
                  <a:pt x="7108" y="11362"/>
                </a:lnTo>
                <a:lnTo>
                  <a:pt x="7182" y="11419"/>
                </a:lnTo>
                <a:lnTo>
                  <a:pt x="7200" y="11476"/>
                </a:lnTo>
                <a:lnTo>
                  <a:pt x="7200" y="11515"/>
                </a:lnTo>
                <a:lnTo>
                  <a:pt x="7237" y="11667"/>
                </a:lnTo>
                <a:lnTo>
                  <a:pt x="7237" y="11725"/>
                </a:lnTo>
                <a:lnTo>
                  <a:pt x="7274" y="11782"/>
                </a:lnTo>
                <a:lnTo>
                  <a:pt x="7310" y="11782"/>
                </a:lnTo>
                <a:lnTo>
                  <a:pt x="7310" y="11820"/>
                </a:lnTo>
                <a:lnTo>
                  <a:pt x="7329" y="11877"/>
                </a:lnTo>
                <a:lnTo>
                  <a:pt x="7347" y="11897"/>
                </a:lnTo>
                <a:lnTo>
                  <a:pt x="7384" y="12030"/>
                </a:lnTo>
                <a:lnTo>
                  <a:pt x="7384" y="12087"/>
                </a:lnTo>
                <a:lnTo>
                  <a:pt x="7402" y="12145"/>
                </a:lnTo>
                <a:lnTo>
                  <a:pt x="7457" y="12164"/>
                </a:lnTo>
                <a:lnTo>
                  <a:pt x="7476" y="12202"/>
                </a:lnTo>
                <a:lnTo>
                  <a:pt x="7494" y="12240"/>
                </a:lnTo>
                <a:lnTo>
                  <a:pt x="7512" y="12240"/>
                </a:lnTo>
                <a:lnTo>
                  <a:pt x="7512" y="12278"/>
                </a:lnTo>
                <a:lnTo>
                  <a:pt x="7512" y="12317"/>
                </a:lnTo>
                <a:lnTo>
                  <a:pt x="7531" y="12355"/>
                </a:lnTo>
                <a:lnTo>
                  <a:pt x="7567" y="12374"/>
                </a:lnTo>
                <a:lnTo>
                  <a:pt x="7586" y="12393"/>
                </a:lnTo>
                <a:lnTo>
                  <a:pt x="7567" y="12431"/>
                </a:lnTo>
                <a:lnTo>
                  <a:pt x="7567" y="12450"/>
                </a:lnTo>
                <a:lnTo>
                  <a:pt x="7604" y="12489"/>
                </a:lnTo>
                <a:lnTo>
                  <a:pt x="7623" y="12527"/>
                </a:lnTo>
                <a:lnTo>
                  <a:pt x="7623" y="12584"/>
                </a:lnTo>
                <a:lnTo>
                  <a:pt x="7641" y="12641"/>
                </a:lnTo>
                <a:lnTo>
                  <a:pt x="7659" y="12660"/>
                </a:lnTo>
                <a:lnTo>
                  <a:pt x="7659" y="12699"/>
                </a:lnTo>
                <a:lnTo>
                  <a:pt x="7678" y="12756"/>
                </a:lnTo>
                <a:lnTo>
                  <a:pt x="7751" y="12794"/>
                </a:lnTo>
                <a:lnTo>
                  <a:pt x="7770" y="12851"/>
                </a:lnTo>
                <a:lnTo>
                  <a:pt x="7806" y="12890"/>
                </a:lnTo>
                <a:lnTo>
                  <a:pt x="7861" y="12928"/>
                </a:lnTo>
                <a:lnTo>
                  <a:pt x="7916" y="12966"/>
                </a:lnTo>
                <a:lnTo>
                  <a:pt x="7953" y="13023"/>
                </a:lnTo>
                <a:lnTo>
                  <a:pt x="8008" y="13119"/>
                </a:lnTo>
                <a:lnTo>
                  <a:pt x="8027" y="13195"/>
                </a:lnTo>
                <a:lnTo>
                  <a:pt x="8063" y="13214"/>
                </a:lnTo>
                <a:lnTo>
                  <a:pt x="8082" y="13214"/>
                </a:lnTo>
                <a:lnTo>
                  <a:pt x="8100" y="13252"/>
                </a:lnTo>
                <a:lnTo>
                  <a:pt x="8119" y="13291"/>
                </a:lnTo>
                <a:lnTo>
                  <a:pt x="8155" y="13367"/>
                </a:lnTo>
                <a:lnTo>
                  <a:pt x="8192" y="13443"/>
                </a:lnTo>
                <a:lnTo>
                  <a:pt x="8210" y="13501"/>
                </a:lnTo>
                <a:lnTo>
                  <a:pt x="8229" y="13520"/>
                </a:lnTo>
                <a:lnTo>
                  <a:pt x="8265" y="13539"/>
                </a:lnTo>
                <a:lnTo>
                  <a:pt x="8284" y="13577"/>
                </a:lnTo>
                <a:lnTo>
                  <a:pt x="8321" y="13634"/>
                </a:lnTo>
                <a:lnTo>
                  <a:pt x="8376" y="13692"/>
                </a:lnTo>
                <a:lnTo>
                  <a:pt x="8431" y="13692"/>
                </a:lnTo>
                <a:lnTo>
                  <a:pt x="8449" y="13749"/>
                </a:lnTo>
                <a:lnTo>
                  <a:pt x="8486" y="13730"/>
                </a:lnTo>
                <a:lnTo>
                  <a:pt x="8596" y="13806"/>
                </a:lnTo>
                <a:lnTo>
                  <a:pt x="8614" y="13863"/>
                </a:lnTo>
                <a:lnTo>
                  <a:pt x="8614" y="13921"/>
                </a:lnTo>
                <a:lnTo>
                  <a:pt x="8651" y="13940"/>
                </a:lnTo>
                <a:lnTo>
                  <a:pt x="8633" y="14016"/>
                </a:lnTo>
                <a:lnTo>
                  <a:pt x="8633" y="14073"/>
                </a:lnTo>
                <a:lnTo>
                  <a:pt x="8633" y="14131"/>
                </a:lnTo>
                <a:lnTo>
                  <a:pt x="8614" y="14188"/>
                </a:lnTo>
                <a:lnTo>
                  <a:pt x="8596" y="14226"/>
                </a:lnTo>
                <a:lnTo>
                  <a:pt x="8633" y="14245"/>
                </a:lnTo>
                <a:lnTo>
                  <a:pt x="8651" y="14283"/>
                </a:lnTo>
                <a:lnTo>
                  <a:pt x="8706" y="14341"/>
                </a:lnTo>
                <a:lnTo>
                  <a:pt x="8706" y="14379"/>
                </a:lnTo>
                <a:lnTo>
                  <a:pt x="8706" y="14513"/>
                </a:lnTo>
                <a:lnTo>
                  <a:pt x="8706" y="14570"/>
                </a:lnTo>
                <a:lnTo>
                  <a:pt x="8670" y="14608"/>
                </a:lnTo>
                <a:lnTo>
                  <a:pt x="8688" y="14665"/>
                </a:lnTo>
                <a:lnTo>
                  <a:pt x="8725" y="14704"/>
                </a:lnTo>
                <a:lnTo>
                  <a:pt x="8761" y="14742"/>
                </a:lnTo>
                <a:lnTo>
                  <a:pt x="8761" y="14799"/>
                </a:lnTo>
                <a:lnTo>
                  <a:pt x="8780" y="14818"/>
                </a:lnTo>
                <a:lnTo>
                  <a:pt x="8817" y="14837"/>
                </a:lnTo>
                <a:lnTo>
                  <a:pt x="8853" y="14914"/>
                </a:lnTo>
                <a:lnTo>
                  <a:pt x="8908" y="14933"/>
                </a:lnTo>
                <a:lnTo>
                  <a:pt x="9000" y="15162"/>
                </a:lnTo>
                <a:lnTo>
                  <a:pt x="9000" y="15219"/>
                </a:lnTo>
                <a:lnTo>
                  <a:pt x="9037" y="15276"/>
                </a:lnTo>
                <a:lnTo>
                  <a:pt x="9055" y="15353"/>
                </a:lnTo>
                <a:lnTo>
                  <a:pt x="9055" y="15391"/>
                </a:lnTo>
                <a:lnTo>
                  <a:pt x="9129" y="15506"/>
                </a:lnTo>
                <a:lnTo>
                  <a:pt x="9110" y="15582"/>
                </a:lnTo>
                <a:lnTo>
                  <a:pt x="9129" y="15620"/>
                </a:lnTo>
                <a:lnTo>
                  <a:pt x="9165" y="15639"/>
                </a:lnTo>
                <a:lnTo>
                  <a:pt x="9202" y="15601"/>
                </a:lnTo>
                <a:lnTo>
                  <a:pt x="9276" y="15620"/>
                </a:lnTo>
                <a:lnTo>
                  <a:pt x="9294" y="15658"/>
                </a:lnTo>
                <a:lnTo>
                  <a:pt x="9349" y="15658"/>
                </a:lnTo>
                <a:lnTo>
                  <a:pt x="9368" y="15697"/>
                </a:lnTo>
                <a:lnTo>
                  <a:pt x="9441" y="15677"/>
                </a:lnTo>
                <a:lnTo>
                  <a:pt x="9478" y="15697"/>
                </a:lnTo>
                <a:lnTo>
                  <a:pt x="9514" y="15716"/>
                </a:lnTo>
                <a:lnTo>
                  <a:pt x="9551" y="15735"/>
                </a:lnTo>
                <a:lnTo>
                  <a:pt x="9588" y="15754"/>
                </a:lnTo>
                <a:lnTo>
                  <a:pt x="9588" y="15773"/>
                </a:lnTo>
                <a:lnTo>
                  <a:pt x="9680" y="15888"/>
                </a:lnTo>
                <a:lnTo>
                  <a:pt x="9735" y="15888"/>
                </a:lnTo>
                <a:lnTo>
                  <a:pt x="9735" y="15868"/>
                </a:lnTo>
                <a:lnTo>
                  <a:pt x="9790" y="15868"/>
                </a:lnTo>
                <a:lnTo>
                  <a:pt x="9808" y="15888"/>
                </a:lnTo>
                <a:lnTo>
                  <a:pt x="9827" y="15888"/>
                </a:lnTo>
                <a:lnTo>
                  <a:pt x="9827" y="15868"/>
                </a:lnTo>
                <a:lnTo>
                  <a:pt x="9863" y="15888"/>
                </a:lnTo>
                <a:lnTo>
                  <a:pt x="9900" y="15926"/>
                </a:lnTo>
                <a:lnTo>
                  <a:pt x="9919" y="15907"/>
                </a:lnTo>
                <a:lnTo>
                  <a:pt x="9955" y="15907"/>
                </a:lnTo>
                <a:lnTo>
                  <a:pt x="9974" y="15926"/>
                </a:lnTo>
                <a:lnTo>
                  <a:pt x="9974" y="15945"/>
                </a:lnTo>
                <a:lnTo>
                  <a:pt x="9992" y="15964"/>
                </a:lnTo>
                <a:lnTo>
                  <a:pt x="10029" y="15964"/>
                </a:lnTo>
                <a:lnTo>
                  <a:pt x="10047" y="16002"/>
                </a:lnTo>
                <a:lnTo>
                  <a:pt x="10066" y="16002"/>
                </a:lnTo>
                <a:lnTo>
                  <a:pt x="10084" y="16002"/>
                </a:lnTo>
                <a:lnTo>
                  <a:pt x="10121" y="16021"/>
                </a:lnTo>
                <a:lnTo>
                  <a:pt x="10139" y="16078"/>
                </a:lnTo>
                <a:lnTo>
                  <a:pt x="10157" y="16078"/>
                </a:lnTo>
                <a:lnTo>
                  <a:pt x="10176" y="16059"/>
                </a:lnTo>
                <a:lnTo>
                  <a:pt x="10194" y="16078"/>
                </a:lnTo>
                <a:lnTo>
                  <a:pt x="10194" y="16117"/>
                </a:lnTo>
                <a:lnTo>
                  <a:pt x="10286" y="16155"/>
                </a:lnTo>
                <a:lnTo>
                  <a:pt x="10323" y="16155"/>
                </a:lnTo>
                <a:lnTo>
                  <a:pt x="10341" y="16155"/>
                </a:lnTo>
                <a:lnTo>
                  <a:pt x="10359" y="16174"/>
                </a:lnTo>
                <a:lnTo>
                  <a:pt x="10414" y="16174"/>
                </a:lnTo>
                <a:lnTo>
                  <a:pt x="10433" y="16155"/>
                </a:lnTo>
                <a:lnTo>
                  <a:pt x="10470" y="16193"/>
                </a:lnTo>
                <a:lnTo>
                  <a:pt x="10506" y="16193"/>
                </a:lnTo>
                <a:lnTo>
                  <a:pt x="10561" y="16174"/>
                </a:lnTo>
                <a:lnTo>
                  <a:pt x="10580" y="16174"/>
                </a:lnTo>
                <a:lnTo>
                  <a:pt x="10598" y="16174"/>
                </a:lnTo>
                <a:lnTo>
                  <a:pt x="10635" y="16174"/>
                </a:lnTo>
                <a:lnTo>
                  <a:pt x="10763" y="16174"/>
                </a:lnTo>
                <a:lnTo>
                  <a:pt x="10782" y="16174"/>
                </a:lnTo>
                <a:lnTo>
                  <a:pt x="10819" y="16193"/>
                </a:lnTo>
                <a:lnTo>
                  <a:pt x="10837" y="16174"/>
                </a:lnTo>
                <a:lnTo>
                  <a:pt x="10855" y="16212"/>
                </a:lnTo>
                <a:lnTo>
                  <a:pt x="10892" y="16212"/>
                </a:lnTo>
                <a:lnTo>
                  <a:pt x="10929" y="16231"/>
                </a:lnTo>
                <a:lnTo>
                  <a:pt x="10966" y="16231"/>
                </a:lnTo>
                <a:lnTo>
                  <a:pt x="11002" y="16212"/>
                </a:lnTo>
                <a:lnTo>
                  <a:pt x="11039" y="16231"/>
                </a:lnTo>
                <a:lnTo>
                  <a:pt x="11094" y="16327"/>
                </a:lnTo>
                <a:lnTo>
                  <a:pt x="11204" y="16384"/>
                </a:lnTo>
                <a:lnTo>
                  <a:pt x="11241" y="16384"/>
                </a:lnTo>
                <a:lnTo>
                  <a:pt x="11278" y="16384"/>
                </a:lnTo>
                <a:lnTo>
                  <a:pt x="11315" y="16384"/>
                </a:lnTo>
                <a:lnTo>
                  <a:pt x="11351" y="16384"/>
                </a:lnTo>
                <a:lnTo>
                  <a:pt x="11370" y="16384"/>
                </a:lnTo>
                <a:lnTo>
                  <a:pt x="11388" y="16384"/>
                </a:lnTo>
                <a:lnTo>
                  <a:pt x="11406" y="16384"/>
                </a:lnTo>
                <a:lnTo>
                  <a:pt x="11425" y="16384"/>
                </a:lnTo>
                <a:lnTo>
                  <a:pt x="11406" y="16384"/>
                </a:lnTo>
                <a:lnTo>
                  <a:pt x="11425" y="16384"/>
                </a:lnTo>
                <a:lnTo>
                  <a:pt x="11461" y="16384"/>
                </a:lnTo>
                <a:lnTo>
                  <a:pt x="11517" y="16384"/>
                </a:lnTo>
                <a:lnTo>
                  <a:pt x="11517" y="16346"/>
                </a:lnTo>
                <a:lnTo>
                  <a:pt x="11553" y="16346"/>
                </a:lnTo>
                <a:lnTo>
                  <a:pt x="11682" y="16346"/>
                </a:lnTo>
                <a:lnTo>
                  <a:pt x="11719" y="16212"/>
                </a:lnTo>
                <a:lnTo>
                  <a:pt x="11700" y="16174"/>
                </a:lnTo>
                <a:lnTo>
                  <a:pt x="11682" y="16174"/>
                </a:lnTo>
                <a:lnTo>
                  <a:pt x="11663" y="16193"/>
                </a:lnTo>
                <a:lnTo>
                  <a:pt x="11682" y="16269"/>
                </a:lnTo>
                <a:lnTo>
                  <a:pt x="11645" y="16231"/>
                </a:lnTo>
                <a:lnTo>
                  <a:pt x="11608" y="16250"/>
                </a:lnTo>
                <a:lnTo>
                  <a:pt x="11627" y="16269"/>
                </a:lnTo>
                <a:lnTo>
                  <a:pt x="11572" y="16289"/>
                </a:lnTo>
                <a:lnTo>
                  <a:pt x="11553" y="16231"/>
                </a:lnTo>
                <a:lnTo>
                  <a:pt x="11572" y="16193"/>
                </a:lnTo>
                <a:lnTo>
                  <a:pt x="11627" y="16155"/>
                </a:lnTo>
                <a:lnTo>
                  <a:pt x="11627" y="16136"/>
                </a:lnTo>
                <a:lnTo>
                  <a:pt x="11608" y="16117"/>
                </a:lnTo>
                <a:lnTo>
                  <a:pt x="11572" y="16117"/>
                </a:lnTo>
                <a:lnTo>
                  <a:pt x="11535" y="16136"/>
                </a:lnTo>
                <a:lnTo>
                  <a:pt x="11498" y="16117"/>
                </a:lnTo>
                <a:lnTo>
                  <a:pt x="11498" y="16078"/>
                </a:lnTo>
                <a:lnTo>
                  <a:pt x="11498" y="16040"/>
                </a:lnTo>
                <a:lnTo>
                  <a:pt x="11517" y="15983"/>
                </a:lnTo>
                <a:lnTo>
                  <a:pt x="11461" y="15945"/>
                </a:lnTo>
                <a:lnTo>
                  <a:pt x="11480" y="15888"/>
                </a:lnTo>
                <a:lnTo>
                  <a:pt x="11480" y="15868"/>
                </a:lnTo>
                <a:lnTo>
                  <a:pt x="11461" y="15849"/>
                </a:lnTo>
                <a:lnTo>
                  <a:pt x="11443" y="15868"/>
                </a:lnTo>
                <a:lnTo>
                  <a:pt x="11425" y="15830"/>
                </a:lnTo>
                <a:lnTo>
                  <a:pt x="11425" y="15735"/>
                </a:lnTo>
                <a:lnTo>
                  <a:pt x="11406" y="15697"/>
                </a:lnTo>
                <a:lnTo>
                  <a:pt x="11351" y="15677"/>
                </a:lnTo>
                <a:lnTo>
                  <a:pt x="11315" y="15658"/>
                </a:lnTo>
                <a:lnTo>
                  <a:pt x="11296" y="15563"/>
                </a:lnTo>
                <a:lnTo>
                  <a:pt x="11315" y="15487"/>
                </a:lnTo>
                <a:lnTo>
                  <a:pt x="11333" y="15467"/>
                </a:lnTo>
                <a:lnTo>
                  <a:pt x="11315" y="15372"/>
                </a:lnTo>
                <a:lnTo>
                  <a:pt x="11315" y="15296"/>
                </a:lnTo>
                <a:lnTo>
                  <a:pt x="11278" y="15143"/>
                </a:lnTo>
                <a:lnTo>
                  <a:pt x="11259" y="15066"/>
                </a:lnTo>
                <a:lnTo>
                  <a:pt x="11223" y="15028"/>
                </a:lnTo>
                <a:lnTo>
                  <a:pt x="11186" y="14990"/>
                </a:lnTo>
                <a:lnTo>
                  <a:pt x="11168" y="14933"/>
                </a:lnTo>
                <a:lnTo>
                  <a:pt x="11186" y="14875"/>
                </a:lnTo>
                <a:lnTo>
                  <a:pt x="11186" y="14818"/>
                </a:lnTo>
                <a:lnTo>
                  <a:pt x="11186" y="14780"/>
                </a:lnTo>
                <a:lnTo>
                  <a:pt x="11223" y="14761"/>
                </a:lnTo>
                <a:lnTo>
                  <a:pt x="11278" y="14742"/>
                </a:lnTo>
                <a:lnTo>
                  <a:pt x="11278" y="14704"/>
                </a:lnTo>
                <a:lnTo>
                  <a:pt x="11278" y="14665"/>
                </a:lnTo>
                <a:lnTo>
                  <a:pt x="11259" y="14627"/>
                </a:lnTo>
                <a:lnTo>
                  <a:pt x="11278" y="14589"/>
                </a:lnTo>
                <a:lnTo>
                  <a:pt x="11315" y="14589"/>
                </a:lnTo>
                <a:lnTo>
                  <a:pt x="11333" y="14551"/>
                </a:lnTo>
                <a:lnTo>
                  <a:pt x="11333" y="14474"/>
                </a:lnTo>
                <a:lnTo>
                  <a:pt x="11333" y="14398"/>
                </a:lnTo>
                <a:lnTo>
                  <a:pt x="11315" y="14379"/>
                </a:lnTo>
                <a:lnTo>
                  <a:pt x="11278" y="14398"/>
                </a:lnTo>
                <a:lnTo>
                  <a:pt x="11223" y="14417"/>
                </a:lnTo>
                <a:lnTo>
                  <a:pt x="11204" y="14417"/>
                </a:lnTo>
                <a:lnTo>
                  <a:pt x="11168" y="14398"/>
                </a:lnTo>
                <a:lnTo>
                  <a:pt x="11131" y="14379"/>
                </a:lnTo>
                <a:lnTo>
                  <a:pt x="11076" y="14398"/>
                </a:lnTo>
                <a:lnTo>
                  <a:pt x="11021" y="14398"/>
                </a:lnTo>
                <a:lnTo>
                  <a:pt x="10984" y="14398"/>
                </a:lnTo>
                <a:lnTo>
                  <a:pt x="10929" y="14360"/>
                </a:lnTo>
                <a:lnTo>
                  <a:pt x="10947" y="14341"/>
                </a:lnTo>
                <a:lnTo>
                  <a:pt x="11002" y="14341"/>
                </a:lnTo>
                <a:lnTo>
                  <a:pt x="11021" y="14322"/>
                </a:lnTo>
                <a:lnTo>
                  <a:pt x="11002" y="14283"/>
                </a:lnTo>
                <a:lnTo>
                  <a:pt x="10966" y="14245"/>
                </a:lnTo>
                <a:lnTo>
                  <a:pt x="10966" y="14207"/>
                </a:lnTo>
                <a:lnTo>
                  <a:pt x="10929" y="14169"/>
                </a:lnTo>
                <a:lnTo>
                  <a:pt x="10929" y="14150"/>
                </a:lnTo>
                <a:lnTo>
                  <a:pt x="10874" y="14073"/>
                </a:lnTo>
                <a:lnTo>
                  <a:pt x="10892" y="14073"/>
                </a:lnTo>
                <a:lnTo>
                  <a:pt x="10910" y="14073"/>
                </a:lnTo>
                <a:lnTo>
                  <a:pt x="10984" y="14169"/>
                </a:lnTo>
                <a:lnTo>
                  <a:pt x="11021" y="14226"/>
                </a:lnTo>
                <a:lnTo>
                  <a:pt x="11057" y="14245"/>
                </a:lnTo>
                <a:lnTo>
                  <a:pt x="11076" y="14303"/>
                </a:lnTo>
                <a:lnTo>
                  <a:pt x="11112" y="14322"/>
                </a:lnTo>
                <a:lnTo>
                  <a:pt x="11131" y="14322"/>
                </a:lnTo>
                <a:lnTo>
                  <a:pt x="11112" y="14264"/>
                </a:lnTo>
                <a:lnTo>
                  <a:pt x="11131" y="14264"/>
                </a:lnTo>
                <a:lnTo>
                  <a:pt x="11186" y="14264"/>
                </a:lnTo>
                <a:lnTo>
                  <a:pt x="11204" y="14226"/>
                </a:lnTo>
                <a:lnTo>
                  <a:pt x="11241" y="14188"/>
                </a:lnTo>
                <a:lnTo>
                  <a:pt x="11223" y="14150"/>
                </a:lnTo>
                <a:lnTo>
                  <a:pt x="11241" y="14131"/>
                </a:lnTo>
                <a:lnTo>
                  <a:pt x="11278" y="14131"/>
                </a:lnTo>
                <a:lnTo>
                  <a:pt x="11259" y="14207"/>
                </a:lnTo>
                <a:lnTo>
                  <a:pt x="11259" y="14264"/>
                </a:lnTo>
                <a:lnTo>
                  <a:pt x="11223" y="14283"/>
                </a:lnTo>
                <a:lnTo>
                  <a:pt x="11186" y="14303"/>
                </a:lnTo>
                <a:lnTo>
                  <a:pt x="11204" y="14322"/>
                </a:lnTo>
                <a:lnTo>
                  <a:pt x="11259" y="14341"/>
                </a:lnTo>
                <a:lnTo>
                  <a:pt x="11296" y="14303"/>
                </a:lnTo>
                <a:lnTo>
                  <a:pt x="11333" y="14283"/>
                </a:lnTo>
                <a:lnTo>
                  <a:pt x="11388" y="14207"/>
                </a:lnTo>
                <a:lnTo>
                  <a:pt x="11406" y="14112"/>
                </a:lnTo>
                <a:lnTo>
                  <a:pt x="11443" y="14073"/>
                </a:lnTo>
                <a:lnTo>
                  <a:pt x="11498" y="13940"/>
                </a:lnTo>
                <a:lnTo>
                  <a:pt x="11517" y="13825"/>
                </a:lnTo>
                <a:lnTo>
                  <a:pt x="11553" y="13768"/>
                </a:lnTo>
                <a:lnTo>
                  <a:pt x="11553" y="13730"/>
                </a:lnTo>
                <a:lnTo>
                  <a:pt x="11535" y="13711"/>
                </a:lnTo>
                <a:lnTo>
                  <a:pt x="11517" y="13730"/>
                </a:lnTo>
                <a:lnTo>
                  <a:pt x="11461" y="13787"/>
                </a:lnTo>
                <a:lnTo>
                  <a:pt x="11443" y="13806"/>
                </a:lnTo>
                <a:lnTo>
                  <a:pt x="11425" y="13787"/>
                </a:lnTo>
                <a:lnTo>
                  <a:pt x="11443" y="13749"/>
                </a:lnTo>
                <a:lnTo>
                  <a:pt x="11461" y="13730"/>
                </a:lnTo>
                <a:lnTo>
                  <a:pt x="11461" y="13692"/>
                </a:lnTo>
                <a:lnTo>
                  <a:pt x="11443" y="13672"/>
                </a:lnTo>
                <a:lnTo>
                  <a:pt x="11406" y="13634"/>
                </a:lnTo>
                <a:lnTo>
                  <a:pt x="11406" y="13596"/>
                </a:lnTo>
                <a:lnTo>
                  <a:pt x="11406" y="13539"/>
                </a:lnTo>
                <a:lnTo>
                  <a:pt x="11425" y="13520"/>
                </a:lnTo>
                <a:lnTo>
                  <a:pt x="11406" y="13501"/>
                </a:lnTo>
                <a:lnTo>
                  <a:pt x="11370" y="13520"/>
                </a:lnTo>
                <a:lnTo>
                  <a:pt x="11333" y="13520"/>
                </a:lnTo>
                <a:lnTo>
                  <a:pt x="11278" y="13501"/>
                </a:lnTo>
                <a:lnTo>
                  <a:pt x="11241" y="13481"/>
                </a:lnTo>
                <a:lnTo>
                  <a:pt x="11204" y="13424"/>
                </a:lnTo>
                <a:lnTo>
                  <a:pt x="11241" y="13424"/>
                </a:lnTo>
                <a:lnTo>
                  <a:pt x="11278" y="13424"/>
                </a:lnTo>
                <a:lnTo>
                  <a:pt x="11315" y="13443"/>
                </a:lnTo>
                <a:lnTo>
                  <a:pt x="11406" y="13424"/>
                </a:lnTo>
                <a:lnTo>
                  <a:pt x="11443" y="13424"/>
                </a:lnTo>
                <a:lnTo>
                  <a:pt x="11480" y="13462"/>
                </a:lnTo>
                <a:lnTo>
                  <a:pt x="11535" y="13443"/>
                </a:lnTo>
                <a:lnTo>
                  <a:pt x="11553" y="13443"/>
                </a:lnTo>
                <a:lnTo>
                  <a:pt x="11590" y="13462"/>
                </a:lnTo>
                <a:lnTo>
                  <a:pt x="11627" y="13520"/>
                </a:lnTo>
                <a:lnTo>
                  <a:pt x="11645" y="13520"/>
                </a:lnTo>
                <a:lnTo>
                  <a:pt x="11700" y="13501"/>
                </a:lnTo>
                <a:lnTo>
                  <a:pt x="11774" y="13443"/>
                </a:lnTo>
                <a:lnTo>
                  <a:pt x="11627" y="13157"/>
                </a:lnTo>
                <a:lnTo>
                  <a:pt x="11608" y="13119"/>
                </a:lnTo>
                <a:lnTo>
                  <a:pt x="11627" y="13119"/>
                </a:lnTo>
                <a:lnTo>
                  <a:pt x="11682" y="13080"/>
                </a:lnTo>
                <a:lnTo>
                  <a:pt x="11700" y="13042"/>
                </a:lnTo>
                <a:lnTo>
                  <a:pt x="11700" y="13023"/>
                </a:lnTo>
                <a:lnTo>
                  <a:pt x="11682" y="12985"/>
                </a:lnTo>
                <a:lnTo>
                  <a:pt x="11700" y="12985"/>
                </a:lnTo>
                <a:lnTo>
                  <a:pt x="11737" y="13004"/>
                </a:lnTo>
                <a:lnTo>
                  <a:pt x="11755" y="13023"/>
                </a:lnTo>
                <a:lnTo>
                  <a:pt x="11792" y="13023"/>
                </a:lnTo>
                <a:lnTo>
                  <a:pt x="11810" y="12985"/>
                </a:lnTo>
                <a:lnTo>
                  <a:pt x="11866" y="12966"/>
                </a:lnTo>
                <a:lnTo>
                  <a:pt x="11810" y="12947"/>
                </a:lnTo>
                <a:lnTo>
                  <a:pt x="11792" y="12909"/>
                </a:lnTo>
                <a:lnTo>
                  <a:pt x="11792" y="12890"/>
                </a:lnTo>
                <a:lnTo>
                  <a:pt x="11810" y="12870"/>
                </a:lnTo>
                <a:lnTo>
                  <a:pt x="11939" y="12851"/>
                </a:lnTo>
                <a:lnTo>
                  <a:pt x="12215" y="12794"/>
                </a:lnTo>
                <a:lnTo>
                  <a:pt x="12215" y="12756"/>
                </a:lnTo>
                <a:lnTo>
                  <a:pt x="12178" y="12718"/>
                </a:lnTo>
                <a:lnTo>
                  <a:pt x="12141" y="12660"/>
                </a:lnTo>
                <a:lnTo>
                  <a:pt x="12141" y="12641"/>
                </a:lnTo>
                <a:lnTo>
                  <a:pt x="12141" y="12622"/>
                </a:lnTo>
                <a:lnTo>
                  <a:pt x="12178" y="12622"/>
                </a:lnTo>
                <a:lnTo>
                  <a:pt x="12196" y="12660"/>
                </a:lnTo>
                <a:lnTo>
                  <a:pt x="12233" y="12660"/>
                </a:lnTo>
                <a:lnTo>
                  <a:pt x="12233" y="12641"/>
                </a:lnTo>
                <a:lnTo>
                  <a:pt x="12215" y="12603"/>
                </a:lnTo>
                <a:lnTo>
                  <a:pt x="12178" y="12565"/>
                </a:lnTo>
                <a:lnTo>
                  <a:pt x="12178" y="12527"/>
                </a:lnTo>
                <a:lnTo>
                  <a:pt x="12196" y="12508"/>
                </a:lnTo>
                <a:lnTo>
                  <a:pt x="12215" y="12527"/>
                </a:lnTo>
                <a:lnTo>
                  <a:pt x="12233" y="12565"/>
                </a:lnTo>
                <a:lnTo>
                  <a:pt x="12251" y="12603"/>
                </a:lnTo>
                <a:lnTo>
                  <a:pt x="12306" y="12622"/>
                </a:lnTo>
                <a:lnTo>
                  <a:pt x="12325" y="12641"/>
                </a:lnTo>
                <a:lnTo>
                  <a:pt x="12325" y="12737"/>
                </a:lnTo>
                <a:lnTo>
                  <a:pt x="12361" y="12756"/>
                </a:lnTo>
                <a:lnTo>
                  <a:pt x="12417" y="12756"/>
                </a:lnTo>
                <a:lnTo>
                  <a:pt x="12453" y="12737"/>
                </a:lnTo>
                <a:lnTo>
                  <a:pt x="12564" y="12660"/>
                </a:lnTo>
                <a:lnTo>
                  <a:pt x="12600" y="12622"/>
                </a:lnTo>
                <a:lnTo>
                  <a:pt x="12619" y="12641"/>
                </a:lnTo>
                <a:lnTo>
                  <a:pt x="12655" y="12603"/>
                </a:lnTo>
                <a:lnTo>
                  <a:pt x="12692" y="12584"/>
                </a:lnTo>
                <a:lnTo>
                  <a:pt x="12655" y="12508"/>
                </a:lnTo>
                <a:lnTo>
                  <a:pt x="12600" y="12508"/>
                </a:lnTo>
                <a:lnTo>
                  <a:pt x="12545" y="12527"/>
                </a:lnTo>
                <a:lnTo>
                  <a:pt x="12508" y="12527"/>
                </a:lnTo>
                <a:lnTo>
                  <a:pt x="12508" y="12508"/>
                </a:lnTo>
                <a:lnTo>
                  <a:pt x="12545" y="12469"/>
                </a:lnTo>
                <a:lnTo>
                  <a:pt x="12600" y="12450"/>
                </a:lnTo>
                <a:lnTo>
                  <a:pt x="12582" y="12412"/>
                </a:lnTo>
                <a:lnTo>
                  <a:pt x="12508" y="12374"/>
                </a:lnTo>
                <a:lnTo>
                  <a:pt x="12490" y="12374"/>
                </a:lnTo>
                <a:lnTo>
                  <a:pt x="12435" y="12393"/>
                </a:lnTo>
                <a:lnTo>
                  <a:pt x="12417" y="12393"/>
                </a:lnTo>
                <a:lnTo>
                  <a:pt x="12398" y="12355"/>
                </a:lnTo>
                <a:lnTo>
                  <a:pt x="12435" y="12317"/>
                </a:lnTo>
                <a:lnTo>
                  <a:pt x="12417" y="12240"/>
                </a:lnTo>
                <a:lnTo>
                  <a:pt x="12398" y="12183"/>
                </a:lnTo>
                <a:lnTo>
                  <a:pt x="12417" y="12183"/>
                </a:lnTo>
                <a:lnTo>
                  <a:pt x="12472" y="12183"/>
                </a:lnTo>
                <a:lnTo>
                  <a:pt x="12490" y="12202"/>
                </a:lnTo>
                <a:lnTo>
                  <a:pt x="12508" y="12259"/>
                </a:lnTo>
                <a:lnTo>
                  <a:pt x="12564" y="12240"/>
                </a:lnTo>
                <a:lnTo>
                  <a:pt x="12582" y="12298"/>
                </a:lnTo>
                <a:lnTo>
                  <a:pt x="12600" y="12336"/>
                </a:lnTo>
                <a:lnTo>
                  <a:pt x="12637" y="12336"/>
                </a:lnTo>
                <a:lnTo>
                  <a:pt x="12655" y="12259"/>
                </a:lnTo>
                <a:lnTo>
                  <a:pt x="12674" y="12336"/>
                </a:lnTo>
                <a:lnTo>
                  <a:pt x="12637" y="12374"/>
                </a:lnTo>
                <a:lnTo>
                  <a:pt x="12600" y="12374"/>
                </a:lnTo>
                <a:lnTo>
                  <a:pt x="12637" y="12393"/>
                </a:lnTo>
                <a:lnTo>
                  <a:pt x="12674" y="12355"/>
                </a:lnTo>
                <a:lnTo>
                  <a:pt x="12747" y="12336"/>
                </a:lnTo>
                <a:lnTo>
                  <a:pt x="12692" y="12221"/>
                </a:lnTo>
                <a:lnTo>
                  <a:pt x="12692" y="12183"/>
                </a:lnTo>
                <a:lnTo>
                  <a:pt x="12729" y="12164"/>
                </a:lnTo>
                <a:lnTo>
                  <a:pt x="12747" y="12202"/>
                </a:lnTo>
                <a:lnTo>
                  <a:pt x="12766" y="12259"/>
                </a:lnTo>
                <a:lnTo>
                  <a:pt x="12802" y="12298"/>
                </a:lnTo>
                <a:lnTo>
                  <a:pt x="12857" y="12259"/>
                </a:lnTo>
                <a:lnTo>
                  <a:pt x="12876" y="12202"/>
                </a:lnTo>
                <a:lnTo>
                  <a:pt x="12894" y="12164"/>
                </a:lnTo>
                <a:lnTo>
                  <a:pt x="12913" y="12183"/>
                </a:lnTo>
                <a:lnTo>
                  <a:pt x="12913" y="12221"/>
                </a:lnTo>
                <a:lnTo>
                  <a:pt x="12949" y="12183"/>
                </a:lnTo>
                <a:lnTo>
                  <a:pt x="12968" y="12126"/>
                </a:lnTo>
                <a:lnTo>
                  <a:pt x="12986" y="12126"/>
                </a:lnTo>
                <a:lnTo>
                  <a:pt x="12986" y="12164"/>
                </a:lnTo>
                <a:lnTo>
                  <a:pt x="12949" y="12278"/>
                </a:lnTo>
                <a:lnTo>
                  <a:pt x="12949" y="12298"/>
                </a:lnTo>
                <a:lnTo>
                  <a:pt x="13004" y="12298"/>
                </a:lnTo>
                <a:lnTo>
                  <a:pt x="13023" y="12317"/>
                </a:lnTo>
                <a:lnTo>
                  <a:pt x="13004" y="12336"/>
                </a:lnTo>
                <a:lnTo>
                  <a:pt x="12931" y="12317"/>
                </a:lnTo>
                <a:lnTo>
                  <a:pt x="12931" y="12355"/>
                </a:lnTo>
                <a:lnTo>
                  <a:pt x="12968" y="12393"/>
                </a:lnTo>
                <a:lnTo>
                  <a:pt x="13023" y="12355"/>
                </a:lnTo>
                <a:lnTo>
                  <a:pt x="13096" y="12317"/>
                </a:lnTo>
                <a:lnTo>
                  <a:pt x="13280" y="12202"/>
                </a:lnTo>
                <a:lnTo>
                  <a:pt x="13372" y="12164"/>
                </a:lnTo>
                <a:lnTo>
                  <a:pt x="13445" y="12145"/>
                </a:lnTo>
                <a:lnTo>
                  <a:pt x="13500" y="12087"/>
                </a:lnTo>
                <a:lnTo>
                  <a:pt x="13555" y="12087"/>
                </a:lnTo>
                <a:lnTo>
                  <a:pt x="13574" y="12087"/>
                </a:lnTo>
                <a:lnTo>
                  <a:pt x="13574" y="12126"/>
                </a:lnTo>
                <a:lnTo>
                  <a:pt x="13555" y="12145"/>
                </a:lnTo>
                <a:lnTo>
                  <a:pt x="13390" y="12240"/>
                </a:lnTo>
                <a:lnTo>
                  <a:pt x="13280" y="12278"/>
                </a:lnTo>
                <a:lnTo>
                  <a:pt x="13243" y="12317"/>
                </a:lnTo>
                <a:lnTo>
                  <a:pt x="13188" y="12355"/>
                </a:lnTo>
                <a:lnTo>
                  <a:pt x="13115" y="12393"/>
                </a:lnTo>
                <a:lnTo>
                  <a:pt x="12949" y="12489"/>
                </a:lnTo>
                <a:lnTo>
                  <a:pt x="12857" y="12546"/>
                </a:lnTo>
                <a:lnTo>
                  <a:pt x="12802" y="12565"/>
                </a:lnTo>
                <a:lnTo>
                  <a:pt x="12766" y="12622"/>
                </a:lnTo>
                <a:lnTo>
                  <a:pt x="12766" y="12641"/>
                </a:lnTo>
                <a:lnTo>
                  <a:pt x="12784" y="12660"/>
                </a:lnTo>
                <a:lnTo>
                  <a:pt x="12821" y="12622"/>
                </a:lnTo>
                <a:lnTo>
                  <a:pt x="12894" y="12565"/>
                </a:lnTo>
                <a:lnTo>
                  <a:pt x="13096" y="12431"/>
                </a:lnTo>
                <a:lnTo>
                  <a:pt x="13261" y="12355"/>
                </a:lnTo>
                <a:lnTo>
                  <a:pt x="13427" y="12278"/>
                </a:lnTo>
                <a:lnTo>
                  <a:pt x="13592" y="12183"/>
                </a:lnTo>
                <a:lnTo>
                  <a:pt x="13721" y="12087"/>
                </a:lnTo>
                <a:lnTo>
                  <a:pt x="13849" y="12011"/>
                </a:lnTo>
                <a:lnTo>
                  <a:pt x="14033" y="11877"/>
                </a:lnTo>
                <a:lnTo>
                  <a:pt x="14106" y="11839"/>
                </a:lnTo>
                <a:lnTo>
                  <a:pt x="14180" y="11782"/>
                </a:lnTo>
                <a:lnTo>
                  <a:pt x="14308" y="11706"/>
                </a:lnTo>
                <a:lnTo>
                  <a:pt x="14345" y="11610"/>
                </a:lnTo>
                <a:lnTo>
                  <a:pt x="14345" y="11591"/>
                </a:lnTo>
                <a:lnTo>
                  <a:pt x="14290" y="11610"/>
                </a:lnTo>
                <a:lnTo>
                  <a:pt x="14253" y="11610"/>
                </a:lnTo>
                <a:lnTo>
                  <a:pt x="14253" y="11572"/>
                </a:lnTo>
                <a:lnTo>
                  <a:pt x="14290" y="11534"/>
                </a:lnTo>
                <a:lnTo>
                  <a:pt x="14327" y="11515"/>
                </a:lnTo>
                <a:lnTo>
                  <a:pt x="14327" y="11457"/>
                </a:lnTo>
                <a:lnTo>
                  <a:pt x="14327" y="11419"/>
                </a:lnTo>
                <a:lnTo>
                  <a:pt x="14345" y="11400"/>
                </a:lnTo>
                <a:lnTo>
                  <a:pt x="14382" y="11438"/>
                </a:lnTo>
                <a:lnTo>
                  <a:pt x="14400" y="11438"/>
                </a:lnTo>
                <a:lnTo>
                  <a:pt x="14455" y="11419"/>
                </a:lnTo>
                <a:lnTo>
                  <a:pt x="14492" y="11362"/>
                </a:lnTo>
                <a:lnTo>
                  <a:pt x="14584" y="11247"/>
                </a:lnTo>
                <a:lnTo>
                  <a:pt x="14621" y="11247"/>
                </a:lnTo>
                <a:lnTo>
                  <a:pt x="14657" y="11266"/>
                </a:lnTo>
                <a:lnTo>
                  <a:pt x="14676" y="11228"/>
                </a:lnTo>
                <a:lnTo>
                  <a:pt x="14676" y="11171"/>
                </a:lnTo>
                <a:lnTo>
                  <a:pt x="14676" y="11114"/>
                </a:lnTo>
                <a:lnTo>
                  <a:pt x="14657" y="11056"/>
                </a:lnTo>
                <a:lnTo>
                  <a:pt x="14602" y="11037"/>
                </a:lnTo>
                <a:lnTo>
                  <a:pt x="14602" y="11018"/>
                </a:lnTo>
                <a:lnTo>
                  <a:pt x="14639" y="10999"/>
                </a:lnTo>
                <a:lnTo>
                  <a:pt x="14639" y="10961"/>
                </a:lnTo>
                <a:lnTo>
                  <a:pt x="14584" y="10942"/>
                </a:lnTo>
                <a:lnTo>
                  <a:pt x="14547" y="10923"/>
                </a:lnTo>
                <a:lnTo>
                  <a:pt x="14529" y="10904"/>
                </a:lnTo>
                <a:lnTo>
                  <a:pt x="14529" y="10884"/>
                </a:lnTo>
                <a:lnTo>
                  <a:pt x="14547" y="10846"/>
                </a:lnTo>
                <a:lnTo>
                  <a:pt x="14566" y="10808"/>
                </a:lnTo>
                <a:lnTo>
                  <a:pt x="14547" y="10770"/>
                </a:lnTo>
                <a:lnTo>
                  <a:pt x="14529" y="10751"/>
                </a:lnTo>
                <a:lnTo>
                  <a:pt x="14529" y="10713"/>
                </a:lnTo>
                <a:lnTo>
                  <a:pt x="14529" y="10674"/>
                </a:lnTo>
                <a:lnTo>
                  <a:pt x="14510" y="10655"/>
                </a:lnTo>
                <a:lnTo>
                  <a:pt x="14510" y="10636"/>
                </a:lnTo>
                <a:lnTo>
                  <a:pt x="14547" y="10617"/>
                </a:lnTo>
                <a:lnTo>
                  <a:pt x="14529" y="10636"/>
                </a:lnTo>
                <a:lnTo>
                  <a:pt x="14566" y="10636"/>
                </a:lnTo>
                <a:lnTo>
                  <a:pt x="14584" y="10674"/>
                </a:lnTo>
                <a:lnTo>
                  <a:pt x="14657" y="10713"/>
                </a:lnTo>
                <a:lnTo>
                  <a:pt x="14694" y="10655"/>
                </a:lnTo>
                <a:lnTo>
                  <a:pt x="14749" y="10579"/>
                </a:lnTo>
                <a:lnTo>
                  <a:pt x="14823" y="10541"/>
                </a:lnTo>
                <a:lnTo>
                  <a:pt x="14878" y="10522"/>
                </a:lnTo>
                <a:lnTo>
                  <a:pt x="14915" y="10464"/>
                </a:lnTo>
                <a:lnTo>
                  <a:pt x="14933" y="10483"/>
                </a:lnTo>
                <a:lnTo>
                  <a:pt x="14951" y="10503"/>
                </a:lnTo>
                <a:lnTo>
                  <a:pt x="14933" y="10579"/>
                </a:lnTo>
                <a:lnTo>
                  <a:pt x="14896" y="10732"/>
                </a:lnTo>
                <a:lnTo>
                  <a:pt x="14859" y="10808"/>
                </a:lnTo>
                <a:lnTo>
                  <a:pt x="14823" y="10865"/>
                </a:lnTo>
                <a:lnTo>
                  <a:pt x="14823" y="10904"/>
                </a:lnTo>
                <a:lnTo>
                  <a:pt x="14841" y="10923"/>
                </a:lnTo>
                <a:lnTo>
                  <a:pt x="14878" y="10923"/>
                </a:lnTo>
                <a:lnTo>
                  <a:pt x="14951" y="10884"/>
                </a:lnTo>
                <a:lnTo>
                  <a:pt x="15062" y="10865"/>
                </a:lnTo>
                <a:lnTo>
                  <a:pt x="15117" y="10846"/>
                </a:lnTo>
                <a:lnTo>
                  <a:pt x="15153" y="10846"/>
                </a:lnTo>
                <a:lnTo>
                  <a:pt x="15153" y="10904"/>
                </a:lnTo>
                <a:lnTo>
                  <a:pt x="15135" y="10904"/>
                </a:lnTo>
                <a:lnTo>
                  <a:pt x="15080" y="10904"/>
                </a:lnTo>
                <a:lnTo>
                  <a:pt x="15062" y="10923"/>
                </a:lnTo>
                <a:lnTo>
                  <a:pt x="15025" y="10961"/>
                </a:lnTo>
                <a:lnTo>
                  <a:pt x="15006" y="10980"/>
                </a:lnTo>
                <a:lnTo>
                  <a:pt x="14970" y="10980"/>
                </a:lnTo>
                <a:lnTo>
                  <a:pt x="14915" y="11037"/>
                </a:lnTo>
                <a:lnTo>
                  <a:pt x="14859" y="11075"/>
                </a:lnTo>
                <a:lnTo>
                  <a:pt x="14841" y="11114"/>
                </a:lnTo>
                <a:lnTo>
                  <a:pt x="14841" y="11133"/>
                </a:lnTo>
                <a:lnTo>
                  <a:pt x="14859" y="11152"/>
                </a:lnTo>
                <a:lnTo>
                  <a:pt x="14878" y="11133"/>
                </a:lnTo>
                <a:lnTo>
                  <a:pt x="14915" y="11114"/>
                </a:lnTo>
                <a:lnTo>
                  <a:pt x="14970" y="11056"/>
                </a:lnTo>
                <a:lnTo>
                  <a:pt x="15043" y="10999"/>
                </a:lnTo>
                <a:lnTo>
                  <a:pt x="15153" y="10942"/>
                </a:lnTo>
                <a:lnTo>
                  <a:pt x="15227" y="10904"/>
                </a:lnTo>
                <a:lnTo>
                  <a:pt x="15282" y="10884"/>
                </a:lnTo>
                <a:lnTo>
                  <a:pt x="15355" y="10865"/>
                </a:lnTo>
                <a:lnTo>
                  <a:pt x="15374" y="10846"/>
                </a:lnTo>
                <a:close/>
              </a:path>
            </a:pathLst>
          </a:custGeom>
          <a:noFill/>
          <a:ln w="9525" cmpd="sng">
            <a:solidFill>
              <a:srgbClr val="000000"/>
            </a:solidFill>
            <a:round/>
            <a:headEnd/>
            <a:tailEnd/>
          </a:ln>
        </p:spPr>
        <p:txBody>
          <a:bodyPr/>
          <a:lstStyle/>
          <a:p>
            <a:endParaRPr lang="en-US"/>
          </a:p>
        </p:txBody>
      </p:sp>
      <p:sp>
        <p:nvSpPr>
          <p:cNvPr id="3" name="TextBox 2"/>
          <p:cNvSpPr txBox="1"/>
          <p:nvPr/>
        </p:nvSpPr>
        <p:spPr>
          <a:xfrm>
            <a:off x="2641544" y="2525785"/>
            <a:ext cx="2542684" cy="861774"/>
          </a:xfrm>
          <a:prstGeom prst="rect">
            <a:avLst/>
          </a:prstGeom>
          <a:noFill/>
        </p:spPr>
        <p:txBody>
          <a:bodyPr wrap="none" rtlCol="0">
            <a:spAutoFit/>
          </a:bodyPr>
          <a:lstStyle/>
          <a:p>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More governments</a:t>
            </a:r>
          </a:p>
          <a:p>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than population alone </a:t>
            </a:r>
          </a:p>
          <a:p>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would predict</a:t>
            </a:r>
          </a:p>
        </p:txBody>
      </p:sp>
      <p:sp>
        <p:nvSpPr>
          <p:cNvPr id="6" name="TextBox 5"/>
          <p:cNvSpPr txBox="1"/>
          <p:nvPr/>
        </p:nvSpPr>
        <p:spPr>
          <a:xfrm>
            <a:off x="5334000" y="4516437"/>
            <a:ext cx="2542684" cy="861774"/>
          </a:xfrm>
          <a:prstGeom prst="rect">
            <a:avLst/>
          </a:prstGeom>
          <a:noFill/>
        </p:spPr>
        <p:txBody>
          <a:bodyPr wrap="none" rtlCol="0">
            <a:spAutoFit/>
          </a:bodyPr>
          <a:lstStyle/>
          <a:p>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Fewer governments</a:t>
            </a:r>
          </a:p>
          <a:p>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than population alone </a:t>
            </a:r>
          </a:p>
          <a:p>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would predict</a:t>
            </a:r>
          </a:p>
        </p:txBody>
      </p:sp>
      <p:sp>
        <p:nvSpPr>
          <p:cNvPr id="4" name="TextBox 3"/>
          <p:cNvSpPr txBox="1"/>
          <p:nvPr/>
        </p:nvSpPr>
        <p:spPr>
          <a:xfrm>
            <a:off x="5181600" y="1676400"/>
            <a:ext cx="4035079" cy="923330"/>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latin typeface="Segoe Print" panose="02000600000000000000" pitchFamily="2" charset="0"/>
              </a:rPr>
              <a:t>So Texas isn’t anti-government! </a:t>
            </a:r>
            <a:br>
              <a:rPr lang="en-US"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dirty="0">
                <a:solidFill>
                  <a:srgbClr val="FF0000"/>
                </a:solidFill>
                <a:effectLst>
                  <a:outerShdw blurRad="38100" dist="38100" dir="2700000" algn="tl">
                    <a:srgbClr val="000000">
                      <a:alpha val="43137"/>
                    </a:srgbClr>
                  </a:outerShdw>
                </a:effectLst>
                <a:latin typeface="Segoe Print" panose="02000600000000000000" pitchFamily="2" charset="0"/>
              </a:rPr>
              <a:t>…it’s just federal government </a:t>
            </a:r>
            <a:br>
              <a:rPr lang="en-US"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dirty="0">
                <a:solidFill>
                  <a:srgbClr val="FF0000"/>
                </a:solidFill>
                <a:effectLst>
                  <a:outerShdw blurRad="38100" dist="38100" dir="2700000" algn="tl">
                    <a:srgbClr val="000000">
                      <a:alpha val="43137"/>
                    </a:srgbClr>
                  </a:outerShdw>
                </a:effectLst>
                <a:latin typeface="Segoe Print" panose="02000600000000000000" pitchFamily="2" charset="0"/>
              </a:rPr>
              <a:t>that is the problem</a:t>
            </a:r>
          </a:p>
        </p:txBody>
      </p:sp>
      <p:sp>
        <p:nvSpPr>
          <p:cNvPr id="8" name="Up-Down Arrow 7"/>
          <p:cNvSpPr/>
          <p:nvPr/>
        </p:nvSpPr>
        <p:spPr>
          <a:xfrm rot="19877968">
            <a:off x="4787513" y="3371135"/>
            <a:ext cx="533400" cy="1143000"/>
          </a:xfrm>
          <a:prstGeom prst="upDownArrow">
            <a:avLst/>
          </a:prstGeom>
          <a:noFill/>
          <a:ln w="127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67200" y="5484891"/>
            <a:ext cx="5055374" cy="584775"/>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Large variation in # of local governments at almost all levels of state population</a:t>
            </a:r>
          </a:p>
        </p:txBody>
      </p:sp>
      <p:sp>
        <p:nvSpPr>
          <p:cNvPr id="7" name="Star: 5 Points 6">
            <a:extLst>
              <a:ext uri="{FF2B5EF4-FFF2-40B4-BE49-F238E27FC236}">
                <a16:creationId xmlns:a16="http://schemas.microsoft.com/office/drawing/2014/main" id="{5896EF83-A26B-4D46-A470-37CCF0A55A3A}"/>
              </a:ext>
            </a:extLst>
          </p:cNvPr>
          <p:cNvSpPr/>
          <p:nvPr/>
        </p:nvSpPr>
        <p:spPr>
          <a:xfrm>
            <a:off x="2762450" y="3409750"/>
            <a:ext cx="381000" cy="381000"/>
          </a:xfrm>
          <a:prstGeom prst="star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28F22A30-C53F-4DBD-867D-5160E43210E7}"/>
              </a:ext>
            </a:extLst>
          </p:cNvPr>
          <p:cNvSpPr/>
          <p:nvPr/>
        </p:nvSpPr>
        <p:spPr>
          <a:xfrm>
            <a:off x="2743200" y="5638800"/>
            <a:ext cx="381000" cy="381000"/>
          </a:xfrm>
          <a:prstGeom prst="star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Government Own-Source Revenue </a:t>
            </a:r>
            <a:r>
              <a:rPr lang="en-US" sz="3600" dirty="0"/>
              <a:t>(U.S. average, 2010)</a:t>
            </a:r>
          </a:p>
        </p:txBody>
      </p:sp>
      <p:pic>
        <p:nvPicPr>
          <p:cNvPr id="3" name="Picture 2" descr="Pie chart of where local government own-source revenue comes from.  US average in 2010.&#10;&#10;About 33%: property tax&#10;About 25%: sales tax&#10;About 20%: charges and miscellaneous&#10;Other small contributions:  utility payments, insurance trust, income tax, vehicle fees, liquor store revenue."/>
          <p:cNvPicPr>
            <a:picLocks noChangeAspect="1"/>
          </p:cNvPicPr>
          <p:nvPr/>
        </p:nvPicPr>
        <p:blipFill rotWithShape="1">
          <a:blip r:embed="rId3" cstate="print"/>
          <a:srcRect r="1452" b="10802"/>
          <a:stretch/>
        </p:blipFill>
        <p:spPr>
          <a:xfrm>
            <a:off x="1294493" y="1600200"/>
            <a:ext cx="7697107" cy="5109029"/>
          </a:xfrm>
          <a:prstGeom prst="rect">
            <a:avLst/>
          </a:prstGeom>
        </p:spPr>
      </p:pic>
      <p:sp>
        <p:nvSpPr>
          <p:cNvPr id="4" name="Oval 3"/>
          <p:cNvSpPr/>
          <p:nvPr/>
        </p:nvSpPr>
        <p:spPr>
          <a:xfrm>
            <a:off x="5867400" y="3048000"/>
            <a:ext cx="2209800" cy="762000"/>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9748" y="4800600"/>
            <a:ext cx="2209800" cy="762000"/>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294493" y="274320"/>
            <a:ext cx="1524907" cy="563880"/>
          </a:xfrm>
          <a:prstGeom prst="ellipse">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93548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solidFill>
              <a:srgbClr val="FF0000"/>
            </a:solidFill>
            <a:latin typeface="Segoe Print" panose="02000600000000000000" pitchFamily="2" charset="0"/>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13651</TotalTime>
  <Words>1765</Words>
  <Application>Microsoft Office PowerPoint</Application>
  <PresentationFormat>On-screen Show (4:3)</PresentationFormat>
  <Paragraphs>247</Paragraphs>
  <Slides>32</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Gill Sans MT</vt:lpstr>
      <vt:lpstr>Segoe Print</vt:lpstr>
      <vt:lpstr>Segoe UI</vt:lpstr>
      <vt:lpstr>Tahoma</vt:lpstr>
      <vt:lpstr>Times</vt:lpstr>
      <vt:lpstr>Verdana</vt:lpstr>
      <vt:lpstr>Wingdings 2</vt:lpstr>
      <vt:lpstr>1_Default Design</vt:lpstr>
      <vt:lpstr>1_Solstice</vt:lpstr>
      <vt:lpstr>POLS 207   State &amp; Local Government* </vt:lpstr>
      <vt:lpstr>Learning Objectives</vt:lpstr>
      <vt:lpstr>Learning Objectives</vt:lpstr>
      <vt:lpstr>“Balance of Governments” in U.S.</vt:lpstr>
      <vt:lpstr>Number of Local Governments in U.S. by Type from 1952-2007</vt:lpstr>
      <vt:lpstr>What’s Up? Was there a problem with this graph?</vt:lpstr>
      <vt:lpstr>Number of Local Governments in U.S. by Type from 1952-2007</vt:lpstr>
      <vt:lpstr>Population and Number of Local Governments</vt:lpstr>
      <vt:lpstr>Local Government Own-Source Revenue (U.S. average, 2010)</vt:lpstr>
      <vt:lpstr>Local Government Spending  (U.S. average, 2010)</vt:lpstr>
      <vt:lpstr>County Government</vt:lpstr>
      <vt:lpstr>County Government in the U.S.</vt:lpstr>
      <vt:lpstr>County Government in the U.S.</vt:lpstr>
      <vt:lpstr>County Government in the U.S.</vt:lpstr>
      <vt:lpstr>Counties Matter</vt:lpstr>
      <vt:lpstr>Counties Matter</vt:lpstr>
      <vt:lpstr>Counties Matter</vt:lpstr>
      <vt:lpstr>PowerPoint Presentation</vt:lpstr>
      <vt:lpstr>PowerPoint Presentation</vt:lpstr>
      <vt:lpstr>County Government Revenue</vt:lpstr>
      <vt:lpstr>County Gov’t Expenditures</vt:lpstr>
      <vt:lpstr>Brazos County is Big $$ Business</vt:lpstr>
      <vt:lpstr>City (Municipal) Government</vt:lpstr>
      <vt:lpstr>Municipal Charters in Texas</vt:lpstr>
      <vt:lpstr>Municipal Charters in Texas</vt:lpstr>
      <vt:lpstr>Cities are Big $$ Business</vt:lpstr>
      <vt:lpstr>Municipal Government Types  in the U.S.</vt:lpstr>
      <vt:lpstr>Mayor-Council Form</vt:lpstr>
      <vt:lpstr>Mayor-Council:  Two forms today</vt:lpstr>
      <vt:lpstr>Mayor-Council: Cons &amp; Pros</vt:lpstr>
      <vt:lpstr>Practice Problems …to begin mastering this material!</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Professor Harvey J. Tucker</dc:title>
  <dc:creator>Harvey Tucker</dc:creator>
  <cp:lastModifiedBy>Dwight Roblyer</cp:lastModifiedBy>
  <cp:revision>1041</cp:revision>
  <cp:lastPrinted>2020-10-12T02:37:55Z</cp:lastPrinted>
  <dcterms:created xsi:type="dcterms:W3CDTF">2002-01-15T14:16:03Z</dcterms:created>
  <dcterms:modified xsi:type="dcterms:W3CDTF">2023-03-18T04:59:18Z</dcterms:modified>
</cp:coreProperties>
</file>