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 id="2147483944" r:id="rId3"/>
  </p:sldMasterIdLst>
  <p:notesMasterIdLst>
    <p:notesMasterId r:id="rId24"/>
  </p:notesMasterIdLst>
  <p:handoutMasterIdLst>
    <p:handoutMasterId r:id="rId25"/>
  </p:handoutMasterIdLst>
  <p:sldIdLst>
    <p:sldId id="489" r:id="rId4"/>
    <p:sldId id="640" r:id="rId5"/>
    <p:sldId id="567" r:id="rId6"/>
    <p:sldId id="568" r:id="rId7"/>
    <p:sldId id="569" r:id="rId8"/>
    <p:sldId id="611" r:id="rId9"/>
    <p:sldId id="570" r:id="rId10"/>
    <p:sldId id="597" r:id="rId11"/>
    <p:sldId id="596" r:id="rId12"/>
    <p:sldId id="571" r:id="rId13"/>
    <p:sldId id="598" r:id="rId14"/>
    <p:sldId id="614" r:id="rId15"/>
    <p:sldId id="615" r:id="rId16"/>
    <p:sldId id="572" r:id="rId17"/>
    <p:sldId id="573" r:id="rId18"/>
    <p:sldId id="575" r:id="rId19"/>
    <p:sldId id="576" r:id="rId20"/>
    <p:sldId id="577" r:id="rId21"/>
    <p:sldId id="656" r:id="rId22"/>
    <p:sldId id="639" r:id="rId2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891A7"/>
    <a:srgbClr val="FF0000"/>
    <a:srgbClr val="66B9CC"/>
    <a:srgbClr val="E7DEC9"/>
    <a:srgbClr val="FF3300"/>
    <a:srgbClr val="26697A"/>
    <a:srgbClr val="D9160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921" autoAdjust="0"/>
  </p:normalViewPr>
  <p:slideViewPr>
    <p:cSldViewPr>
      <p:cViewPr varScale="1">
        <p:scale>
          <a:sx n="89" d="100"/>
          <a:sy n="89" d="100"/>
        </p:scale>
        <p:origin x="1008" y="90"/>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p:scale>
          <a:sx n="90" d="100"/>
          <a:sy n="90" d="100"/>
        </p:scale>
        <p:origin x="5616" y="1482"/>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81473" y="30951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 – </a:t>
            </a:r>
            <a:r>
              <a:rPr lang="en-US" dirty="0" err="1"/>
              <a:t>Chpt</a:t>
            </a:r>
            <a:r>
              <a:rPr lang="en-US" dirty="0"/>
              <a:t> 11, Courts</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B751B3C4-1C1A-472C-A87C-FD34C815DC6D}" type="slidenum">
              <a:rPr lang="en-US" smtClean="0"/>
              <a:pPr/>
              <a:t>‹#›</a:t>
            </a:fld>
            <a:endParaRPr lang="en-US"/>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pPr/>
              <a:t>10/10/2022</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youtu.be/3_vNwQ-i0f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a:t>
            </a:fld>
            <a:endParaRPr lang="en-US" dirty="0"/>
          </a:p>
        </p:txBody>
      </p:sp>
    </p:spTree>
    <p:extLst>
      <p:ext uri="{BB962C8B-B14F-4D97-AF65-F5344CB8AC3E}">
        <p14:creationId xmlns:p14="http://schemas.microsoft.com/office/powerpoint/2010/main" val="38859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ABD01AD-C584-447E-B03D-48EFECBD7602}" type="slidenum">
              <a:rPr lang="en-US"/>
              <a:pPr/>
              <a:t>10</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91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11</a:t>
            </a:fld>
            <a:endParaRPr lang="en-US" dirty="0"/>
          </a:p>
        </p:txBody>
      </p:sp>
    </p:spTree>
    <p:extLst>
      <p:ext uri="{BB962C8B-B14F-4D97-AF65-F5344CB8AC3E}">
        <p14:creationId xmlns:p14="http://schemas.microsoft.com/office/powerpoint/2010/main" val="3015862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12</a:t>
            </a:fld>
            <a:endParaRPr lang="en-US" dirty="0"/>
          </a:p>
        </p:txBody>
      </p:sp>
    </p:spTree>
    <p:extLst>
      <p:ext uri="{BB962C8B-B14F-4D97-AF65-F5344CB8AC3E}">
        <p14:creationId xmlns:p14="http://schemas.microsoft.com/office/powerpoint/2010/main" val="198820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13</a:t>
            </a:fld>
            <a:endParaRPr lang="en-US" dirty="0"/>
          </a:p>
        </p:txBody>
      </p:sp>
    </p:spTree>
    <p:extLst>
      <p:ext uri="{BB962C8B-B14F-4D97-AF65-F5344CB8AC3E}">
        <p14:creationId xmlns:p14="http://schemas.microsoft.com/office/powerpoint/2010/main" val="377546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155E188-69E1-4E51-B1D8-AEFDF21ED8DF}" type="slidenum">
              <a:rPr lang="en-US"/>
              <a:pPr/>
              <a:t>14</a:t>
            </a:fld>
            <a:endParaRPr lang="en-US"/>
          </a:p>
        </p:txBody>
      </p:sp>
      <p:sp>
        <p:nvSpPr>
          <p:cNvPr id="37891" name="Rectangle 2"/>
          <p:cNvSpPr>
            <a:spLocks noGrp="1" noRot="1" noChangeAspect="1" noChangeArrowheads="1" noTextEdit="1"/>
          </p:cNvSpPr>
          <p:nvPr>
            <p:ph type="sldImg"/>
          </p:nvPr>
        </p:nvSpPr>
        <p:spPr>
          <a:xfrm>
            <a:off x="1608138" y="463550"/>
            <a:ext cx="3717925" cy="2789238"/>
          </a:xfrm>
          <a:ln/>
        </p:spPr>
      </p:sp>
      <p:sp>
        <p:nvSpPr>
          <p:cNvPr id="37892" name="Rectangle 3"/>
          <p:cNvSpPr>
            <a:spLocks noGrp="1" noChangeArrowheads="1"/>
          </p:cNvSpPr>
          <p:nvPr>
            <p:ph type="body" idx="1"/>
          </p:nvPr>
        </p:nvSpPr>
        <p:spPr>
          <a:xfrm>
            <a:off x="467361" y="3718560"/>
            <a:ext cx="6543041" cy="4183380"/>
          </a:xfrm>
          <a:noFill/>
          <a:ln/>
        </p:spPr>
        <p:txBody>
          <a:bodyPr/>
          <a:lstStyle/>
          <a:p>
            <a:endParaRPr lang="en-US" dirty="0"/>
          </a:p>
        </p:txBody>
      </p:sp>
    </p:spTree>
    <p:extLst>
      <p:ext uri="{BB962C8B-B14F-4D97-AF65-F5344CB8AC3E}">
        <p14:creationId xmlns:p14="http://schemas.microsoft.com/office/powerpoint/2010/main" val="3013817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4DC8858-2A33-4AA6-B303-6A928342C312}" type="slidenum">
              <a:rPr lang="en-US"/>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2476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16</a:t>
            </a:fld>
            <a:endParaRPr lang="en-US" dirty="0"/>
          </a:p>
        </p:txBody>
      </p:sp>
    </p:spTree>
    <p:extLst>
      <p:ext uri="{BB962C8B-B14F-4D97-AF65-F5344CB8AC3E}">
        <p14:creationId xmlns:p14="http://schemas.microsoft.com/office/powerpoint/2010/main" val="4184747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http://youtu.be/3_vNwQ-i0fA</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17</a:t>
            </a:fld>
            <a:endParaRPr lang="en-US" dirty="0"/>
          </a:p>
        </p:txBody>
      </p:sp>
    </p:spTree>
    <p:extLst>
      <p:ext uri="{BB962C8B-B14F-4D97-AF65-F5344CB8AC3E}">
        <p14:creationId xmlns:p14="http://schemas.microsoft.com/office/powerpoint/2010/main" val="1977679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18</a:t>
            </a:fld>
            <a:endParaRPr lang="en-US" dirty="0"/>
          </a:p>
        </p:txBody>
      </p:sp>
    </p:spTree>
    <p:extLst>
      <p:ext uri="{BB962C8B-B14F-4D97-AF65-F5344CB8AC3E}">
        <p14:creationId xmlns:p14="http://schemas.microsoft.com/office/powerpoint/2010/main" val="2359615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19</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a:t>
            </a:fld>
            <a:endParaRPr lang="en-US" dirty="0"/>
          </a:p>
        </p:txBody>
      </p:sp>
    </p:spTree>
    <p:extLst>
      <p:ext uri="{BB962C8B-B14F-4D97-AF65-F5344CB8AC3E}">
        <p14:creationId xmlns:p14="http://schemas.microsoft.com/office/powerpoint/2010/main" val="1523392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20</a:t>
            </a:fld>
            <a:endParaRPr lang="en-US" dirty="0"/>
          </a:p>
        </p:txBody>
      </p:sp>
    </p:spTree>
    <p:extLst>
      <p:ext uri="{BB962C8B-B14F-4D97-AF65-F5344CB8AC3E}">
        <p14:creationId xmlns:p14="http://schemas.microsoft.com/office/powerpoint/2010/main" val="109386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a:t>
            </a:fld>
            <a:endParaRPr lang="en-US" dirty="0"/>
          </a:p>
        </p:txBody>
      </p:sp>
    </p:spTree>
    <p:extLst>
      <p:ext uri="{BB962C8B-B14F-4D97-AF65-F5344CB8AC3E}">
        <p14:creationId xmlns:p14="http://schemas.microsoft.com/office/powerpoint/2010/main" val="3219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4</a:t>
            </a:fld>
            <a:endParaRPr lang="en-US" dirty="0"/>
          </a:p>
        </p:txBody>
      </p:sp>
    </p:spTree>
    <p:extLst>
      <p:ext uri="{BB962C8B-B14F-4D97-AF65-F5344CB8AC3E}">
        <p14:creationId xmlns:p14="http://schemas.microsoft.com/office/powerpoint/2010/main" val="306699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5</a:t>
            </a:fld>
            <a:endParaRPr lang="en-US" dirty="0"/>
          </a:p>
        </p:txBody>
      </p:sp>
    </p:spTree>
    <p:extLst>
      <p:ext uri="{BB962C8B-B14F-4D97-AF65-F5344CB8AC3E}">
        <p14:creationId xmlns:p14="http://schemas.microsoft.com/office/powerpoint/2010/main" val="192451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08976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ABD01AD-C584-447E-B03D-48EFECBD7602}" type="slidenum">
              <a:rPr lang="en-US"/>
              <a:pPr/>
              <a:t>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7939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ABD01AD-C584-447E-B03D-48EFECBD7602}" type="slidenum">
              <a:rPr lang="en-US"/>
              <a:pPr/>
              <a:t>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34718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194650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Tree>
    <p:extLst>
      <p:ext uri="{BB962C8B-B14F-4D97-AF65-F5344CB8AC3E}">
        <p14:creationId xmlns:p14="http://schemas.microsoft.com/office/powerpoint/2010/main" val="646761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968845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endParaRPr lang="en-US">
              <a:solidFill>
                <a:prstClr val="black"/>
              </a:solidFill>
            </a:endParaRPr>
          </a:p>
        </p:txBody>
      </p:sp>
    </p:spTree>
    <p:extLst>
      <p:ext uri="{BB962C8B-B14F-4D97-AF65-F5344CB8AC3E}">
        <p14:creationId xmlns:p14="http://schemas.microsoft.com/office/powerpoint/2010/main" val="3592957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7721715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57411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724854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2" name="Date Placeholder 1"/>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Tree>
    <p:extLst>
      <p:ext uri="{BB962C8B-B14F-4D97-AF65-F5344CB8AC3E}">
        <p14:creationId xmlns:p14="http://schemas.microsoft.com/office/powerpoint/2010/main" val="4229876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863216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eaLnBrk="1" hangingPunct="1">
              <a:lnSpc>
                <a:spcPts val="3000"/>
              </a:lnSpc>
              <a:spcBef>
                <a:spcPts val="600"/>
              </a:spcBef>
              <a:buClr>
                <a:srgbClr val="3891A7"/>
              </a:buClr>
              <a:buSzPct val="80000"/>
              <a:buFont typeface="Wingdings 2"/>
              <a:buNone/>
            </a:pPr>
            <a:endParaRPr lang="en-US" sz="3200">
              <a:solidFill>
                <a:prstClr val="black"/>
              </a:solidFill>
              <a:latin typeface="Gill Sans MT"/>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3392166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589006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defRPr/>
            </a:pP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6465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solidFill>
                  <a:srgbClr val="E7DEC9">
                    <a:shade val="50000"/>
                    <a:satMod val="200000"/>
                  </a:srgbClr>
                </a:solidFill>
              </a:rPr>
              <a:pPr>
                <a:defRPr/>
              </a:pPr>
              <a:t>‹#›</a:t>
            </a:fld>
            <a:endParaRPr lang="en-US" dirty="0">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endParaRPr lang="en-US">
              <a:solidFill>
                <a:prstClr val="white"/>
              </a:solidFill>
            </a:endParaRPr>
          </a:p>
        </p:txBody>
      </p:sp>
    </p:spTree>
    <p:extLst>
      <p:ext uri="{BB962C8B-B14F-4D97-AF65-F5344CB8AC3E}">
        <p14:creationId xmlns:p14="http://schemas.microsoft.com/office/powerpoint/2010/main" val="387661208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youtu.be/3_vNwQ-i0fA"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youtu.be/3_vNwQ-i0fA"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POLS 207  </a:t>
            </a:r>
            <a:br>
              <a:rPr lang="en-US" dirty="0"/>
            </a:br>
            <a:r>
              <a:rPr lang="en-US" dirty="0"/>
              <a:t>State &amp; Local Government* </a:t>
            </a:r>
          </a:p>
        </p:txBody>
      </p:sp>
      <p:sp>
        <p:nvSpPr>
          <p:cNvPr id="3" name="Subtitle 2"/>
          <p:cNvSpPr>
            <a:spLocks noGrp="1"/>
          </p:cNvSpPr>
          <p:nvPr>
            <p:ph type="subTitle" idx="1"/>
          </p:nvPr>
        </p:nvSpPr>
        <p:spPr/>
        <p:txBody>
          <a:bodyPr>
            <a:normAutofit lnSpcReduction="10000"/>
          </a:bodyPr>
          <a:lstStyle/>
          <a:p>
            <a:r>
              <a:rPr lang="en-US" dirty="0"/>
              <a:t>Chapter 11B</a:t>
            </a:r>
          </a:p>
          <a:p>
            <a:r>
              <a:rPr lang="en-US" dirty="0"/>
              <a:t>Adjudicating the Law: Policy and the Courts (Part 2)</a:t>
            </a:r>
          </a:p>
          <a:p>
            <a:endParaRPr lang="en-US" dirty="0"/>
          </a:p>
          <a:p>
            <a:r>
              <a:rPr lang="en-US" dirty="0"/>
              <a:t>Dr. Roblyer, Ph.D.</a:t>
            </a:r>
          </a:p>
        </p:txBody>
      </p:sp>
      <p:sp>
        <p:nvSpPr>
          <p:cNvPr id="5" name="TextBox 5">
            <a:extLst>
              <a:ext uri="{FF2B5EF4-FFF2-40B4-BE49-F238E27FC236}">
                <a16:creationId xmlns:a16="http://schemas.microsoft.com/office/drawing/2014/main" id="{D5C4A509-1A46-4A1C-9540-0ED7DFC09A7D}"/>
              </a:ext>
            </a:extLst>
          </p:cNvPr>
          <p:cNvSpPr txBox="1"/>
          <p:nvPr/>
        </p:nvSpPr>
        <p:spPr>
          <a:xfrm>
            <a:off x="1432560" y="6159548"/>
            <a:ext cx="5274777" cy="338554"/>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a:lstStyle>
          <a:p>
            <a:r>
              <a:rPr lang="en-US" sz="1600" i="1" dirty="0">
                <a:effectLst>
                  <a:outerShdw blurRad="38100" dist="38100" dir="2700000" algn="tl">
                    <a:srgbClr val="000000">
                      <a:alpha val="43137"/>
                    </a:srgbClr>
                  </a:outerShdw>
                </a:effectLst>
                <a:latin typeface="+mn-lt"/>
              </a:rPr>
              <a:t>*These slides are based on originals provided by Dr. Harvey Tucker</a:t>
            </a:r>
          </a:p>
        </p:txBody>
      </p:sp>
    </p:spTree>
    <p:extLst>
      <p:ext uri="{BB962C8B-B14F-4D97-AF65-F5344CB8AC3E}">
        <p14:creationId xmlns:p14="http://schemas.microsoft.com/office/powerpoint/2010/main" val="307067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Lay Participation in the State System</a:t>
            </a:r>
          </a:p>
        </p:txBody>
      </p:sp>
      <p:sp>
        <p:nvSpPr>
          <p:cNvPr id="13315" name="Rectangle 3"/>
          <p:cNvSpPr>
            <a:spLocks noGrp="1" noChangeArrowheads="1"/>
          </p:cNvSpPr>
          <p:nvPr>
            <p:ph idx="1"/>
          </p:nvPr>
        </p:nvSpPr>
        <p:spPr>
          <a:xfrm>
            <a:off x="1435608" y="1447800"/>
            <a:ext cx="7498080" cy="5257800"/>
          </a:xfrm>
        </p:spPr>
        <p:txBody>
          <a:bodyPr>
            <a:normAutofit fontScale="92500" lnSpcReduction="20000"/>
          </a:bodyPr>
          <a:lstStyle/>
          <a:p>
            <a:r>
              <a:rPr lang="en-US" dirty="0">
                <a:solidFill>
                  <a:schemeClr val="accent1">
                    <a:lumMod val="75000"/>
                  </a:schemeClr>
                </a:solidFill>
              </a:rPr>
              <a:t>Trial</a:t>
            </a:r>
            <a:r>
              <a:rPr lang="en-US" dirty="0"/>
              <a:t> juries</a:t>
            </a:r>
          </a:p>
          <a:p>
            <a:pPr lvl="1"/>
            <a:r>
              <a:rPr lang="en-US" dirty="0"/>
              <a:t>12-person jury in District Courts</a:t>
            </a:r>
          </a:p>
          <a:p>
            <a:pPr lvl="1"/>
            <a:r>
              <a:rPr lang="en-US" dirty="0"/>
              <a:t>6-person juries in County and Justice-of-the-Peace Courts</a:t>
            </a:r>
          </a:p>
          <a:p>
            <a:pPr lvl="1"/>
            <a:r>
              <a:rPr lang="en-US" dirty="0"/>
              <a:t>Qualifications to serve:</a:t>
            </a:r>
          </a:p>
          <a:p>
            <a:pPr lvl="2"/>
            <a:r>
              <a:rPr lang="en-US" dirty="0"/>
              <a:t>Over 18yo and eligible to vote</a:t>
            </a:r>
          </a:p>
          <a:p>
            <a:pPr lvl="2"/>
            <a:r>
              <a:rPr lang="en-US" dirty="0"/>
              <a:t>Not under felony indictment</a:t>
            </a:r>
          </a:p>
          <a:p>
            <a:pPr lvl="2"/>
            <a:r>
              <a:rPr lang="en-US" dirty="0"/>
              <a:t>Registering to vote usually adds you to pool of potential jurors</a:t>
            </a:r>
          </a:p>
          <a:p>
            <a:pPr lvl="2"/>
            <a:r>
              <a:rPr lang="en-US" dirty="0"/>
              <a:t>If “</a:t>
            </a:r>
            <a:r>
              <a:rPr lang="en-US" i="1" dirty="0"/>
              <a:t>summoned</a:t>
            </a:r>
            <a:r>
              <a:rPr lang="en-US" dirty="0"/>
              <a:t>,” full-time students may claim an exemption—</a:t>
            </a:r>
            <a:r>
              <a:rPr lang="en-US" u="sng" dirty="0"/>
              <a:t>never</a:t>
            </a:r>
            <a:r>
              <a:rPr lang="en-US" dirty="0"/>
              <a:t> just ignore a jury summons!</a:t>
            </a:r>
          </a:p>
          <a:p>
            <a:pPr lvl="1"/>
            <a:r>
              <a:rPr lang="en-US" dirty="0"/>
              <a:t>“Jury of peers” </a:t>
            </a:r>
            <a:r>
              <a:rPr lang="en-US" dirty="0">
                <a:solidFill>
                  <a:schemeClr val="accent2">
                    <a:lumMod val="50000"/>
                  </a:schemeClr>
                </a:solidFill>
              </a:rPr>
              <a:t>usually </a:t>
            </a:r>
            <a:r>
              <a:rPr lang="en-US" u="sng" dirty="0">
                <a:solidFill>
                  <a:schemeClr val="accent2">
                    <a:lumMod val="50000"/>
                  </a:schemeClr>
                </a:solidFill>
              </a:rPr>
              <a:t>over-represents</a:t>
            </a:r>
            <a:r>
              <a:rPr lang="en-US" dirty="0">
                <a:solidFill>
                  <a:schemeClr val="accent2">
                    <a:lumMod val="50000"/>
                  </a:schemeClr>
                </a:solidFill>
              </a:rPr>
              <a:t> professionals, managers, small business owners </a:t>
            </a:r>
            <a:r>
              <a:rPr lang="en-US" i="1" dirty="0"/>
              <a:t>(not a problem if you are from one or more of those groups…)</a:t>
            </a:r>
          </a:p>
        </p:txBody>
      </p:sp>
    </p:spTree>
    <p:extLst>
      <p:ext uri="{BB962C8B-B14F-4D97-AF65-F5344CB8AC3E}">
        <p14:creationId xmlns:p14="http://schemas.microsoft.com/office/powerpoint/2010/main" val="65754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Image of Lady Justice peeking through her blindfold, inferring that justice is not bl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37555">
            <a:off x="1200088" y="3618975"/>
            <a:ext cx="3293042" cy="2193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Is jury selection color blind?</a:t>
            </a:r>
          </a:p>
        </p:txBody>
      </p:sp>
      <p:sp>
        <p:nvSpPr>
          <p:cNvPr id="3" name="Content Placeholder 2"/>
          <p:cNvSpPr>
            <a:spLocks noGrp="1"/>
          </p:cNvSpPr>
          <p:nvPr>
            <p:ph idx="1"/>
          </p:nvPr>
        </p:nvSpPr>
        <p:spPr>
          <a:xfrm>
            <a:off x="1422598" y="1630362"/>
            <a:ext cx="7498080" cy="1981200"/>
          </a:xfrm>
        </p:spPr>
        <p:txBody>
          <a:bodyPr>
            <a:normAutofit fontScale="85000" lnSpcReduction="20000"/>
          </a:bodyPr>
          <a:lstStyle/>
          <a:p>
            <a:r>
              <a:rPr lang="en-US" dirty="0"/>
              <a:t>U.S. Supreme Court decided in 2016 that jury selection process was biased </a:t>
            </a:r>
            <a:r>
              <a:rPr lang="en-US" i="1" u="sng" dirty="0"/>
              <a:t>in a single case</a:t>
            </a:r>
          </a:p>
          <a:p>
            <a:pPr lvl="1"/>
            <a:r>
              <a:rPr lang="en-US" dirty="0"/>
              <a:t>Not the broad decision for which many had hoped</a:t>
            </a:r>
          </a:p>
          <a:p>
            <a:r>
              <a:rPr lang="en-US" dirty="0"/>
              <a:t>Selection process has not been revised for over 30 years </a:t>
            </a:r>
          </a:p>
        </p:txBody>
      </p:sp>
      <p:pic>
        <p:nvPicPr>
          <p:cNvPr id="4" name="Picture 3" descr="Screenshot of excerpt from NPR article on the SCOTUS case.  Reads as follows:&#10;&#10;The U.S. Supreme Court wrestles Monday with a problem that has long plagued the criminal justice system: race discrimination in the selection of jurors.&#10;&#10;[dar: this next sentence is boxed in red] &quot;Numerous studies demonstrate that prosecutors use peremptory strikes to remove black jurors at significantly higher rates than white jurors.&quot;&#10;&#10;Those are not the words of the defense in the case. They come from a group of highly regarded prosecutors, Republican and Democrat, conservative and liberal, who have filed a friend-of-the-court brief siding with Timothy Foster, who was convicted and sentenced to death in the killing of an elderly white woman in Georgia.&#10;&#10;It has been nearly 30 years since the Supreme Court sought to toughen the rules against racial discrimination in jury selection. But Foster's lawyers argue that black jurors were systematically excluded from the jury at his trial in 1987, while judges at all levels looked the other way for nearly three decades thereafter."/>
          <p:cNvPicPr>
            <a:picLocks noChangeAspect="1"/>
          </p:cNvPicPr>
          <p:nvPr/>
        </p:nvPicPr>
        <p:blipFill>
          <a:blip r:embed="rId4"/>
          <a:stretch>
            <a:fillRect/>
          </a:stretch>
        </p:blipFill>
        <p:spPr>
          <a:xfrm rot="576299">
            <a:off x="4231178" y="3555773"/>
            <a:ext cx="4785388" cy="3000224"/>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p:cNvSpPr/>
          <p:nvPr/>
        </p:nvSpPr>
        <p:spPr>
          <a:xfrm>
            <a:off x="4114800" y="6627168"/>
            <a:ext cx="5105400" cy="230832"/>
          </a:xfrm>
          <a:prstGeom prst="rect">
            <a:avLst/>
          </a:prstGeom>
        </p:spPr>
        <p:txBody>
          <a:bodyPr wrap="square">
            <a:spAutoFit/>
          </a:bodyPr>
          <a:lstStyle/>
          <a:p>
            <a:r>
              <a:rPr lang="en-US" sz="900" dirty="0"/>
              <a:t>http://www.npr.org/2015/11/02/452898470/supreme-court-takes-on-racial-discrimination-in-jury-selection</a:t>
            </a:r>
          </a:p>
        </p:txBody>
      </p:sp>
      <p:sp>
        <p:nvSpPr>
          <p:cNvPr id="6" name="Rounded Rectangle 5"/>
          <p:cNvSpPr/>
          <p:nvPr/>
        </p:nvSpPr>
        <p:spPr>
          <a:xfrm rot="566813">
            <a:off x="4386070" y="4089337"/>
            <a:ext cx="4704582" cy="537874"/>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descr="Screenshot from the website Oyez.  Reads as follows:&#10;&#10;Facts of the case&#10;&#10;In 1986, Timothy Tyrone Foster, an 18-year-old black man, was charged with murdering Queen White, an elderly white woman. At the trial, the prosecution used peremptory strikes against all four of the qualified black jurors. Pursuant to the Supreme Court’s decision in Batson v. Kentucky, which prohibits the use of peremptory strikes on the basis of race, the defense objected to those strikes, and the burden shifted to the prosecution to prove that there were race-neutral explanation for the strikes. The prosecution provided reasons, and the trial court held that the reasons were sufficient. An all-white jury convicted Foster of murder and imposed the death penalty.&#10;&#10;The term &quot;peremptory strikes&quot; is circled in red.&#10;"/>
          <p:cNvPicPr>
            <a:picLocks noChangeAspect="1"/>
          </p:cNvPicPr>
          <p:nvPr/>
        </p:nvPicPr>
        <p:blipFill>
          <a:blip r:embed="rId5"/>
          <a:stretch>
            <a:fillRect/>
          </a:stretch>
        </p:blipFill>
        <p:spPr>
          <a:xfrm rot="225856">
            <a:off x="34708" y="5275521"/>
            <a:ext cx="4181475" cy="1598423"/>
          </a:xfrm>
          <a:prstGeom prst="rect">
            <a:avLst/>
          </a:prstGeom>
          <a:ln>
            <a:solidFill>
              <a:schemeClr val="bg1">
                <a:lumMod val="50000"/>
              </a:schemeClr>
            </a:solidFill>
          </a:ln>
          <a:effectLst>
            <a:outerShdw blurRad="50800" dist="38100" dir="13500000" algn="br" rotWithShape="0">
              <a:prstClr val="black">
                <a:alpha val="40000"/>
              </a:prstClr>
            </a:outerShdw>
          </a:effectLst>
        </p:spPr>
      </p:pic>
      <p:sp>
        <p:nvSpPr>
          <p:cNvPr id="8" name="Rectangle 7"/>
          <p:cNvSpPr/>
          <p:nvPr/>
        </p:nvSpPr>
        <p:spPr>
          <a:xfrm>
            <a:off x="4119327" y="6475843"/>
            <a:ext cx="2140330" cy="230832"/>
          </a:xfrm>
          <a:prstGeom prst="rect">
            <a:avLst/>
          </a:prstGeom>
        </p:spPr>
        <p:txBody>
          <a:bodyPr wrap="none">
            <a:spAutoFit/>
          </a:bodyPr>
          <a:lstStyle/>
          <a:p>
            <a:r>
              <a:rPr lang="en-US" sz="900" dirty="0"/>
              <a:t>https://www.oyez.org/cases/2015/14-8349</a:t>
            </a:r>
          </a:p>
        </p:txBody>
      </p:sp>
      <p:sp>
        <p:nvSpPr>
          <p:cNvPr id="9" name="TextBox 8"/>
          <p:cNvSpPr txBox="1"/>
          <p:nvPr/>
        </p:nvSpPr>
        <p:spPr>
          <a:xfrm rot="240403">
            <a:off x="1186957" y="4970707"/>
            <a:ext cx="2100255"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Foster v. Chatman</a:t>
            </a:r>
          </a:p>
        </p:txBody>
      </p:sp>
      <p:sp>
        <p:nvSpPr>
          <p:cNvPr id="10" name="Oval 9"/>
          <p:cNvSpPr/>
          <p:nvPr/>
        </p:nvSpPr>
        <p:spPr>
          <a:xfrm rot="182145">
            <a:off x="2556962" y="6081187"/>
            <a:ext cx="939812" cy="234693"/>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077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ormer state and federal prosecutors are urging the Supreme Court to invalidate Foster's conviction because of &quot;blatant prosecutorial misconduct.&quot; They point to study after study showing that when it comes to getting rid of racial discrimination, the current system doesn't 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37555">
            <a:off x="1219200" y="3630147"/>
            <a:ext cx="3293042" cy="2193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Is jury selection color blind?</a:t>
            </a:r>
          </a:p>
        </p:txBody>
      </p:sp>
      <p:sp>
        <p:nvSpPr>
          <p:cNvPr id="3" name="Content Placeholder 2"/>
          <p:cNvSpPr>
            <a:spLocks noGrp="1"/>
          </p:cNvSpPr>
          <p:nvPr>
            <p:ph idx="1"/>
          </p:nvPr>
        </p:nvSpPr>
        <p:spPr>
          <a:xfrm>
            <a:off x="1422598" y="1630362"/>
            <a:ext cx="7498080" cy="1981200"/>
          </a:xfrm>
        </p:spPr>
        <p:txBody>
          <a:bodyPr>
            <a:normAutofit fontScale="85000" lnSpcReduction="20000"/>
          </a:bodyPr>
          <a:lstStyle/>
          <a:p>
            <a:r>
              <a:rPr lang="en-US" dirty="0"/>
              <a:t>U.S. Supreme Court decided in 2016 that jury selection process was biased </a:t>
            </a:r>
            <a:r>
              <a:rPr lang="en-US" i="1" u="sng" dirty="0"/>
              <a:t>in a single case</a:t>
            </a:r>
          </a:p>
          <a:p>
            <a:pPr lvl="1"/>
            <a:r>
              <a:rPr lang="en-US" dirty="0"/>
              <a:t>Not the broad decision for which many had hoped</a:t>
            </a:r>
          </a:p>
          <a:p>
            <a:r>
              <a:rPr lang="en-US" dirty="0"/>
              <a:t>Selection process has not been revised for over 30 years </a:t>
            </a:r>
          </a:p>
        </p:txBody>
      </p:sp>
      <p:pic>
        <p:nvPicPr>
          <p:cNvPr id="4" name="Picture 3"/>
          <p:cNvPicPr>
            <a:picLocks noChangeAspect="1"/>
          </p:cNvPicPr>
          <p:nvPr/>
        </p:nvPicPr>
        <p:blipFill>
          <a:blip r:embed="rId4"/>
          <a:stretch>
            <a:fillRect/>
          </a:stretch>
        </p:blipFill>
        <p:spPr>
          <a:xfrm rot="576299">
            <a:off x="4231178" y="3555773"/>
            <a:ext cx="4785388" cy="3000224"/>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p:cNvSpPr/>
          <p:nvPr/>
        </p:nvSpPr>
        <p:spPr>
          <a:xfrm>
            <a:off x="4114800" y="6627168"/>
            <a:ext cx="5105400" cy="230832"/>
          </a:xfrm>
          <a:prstGeom prst="rect">
            <a:avLst/>
          </a:prstGeom>
        </p:spPr>
        <p:txBody>
          <a:bodyPr wrap="square">
            <a:spAutoFit/>
          </a:bodyPr>
          <a:lstStyle/>
          <a:p>
            <a:r>
              <a:rPr lang="en-US" sz="900" dirty="0"/>
              <a:t>http://www.npr.org/2015/11/02/452898470/supreme-court-takes-on-racial-discrimination-in-jury-selection</a:t>
            </a:r>
          </a:p>
        </p:txBody>
      </p:sp>
      <p:sp>
        <p:nvSpPr>
          <p:cNvPr id="6" name="Rounded Rectangle 5"/>
          <p:cNvSpPr/>
          <p:nvPr/>
        </p:nvSpPr>
        <p:spPr>
          <a:xfrm rot="566813">
            <a:off x="4386070" y="4089337"/>
            <a:ext cx="4704582" cy="537874"/>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rot="225856">
            <a:off x="34708" y="5275521"/>
            <a:ext cx="4181475" cy="1598423"/>
          </a:xfrm>
          <a:prstGeom prst="rect">
            <a:avLst/>
          </a:prstGeom>
          <a:ln>
            <a:solidFill>
              <a:schemeClr val="bg1">
                <a:lumMod val="50000"/>
              </a:schemeClr>
            </a:solidFill>
          </a:ln>
          <a:effectLst>
            <a:outerShdw blurRad="50800" dist="38100" dir="13500000" algn="br" rotWithShape="0">
              <a:prstClr val="black">
                <a:alpha val="40000"/>
              </a:prstClr>
            </a:outerShdw>
          </a:effectLst>
        </p:spPr>
      </p:pic>
      <p:sp>
        <p:nvSpPr>
          <p:cNvPr id="8" name="Rectangle 7"/>
          <p:cNvSpPr/>
          <p:nvPr/>
        </p:nvSpPr>
        <p:spPr>
          <a:xfrm>
            <a:off x="4119327" y="6475843"/>
            <a:ext cx="2140330" cy="230832"/>
          </a:xfrm>
          <a:prstGeom prst="rect">
            <a:avLst/>
          </a:prstGeom>
        </p:spPr>
        <p:txBody>
          <a:bodyPr wrap="none">
            <a:spAutoFit/>
          </a:bodyPr>
          <a:lstStyle/>
          <a:p>
            <a:r>
              <a:rPr lang="en-US" sz="900" dirty="0"/>
              <a:t>https://www.oyez.org/cases/2015/14-8349</a:t>
            </a:r>
          </a:p>
        </p:txBody>
      </p:sp>
      <p:sp>
        <p:nvSpPr>
          <p:cNvPr id="9" name="TextBox 8"/>
          <p:cNvSpPr txBox="1"/>
          <p:nvPr/>
        </p:nvSpPr>
        <p:spPr>
          <a:xfrm rot="240403">
            <a:off x="1186957" y="4970707"/>
            <a:ext cx="2100255"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Foster v. Chatman</a:t>
            </a:r>
          </a:p>
        </p:txBody>
      </p:sp>
      <p:sp>
        <p:nvSpPr>
          <p:cNvPr id="10" name="Oval 9"/>
          <p:cNvSpPr/>
          <p:nvPr/>
        </p:nvSpPr>
        <p:spPr>
          <a:xfrm rot="182145">
            <a:off x="2556962" y="6081187"/>
            <a:ext cx="939812" cy="234693"/>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descr="Image overlaid on previous slide.  Shows the original jury selection notes from the prosecutors with black residents marked with B's. "/>
          <p:cNvPicPr>
            <a:picLocks noChangeAspect="1"/>
          </p:cNvPicPr>
          <p:nvPr/>
        </p:nvPicPr>
        <p:blipFill>
          <a:blip r:embed="rId6"/>
          <a:stretch>
            <a:fillRect/>
          </a:stretch>
        </p:blipFill>
        <p:spPr>
          <a:xfrm rot="21183147">
            <a:off x="1368504" y="1338160"/>
            <a:ext cx="6815454" cy="5278500"/>
          </a:xfrm>
          <a:prstGeom prst="rect">
            <a:avLst/>
          </a:prstGeom>
          <a:ln>
            <a:solidFill>
              <a:schemeClr val="accent1"/>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47035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ormer state and federal prosecutors are urging the Supreme Court to invalidate Foster's conviction because of &quot;blatant prosecutorial misconduct.&quot; They point to study after study showing that when it comes to getting rid of racial discrimination, the current system doesn't 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37555">
            <a:off x="1219200" y="3630147"/>
            <a:ext cx="3293042" cy="2193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Is jury selection color blind?</a:t>
            </a:r>
          </a:p>
        </p:txBody>
      </p:sp>
      <p:sp>
        <p:nvSpPr>
          <p:cNvPr id="3" name="Content Placeholder 2"/>
          <p:cNvSpPr>
            <a:spLocks noGrp="1"/>
          </p:cNvSpPr>
          <p:nvPr>
            <p:ph idx="1"/>
          </p:nvPr>
        </p:nvSpPr>
        <p:spPr>
          <a:xfrm>
            <a:off x="1422598" y="1630362"/>
            <a:ext cx="7498080" cy="1981200"/>
          </a:xfrm>
        </p:spPr>
        <p:txBody>
          <a:bodyPr>
            <a:normAutofit fontScale="85000" lnSpcReduction="20000"/>
          </a:bodyPr>
          <a:lstStyle/>
          <a:p>
            <a:r>
              <a:rPr lang="en-US" dirty="0"/>
              <a:t>U.S. Supreme Court decided in 2016 that jury selection process was biased </a:t>
            </a:r>
            <a:r>
              <a:rPr lang="en-US" i="1" u="sng" dirty="0"/>
              <a:t>in a single case</a:t>
            </a:r>
          </a:p>
          <a:p>
            <a:pPr lvl="1"/>
            <a:r>
              <a:rPr lang="en-US" dirty="0"/>
              <a:t>Not the broad decision for which many had hoped</a:t>
            </a:r>
          </a:p>
          <a:p>
            <a:r>
              <a:rPr lang="en-US" dirty="0"/>
              <a:t>Selection process has not been revised for over 30 years </a:t>
            </a:r>
          </a:p>
        </p:txBody>
      </p:sp>
      <p:pic>
        <p:nvPicPr>
          <p:cNvPr id="4" name="Picture 3"/>
          <p:cNvPicPr>
            <a:picLocks noChangeAspect="1"/>
          </p:cNvPicPr>
          <p:nvPr/>
        </p:nvPicPr>
        <p:blipFill>
          <a:blip r:embed="rId4"/>
          <a:stretch>
            <a:fillRect/>
          </a:stretch>
        </p:blipFill>
        <p:spPr>
          <a:xfrm rot="576299">
            <a:off x="4231178" y="3555773"/>
            <a:ext cx="4785388" cy="3000224"/>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p:cNvSpPr/>
          <p:nvPr/>
        </p:nvSpPr>
        <p:spPr>
          <a:xfrm>
            <a:off x="4114800" y="6627168"/>
            <a:ext cx="5105400" cy="230832"/>
          </a:xfrm>
          <a:prstGeom prst="rect">
            <a:avLst/>
          </a:prstGeom>
        </p:spPr>
        <p:txBody>
          <a:bodyPr wrap="square">
            <a:spAutoFit/>
          </a:bodyPr>
          <a:lstStyle/>
          <a:p>
            <a:r>
              <a:rPr lang="en-US" sz="900" dirty="0"/>
              <a:t>http://www.npr.org/2015/11/02/452898470/supreme-court-takes-on-racial-discrimination-in-jury-selection</a:t>
            </a:r>
          </a:p>
        </p:txBody>
      </p:sp>
      <p:sp>
        <p:nvSpPr>
          <p:cNvPr id="6" name="Rounded Rectangle 5"/>
          <p:cNvSpPr/>
          <p:nvPr/>
        </p:nvSpPr>
        <p:spPr>
          <a:xfrm rot="566813">
            <a:off x="4386070" y="4089337"/>
            <a:ext cx="4704582" cy="537874"/>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rot="225856">
            <a:off x="34708" y="5275521"/>
            <a:ext cx="4181475" cy="1598423"/>
          </a:xfrm>
          <a:prstGeom prst="rect">
            <a:avLst/>
          </a:prstGeom>
          <a:ln>
            <a:solidFill>
              <a:schemeClr val="bg1">
                <a:lumMod val="50000"/>
              </a:schemeClr>
            </a:solidFill>
          </a:ln>
          <a:effectLst>
            <a:outerShdw blurRad="50800" dist="38100" dir="13500000" algn="br" rotWithShape="0">
              <a:prstClr val="black">
                <a:alpha val="40000"/>
              </a:prstClr>
            </a:outerShdw>
          </a:effectLst>
        </p:spPr>
      </p:pic>
      <p:sp>
        <p:nvSpPr>
          <p:cNvPr id="8" name="Rectangle 7"/>
          <p:cNvSpPr/>
          <p:nvPr/>
        </p:nvSpPr>
        <p:spPr>
          <a:xfrm>
            <a:off x="4119327" y="6475843"/>
            <a:ext cx="2140330" cy="230832"/>
          </a:xfrm>
          <a:prstGeom prst="rect">
            <a:avLst/>
          </a:prstGeom>
        </p:spPr>
        <p:txBody>
          <a:bodyPr wrap="none">
            <a:spAutoFit/>
          </a:bodyPr>
          <a:lstStyle/>
          <a:p>
            <a:r>
              <a:rPr lang="en-US" sz="900" dirty="0"/>
              <a:t>https://www.oyez.org/cases/2015/14-8349</a:t>
            </a:r>
          </a:p>
        </p:txBody>
      </p:sp>
      <p:sp>
        <p:nvSpPr>
          <p:cNvPr id="9" name="TextBox 8"/>
          <p:cNvSpPr txBox="1"/>
          <p:nvPr/>
        </p:nvSpPr>
        <p:spPr>
          <a:xfrm rot="240403">
            <a:off x="1186957" y="4970707"/>
            <a:ext cx="2100255"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Foster v. Chatman</a:t>
            </a:r>
          </a:p>
        </p:txBody>
      </p:sp>
      <p:sp>
        <p:nvSpPr>
          <p:cNvPr id="10" name="Oval 9"/>
          <p:cNvSpPr/>
          <p:nvPr/>
        </p:nvSpPr>
        <p:spPr>
          <a:xfrm rot="182145">
            <a:off x="2556962" y="6081187"/>
            <a:ext cx="939812" cy="234693"/>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rot="21183147">
            <a:off x="1368504" y="1338160"/>
            <a:ext cx="6815454" cy="5278500"/>
          </a:xfrm>
          <a:prstGeom prst="rect">
            <a:avLst/>
          </a:prstGeom>
          <a:ln>
            <a:solidFill>
              <a:schemeClr val="accent1"/>
            </a:solidFill>
          </a:ln>
          <a:effectLst>
            <a:outerShdw blurRad="50800" dist="38100" dir="13500000" algn="br" rotWithShape="0">
              <a:prstClr val="black">
                <a:alpha val="40000"/>
              </a:prstClr>
            </a:outerShdw>
          </a:effectLst>
        </p:spPr>
      </p:pic>
      <p:pic>
        <p:nvPicPr>
          <p:cNvPr id="11" name="Picture 10" descr="Overlaid excerpt from NPR article.  Reads as follows:&#10;&#10;Bright contends that the state of Georgia continues to change its story about the justifications. For example, prosecutors initially said they struck juror Eddie Hood because he had a son close to the defendant's age. Later, when it turned out that two white jurors had sons who were close in age, too, the prosecutor gave a different &quot;bottom line&quot; reason: Hood was a member of the Church of Christ.&#10;&#10;&quot;They insisted that the Church of Christ took a strong position against the death penalty and that any member of the Church of Christ would vote against the death penalty,&quot; Bright says.&#10;&#10;In fact, the Church of Christ took no position on the death penalty; the prosecution notes reflect that, and Hood testified that he could vote for the death penalty.&#10;&#10;Then there was prospective juror Marilyn Garrett. The prosecution said it struck her because she was close to the age of the defendant. Foster was 19 at the time of trial, and Garrett was 34. In contrast, the prosecution accepted eight white jurors under 35, one of whom was only two years older than Foster.&#10;&#10;The state of Georgia refused to provide anyone to be interviewed for this story. But the state's brief says that any attempt to characterize the jury challenges as racially motivated &quot;ignore[s] the multifaceted nature of jury selection.&quot; And the brief does provide a variety of reasons for each juror who was struck, reasons that the defense argues were not applied to similarly situated white prospective jurors."/>
          <p:cNvPicPr>
            <a:picLocks noChangeAspect="1"/>
          </p:cNvPicPr>
          <p:nvPr/>
        </p:nvPicPr>
        <p:blipFill>
          <a:blip r:embed="rId7"/>
          <a:stretch>
            <a:fillRect/>
          </a:stretch>
        </p:blipFill>
        <p:spPr>
          <a:xfrm rot="21428793">
            <a:off x="1912243" y="392752"/>
            <a:ext cx="6696050" cy="6382173"/>
          </a:xfrm>
          <a:prstGeom prst="rect">
            <a:avLst/>
          </a:prstGeom>
          <a:solidFill>
            <a:schemeClr val="bg2"/>
          </a:solidFill>
          <a:ln>
            <a:solidFill>
              <a:schemeClr val="bg2">
                <a:lumMod val="50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91167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descr="Includes definition of &quot;elite&quot;.&#10;&#10;(“Elite” = Educated, wealthy, not representative of communities’ sex, race, ethnicity)&#10;"/>
          <p:cNvSpPr>
            <a:spLocks noGrp="1" noChangeArrowheads="1"/>
          </p:cNvSpPr>
          <p:nvPr>
            <p:ph type="title"/>
          </p:nvPr>
        </p:nvSpPr>
        <p:spPr/>
        <p:txBody>
          <a:bodyPr>
            <a:normAutofit fontScale="90000"/>
          </a:bodyPr>
          <a:lstStyle/>
          <a:p>
            <a:pPr lvl="1" algn="l" rtl="0">
              <a:spcBef>
                <a:spcPct val="0"/>
              </a:spcBef>
            </a:pPr>
            <a:r>
              <a:rPr lang="en-US" sz="4800" kern="12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Elite Participation </a:t>
            </a:r>
            <a:r>
              <a:rPr lang="en-US" i="1" dirty="0"/>
              <a:t>(“Elite” = Educated, wealthy, not representative of communities’ sex, race, ethnicity)</a:t>
            </a:r>
            <a:br>
              <a:rPr lang="en-US" i="1" dirty="0"/>
            </a:br>
            <a:endParaRPr lang="en-US" i="1" dirty="0"/>
          </a:p>
        </p:txBody>
      </p:sp>
      <p:sp>
        <p:nvSpPr>
          <p:cNvPr id="11267" name="Rectangle 3"/>
          <p:cNvSpPr>
            <a:spLocks noGrp="1" noChangeArrowheads="1"/>
          </p:cNvSpPr>
          <p:nvPr>
            <p:ph idx="1"/>
          </p:nvPr>
        </p:nvSpPr>
        <p:spPr>
          <a:xfrm>
            <a:off x="1435608" y="1417638"/>
            <a:ext cx="7498080" cy="5440362"/>
          </a:xfrm>
        </p:spPr>
        <p:txBody>
          <a:bodyPr>
            <a:normAutofit/>
          </a:bodyPr>
          <a:lstStyle/>
          <a:p>
            <a:r>
              <a:rPr lang="en-US" sz="2400" dirty="0"/>
              <a:t>Attorneys</a:t>
            </a:r>
          </a:p>
          <a:p>
            <a:pPr lvl="1"/>
            <a:r>
              <a:rPr lang="en-US" sz="2400" dirty="0"/>
              <a:t>Law degree mandatory – very expensive to obtain</a:t>
            </a:r>
          </a:p>
          <a:p>
            <a:pPr lvl="1"/>
            <a:r>
              <a:rPr lang="en-US" sz="2400" dirty="0"/>
              <a:t>Must be licensed by at least one State Bar Association (part interest group, part regulatory group)</a:t>
            </a:r>
          </a:p>
          <a:p>
            <a:pPr lvl="2"/>
            <a:r>
              <a:rPr lang="en-US" sz="1900" dirty="0"/>
              <a:t>Must pass test, meet character requirements for each state in which they will practice</a:t>
            </a:r>
          </a:p>
          <a:p>
            <a:r>
              <a:rPr lang="en-US" sz="2400" dirty="0"/>
              <a:t>Judges – Many were first attorneys, but not all!</a:t>
            </a:r>
          </a:p>
          <a:p>
            <a:pPr lvl="1"/>
            <a:r>
              <a:rPr lang="en-US" sz="2400" dirty="0"/>
              <a:t>TX qualifications vary widely by level</a:t>
            </a:r>
          </a:p>
          <a:p>
            <a:pPr lvl="2"/>
            <a:r>
              <a:rPr lang="en-US" sz="1900" dirty="0"/>
              <a:t>Municipal – set by each city</a:t>
            </a:r>
          </a:p>
          <a:p>
            <a:pPr lvl="2"/>
            <a:r>
              <a:rPr lang="en-US" sz="1900" dirty="0"/>
              <a:t>Justice of the Peace – no law degree or judicial experience required, but must take a special course if elected; </a:t>
            </a:r>
            <a:r>
              <a:rPr lang="en-US" sz="1900" u="sng" dirty="0"/>
              <a:t>&gt;</a:t>
            </a:r>
            <a:r>
              <a:rPr lang="en-US" sz="1900" dirty="0"/>
              <a:t> 18 </a:t>
            </a:r>
            <a:r>
              <a:rPr lang="en-US" sz="1900" dirty="0" err="1"/>
              <a:t>yo</a:t>
            </a:r>
            <a:endParaRPr lang="en-US" sz="1900" dirty="0"/>
          </a:p>
          <a:p>
            <a:pPr lvl="2"/>
            <a:r>
              <a:rPr lang="en-US" sz="1900" dirty="0"/>
              <a:t>County &amp; District – </a:t>
            </a:r>
            <a:r>
              <a:rPr lang="en-US" sz="1900" u="sng" dirty="0"/>
              <a:t>&gt;</a:t>
            </a:r>
            <a:r>
              <a:rPr lang="en-US" sz="1900" dirty="0"/>
              <a:t>4 </a:t>
            </a:r>
            <a:r>
              <a:rPr lang="en-US" sz="1900" dirty="0" err="1"/>
              <a:t>yrs</a:t>
            </a:r>
            <a:r>
              <a:rPr lang="en-US" sz="1900" dirty="0"/>
              <a:t> as attorney/judge, </a:t>
            </a:r>
            <a:r>
              <a:rPr lang="en-US" sz="1900" u="sng" dirty="0"/>
              <a:t>&gt;</a:t>
            </a:r>
            <a:r>
              <a:rPr lang="en-US" sz="1900" dirty="0"/>
              <a:t> 25 years old</a:t>
            </a:r>
          </a:p>
          <a:p>
            <a:pPr lvl="2"/>
            <a:r>
              <a:rPr lang="en-US" sz="1900" dirty="0"/>
              <a:t>Appellate – </a:t>
            </a:r>
            <a:r>
              <a:rPr lang="en-US" sz="1900" u="sng" dirty="0"/>
              <a:t>&gt;</a:t>
            </a:r>
            <a:r>
              <a:rPr lang="en-US" sz="1900" dirty="0"/>
              <a:t>10 </a:t>
            </a:r>
            <a:r>
              <a:rPr lang="en-US" sz="1900" dirty="0" err="1"/>
              <a:t>yrs</a:t>
            </a:r>
            <a:r>
              <a:rPr lang="en-US" sz="1900" dirty="0"/>
              <a:t> as attorney/judge, </a:t>
            </a:r>
            <a:r>
              <a:rPr lang="en-US" sz="1900" u="sng" dirty="0"/>
              <a:t>&gt;</a:t>
            </a:r>
            <a:r>
              <a:rPr lang="en-US" sz="1900" dirty="0"/>
              <a:t>35 years old</a:t>
            </a:r>
          </a:p>
        </p:txBody>
      </p:sp>
    </p:spTree>
    <p:extLst>
      <p:ext uri="{BB962C8B-B14F-4D97-AF65-F5344CB8AC3E}">
        <p14:creationId xmlns:p14="http://schemas.microsoft.com/office/powerpoint/2010/main" val="176346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Judicial Selection in the States</a:t>
            </a:r>
          </a:p>
        </p:txBody>
      </p:sp>
      <p:sp>
        <p:nvSpPr>
          <p:cNvPr id="12291" name="Text Box 4" descr="Table showing how states select Trial Court judges&#10;&#10;2 by legislative election&#10;2 appointed by governor&#10;11 by partisan election&#10;16 by non-partisan election&#10;19 by Merit plan"/>
          <p:cNvSpPr txBox="1">
            <a:spLocks noChangeArrowheads="1"/>
          </p:cNvSpPr>
          <p:nvPr/>
        </p:nvSpPr>
        <p:spPr bwMode="auto">
          <a:xfrm>
            <a:off x="1752600" y="1600200"/>
            <a:ext cx="3200400" cy="3016210"/>
          </a:xfrm>
          <a:prstGeom prst="rect">
            <a:avLst/>
          </a:prstGeom>
          <a:noFill/>
          <a:ln w="9525">
            <a:noFill/>
            <a:miter lim="800000"/>
            <a:headEnd/>
            <a:tailEnd/>
          </a:ln>
        </p:spPr>
        <p:txBody>
          <a:bodyPr wrap="square">
            <a:spAutoFit/>
          </a:bodyPr>
          <a:lstStyle/>
          <a:p>
            <a:pPr algn="ctr">
              <a:spcBef>
                <a:spcPct val="50000"/>
              </a:spcBef>
            </a:pPr>
            <a:r>
              <a:rPr lang="en-US" sz="2000" b="1" dirty="0"/>
              <a:t>TRIAL COURT </a:t>
            </a:r>
            <a:br>
              <a:rPr lang="en-US" sz="2000" b="1" dirty="0"/>
            </a:br>
            <a:r>
              <a:rPr lang="en-US" sz="2000" b="1" dirty="0"/>
              <a:t>JUDGES</a:t>
            </a:r>
          </a:p>
          <a:p>
            <a:pPr>
              <a:spcBef>
                <a:spcPct val="50000"/>
              </a:spcBef>
            </a:pPr>
            <a:r>
              <a:rPr lang="en-US" sz="2000" dirty="0"/>
              <a:t>Legislative election	  2</a:t>
            </a:r>
          </a:p>
          <a:p>
            <a:pPr>
              <a:spcBef>
                <a:spcPct val="50000"/>
              </a:spcBef>
            </a:pPr>
            <a:r>
              <a:rPr lang="en-US" sz="2000" dirty="0"/>
              <a:t>Appointed by governor	  2</a:t>
            </a:r>
          </a:p>
          <a:p>
            <a:pPr>
              <a:spcBef>
                <a:spcPct val="50000"/>
              </a:spcBef>
            </a:pPr>
            <a:r>
              <a:rPr lang="en-US" sz="2000" dirty="0"/>
              <a:t>Partisan election		11</a:t>
            </a:r>
          </a:p>
          <a:p>
            <a:pPr>
              <a:spcBef>
                <a:spcPct val="50000"/>
              </a:spcBef>
            </a:pPr>
            <a:r>
              <a:rPr lang="en-US" sz="2000" dirty="0"/>
              <a:t>Nonpartisan election	16</a:t>
            </a:r>
          </a:p>
          <a:p>
            <a:pPr>
              <a:spcBef>
                <a:spcPct val="50000"/>
              </a:spcBef>
            </a:pPr>
            <a:r>
              <a:rPr lang="en-US" sz="2000" dirty="0"/>
              <a:t>Merit plan		19</a:t>
            </a:r>
          </a:p>
        </p:txBody>
      </p:sp>
      <p:sp>
        <p:nvSpPr>
          <p:cNvPr id="12292" name="Text Box 6" descr="Table showing how states select Appellate Court judges&#10;&#10;2 by legislative election&#10;3 appointed by governor&#10;7 by partisan election&#10;14 by non-partisan election&#10;24 by Merit plan"/>
          <p:cNvSpPr txBox="1">
            <a:spLocks noChangeArrowheads="1"/>
          </p:cNvSpPr>
          <p:nvPr/>
        </p:nvSpPr>
        <p:spPr bwMode="auto">
          <a:xfrm>
            <a:off x="5486400" y="1600200"/>
            <a:ext cx="3200400" cy="3016210"/>
          </a:xfrm>
          <a:prstGeom prst="rect">
            <a:avLst/>
          </a:prstGeom>
          <a:noFill/>
          <a:ln w="9525">
            <a:noFill/>
            <a:miter lim="800000"/>
            <a:headEnd/>
            <a:tailEnd/>
          </a:ln>
        </p:spPr>
        <p:txBody>
          <a:bodyPr wrap="square">
            <a:spAutoFit/>
          </a:bodyPr>
          <a:lstStyle/>
          <a:p>
            <a:pPr algn="ctr">
              <a:spcBef>
                <a:spcPct val="50000"/>
              </a:spcBef>
            </a:pPr>
            <a:r>
              <a:rPr lang="en-US" sz="2000" b="1" dirty="0"/>
              <a:t>APPELLATE COURT JUDGES</a:t>
            </a:r>
          </a:p>
          <a:p>
            <a:pPr>
              <a:spcBef>
                <a:spcPct val="50000"/>
              </a:spcBef>
            </a:pPr>
            <a:r>
              <a:rPr lang="en-US" sz="2000" dirty="0"/>
              <a:t>Legislative election	  2</a:t>
            </a:r>
          </a:p>
          <a:p>
            <a:pPr>
              <a:spcBef>
                <a:spcPct val="50000"/>
              </a:spcBef>
            </a:pPr>
            <a:r>
              <a:rPr lang="en-US" sz="2000" dirty="0"/>
              <a:t>Appointed by governor	  3</a:t>
            </a:r>
          </a:p>
          <a:p>
            <a:pPr>
              <a:spcBef>
                <a:spcPct val="50000"/>
              </a:spcBef>
            </a:pPr>
            <a:r>
              <a:rPr lang="en-US" sz="2000" dirty="0"/>
              <a:t>Partisan election		  7</a:t>
            </a:r>
          </a:p>
          <a:p>
            <a:pPr>
              <a:spcBef>
                <a:spcPct val="50000"/>
              </a:spcBef>
            </a:pPr>
            <a:r>
              <a:rPr lang="en-US" sz="2000" dirty="0"/>
              <a:t>Nonpartisan election	14</a:t>
            </a:r>
          </a:p>
          <a:p>
            <a:pPr>
              <a:spcBef>
                <a:spcPct val="50000"/>
              </a:spcBef>
            </a:pPr>
            <a:r>
              <a:rPr lang="en-US" sz="2000" dirty="0"/>
              <a:t>Merit plan		24</a:t>
            </a:r>
          </a:p>
        </p:txBody>
      </p:sp>
      <p:sp>
        <p:nvSpPr>
          <p:cNvPr id="2" name="Oval 1"/>
          <p:cNvSpPr/>
          <p:nvPr/>
        </p:nvSpPr>
        <p:spPr>
          <a:xfrm>
            <a:off x="1676400" y="4191000"/>
            <a:ext cx="1447800" cy="425410"/>
          </a:xfrm>
          <a:prstGeom prst="ellips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descr="Textbox explaining &quot;Merit Plan.&quot;  Reads as follows:  These are hybrids of the appointment and elective approaches in which the judge or justice is first appointed, then must meet one or more “retention” elections.  This effectively gives the voters a delayed veto in the appointment process.&#10;"/>
          <p:cNvSpPr txBox="1"/>
          <p:nvPr/>
        </p:nvSpPr>
        <p:spPr>
          <a:xfrm>
            <a:off x="1600200" y="5780782"/>
            <a:ext cx="6934200" cy="1077218"/>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These are hybrids of the appointment and elective approaches in which the judge or justice is first appointed, then must meet one or more “retention” elections.  This effectively gives the voters a delayed veto in the appointment process.</a:t>
            </a:r>
          </a:p>
        </p:txBody>
      </p:sp>
      <p:sp>
        <p:nvSpPr>
          <p:cNvPr id="5" name="Curved Right Arrow 4"/>
          <p:cNvSpPr/>
          <p:nvPr/>
        </p:nvSpPr>
        <p:spPr>
          <a:xfrm flipV="1">
            <a:off x="1295400" y="4300537"/>
            <a:ext cx="304800" cy="1676399"/>
          </a:xfrm>
          <a:prstGeom prst="curvedRight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9" name="Oval 8"/>
          <p:cNvSpPr/>
          <p:nvPr/>
        </p:nvSpPr>
        <p:spPr>
          <a:xfrm>
            <a:off x="5376864" y="4192547"/>
            <a:ext cx="1447800" cy="425410"/>
          </a:xfrm>
          <a:prstGeom prst="ellips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6200000">
            <a:off x="6301950" y="2606248"/>
            <a:ext cx="578706" cy="41909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descr="Text box questioning why more states use a Merit Plan for selecting appellate judges than for trial court judges.  Reads as follows: Why the differences in approach between trial and appellate?  More value-setting decisions in appellate courts?&#10;&#10;"/>
          <p:cNvSpPr txBox="1"/>
          <p:nvPr/>
        </p:nvSpPr>
        <p:spPr>
          <a:xfrm>
            <a:off x="4343401" y="5029200"/>
            <a:ext cx="4648199" cy="830997"/>
          </a:xfrm>
          <a:prstGeom prst="rect">
            <a:avLst/>
          </a:prstGeom>
          <a:noFill/>
        </p:spPr>
        <p:txBody>
          <a:bodyPr wrap="square" rtlCol="0">
            <a:spAutoFit/>
          </a:bodyPr>
          <a:lstStyle/>
          <a:p>
            <a:r>
              <a:rPr lang="en-US" sz="16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Why the differences in approach between trial and appellate?  More value-setting decisions in appellate courts?</a:t>
            </a:r>
          </a:p>
        </p:txBody>
      </p:sp>
      <p:sp>
        <p:nvSpPr>
          <p:cNvPr id="8" name="Rounded Rectangle 7"/>
          <p:cNvSpPr/>
          <p:nvPr/>
        </p:nvSpPr>
        <p:spPr>
          <a:xfrm>
            <a:off x="8248648" y="3276600"/>
            <a:ext cx="381000" cy="1339810"/>
          </a:xfrm>
          <a:prstGeom prst="roundRect">
            <a:avLst/>
          </a:prstGeom>
          <a:ln w="19050">
            <a:solidFill>
              <a:srgbClr val="3891A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4538664" y="3276600"/>
            <a:ext cx="381000" cy="1339810"/>
          </a:xfrm>
          <a:prstGeom prst="roundRect">
            <a:avLst/>
          </a:prstGeom>
          <a:ln w="19050">
            <a:solidFill>
              <a:srgbClr val="3891A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507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Autofit/>
          </a:bodyPr>
          <a:lstStyle/>
          <a:p>
            <a:r>
              <a:rPr lang="en-US" sz="3600" dirty="0"/>
              <a:t>Selection of Justices For State Courts of Last Resort</a:t>
            </a:r>
          </a:p>
        </p:txBody>
      </p:sp>
      <p:pic>
        <p:nvPicPr>
          <p:cNvPr id="4" name="Picture 2" descr="Heatmap of US states showing distribution of selection methods for justices for courts of last resort (final appeal).&#10;&#10;Northern tier is non-partisan election.&#10;Central and SW is mostly Missouri Plan (another name for Merit Plan),&#10;New England is governor appoints, South and rust belt is patchwork of different systems.&#10;&#10;Texas is joined by LA, AL, IL, OH, PA and WV for partisan elec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9978" y="1447800"/>
            <a:ext cx="760162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descr="Questions about heat map:&#10;Do you see regional patterns?&#10;Does Texas have much company?&#10;"/>
          <p:cNvSpPr txBox="1"/>
          <p:nvPr/>
        </p:nvSpPr>
        <p:spPr>
          <a:xfrm>
            <a:off x="5054074" y="1143000"/>
            <a:ext cx="3632726" cy="584775"/>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Do you see regional patterns?</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Does Texas have much company?</a:t>
            </a:r>
          </a:p>
        </p:txBody>
      </p:sp>
    </p:spTree>
    <p:extLst>
      <p:ext uri="{BB962C8B-B14F-4D97-AF65-F5344CB8AC3E}">
        <p14:creationId xmlns:p14="http://schemas.microsoft.com/office/powerpoint/2010/main" val="65066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Public Service Announcement </a:t>
            </a:r>
            <a:r>
              <a:rPr lang="en-US" u="sng" dirty="0"/>
              <a:t>or</a:t>
            </a:r>
            <a:r>
              <a:rPr lang="en-US" dirty="0"/>
              <a:t> Advertisement with an Agenda?</a:t>
            </a:r>
          </a:p>
        </p:txBody>
      </p:sp>
      <p:sp>
        <p:nvSpPr>
          <p:cNvPr id="6" name="Content Placeholder 5"/>
          <p:cNvSpPr>
            <a:spLocks noGrp="1"/>
          </p:cNvSpPr>
          <p:nvPr>
            <p:ph idx="1"/>
          </p:nvPr>
        </p:nvSpPr>
        <p:spPr>
          <a:xfrm>
            <a:off x="1435608" y="1828801"/>
            <a:ext cx="7498080" cy="990600"/>
          </a:xfrm>
        </p:spPr>
        <p:txBody>
          <a:bodyPr>
            <a:normAutofit lnSpcReduction="10000"/>
          </a:bodyPr>
          <a:lstStyle/>
          <a:p>
            <a:r>
              <a:rPr lang="en-US" dirty="0"/>
              <a:t>“Choose Well – Texas Judicial Elections”</a:t>
            </a:r>
          </a:p>
          <a:p>
            <a:pPr lvl="1"/>
            <a:r>
              <a:rPr lang="en-US" dirty="0">
                <a:hlinkClick r:id="rId3"/>
              </a:rPr>
              <a:t>http://youtu.be/3_vNwQ-i0fA</a:t>
            </a:r>
            <a:r>
              <a:rPr lang="en-US" dirty="0"/>
              <a:t>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76802" name="Picture 2" descr="Screenshot of video showing hand-drawn illustration of judge in a courtroom.  "/>
          <p:cNvPicPr>
            <a:picLocks noChangeAspect="1" noChangeArrowheads="1"/>
          </p:cNvPicPr>
          <p:nvPr/>
        </p:nvPicPr>
        <p:blipFill>
          <a:blip r:embed="rId4" cstate="print"/>
          <a:srcRect/>
          <a:stretch>
            <a:fillRect/>
          </a:stretch>
        </p:blipFill>
        <p:spPr bwMode="auto">
          <a:xfrm>
            <a:off x="3070098" y="2931247"/>
            <a:ext cx="4229100" cy="2595705"/>
          </a:xfrm>
          <a:prstGeom prst="rect">
            <a:avLst/>
          </a:prstGeom>
          <a:noFill/>
          <a:ln w="9525">
            <a:noFill/>
            <a:miter lim="800000"/>
            <a:headEnd/>
            <a:tailEnd/>
          </a:ln>
        </p:spPr>
      </p:pic>
    </p:spTree>
    <p:extLst>
      <p:ext uri="{BB962C8B-B14F-4D97-AF65-F5344CB8AC3E}">
        <p14:creationId xmlns:p14="http://schemas.microsoft.com/office/powerpoint/2010/main" val="73311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Public Service Announcement </a:t>
            </a:r>
            <a:r>
              <a:rPr lang="en-US" u="sng" dirty="0"/>
              <a:t>or</a:t>
            </a:r>
            <a:r>
              <a:rPr lang="en-US" dirty="0"/>
              <a:t> Advertisement with an Agenda?</a:t>
            </a:r>
          </a:p>
        </p:txBody>
      </p:sp>
      <p:sp>
        <p:nvSpPr>
          <p:cNvPr id="6" name="Content Placeholder 5"/>
          <p:cNvSpPr>
            <a:spLocks noGrp="1"/>
          </p:cNvSpPr>
          <p:nvPr>
            <p:ph idx="1"/>
          </p:nvPr>
        </p:nvSpPr>
        <p:spPr>
          <a:xfrm>
            <a:off x="1435608" y="1828800"/>
            <a:ext cx="7498080" cy="4800600"/>
          </a:xfrm>
        </p:spPr>
        <p:txBody>
          <a:bodyPr>
            <a:normAutofit lnSpcReduction="10000"/>
          </a:bodyPr>
          <a:lstStyle/>
          <a:p>
            <a:r>
              <a:rPr lang="en-US" dirty="0"/>
              <a:t>“Choose Well – Texas Judicial Elections”</a:t>
            </a:r>
          </a:p>
          <a:p>
            <a:pPr lvl="1"/>
            <a:r>
              <a:rPr lang="en-US" dirty="0">
                <a:hlinkClick r:id="rId3"/>
              </a:rPr>
              <a:t>http://youtu.be/3_vNwQ-i0fA</a:t>
            </a:r>
            <a:r>
              <a:rPr lang="en-US" dirty="0"/>
              <a:t>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Is “fairness” </a:t>
            </a:r>
            <a:r>
              <a:rPr lang="en-US" i="1" dirty="0"/>
              <a:t>really</a:t>
            </a:r>
            <a:r>
              <a:rPr lang="en-US" dirty="0"/>
              <a:t> the only or best criteria?</a:t>
            </a:r>
          </a:p>
          <a:p>
            <a:pPr lvl="2"/>
            <a:r>
              <a:rPr lang="en-US" dirty="0"/>
              <a:t>How does one measure “fairness” fairly?</a:t>
            </a:r>
          </a:p>
          <a:p>
            <a:pPr lvl="1"/>
            <a:endParaRPr lang="en-US" dirty="0"/>
          </a:p>
        </p:txBody>
      </p:sp>
      <p:pic>
        <p:nvPicPr>
          <p:cNvPr id="76802" name="Picture 2" descr="Same screenshot as previous slide."/>
          <p:cNvPicPr>
            <a:picLocks noChangeAspect="1" noChangeArrowheads="1"/>
          </p:cNvPicPr>
          <p:nvPr/>
        </p:nvPicPr>
        <p:blipFill>
          <a:blip r:embed="rId4" cstate="print"/>
          <a:srcRect/>
          <a:stretch>
            <a:fillRect/>
          </a:stretch>
        </p:blipFill>
        <p:spPr bwMode="auto">
          <a:xfrm>
            <a:off x="3070098" y="2931247"/>
            <a:ext cx="4229100" cy="2595705"/>
          </a:xfrm>
          <a:prstGeom prst="rect">
            <a:avLst/>
          </a:prstGeom>
          <a:noFill/>
          <a:ln w="9525">
            <a:noFill/>
            <a:miter lim="800000"/>
            <a:headEnd/>
            <a:tailEnd/>
          </a:ln>
        </p:spPr>
      </p:pic>
    </p:spTree>
    <p:extLst>
      <p:ext uri="{BB962C8B-B14F-4D97-AF65-F5344CB8AC3E}">
        <p14:creationId xmlns:p14="http://schemas.microsoft.com/office/powerpoint/2010/main" val="294040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21719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4A18-71EF-46B8-9F99-910DB413CF3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533DFB8-D779-4D44-90E7-A9C66AE58F4B}"/>
              </a:ext>
            </a:extLst>
          </p:cNvPr>
          <p:cNvSpPr>
            <a:spLocks noGrp="1"/>
          </p:cNvSpPr>
          <p:nvPr>
            <p:ph idx="1"/>
          </p:nvPr>
        </p:nvSpPr>
        <p:spPr/>
        <p:txBody>
          <a:bodyPr>
            <a:normAutofit fontScale="62500" lnSpcReduction="20000"/>
          </a:bodyPr>
          <a:lstStyle/>
          <a:p>
            <a:pPr marL="461963" indent="-382588">
              <a:buFont typeface="+mj-lt"/>
              <a:buAutoNum type="arabicPeriod"/>
            </a:pPr>
            <a:r>
              <a:rPr lang="en-US" dirty="0"/>
              <a:t>Describe or draw out the diagram that shows all of the types and subtypes of courts in Texas.  Include the flows of appeals from all of the lower courts.</a:t>
            </a:r>
          </a:p>
          <a:p>
            <a:pPr marL="457200" indent="-376238">
              <a:buFont typeface="+mj-lt"/>
              <a:buAutoNum type="arabicPeriod"/>
            </a:pPr>
            <a:r>
              <a:rPr lang="en-US" dirty="0"/>
              <a:t>In general terms, differentiate between the roles and the jurisdictions of each of these courts.  (Use the lecture as your guide as to level I’m expecting.)</a:t>
            </a:r>
          </a:p>
          <a:p>
            <a:pPr marL="457200" indent="-376238">
              <a:buFont typeface="+mj-lt"/>
              <a:buAutoNum type="arabicPeriod"/>
            </a:pPr>
            <a:r>
              <a:rPr lang="en-US" dirty="0"/>
              <a:t>Describe how state residents participate in the judicial system and how they are selected.</a:t>
            </a:r>
          </a:p>
          <a:p>
            <a:pPr marL="457200" indent="-376238">
              <a:buFont typeface="+mj-lt"/>
              <a:buAutoNum type="arabicPeriod"/>
            </a:pPr>
            <a:r>
              <a:rPr lang="en-US" dirty="0"/>
              <a:t>Explain the issues with fairness and peremptory strikes in jury trials.  Discuss whether this is a partisan issue.</a:t>
            </a:r>
          </a:p>
          <a:p>
            <a:pPr marL="457200" indent="-376238">
              <a:buFont typeface="+mj-lt"/>
              <a:buAutoNum type="arabicPeriod"/>
            </a:pPr>
            <a:r>
              <a:rPr lang="en-US" dirty="0"/>
              <a:t>Discuss the qualifications of attorneys and judges/justices in Texas.</a:t>
            </a:r>
          </a:p>
          <a:p>
            <a:pPr marL="457200" indent="-376238">
              <a:buFont typeface="+mj-lt"/>
              <a:buAutoNum type="arabicPeriod"/>
            </a:pPr>
            <a:r>
              <a:rPr lang="en-US" dirty="0"/>
              <a:t>Compare and contrast the systems that US states use to select their judges/justices.  Explain why there may be differences within a given state as to the selection method for trial courts and for appellate courts.</a:t>
            </a:r>
          </a:p>
          <a:p>
            <a:pPr marL="457200" indent="-376238">
              <a:buFont typeface="+mj-lt"/>
              <a:buAutoNum type="arabicPeriod"/>
            </a:pPr>
            <a:r>
              <a:rPr lang="en-US" dirty="0"/>
              <a:t>Describe the “Choose Well” video, including its strengths and weaknesses.</a:t>
            </a:r>
          </a:p>
          <a:p>
            <a:pPr marL="457200" indent="-376238">
              <a:buFont typeface="+mj-lt"/>
              <a:buAutoNum type="arabicPeriod"/>
            </a:pP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a:p>
        </p:txBody>
      </p:sp>
    </p:spTree>
    <p:extLst>
      <p:ext uri="{BB962C8B-B14F-4D97-AF65-F5344CB8AC3E}">
        <p14:creationId xmlns:p14="http://schemas.microsoft.com/office/powerpoint/2010/main" val="1754207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descr="More detailed diagram of court structure of Texas as of 2014.&#10;&#10;Original jurisdiction courts are municipal, justice, county-level, and district.&#10;&#10;Appellate jurisdiction courts are courts of appeal, Court of Criminal Appeals, and Supreme Court.&#10;&#10;Shows what kinds of cases are heard within each court and how many courts and judges/justices there are."/>
          <p:cNvGraphicFramePr>
            <a:graphicFrameLocks noChangeAspect="1"/>
          </p:cNvGraphicFramePr>
          <p:nvPr>
            <p:extLst>
              <p:ext uri="{D42A27DB-BD31-4B8C-83A1-F6EECF244321}">
                <p14:modId xmlns:p14="http://schemas.microsoft.com/office/powerpoint/2010/main" val="3931527786"/>
              </p:ext>
            </p:extLst>
          </p:nvPr>
        </p:nvGraphicFramePr>
        <p:xfrm>
          <a:off x="2397125" y="-76200"/>
          <a:ext cx="5299075" cy="6858000"/>
        </p:xfrm>
        <a:graphic>
          <a:graphicData uri="http://schemas.openxmlformats.org/presentationml/2006/ole">
            <mc:AlternateContent xmlns:mc="http://schemas.openxmlformats.org/markup-compatibility/2006">
              <mc:Choice xmlns:v="urn:schemas-microsoft-com:vml" Requires="v">
                <p:oleObj name="Acrobat Document" r:id="rId3" imgW="5830114" imgH="7542857" progId="AcroExch.Document.11">
                  <p:embed/>
                </p:oleObj>
              </mc:Choice>
              <mc:Fallback>
                <p:oleObj name="Acrobat Document" r:id="rId3" imgW="5830114" imgH="7542857" progId="AcroExch.Document.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76200"/>
                        <a:ext cx="5299075"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7162897" y="6591756"/>
            <a:ext cx="1981103" cy="246221"/>
          </a:xfrm>
          <a:prstGeom prst="rect">
            <a:avLst/>
          </a:prstGeom>
        </p:spPr>
        <p:txBody>
          <a:bodyPr wrap="square">
            <a:spAutoFit/>
          </a:bodyPr>
          <a:lstStyle/>
          <a:p>
            <a:r>
              <a:rPr lang="en-US" sz="1000" b="1" dirty="0">
                <a:latin typeface="Arial"/>
                <a:cs typeface="Arial"/>
              </a:rPr>
              <a:t>http://www.courts.state.tx.us/</a:t>
            </a:r>
          </a:p>
        </p:txBody>
      </p:sp>
      <p:sp>
        <p:nvSpPr>
          <p:cNvPr id="7" name="Left Brace 6"/>
          <p:cNvSpPr/>
          <p:nvPr/>
        </p:nvSpPr>
        <p:spPr>
          <a:xfrm>
            <a:off x="2590800" y="3429000"/>
            <a:ext cx="152400" cy="3124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590800" y="685800"/>
            <a:ext cx="152400" cy="2667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300027" y="4827896"/>
            <a:ext cx="1239442" cy="338554"/>
          </a:xfrm>
          <a:prstGeom prst="rect">
            <a:avLst/>
          </a:prstGeom>
          <a:noFill/>
        </p:spPr>
        <p:txBody>
          <a:bodyPr wrap="none" rtlCol="0">
            <a:spAutoFit/>
          </a:bodyPr>
          <a:lstStyle/>
          <a:p>
            <a:r>
              <a:rPr lang="en-US" sz="1600" u="sng" dirty="0">
                <a:solidFill>
                  <a:srgbClr val="FF0000"/>
                </a:solidFill>
                <a:effectLst>
                  <a:outerShdw blurRad="38100" dist="38100" dir="2700000" algn="tl">
                    <a:srgbClr val="000000">
                      <a:alpha val="43137"/>
                    </a:srgbClr>
                  </a:outerShdw>
                </a:effectLst>
                <a:latin typeface="Segoe Print" panose="02000600000000000000" pitchFamily="2" charset="0"/>
              </a:rPr>
              <a:t>Next</a:t>
            </a: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 Slide</a:t>
            </a:r>
          </a:p>
        </p:txBody>
      </p:sp>
      <p:sp>
        <p:nvSpPr>
          <p:cNvPr id="10" name="TextBox 9"/>
          <p:cNvSpPr txBox="1"/>
          <p:nvPr/>
        </p:nvSpPr>
        <p:spPr>
          <a:xfrm>
            <a:off x="1066800" y="1871246"/>
            <a:ext cx="1491114"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Second Slide</a:t>
            </a:r>
          </a:p>
        </p:txBody>
      </p:sp>
      <p:sp>
        <p:nvSpPr>
          <p:cNvPr id="11" name="Right Brace 10"/>
          <p:cNvSpPr/>
          <p:nvPr/>
        </p:nvSpPr>
        <p:spPr>
          <a:xfrm>
            <a:off x="7391400" y="2286000"/>
            <a:ext cx="228600" cy="381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696200" y="3886200"/>
            <a:ext cx="1332416" cy="954107"/>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Original</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jurisdiction</a:t>
            </a:r>
          </a:p>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(YOUR case</a:t>
            </a:r>
          </a:p>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enters here)</a:t>
            </a:r>
          </a:p>
        </p:txBody>
      </p:sp>
      <p:sp>
        <p:nvSpPr>
          <p:cNvPr id="13" name="Right Brace 12"/>
          <p:cNvSpPr/>
          <p:nvPr/>
        </p:nvSpPr>
        <p:spPr>
          <a:xfrm>
            <a:off x="7391400" y="609600"/>
            <a:ext cx="2286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696200" y="1143000"/>
            <a:ext cx="1332416" cy="584775"/>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Appellate</a:t>
            </a: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jurisdiction</a:t>
            </a:r>
          </a:p>
        </p:txBody>
      </p:sp>
      <p:sp>
        <p:nvSpPr>
          <p:cNvPr id="15" name="Rectangle 14"/>
          <p:cNvSpPr/>
          <p:nvPr/>
        </p:nvSpPr>
        <p:spPr>
          <a:xfrm>
            <a:off x="990600" y="6581001"/>
            <a:ext cx="4572000" cy="276999"/>
          </a:xfrm>
          <a:prstGeom prst="rect">
            <a:avLst/>
          </a:prstGeom>
        </p:spPr>
        <p:txBody>
          <a:bodyPr>
            <a:spAutoFit/>
          </a:bodyPr>
          <a:lstStyle/>
          <a:p>
            <a:r>
              <a:rPr lang="en-US" sz="1200" dirty="0"/>
              <a:t>http://openclipart.org/detail/5490/magnifying-glass-by-mcol</a:t>
            </a:r>
          </a:p>
        </p:txBody>
      </p:sp>
      <p:pic>
        <p:nvPicPr>
          <p:cNvPr id="23557" name="Picture 5" descr="http://openclipart.org/image/300px/svg_to_png/5490/mcol_magnifying_glass.png"/>
          <p:cNvPicPr>
            <a:picLocks noChangeAspect="1" noChangeArrowheads="1"/>
          </p:cNvPicPr>
          <p:nvPr/>
        </p:nvPicPr>
        <p:blipFill>
          <a:blip r:embed="rId5" cstate="print"/>
          <a:srcRect/>
          <a:stretch>
            <a:fillRect/>
          </a:stretch>
        </p:blipFill>
        <p:spPr bwMode="auto">
          <a:xfrm>
            <a:off x="1447800" y="4114800"/>
            <a:ext cx="885265" cy="752475"/>
          </a:xfrm>
          <a:prstGeom prst="rect">
            <a:avLst/>
          </a:prstGeom>
          <a:noFill/>
        </p:spPr>
      </p:pic>
      <p:pic>
        <p:nvPicPr>
          <p:cNvPr id="16" name="Picture 5" descr="http://openclipart.org/image/300px/svg_to_png/5490/mcol_magnifying_glass.png"/>
          <p:cNvPicPr>
            <a:picLocks noChangeAspect="1" noChangeArrowheads="1"/>
          </p:cNvPicPr>
          <p:nvPr/>
        </p:nvPicPr>
        <p:blipFill>
          <a:blip r:embed="rId5" cstate="print"/>
          <a:srcRect/>
          <a:stretch>
            <a:fillRect/>
          </a:stretch>
        </p:blipFill>
        <p:spPr bwMode="auto">
          <a:xfrm>
            <a:off x="1447800" y="1143000"/>
            <a:ext cx="885265" cy="752475"/>
          </a:xfrm>
          <a:prstGeom prst="rect">
            <a:avLst/>
          </a:prstGeom>
          <a:noFill/>
        </p:spPr>
      </p:pic>
      <p:sp>
        <p:nvSpPr>
          <p:cNvPr id="4" name="Oval 3">
            <a:extLst>
              <a:ext uri="{FF2B5EF4-FFF2-40B4-BE49-F238E27FC236}">
                <a16:creationId xmlns:a16="http://schemas.microsoft.com/office/drawing/2014/main" id="{A81E7A83-4303-4753-BE42-FAE367C0BCA8}"/>
              </a:ext>
            </a:extLst>
          </p:cNvPr>
          <p:cNvSpPr/>
          <p:nvPr/>
        </p:nvSpPr>
        <p:spPr>
          <a:xfrm>
            <a:off x="5410200" y="228600"/>
            <a:ext cx="990600" cy="381000"/>
          </a:xfrm>
          <a:prstGeom prst="ellipse">
            <a:avLst/>
          </a:prstGeom>
          <a:ln w="1905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0524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Bottom half of previous diagram.&#10;&#10;Bottom of slide, at same level, are Justice Courts and Municipal Courts.&#10;&#10;These are all trial courts, but not all of the trial courts (see District Courts on next slide).&#10;&#10;Appeals from those courts flow up to County-Level courts.  3 types of county-level courts:  Constitutional (1 in each county), Statutory, and Statutory Probate."/>
          <p:cNvPicPr>
            <a:picLocks noChangeAspect="1" noChangeArrowheads="1"/>
          </p:cNvPicPr>
          <p:nvPr/>
        </p:nvPicPr>
        <p:blipFill>
          <a:blip r:embed="rId3" cstate="print"/>
          <a:srcRect/>
          <a:stretch>
            <a:fillRect/>
          </a:stretch>
        </p:blipFill>
        <p:spPr bwMode="auto">
          <a:xfrm>
            <a:off x="1447800" y="1371600"/>
            <a:ext cx="7581900" cy="4933950"/>
          </a:xfrm>
          <a:prstGeom prst="rect">
            <a:avLst/>
          </a:prstGeom>
          <a:noFill/>
          <a:ln w="9525">
            <a:noFill/>
            <a:miter lim="800000"/>
            <a:headEnd/>
            <a:tailEnd/>
          </a:ln>
        </p:spPr>
      </p:pic>
      <p:sp>
        <p:nvSpPr>
          <p:cNvPr id="3" name="Down Arrow 2"/>
          <p:cNvSpPr/>
          <p:nvPr/>
        </p:nvSpPr>
        <p:spPr>
          <a:xfrm flipV="1">
            <a:off x="4114800" y="914400"/>
            <a:ext cx="304800" cy="381000"/>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590800" y="609600"/>
            <a:ext cx="3416320"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Appeals go to Court of Appeals</a:t>
            </a:r>
          </a:p>
        </p:txBody>
      </p:sp>
      <p:sp>
        <p:nvSpPr>
          <p:cNvPr id="5" name="Oval 4">
            <a:extLst>
              <a:ext uri="{FF2B5EF4-FFF2-40B4-BE49-F238E27FC236}">
                <a16:creationId xmlns:a16="http://schemas.microsoft.com/office/drawing/2014/main" id="{D98B31AE-1438-4CC3-9A0F-C1608EF7C649}"/>
              </a:ext>
            </a:extLst>
          </p:cNvPr>
          <p:cNvSpPr/>
          <p:nvPr/>
        </p:nvSpPr>
        <p:spPr>
          <a:xfrm>
            <a:off x="1828800" y="1828800"/>
            <a:ext cx="2209800" cy="457200"/>
          </a:xfrm>
          <a:prstGeom prst="ellipse">
            <a:avLst/>
          </a:prstGeom>
          <a:ln w="1905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BCE5ABC8-CB9C-4F98-839A-11A1E89C9741}"/>
              </a:ext>
            </a:extLst>
          </p:cNvPr>
          <p:cNvSpPr/>
          <p:nvPr/>
        </p:nvSpPr>
        <p:spPr>
          <a:xfrm>
            <a:off x="1981200" y="4632961"/>
            <a:ext cx="1981200" cy="457200"/>
          </a:xfrm>
          <a:prstGeom prst="ellipse">
            <a:avLst/>
          </a:prstGeom>
          <a:ln w="1905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602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Upper half of detailed diagram of state courts in Texas.&#10;&#10;Appeals from County-Level courts go directly to Courts of Appeal.&#10;&#10;At bottom of slide are District Courts.  This is the highest of the trial courts.&#10;&#10;Appeals from District and County-Level courts are heard by Courts of appeal (one per region, 14 regions).&#10;&#10;From there, civil appeals and juvenile appeals are heard by the state Supreme Court, while criminal appeals (not juvenile) are heard by the Court of Criminal Appeals.&#10;&#10;Supreme Court and Court of Criminal Appeals are at the same level, so both are highest appellate courts in Texas."/>
          <p:cNvPicPr>
            <a:picLocks noChangeAspect="1" noChangeArrowheads="1"/>
          </p:cNvPicPr>
          <p:nvPr/>
        </p:nvPicPr>
        <p:blipFill>
          <a:blip r:embed="rId3" cstate="print"/>
          <a:srcRect/>
          <a:stretch>
            <a:fillRect/>
          </a:stretch>
        </p:blipFill>
        <p:spPr bwMode="auto">
          <a:xfrm>
            <a:off x="1552575" y="838200"/>
            <a:ext cx="7210425" cy="4924425"/>
          </a:xfrm>
          <a:prstGeom prst="rect">
            <a:avLst/>
          </a:prstGeom>
          <a:noFill/>
          <a:ln w="9525">
            <a:noFill/>
            <a:miter lim="800000"/>
            <a:headEnd/>
            <a:tailEnd/>
          </a:ln>
        </p:spPr>
      </p:pic>
      <p:sp>
        <p:nvSpPr>
          <p:cNvPr id="3" name="Down Arrow 2"/>
          <p:cNvSpPr/>
          <p:nvPr/>
        </p:nvSpPr>
        <p:spPr>
          <a:xfrm flipV="1">
            <a:off x="4038600" y="5837904"/>
            <a:ext cx="108156" cy="181896"/>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032019" y="6019800"/>
            <a:ext cx="3235181" cy="276999"/>
          </a:xfrm>
          <a:prstGeom prst="rect">
            <a:avLst/>
          </a:prstGeom>
          <a:noFill/>
        </p:spPr>
        <p:txBody>
          <a:bodyPr wrap="non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Appeals coming in from County Courts</a:t>
            </a:r>
          </a:p>
        </p:txBody>
      </p:sp>
      <p:sp>
        <p:nvSpPr>
          <p:cNvPr id="5" name="Rounded Rectangle 4"/>
          <p:cNvSpPr/>
          <p:nvPr/>
        </p:nvSpPr>
        <p:spPr>
          <a:xfrm>
            <a:off x="1447800" y="685800"/>
            <a:ext cx="5562600" cy="1676400"/>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514600" y="381000"/>
            <a:ext cx="3381054"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Separate courts of final appeal</a:t>
            </a:r>
          </a:p>
        </p:txBody>
      </p:sp>
      <p:sp>
        <p:nvSpPr>
          <p:cNvPr id="7" name="Oval 6">
            <a:extLst>
              <a:ext uri="{FF2B5EF4-FFF2-40B4-BE49-F238E27FC236}">
                <a16:creationId xmlns:a16="http://schemas.microsoft.com/office/drawing/2014/main" id="{A9680528-A2EA-43D1-A2D5-BFCE76CFFC38}"/>
              </a:ext>
            </a:extLst>
          </p:cNvPr>
          <p:cNvSpPr/>
          <p:nvPr/>
        </p:nvSpPr>
        <p:spPr>
          <a:xfrm>
            <a:off x="3276600" y="3733800"/>
            <a:ext cx="1981200" cy="457200"/>
          </a:xfrm>
          <a:prstGeom prst="ellipse">
            <a:avLst/>
          </a:prstGeom>
          <a:ln w="1905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1830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7" name="Picture 6" descr="Image of a jury summons from Dallas Coun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68962">
            <a:off x="1672722" y="315501"/>
            <a:ext cx="7816173" cy="12980783"/>
          </a:xfrm>
          <a:prstGeom prst="rect">
            <a:avLst/>
          </a:prstGeom>
          <a:ln>
            <a:solidFill>
              <a:schemeClr val="accent1"/>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4547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Lay Participation in the State System</a:t>
            </a:r>
          </a:p>
        </p:txBody>
      </p:sp>
      <p:sp>
        <p:nvSpPr>
          <p:cNvPr id="13315" name="Rectangle 3"/>
          <p:cNvSpPr>
            <a:spLocks noGrp="1" noChangeArrowheads="1"/>
          </p:cNvSpPr>
          <p:nvPr>
            <p:ph idx="1"/>
          </p:nvPr>
        </p:nvSpPr>
        <p:spPr>
          <a:xfrm>
            <a:off x="1435608" y="1447800"/>
            <a:ext cx="7498080" cy="4038600"/>
          </a:xfrm>
        </p:spPr>
        <p:txBody>
          <a:bodyPr>
            <a:noAutofit/>
          </a:bodyPr>
          <a:lstStyle/>
          <a:p>
            <a:r>
              <a:rPr lang="en-US" sz="2800" dirty="0">
                <a:solidFill>
                  <a:schemeClr val="accent1">
                    <a:lumMod val="75000"/>
                  </a:schemeClr>
                </a:solidFill>
              </a:rPr>
              <a:t>Grand</a:t>
            </a:r>
            <a:r>
              <a:rPr lang="en-US" sz="2800" dirty="0"/>
              <a:t> juries</a:t>
            </a:r>
          </a:p>
          <a:p>
            <a:pPr lvl="1"/>
            <a:r>
              <a:rPr lang="en-US" sz="2400" dirty="0"/>
              <a:t>Decide </a:t>
            </a:r>
            <a:r>
              <a:rPr lang="en-US" sz="2400" dirty="0">
                <a:solidFill>
                  <a:schemeClr val="accent2">
                    <a:lumMod val="50000"/>
                  </a:schemeClr>
                </a:solidFill>
              </a:rPr>
              <a:t>whether or not to </a:t>
            </a:r>
            <a:r>
              <a:rPr lang="en-US" sz="2400" i="1" dirty="0">
                <a:solidFill>
                  <a:schemeClr val="accent2">
                    <a:lumMod val="50000"/>
                  </a:schemeClr>
                </a:solidFill>
              </a:rPr>
              <a:t>indict</a:t>
            </a:r>
            <a:r>
              <a:rPr lang="en-US" sz="2400" dirty="0">
                <a:solidFill>
                  <a:schemeClr val="accent2">
                    <a:lumMod val="50000"/>
                  </a:schemeClr>
                </a:solidFill>
              </a:rPr>
              <a:t> </a:t>
            </a:r>
            <a:r>
              <a:rPr lang="en-US" sz="2400" dirty="0"/>
              <a:t>[</a:t>
            </a:r>
            <a:r>
              <a:rPr lang="en-US" sz="2400" i="1" dirty="0">
                <a:latin typeface="Bodoni MT" panose="02070603080606020203" pitchFamily="18" charset="0"/>
              </a:rPr>
              <a:t>in-</a:t>
            </a:r>
            <a:r>
              <a:rPr lang="en-US" sz="2400" i="1" dirty="0" err="1">
                <a:latin typeface="Bodoni MT" panose="02070603080606020203" pitchFamily="18" charset="0"/>
              </a:rPr>
              <a:t>dite</a:t>
            </a:r>
            <a:r>
              <a:rPr lang="en-US" sz="2400" i="1" dirty="0">
                <a:latin typeface="Bodoni MT" panose="02070603080606020203" pitchFamily="18" charset="0"/>
              </a:rPr>
              <a:t>’ </a:t>
            </a:r>
            <a:r>
              <a:rPr lang="en-US" sz="2400" dirty="0"/>
              <a:t>] accused individual and send them to trial</a:t>
            </a:r>
          </a:p>
          <a:p>
            <a:pPr lvl="1"/>
            <a:r>
              <a:rPr lang="en-US" sz="2400" dirty="0"/>
              <a:t>Grand jury of community members </a:t>
            </a:r>
            <a:r>
              <a:rPr lang="en-US" sz="2400" dirty="0">
                <a:solidFill>
                  <a:schemeClr val="accent2">
                    <a:lumMod val="75000"/>
                  </a:schemeClr>
                </a:solidFill>
              </a:rPr>
              <a:t>reviews state’s evidence</a:t>
            </a:r>
            <a:r>
              <a:rPr lang="en-US" sz="2400" dirty="0"/>
              <a:t>:  </a:t>
            </a:r>
            <a:r>
              <a:rPr lang="en-US" sz="2400" i="1" dirty="0"/>
              <a:t>Does it justify putting the charged person on trial?</a:t>
            </a:r>
            <a:r>
              <a:rPr lang="en-US" sz="2400" dirty="0"/>
              <a:t> </a:t>
            </a:r>
          </a:p>
          <a:p>
            <a:pPr lvl="2">
              <a:lnSpc>
                <a:spcPts val="2000"/>
              </a:lnSpc>
            </a:pPr>
            <a:r>
              <a:rPr lang="en-US" sz="2000" dirty="0"/>
              <a:t>In Texas:  12 members with term </a:t>
            </a:r>
            <a:br>
              <a:rPr lang="en-US" sz="2000" dirty="0"/>
            </a:br>
            <a:r>
              <a:rPr lang="en-US" sz="2000" dirty="0"/>
              <a:t>of 3-6 months</a:t>
            </a:r>
          </a:p>
          <a:p>
            <a:pPr lvl="2">
              <a:lnSpc>
                <a:spcPts val="2000"/>
              </a:lnSpc>
            </a:pPr>
            <a:r>
              <a:rPr lang="en-US" sz="2000" dirty="0"/>
              <a:t>Members must be able to commit </a:t>
            </a:r>
            <a:br>
              <a:rPr lang="en-US" sz="2000" dirty="0"/>
            </a:br>
            <a:r>
              <a:rPr lang="en-US" sz="2000" dirty="0"/>
              <a:t>2 long days each month to </a:t>
            </a:r>
            <a:br>
              <a:rPr lang="en-US" sz="2000" dirty="0"/>
            </a:br>
            <a:r>
              <a:rPr lang="en-US" sz="2000" dirty="0"/>
              <a:t>reviewing 50-75 cases each day</a:t>
            </a:r>
          </a:p>
          <a:p>
            <a:pPr lvl="1"/>
            <a:r>
              <a:rPr lang="en-US" sz="2400" dirty="0"/>
              <a:t>How is this grand jury selected?</a:t>
            </a:r>
          </a:p>
          <a:p>
            <a:pPr lvl="2">
              <a:lnSpc>
                <a:spcPts val="2000"/>
              </a:lnSpc>
            </a:pPr>
            <a:r>
              <a:rPr lang="en-US" sz="2000" dirty="0"/>
              <a:t>Old way:  “Key Man” or “Pick-a-Pal”</a:t>
            </a:r>
          </a:p>
          <a:p>
            <a:pPr lvl="2">
              <a:lnSpc>
                <a:spcPts val="2000"/>
              </a:lnSpc>
            </a:pPr>
            <a:r>
              <a:rPr lang="en-US" sz="2000" dirty="0"/>
              <a:t>New way:  “Random selection”</a:t>
            </a:r>
          </a:p>
        </p:txBody>
      </p:sp>
      <p:sp>
        <p:nvSpPr>
          <p:cNvPr id="2" name="TextBox 1" descr="Comment about requirements for grand jury members:  &quot;What does this say about likely membership?&quot;"/>
          <p:cNvSpPr txBox="1"/>
          <p:nvPr/>
        </p:nvSpPr>
        <p:spPr>
          <a:xfrm>
            <a:off x="-16565" y="4747736"/>
            <a:ext cx="1999488" cy="738664"/>
          </a:xfrm>
          <a:prstGeom prst="rect">
            <a:avLst/>
          </a:prstGeom>
          <a:noFill/>
        </p:spPr>
        <p:txBody>
          <a:bodyPr wrap="square" rtlCol="0">
            <a:spAutoFit/>
          </a:bodyPr>
          <a:lstStyle/>
          <a:p>
            <a:pPr algn="r"/>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…What does this say about likely membership?</a:t>
            </a:r>
          </a:p>
        </p:txBody>
      </p:sp>
      <p:pic>
        <p:nvPicPr>
          <p:cNvPr id="3" name="Picture 2" descr="Screenshot of newspaper article from the B/CS Eagle dated Nov 2016 and with headline:  &quot;Grand jury indicts 63 on felony charges&quot;."/>
          <p:cNvPicPr>
            <a:picLocks noChangeAspect="1"/>
          </p:cNvPicPr>
          <p:nvPr/>
        </p:nvPicPr>
        <p:blipFill rotWithShape="1">
          <a:blip r:embed="rId3"/>
          <a:srcRect l="473" t="27487" r="-473" b="-1145"/>
          <a:stretch/>
        </p:blipFill>
        <p:spPr>
          <a:xfrm rot="21019001">
            <a:off x="6168915" y="3831753"/>
            <a:ext cx="3753391" cy="3208745"/>
          </a:xfrm>
          <a:prstGeom prst="rect">
            <a:avLst/>
          </a:prstGeom>
          <a:ln>
            <a:solidFill>
              <a:schemeClr val="accent1"/>
            </a:solidFill>
          </a:ln>
          <a:effectLst>
            <a:outerShdw blurRad="50800" dist="38100" dir="13500000" algn="br" rotWithShape="0">
              <a:prstClr val="black">
                <a:alpha val="40000"/>
              </a:prstClr>
            </a:outerShdw>
          </a:effectLst>
        </p:spPr>
      </p:pic>
      <p:sp>
        <p:nvSpPr>
          <p:cNvPr id="4" name="Rectangle 3"/>
          <p:cNvSpPr/>
          <p:nvPr/>
        </p:nvSpPr>
        <p:spPr>
          <a:xfrm>
            <a:off x="-19878" y="6633794"/>
            <a:ext cx="6248400" cy="230832"/>
          </a:xfrm>
          <a:prstGeom prst="rect">
            <a:avLst/>
          </a:prstGeom>
        </p:spPr>
        <p:txBody>
          <a:bodyPr wrap="square">
            <a:spAutoFit/>
          </a:bodyPr>
          <a:lstStyle/>
          <a:p>
            <a:r>
              <a:rPr lang="en-US" sz="900" dirty="0"/>
              <a:t>http://www.theeagle.com/news/local/grand-jury-indicts-on-felony-charges/article_dc7328c3-356b-5e94-b510-20b20ca83e82.html</a:t>
            </a:r>
          </a:p>
        </p:txBody>
      </p:sp>
    </p:spTree>
    <p:extLst>
      <p:ext uri="{BB962C8B-B14F-4D97-AF65-F5344CB8AC3E}">
        <p14:creationId xmlns:p14="http://schemas.microsoft.com/office/powerpoint/2010/main" val="325170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Lay Participation in the State System</a:t>
            </a:r>
          </a:p>
        </p:txBody>
      </p:sp>
      <p:sp>
        <p:nvSpPr>
          <p:cNvPr id="13315" name="Rectangle 3"/>
          <p:cNvSpPr>
            <a:spLocks noGrp="1" noChangeArrowheads="1"/>
          </p:cNvSpPr>
          <p:nvPr>
            <p:ph idx="1"/>
          </p:nvPr>
        </p:nvSpPr>
        <p:spPr>
          <a:xfrm>
            <a:off x="1435608" y="1524000"/>
            <a:ext cx="7498080" cy="4800600"/>
          </a:xfrm>
        </p:spPr>
        <p:txBody>
          <a:bodyPr>
            <a:normAutofit fontScale="85000" lnSpcReduction="20000"/>
          </a:bodyPr>
          <a:lstStyle/>
          <a:p>
            <a:r>
              <a:rPr lang="en-US" dirty="0">
                <a:solidFill>
                  <a:schemeClr val="accent1">
                    <a:lumMod val="75000"/>
                  </a:schemeClr>
                </a:solidFill>
              </a:rPr>
              <a:t>“</a:t>
            </a:r>
            <a:r>
              <a:rPr lang="en-US" i="1" dirty="0">
                <a:solidFill>
                  <a:schemeClr val="accent1">
                    <a:lumMod val="75000"/>
                  </a:schemeClr>
                </a:solidFill>
              </a:rPr>
              <a:t>Key Man</a:t>
            </a:r>
            <a:r>
              <a:rPr lang="en-US" dirty="0">
                <a:solidFill>
                  <a:schemeClr val="accent1">
                    <a:lumMod val="75000"/>
                  </a:schemeClr>
                </a:solidFill>
              </a:rPr>
              <a:t>” </a:t>
            </a:r>
            <a:r>
              <a:rPr lang="en-US" dirty="0"/>
              <a:t>was the method used in Texas through August 2015 to select grand juries</a:t>
            </a:r>
          </a:p>
          <a:p>
            <a:pPr lvl="1"/>
            <a:r>
              <a:rPr lang="en-US" dirty="0"/>
              <a:t>Grand jurors were selected by “jury commissioners” picked by the district judge </a:t>
            </a:r>
          </a:p>
          <a:p>
            <a:pPr lvl="2"/>
            <a:r>
              <a:rPr lang="en-US" dirty="0"/>
              <a:t>This is why the system was also known as “</a:t>
            </a:r>
            <a:r>
              <a:rPr lang="en-US" i="1" dirty="0"/>
              <a:t>Pick-a-Pal</a:t>
            </a:r>
            <a:r>
              <a:rPr lang="en-US" dirty="0"/>
              <a:t>”</a:t>
            </a:r>
          </a:p>
          <a:p>
            <a:pPr lvl="1"/>
            <a:r>
              <a:rPr lang="en-US" dirty="0"/>
              <a:t>System was often accused of being a </a:t>
            </a:r>
            <a:r>
              <a:rPr lang="en-US" dirty="0">
                <a:solidFill>
                  <a:schemeClr val="accent2">
                    <a:lumMod val="50000"/>
                  </a:schemeClr>
                </a:solidFill>
              </a:rPr>
              <a:t>“rubber stamp” </a:t>
            </a:r>
            <a:r>
              <a:rPr lang="en-US" dirty="0"/>
              <a:t>that approved whatever prosecutions the District Attorney (DA) wanted</a:t>
            </a:r>
          </a:p>
          <a:p>
            <a:pPr lvl="2"/>
            <a:r>
              <a:rPr lang="en-US" dirty="0"/>
              <a:t>Grand juries </a:t>
            </a:r>
            <a:r>
              <a:rPr lang="en-US" dirty="0">
                <a:solidFill>
                  <a:schemeClr val="accent2">
                    <a:lumMod val="75000"/>
                  </a:schemeClr>
                </a:solidFill>
              </a:rPr>
              <a:t>rarely decided to “</a:t>
            </a:r>
            <a:r>
              <a:rPr lang="en-US" i="1" dirty="0">
                <a:solidFill>
                  <a:schemeClr val="accent2">
                    <a:lumMod val="75000"/>
                  </a:schemeClr>
                </a:solidFill>
              </a:rPr>
              <a:t>no bill” </a:t>
            </a:r>
            <a:r>
              <a:rPr lang="en-US" i="1" dirty="0"/>
              <a:t>(set free before trial)</a:t>
            </a:r>
            <a:r>
              <a:rPr lang="en-US" dirty="0"/>
              <a:t> an accused individual</a:t>
            </a:r>
          </a:p>
          <a:p>
            <a:pPr lvl="1"/>
            <a:r>
              <a:rPr lang="en-US" dirty="0"/>
              <a:t>System was also accused of persistent economic bias</a:t>
            </a:r>
          </a:p>
          <a:p>
            <a:pPr lvl="2"/>
            <a:r>
              <a:rPr lang="en-US" dirty="0"/>
              <a:t>Most indicted individuals were from lower income brackets</a:t>
            </a:r>
          </a:p>
          <a:p>
            <a:pPr lvl="2"/>
            <a:r>
              <a:rPr lang="en-US" dirty="0"/>
              <a:t>Grand jurors were often of above-average wealth—could afford taking time off to serve</a:t>
            </a:r>
          </a:p>
        </p:txBody>
      </p:sp>
    </p:spTree>
    <p:extLst>
      <p:ext uri="{BB962C8B-B14F-4D97-AF65-F5344CB8AC3E}">
        <p14:creationId xmlns:p14="http://schemas.microsoft.com/office/powerpoint/2010/main" val="240279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 Participation in the State System</a:t>
            </a:r>
          </a:p>
        </p:txBody>
      </p:sp>
      <p:sp>
        <p:nvSpPr>
          <p:cNvPr id="3" name="Content Placeholder 2"/>
          <p:cNvSpPr>
            <a:spLocks noGrp="1"/>
          </p:cNvSpPr>
          <p:nvPr>
            <p:ph idx="1"/>
          </p:nvPr>
        </p:nvSpPr>
        <p:spPr>
          <a:xfrm>
            <a:off x="1417023" y="1445516"/>
            <a:ext cx="7422177" cy="4117084"/>
          </a:xfrm>
        </p:spPr>
        <p:txBody>
          <a:bodyPr>
            <a:normAutofit/>
          </a:bodyPr>
          <a:lstStyle/>
          <a:p>
            <a:r>
              <a:rPr lang="en-US" sz="2800" dirty="0">
                <a:solidFill>
                  <a:schemeClr val="accent1">
                    <a:lumMod val="75000"/>
                  </a:schemeClr>
                </a:solidFill>
              </a:rPr>
              <a:t>“Random Selection”</a:t>
            </a:r>
            <a:r>
              <a:rPr lang="en-US" sz="2800" dirty="0"/>
              <a:t> is new process for Grand Jury selections (as of Sep 2015)</a:t>
            </a:r>
          </a:p>
          <a:p>
            <a:pPr lvl="1"/>
            <a:r>
              <a:rPr lang="en-US" sz="2400" dirty="0"/>
              <a:t>Approved by Texas legislature, governor</a:t>
            </a:r>
          </a:p>
          <a:p>
            <a:pPr lvl="1"/>
            <a:r>
              <a:rPr lang="en-US" sz="2400" dirty="0"/>
              <a:t>Makes system function similarly to how trial juries are selected in order to “better represent the community”</a:t>
            </a:r>
          </a:p>
          <a:p>
            <a:pPr lvl="1"/>
            <a:r>
              <a:rPr lang="en-US" sz="2400" dirty="0"/>
              <a:t>“Helps address possible biases” in old approach</a:t>
            </a:r>
          </a:p>
          <a:p>
            <a:pPr lvl="1"/>
            <a:r>
              <a:rPr lang="en-US" sz="2400" dirty="0"/>
              <a:t>Time will tell:  Improved representation?  Less biased?</a:t>
            </a:r>
          </a:p>
        </p:txBody>
      </p:sp>
    </p:spTree>
    <p:extLst>
      <p:ext uri="{BB962C8B-B14F-4D97-AF65-F5344CB8AC3E}">
        <p14:creationId xmlns:p14="http://schemas.microsoft.com/office/powerpoint/2010/main" val="173654580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defRPr sz="16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2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18305</TotalTime>
  <Words>1301</Words>
  <Application>Microsoft Office PowerPoint</Application>
  <PresentationFormat>On-screen Show (4:3)</PresentationFormat>
  <Paragraphs>157</Paragraphs>
  <Slides>20</Slides>
  <Notes>20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31" baseType="lpstr">
      <vt:lpstr>Arial</vt:lpstr>
      <vt:lpstr>Bodoni MT</vt:lpstr>
      <vt:lpstr>Gill Sans MT</vt:lpstr>
      <vt:lpstr>Segoe Print</vt:lpstr>
      <vt:lpstr>Times</vt:lpstr>
      <vt:lpstr>Verdana</vt:lpstr>
      <vt:lpstr>Wingdings 2</vt:lpstr>
      <vt:lpstr>1_Default Design</vt:lpstr>
      <vt:lpstr>1_Solstice</vt:lpstr>
      <vt:lpstr>2_Solstice</vt:lpstr>
      <vt:lpstr>Acrobat Document</vt:lpstr>
      <vt:lpstr>POLS 207   State &amp; Local Government* </vt:lpstr>
      <vt:lpstr>Learning Objectives</vt:lpstr>
      <vt:lpstr>PowerPoint Presentation</vt:lpstr>
      <vt:lpstr>PowerPoint Presentation</vt:lpstr>
      <vt:lpstr>PowerPoint Presentation</vt:lpstr>
      <vt:lpstr>PowerPoint Presentation</vt:lpstr>
      <vt:lpstr>Lay Participation in the State System</vt:lpstr>
      <vt:lpstr>Lay Participation in the State System</vt:lpstr>
      <vt:lpstr>Lay Participation in the State System</vt:lpstr>
      <vt:lpstr>Lay Participation in the State System</vt:lpstr>
      <vt:lpstr>Is jury selection color blind?</vt:lpstr>
      <vt:lpstr>Is jury selection color blind?</vt:lpstr>
      <vt:lpstr>Is jury selection color blind?</vt:lpstr>
      <vt:lpstr>Elite Participation (“Elite” = Educated, wealthy, not representative of communities’ sex, race, ethnicity) </vt:lpstr>
      <vt:lpstr>Judicial Selection in the States</vt:lpstr>
      <vt:lpstr>Selection of Justices For State Courts of Last Resort</vt:lpstr>
      <vt:lpstr>Public Service Announcement or Advertisement with an Agenda?</vt:lpstr>
      <vt:lpstr>Public Service Announcement or Advertisement with an Agenda?</vt:lpstr>
      <vt:lpstr>Practice Problems …to begin mastering this material.    Complete instructions are in the Module 1 resource, How to Use Practice Problems to Prepare for Exams.</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1399</cp:revision>
  <cp:lastPrinted>2020-10-27T16:43:12Z</cp:lastPrinted>
  <dcterms:created xsi:type="dcterms:W3CDTF">2002-01-15T14:16:03Z</dcterms:created>
  <dcterms:modified xsi:type="dcterms:W3CDTF">2022-10-10T18:42:19Z</dcterms:modified>
</cp:coreProperties>
</file>