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9" r:id="rId1"/>
    <p:sldMasterId id="2147483931" r:id="rId2"/>
    <p:sldMasterId id="2147483944" r:id="rId3"/>
    <p:sldMasterId id="2147483956" r:id="rId4"/>
  </p:sldMasterIdLst>
  <p:notesMasterIdLst>
    <p:notesMasterId r:id="rId29"/>
  </p:notesMasterIdLst>
  <p:handoutMasterIdLst>
    <p:handoutMasterId r:id="rId30"/>
  </p:handoutMasterIdLst>
  <p:sldIdLst>
    <p:sldId id="656" r:id="rId5"/>
    <p:sldId id="276" r:id="rId6"/>
    <p:sldId id="730" r:id="rId7"/>
    <p:sldId id="734" r:id="rId8"/>
    <p:sldId id="688" r:id="rId9"/>
    <p:sldId id="702" r:id="rId10"/>
    <p:sldId id="674" r:id="rId11"/>
    <p:sldId id="682" r:id="rId12"/>
    <p:sldId id="677" r:id="rId13"/>
    <p:sldId id="710" r:id="rId14"/>
    <p:sldId id="703" r:id="rId15"/>
    <p:sldId id="697" r:id="rId16"/>
    <p:sldId id="714" r:id="rId17"/>
    <p:sldId id="698" r:id="rId18"/>
    <p:sldId id="712" r:id="rId19"/>
    <p:sldId id="676" r:id="rId20"/>
    <p:sldId id="675" r:id="rId21"/>
    <p:sldId id="681" r:id="rId22"/>
    <p:sldId id="725" r:id="rId23"/>
    <p:sldId id="726" r:id="rId24"/>
    <p:sldId id="704" r:id="rId25"/>
    <p:sldId id="736" r:id="rId26"/>
    <p:sldId id="735" r:id="rId27"/>
    <p:sldId id="729" r:id="rId28"/>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Times" charset="0"/>
        <a:ea typeface="+mn-ea"/>
        <a:cs typeface="+mn-cs"/>
      </a:defRPr>
    </a:lvl1pPr>
    <a:lvl2pPr marL="457200" algn="l" rtl="0" eaLnBrk="0" fontAlgn="base" hangingPunct="0">
      <a:spcBef>
        <a:spcPct val="0"/>
      </a:spcBef>
      <a:spcAft>
        <a:spcPct val="0"/>
      </a:spcAft>
      <a:defRPr kern="1200">
        <a:solidFill>
          <a:schemeClr val="tx1"/>
        </a:solidFill>
        <a:latin typeface="Times" charset="0"/>
        <a:ea typeface="+mn-ea"/>
        <a:cs typeface="+mn-cs"/>
      </a:defRPr>
    </a:lvl2pPr>
    <a:lvl3pPr marL="914400" algn="l" rtl="0" eaLnBrk="0" fontAlgn="base" hangingPunct="0">
      <a:spcBef>
        <a:spcPct val="0"/>
      </a:spcBef>
      <a:spcAft>
        <a:spcPct val="0"/>
      </a:spcAft>
      <a:defRPr kern="1200">
        <a:solidFill>
          <a:schemeClr val="tx1"/>
        </a:solidFill>
        <a:latin typeface="Times" charset="0"/>
        <a:ea typeface="+mn-ea"/>
        <a:cs typeface="+mn-cs"/>
      </a:defRPr>
    </a:lvl3pPr>
    <a:lvl4pPr marL="1371600" algn="l" rtl="0" eaLnBrk="0" fontAlgn="base" hangingPunct="0">
      <a:spcBef>
        <a:spcPct val="0"/>
      </a:spcBef>
      <a:spcAft>
        <a:spcPct val="0"/>
      </a:spcAft>
      <a:defRPr kern="1200">
        <a:solidFill>
          <a:schemeClr val="tx1"/>
        </a:solidFill>
        <a:latin typeface="Times" charset="0"/>
        <a:ea typeface="+mn-ea"/>
        <a:cs typeface="+mn-cs"/>
      </a:defRPr>
    </a:lvl4pPr>
    <a:lvl5pPr marL="1828800" algn="l" rtl="0" eaLnBrk="0" fontAlgn="base" hangingPunct="0">
      <a:spcBef>
        <a:spcPct val="0"/>
      </a:spcBef>
      <a:spcAft>
        <a:spcPct val="0"/>
      </a:spcAft>
      <a:defRPr kern="1200">
        <a:solidFill>
          <a:schemeClr val="tx1"/>
        </a:solidFill>
        <a:latin typeface="Times" charset="0"/>
        <a:ea typeface="+mn-ea"/>
        <a:cs typeface="+mn-cs"/>
      </a:defRPr>
    </a:lvl5pPr>
    <a:lvl6pPr marL="2286000" algn="l" defTabSz="914400" rtl="0" eaLnBrk="1" latinLnBrk="0" hangingPunct="1">
      <a:defRPr kern="1200">
        <a:solidFill>
          <a:schemeClr val="tx1"/>
        </a:solidFill>
        <a:latin typeface="Times" charset="0"/>
        <a:ea typeface="+mn-ea"/>
        <a:cs typeface="+mn-cs"/>
      </a:defRPr>
    </a:lvl6pPr>
    <a:lvl7pPr marL="2743200" algn="l" defTabSz="914400" rtl="0" eaLnBrk="1" latinLnBrk="0" hangingPunct="1">
      <a:defRPr kern="1200">
        <a:solidFill>
          <a:schemeClr val="tx1"/>
        </a:solidFill>
        <a:latin typeface="Times" charset="0"/>
        <a:ea typeface="+mn-ea"/>
        <a:cs typeface="+mn-cs"/>
      </a:defRPr>
    </a:lvl7pPr>
    <a:lvl8pPr marL="3200400" algn="l" defTabSz="914400" rtl="0" eaLnBrk="1" latinLnBrk="0" hangingPunct="1">
      <a:defRPr kern="1200">
        <a:solidFill>
          <a:schemeClr val="tx1"/>
        </a:solidFill>
        <a:latin typeface="Times" charset="0"/>
        <a:ea typeface="+mn-ea"/>
        <a:cs typeface="+mn-cs"/>
      </a:defRPr>
    </a:lvl8pPr>
    <a:lvl9pPr marL="3657600" algn="l" defTabSz="914400" rtl="0" eaLnBrk="1" latinLnBrk="0" hangingPunct="1">
      <a:defRPr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2448">
          <p15:clr>
            <a:srgbClr val="A4A3A4"/>
          </p15:clr>
        </p15:guide>
        <p15:guide id="4" pos="2928">
          <p15:clr>
            <a:srgbClr val="A4A3A4"/>
          </p15:clr>
        </p15:guide>
      </p15:sldGuideLst>
    </p:ext>
    <p:ext uri="{2D200454-40CA-4A62-9FC3-DE9A4176ACB9}">
      <p15:notesGuideLst xmlns:p15="http://schemas.microsoft.com/office/powerpoint/2012/main">
        <p15:guide id="1" orient="horz" pos="2674" userDrawn="1">
          <p15:clr>
            <a:srgbClr val="A4A3A4"/>
          </p15:clr>
        </p15:guide>
        <p15:guide id="2" pos="2192" userDrawn="1">
          <p15:clr>
            <a:srgbClr val="A4A3A4"/>
          </p15:clr>
        </p15:guide>
        <p15:guide id="3" orient="horz" pos="2928" userDrawn="1">
          <p15:clr>
            <a:srgbClr val="A4A3A4"/>
          </p15:clr>
        </p15:guide>
        <p15:guide id="4"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a:srgbClr val="CCCCFF"/>
    <a:srgbClr val="FF0000"/>
    <a:srgbClr val="3891A7"/>
    <a:srgbClr val="66B9CC"/>
    <a:srgbClr val="E7DEC9"/>
    <a:srgbClr val="FF3300"/>
    <a:srgbClr val="26697A"/>
    <a:srgbClr val="D916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340" autoAdjust="0"/>
  </p:normalViewPr>
  <p:slideViewPr>
    <p:cSldViewPr>
      <p:cViewPr varScale="1">
        <p:scale>
          <a:sx n="97" d="100"/>
          <a:sy n="97" d="100"/>
        </p:scale>
        <p:origin x="552" y="96"/>
      </p:cViewPr>
      <p:guideLst>
        <p:guide orient="horz" pos="2160"/>
        <p:guide pos="2880"/>
        <p:guide orient="horz" pos="2448"/>
        <p:guide pos="29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8" d="100"/>
        <a:sy n="128" d="100"/>
      </p:scale>
      <p:origin x="0" y="-2592"/>
    </p:cViewPr>
  </p:sorterViewPr>
  <p:notesViewPr>
    <p:cSldViewPr>
      <p:cViewPr>
        <p:scale>
          <a:sx n="90" d="100"/>
          <a:sy n="90" d="100"/>
        </p:scale>
        <p:origin x="5544" y="1218"/>
      </p:cViewPr>
      <p:guideLst>
        <p:guide orient="horz" pos="2674"/>
        <p:guide pos="219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30" name="Rectangle 6"/>
          <p:cNvSpPr>
            <a:spLocks noGrp="1" noChangeArrowheads="1"/>
          </p:cNvSpPr>
          <p:nvPr>
            <p:ph type="hdr" sz="quarter"/>
          </p:nvPr>
        </p:nvSpPr>
        <p:spPr bwMode="auto">
          <a:xfrm>
            <a:off x="2181473" y="149245"/>
            <a:ext cx="3037628" cy="465847"/>
          </a:xfrm>
          <a:prstGeom prst="rect">
            <a:avLst/>
          </a:prstGeom>
          <a:noFill/>
          <a:ln w="9525">
            <a:noFill/>
            <a:miter lim="800000"/>
            <a:headEnd/>
            <a:tailEnd/>
          </a:ln>
          <a:effectLst/>
        </p:spPr>
        <p:txBody>
          <a:bodyPr vert="horz" wrap="square" lIns="91761" tIns="45880" rIns="91761" bIns="45880" numCol="1" anchor="t" anchorCtr="0" compatLnSpc="1">
            <a:prstTxWarp prst="textNoShape">
              <a:avLst/>
            </a:prstTxWarp>
          </a:bodyPr>
          <a:lstStyle>
            <a:lvl1pPr algn="ctr">
              <a:defRPr sz="2000" b="1"/>
            </a:lvl1pPr>
          </a:lstStyle>
          <a:p>
            <a:pPr>
              <a:defRPr/>
            </a:pPr>
            <a:r>
              <a:rPr lang="en-US" dirty="0"/>
              <a:t>207 – </a:t>
            </a:r>
            <a:r>
              <a:rPr lang="en-US" dirty="0" err="1"/>
              <a:t>Chpt</a:t>
            </a:r>
            <a:r>
              <a:rPr lang="en-US" dirty="0"/>
              <a:t> 12B, Healthcare</a:t>
            </a:r>
          </a:p>
        </p:txBody>
      </p:sp>
      <p:sp>
        <p:nvSpPr>
          <p:cNvPr id="3" name="Slide Number Placeholder 2"/>
          <p:cNvSpPr>
            <a:spLocks noGrp="1"/>
          </p:cNvSpPr>
          <p:nvPr>
            <p:ph type="sldNum" sz="quarter" idx="3"/>
          </p:nvPr>
        </p:nvSpPr>
        <p:spPr>
          <a:xfrm>
            <a:off x="3970784" y="8830644"/>
            <a:ext cx="3038049" cy="464315"/>
          </a:xfrm>
          <a:prstGeom prst="rect">
            <a:avLst/>
          </a:prstGeom>
        </p:spPr>
        <p:txBody>
          <a:bodyPr vert="horz" lIns="85213" tIns="42606" rIns="85213" bIns="42606" rtlCol="0" anchor="b"/>
          <a:lstStyle>
            <a:lvl1pPr algn="r">
              <a:defRPr sz="1100"/>
            </a:lvl1pPr>
          </a:lstStyle>
          <a:p>
            <a:fld id="{B751B3C4-1C1A-472C-A87C-FD34C815DC6D}" type="slidenum">
              <a:rPr lang="en-US" smtClean="0"/>
              <a:pPr/>
              <a:t>‹#›</a:t>
            </a:fld>
            <a:endParaRPr lang="en-US"/>
          </a:p>
        </p:txBody>
      </p:sp>
      <p:sp>
        <p:nvSpPr>
          <p:cNvPr id="4" name="Date Placeholder 3"/>
          <p:cNvSpPr>
            <a:spLocks noGrp="1"/>
          </p:cNvSpPr>
          <p:nvPr>
            <p:ph type="dt" sz="quarter" idx="1"/>
          </p:nvPr>
        </p:nvSpPr>
        <p:spPr>
          <a:xfrm>
            <a:off x="3970784" y="2"/>
            <a:ext cx="3038049" cy="464315"/>
          </a:xfrm>
          <a:prstGeom prst="rect">
            <a:avLst/>
          </a:prstGeom>
        </p:spPr>
        <p:txBody>
          <a:bodyPr vert="horz" lIns="85213" tIns="42606" rIns="85213" bIns="42606" rtlCol="0"/>
          <a:lstStyle>
            <a:lvl1pPr algn="r">
              <a:defRPr sz="1100"/>
            </a:lvl1pPr>
          </a:lstStyle>
          <a:p>
            <a:fld id="{A43C84FB-A914-410D-8EBA-70F20698A521}" type="datetimeFigureOut">
              <a:rPr lang="en-US" smtClean="0"/>
              <a:pPr/>
              <a:t>10/10/2022</a:t>
            </a:fld>
            <a:endParaRPr lang="en-US"/>
          </a:p>
        </p:txBody>
      </p:sp>
    </p:spTree>
    <p:extLst>
      <p:ext uri="{BB962C8B-B14F-4D97-AF65-F5344CB8AC3E}">
        <p14:creationId xmlns:p14="http://schemas.microsoft.com/office/powerpoint/2010/main" val="3631751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1" y="4"/>
            <a:ext cx="3037629" cy="464266"/>
          </a:xfrm>
          <a:prstGeom prst="rect">
            <a:avLst/>
          </a:prstGeom>
          <a:noFill/>
          <a:ln w="9525">
            <a:noFill/>
            <a:miter lim="800000"/>
            <a:headEnd/>
            <a:tailEnd/>
          </a:ln>
          <a:effectLst/>
        </p:spPr>
        <p:txBody>
          <a:bodyPr vert="horz" wrap="square" lIns="91761" tIns="45880" rIns="91761" bIns="45880" numCol="1" anchor="t" anchorCtr="0" compatLnSpc="1">
            <a:prstTxWarp prst="textNoShape">
              <a:avLst/>
            </a:prstTxWarp>
          </a:bodyPr>
          <a:lstStyle>
            <a:lvl1pPr>
              <a:defRPr sz="1200"/>
            </a:lvl1pPr>
          </a:lstStyle>
          <a:p>
            <a:pPr>
              <a:defRPr/>
            </a:pPr>
            <a:endParaRPr lang="en-US"/>
          </a:p>
        </p:txBody>
      </p:sp>
      <p:sp>
        <p:nvSpPr>
          <p:cNvPr id="51203" name="Rectangle 3"/>
          <p:cNvSpPr>
            <a:spLocks noGrp="1" noChangeArrowheads="1"/>
          </p:cNvSpPr>
          <p:nvPr>
            <p:ph type="dt" idx="1"/>
          </p:nvPr>
        </p:nvSpPr>
        <p:spPr bwMode="auto">
          <a:xfrm>
            <a:off x="3972773" y="4"/>
            <a:ext cx="3037628" cy="464266"/>
          </a:xfrm>
          <a:prstGeom prst="rect">
            <a:avLst/>
          </a:prstGeom>
          <a:noFill/>
          <a:ln w="9525">
            <a:noFill/>
            <a:miter lim="800000"/>
            <a:headEnd/>
            <a:tailEnd/>
          </a:ln>
          <a:effectLst/>
        </p:spPr>
        <p:txBody>
          <a:bodyPr vert="horz" wrap="square" lIns="91761" tIns="45880" rIns="91761" bIns="45880" numCol="1" anchor="t" anchorCtr="0" compatLnSpc="1">
            <a:prstTxWarp prst="textNoShape">
              <a:avLst/>
            </a:prstTxWarp>
          </a:bodyPr>
          <a:lstStyle>
            <a:lvl1pPr algn="r">
              <a:defRPr sz="1200"/>
            </a:lvl1pPr>
          </a:lstStyle>
          <a:p>
            <a:pPr>
              <a:defRPr/>
            </a:pPr>
            <a:endParaRPr lang="en-US"/>
          </a:p>
        </p:txBody>
      </p:sp>
      <p:sp>
        <p:nvSpPr>
          <p:cNvPr id="40964" name="Rectangle 4"/>
          <p:cNvSpPr>
            <a:spLocks noGrp="1" noRot="1" noChangeAspect="1" noChangeArrowheads="1" noTextEdit="1"/>
          </p:cNvSpPr>
          <p:nvPr>
            <p:ph type="sldImg" idx="2"/>
          </p:nvPr>
        </p:nvSpPr>
        <p:spPr bwMode="auto">
          <a:xfrm>
            <a:off x="1182688" y="698500"/>
            <a:ext cx="4645025" cy="3484563"/>
          </a:xfrm>
          <a:prstGeom prst="rect">
            <a:avLst/>
          </a:prstGeom>
          <a:noFill/>
          <a:ln w="9525">
            <a:solidFill>
              <a:srgbClr val="000000"/>
            </a:solidFill>
            <a:miter lim="800000"/>
            <a:headEnd/>
            <a:tailEnd/>
          </a:ln>
        </p:spPr>
      </p:sp>
      <p:sp>
        <p:nvSpPr>
          <p:cNvPr id="51205" name="Rectangle 5"/>
          <p:cNvSpPr>
            <a:spLocks noGrp="1" noChangeArrowheads="1"/>
          </p:cNvSpPr>
          <p:nvPr>
            <p:ph type="body" sz="quarter" idx="3"/>
          </p:nvPr>
        </p:nvSpPr>
        <p:spPr bwMode="auto">
          <a:xfrm>
            <a:off x="935143" y="4415280"/>
            <a:ext cx="5140119" cy="4183143"/>
          </a:xfrm>
          <a:prstGeom prst="rect">
            <a:avLst/>
          </a:prstGeom>
          <a:noFill/>
          <a:ln w="9525">
            <a:noFill/>
            <a:miter lim="800000"/>
            <a:headEnd/>
            <a:tailEnd/>
          </a:ln>
          <a:effectLst/>
        </p:spPr>
        <p:txBody>
          <a:bodyPr vert="horz" wrap="square" lIns="91761" tIns="45880" rIns="91761" bIns="4588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1206" name="Rectangle 6"/>
          <p:cNvSpPr>
            <a:spLocks noGrp="1" noChangeArrowheads="1"/>
          </p:cNvSpPr>
          <p:nvPr>
            <p:ph type="ftr" sz="quarter" idx="4"/>
          </p:nvPr>
        </p:nvSpPr>
        <p:spPr bwMode="auto">
          <a:xfrm>
            <a:off x="1" y="8832135"/>
            <a:ext cx="3037629" cy="464266"/>
          </a:xfrm>
          <a:prstGeom prst="rect">
            <a:avLst/>
          </a:prstGeom>
          <a:noFill/>
          <a:ln w="9525">
            <a:noFill/>
            <a:miter lim="800000"/>
            <a:headEnd/>
            <a:tailEnd/>
          </a:ln>
          <a:effectLst/>
        </p:spPr>
        <p:txBody>
          <a:bodyPr vert="horz" wrap="square" lIns="91761" tIns="45880" rIns="91761" bIns="45880" numCol="1" anchor="b" anchorCtr="0" compatLnSpc="1">
            <a:prstTxWarp prst="textNoShape">
              <a:avLst/>
            </a:prstTxWarp>
          </a:bodyPr>
          <a:lstStyle>
            <a:lvl1pPr>
              <a:defRPr sz="1200"/>
            </a:lvl1pPr>
          </a:lstStyle>
          <a:p>
            <a:pPr>
              <a:defRPr/>
            </a:pPr>
            <a:endParaRPr lang="en-US"/>
          </a:p>
        </p:txBody>
      </p:sp>
      <p:sp>
        <p:nvSpPr>
          <p:cNvPr id="51207" name="Rectangle 7"/>
          <p:cNvSpPr>
            <a:spLocks noGrp="1" noChangeArrowheads="1"/>
          </p:cNvSpPr>
          <p:nvPr>
            <p:ph type="sldNum" sz="quarter" idx="5"/>
          </p:nvPr>
        </p:nvSpPr>
        <p:spPr bwMode="auto">
          <a:xfrm>
            <a:off x="3972773" y="8832135"/>
            <a:ext cx="3037628" cy="464266"/>
          </a:xfrm>
          <a:prstGeom prst="rect">
            <a:avLst/>
          </a:prstGeom>
          <a:noFill/>
          <a:ln w="9525">
            <a:noFill/>
            <a:miter lim="800000"/>
            <a:headEnd/>
            <a:tailEnd/>
          </a:ln>
          <a:effectLst/>
        </p:spPr>
        <p:txBody>
          <a:bodyPr vert="horz" wrap="square" lIns="91761" tIns="45880" rIns="91761" bIns="45880" numCol="1" anchor="b" anchorCtr="0" compatLnSpc="1">
            <a:prstTxWarp prst="textNoShape">
              <a:avLst/>
            </a:prstTxWarp>
          </a:bodyPr>
          <a:lstStyle>
            <a:lvl1pPr algn="r">
              <a:defRPr sz="1200"/>
            </a:lvl1pPr>
          </a:lstStyle>
          <a:p>
            <a:pPr>
              <a:defRPr/>
            </a:pPr>
            <a:fld id="{39DE6753-D867-4516-B49D-6DC49629989B}" type="slidenum">
              <a:rPr lang="en-US"/>
              <a:pPr>
                <a:defRPr/>
              </a:pPr>
              <a:t>‹#›</a:t>
            </a:fld>
            <a:endParaRPr lang="en-US" dirty="0"/>
          </a:p>
        </p:txBody>
      </p:sp>
    </p:spTree>
    <p:extLst>
      <p:ext uri="{BB962C8B-B14F-4D97-AF65-F5344CB8AC3E}">
        <p14:creationId xmlns:p14="http://schemas.microsoft.com/office/powerpoint/2010/main" val="22056026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mn-ea"/>
        <a:cs typeface="+mn-cs"/>
      </a:defRPr>
    </a:lvl2pPr>
    <a:lvl3pPr marL="914400" algn="l" rtl="0" eaLnBrk="0" fontAlgn="base" hangingPunct="0">
      <a:spcBef>
        <a:spcPct val="30000"/>
      </a:spcBef>
      <a:spcAft>
        <a:spcPct val="0"/>
      </a:spcAft>
      <a:defRPr sz="1200" kern="1200">
        <a:solidFill>
          <a:schemeClr val="tx1"/>
        </a:solidFill>
        <a:latin typeface="Times" charset="0"/>
        <a:ea typeface="+mn-ea"/>
        <a:cs typeface="+mn-cs"/>
      </a:defRPr>
    </a:lvl3pPr>
    <a:lvl4pPr marL="1371600" algn="l" rtl="0" eaLnBrk="0" fontAlgn="base" hangingPunct="0">
      <a:spcBef>
        <a:spcPct val="30000"/>
      </a:spcBef>
      <a:spcAft>
        <a:spcPct val="0"/>
      </a:spcAft>
      <a:defRPr sz="1200" kern="1200">
        <a:solidFill>
          <a:schemeClr val="tx1"/>
        </a:solidFill>
        <a:latin typeface="Times" charset="0"/>
        <a:ea typeface="+mn-ea"/>
        <a:cs typeface="+mn-cs"/>
      </a:defRPr>
    </a:lvl4pPr>
    <a:lvl5pPr marL="1828800" algn="l" rtl="0" eaLnBrk="0" fontAlgn="base" hangingPunct="0">
      <a:spcBef>
        <a:spcPct val="30000"/>
      </a:spcBef>
      <a:spcAft>
        <a:spcPct val="0"/>
      </a:spcAft>
      <a:defRPr sz="1200" kern="1200">
        <a:solidFill>
          <a:schemeClr val="tx1"/>
        </a:solidFill>
        <a:latin typeface="Time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uFillTx/>
            </a:endParaRPr>
          </a:p>
        </p:txBody>
      </p:sp>
      <p:sp>
        <p:nvSpPr>
          <p:cNvPr id="4" name="Slide Number Placeholder 3"/>
          <p:cNvSpPr>
            <a:spLocks noGrp="1"/>
          </p:cNvSpPr>
          <p:nvPr>
            <p:ph type="sldNum" sz="quarter" idx="10"/>
          </p:nvPr>
        </p:nvSpPr>
        <p:spPr/>
        <p:txBody>
          <a:bodyPr/>
          <a:lstStyle/>
          <a:p>
            <a:pPr>
              <a:defRPr>
                <a:uFillTx/>
              </a:defRPr>
            </a:pPr>
            <a:fld id="{39DE6753-D867-4516-B49D-6DC49629989B}" type="slidenum">
              <a:rPr lang="en-US" smtClean="0">
                <a:uFillTx/>
              </a:rPr>
              <a:pPr>
                <a:defRPr>
                  <a:uFillTx/>
                </a:defRPr>
              </a:pPr>
              <a:t>2</a:t>
            </a:fld>
            <a:endParaRPr lang="en-US" dirty="0">
              <a:uFillTx/>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16</a:t>
            </a:fld>
            <a:endParaRPr lang="en-US" dirty="0"/>
          </a:p>
        </p:txBody>
      </p:sp>
    </p:spTree>
    <p:extLst>
      <p:ext uri="{BB962C8B-B14F-4D97-AF65-F5344CB8AC3E}">
        <p14:creationId xmlns:p14="http://schemas.microsoft.com/office/powerpoint/2010/main" val="878019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17</a:t>
            </a:fld>
            <a:endParaRPr lang="en-US" dirty="0"/>
          </a:p>
        </p:txBody>
      </p:sp>
    </p:spTree>
    <p:extLst>
      <p:ext uri="{BB962C8B-B14F-4D97-AF65-F5344CB8AC3E}">
        <p14:creationId xmlns:p14="http://schemas.microsoft.com/office/powerpoint/2010/main" val="3933129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18</a:t>
            </a:fld>
            <a:endParaRPr lang="en-US" dirty="0"/>
          </a:p>
        </p:txBody>
      </p:sp>
    </p:spTree>
    <p:extLst>
      <p:ext uri="{BB962C8B-B14F-4D97-AF65-F5344CB8AC3E}">
        <p14:creationId xmlns:p14="http://schemas.microsoft.com/office/powerpoint/2010/main" val="2014395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19</a:t>
            </a:fld>
            <a:endParaRPr lang="en-US" dirty="0"/>
          </a:p>
        </p:txBody>
      </p:sp>
    </p:spTree>
    <p:extLst>
      <p:ext uri="{BB962C8B-B14F-4D97-AF65-F5344CB8AC3E}">
        <p14:creationId xmlns:p14="http://schemas.microsoft.com/office/powerpoint/2010/main" val="3023430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20</a:t>
            </a:fld>
            <a:endParaRPr lang="en-US" dirty="0"/>
          </a:p>
        </p:txBody>
      </p:sp>
    </p:spTree>
    <p:extLst>
      <p:ext uri="{BB962C8B-B14F-4D97-AF65-F5344CB8AC3E}">
        <p14:creationId xmlns:p14="http://schemas.microsoft.com/office/powerpoint/2010/main" val="222790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21</a:t>
            </a:fld>
            <a:endParaRPr lang="en-US" dirty="0"/>
          </a:p>
        </p:txBody>
      </p:sp>
    </p:spTree>
    <p:extLst>
      <p:ext uri="{BB962C8B-B14F-4D97-AF65-F5344CB8AC3E}">
        <p14:creationId xmlns:p14="http://schemas.microsoft.com/office/powerpoint/2010/main" val="26096157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39DE6753-D867-4516-B49D-6DC49629989B}" type="slidenum">
              <a:rPr lang="en-US" smtClean="0"/>
              <a:pPr>
                <a:defRPr/>
              </a:pPr>
              <a:t>22</a:t>
            </a:fld>
            <a:endParaRPr lang="en-US" dirty="0"/>
          </a:p>
        </p:txBody>
      </p:sp>
    </p:spTree>
    <p:extLst>
      <p:ext uri="{BB962C8B-B14F-4D97-AF65-F5344CB8AC3E}">
        <p14:creationId xmlns:p14="http://schemas.microsoft.com/office/powerpoint/2010/main" val="2616976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5</a:t>
            </a:fld>
            <a:endParaRPr lang="en-US" dirty="0"/>
          </a:p>
        </p:txBody>
      </p:sp>
    </p:spTree>
    <p:extLst>
      <p:ext uri="{BB962C8B-B14F-4D97-AF65-F5344CB8AC3E}">
        <p14:creationId xmlns:p14="http://schemas.microsoft.com/office/powerpoint/2010/main" val="2641196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6</a:t>
            </a:fld>
            <a:endParaRPr lang="en-US" dirty="0"/>
          </a:p>
        </p:txBody>
      </p:sp>
    </p:spTree>
    <p:extLst>
      <p:ext uri="{BB962C8B-B14F-4D97-AF65-F5344CB8AC3E}">
        <p14:creationId xmlns:p14="http://schemas.microsoft.com/office/powerpoint/2010/main" val="3927005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7</a:t>
            </a:fld>
            <a:endParaRPr lang="en-US" dirty="0"/>
          </a:p>
        </p:txBody>
      </p:sp>
    </p:spTree>
    <p:extLst>
      <p:ext uri="{BB962C8B-B14F-4D97-AF65-F5344CB8AC3E}">
        <p14:creationId xmlns:p14="http://schemas.microsoft.com/office/powerpoint/2010/main" val="763603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8</a:t>
            </a:fld>
            <a:endParaRPr lang="en-US" dirty="0"/>
          </a:p>
        </p:txBody>
      </p:sp>
    </p:spTree>
    <p:extLst>
      <p:ext uri="{BB962C8B-B14F-4D97-AF65-F5344CB8AC3E}">
        <p14:creationId xmlns:p14="http://schemas.microsoft.com/office/powerpoint/2010/main" val="4186314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9</a:t>
            </a:fld>
            <a:endParaRPr lang="en-US" dirty="0"/>
          </a:p>
        </p:txBody>
      </p:sp>
    </p:spTree>
    <p:extLst>
      <p:ext uri="{BB962C8B-B14F-4D97-AF65-F5344CB8AC3E}">
        <p14:creationId xmlns:p14="http://schemas.microsoft.com/office/powerpoint/2010/main" val="2321650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11</a:t>
            </a:fld>
            <a:endParaRPr lang="en-US" dirty="0"/>
          </a:p>
        </p:txBody>
      </p:sp>
    </p:spTree>
    <p:extLst>
      <p:ext uri="{BB962C8B-B14F-4D97-AF65-F5344CB8AC3E}">
        <p14:creationId xmlns:p14="http://schemas.microsoft.com/office/powerpoint/2010/main" val="3950401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12</a:t>
            </a:fld>
            <a:endParaRPr lang="en-US" dirty="0"/>
          </a:p>
        </p:txBody>
      </p:sp>
    </p:spTree>
    <p:extLst>
      <p:ext uri="{BB962C8B-B14F-4D97-AF65-F5344CB8AC3E}">
        <p14:creationId xmlns:p14="http://schemas.microsoft.com/office/powerpoint/2010/main" val="2451599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14</a:t>
            </a:fld>
            <a:endParaRPr lang="en-US" dirty="0"/>
          </a:p>
        </p:txBody>
      </p:sp>
    </p:spTree>
    <p:extLst>
      <p:ext uri="{BB962C8B-B14F-4D97-AF65-F5344CB8AC3E}">
        <p14:creationId xmlns:p14="http://schemas.microsoft.com/office/powerpoint/2010/main" val="1656425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E79C1FF-5C6C-4AA1-8597-576C441BDA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25679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FD96800-93A6-4B82-8A8B-035BAEA3FFD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91955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152400"/>
            <a:ext cx="56769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F099019-8B76-43C3-8186-0D1A3729286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135429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152400"/>
            <a:ext cx="7772400" cy="1143000"/>
          </a:xfrm>
        </p:spPr>
        <p:txBody>
          <a:bodyPr/>
          <a:lstStyle/>
          <a:p>
            <a:r>
              <a:rPr lang="en-US"/>
              <a:t>Click to edit Master title style</a:t>
            </a:r>
          </a:p>
        </p:txBody>
      </p:sp>
      <p:sp>
        <p:nvSpPr>
          <p:cNvPr id="3" name="Content Placeholder 2"/>
          <p:cNvSpPr>
            <a:spLocks noGrp="1"/>
          </p:cNvSpPr>
          <p:nvPr>
            <p:ph sz="quarter" idx="1"/>
          </p:nvPr>
        </p:nvSpPr>
        <p:spPr>
          <a:xfrm>
            <a:off x="6858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B95AB143-90EE-4CFA-8ADC-F6E024E08F6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14564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pPr>
              <a:defRPr/>
            </a:pPr>
            <a:endParaRPr lang="en-US"/>
          </a:p>
        </p:txBody>
      </p:sp>
      <p:sp>
        <p:nvSpPr>
          <p:cNvPr id="20" name="Footer Placeholder 19"/>
          <p:cNvSpPr>
            <a:spLocks noGrp="1"/>
          </p:cNvSpPr>
          <p:nvPr>
            <p:ph type="ftr" sz="quarter" idx="11"/>
          </p:nvPr>
        </p:nvSpPr>
        <p:spPr/>
        <p:txBody>
          <a:bodyPr/>
          <a:lstStyle/>
          <a:p>
            <a:pPr>
              <a:defRPr/>
            </a:pPr>
            <a:endParaRPr lang="en-US"/>
          </a:p>
        </p:txBody>
      </p:sp>
      <p:sp>
        <p:nvSpPr>
          <p:cNvPr id="10" name="Slide Number Placeholder 9"/>
          <p:cNvSpPr>
            <a:spLocks noGrp="1"/>
          </p:cNvSpPr>
          <p:nvPr>
            <p:ph type="sldNum" sz="quarter" idx="12"/>
          </p:nvPr>
        </p:nvSpPr>
        <p:spPr/>
        <p:txBody>
          <a:bodyPr/>
          <a:lstStyle/>
          <a:p>
            <a:pPr>
              <a:defRPr/>
            </a:pPr>
            <a:fld id="{2A02DDC2-5D91-476C-98E9-1871A9B60990}" type="slidenum">
              <a:rPr lang="en-US" smtClean="0"/>
              <a:pPr>
                <a:defRPr/>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1F937BD-16A9-430D-BFA3-A0F2C3127D3A}" type="slidenum">
              <a:rPr lang="en-US" smtClean="0"/>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1DB70EA-66B7-4514-82E0-AD8F294B14F7}" type="slidenum">
              <a:rPr lang="en-US" smtClean="0"/>
              <a:pPr>
                <a:defRPr/>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74EC62E-EB3B-4096-A366-F1330D92472A}" type="slidenum">
              <a:rPr lang="en-US" smtClean="0"/>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C2939BF9-4B5F-4ACE-A5CB-7B5A83B6849C}" type="slidenum">
              <a:rPr lang="en-US" smtClean="0"/>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D7A0E17E-07BB-4594-8CBF-6867FC94F945}"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87F679B2-B67C-4F00-9618-CEB0F3AD7EB4}" type="slidenum">
              <a:rPr lang="en-US" smtClean="0"/>
              <a:pPr>
                <a:defRPr/>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AB81BE5-F046-4BE4-9B8B-C5519DC1D99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810344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3AF3C9E-6342-4FB3-A96A-B470133184A3}" type="slidenum">
              <a:rPr lang="en-US" smtClean="0"/>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D8365DF-9520-456E-9DE5-FCFFC795C1CD}" type="slidenum">
              <a:rPr lang="en-US" smtClean="0"/>
              <a:pPr>
                <a:defRPr/>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001654F-2369-4DF1-A05A-F8FEA28B25DD}" type="slidenum">
              <a:rPr lang="en-US" smtClean="0"/>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7EEDDF6-8CE1-4DD3-A724-5A66D80995D1}" type="slidenum">
              <a:rPr lang="en-US" smtClean="0"/>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hart Placeholder 2"/>
          <p:cNvSpPr>
            <a:spLocks noGrp="1"/>
          </p:cNvSpPr>
          <p:nvPr>
            <p:ph type="chart"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A6F15636-BB4E-48DE-BEBC-A86085ECD214}" type="slidenum">
              <a:rPr lang="en-US" altLang="en-US"/>
              <a:pPr>
                <a:defRPr/>
              </a:pPr>
              <a:t>‹#›</a:t>
            </a:fld>
            <a:endParaRPr lang="en-US" altLang="en-US"/>
          </a:p>
        </p:txBody>
      </p:sp>
    </p:spTree>
    <p:extLst>
      <p:ext uri="{BB962C8B-B14F-4D97-AF65-F5344CB8AC3E}">
        <p14:creationId xmlns:p14="http://schemas.microsoft.com/office/powerpoint/2010/main" val="1799248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4162607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88111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047068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562600" y="2438400"/>
            <a:ext cx="1562100" cy="381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277100" y="2438400"/>
            <a:ext cx="1562100" cy="381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359055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0969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AC1B6DC-B4B3-49E2-B108-F7F2CA43193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693961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61808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09642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031188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501699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787390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3250" y="609600"/>
            <a:ext cx="188595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400" y="609600"/>
            <a:ext cx="550545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19152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pPr>
              <a:defRPr/>
            </a:pPr>
            <a:endParaRPr lang="en-US">
              <a:solidFill>
                <a:srgbClr val="E7DEC9">
                  <a:shade val="50000"/>
                  <a:satMod val="200000"/>
                </a:srgbClr>
              </a:solidFill>
            </a:endParaRPr>
          </a:p>
        </p:txBody>
      </p:sp>
      <p:sp>
        <p:nvSpPr>
          <p:cNvPr id="20" name="Footer Placeholder 19"/>
          <p:cNvSpPr>
            <a:spLocks noGrp="1"/>
          </p:cNvSpPr>
          <p:nvPr>
            <p:ph type="ftr" sz="quarter" idx="11"/>
          </p:nvPr>
        </p:nvSpPr>
        <p:spPr/>
        <p:txBody>
          <a:bodyPr/>
          <a:lstStyle/>
          <a:p>
            <a:pPr>
              <a:defRPr/>
            </a:pPr>
            <a:endParaRPr lang="en-US">
              <a:solidFill>
                <a:srgbClr val="E7DEC9">
                  <a:shade val="50000"/>
                  <a:satMod val="200000"/>
                </a:srgbClr>
              </a:solidFill>
            </a:endParaRPr>
          </a:p>
        </p:txBody>
      </p:sp>
      <p:sp>
        <p:nvSpPr>
          <p:cNvPr id="10" name="Slide Number Placeholder 9"/>
          <p:cNvSpPr>
            <a:spLocks noGrp="1"/>
          </p:cNvSpPr>
          <p:nvPr>
            <p:ph type="sldNum" sz="quarter" idx="12"/>
          </p:nvPr>
        </p:nvSpPr>
        <p:spPr/>
        <p:txBody>
          <a:bodyPr/>
          <a:lstStyle/>
          <a:p>
            <a:pPr>
              <a:defRPr/>
            </a:pPr>
            <a:fld id="{2A02DDC2-5D91-476C-98E9-1871A9B60990}" type="slidenum">
              <a:rPr lang="en-US" smtClean="0">
                <a:solidFill>
                  <a:srgbClr val="E7DEC9">
                    <a:shade val="50000"/>
                    <a:satMod val="200000"/>
                  </a:srgbClr>
                </a:solidFill>
              </a:rPr>
              <a:pPr>
                <a:defRPr/>
              </a:pPr>
              <a:t>‹#›</a:t>
            </a:fld>
            <a:endParaRPr lang="en-US" dirty="0">
              <a:solidFill>
                <a:srgbClr val="E7DEC9">
                  <a:shade val="50000"/>
                  <a:satMod val="200000"/>
                </a:srgbClr>
              </a:solidFill>
            </a:endParaRPr>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hangingPunct="1"/>
            <a:endParaRPr lang="en-US">
              <a:solidFill>
                <a:prstClr val="black"/>
              </a:solidFill>
            </a:endParaRPr>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hangingPunct="1"/>
            <a:endParaRPr lang="en-US">
              <a:solidFill>
                <a:prstClr val="black"/>
              </a:solidFill>
            </a:endParaRPr>
          </a:p>
        </p:txBody>
      </p:sp>
    </p:spTree>
    <p:extLst>
      <p:ext uri="{BB962C8B-B14F-4D97-AF65-F5344CB8AC3E}">
        <p14:creationId xmlns:p14="http://schemas.microsoft.com/office/powerpoint/2010/main" val="11016784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solidFill>
                <a:srgbClr val="E7DEC9">
                  <a:shade val="50000"/>
                  <a:satMod val="200000"/>
                </a:srgbClr>
              </a:solidFill>
            </a:endParaRPr>
          </a:p>
        </p:txBody>
      </p:sp>
      <p:sp>
        <p:nvSpPr>
          <p:cNvPr id="5" name="Footer Placeholder 4"/>
          <p:cNvSpPr>
            <a:spLocks noGrp="1"/>
          </p:cNvSpPr>
          <p:nvPr>
            <p:ph type="ftr" sz="quarter" idx="11"/>
          </p:nvPr>
        </p:nvSpPr>
        <p:spPr/>
        <p:txBody>
          <a:bodyPr/>
          <a:lstStyle/>
          <a:p>
            <a:pPr>
              <a:defRPr/>
            </a:pPr>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pPr>
              <a:defRPr/>
            </a:pPr>
            <a:fld id="{01F937BD-16A9-430D-BFA3-A0F2C3127D3A}" type="slidenum">
              <a:rPr lang="en-US" smtClean="0">
                <a:solidFill>
                  <a:srgbClr val="E7DEC9">
                    <a:shade val="50000"/>
                    <a:satMod val="200000"/>
                  </a:srgbClr>
                </a:solidFill>
              </a:rPr>
              <a:pPr>
                <a:defRPr/>
              </a:pPr>
              <a:t>‹#›</a:t>
            </a:fld>
            <a:endParaRPr lang="en-US" dirty="0">
              <a:solidFill>
                <a:srgbClr val="E7DEC9">
                  <a:shade val="50000"/>
                  <a:satMod val="200000"/>
                </a:srgbClr>
              </a:solidFill>
            </a:endParaRPr>
          </a:p>
        </p:txBody>
      </p:sp>
    </p:spTree>
    <p:extLst>
      <p:ext uri="{BB962C8B-B14F-4D97-AF65-F5344CB8AC3E}">
        <p14:creationId xmlns:p14="http://schemas.microsoft.com/office/powerpoint/2010/main" val="28673331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solidFill>
                <a:prstClr val="white"/>
              </a:solidFill>
            </a:endParaRPr>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endParaRPr lang="en-US">
              <a:solidFill>
                <a:srgbClr val="E7DEC9">
                  <a:shade val="50000"/>
                  <a:satMod val="200000"/>
                </a:srgbClr>
              </a:solidFill>
            </a:endParaRPr>
          </a:p>
        </p:txBody>
      </p:sp>
      <p:sp>
        <p:nvSpPr>
          <p:cNvPr id="5" name="Footer Placeholder 4"/>
          <p:cNvSpPr>
            <a:spLocks noGrp="1"/>
          </p:cNvSpPr>
          <p:nvPr>
            <p:ph type="ftr" sz="quarter" idx="11"/>
          </p:nvPr>
        </p:nvSpPr>
        <p:spPr/>
        <p:txBody>
          <a:bodyPr/>
          <a:lstStyle/>
          <a:p>
            <a:pPr>
              <a:defRPr/>
            </a:pPr>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pPr>
              <a:defRPr/>
            </a:pPr>
            <a:fld id="{31DB70EA-66B7-4514-82E0-AD8F294B14F7}" type="slidenum">
              <a:rPr lang="en-US" smtClean="0">
                <a:solidFill>
                  <a:srgbClr val="E7DEC9">
                    <a:shade val="50000"/>
                    <a:satMod val="200000"/>
                  </a:srgbClr>
                </a:solidFill>
              </a:rPr>
              <a:pPr>
                <a:defRPr/>
              </a:pPr>
              <a:t>‹#›</a:t>
            </a:fld>
            <a:endParaRPr lang="en-US" dirty="0">
              <a:solidFill>
                <a:srgbClr val="E7DEC9">
                  <a:shade val="50000"/>
                  <a:satMod val="200000"/>
                </a:srgbClr>
              </a:solidFill>
            </a:endParaRPr>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solidFill>
                <a:prstClr val="white"/>
              </a:solidFill>
            </a:endParaRPr>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hangingPunct="1"/>
            <a:endParaRPr lang="en-US">
              <a:solidFill>
                <a:prstClr val="black"/>
              </a:solidFill>
            </a:endParaRPr>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hangingPunct="1"/>
            <a:endParaRPr lang="en-US">
              <a:solidFill>
                <a:prstClr val="black"/>
              </a:solidFill>
            </a:endParaRPr>
          </a:p>
        </p:txBody>
      </p:sp>
    </p:spTree>
    <p:extLst>
      <p:ext uri="{BB962C8B-B14F-4D97-AF65-F5344CB8AC3E}">
        <p14:creationId xmlns:p14="http://schemas.microsoft.com/office/powerpoint/2010/main" val="29099303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solidFill>
                <a:srgbClr val="E7DEC9">
                  <a:shade val="50000"/>
                  <a:satMod val="200000"/>
                </a:srgbClr>
              </a:solidFill>
            </a:endParaRPr>
          </a:p>
        </p:txBody>
      </p:sp>
      <p:sp>
        <p:nvSpPr>
          <p:cNvPr id="6" name="Footer Placeholder 5"/>
          <p:cNvSpPr>
            <a:spLocks noGrp="1"/>
          </p:cNvSpPr>
          <p:nvPr>
            <p:ph type="ftr" sz="quarter" idx="11"/>
          </p:nvPr>
        </p:nvSpPr>
        <p:spPr/>
        <p:txBody>
          <a:bodyPr/>
          <a:lstStyle/>
          <a:p>
            <a:pPr>
              <a:defRPr/>
            </a:pPr>
            <a:endParaRPr lang="en-US">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p>
            <a:pPr>
              <a:defRPr/>
            </a:pPr>
            <a:fld id="{C74EC62E-EB3B-4096-A366-F1330D92472A}" type="slidenum">
              <a:rPr lang="en-US" smtClean="0">
                <a:solidFill>
                  <a:srgbClr val="E7DEC9">
                    <a:shade val="50000"/>
                    <a:satMod val="200000"/>
                  </a:srgbClr>
                </a:solidFill>
              </a:rPr>
              <a:pPr>
                <a:defRPr/>
              </a:pPr>
              <a:t>‹#›</a:t>
            </a:fld>
            <a:endParaRPr lang="en-US" dirty="0">
              <a:solidFill>
                <a:srgbClr val="E7DEC9">
                  <a:shade val="50000"/>
                  <a:satMod val="200000"/>
                </a:srgbClr>
              </a:solidFill>
            </a:endParaRPr>
          </a:p>
        </p:txBody>
      </p:sp>
    </p:spTree>
    <p:extLst>
      <p:ext uri="{BB962C8B-B14F-4D97-AF65-F5344CB8AC3E}">
        <p14:creationId xmlns:p14="http://schemas.microsoft.com/office/powerpoint/2010/main" val="125131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C7DA57F-0B38-4902-8E25-960CC54772A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075964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endParaRPr lang="en-US">
              <a:solidFill>
                <a:srgbClr val="E7DEC9">
                  <a:shade val="50000"/>
                  <a:satMod val="200000"/>
                </a:srgbClr>
              </a:solidFill>
            </a:endParaRPr>
          </a:p>
        </p:txBody>
      </p:sp>
      <p:sp>
        <p:nvSpPr>
          <p:cNvPr id="8" name="Footer Placeholder 7"/>
          <p:cNvSpPr>
            <a:spLocks noGrp="1"/>
          </p:cNvSpPr>
          <p:nvPr>
            <p:ph type="ftr" sz="quarter" idx="11"/>
          </p:nvPr>
        </p:nvSpPr>
        <p:spPr/>
        <p:txBody>
          <a:bodyPr/>
          <a:lstStyle/>
          <a:p>
            <a:pPr>
              <a:defRPr/>
            </a:pPr>
            <a:endParaRPr lang="en-US">
              <a:solidFill>
                <a:srgbClr val="E7DEC9">
                  <a:shade val="50000"/>
                  <a:satMod val="200000"/>
                </a:srgbClr>
              </a:solidFill>
            </a:endParaRPr>
          </a:p>
        </p:txBody>
      </p:sp>
      <p:sp>
        <p:nvSpPr>
          <p:cNvPr id="9" name="Slide Number Placeholder 8"/>
          <p:cNvSpPr>
            <a:spLocks noGrp="1"/>
          </p:cNvSpPr>
          <p:nvPr>
            <p:ph type="sldNum" sz="quarter" idx="12"/>
          </p:nvPr>
        </p:nvSpPr>
        <p:spPr/>
        <p:txBody>
          <a:bodyPr/>
          <a:lstStyle/>
          <a:p>
            <a:pPr>
              <a:defRPr/>
            </a:pPr>
            <a:fld id="{C2939BF9-4B5F-4ACE-A5CB-7B5A83B6849C}" type="slidenum">
              <a:rPr lang="en-US" smtClean="0">
                <a:solidFill>
                  <a:srgbClr val="E7DEC9">
                    <a:shade val="50000"/>
                    <a:satMod val="200000"/>
                  </a:srgbClr>
                </a:solidFill>
              </a:rPr>
              <a:pPr>
                <a:defRPr/>
              </a:pPr>
              <a:t>‹#›</a:t>
            </a:fld>
            <a:endParaRPr lang="en-US" dirty="0">
              <a:solidFill>
                <a:srgbClr val="E7DEC9">
                  <a:shade val="50000"/>
                  <a:satMod val="200000"/>
                </a:srgbClr>
              </a:solidFill>
            </a:endParaRPr>
          </a:p>
        </p:txBody>
      </p:sp>
    </p:spTree>
    <p:extLst>
      <p:ext uri="{BB962C8B-B14F-4D97-AF65-F5344CB8AC3E}">
        <p14:creationId xmlns:p14="http://schemas.microsoft.com/office/powerpoint/2010/main" val="129155825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pPr>
              <a:defRPr/>
            </a:pPr>
            <a:endParaRPr lang="en-US">
              <a:solidFill>
                <a:srgbClr val="E7DEC9">
                  <a:shade val="50000"/>
                  <a:satMod val="200000"/>
                </a:srgbClr>
              </a:solidFill>
            </a:endParaRPr>
          </a:p>
        </p:txBody>
      </p:sp>
      <p:sp>
        <p:nvSpPr>
          <p:cNvPr id="4" name="Footer Placeholder 3"/>
          <p:cNvSpPr>
            <a:spLocks noGrp="1"/>
          </p:cNvSpPr>
          <p:nvPr>
            <p:ph type="ftr" sz="quarter" idx="11"/>
          </p:nvPr>
        </p:nvSpPr>
        <p:spPr/>
        <p:txBody>
          <a:bodyPr/>
          <a:lstStyle/>
          <a:p>
            <a:pPr>
              <a:defRPr/>
            </a:pPr>
            <a:endParaRPr lang="en-US">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p>
            <a:pPr>
              <a:defRPr/>
            </a:pPr>
            <a:fld id="{D7A0E17E-07BB-4594-8CBF-6867FC94F945}" type="slidenum">
              <a:rPr lang="en-US" smtClean="0">
                <a:solidFill>
                  <a:srgbClr val="E7DEC9">
                    <a:shade val="50000"/>
                    <a:satMod val="200000"/>
                  </a:srgbClr>
                </a:solidFill>
              </a:rPr>
              <a:pPr>
                <a:defRPr/>
              </a:pPr>
              <a:t>‹#›</a:t>
            </a:fld>
            <a:endParaRPr lang="en-US" dirty="0">
              <a:solidFill>
                <a:srgbClr val="E7DEC9">
                  <a:shade val="50000"/>
                  <a:satMod val="200000"/>
                </a:srgbClr>
              </a:solidFill>
            </a:endParaRPr>
          </a:p>
        </p:txBody>
      </p:sp>
    </p:spTree>
    <p:extLst>
      <p:ext uri="{BB962C8B-B14F-4D97-AF65-F5344CB8AC3E}">
        <p14:creationId xmlns:p14="http://schemas.microsoft.com/office/powerpoint/2010/main" val="10341814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solidFill>
                <a:prstClr val="white"/>
              </a:solidFill>
            </a:endParaRPr>
          </a:p>
        </p:txBody>
      </p:sp>
      <p:sp>
        <p:nvSpPr>
          <p:cNvPr id="2" name="Date Placeholder 1"/>
          <p:cNvSpPr>
            <a:spLocks noGrp="1"/>
          </p:cNvSpPr>
          <p:nvPr>
            <p:ph type="dt" sz="half" idx="10"/>
          </p:nvPr>
        </p:nvSpPr>
        <p:spPr/>
        <p:txBody>
          <a:bodyPr/>
          <a:lstStyle/>
          <a:p>
            <a:pPr>
              <a:defRPr/>
            </a:pPr>
            <a:endParaRPr lang="en-US">
              <a:solidFill>
                <a:srgbClr val="E7DEC9">
                  <a:shade val="50000"/>
                  <a:satMod val="200000"/>
                </a:srgbClr>
              </a:solidFill>
            </a:endParaRPr>
          </a:p>
        </p:txBody>
      </p:sp>
      <p:sp>
        <p:nvSpPr>
          <p:cNvPr id="3" name="Footer Placeholder 2"/>
          <p:cNvSpPr>
            <a:spLocks noGrp="1"/>
          </p:cNvSpPr>
          <p:nvPr>
            <p:ph type="ftr" sz="quarter" idx="11"/>
          </p:nvPr>
        </p:nvSpPr>
        <p:spPr/>
        <p:txBody>
          <a:bodyPr/>
          <a:lstStyle/>
          <a:p>
            <a:pPr>
              <a:defRPr/>
            </a:pPr>
            <a:endParaRPr lang="en-US">
              <a:solidFill>
                <a:srgbClr val="E7DEC9">
                  <a:shade val="50000"/>
                  <a:satMod val="200000"/>
                </a:srgbClr>
              </a:solidFill>
            </a:endParaRPr>
          </a:p>
        </p:txBody>
      </p:sp>
      <p:sp>
        <p:nvSpPr>
          <p:cNvPr id="4" name="Slide Number Placeholder 3"/>
          <p:cNvSpPr>
            <a:spLocks noGrp="1"/>
          </p:cNvSpPr>
          <p:nvPr>
            <p:ph type="sldNum" sz="quarter" idx="12"/>
          </p:nvPr>
        </p:nvSpPr>
        <p:spPr/>
        <p:txBody>
          <a:bodyPr/>
          <a:lstStyle/>
          <a:p>
            <a:pPr>
              <a:defRPr/>
            </a:pPr>
            <a:fld id="{87F679B2-B67C-4F00-9618-CEB0F3AD7EB4}" type="slidenum">
              <a:rPr lang="en-US" smtClean="0">
                <a:solidFill>
                  <a:srgbClr val="E7DEC9">
                    <a:shade val="50000"/>
                    <a:satMod val="200000"/>
                  </a:srgbClr>
                </a:solidFill>
              </a:rPr>
              <a:pPr>
                <a:defRPr/>
              </a:pPr>
              <a:t>‹#›</a:t>
            </a:fld>
            <a:endParaRPr lang="en-US" dirty="0">
              <a:solidFill>
                <a:srgbClr val="E7DEC9">
                  <a:shade val="50000"/>
                  <a:satMod val="200000"/>
                </a:srgbClr>
              </a:solidFill>
            </a:endParaRPr>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solidFill>
                <a:prstClr val="white"/>
              </a:solidFill>
            </a:endParaRPr>
          </a:p>
        </p:txBody>
      </p:sp>
    </p:spTree>
    <p:extLst>
      <p:ext uri="{BB962C8B-B14F-4D97-AF65-F5344CB8AC3E}">
        <p14:creationId xmlns:p14="http://schemas.microsoft.com/office/powerpoint/2010/main" val="38498302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solidFill>
                <a:srgbClr val="E7DEC9">
                  <a:shade val="50000"/>
                  <a:satMod val="200000"/>
                </a:srgbClr>
              </a:solidFill>
            </a:endParaRPr>
          </a:p>
        </p:txBody>
      </p:sp>
      <p:sp>
        <p:nvSpPr>
          <p:cNvPr id="6" name="Footer Placeholder 5"/>
          <p:cNvSpPr>
            <a:spLocks noGrp="1"/>
          </p:cNvSpPr>
          <p:nvPr>
            <p:ph type="ftr" sz="quarter" idx="11"/>
          </p:nvPr>
        </p:nvSpPr>
        <p:spPr/>
        <p:txBody>
          <a:bodyPr/>
          <a:lstStyle/>
          <a:p>
            <a:pPr>
              <a:defRPr/>
            </a:pPr>
            <a:endParaRPr lang="en-US">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p>
            <a:pPr>
              <a:defRPr/>
            </a:pPr>
            <a:fld id="{53AF3C9E-6342-4FB3-A96A-B470133184A3}" type="slidenum">
              <a:rPr lang="en-US" smtClean="0">
                <a:solidFill>
                  <a:srgbClr val="E7DEC9">
                    <a:shade val="50000"/>
                    <a:satMod val="200000"/>
                  </a:srgbClr>
                </a:solidFill>
              </a:rPr>
              <a:pPr>
                <a:defRPr/>
              </a:pPr>
              <a:t>‹#›</a:t>
            </a:fld>
            <a:endParaRPr lang="en-US" dirty="0">
              <a:solidFill>
                <a:srgbClr val="E7DEC9">
                  <a:shade val="50000"/>
                  <a:satMod val="200000"/>
                </a:srgbClr>
              </a:solidFill>
            </a:endParaRPr>
          </a:p>
        </p:txBody>
      </p:sp>
    </p:spTree>
    <p:extLst>
      <p:ext uri="{BB962C8B-B14F-4D97-AF65-F5344CB8AC3E}">
        <p14:creationId xmlns:p14="http://schemas.microsoft.com/office/powerpoint/2010/main" val="34066335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pPr>
              <a:defRPr/>
            </a:pPr>
            <a:endParaRPr lang="en-US">
              <a:solidFill>
                <a:srgbClr val="E7DEC9">
                  <a:shade val="50000"/>
                  <a:satMod val="200000"/>
                </a:srgbClr>
              </a:solidFill>
            </a:endParaRPr>
          </a:p>
        </p:txBody>
      </p:sp>
      <p:sp>
        <p:nvSpPr>
          <p:cNvPr id="6" name="Footer Placeholder 5"/>
          <p:cNvSpPr>
            <a:spLocks noGrp="1"/>
          </p:cNvSpPr>
          <p:nvPr>
            <p:ph type="ftr" sz="quarter" idx="11"/>
          </p:nvPr>
        </p:nvSpPr>
        <p:spPr/>
        <p:txBody>
          <a:bodyPr/>
          <a:lstStyle/>
          <a:p>
            <a:pPr>
              <a:defRPr/>
            </a:pPr>
            <a:endParaRPr lang="en-US">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p>
            <a:pPr>
              <a:defRPr/>
            </a:pPr>
            <a:fld id="{0D8365DF-9520-456E-9DE5-FCFFC795C1CD}" type="slidenum">
              <a:rPr lang="en-US" smtClean="0">
                <a:solidFill>
                  <a:srgbClr val="E7DEC9">
                    <a:shade val="50000"/>
                    <a:satMod val="200000"/>
                  </a:srgbClr>
                </a:solidFill>
              </a:rPr>
              <a:pPr>
                <a:defRPr/>
              </a:pPr>
              <a:t>‹#›</a:t>
            </a:fld>
            <a:endParaRPr lang="en-US" dirty="0">
              <a:solidFill>
                <a:srgbClr val="E7DEC9">
                  <a:shade val="50000"/>
                  <a:satMod val="200000"/>
                </a:srgbClr>
              </a:solidFill>
            </a:endParaRPr>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indent="-283464" eaLnBrk="1" hangingPunct="1">
              <a:lnSpc>
                <a:spcPts val="3000"/>
              </a:lnSpc>
              <a:spcBef>
                <a:spcPts val="600"/>
              </a:spcBef>
              <a:buClr>
                <a:srgbClr val="3891A7"/>
              </a:buClr>
              <a:buSzPct val="80000"/>
              <a:buFont typeface="Wingdings 2"/>
              <a:buNone/>
            </a:pPr>
            <a:endParaRPr lang="en-US" sz="3200">
              <a:solidFill>
                <a:prstClr val="black"/>
              </a:solidFill>
              <a:latin typeface="Gill Sans MT"/>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solidFill>
                <a:prstClr val="white"/>
              </a:solidFill>
            </a:endParaRPr>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dirty="0">
              <a:solidFill>
                <a:prstClr val="white"/>
              </a:solidFill>
            </a:endParaRPr>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extLst>
      <p:ext uri="{BB962C8B-B14F-4D97-AF65-F5344CB8AC3E}">
        <p14:creationId xmlns:p14="http://schemas.microsoft.com/office/powerpoint/2010/main" val="311722485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solidFill>
                <a:srgbClr val="E7DEC9">
                  <a:shade val="50000"/>
                  <a:satMod val="200000"/>
                </a:srgbClr>
              </a:solidFill>
            </a:endParaRPr>
          </a:p>
        </p:txBody>
      </p:sp>
      <p:sp>
        <p:nvSpPr>
          <p:cNvPr id="5" name="Footer Placeholder 4"/>
          <p:cNvSpPr>
            <a:spLocks noGrp="1"/>
          </p:cNvSpPr>
          <p:nvPr>
            <p:ph type="ftr" sz="quarter" idx="11"/>
          </p:nvPr>
        </p:nvSpPr>
        <p:spPr/>
        <p:txBody>
          <a:bodyPr/>
          <a:lstStyle/>
          <a:p>
            <a:pPr>
              <a:defRPr/>
            </a:pPr>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pPr>
              <a:defRPr/>
            </a:pPr>
            <a:fld id="{7001654F-2369-4DF1-A05A-F8FEA28B25DD}" type="slidenum">
              <a:rPr lang="en-US" smtClean="0">
                <a:solidFill>
                  <a:srgbClr val="E7DEC9">
                    <a:shade val="50000"/>
                    <a:satMod val="200000"/>
                  </a:srgbClr>
                </a:solidFill>
              </a:rPr>
              <a:pPr>
                <a:defRPr/>
              </a:pPr>
              <a:t>‹#›</a:t>
            </a:fld>
            <a:endParaRPr lang="en-US" dirty="0">
              <a:solidFill>
                <a:srgbClr val="E7DEC9">
                  <a:shade val="50000"/>
                  <a:satMod val="200000"/>
                </a:srgbClr>
              </a:solidFill>
            </a:endParaRPr>
          </a:p>
        </p:txBody>
      </p:sp>
    </p:spTree>
    <p:extLst>
      <p:ext uri="{BB962C8B-B14F-4D97-AF65-F5344CB8AC3E}">
        <p14:creationId xmlns:p14="http://schemas.microsoft.com/office/powerpoint/2010/main" val="270298986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solidFill>
                <a:srgbClr val="E7DEC9">
                  <a:shade val="50000"/>
                  <a:satMod val="200000"/>
                </a:srgbClr>
              </a:solidFill>
            </a:endParaRPr>
          </a:p>
        </p:txBody>
      </p:sp>
      <p:sp>
        <p:nvSpPr>
          <p:cNvPr id="5" name="Footer Placeholder 4"/>
          <p:cNvSpPr>
            <a:spLocks noGrp="1"/>
          </p:cNvSpPr>
          <p:nvPr>
            <p:ph type="ftr" sz="quarter" idx="11"/>
          </p:nvPr>
        </p:nvSpPr>
        <p:spPr/>
        <p:txBody>
          <a:bodyPr/>
          <a:lstStyle/>
          <a:p>
            <a:pPr>
              <a:defRPr/>
            </a:pPr>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pPr>
              <a:defRPr/>
            </a:pPr>
            <a:fld id="{F7EEDDF6-8CE1-4DD3-A724-5A66D80995D1}" type="slidenum">
              <a:rPr lang="en-US" smtClean="0">
                <a:solidFill>
                  <a:srgbClr val="E7DEC9">
                    <a:shade val="50000"/>
                    <a:satMod val="200000"/>
                  </a:srgbClr>
                </a:solidFill>
              </a:rPr>
              <a:pPr>
                <a:defRPr/>
              </a:pPr>
              <a:t>‹#›</a:t>
            </a:fld>
            <a:endParaRPr lang="en-US" dirty="0">
              <a:solidFill>
                <a:srgbClr val="E7DEC9">
                  <a:shade val="50000"/>
                  <a:satMod val="200000"/>
                </a:srgbClr>
              </a:solidFill>
            </a:endParaRPr>
          </a:p>
        </p:txBody>
      </p:sp>
    </p:spTree>
    <p:extLst>
      <p:ext uri="{BB962C8B-B14F-4D97-AF65-F5344CB8AC3E}">
        <p14:creationId xmlns:p14="http://schemas.microsoft.com/office/powerpoint/2010/main" val="2750326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CFC05E9F-A9EA-4B75-BC80-A592434C2A6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16275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522C685F-B080-4726-B3D8-EACA1B10451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03741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0C4B6F06-D853-41E5-BE13-89F69C1BB03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75165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4C88ABE-177F-465D-97A5-FAF0D948AA2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58864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BD21E13-28AA-46A9-9B8E-3BFC1CB371F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3006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685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3"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362E27CB-3D1C-40B8-9409-4E050C7F27B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63645384"/>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Times" charset="0"/>
        </a:defRPr>
      </a:lvl2pPr>
      <a:lvl3pPr algn="ctr" rtl="0" eaLnBrk="0" fontAlgn="base" hangingPunct="0">
        <a:spcBef>
          <a:spcPct val="0"/>
        </a:spcBef>
        <a:spcAft>
          <a:spcPct val="0"/>
        </a:spcAft>
        <a:defRPr sz="4000">
          <a:solidFill>
            <a:schemeClr val="tx2"/>
          </a:solidFill>
          <a:latin typeface="Times" charset="0"/>
        </a:defRPr>
      </a:lvl3pPr>
      <a:lvl4pPr algn="ctr" rtl="0" eaLnBrk="0" fontAlgn="base" hangingPunct="0">
        <a:spcBef>
          <a:spcPct val="0"/>
        </a:spcBef>
        <a:spcAft>
          <a:spcPct val="0"/>
        </a:spcAft>
        <a:defRPr sz="4000">
          <a:solidFill>
            <a:schemeClr val="tx2"/>
          </a:solidFill>
          <a:latin typeface="Times" charset="0"/>
        </a:defRPr>
      </a:lvl4pPr>
      <a:lvl5pPr algn="ctr" rtl="0" eaLnBrk="0" fontAlgn="base" hangingPunct="0">
        <a:spcBef>
          <a:spcPct val="0"/>
        </a:spcBef>
        <a:spcAft>
          <a:spcPct val="0"/>
        </a:spcAft>
        <a:defRPr sz="4000">
          <a:solidFill>
            <a:schemeClr val="tx2"/>
          </a:solidFill>
          <a:latin typeface="Times" charset="0"/>
        </a:defRPr>
      </a:lvl5pPr>
      <a:lvl6pPr marL="457200" algn="ctr" rtl="0" eaLnBrk="0" fontAlgn="base" hangingPunct="0">
        <a:spcBef>
          <a:spcPct val="0"/>
        </a:spcBef>
        <a:spcAft>
          <a:spcPct val="0"/>
        </a:spcAft>
        <a:defRPr sz="4000">
          <a:solidFill>
            <a:schemeClr val="tx2"/>
          </a:solidFill>
          <a:latin typeface="Times" charset="0"/>
        </a:defRPr>
      </a:lvl6pPr>
      <a:lvl7pPr marL="914400" algn="ctr" rtl="0" eaLnBrk="0" fontAlgn="base" hangingPunct="0">
        <a:spcBef>
          <a:spcPct val="0"/>
        </a:spcBef>
        <a:spcAft>
          <a:spcPct val="0"/>
        </a:spcAft>
        <a:defRPr sz="4000">
          <a:solidFill>
            <a:schemeClr val="tx2"/>
          </a:solidFill>
          <a:latin typeface="Times" charset="0"/>
        </a:defRPr>
      </a:lvl7pPr>
      <a:lvl8pPr marL="1371600" algn="ctr" rtl="0" eaLnBrk="0" fontAlgn="base" hangingPunct="0">
        <a:spcBef>
          <a:spcPct val="0"/>
        </a:spcBef>
        <a:spcAft>
          <a:spcPct val="0"/>
        </a:spcAft>
        <a:defRPr sz="4000">
          <a:solidFill>
            <a:schemeClr val="tx2"/>
          </a:solidFill>
          <a:latin typeface="Times" charset="0"/>
        </a:defRPr>
      </a:lvl8pPr>
      <a:lvl9pPr marL="1828800" algn="ctr" rtl="0" eaLnBrk="0" fontAlgn="base" hangingPunct="0">
        <a:spcBef>
          <a:spcPct val="0"/>
        </a:spcBef>
        <a:spcAft>
          <a:spcPct val="0"/>
        </a:spcAft>
        <a:defRPr sz="4000">
          <a:solidFill>
            <a:schemeClr val="tx2"/>
          </a:solidFill>
          <a:latin typeface="Times" charset="0"/>
        </a:defRPr>
      </a:lvl9pPr>
    </p:titleStyle>
    <p:bodyStyle>
      <a:lvl1pPr marL="342900" indent="-342900" algn="l" rtl="0" eaLnBrk="0" fontAlgn="base" hangingPunct="0">
        <a:spcBef>
          <a:spcPct val="20000"/>
        </a:spcBef>
        <a:spcAft>
          <a:spcPct val="0"/>
        </a:spcAft>
        <a:buChar char="•"/>
        <a:defRPr sz="4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defRPr/>
            </a:pPr>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defRPr/>
            </a:pPr>
            <a:fld id="{B569A6E5-29ED-4D72-ACD1-8443D7707D0B}" type="slidenum">
              <a:rPr lang="en-US" smtClean="0"/>
              <a:pPr>
                <a:defRPr/>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body" idx="1"/>
          </p:nvPr>
        </p:nvSpPr>
        <p:spPr bwMode="auto">
          <a:xfrm>
            <a:off x="5562600" y="2438400"/>
            <a:ext cx="32766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7" name="Rectangle 2"/>
          <p:cNvSpPr>
            <a:spLocks noGrp="1" noChangeArrowheads="1"/>
          </p:cNvSpPr>
          <p:nvPr>
            <p:ph type="title"/>
          </p:nvPr>
        </p:nvSpPr>
        <p:spPr bwMode="auto">
          <a:xfrm>
            <a:off x="1295400" y="609600"/>
            <a:ext cx="7391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Rectangle 5"/>
          <p:cNvSpPr>
            <a:spLocks noChangeArrowheads="1"/>
          </p:cNvSpPr>
          <p:nvPr userDrawn="1"/>
        </p:nvSpPr>
        <p:spPr bwMode="auto">
          <a:xfrm>
            <a:off x="0" y="0"/>
            <a:ext cx="9144000" cy="381000"/>
          </a:xfrm>
          <a:prstGeom prst="rect">
            <a:avLst/>
          </a:prstGeom>
          <a:solidFill>
            <a:srgbClr val="C8983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pitchFamily="1" charset="-128"/>
              </a:defRPr>
            </a:lvl1pPr>
            <a:lvl2pPr marL="742950" indent="-285750" eaLnBrk="0" hangingPunct="0">
              <a:defRPr sz="2400">
                <a:solidFill>
                  <a:schemeClr val="tx1"/>
                </a:solidFill>
                <a:latin typeface="Arial" charset="0"/>
                <a:ea typeface="ＭＳ Ｐゴシック" pitchFamily="1" charset="-128"/>
              </a:defRPr>
            </a:lvl2pPr>
            <a:lvl3pPr marL="1143000" indent="-228600" eaLnBrk="0" hangingPunct="0">
              <a:defRPr sz="2400">
                <a:solidFill>
                  <a:schemeClr val="tx1"/>
                </a:solidFill>
                <a:latin typeface="Arial" charset="0"/>
                <a:ea typeface="ＭＳ Ｐゴシック" pitchFamily="1" charset="-128"/>
              </a:defRPr>
            </a:lvl3pPr>
            <a:lvl4pPr marL="1600200" indent="-228600" eaLnBrk="0" hangingPunct="0">
              <a:defRPr sz="2400">
                <a:solidFill>
                  <a:schemeClr val="tx1"/>
                </a:solidFill>
                <a:latin typeface="Arial" charset="0"/>
                <a:ea typeface="ＭＳ Ｐゴシック" pitchFamily="1" charset="-128"/>
              </a:defRPr>
            </a:lvl4pPr>
            <a:lvl5pPr marL="2057400" indent="-228600" eaLnBrk="0" hangingPunct="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defRPr/>
            </a:pPr>
            <a:endParaRPr lang="en-US" altLang="en-US" sz="1800">
              <a:solidFill>
                <a:srgbClr val="000000"/>
              </a:solidFill>
            </a:endParaRPr>
          </a:p>
        </p:txBody>
      </p:sp>
      <p:sp>
        <p:nvSpPr>
          <p:cNvPr id="1029" name="Rectangle 2"/>
          <p:cNvSpPr>
            <a:spLocks noChangeArrowheads="1"/>
          </p:cNvSpPr>
          <p:nvPr userDrawn="1"/>
        </p:nvSpPr>
        <p:spPr bwMode="auto">
          <a:xfrm>
            <a:off x="7772400" y="76200"/>
            <a:ext cx="1371600" cy="1066800"/>
          </a:xfrm>
          <a:prstGeom prst="rect">
            <a:avLst/>
          </a:prstGeom>
          <a:solidFill>
            <a:srgbClr val="C8983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pitchFamily="1" charset="-128"/>
              </a:defRPr>
            </a:lvl1pPr>
            <a:lvl2pPr marL="742950" indent="-285750" eaLnBrk="0" hangingPunct="0">
              <a:defRPr sz="2400">
                <a:solidFill>
                  <a:schemeClr val="tx1"/>
                </a:solidFill>
                <a:latin typeface="Arial" charset="0"/>
                <a:ea typeface="ＭＳ Ｐゴシック" pitchFamily="1" charset="-128"/>
              </a:defRPr>
            </a:lvl2pPr>
            <a:lvl3pPr marL="1143000" indent="-228600" eaLnBrk="0" hangingPunct="0">
              <a:defRPr sz="2400">
                <a:solidFill>
                  <a:schemeClr val="tx1"/>
                </a:solidFill>
                <a:latin typeface="Arial" charset="0"/>
                <a:ea typeface="ＭＳ Ｐゴシック" pitchFamily="1" charset="-128"/>
              </a:defRPr>
            </a:lvl3pPr>
            <a:lvl4pPr marL="1600200" indent="-228600" eaLnBrk="0" hangingPunct="0">
              <a:defRPr sz="2400">
                <a:solidFill>
                  <a:schemeClr val="tx1"/>
                </a:solidFill>
                <a:latin typeface="Arial" charset="0"/>
                <a:ea typeface="ＭＳ Ｐゴシック" pitchFamily="1" charset="-128"/>
              </a:defRPr>
            </a:lvl4pPr>
            <a:lvl5pPr marL="2057400" indent="-228600" eaLnBrk="0" hangingPunct="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defRPr/>
            </a:pPr>
            <a:endParaRPr lang="en-US" altLang="en-US" sz="1800">
              <a:solidFill>
                <a:srgbClr val="B11D44"/>
              </a:solidFill>
            </a:endParaRPr>
          </a:p>
        </p:txBody>
      </p:sp>
    </p:spTree>
    <p:extLst>
      <p:ext uri="{BB962C8B-B14F-4D97-AF65-F5344CB8AC3E}">
        <p14:creationId xmlns:p14="http://schemas.microsoft.com/office/powerpoint/2010/main" val="1193926947"/>
      </p:ext>
    </p:extLst>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Lst>
  <p:txStyles>
    <p:titleStyle>
      <a:lvl1pPr algn="l" rtl="0" eaLnBrk="0" fontAlgn="base" hangingPunct="0">
        <a:spcBef>
          <a:spcPct val="0"/>
        </a:spcBef>
        <a:spcAft>
          <a:spcPct val="0"/>
        </a:spcAft>
        <a:defRPr sz="4400">
          <a:solidFill>
            <a:schemeClr val="tx2"/>
          </a:solidFill>
          <a:latin typeface="+mj-lt"/>
          <a:ea typeface="+mj-ea"/>
          <a:cs typeface="ＭＳ Ｐゴシック" charset="0"/>
        </a:defRPr>
      </a:lvl1pPr>
      <a:lvl2pPr algn="l"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2pPr>
      <a:lvl3pPr algn="l"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3pPr>
      <a:lvl4pPr algn="l"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4pPr>
      <a:lvl5pPr algn="l"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5pPr>
      <a:lvl6pPr marL="457200" algn="l" rtl="0" fontAlgn="base">
        <a:spcBef>
          <a:spcPct val="0"/>
        </a:spcBef>
        <a:spcAft>
          <a:spcPct val="0"/>
        </a:spcAft>
        <a:defRPr sz="4400">
          <a:solidFill>
            <a:schemeClr val="tx2"/>
          </a:solidFill>
          <a:latin typeface="Arial" charset="0"/>
          <a:ea typeface="ＭＳ Ｐゴシック" charset="0"/>
          <a:cs typeface="Arial" charset="0"/>
        </a:defRPr>
      </a:lvl6pPr>
      <a:lvl7pPr marL="914400" algn="l" rtl="0" fontAlgn="base">
        <a:spcBef>
          <a:spcPct val="0"/>
        </a:spcBef>
        <a:spcAft>
          <a:spcPct val="0"/>
        </a:spcAft>
        <a:defRPr sz="4400">
          <a:solidFill>
            <a:schemeClr val="tx2"/>
          </a:solidFill>
          <a:latin typeface="Arial" charset="0"/>
          <a:ea typeface="ＭＳ Ｐゴシック" charset="0"/>
          <a:cs typeface="Arial" charset="0"/>
        </a:defRPr>
      </a:lvl7pPr>
      <a:lvl8pPr marL="1371600" algn="l" rtl="0" fontAlgn="base">
        <a:spcBef>
          <a:spcPct val="0"/>
        </a:spcBef>
        <a:spcAft>
          <a:spcPct val="0"/>
        </a:spcAft>
        <a:defRPr sz="4400">
          <a:solidFill>
            <a:schemeClr val="tx2"/>
          </a:solidFill>
          <a:latin typeface="Arial" charset="0"/>
          <a:ea typeface="ＭＳ Ｐゴシック" charset="0"/>
          <a:cs typeface="Arial" charset="0"/>
        </a:defRPr>
      </a:lvl8pPr>
      <a:lvl9pPr marL="1828800" algn="l" rtl="0" fontAlgn="base">
        <a:spcBef>
          <a:spcPct val="0"/>
        </a:spcBef>
        <a:spcAft>
          <a:spcPct val="0"/>
        </a:spcAft>
        <a:defRPr sz="4400">
          <a:solidFill>
            <a:schemeClr val="tx2"/>
          </a:solidFill>
          <a:latin typeface="Arial" charset="0"/>
          <a:ea typeface="ＭＳ Ｐゴシック" charset="0"/>
          <a:cs typeface="Arial" charset="0"/>
        </a:defRPr>
      </a:lvl9pPr>
    </p:titleStyle>
    <p:bodyStyle>
      <a:lvl1pPr marL="342900" indent="-342900" algn="l" rtl="0" eaLnBrk="0" fontAlgn="base" hangingPunct="0">
        <a:spcBef>
          <a:spcPct val="20000"/>
        </a:spcBef>
        <a:spcAft>
          <a:spcPct val="0"/>
        </a:spcAft>
        <a:buChar char="•"/>
        <a:defRPr sz="2000" b="1">
          <a:solidFill>
            <a:srgbClr val="660099"/>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chemeClr val="tx1"/>
          </a:solidFill>
          <a:latin typeface="+mn-lt"/>
          <a:ea typeface="ＭＳ Ｐゴシック" pitchFamily="1" charset="-128"/>
          <a:cs typeface="+mn-cs"/>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pitchFamily="1" charset="-128"/>
          <a:cs typeface="+mn-cs"/>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 charset="-128"/>
          <a:cs typeface="+mn-cs"/>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1" charset="-128"/>
          <a:cs typeface="+mn-cs"/>
        </a:defRPr>
      </a:lvl5pPr>
      <a:lvl6pPr marL="2514600" indent="-228600" algn="l" rtl="0" fontAlgn="base">
        <a:spcBef>
          <a:spcPct val="20000"/>
        </a:spcBef>
        <a:spcAft>
          <a:spcPct val="0"/>
        </a:spcAft>
        <a:buChar char="»"/>
        <a:defRPr sz="2000">
          <a:solidFill>
            <a:schemeClr val="tx1"/>
          </a:solidFill>
          <a:latin typeface="+mn-lt"/>
          <a:ea typeface="Arial" charset="0"/>
          <a:cs typeface="+mn-cs"/>
        </a:defRPr>
      </a:lvl6pPr>
      <a:lvl7pPr marL="2971800" indent="-228600" algn="l" rtl="0" fontAlgn="base">
        <a:spcBef>
          <a:spcPct val="20000"/>
        </a:spcBef>
        <a:spcAft>
          <a:spcPct val="0"/>
        </a:spcAft>
        <a:buChar char="»"/>
        <a:defRPr sz="2000">
          <a:solidFill>
            <a:schemeClr val="tx1"/>
          </a:solidFill>
          <a:latin typeface="+mn-lt"/>
          <a:ea typeface="Arial" charset="0"/>
          <a:cs typeface="+mn-cs"/>
        </a:defRPr>
      </a:lvl7pPr>
      <a:lvl8pPr marL="3429000" indent="-228600" algn="l" rtl="0" fontAlgn="base">
        <a:spcBef>
          <a:spcPct val="20000"/>
        </a:spcBef>
        <a:spcAft>
          <a:spcPct val="0"/>
        </a:spcAft>
        <a:buChar char="»"/>
        <a:defRPr sz="2000">
          <a:solidFill>
            <a:schemeClr val="tx1"/>
          </a:solidFill>
          <a:latin typeface="+mn-lt"/>
          <a:ea typeface="Arial" charset="0"/>
          <a:cs typeface="+mn-cs"/>
        </a:defRPr>
      </a:lvl8pPr>
      <a:lvl9pPr marL="3886200" indent="-228600" algn="l" rtl="0" fontAlgn="base">
        <a:spcBef>
          <a:spcPct val="20000"/>
        </a:spcBef>
        <a:spcAft>
          <a:spcPct val="0"/>
        </a:spcAft>
        <a:buChar char="»"/>
        <a:defRPr sz="20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solidFill>
                <a:prstClr val="white"/>
              </a:solidFill>
            </a:endParaRPr>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solidFill>
                <a:prstClr val="white"/>
              </a:solidFill>
            </a:endParaRPr>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solidFill>
                <a:prstClr val="white"/>
              </a:solidFill>
            </a:endParaRPr>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solidFill>
                <a:prstClr val="white"/>
              </a:solidFill>
            </a:endParaRPr>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defRPr/>
            </a:pPr>
            <a:endParaRPr lang="en-US">
              <a:solidFill>
                <a:srgbClr val="E7DEC9">
                  <a:shade val="50000"/>
                  <a:satMod val="200000"/>
                </a:srgb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endParaRPr lang="en-US">
              <a:solidFill>
                <a:srgbClr val="E7DEC9">
                  <a:shade val="50000"/>
                  <a:satMod val="200000"/>
                </a:srgbClr>
              </a:solidFill>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defRPr/>
            </a:pPr>
            <a:fld id="{B569A6E5-29ED-4D72-ACD1-8443D7707D0B}" type="slidenum">
              <a:rPr lang="en-US" smtClean="0">
                <a:solidFill>
                  <a:srgbClr val="E7DEC9">
                    <a:shade val="50000"/>
                    <a:satMod val="200000"/>
                  </a:srgbClr>
                </a:solidFill>
              </a:rPr>
              <a:pPr>
                <a:defRPr/>
              </a:pPr>
              <a:t>‹#›</a:t>
            </a:fld>
            <a:endParaRPr lang="en-US" dirty="0">
              <a:solidFill>
                <a:srgbClr val="E7DEC9">
                  <a:shade val="50000"/>
                  <a:satMod val="200000"/>
                </a:srgbClr>
              </a:solidFill>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solidFill>
                <a:prstClr val="white"/>
              </a:solidFill>
            </a:endParaRPr>
          </a:p>
        </p:txBody>
      </p:sp>
    </p:spTree>
    <p:extLst>
      <p:ext uri="{BB962C8B-B14F-4D97-AF65-F5344CB8AC3E}">
        <p14:creationId xmlns:p14="http://schemas.microsoft.com/office/powerpoint/2010/main" val="2590873413"/>
      </p:ext>
    </p:extLst>
  </p:cSld>
  <p:clrMap bg1="lt1" tx1="dk1" bg2="lt2" tx2="dk2" accent1="accent1" accent2="accent2" accent3="accent3" accent4="accent4" accent5="accent5" accent6="accent6" hlink="hlink" folHlink="folHlink"/>
  <p:sldLayoutIdLst>
    <p:sldLayoutId id="2147483957" r:id="rId1"/>
    <p:sldLayoutId id="2147483958" r:id="rId2"/>
    <p:sldLayoutId id="2147483959" r:id="rId3"/>
    <p:sldLayoutId id="2147483960" r:id="rId4"/>
    <p:sldLayoutId id="2147483961" r:id="rId5"/>
    <p:sldLayoutId id="2147483962" r:id="rId6"/>
    <p:sldLayoutId id="2147483963" r:id="rId7"/>
    <p:sldLayoutId id="2147483964" r:id="rId8"/>
    <p:sldLayoutId id="2147483965" r:id="rId9"/>
    <p:sldLayoutId id="2147483966" r:id="rId10"/>
    <p:sldLayoutId id="214748396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tamu.aefis.net/" TargetMode="Externa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Mgz4FOvlYgA" TargetMode="Externa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hyperlink" Target="https://youtu.be/DBTmNm8D-84" TargetMode="External"/><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hyperlink" Target="https://nyti.ms/2hEqw1w" TargetMode="External"/><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4.xml"/><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hyperlink" Target="https://tamu.aefis.net/" TargetMode="Externa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32225-1766-4B6B-AF92-59F7D6B8FA8C}"/>
              </a:ext>
            </a:extLst>
          </p:cNvPr>
          <p:cNvSpPr>
            <a:spLocks noGrp="1"/>
          </p:cNvSpPr>
          <p:nvPr>
            <p:ph type="ctrTitle"/>
          </p:nvPr>
        </p:nvSpPr>
        <p:spPr>
          <a:xfrm>
            <a:off x="1454683" y="1778508"/>
            <a:ext cx="7406640" cy="1472184"/>
          </a:xfrm>
        </p:spPr>
        <p:txBody>
          <a:bodyPr>
            <a:normAutofit fontScale="90000"/>
          </a:bodyPr>
          <a:lstStyle/>
          <a:p>
            <a:r>
              <a:rPr lang="en-US" dirty="0">
                <a:solidFill>
                  <a:srgbClr val="C00000"/>
                </a:solidFill>
              </a:rPr>
              <a:t>Please complete the University Course Eval!</a:t>
            </a:r>
            <a:br>
              <a:rPr lang="en-US" dirty="0"/>
            </a:br>
            <a:br>
              <a:rPr lang="en-US" dirty="0"/>
            </a:br>
            <a:r>
              <a:rPr lang="en-US" dirty="0">
                <a:hlinkClick r:id="rId2"/>
              </a:rPr>
              <a:t>https://tamu.aefis.net</a:t>
            </a:r>
            <a:r>
              <a:rPr lang="en-US" dirty="0"/>
              <a:t> </a:t>
            </a:r>
          </a:p>
        </p:txBody>
      </p:sp>
      <p:sp>
        <p:nvSpPr>
          <p:cNvPr id="4" name="Subtitle 3">
            <a:extLst>
              <a:ext uri="{FF2B5EF4-FFF2-40B4-BE49-F238E27FC236}">
                <a16:creationId xmlns:a16="http://schemas.microsoft.com/office/drawing/2014/main" id="{64BEE6CC-9188-431C-B227-AAD84A22D252}"/>
              </a:ext>
            </a:extLst>
          </p:cNvPr>
          <p:cNvSpPr>
            <a:spLocks noGrp="1"/>
          </p:cNvSpPr>
          <p:nvPr>
            <p:ph type="subTitle" idx="1"/>
          </p:nvPr>
        </p:nvSpPr>
        <p:spPr>
          <a:xfrm>
            <a:off x="1432560" y="4343400"/>
            <a:ext cx="7406640" cy="1752600"/>
          </a:xfrm>
        </p:spPr>
        <p:txBody>
          <a:bodyPr>
            <a:normAutofit fontScale="70000" lnSpcReduction="20000"/>
          </a:bodyPr>
          <a:lstStyle/>
          <a:p>
            <a:r>
              <a:rPr lang="en-US" b="1" dirty="0">
                <a:solidFill>
                  <a:schemeClr val="accent3">
                    <a:lumMod val="50000"/>
                  </a:schemeClr>
                </a:solidFill>
              </a:rPr>
              <a:t>Should take only 2-10 minutes, depending on whether you are willing to leave comments, too.  I hope you will, and the more specific, the better.</a:t>
            </a:r>
          </a:p>
          <a:p>
            <a:endParaRPr lang="en-US" b="1" u="sng" dirty="0">
              <a:solidFill>
                <a:schemeClr val="accent3">
                  <a:lumMod val="50000"/>
                </a:schemeClr>
              </a:solidFill>
            </a:endParaRPr>
          </a:p>
          <a:p>
            <a:r>
              <a:rPr lang="en-US" b="1" u="sng" dirty="0">
                <a:solidFill>
                  <a:schemeClr val="accent3">
                    <a:lumMod val="50000"/>
                  </a:schemeClr>
                </a:solidFill>
              </a:rPr>
              <a:t>My Promise</a:t>
            </a:r>
            <a:r>
              <a:rPr lang="en-US" b="1" dirty="0">
                <a:solidFill>
                  <a:schemeClr val="accent3">
                    <a:lumMod val="50000"/>
                  </a:schemeClr>
                </a:solidFill>
              </a:rPr>
              <a:t>:  If you leave comments, I WILL READ them.  Previous student comments have led me to change my course design in big and small ways.</a:t>
            </a:r>
          </a:p>
          <a:p>
            <a:endParaRPr lang="en-US" dirty="0">
              <a:solidFill>
                <a:srgbClr val="C00000"/>
              </a:solidFill>
            </a:endParaRPr>
          </a:p>
        </p:txBody>
      </p:sp>
    </p:spTree>
    <p:extLst>
      <p:ext uri="{BB962C8B-B14F-4D97-AF65-F5344CB8AC3E}">
        <p14:creationId xmlns:p14="http://schemas.microsoft.com/office/powerpoint/2010/main" val="1616451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quick, high-level explanation from a major healthcare insurer…</a:t>
            </a:r>
          </a:p>
        </p:txBody>
      </p:sp>
      <p:sp>
        <p:nvSpPr>
          <p:cNvPr id="4" name="Rectangle 3"/>
          <p:cNvSpPr/>
          <p:nvPr/>
        </p:nvSpPr>
        <p:spPr>
          <a:xfrm>
            <a:off x="2819400" y="5556803"/>
            <a:ext cx="4993098" cy="369332"/>
          </a:xfrm>
          <a:prstGeom prst="rect">
            <a:avLst/>
          </a:prstGeom>
        </p:spPr>
        <p:txBody>
          <a:bodyPr wrap="none">
            <a:spAutoFit/>
          </a:bodyPr>
          <a:lstStyle/>
          <a:p>
            <a:r>
              <a:rPr lang="en-US" dirty="0">
                <a:hlinkClick r:id="rId2"/>
              </a:rPr>
              <a:t>https://www.youtube.com/watch?v=Mgz4FOvlYgA</a:t>
            </a:r>
            <a:r>
              <a:rPr lang="en-US" dirty="0"/>
              <a:t> </a:t>
            </a:r>
          </a:p>
        </p:txBody>
      </p:sp>
      <p:pic>
        <p:nvPicPr>
          <p:cNvPr id="5" name="Picture 4" descr="Screenshot of video showing &quot;cave family&quot; about to be eaten by the shadow of a tyrannosaurus rex.  Video's title: How Does Health Insurance Work?&#10;&#10;Video link:  https://www.youtube.com/watch?v=Mgz4FOvlYgA &#10;"/>
          <p:cNvPicPr>
            <a:picLocks noChangeAspect="1"/>
          </p:cNvPicPr>
          <p:nvPr/>
        </p:nvPicPr>
        <p:blipFill>
          <a:blip r:embed="rId3"/>
          <a:stretch>
            <a:fillRect/>
          </a:stretch>
        </p:blipFill>
        <p:spPr>
          <a:xfrm>
            <a:off x="1386214" y="1828799"/>
            <a:ext cx="7338686" cy="3686175"/>
          </a:xfrm>
          <a:prstGeom prst="rect">
            <a:avLst/>
          </a:prstGeom>
          <a:ln>
            <a:solidFill>
              <a:schemeClr val="accent1">
                <a:lumMod val="40000"/>
                <a:lumOff val="6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74001913"/>
      </p:ext>
    </p:extLst>
  </p:cSld>
  <p:clrMapOvr>
    <a:masterClrMapping/>
  </p:clrMapOvr>
  <mc:AlternateContent xmlns:mc="http://schemas.openxmlformats.org/markup-compatibility/2006" xmlns:p14="http://schemas.microsoft.com/office/powerpoint/2010/main">
    <mc:Choice Requires="p14">
      <p:transition spd="slow" p14:dur="2000" advTm="28415"/>
    </mc:Choice>
    <mc:Fallback xmlns="">
      <p:transition spd="slow" advTm="2841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else should be know in general?</a:t>
            </a:r>
          </a:p>
        </p:txBody>
      </p:sp>
      <p:sp>
        <p:nvSpPr>
          <p:cNvPr id="3" name="Content Placeholder 2"/>
          <p:cNvSpPr>
            <a:spLocks noGrp="1"/>
          </p:cNvSpPr>
          <p:nvPr>
            <p:ph idx="1"/>
          </p:nvPr>
        </p:nvSpPr>
        <p:spPr>
          <a:xfrm>
            <a:off x="1435608" y="1600200"/>
            <a:ext cx="7498080" cy="5181600"/>
          </a:xfrm>
        </p:spPr>
        <p:txBody>
          <a:bodyPr>
            <a:normAutofit fontScale="77500" lnSpcReduction="20000"/>
          </a:bodyPr>
          <a:lstStyle/>
          <a:p>
            <a:r>
              <a:rPr lang="en-US" dirty="0"/>
              <a:t>The </a:t>
            </a:r>
            <a:r>
              <a:rPr lang="en-US" dirty="0">
                <a:solidFill>
                  <a:schemeClr val="accent2">
                    <a:lumMod val="75000"/>
                  </a:schemeClr>
                </a:solidFill>
              </a:rPr>
              <a:t>governing principal of private insurance</a:t>
            </a:r>
            <a:r>
              <a:rPr lang="en-US" dirty="0"/>
              <a:t> is to </a:t>
            </a:r>
            <a:r>
              <a:rPr lang="en-US" dirty="0">
                <a:solidFill>
                  <a:schemeClr val="accent2">
                    <a:lumMod val="75000"/>
                  </a:schemeClr>
                </a:solidFill>
              </a:rPr>
              <a:t>make a </a:t>
            </a:r>
            <a:r>
              <a:rPr lang="en-US" dirty="0">
                <a:solidFill>
                  <a:schemeClr val="accent1">
                    <a:lumMod val="75000"/>
                  </a:schemeClr>
                </a:solidFill>
              </a:rPr>
              <a:t>profit</a:t>
            </a:r>
            <a:r>
              <a:rPr lang="en-US" dirty="0">
                <a:solidFill>
                  <a:schemeClr val="accent2">
                    <a:lumMod val="75000"/>
                  </a:schemeClr>
                </a:solidFill>
              </a:rPr>
              <a:t> </a:t>
            </a:r>
            <a:r>
              <a:rPr lang="en-US" dirty="0"/>
              <a:t>for the company — their “caring” may be genuine, </a:t>
            </a:r>
            <a:r>
              <a:rPr lang="en-US" u="sng" dirty="0"/>
              <a:t>but</a:t>
            </a:r>
            <a:r>
              <a:rPr lang="en-US" dirty="0"/>
              <a:t> has to </a:t>
            </a:r>
            <a:r>
              <a:rPr lang="en-US" u="sng" dirty="0"/>
              <a:t>also</a:t>
            </a:r>
            <a:r>
              <a:rPr lang="en-US" dirty="0"/>
              <a:t> be a means to </a:t>
            </a:r>
            <a:r>
              <a:rPr lang="en-US" dirty="0">
                <a:solidFill>
                  <a:schemeClr val="accent1">
                    <a:lumMod val="75000"/>
                  </a:schemeClr>
                </a:solidFill>
              </a:rPr>
              <a:t>profit</a:t>
            </a:r>
          </a:p>
          <a:p>
            <a:pPr lvl="1"/>
            <a:r>
              <a:rPr lang="en-US" dirty="0"/>
              <a:t>Insurance companies only make profit if “payouts” are be less than the “premiums” collected from everyone with policies </a:t>
            </a:r>
          </a:p>
          <a:p>
            <a:pPr lvl="1"/>
            <a:r>
              <a:rPr lang="en-US" dirty="0"/>
              <a:t>To make these profits, insurance companies </a:t>
            </a:r>
            <a:r>
              <a:rPr lang="en-US" dirty="0">
                <a:solidFill>
                  <a:schemeClr val="accent2">
                    <a:lumMod val="50000"/>
                  </a:schemeClr>
                </a:solidFill>
              </a:rPr>
              <a:t>must balance four factors</a:t>
            </a:r>
            <a:r>
              <a:rPr lang="en-US" dirty="0"/>
              <a:t>:</a:t>
            </a:r>
          </a:p>
          <a:p>
            <a:pPr lvl="2"/>
            <a:r>
              <a:rPr lang="en-US" sz="2900" dirty="0">
                <a:solidFill>
                  <a:schemeClr val="accent1">
                    <a:lumMod val="75000"/>
                  </a:schemeClr>
                </a:solidFill>
              </a:rPr>
              <a:t>How many</a:t>
            </a:r>
            <a:r>
              <a:rPr lang="en-US" sz="2900" dirty="0"/>
              <a:t> policies are in force</a:t>
            </a:r>
          </a:p>
          <a:p>
            <a:pPr lvl="2"/>
            <a:r>
              <a:rPr lang="en-US" sz="2900" dirty="0">
                <a:solidFill>
                  <a:schemeClr val="accent1">
                    <a:lumMod val="75000"/>
                  </a:schemeClr>
                </a:solidFill>
              </a:rPr>
              <a:t>How sick </a:t>
            </a:r>
            <a:r>
              <a:rPr lang="en-US" sz="2900" dirty="0"/>
              <a:t>the people are with those policies</a:t>
            </a:r>
          </a:p>
          <a:p>
            <a:pPr lvl="2"/>
            <a:r>
              <a:rPr lang="en-US" sz="2900" dirty="0">
                <a:solidFill>
                  <a:schemeClr val="accent1">
                    <a:lumMod val="75000"/>
                  </a:schemeClr>
                </a:solidFill>
              </a:rPr>
              <a:t>How much they agree to pay </a:t>
            </a:r>
            <a:r>
              <a:rPr lang="en-US" sz="2900" dirty="0"/>
              <a:t>to medical providers under agreements made</a:t>
            </a:r>
          </a:p>
          <a:p>
            <a:pPr lvl="2"/>
            <a:r>
              <a:rPr lang="en-US" sz="2900" dirty="0">
                <a:solidFill>
                  <a:schemeClr val="accent1">
                    <a:lumMod val="75000"/>
                  </a:schemeClr>
                </a:solidFill>
              </a:rPr>
              <a:t>How much</a:t>
            </a:r>
            <a:r>
              <a:rPr lang="en-US" sz="2900" dirty="0"/>
              <a:t> </a:t>
            </a:r>
            <a:r>
              <a:rPr lang="en-US" sz="2900" dirty="0">
                <a:solidFill>
                  <a:schemeClr val="accent1">
                    <a:lumMod val="75000"/>
                  </a:schemeClr>
                </a:solidFill>
              </a:rPr>
              <a:t>they charge customers </a:t>
            </a:r>
            <a:r>
              <a:rPr lang="en-US" sz="2900" dirty="0"/>
              <a:t>for new or renewed policies—these prices are set using complicated probabilities based on historical data of who gets sick and how sick they get</a:t>
            </a:r>
          </a:p>
        </p:txBody>
      </p:sp>
      <p:sp>
        <p:nvSpPr>
          <p:cNvPr id="4" name="TextBox 3" descr="Comment about the four factors that insurance companies must always balance.  Comment reads: &quot;…these are always highly advantageous to the insurance companies.&quot;"/>
          <p:cNvSpPr txBox="1"/>
          <p:nvPr/>
        </p:nvSpPr>
        <p:spPr>
          <a:xfrm>
            <a:off x="2971800" y="6489561"/>
            <a:ext cx="5410455" cy="276999"/>
          </a:xfrm>
          <a:prstGeom prst="rect">
            <a:avLst/>
          </a:prstGeom>
          <a:noFill/>
        </p:spPr>
        <p:txBody>
          <a:bodyPr wrap="none" rtlCol="0">
            <a:spAutoFit/>
          </a:bodyPr>
          <a:lstStyle/>
          <a:p>
            <a:r>
              <a:rPr lang="en-US" sz="1200" dirty="0">
                <a:solidFill>
                  <a:srgbClr val="FF0000"/>
                </a:solidFill>
                <a:effectLst>
                  <a:outerShdw blurRad="38100" dist="38100" dir="2700000" algn="tl">
                    <a:srgbClr val="000000">
                      <a:alpha val="43137"/>
                    </a:srgbClr>
                  </a:outerShdw>
                </a:effectLst>
                <a:latin typeface="Segoe Print" panose="02000600000000000000" pitchFamily="2" charset="0"/>
              </a:rPr>
              <a:t>…these are always highly advantageous to the insurance companies</a:t>
            </a:r>
          </a:p>
        </p:txBody>
      </p:sp>
    </p:spTree>
    <p:extLst>
      <p:ext uri="{BB962C8B-B14F-4D97-AF65-F5344CB8AC3E}">
        <p14:creationId xmlns:p14="http://schemas.microsoft.com/office/powerpoint/2010/main" val="1423482575"/>
      </p:ext>
    </p:extLst>
  </p:cSld>
  <p:clrMapOvr>
    <a:masterClrMapping/>
  </p:clrMapOvr>
  <mc:AlternateContent xmlns:mc="http://schemas.openxmlformats.org/markup-compatibility/2006" xmlns:p14="http://schemas.microsoft.com/office/powerpoint/2010/main">
    <mc:Choice Requires="p14">
      <p:transition spd="slow" p14:dur="2000" advTm="190110"/>
    </mc:Choice>
    <mc:Fallback xmlns="">
      <p:transition spd="slow" advTm="19011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else should we know in particular?</a:t>
            </a:r>
          </a:p>
        </p:txBody>
      </p:sp>
      <p:sp>
        <p:nvSpPr>
          <p:cNvPr id="3" name="Content Placeholder 2"/>
          <p:cNvSpPr>
            <a:spLocks noGrp="1"/>
          </p:cNvSpPr>
          <p:nvPr>
            <p:ph idx="1"/>
          </p:nvPr>
        </p:nvSpPr>
        <p:spPr>
          <a:xfrm>
            <a:off x="1435608" y="1600200"/>
            <a:ext cx="7498080" cy="4953000"/>
          </a:xfrm>
        </p:spPr>
        <p:txBody>
          <a:bodyPr>
            <a:normAutofit fontScale="85000" lnSpcReduction="20000"/>
          </a:bodyPr>
          <a:lstStyle/>
          <a:p>
            <a:r>
              <a:rPr lang="en-US" dirty="0"/>
              <a:t>Medical insurance </a:t>
            </a:r>
            <a:r>
              <a:rPr lang="en-US" dirty="0">
                <a:solidFill>
                  <a:schemeClr val="accent2">
                    <a:lumMod val="75000"/>
                  </a:schemeClr>
                </a:solidFill>
              </a:rPr>
              <a:t>only helps to pay some of a person’s medical bills</a:t>
            </a:r>
            <a:r>
              <a:rPr lang="en-US" dirty="0"/>
              <a:t> </a:t>
            </a:r>
          </a:p>
          <a:p>
            <a:pPr lvl="1"/>
            <a:r>
              <a:rPr lang="en-US" dirty="0"/>
              <a:t>How much it helps and for how many conditions it pays </a:t>
            </a:r>
            <a:r>
              <a:rPr lang="en-US" u="sng" dirty="0"/>
              <a:t>depends on the cost of the insurance</a:t>
            </a:r>
            <a:endParaRPr lang="en-US" dirty="0"/>
          </a:p>
          <a:p>
            <a:pPr lvl="2"/>
            <a:r>
              <a:rPr lang="en-US" dirty="0"/>
              <a:t>High-cost policies cover more</a:t>
            </a:r>
          </a:p>
          <a:p>
            <a:pPr lvl="2"/>
            <a:r>
              <a:rPr lang="en-US" dirty="0"/>
              <a:t>Lower-cost </a:t>
            </a:r>
            <a:r>
              <a:rPr lang="en-US" i="1" dirty="0"/>
              <a:t>(but still expensive!) </a:t>
            </a:r>
            <a:r>
              <a:rPr lang="en-US" dirty="0"/>
              <a:t>policies cover less </a:t>
            </a:r>
          </a:p>
          <a:p>
            <a:pPr lvl="1"/>
            <a:r>
              <a:rPr lang="en-US" dirty="0"/>
              <a:t>Individuals with insurance </a:t>
            </a:r>
            <a:r>
              <a:rPr lang="en-US" dirty="0">
                <a:solidFill>
                  <a:schemeClr val="accent2">
                    <a:lumMod val="50000"/>
                  </a:schemeClr>
                </a:solidFill>
              </a:rPr>
              <a:t>must still pay many costs</a:t>
            </a:r>
            <a:endParaRPr lang="en-US" dirty="0"/>
          </a:p>
          <a:p>
            <a:pPr lvl="2"/>
            <a:endParaRPr lang="en-US" i="1" dirty="0">
              <a:solidFill>
                <a:schemeClr val="accent1">
                  <a:lumMod val="75000"/>
                </a:schemeClr>
              </a:solidFill>
            </a:endParaRPr>
          </a:p>
          <a:p>
            <a:pPr lvl="2"/>
            <a:r>
              <a:rPr lang="en-US" i="1" dirty="0">
                <a:solidFill>
                  <a:schemeClr val="accent1">
                    <a:lumMod val="75000"/>
                  </a:schemeClr>
                </a:solidFill>
              </a:rPr>
              <a:t>Premiums </a:t>
            </a:r>
            <a:r>
              <a:rPr lang="en-US" i="1" dirty="0"/>
              <a:t>– Cost of the plan, paid monthly, whether sick or not</a:t>
            </a:r>
            <a:r>
              <a:rPr lang="en-US" i="1" dirty="0">
                <a:solidFill>
                  <a:schemeClr val="accent1">
                    <a:lumMod val="75000"/>
                  </a:schemeClr>
                </a:solidFill>
              </a:rPr>
              <a:t> </a:t>
            </a:r>
          </a:p>
          <a:p>
            <a:pPr lvl="2"/>
            <a:r>
              <a:rPr lang="en-US" i="1" dirty="0">
                <a:solidFill>
                  <a:schemeClr val="accent1">
                    <a:lumMod val="75000"/>
                  </a:schemeClr>
                </a:solidFill>
              </a:rPr>
              <a:t>Deductibles</a:t>
            </a:r>
            <a:r>
              <a:rPr lang="en-US" dirty="0"/>
              <a:t> – The </a:t>
            </a:r>
            <a:r>
              <a:rPr lang="en-US" u="sng" dirty="0"/>
              <a:t>annual</a:t>
            </a:r>
            <a:r>
              <a:rPr lang="en-US" dirty="0"/>
              <a:t> amount you must pay for medical care before your plan will pay </a:t>
            </a:r>
            <a:r>
              <a:rPr lang="en-US" u="sng" dirty="0"/>
              <a:t>anything</a:t>
            </a:r>
          </a:p>
          <a:p>
            <a:pPr lvl="2"/>
            <a:r>
              <a:rPr lang="en-US" i="1" dirty="0">
                <a:solidFill>
                  <a:schemeClr val="accent1">
                    <a:lumMod val="75000"/>
                  </a:schemeClr>
                </a:solidFill>
              </a:rPr>
              <a:t>Co-pays &amp; Co-insurance</a:t>
            </a:r>
            <a:r>
              <a:rPr lang="en-US" dirty="0"/>
              <a:t> – How much you must pay for each instance of medical care when that care is covered by your plan and your annual deductible has been paid.</a:t>
            </a:r>
          </a:p>
          <a:p>
            <a:pPr lvl="2"/>
            <a:r>
              <a:rPr lang="en-US" i="1" dirty="0">
                <a:solidFill>
                  <a:schemeClr val="accent1">
                    <a:lumMod val="75000"/>
                  </a:schemeClr>
                </a:solidFill>
              </a:rPr>
              <a:t>All costs</a:t>
            </a:r>
            <a:r>
              <a:rPr lang="en-US" dirty="0">
                <a:solidFill>
                  <a:schemeClr val="accent1">
                    <a:lumMod val="75000"/>
                  </a:schemeClr>
                </a:solidFill>
              </a:rPr>
              <a:t> </a:t>
            </a:r>
            <a:r>
              <a:rPr lang="en-US" i="1" dirty="0">
                <a:solidFill>
                  <a:schemeClr val="accent1">
                    <a:lumMod val="50000"/>
                  </a:schemeClr>
                </a:solidFill>
              </a:rPr>
              <a:t>for services that are not covered</a:t>
            </a:r>
            <a:r>
              <a:rPr lang="en-US" i="1" dirty="0">
                <a:solidFill>
                  <a:schemeClr val="accent1">
                    <a:lumMod val="75000"/>
                  </a:schemeClr>
                </a:solidFill>
              </a:rPr>
              <a:t> </a:t>
            </a:r>
            <a:r>
              <a:rPr lang="en-US" dirty="0"/>
              <a:t>by their policy </a:t>
            </a:r>
            <a:r>
              <a:rPr lang="en-US" i="1" dirty="0"/>
              <a:t>(i.e., “out of network” costs)</a:t>
            </a:r>
          </a:p>
        </p:txBody>
      </p:sp>
      <p:sp>
        <p:nvSpPr>
          <p:cNvPr id="4" name="Left Brace 3"/>
          <p:cNvSpPr/>
          <p:nvPr/>
        </p:nvSpPr>
        <p:spPr>
          <a:xfrm>
            <a:off x="1752600" y="4267200"/>
            <a:ext cx="381000" cy="2209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descr="Comment that premiums, deductibles, co-pays, etc. all vary a lot between policies and between insurers."/>
          <p:cNvSpPr txBox="1"/>
          <p:nvPr/>
        </p:nvSpPr>
        <p:spPr>
          <a:xfrm>
            <a:off x="304800" y="4602540"/>
            <a:ext cx="1371600" cy="1569660"/>
          </a:xfrm>
          <a:prstGeom prst="rect">
            <a:avLst/>
          </a:prstGeom>
          <a:noFill/>
        </p:spPr>
        <p:txBody>
          <a:bodyPr wrap="square" rtlCol="0">
            <a:spAutoFit/>
          </a:bodyPr>
          <a:lstStyle/>
          <a:p>
            <a:pPr algn="r"/>
            <a:r>
              <a:rPr lang="en-US" sz="1600" b="1" dirty="0">
                <a:solidFill>
                  <a:srgbClr val="FF0000"/>
                </a:solidFill>
                <a:effectLst>
                  <a:outerShdw blurRad="38100" dist="38100" dir="2700000" algn="tl">
                    <a:srgbClr val="000000">
                      <a:alpha val="43137"/>
                    </a:srgbClr>
                  </a:outerShdw>
                </a:effectLst>
                <a:latin typeface="Segoe Print" panose="02000600000000000000" pitchFamily="2" charset="0"/>
              </a:rPr>
              <a:t>These vary a lot between policies &amp; between insurers</a:t>
            </a:r>
          </a:p>
        </p:txBody>
      </p:sp>
    </p:spTree>
    <p:extLst>
      <p:ext uri="{BB962C8B-B14F-4D97-AF65-F5344CB8AC3E}">
        <p14:creationId xmlns:p14="http://schemas.microsoft.com/office/powerpoint/2010/main" val="3219172345"/>
      </p:ext>
    </p:extLst>
  </p:cSld>
  <p:clrMapOvr>
    <a:masterClrMapping/>
  </p:clrMapOvr>
  <mc:AlternateContent xmlns:mc="http://schemas.openxmlformats.org/markup-compatibility/2006" xmlns:p14="http://schemas.microsoft.com/office/powerpoint/2010/main">
    <mc:Choice Requires="p14">
      <p:transition spd="slow" p14:dur="2000" advTm="311207"/>
    </mc:Choice>
    <mc:Fallback xmlns="">
      <p:transition spd="slow" advTm="31120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EA893-67E6-471B-A100-6238CC8D5757}"/>
              </a:ext>
            </a:extLst>
          </p:cNvPr>
          <p:cNvSpPr>
            <a:spLocks noGrp="1"/>
          </p:cNvSpPr>
          <p:nvPr>
            <p:ph type="title"/>
          </p:nvPr>
        </p:nvSpPr>
        <p:spPr/>
        <p:txBody>
          <a:bodyPr/>
          <a:lstStyle/>
          <a:p>
            <a:r>
              <a:rPr lang="en-US" dirty="0"/>
              <a:t>How much does insurance cost?</a:t>
            </a:r>
          </a:p>
        </p:txBody>
      </p:sp>
      <p:pic>
        <p:nvPicPr>
          <p:cNvPr id="3" name="Picture 2" descr="Screenshot from the video, &quot;Understanding Your Health Insurance Costs&quot; from Consumer Reports.&#10;&#10;Comment reads:  A great primer on the vocabulary of healthcare insurance.&#10;&#10;Video link:  https://youtu.be/DBTmNm8D-84 &#10;">
            <a:extLst>
              <a:ext uri="{FF2B5EF4-FFF2-40B4-BE49-F238E27FC236}">
                <a16:creationId xmlns:a16="http://schemas.microsoft.com/office/drawing/2014/main" id="{AF0F6854-B274-4D04-B9EE-34FAB586545A}"/>
              </a:ext>
            </a:extLst>
          </p:cNvPr>
          <p:cNvPicPr>
            <a:picLocks noChangeAspect="1"/>
          </p:cNvPicPr>
          <p:nvPr/>
        </p:nvPicPr>
        <p:blipFill>
          <a:blip r:embed="rId2"/>
          <a:stretch>
            <a:fillRect/>
          </a:stretch>
        </p:blipFill>
        <p:spPr>
          <a:xfrm>
            <a:off x="1524000" y="1371600"/>
            <a:ext cx="7113533" cy="4667250"/>
          </a:xfrm>
          <a:prstGeom prst="rect">
            <a:avLst/>
          </a:prstGeom>
        </p:spPr>
      </p:pic>
      <p:sp>
        <p:nvSpPr>
          <p:cNvPr id="4" name="Rectangle 3">
            <a:extLst>
              <a:ext uri="{FF2B5EF4-FFF2-40B4-BE49-F238E27FC236}">
                <a16:creationId xmlns:a16="http://schemas.microsoft.com/office/drawing/2014/main" id="{2067C13F-9E74-4B2E-AE70-DB06F21A1DA2}"/>
              </a:ext>
            </a:extLst>
          </p:cNvPr>
          <p:cNvSpPr/>
          <p:nvPr/>
        </p:nvSpPr>
        <p:spPr>
          <a:xfrm>
            <a:off x="2971800" y="6073486"/>
            <a:ext cx="4370107" cy="461665"/>
          </a:xfrm>
          <a:prstGeom prst="rect">
            <a:avLst/>
          </a:prstGeom>
        </p:spPr>
        <p:txBody>
          <a:bodyPr wrap="none">
            <a:spAutoFit/>
          </a:bodyPr>
          <a:lstStyle/>
          <a:p>
            <a:r>
              <a:rPr lang="en-US" sz="2400" dirty="0">
                <a:hlinkClick r:id="rId3"/>
              </a:rPr>
              <a:t>https://youtu.be/DBTmNm8D-84</a:t>
            </a:r>
            <a:r>
              <a:rPr lang="en-US" sz="2400" dirty="0"/>
              <a:t> </a:t>
            </a:r>
          </a:p>
        </p:txBody>
      </p:sp>
      <p:sp>
        <p:nvSpPr>
          <p:cNvPr id="5" name="TextBox 4">
            <a:extLst>
              <a:ext uri="{FF2B5EF4-FFF2-40B4-BE49-F238E27FC236}">
                <a16:creationId xmlns:a16="http://schemas.microsoft.com/office/drawing/2014/main" id="{FC3D34A6-3C94-478C-A4CA-3F404A8A923D}"/>
              </a:ext>
            </a:extLst>
          </p:cNvPr>
          <p:cNvSpPr txBox="1"/>
          <p:nvPr/>
        </p:nvSpPr>
        <p:spPr>
          <a:xfrm rot="21161919">
            <a:off x="610780" y="2790978"/>
            <a:ext cx="1842651" cy="1323439"/>
          </a:xfrm>
          <a:prstGeom prst="rect">
            <a:avLst/>
          </a:prstGeom>
          <a:noFill/>
        </p:spPr>
        <p:txBody>
          <a:bodyPr wrap="square" rtlCol="0">
            <a:spAutoFit/>
          </a:bodyPr>
          <a:lstStyle/>
          <a:p>
            <a:r>
              <a:rPr lang="en-US" sz="1600" b="1" dirty="0">
                <a:solidFill>
                  <a:srgbClr val="FF0000"/>
                </a:solidFill>
                <a:effectLst>
                  <a:outerShdw blurRad="38100" dist="38100" dir="2700000" algn="tl">
                    <a:srgbClr val="000000">
                      <a:alpha val="43137"/>
                    </a:srgbClr>
                  </a:outerShdw>
                </a:effectLst>
                <a:latin typeface="Segoe Print" panose="02000600000000000000" pitchFamily="2" charset="0"/>
              </a:rPr>
              <a:t>A great primer on the vocabulary of healthcare insurance…</a:t>
            </a:r>
          </a:p>
        </p:txBody>
      </p:sp>
    </p:spTree>
    <p:extLst>
      <p:ext uri="{BB962C8B-B14F-4D97-AF65-F5344CB8AC3E}">
        <p14:creationId xmlns:p14="http://schemas.microsoft.com/office/powerpoint/2010/main" val="3357757900"/>
      </p:ext>
    </p:extLst>
  </p:cSld>
  <p:clrMapOvr>
    <a:masterClrMapping/>
  </p:clrMapOvr>
  <mc:AlternateContent xmlns:mc="http://schemas.openxmlformats.org/markup-compatibility/2006" xmlns:p14="http://schemas.microsoft.com/office/powerpoint/2010/main">
    <mc:Choice Requires="p14">
      <p:transition spd="slow" p14:dur="2000" advTm="20700"/>
    </mc:Choice>
    <mc:Fallback xmlns="">
      <p:transition spd="slow" advTm="207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An example of medical costs for an insured individual with an HDP* in a single month…</a:t>
            </a:r>
          </a:p>
        </p:txBody>
      </p:sp>
      <p:sp>
        <p:nvSpPr>
          <p:cNvPr id="3" name="Content Placeholder 2"/>
          <p:cNvSpPr>
            <a:spLocks noGrp="1"/>
          </p:cNvSpPr>
          <p:nvPr>
            <p:ph idx="1"/>
          </p:nvPr>
        </p:nvSpPr>
        <p:spPr>
          <a:xfrm>
            <a:off x="1435608" y="1724561"/>
            <a:ext cx="4888992" cy="3274099"/>
          </a:xfrm>
        </p:spPr>
        <p:txBody>
          <a:bodyPr>
            <a:normAutofit fontScale="85000" lnSpcReduction="10000"/>
          </a:bodyPr>
          <a:lstStyle/>
          <a:p>
            <a:r>
              <a:rPr lang="en-US" sz="2400" dirty="0"/>
              <a:t>$250 – Cost of monthly premium</a:t>
            </a:r>
          </a:p>
          <a:p>
            <a:pPr lvl="1"/>
            <a:r>
              <a:rPr lang="en-US" sz="2000" dirty="0"/>
              <a:t>You must pay this without fail, whether you use the insurance or not!</a:t>
            </a:r>
          </a:p>
          <a:p>
            <a:pPr lvl="1"/>
            <a:r>
              <a:rPr lang="en-US" sz="2000" dirty="0"/>
              <a:t>Does </a:t>
            </a:r>
            <a:r>
              <a:rPr lang="en-US" sz="2000" u="sng" dirty="0"/>
              <a:t>not</a:t>
            </a:r>
            <a:r>
              <a:rPr lang="en-US" sz="2000" dirty="0"/>
              <a:t> count toward your high deductible</a:t>
            </a:r>
          </a:p>
          <a:p>
            <a:r>
              <a:rPr lang="en-US" sz="2400" dirty="0"/>
              <a:t>$150 – Price paid for monthly asthma medication</a:t>
            </a:r>
          </a:p>
          <a:p>
            <a:pPr lvl="1"/>
            <a:r>
              <a:rPr lang="en-US" sz="1900" dirty="0"/>
              <a:t>Medications often cost a lot less ($5), or a lot more ($900) than this</a:t>
            </a:r>
          </a:p>
          <a:p>
            <a:r>
              <a:rPr lang="en-US" sz="2400" dirty="0"/>
              <a:t>$650 – Total charges from the urgent care center and the radiologist for diagnosis and treatment of your sprained wrist</a:t>
            </a:r>
          </a:p>
        </p:txBody>
      </p:sp>
      <p:sp>
        <p:nvSpPr>
          <p:cNvPr id="4" name="Right Brace 3"/>
          <p:cNvSpPr/>
          <p:nvPr/>
        </p:nvSpPr>
        <p:spPr>
          <a:xfrm>
            <a:off x="6172200" y="3096161"/>
            <a:ext cx="381000" cy="17044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descr="Comment about the costs of the monthly medication and of the urgent care visit.&#10;&#10;Comment reads: &quot;You will pay full price for all services until you have paid your deductible in full for that year.  High deductibles can range from $1K-$15K+.&quot;"/>
          <p:cNvSpPr txBox="1"/>
          <p:nvPr/>
        </p:nvSpPr>
        <p:spPr>
          <a:xfrm>
            <a:off x="6553200" y="3060918"/>
            <a:ext cx="2438400" cy="1815882"/>
          </a:xfrm>
          <a:prstGeom prst="rect">
            <a:avLst/>
          </a:prstGeom>
          <a:noFill/>
        </p:spPr>
        <p:txBody>
          <a:bodyPr wrap="square" rtlCol="0">
            <a:spAutoFit/>
          </a:bodyPr>
          <a:lstStyle/>
          <a:p>
            <a:r>
              <a:rPr lang="en-US" sz="1600" dirty="0">
                <a:solidFill>
                  <a:schemeClr val="accent1">
                    <a:lumMod val="75000"/>
                  </a:schemeClr>
                </a:solidFill>
                <a:effectLst>
                  <a:outerShdw blurRad="38100" dist="38100" dir="2700000" algn="tl">
                    <a:srgbClr val="000000">
                      <a:alpha val="43137"/>
                    </a:srgbClr>
                  </a:outerShdw>
                </a:effectLst>
                <a:latin typeface="Segoe Print" panose="02000600000000000000" pitchFamily="2" charset="0"/>
              </a:rPr>
              <a:t>You will pay full price for all services until you have paid your deductible in full for that year.  </a:t>
            </a:r>
            <a:r>
              <a:rPr lang="en-US" sz="1600" dirty="0">
                <a:solidFill>
                  <a:srgbClr val="00B050"/>
                </a:solidFill>
                <a:effectLst>
                  <a:outerShdw blurRad="38100" dist="38100" dir="2700000" algn="tl">
                    <a:srgbClr val="000000">
                      <a:alpha val="43137"/>
                    </a:srgbClr>
                  </a:outerShdw>
                </a:effectLst>
                <a:latin typeface="Segoe Print" panose="02000600000000000000" pitchFamily="2" charset="0"/>
              </a:rPr>
              <a:t>High deductibles can range from $1K-$15K+ </a:t>
            </a:r>
          </a:p>
        </p:txBody>
      </p:sp>
      <p:sp>
        <p:nvSpPr>
          <p:cNvPr id="6" name="Title 1"/>
          <p:cNvSpPr txBox="1">
            <a:spLocks/>
          </p:cNvSpPr>
          <p:nvPr/>
        </p:nvSpPr>
        <p:spPr>
          <a:xfrm>
            <a:off x="6450823" y="1356519"/>
            <a:ext cx="2450592" cy="381000"/>
          </a:xfrm>
          <a:prstGeom prst="rect">
            <a:avLst/>
          </a:prstGeom>
        </p:spPr>
        <p:txBody>
          <a:bodyPr anchor="ctr">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fontAlgn="auto">
              <a:spcAft>
                <a:spcPts val="0"/>
              </a:spcAft>
            </a:pPr>
            <a:r>
              <a:rPr lang="en-US" sz="1800" dirty="0"/>
              <a:t>* High-Deductible Plan</a:t>
            </a:r>
          </a:p>
        </p:txBody>
      </p:sp>
      <p:sp>
        <p:nvSpPr>
          <p:cNvPr id="7" name="Content Placeholder 2" descr="Textbox:&#10;&#10;Only after you have “met your deductible,” will you begin to pay lower fees for physician visits, prescriptions, etc.&#10;Until then, the only benefit your HDP insurance provides is to guard you against catastrophic bills resulting from a serious illness or injury (along with needed preventative care).&#10;"/>
          <p:cNvSpPr txBox="1">
            <a:spLocks/>
          </p:cNvSpPr>
          <p:nvPr/>
        </p:nvSpPr>
        <p:spPr>
          <a:xfrm>
            <a:off x="1752600" y="5103278"/>
            <a:ext cx="6629400" cy="1678522"/>
          </a:xfrm>
          <a:prstGeom prst="rect">
            <a:avLst/>
          </a:prstGeom>
          <a:solidFill>
            <a:schemeClr val="accent2">
              <a:lumMod val="40000"/>
              <a:lumOff val="60000"/>
            </a:schemeClr>
          </a:solidFill>
          <a:ln>
            <a:solidFill>
              <a:schemeClr val="accent1"/>
            </a:solidFill>
          </a:ln>
          <a:effectLst>
            <a:outerShdw blurRad="50800" dist="38100" dir="13500000" algn="br" rotWithShape="0">
              <a:prstClr val="black">
                <a:alpha val="40000"/>
              </a:prstClr>
            </a:outerShdw>
          </a:effectLst>
        </p:spPr>
        <p:txBody>
          <a:bodyPr>
            <a:normAutofit lnSpcReduction="10000"/>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fontAlgn="auto">
              <a:spcAft>
                <a:spcPts val="0"/>
              </a:spcAft>
            </a:pPr>
            <a:r>
              <a:rPr lang="en-US" sz="2000" i="1" dirty="0">
                <a:solidFill>
                  <a:schemeClr val="accent1">
                    <a:lumMod val="75000"/>
                  </a:schemeClr>
                </a:solidFill>
              </a:rPr>
              <a:t>Only after you have “met your deductible,” will you begin to pay lower fees for physician visits, prescriptions, etc.</a:t>
            </a:r>
          </a:p>
          <a:p>
            <a:pPr fontAlgn="auto">
              <a:spcAft>
                <a:spcPts val="0"/>
              </a:spcAft>
            </a:pPr>
            <a:r>
              <a:rPr lang="en-US" sz="2000" i="1" dirty="0">
                <a:solidFill>
                  <a:schemeClr val="accent1">
                    <a:lumMod val="75000"/>
                  </a:schemeClr>
                </a:solidFill>
              </a:rPr>
              <a:t>Until then, the </a:t>
            </a:r>
            <a:r>
              <a:rPr lang="en-US" sz="2000" i="1" u="sng" dirty="0">
                <a:solidFill>
                  <a:schemeClr val="accent1">
                    <a:lumMod val="75000"/>
                  </a:schemeClr>
                </a:solidFill>
              </a:rPr>
              <a:t>only benefit</a:t>
            </a:r>
            <a:r>
              <a:rPr lang="en-US" sz="2000" i="1" dirty="0">
                <a:solidFill>
                  <a:schemeClr val="accent1">
                    <a:lumMod val="75000"/>
                  </a:schemeClr>
                </a:solidFill>
              </a:rPr>
              <a:t> your HDP insurance provides is to guard you against </a:t>
            </a:r>
            <a:r>
              <a:rPr lang="en-US" sz="2000" i="1" u="sng" dirty="0">
                <a:solidFill>
                  <a:schemeClr val="accent1">
                    <a:lumMod val="75000"/>
                  </a:schemeClr>
                </a:solidFill>
              </a:rPr>
              <a:t>catastrophic bills</a:t>
            </a:r>
            <a:r>
              <a:rPr lang="en-US" sz="2000" i="1" dirty="0">
                <a:solidFill>
                  <a:schemeClr val="accent1">
                    <a:lumMod val="75000"/>
                  </a:schemeClr>
                </a:solidFill>
              </a:rPr>
              <a:t> resulting from a serious illness or injury (along with needed preventative care).</a:t>
            </a:r>
          </a:p>
        </p:txBody>
      </p:sp>
    </p:spTree>
    <p:extLst>
      <p:ext uri="{BB962C8B-B14F-4D97-AF65-F5344CB8AC3E}">
        <p14:creationId xmlns:p14="http://schemas.microsoft.com/office/powerpoint/2010/main" val="2406475273"/>
      </p:ext>
    </p:extLst>
  </p:cSld>
  <p:clrMapOvr>
    <a:masterClrMapping/>
  </p:clrMapOvr>
  <mc:AlternateContent xmlns:mc="http://schemas.openxmlformats.org/markup-compatibility/2006" xmlns:p14="http://schemas.microsoft.com/office/powerpoint/2010/main">
    <mc:Choice Requires="p14">
      <p:transition spd="slow" p14:dur="2000" advTm="155722"/>
    </mc:Choice>
    <mc:Fallback xmlns="">
      <p:transition spd="slow" advTm="15572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04EC5-A4C8-4D52-8DDE-2F4ACB7D9430}"/>
              </a:ext>
            </a:extLst>
          </p:cNvPr>
          <p:cNvSpPr>
            <a:spLocks noGrp="1"/>
          </p:cNvSpPr>
          <p:nvPr>
            <p:ph type="title"/>
          </p:nvPr>
        </p:nvSpPr>
        <p:spPr/>
        <p:txBody>
          <a:bodyPr/>
          <a:lstStyle/>
          <a:p>
            <a:r>
              <a:rPr lang="en-US" dirty="0"/>
              <a:t>Comparison shopping is tough!</a:t>
            </a:r>
          </a:p>
        </p:txBody>
      </p:sp>
      <p:pic>
        <p:nvPicPr>
          <p:cNvPr id="3" name="Picture 2" descr="Screenshot of NY Times article with headline: &quot;Which Health Plan is Cheaper?&quot;&#10;&#10;Text reads:&#10;Doing a thorough comparison of health care plans is difficult.&#10;&#10;But there is an imperfect, yet fairly, simple way to check whether a high-deductible plan might qualify for “no-brainer” status, meaning, it enables you to save on health care no matter how often you go to the doctor.&#10;&#10;Here’s how to do it:&#10;Start with your premiums&#10;&#10;Figure out how much you would have to pay in total annual premiums for low- and high-deductible plans. Do this by multiplying the cost of the plan per paycheck by the number of paychecks you get per year: 12 if paid monthly, 26 if biweekly, 52 if weekly.&#10;Do a zero-expense test&#10;&#10;Then turn to the high-deductible plan. If your employer contributes to a Health Savings Account for you, subtract that amount — say, $1,000 — from the cost of the premiums.&#10;&#10;Compare the result for the two plans. The high-deductible plan is bound to be cheaper. The difference is how much you would save if you have zero health care expenses.&#10;Clear the high-deductible hurdle&#10;&#10;Next, try a test that is more difficult for high-deductible health plans: Consider what happens if your expenses are exactly equal to the deductible for each plan.">
            <a:extLst>
              <a:ext uri="{FF2B5EF4-FFF2-40B4-BE49-F238E27FC236}">
                <a16:creationId xmlns:a16="http://schemas.microsoft.com/office/drawing/2014/main" id="{4A355CD5-0CDF-4709-A3A4-0476BA9752DA}"/>
              </a:ext>
            </a:extLst>
          </p:cNvPr>
          <p:cNvPicPr>
            <a:picLocks noChangeAspect="1"/>
          </p:cNvPicPr>
          <p:nvPr/>
        </p:nvPicPr>
        <p:blipFill>
          <a:blip r:embed="rId2"/>
          <a:stretch>
            <a:fillRect/>
          </a:stretch>
        </p:blipFill>
        <p:spPr>
          <a:xfrm rot="192865">
            <a:off x="2054934" y="1386840"/>
            <a:ext cx="6477000" cy="5705475"/>
          </a:xfrm>
          <a:prstGeom prst="rect">
            <a:avLst/>
          </a:prstGeom>
          <a:ln>
            <a:solidFill>
              <a:schemeClr val="tx1">
                <a:lumMod val="65000"/>
                <a:lumOff val="35000"/>
              </a:schemeClr>
            </a:solidFill>
          </a:ln>
          <a:effectLst>
            <a:outerShdw blurRad="50800" dist="38100" dir="13500000" algn="br" rotWithShape="0">
              <a:prstClr val="black">
                <a:alpha val="40000"/>
              </a:prstClr>
            </a:outerShdw>
          </a:effectLst>
        </p:spPr>
      </p:pic>
      <p:sp>
        <p:nvSpPr>
          <p:cNvPr id="4" name="Rectangle 3">
            <a:extLst>
              <a:ext uri="{FF2B5EF4-FFF2-40B4-BE49-F238E27FC236}">
                <a16:creationId xmlns:a16="http://schemas.microsoft.com/office/drawing/2014/main" id="{68125C03-C953-4D8D-9EC7-ADEA378B2011}"/>
              </a:ext>
            </a:extLst>
          </p:cNvPr>
          <p:cNvSpPr/>
          <p:nvPr/>
        </p:nvSpPr>
        <p:spPr>
          <a:xfrm rot="16403576">
            <a:off x="7690334" y="5919997"/>
            <a:ext cx="1636987" cy="261610"/>
          </a:xfrm>
          <a:prstGeom prst="rect">
            <a:avLst/>
          </a:prstGeom>
        </p:spPr>
        <p:txBody>
          <a:bodyPr wrap="none">
            <a:spAutoFit/>
          </a:bodyPr>
          <a:lstStyle/>
          <a:p>
            <a:r>
              <a:rPr lang="en-US" sz="1100" dirty="0">
                <a:hlinkClick r:id="rId3"/>
              </a:rPr>
              <a:t>https://nyti.ms/2hEqw1w</a:t>
            </a:r>
            <a:r>
              <a:rPr lang="en-US" sz="1100" dirty="0"/>
              <a:t> </a:t>
            </a:r>
          </a:p>
        </p:txBody>
      </p:sp>
    </p:spTree>
    <p:extLst>
      <p:ext uri="{BB962C8B-B14F-4D97-AF65-F5344CB8AC3E}">
        <p14:creationId xmlns:p14="http://schemas.microsoft.com/office/powerpoint/2010/main" val="4016017507"/>
      </p:ext>
    </p:extLst>
  </p:cSld>
  <p:clrMapOvr>
    <a:masterClrMapping/>
  </p:clrMapOvr>
  <mc:AlternateContent xmlns:mc="http://schemas.openxmlformats.org/markup-compatibility/2006" xmlns:p14="http://schemas.microsoft.com/office/powerpoint/2010/main">
    <mc:Choice Requires="p14">
      <p:transition spd="slow" p14:dur="2000" advTm="43356"/>
    </mc:Choice>
    <mc:Fallback xmlns="">
      <p:transition spd="slow" advTm="4335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i="1" dirty="0"/>
              <a:t>What’s so tough about the issue?</a:t>
            </a:r>
            <a:br>
              <a:rPr lang="en-US" sz="2700" i="1" dirty="0"/>
            </a:br>
            <a:r>
              <a:rPr lang="en-US" dirty="0"/>
              <a:t>Insurance Doesn’t Pay Everything</a:t>
            </a:r>
          </a:p>
        </p:txBody>
      </p:sp>
      <p:sp>
        <p:nvSpPr>
          <p:cNvPr id="3" name="Content Placeholder 2"/>
          <p:cNvSpPr>
            <a:spLocks noGrp="1"/>
          </p:cNvSpPr>
          <p:nvPr>
            <p:ph idx="1"/>
          </p:nvPr>
        </p:nvSpPr>
        <p:spPr>
          <a:xfrm>
            <a:off x="1295400" y="1752600"/>
            <a:ext cx="2514600" cy="4800600"/>
          </a:xfrm>
        </p:spPr>
        <p:txBody>
          <a:bodyPr>
            <a:normAutofit fontScale="92500" lnSpcReduction="10000"/>
          </a:bodyPr>
          <a:lstStyle/>
          <a:p>
            <a:r>
              <a:rPr lang="en-US" sz="2000" dirty="0"/>
              <a:t>To stay healthy in America, </a:t>
            </a:r>
            <a:r>
              <a:rPr lang="en-US" sz="2000" b="1" dirty="0"/>
              <a:t>medical insurance is a “must”</a:t>
            </a:r>
          </a:p>
          <a:p>
            <a:r>
              <a:rPr lang="en-US" sz="2000" u="sng" dirty="0"/>
              <a:t>With insurance</a:t>
            </a:r>
            <a:r>
              <a:rPr lang="en-US" sz="2000" dirty="0"/>
              <a:t>, </a:t>
            </a:r>
            <a:r>
              <a:rPr lang="en-US" sz="2000" dirty="0">
                <a:solidFill>
                  <a:schemeClr val="accent1">
                    <a:lumMod val="75000"/>
                  </a:schemeClr>
                </a:solidFill>
              </a:rPr>
              <a:t>medical bills are still very hard to pay </a:t>
            </a:r>
            <a:r>
              <a:rPr lang="en-US" sz="2000" dirty="0"/>
              <a:t>for an average middle-class family of 4</a:t>
            </a:r>
          </a:p>
          <a:p>
            <a:r>
              <a:rPr lang="en-US" sz="2000" u="sng" dirty="0"/>
              <a:t>Without insurance</a:t>
            </a:r>
            <a:r>
              <a:rPr lang="en-US" sz="2000" dirty="0"/>
              <a:t>, </a:t>
            </a:r>
            <a:r>
              <a:rPr lang="en-US" sz="2000" dirty="0">
                <a:solidFill>
                  <a:schemeClr val="accent2">
                    <a:lumMod val="50000"/>
                  </a:schemeClr>
                </a:solidFill>
              </a:rPr>
              <a:t>those same medical bills </a:t>
            </a:r>
            <a:r>
              <a:rPr lang="en-US" sz="2000" b="1" dirty="0">
                <a:solidFill>
                  <a:schemeClr val="accent2">
                    <a:lumMod val="50000"/>
                  </a:schemeClr>
                </a:solidFill>
              </a:rPr>
              <a:t>can consume 25-50% </a:t>
            </a:r>
            <a:r>
              <a:rPr lang="en-US" sz="2000" dirty="0"/>
              <a:t>of that average middle-class family’s income</a:t>
            </a:r>
          </a:p>
        </p:txBody>
      </p:sp>
      <p:pic>
        <p:nvPicPr>
          <p:cNvPr id="1026" name="Picture 2" descr="Infographic showing the 2013 Milliman Medical Index.&#10;&#10;Total cost of healthcare for a family of four in the US in 2013 was $22.030.  This is roughly the same as the annual cost of attending an in-state public college ($22,261).&#10;&#10;The employer pays for over half of those costs in the form of contributions to the insurance premiums.&#10;&#10;The family's share is only $9,144, which is still more than the annual cost of groceries for the family of four ($8,388).&#10;&#10;Out of the family's share of about $9000, the family pays $3600 in out-of-pocket costs, which is more than the annual cost of gasoline for the average US household ($29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1295400"/>
            <a:ext cx="5136217" cy="51054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flipH="1">
            <a:off x="4398336" y="2867244"/>
            <a:ext cx="647700" cy="198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465136" y="3326220"/>
            <a:ext cx="1219200" cy="15240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722186" y="6616923"/>
            <a:ext cx="4572000" cy="230832"/>
          </a:xfrm>
          <a:prstGeom prst="rect">
            <a:avLst/>
          </a:prstGeom>
        </p:spPr>
        <p:txBody>
          <a:bodyPr>
            <a:spAutoFit/>
          </a:bodyPr>
          <a:lstStyle/>
          <a:p>
            <a:r>
              <a:rPr lang="en-US" sz="900" dirty="0"/>
              <a:t>http://www.forbes.com/sites/danmunro/2013/05/22/annual-healthcare-costs-surpasses-22000/</a:t>
            </a:r>
          </a:p>
        </p:txBody>
      </p:sp>
      <p:sp>
        <p:nvSpPr>
          <p:cNvPr id="15" name="TextBox 14"/>
          <p:cNvSpPr txBox="1"/>
          <p:nvPr/>
        </p:nvSpPr>
        <p:spPr>
          <a:xfrm>
            <a:off x="4800600" y="6324600"/>
            <a:ext cx="1027845" cy="261610"/>
          </a:xfrm>
          <a:prstGeom prst="rect">
            <a:avLst/>
          </a:prstGeom>
          <a:noFill/>
        </p:spPr>
        <p:txBody>
          <a:bodyPr wrap="none" rtlCol="0">
            <a:spAutoFit/>
          </a:bodyPr>
          <a:lstStyle/>
          <a:p>
            <a:r>
              <a:rPr lang="en-US" sz="1100" dirty="0">
                <a:solidFill>
                  <a:srgbClr val="FF0000"/>
                </a:solidFill>
                <a:effectLst>
                  <a:outerShdw blurRad="38100" dist="38100" dir="2700000" algn="tl">
                    <a:srgbClr val="000000">
                      <a:alpha val="43137"/>
                    </a:srgbClr>
                  </a:outerShdw>
                </a:effectLst>
                <a:latin typeface="Segoe Print" panose="02000600000000000000" pitchFamily="2" charset="0"/>
              </a:rPr>
              <a:t>Comparison</a:t>
            </a:r>
          </a:p>
        </p:txBody>
      </p:sp>
      <p:sp>
        <p:nvSpPr>
          <p:cNvPr id="17" name="Down Arrow 16"/>
          <p:cNvSpPr/>
          <p:nvPr/>
        </p:nvSpPr>
        <p:spPr>
          <a:xfrm rot="12667118" flipH="1">
            <a:off x="5610540" y="6188749"/>
            <a:ext cx="172519" cy="147873"/>
          </a:xfrm>
          <a:prstGeom prst="downArrow">
            <a:avLst/>
          </a:prstGeom>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Down Arrow 18"/>
          <p:cNvSpPr/>
          <p:nvPr/>
        </p:nvSpPr>
        <p:spPr>
          <a:xfrm rot="8932882" flipH="1">
            <a:off x="4754340" y="6175348"/>
            <a:ext cx="198617" cy="170243"/>
          </a:xfrm>
          <a:prstGeom prst="downArrow">
            <a:avLst/>
          </a:prstGeom>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7231605" y="6338921"/>
            <a:ext cx="1027845" cy="261610"/>
          </a:xfrm>
          <a:prstGeom prst="rect">
            <a:avLst/>
          </a:prstGeom>
          <a:noFill/>
        </p:spPr>
        <p:txBody>
          <a:bodyPr wrap="none" rtlCol="0">
            <a:spAutoFit/>
          </a:bodyPr>
          <a:lstStyle/>
          <a:p>
            <a:r>
              <a:rPr lang="en-US" sz="1100" dirty="0">
                <a:solidFill>
                  <a:srgbClr val="FF0000"/>
                </a:solidFill>
                <a:effectLst>
                  <a:outerShdw blurRad="38100" dist="38100" dir="2700000" algn="tl">
                    <a:srgbClr val="000000">
                      <a:alpha val="43137"/>
                    </a:srgbClr>
                  </a:outerShdw>
                </a:effectLst>
                <a:latin typeface="Segoe Print" panose="02000600000000000000" pitchFamily="2" charset="0"/>
              </a:rPr>
              <a:t>Comparison</a:t>
            </a:r>
          </a:p>
        </p:txBody>
      </p:sp>
      <p:sp>
        <p:nvSpPr>
          <p:cNvPr id="21" name="Down Arrow 20"/>
          <p:cNvSpPr/>
          <p:nvPr/>
        </p:nvSpPr>
        <p:spPr>
          <a:xfrm rot="12667118" flipH="1">
            <a:off x="8041545" y="6203070"/>
            <a:ext cx="172519" cy="147873"/>
          </a:xfrm>
          <a:prstGeom prst="downArrow">
            <a:avLst/>
          </a:prstGeom>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Down Arrow 21"/>
          <p:cNvSpPr/>
          <p:nvPr/>
        </p:nvSpPr>
        <p:spPr>
          <a:xfrm rot="8932882" flipH="1">
            <a:off x="7185345" y="6189669"/>
            <a:ext cx="198617" cy="170243"/>
          </a:xfrm>
          <a:prstGeom prst="downArrow">
            <a:avLst/>
          </a:prstGeom>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5943600" y="2460066"/>
            <a:ext cx="1027845" cy="261610"/>
          </a:xfrm>
          <a:prstGeom prst="rect">
            <a:avLst/>
          </a:prstGeom>
          <a:noFill/>
        </p:spPr>
        <p:txBody>
          <a:bodyPr wrap="none" rtlCol="0">
            <a:spAutoFit/>
          </a:bodyPr>
          <a:lstStyle/>
          <a:p>
            <a:r>
              <a:rPr lang="en-US" sz="1100" dirty="0">
                <a:solidFill>
                  <a:srgbClr val="FF0000"/>
                </a:solidFill>
                <a:effectLst>
                  <a:outerShdw blurRad="38100" dist="38100" dir="2700000" algn="tl">
                    <a:srgbClr val="000000">
                      <a:alpha val="43137"/>
                    </a:srgbClr>
                  </a:outerShdw>
                </a:effectLst>
                <a:latin typeface="Segoe Print" panose="02000600000000000000" pitchFamily="2" charset="0"/>
              </a:rPr>
              <a:t>Comparison</a:t>
            </a:r>
          </a:p>
        </p:txBody>
      </p:sp>
      <p:sp>
        <p:nvSpPr>
          <p:cNvPr id="24" name="Down Arrow 23"/>
          <p:cNvSpPr/>
          <p:nvPr/>
        </p:nvSpPr>
        <p:spPr>
          <a:xfrm rot="8932882" flipH="1" flipV="1">
            <a:off x="6753540" y="2699683"/>
            <a:ext cx="172519" cy="147873"/>
          </a:xfrm>
          <a:prstGeom prst="downArrow">
            <a:avLst/>
          </a:prstGeom>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Down Arrow 24"/>
          <p:cNvSpPr/>
          <p:nvPr/>
        </p:nvSpPr>
        <p:spPr>
          <a:xfrm rot="12667118" flipH="1" flipV="1">
            <a:off x="5897340" y="2686282"/>
            <a:ext cx="198617" cy="170243"/>
          </a:xfrm>
          <a:prstGeom prst="downArrow">
            <a:avLst/>
          </a:prstGeom>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Oval 3">
            <a:extLst>
              <a:ext uri="{FF2B5EF4-FFF2-40B4-BE49-F238E27FC236}">
                <a16:creationId xmlns:a16="http://schemas.microsoft.com/office/drawing/2014/main" id="{848B4BDB-3646-4C0F-81E5-114BCB269388}"/>
              </a:ext>
            </a:extLst>
          </p:cNvPr>
          <p:cNvSpPr/>
          <p:nvPr/>
        </p:nvSpPr>
        <p:spPr>
          <a:xfrm>
            <a:off x="5006409" y="2647206"/>
            <a:ext cx="665459" cy="406483"/>
          </a:xfrm>
          <a:prstGeom prst="ellipse">
            <a:avLst/>
          </a:prstGeom>
          <a:ln w="19050">
            <a:solidFill>
              <a:srgbClr val="FFFF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09233730"/>
      </p:ext>
    </p:extLst>
  </p:cSld>
  <p:clrMapOvr>
    <a:masterClrMapping/>
  </p:clrMapOvr>
  <mc:AlternateContent xmlns:mc="http://schemas.openxmlformats.org/markup-compatibility/2006" xmlns:p14="http://schemas.microsoft.com/office/powerpoint/2010/main">
    <mc:Choice Requires="p14">
      <p:transition spd="slow" p14:dur="2000" advTm="190502"/>
    </mc:Choice>
    <mc:Fallback xmlns="">
      <p:transition spd="slow" advTm="190502"/>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76200"/>
            <a:ext cx="7498080" cy="1143000"/>
          </a:xfrm>
        </p:spPr>
        <p:txBody>
          <a:bodyPr>
            <a:normAutofit/>
          </a:bodyPr>
          <a:lstStyle/>
          <a:p>
            <a:r>
              <a:rPr lang="en-US" sz="2400" i="1" dirty="0"/>
              <a:t>What’s so tough about the issue?</a:t>
            </a:r>
            <a:br>
              <a:rPr lang="en-US" sz="2400" i="1" dirty="0"/>
            </a:br>
            <a:r>
              <a:rPr lang="en-US" dirty="0"/>
              <a:t>High Costs Keep on Rising</a:t>
            </a:r>
          </a:p>
        </p:txBody>
      </p:sp>
      <p:sp>
        <p:nvSpPr>
          <p:cNvPr id="3" name="Content Placeholder 2"/>
          <p:cNvSpPr>
            <a:spLocks noGrp="1"/>
          </p:cNvSpPr>
          <p:nvPr>
            <p:ph idx="1"/>
          </p:nvPr>
        </p:nvSpPr>
        <p:spPr>
          <a:xfrm>
            <a:off x="1435608" y="1219200"/>
            <a:ext cx="7498080" cy="1143000"/>
          </a:xfrm>
        </p:spPr>
        <p:txBody>
          <a:bodyPr>
            <a:normAutofit lnSpcReduction="10000"/>
          </a:bodyPr>
          <a:lstStyle/>
          <a:p>
            <a:r>
              <a:rPr lang="en-US" sz="2400" dirty="0"/>
              <a:t>Medical care costs are also increasing rapidly, making it </a:t>
            </a:r>
            <a:r>
              <a:rPr lang="en-US" sz="2400" i="1" dirty="0"/>
              <a:t>even more impossible </a:t>
            </a:r>
            <a:r>
              <a:rPr lang="en-US" sz="2400" dirty="0"/>
              <a:t>to pay cash for necessary care with each passing year</a:t>
            </a:r>
          </a:p>
        </p:txBody>
      </p:sp>
      <p:pic>
        <p:nvPicPr>
          <p:cNvPr id="4" name="Picture 3" descr="Bar chart showing the Milliman Medical Index (annual cost for family of 4 with PPO coverge) from 2002-2013.&#10;&#10;Cost increases by about $800-$1300 every year, starting at $9.235 and ending at $22,030.  This was an increase of over $12,000 in only 12 years."/>
          <p:cNvPicPr>
            <a:picLocks noChangeAspect="1"/>
          </p:cNvPicPr>
          <p:nvPr/>
        </p:nvPicPr>
        <p:blipFill>
          <a:blip r:embed="rId3"/>
          <a:stretch>
            <a:fillRect/>
          </a:stretch>
        </p:blipFill>
        <p:spPr>
          <a:xfrm>
            <a:off x="2209800" y="2286000"/>
            <a:ext cx="5895975" cy="3848100"/>
          </a:xfrm>
          <a:prstGeom prst="rect">
            <a:avLst/>
          </a:prstGeom>
        </p:spPr>
      </p:pic>
      <p:sp>
        <p:nvSpPr>
          <p:cNvPr id="5" name="Rectangle 4"/>
          <p:cNvSpPr/>
          <p:nvPr/>
        </p:nvSpPr>
        <p:spPr>
          <a:xfrm>
            <a:off x="5246783" y="6684105"/>
            <a:ext cx="4572000" cy="215444"/>
          </a:xfrm>
          <a:prstGeom prst="rect">
            <a:avLst/>
          </a:prstGeom>
        </p:spPr>
        <p:txBody>
          <a:bodyPr>
            <a:spAutoFit/>
          </a:bodyPr>
          <a:lstStyle/>
          <a:p>
            <a:r>
              <a:rPr lang="en-US" sz="800" dirty="0"/>
              <a:t>http://www.forbes.com/sites/danmunro/2013/05/22/annual-healthcare-costs-surpasses-22000/</a:t>
            </a:r>
          </a:p>
        </p:txBody>
      </p:sp>
      <p:sp>
        <p:nvSpPr>
          <p:cNvPr id="6" name="Left Brace 5"/>
          <p:cNvSpPr/>
          <p:nvPr/>
        </p:nvSpPr>
        <p:spPr>
          <a:xfrm rot="16200000">
            <a:off x="5329836" y="3737965"/>
            <a:ext cx="160728" cy="472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4540410" y="6211357"/>
            <a:ext cx="1739579" cy="338554"/>
          </a:xfrm>
          <a:prstGeom prst="rect">
            <a:avLst/>
          </a:prstGeom>
          <a:noFill/>
        </p:spPr>
        <p:txBody>
          <a:bodyPr wrap="none" rtlCol="0">
            <a:spAutoFit/>
          </a:bodyPr>
          <a:lstStyle/>
          <a:p>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Only 12 years!</a:t>
            </a:r>
          </a:p>
        </p:txBody>
      </p:sp>
      <p:sp>
        <p:nvSpPr>
          <p:cNvPr id="8" name="Right Brace 7"/>
          <p:cNvSpPr/>
          <p:nvPr/>
        </p:nvSpPr>
        <p:spPr>
          <a:xfrm>
            <a:off x="8001000" y="3429000"/>
            <a:ext cx="123825" cy="1676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8077200" y="4034135"/>
            <a:ext cx="1066800" cy="461665"/>
          </a:xfrm>
          <a:prstGeom prst="rect">
            <a:avLst/>
          </a:prstGeom>
          <a:noFill/>
        </p:spPr>
        <p:txBody>
          <a:bodyPr wrap="square" rtlCol="0">
            <a:spAutoFit/>
          </a:bodyPr>
          <a:lstStyle/>
          <a:p>
            <a:r>
              <a:rPr lang="en-US" sz="1200" dirty="0">
                <a:solidFill>
                  <a:srgbClr val="FF0000"/>
                </a:solidFill>
                <a:effectLst>
                  <a:outerShdw blurRad="38100" dist="38100" dir="2700000" algn="tl">
                    <a:srgbClr val="000000">
                      <a:alpha val="43137"/>
                    </a:srgbClr>
                  </a:outerShdw>
                </a:effectLst>
                <a:latin typeface="Segoe Print" panose="02000600000000000000" pitchFamily="2" charset="0"/>
              </a:rPr>
              <a:t>Increase of $12,000+</a:t>
            </a:r>
          </a:p>
        </p:txBody>
      </p:sp>
      <p:sp>
        <p:nvSpPr>
          <p:cNvPr id="11" name="Rectangle 10"/>
          <p:cNvSpPr/>
          <p:nvPr/>
        </p:nvSpPr>
        <p:spPr>
          <a:xfrm>
            <a:off x="5715000" y="6561891"/>
            <a:ext cx="4572000" cy="215444"/>
          </a:xfrm>
          <a:prstGeom prst="rect">
            <a:avLst/>
          </a:prstGeom>
        </p:spPr>
        <p:txBody>
          <a:bodyPr>
            <a:spAutoFit/>
          </a:bodyPr>
          <a:lstStyle/>
          <a:p>
            <a:r>
              <a:rPr lang="en-US" sz="800" dirty="0"/>
              <a:t>http://well.blogs.nytimes.com/2009/06/04/medical-bills-cause-most-bankruptcies/</a:t>
            </a:r>
          </a:p>
        </p:txBody>
      </p:sp>
      <p:pic>
        <p:nvPicPr>
          <p:cNvPr id="12" name="Picture 11" descr="Screen shot of newspaper article with headline: 42.9 million Americans have unpaid medical bills."/>
          <p:cNvPicPr>
            <a:picLocks noChangeAspect="1"/>
          </p:cNvPicPr>
          <p:nvPr/>
        </p:nvPicPr>
        <p:blipFill>
          <a:blip r:embed="rId4"/>
          <a:stretch>
            <a:fillRect/>
          </a:stretch>
        </p:blipFill>
        <p:spPr>
          <a:xfrm rot="1549251">
            <a:off x="-389577" y="4679860"/>
            <a:ext cx="2603947" cy="1948678"/>
          </a:xfrm>
          <a:prstGeom prst="rect">
            <a:avLst/>
          </a:prstGeom>
          <a:ln>
            <a:solidFill>
              <a:schemeClr val="bg1">
                <a:lumMod val="65000"/>
              </a:schemeClr>
            </a:solidFill>
          </a:ln>
          <a:effectLst>
            <a:outerShdw blurRad="50800" dist="38100" dir="13500000" algn="br" rotWithShape="0">
              <a:prstClr val="black">
                <a:alpha val="40000"/>
              </a:prstClr>
            </a:outerShdw>
          </a:effectLst>
        </p:spPr>
      </p:pic>
      <p:pic>
        <p:nvPicPr>
          <p:cNvPr id="10" name="Picture 9" descr="Screenshot of newspaper article with headline, &quot;Medical Bills Cause Most Bankruptcies.&quot;"/>
          <p:cNvPicPr>
            <a:picLocks noChangeAspect="1"/>
          </p:cNvPicPr>
          <p:nvPr/>
        </p:nvPicPr>
        <p:blipFill>
          <a:blip r:embed="rId5"/>
          <a:stretch>
            <a:fillRect/>
          </a:stretch>
        </p:blipFill>
        <p:spPr>
          <a:xfrm rot="1079037">
            <a:off x="122791" y="5710237"/>
            <a:ext cx="3316346" cy="2295525"/>
          </a:xfrm>
          <a:prstGeom prst="rect">
            <a:avLst/>
          </a:prstGeom>
          <a:ln>
            <a:solidFill>
              <a:schemeClr val="bg1">
                <a:lumMod val="65000"/>
              </a:schemeClr>
            </a:solidFill>
          </a:ln>
          <a:effectLst>
            <a:outerShdw blurRad="50800" dist="38100" dir="13500000" algn="br" rotWithShape="0">
              <a:prstClr val="black">
                <a:alpha val="40000"/>
              </a:prstClr>
            </a:outerShdw>
          </a:effectLst>
        </p:spPr>
      </p:pic>
      <p:sp>
        <p:nvSpPr>
          <p:cNvPr id="13" name="Rectangle 12"/>
          <p:cNvSpPr/>
          <p:nvPr/>
        </p:nvSpPr>
        <p:spPr>
          <a:xfrm>
            <a:off x="6096000" y="6454169"/>
            <a:ext cx="4572000" cy="215444"/>
          </a:xfrm>
          <a:prstGeom prst="rect">
            <a:avLst/>
          </a:prstGeom>
        </p:spPr>
        <p:txBody>
          <a:bodyPr>
            <a:spAutoFit/>
          </a:bodyPr>
          <a:lstStyle/>
          <a:p>
            <a:r>
              <a:rPr lang="en-US" sz="800" dirty="0"/>
              <a:t>http://www.modernhealthcare.com/article/20141211/NEWS/312119987</a:t>
            </a:r>
          </a:p>
        </p:txBody>
      </p:sp>
    </p:spTree>
    <p:extLst>
      <p:ext uri="{BB962C8B-B14F-4D97-AF65-F5344CB8AC3E}">
        <p14:creationId xmlns:p14="http://schemas.microsoft.com/office/powerpoint/2010/main" val="3813295495"/>
      </p:ext>
    </p:extLst>
  </p:cSld>
  <p:clrMapOvr>
    <a:masterClrMapping/>
  </p:clrMapOvr>
  <mc:AlternateContent xmlns:mc="http://schemas.openxmlformats.org/markup-compatibility/2006" xmlns:p14="http://schemas.microsoft.com/office/powerpoint/2010/main">
    <mc:Choice Requires="p14">
      <p:transition spd="slow" p14:dur="2000" advTm="93094"/>
    </mc:Choice>
    <mc:Fallback xmlns="">
      <p:transition spd="slow" advTm="93094"/>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i="1" dirty="0"/>
              <a:t>What’s so tough about this issue?</a:t>
            </a:r>
            <a:br>
              <a:rPr lang="en-US" sz="2700" i="1" dirty="0"/>
            </a:br>
            <a:r>
              <a:rPr lang="en-US" dirty="0"/>
              <a:t>Fewer Jobs with Medical Benefits</a:t>
            </a:r>
          </a:p>
        </p:txBody>
      </p:sp>
      <p:sp>
        <p:nvSpPr>
          <p:cNvPr id="3" name="Content Placeholder 2"/>
          <p:cNvSpPr>
            <a:spLocks noGrp="1"/>
          </p:cNvSpPr>
          <p:nvPr>
            <p:ph idx="1"/>
          </p:nvPr>
        </p:nvSpPr>
        <p:spPr>
          <a:xfrm>
            <a:off x="1435608" y="1447800"/>
            <a:ext cx="7498080" cy="1066800"/>
          </a:xfrm>
        </p:spPr>
        <p:txBody>
          <a:bodyPr>
            <a:normAutofit fontScale="77500" lnSpcReduction="20000"/>
          </a:bodyPr>
          <a:lstStyle/>
          <a:p>
            <a:r>
              <a:rPr lang="en-US" dirty="0"/>
              <a:t>U.S. employers, the #1 source of healthcare benefits, scaled back the number of jobs they offered between 2008 and 2012 that included a medical care plan</a:t>
            </a:r>
          </a:p>
        </p:txBody>
      </p:sp>
      <p:pic>
        <p:nvPicPr>
          <p:cNvPr id="4" name="Picture 3" descr="Line graph of insurance coverage by type from 2008-2012 among adults.&#10;&#10;2008&#10;49% have employer-based coverage&#10;23% have a government plan&#10;14.8% are uninsured&#10;11.5% have some other type of coverage.&#10;&#10;By 2012&#10;Employer based has dropped to 45%.&#10;Government plan has risen to 26%.&#10;Uninsured has risen to 16.9%&#10;Other plans has dropped to 11,1%"/>
          <p:cNvPicPr>
            <a:picLocks noChangeAspect="1"/>
          </p:cNvPicPr>
          <p:nvPr/>
        </p:nvPicPr>
        <p:blipFill>
          <a:blip r:embed="rId3"/>
          <a:stretch>
            <a:fillRect/>
          </a:stretch>
        </p:blipFill>
        <p:spPr>
          <a:xfrm>
            <a:off x="2579560" y="2618342"/>
            <a:ext cx="5210175" cy="4152900"/>
          </a:xfrm>
          <a:prstGeom prst="rect">
            <a:avLst/>
          </a:prstGeom>
        </p:spPr>
      </p:pic>
      <p:sp>
        <p:nvSpPr>
          <p:cNvPr id="5" name="Rectangle 4"/>
          <p:cNvSpPr/>
          <p:nvPr/>
        </p:nvSpPr>
        <p:spPr>
          <a:xfrm>
            <a:off x="5184647" y="6659540"/>
            <a:ext cx="4572000" cy="215444"/>
          </a:xfrm>
          <a:prstGeom prst="rect">
            <a:avLst/>
          </a:prstGeom>
        </p:spPr>
        <p:txBody>
          <a:bodyPr>
            <a:spAutoFit/>
          </a:bodyPr>
          <a:lstStyle/>
          <a:p>
            <a:r>
              <a:rPr lang="en-US" sz="800" dirty="0"/>
              <a:t>http://www.gallup.com/poll/160676/fewer-americans-getting-health-insurance-employer.aspx</a:t>
            </a:r>
          </a:p>
        </p:txBody>
      </p:sp>
      <p:cxnSp>
        <p:nvCxnSpPr>
          <p:cNvPr id="7" name="Straight Arrow Connector 6"/>
          <p:cNvCxnSpPr/>
          <p:nvPr/>
        </p:nvCxnSpPr>
        <p:spPr>
          <a:xfrm flipH="1">
            <a:off x="6400800" y="4114800"/>
            <a:ext cx="5334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4368945"/>
      </p:ext>
    </p:extLst>
  </p:cSld>
  <p:clrMapOvr>
    <a:masterClrMapping/>
  </p:clrMapOvr>
  <mc:AlternateContent xmlns:mc="http://schemas.openxmlformats.org/markup-compatibility/2006" xmlns:p14="http://schemas.microsoft.com/office/powerpoint/2010/main">
    <mc:Choice Requires="p14">
      <p:transition spd="slow" p14:dur="2000" advTm="169925"/>
    </mc:Choice>
    <mc:Fallback xmlns="">
      <p:transition spd="slow" advTm="16992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i="1" dirty="0"/>
              <a:t>What’s so tough about this issue?</a:t>
            </a:r>
            <a:br>
              <a:rPr lang="en-US" sz="2700" i="1" dirty="0"/>
            </a:br>
            <a:r>
              <a:rPr lang="en-US" dirty="0"/>
              <a:t>Fewer Jobs with Medical Benefits</a:t>
            </a:r>
          </a:p>
        </p:txBody>
      </p:sp>
      <p:sp>
        <p:nvSpPr>
          <p:cNvPr id="3" name="Content Placeholder 2"/>
          <p:cNvSpPr>
            <a:spLocks noGrp="1"/>
          </p:cNvSpPr>
          <p:nvPr>
            <p:ph idx="1"/>
          </p:nvPr>
        </p:nvSpPr>
        <p:spPr>
          <a:xfrm>
            <a:off x="1435608" y="1447800"/>
            <a:ext cx="7498080" cy="1066800"/>
          </a:xfrm>
        </p:spPr>
        <p:txBody>
          <a:bodyPr>
            <a:normAutofit fontScale="77500" lnSpcReduction="20000"/>
          </a:bodyPr>
          <a:lstStyle/>
          <a:p>
            <a:r>
              <a:rPr lang="en-US" dirty="0"/>
              <a:t>U.S. employers, the #1 source of healthcare benefits, scaled back the number of jobs they offered between 2008 and 2012 that included a medical care plan</a:t>
            </a:r>
          </a:p>
        </p:txBody>
      </p:sp>
      <p:pic>
        <p:nvPicPr>
          <p:cNvPr id="4" name="Picture 3"/>
          <p:cNvPicPr>
            <a:picLocks noChangeAspect="1"/>
          </p:cNvPicPr>
          <p:nvPr/>
        </p:nvPicPr>
        <p:blipFill>
          <a:blip r:embed="rId3"/>
          <a:stretch>
            <a:fillRect/>
          </a:stretch>
        </p:blipFill>
        <p:spPr>
          <a:xfrm>
            <a:off x="2579560" y="2618342"/>
            <a:ext cx="5210175" cy="4152900"/>
          </a:xfrm>
          <a:prstGeom prst="rect">
            <a:avLst/>
          </a:prstGeom>
        </p:spPr>
      </p:pic>
      <p:cxnSp>
        <p:nvCxnSpPr>
          <p:cNvPr id="7" name="Straight Arrow Connector 6"/>
          <p:cNvCxnSpPr/>
          <p:nvPr/>
        </p:nvCxnSpPr>
        <p:spPr>
          <a:xfrm flipH="1">
            <a:off x="6400800" y="4114800"/>
            <a:ext cx="5334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Picture 5" descr="Overlay of another line graph on top of the previous slide.  Title: &quot;US Adults' Type of Health Insurance from 2001-2017.&quot;&#10;&#10;Shows 10-point decrease in private insurance, , 11-point increase in Medicare/Medicaid, no overall change in uninsured. ">
            <a:extLst>
              <a:ext uri="{FF2B5EF4-FFF2-40B4-BE49-F238E27FC236}">
                <a16:creationId xmlns:a16="http://schemas.microsoft.com/office/drawing/2014/main" id="{830C20A2-7377-42B8-B84C-4F40E5129172}"/>
              </a:ext>
            </a:extLst>
          </p:cNvPr>
          <p:cNvPicPr>
            <a:picLocks noChangeAspect="1"/>
          </p:cNvPicPr>
          <p:nvPr/>
        </p:nvPicPr>
        <p:blipFill>
          <a:blip r:embed="rId4"/>
          <a:stretch>
            <a:fillRect/>
          </a:stretch>
        </p:blipFill>
        <p:spPr>
          <a:xfrm rot="21322248">
            <a:off x="1354265" y="1638311"/>
            <a:ext cx="7203338" cy="3581378"/>
          </a:xfrm>
          <a:prstGeom prst="rect">
            <a:avLst/>
          </a:prstGeom>
          <a:ln>
            <a:solidFill>
              <a:schemeClr val="accent1"/>
            </a:solidFill>
          </a:ln>
          <a:effectLst>
            <a:outerShdw blurRad="50800" dist="38100" dir="13500000" algn="br" rotWithShape="0">
              <a:prstClr val="black">
                <a:alpha val="40000"/>
              </a:prstClr>
            </a:outerShdw>
          </a:effectLst>
        </p:spPr>
      </p:pic>
      <p:sp>
        <p:nvSpPr>
          <p:cNvPr id="8" name="Rectangle 7">
            <a:extLst>
              <a:ext uri="{FF2B5EF4-FFF2-40B4-BE49-F238E27FC236}">
                <a16:creationId xmlns:a16="http://schemas.microsoft.com/office/drawing/2014/main" id="{71ED0ED6-8E1B-49DB-8E51-E59BC68D435C}"/>
              </a:ext>
            </a:extLst>
          </p:cNvPr>
          <p:cNvSpPr/>
          <p:nvPr/>
        </p:nvSpPr>
        <p:spPr>
          <a:xfrm>
            <a:off x="4648200" y="6367153"/>
            <a:ext cx="4572000" cy="507831"/>
          </a:xfrm>
          <a:prstGeom prst="rect">
            <a:avLst/>
          </a:prstGeom>
        </p:spPr>
        <p:txBody>
          <a:bodyPr>
            <a:spAutoFit/>
          </a:bodyPr>
          <a:lstStyle/>
          <a:p>
            <a:r>
              <a:rPr lang="en-US" sz="900" dirty="0"/>
              <a:t>https://news.gallup.com/opinion/polling-matters/223577/pays-americans-health-insurance.aspx?g_source=link_NEWSV9&amp;g_medium=TOPIC&amp;g_campaign=item_&amp;g_content=Who%2520Pays%2520for%2520Americans%27%2520Health%2520Insurance%3f</a:t>
            </a:r>
          </a:p>
        </p:txBody>
      </p:sp>
    </p:spTree>
    <p:extLst>
      <p:ext uri="{BB962C8B-B14F-4D97-AF65-F5344CB8AC3E}">
        <p14:creationId xmlns:p14="http://schemas.microsoft.com/office/powerpoint/2010/main" val="1168866596"/>
      </p:ext>
    </p:extLst>
  </p:cSld>
  <p:clrMapOvr>
    <a:masterClrMapping/>
  </p:clrMapOvr>
  <mc:AlternateContent xmlns:mc="http://schemas.openxmlformats.org/markup-compatibility/2006" xmlns:p14="http://schemas.microsoft.com/office/powerpoint/2010/main">
    <mc:Choice Requires="p14">
      <p:transition spd="slow" p14:dur="2000" advTm="69378"/>
    </mc:Choice>
    <mc:Fallback xmlns="">
      <p:transition spd="slow" advTm="6937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uFillTx/>
              </a:rPr>
              <a:t>Tough Issues &amp; State Policy</a:t>
            </a:r>
          </a:p>
        </p:txBody>
      </p:sp>
      <p:sp>
        <p:nvSpPr>
          <p:cNvPr id="5" name="Subtitle 4"/>
          <p:cNvSpPr>
            <a:spLocks noGrp="1"/>
          </p:cNvSpPr>
          <p:nvPr>
            <p:ph type="subTitle" idx="1"/>
          </p:nvPr>
        </p:nvSpPr>
        <p:spPr/>
        <p:txBody>
          <a:bodyPr>
            <a:normAutofit lnSpcReduction="10000"/>
          </a:bodyPr>
          <a:lstStyle/>
          <a:p>
            <a:r>
              <a:rPr lang="en-US" dirty="0"/>
              <a:t>Chapter 12B, Part 1</a:t>
            </a:r>
            <a:endParaRPr lang="en-US" dirty="0">
              <a:uFillTx/>
            </a:endParaRPr>
          </a:p>
          <a:p>
            <a:r>
              <a:rPr lang="en-US" dirty="0">
                <a:uFillTx/>
              </a:rPr>
              <a:t>Tough Issue #2:  Healthcare (Part 1)</a:t>
            </a:r>
          </a:p>
          <a:p>
            <a:endParaRPr lang="en-US" dirty="0"/>
          </a:p>
          <a:p>
            <a:r>
              <a:rPr lang="en-US" dirty="0">
                <a:uFillTx/>
              </a:rPr>
              <a:t>Dr. Dwight Roblyer</a:t>
            </a:r>
          </a:p>
        </p:txBody>
      </p:sp>
      <p:sp>
        <p:nvSpPr>
          <p:cNvPr id="6" name="TextBox 5" descr="Comment on slide:&#10;&#10;…I’ve discovered that this topic is a lot like taxes:  most college students don’t know much about it because they haven’t yet had to deal with it personally.&#10;So dig in&#10;Ask questions&#10;Fight for understanding&#10;">
            <a:extLst>
              <a:ext uri="{FF2B5EF4-FFF2-40B4-BE49-F238E27FC236}">
                <a16:creationId xmlns:a16="http://schemas.microsoft.com/office/drawing/2014/main" id="{8F730EB7-6386-4CC0-AECC-DE43CFC72675}"/>
              </a:ext>
            </a:extLst>
          </p:cNvPr>
          <p:cNvSpPr txBox="1"/>
          <p:nvPr/>
        </p:nvSpPr>
        <p:spPr>
          <a:xfrm rot="20922072">
            <a:off x="2565338" y="3774072"/>
            <a:ext cx="5257800" cy="1815882"/>
          </a:xfrm>
          <a:prstGeom prst="rect">
            <a:avLst/>
          </a:prstGeom>
          <a:noFill/>
        </p:spPr>
        <p:txBody>
          <a:bodyPr wrap="square" rtlCol="0">
            <a:spAutoFit/>
          </a:bodyPr>
          <a:lstStyle/>
          <a:p>
            <a:r>
              <a:rPr lang="en-US" sz="1600" b="1" dirty="0">
                <a:solidFill>
                  <a:srgbClr val="FF0000"/>
                </a:solidFill>
                <a:effectLst>
                  <a:outerShdw blurRad="38100" dist="38100" dir="2700000" algn="tl">
                    <a:srgbClr val="000000">
                      <a:alpha val="43137"/>
                    </a:srgbClr>
                  </a:outerShdw>
                </a:effectLst>
                <a:latin typeface="Segoe Print" panose="02000600000000000000" pitchFamily="2" charset="0"/>
              </a:rPr>
              <a:t>…I’ve discovered that this topic is a lot like taxes:  most college students don’t know much about it because they haven’t yet had to deal with it personally</a:t>
            </a:r>
          </a:p>
          <a:p>
            <a:pPr marL="285750" indent="-285750">
              <a:buFont typeface="Arial" panose="020B0604020202020204" pitchFamily="34" charset="0"/>
              <a:buChar char="•"/>
            </a:pPr>
            <a:r>
              <a:rPr lang="en-US" sz="1600" b="1" dirty="0">
                <a:solidFill>
                  <a:srgbClr val="FF0000"/>
                </a:solidFill>
                <a:effectLst>
                  <a:outerShdw blurRad="38100" dist="38100" dir="2700000" algn="tl">
                    <a:srgbClr val="000000">
                      <a:alpha val="43137"/>
                    </a:srgbClr>
                  </a:outerShdw>
                </a:effectLst>
                <a:latin typeface="Segoe Print" panose="02000600000000000000" pitchFamily="2" charset="0"/>
              </a:rPr>
              <a:t>So dig in</a:t>
            </a:r>
          </a:p>
          <a:p>
            <a:pPr marL="285750" indent="-285750">
              <a:buFont typeface="Arial" panose="020B0604020202020204" pitchFamily="34" charset="0"/>
              <a:buChar char="•"/>
            </a:pPr>
            <a:r>
              <a:rPr lang="en-US" sz="1600" b="1" dirty="0">
                <a:solidFill>
                  <a:srgbClr val="FF0000"/>
                </a:solidFill>
                <a:effectLst>
                  <a:outerShdw blurRad="38100" dist="38100" dir="2700000" algn="tl">
                    <a:srgbClr val="000000">
                      <a:alpha val="43137"/>
                    </a:srgbClr>
                  </a:outerShdw>
                </a:effectLst>
                <a:latin typeface="Segoe Print" panose="02000600000000000000" pitchFamily="2" charset="0"/>
              </a:rPr>
              <a:t>Ask questions</a:t>
            </a:r>
          </a:p>
          <a:p>
            <a:pPr marL="285750" indent="-285750">
              <a:buFont typeface="Arial" panose="020B0604020202020204" pitchFamily="34" charset="0"/>
              <a:buChar char="•"/>
            </a:pPr>
            <a:r>
              <a:rPr lang="en-US" sz="1600" b="1" dirty="0">
                <a:solidFill>
                  <a:srgbClr val="FF0000"/>
                </a:solidFill>
                <a:effectLst>
                  <a:outerShdw blurRad="38100" dist="38100" dir="2700000" algn="tl">
                    <a:srgbClr val="000000">
                      <a:alpha val="43137"/>
                    </a:srgbClr>
                  </a:outerShdw>
                </a:effectLst>
                <a:latin typeface="Segoe Print" panose="02000600000000000000" pitchFamily="2" charset="0"/>
              </a:rPr>
              <a:t>Fight for understanding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i="1" dirty="0"/>
              <a:t>What’s so tough about this issue?</a:t>
            </a:r>
            <a:br>
              <a:rPr lang="en-US" sz="2700" i="1" dirty="0"/>
            </a:br>
            <a:r>
              <a:rPr lang="en-US" dirty="0"/>
              <a:t>Fewer Jobs with Medical Benefits</a:t>
            </a:r>
          </a:p>
        </p:txBody>
      </p:sp>
      <p:sp>
        <p:nvSpPr>
          <p:cNvPr id="3" name="Content Placeholder 2"/>
          <p:cNvSpPr>
            <a:spLocks noGrp="1"/>
          </p:cNvSpPr>
          <p:nvPr>
            <p:ph idx="1"/>
          </p:nvPr>
        </p:nvSpPr>
        <p:spPr>
          <a:xfrm>
            <a:off x="1435608" y="1447800"/>
            <a:ext cx="7498080" cy="1066800"/>
          </a:xfrm>
        </p:spPr>
        <p:txBody>
          <a:bodyPr>
            <a:normAutofit fontScale="77500" lnSpcReduction="20000"/>
          </a:bodyPr>
          <a:lstStyle/>
          <a:p>
            <a:r>
              <a:rPr lang="en-US" dirty="0"/>
              <a:t>U.S. employers, the #1 source of healthcare benefits, scaled back the number of jobs they offered between 2008 and 2012 that included a medical care plan</a:t>
            </a:r>
          </a:p>
        </p:txBody>
      </p:sp>
      <p:pic>
        <p:nvPicPr>
          <p:cNvPr id="4" name="Picture 3"/>
          <p:cNvPicPr>
            <a:picLocks noChangeAspect="1"/>
          </p:cNvPicPr>
          <p:nvPr/>
        </p:nvPicPr>
        <p:blipFill>
          <a:blip r:embed="rId3"/>
          <a:stretch>
            <a:fillRect/>
          </a:stretch>
        </p:blipFill>
        <p:spPr>
          <a:xfrm>
            <a:off x="2579560" y="2618342"/>
            <a:ext cx="5210175" cy="4152900"/>
          </a:xfrm>
          <a:prstGeom prst="rect">
            <a:avLst/>
          </a:prstGeom>
        </p:spPr>
      </p:pic>
      <p:cxnSp>
        <p:nvCxnSpPr>
          <p:cNvPr id="7" name="Straight Arrow Connector 6"/>
          <p:cNvCxnSpPr/>
          <p:nvPr/>
        </p:nvCxnSpPr>
        <p:spPr>
          <a:xfrm flipH="1">
            <a:off x="6400800" y="4114800"/>
            <a:ext cx="5334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830C20A2-7377-42B8-B84C-4F40E5129172}"/>
              </a:ext>
            </a:extLst>
          </p:cNvPr>
          <p:cNvPicPr>
            <a:picLocks noChangeAspect="1"/>
          </p:cNvPicPr>
          <p:nvPr/>
        </p:nvPicPr>
        <p:blipFill>
          <a:blip r:embed="rId4"/>
          <a:stretch>
            <a:fillRect/>
          </a:stretch>
        </p:blipFill>
        <p:spPr>
          <a:xfrm rot="21322248">
            <a:off x="1354265" y="1638311"/>
            <a:ext cx="7203338" cy="3581378"/>
          </a:xfrm>
          <a:prstGeom prst="rect">
            <a:avLst/>
          </a:prstGeom>
          <a:ln>
            <a:solidFill>
              <a:schemeClr val="accent1"/>
            </a:solidFill>
          </a:ln>
          <a:effectLst>
            <a:outerShdw blurRad="50800" dist="38100" dir="13500000" algn="br" rotWithShape="0">
              <a:prstClr val="black">
                <a:alpha val="40000"/>
              </a:prstClr>
            </a:outerShdw>
          </a:effectLst>
        </p:spPr>
      </p:pic>
      <p:sp>
        <p:nvSpPr>
          <p:cNvPr id="8" name="Rectangle 7">
            <a:extLst>
              <a:ext uri="{FF2B5EF4-FFF2-40B4-BE49-F238E27FC236}">
                <a16:creationId xmlns:a16="http://schemas.microsoft.com/office/drawing/2014/main" id="{71ED0ED6-8E1B-49DB-8E51-E59BC68D435C}"/>
              </a:ext>
            </a:extLst>
          </p:cNvPr>
          <p:cNvSpPr/>
          <p:nvPr/>
        </p:nvSpPr>
        <p:spPr>
          <a:xfrm>
            <a:off x="4648200" y="6367153"/>
            <a:ext cx="4572000" cy="507831"/>
          </a:xfrm>
          <a:prstGeom prst="rect">
            <a:avLst/>
          </a:prstGeom>
        </p:spPr>
        <p:txBody>
          <a:bodyPr>
            <a:spAutoFit/>
          </a:bodyPr>
          <a:lstStyle/>
          <a:p>
            <a:r>
              <a:rPr lang="en-US" sz="900" dirty="0"/>
              <a:t>https://news.gallup.com/opinion/polling-matters/223577/pays-americans-health-insurance.aspx?g_source=link_NEWSV9&amp;g_medium=TOPIC&amp;g_campaign=item_&amp;g_content=Who%2520Pays%2520for%2520Americans%27%2520Health%2520Insurance%3f</a:t>
            </a:r>
          </a:p>
        </p:txBody>
      </p:sp>
      <p:pic>
        <p:nvPicPr>
          <p:cNvPr id="5" name="Picture 4" descr="Overlay of another line graph on previous chart.  Title:  Who Pay for U.S. Adults' Private Health Insurance, 2001-2017.&#10;&#10;Costs are shared rises from 54% to 61%.&#10;Self or household pays all rises from 19% to 27%.&#10;Employer pays all drops from 24% to 10%.&#10;&#10;States: &quot;Even as the proportion of Americans with privately paid health insurance has declined, individual who do have private insurance have seen their share of the cost burden increase relative to employers' share.">
            <a:extLst>
              <a:ext uri="{FF2B5EF4-FFF2-40B4-BE49-F238E27FC236}">
                <a16:creationId xmlns:a16="http://schemas.microsoft.com/office/drawing/2014/main" id="{7C386AF8-A77E-4B14-9810-27B910D95500}"/>
              </a:ext>
            </a:extLst>
          </p:cNvPr>
          <p:cNvPicPr>
            <a:picLocks noChangeAspect="1"/>
          </p:cNvPicPr>
          <p:nvPr/>
        </p:nvPicPr>
        <p:blipFill>
          <a:blip r:embed="rId5"/>
          <a:stretch>
            <a:fillRect/>
          </a:stretch>
        </p:blipFill>
        <p:spPr>
          <a:xfrm rot="370473">
            <a:off x="1750723" y="1706181"/>
            <a:ext cx="6753225" cy="3609975"/>
          </a:xfrm>
          <a:prstGeom prst="rect">
            <a:avLst/>
          </a:prstGeom>
          <a:ln>
            <a:solidFill>
              <a:schemeClr val="accent1"/>
            </a:solidFill>
          </a:ln>
          <a:effectLst>
            <a:outerShdw blurRad="50800" dist="38100" dir="13500000" algn="br" rotWithShape="0">
              <a:prstClr val="black">
                <a:alpha val="40000"/>
              </a:prstClr>
            </a:outerShdw>
          </a:effectLst>
        </p:spPr>
      </p:pic>
      <p:pic>
        <p:nvPicPr>
          <p:cNvPr id="9" name="Picture 8">
            <a:extLst>
              <a:ext uri="{FF2B5EF4-FFF2-40B4-BE49-F238E27FC236}">
                <a16:creationId xmlns:a16="http://schemas.microsoft.com/office/drawing/2014/main" id="{E24D24ED-E44A-4A09-A897-F33850917411}"/>
              </a:ext>
            </a:extLst>
          </p:cNvPr>
          <p:cNvPicPr>
            <a:picLocks noChangeAspect="1"/>
          </p:cNvPicPr>
          <p:nvPr/>
        </p:nvPicPr>
        <p:blipFill>
          <a:blip r:embed="rId6">
            <a:duotone>
              <a:prstClr val="black"/>
              <a:schemeClr val="accent4">
                <a:tint val="45000"/>
                <a:satMod val="400000"/>
              </a:schemeClr>
            </a:duotone>
          </a:blip>
          <a:stretch>
            <a:fillRect/>
          </a:stretch>
        </p:blipFill>
        <p:spPr>
          <a:xfrm rot="360000">
            <a:off x="1463915" y="5362399"/>
            <a:ext cx="6858000" cy="885825"/>
          </a:xfrm>
          <a:prstGeom prst="rect">
            <a:avLst/>
          </a:prstGeom>
          <a:ln>
            <a:solidFill>
              <a:schemeClr val="accent1"/>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643855498"/>
      </p:ext>
    </p:extLst>
  </p:cSld>
  <p:clrMapOvr>
    <a:masterClrMapping/>
  </p:clrMapOvr>
  <mc:AlternateContent xmlns:mc="http://schemas.openxmlformats.org/markup-compatibility/2006" xmlns:p14="http://schemas.microsoft.com/office/powerpoint/2010/main">
    <mc:Choice Requires="p14">
      <p:transition spd="slow" p14:dur="2000" advTm="50984"/>
    </mc:Choice>
    <mc:Fallback xmlns="">
      <p:transition spd="slow" advTm="50984"/>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i="1" dirty="0"/>
              <a:t>What’s so tough about this issue?</a:t>
            </a:r>
            <a:br>
              <a:rPr lang="en-US" sz="2700" i="1" dirty="0"/>
            </a:br>
            <a:r>
              <a:rPr lang="en-US" dirty="0"/>
              <a:t>Fewer Jobs with Medical Benefits</a:t>
            </a:r>
          </a:p>
        </p:txBody>
      </p:sp>
      <p:sp>
        <p:nvSpPr>
          <p:cNvPr id="3" name="Content Placeholder 2"/>
          <p:cNvSpPr>
            <a:spLocks noGrp="1"/>
          </p:cNvSpPr>
          <p:nvPr>
            <p:ph idx="1"/>
          </p:nvPr>
        </p:nvSpPr>
        <p:spPr>
          <a:xfrm>
            <a:off x="1435608" y="1447799"/>
            <a:ext cx="7498080" cy="1515767"/>
          </a:xfrm>
        </p:spPr>
        <p:txBody>
          <a:bodyPr>
            <a:normAutofit fontScale="70000" lnSpcReduction="20000"/>
          </a:bodyPr>
          <a:lstStyle/>
          <a:p>
            <a:r>
              <a:rPr lang="en-US" dirty="0"/>
              <a:t>U.S. employers, the #1 source of healthcare benefits, have tended to scale back the number of jobs they offered since 2001 that included a medical care plan</a:t>
            </a:r>
          </a:p>
          <a:p>
            <a:pPr lvl="1"/>
            <a:r>
              <a:rPr lang="en-US" dirty="0"/>
              <a:t>They also are tending to pay less of the cost of those plans, shift more of the burden onto their employees</a:t>
            </a:r>
          </a:p>
        </p:txBody>
      </p:sp>
      <p:sp>
        <p:nvSpPr>
          <p:cNvPr id="5" name="Rectangle 4"/>
          <p:cNvSpPr/>
          <p:nvPr/>
        </p:nvSpPr>
        <p:spPr>
          <a:xfrm>
            <a:off x="5184647" y="6659540"/>
            <a:ext cx="4572000" cy="215444"/>
          </a:xfrm>
          <a:prstGeom prst="rect">
            <a:avLst/>
          </a:prstGeom>
        </p:spPr>
        <p:txBody>
          <a:bodyPr>
            <a:spAutoFit/>
          </a:bodyPr>
          <a:lstStyle/>
          <a:p>
            <a:r>
              <a:rPr lang="en-US" sz="800" dirty="0"/>
              <a:t>http://www.gallup.com/poll/160676/fewer-americans-getting-health-insurance-employer.aspx</a:t>
            </a:r>
          </a:p>
        </p:txBody>
      </p:sp>
      <p:sp>
        <p:nvSpPr>
          <p:cNvPr id="7" name="TextBox 6" descr="Textbox reads:&#10;&#10;So which jobs don’t usually include medical benefits?&#10;Part-time positions&#10;Contractor positions&#10;&#10;Then there are also full-time positions that only offer very expensive medical benefits or poor-quality plans.&#10;Businesses get to choose how much (or little) they will contribute to the insurance bills.&#10;By choosing poorer quality plans, they also lower their own costs.&#10;"/>
          <p:cNvSpPr txBox="1"/>
          <p:nvPr/>
        </p:nvSpPr>
        <p:spPr>
          <a:xfrm>
            <a:off x="3019398" y="3050325"/>
            <a:ext cx="4267200" cy="3293209"/>
          </a:xfrm>
          <a:prstGeom prst="rect">
            <a:avLst/>
          </a:prstGeom>
          <a:solidFill>
            <a:schemeClr val="accent2">
              <a:lumMod val="40000"/>
              <a:lumOff val="60000"/>
            </a:schemeClr>
          </a:solidFill>
          <a:effectLst>
            <a:outerShdw blurRad="50800" dist="38100" dir="13500000" algn="br" rotWithShape="0">
              <a:prstClr val="black">
                <a:alpha val="40000"/>
              </a:prstClr>
            </a:outerShdw>
          </a:effectLst>
        </p:spPr>
        <p:txBody>
          <a:bodyPr wrap="square" rtlCol="0">
            <a:spAutoFit/>
          </a:bodyPr>
          <a:lstStyle/>
          <a:p>
            <a:r>
              <a:rPr lang="en-US" sz="1600" b="1" dirty="0">
                <a:solidFill>
                  <a:schemeClr val="accent1">
                    <a:lumMod val="75000"/>
                  </a:schemeClr>
                </a:solidFill>
                <a:effectLst>
                  <a:outerShdw blurRad="38100" dist="38100" dir="2700000" algn="tl">
                    <a:srgbClr val="000000">
                      <a:alpha val="43137"/>
                    </a:srgbClr>
                  </a:outerShdw>
                </a:effectLst>
                <a:latin typeface="Segoe Print" panose="02000600000000000000" pitchFamily="2" charset="0"/>
              </a:rPr>
              <a:t>So which jobs </a:t>
            </a:r>
            <a:r>
              <a:rPr lang="en-US" sz="1600" b="1" u="sng" dirty="0">
                <a:solidFill>
                  <a:schemeClr val="accent1">
                    <a:lumMod val="75000"/>
                  </a:schemeClr>
                </a:solidFill>
                <a:effectLst>
                  <a:outerShdw blurRad="38100" dist="38100" dir="2700000" algn="tl">
                    <a:srgbClr val="000000">
                      <a:alpha val="43137"/>
                    </a:srgbClr>
                  </a:outerShdw>
                </a:effectLst>
                <a:latin typeface="Segoe Print" panose="02000600000000000000" pitchFamily="2" charset="0"/>
              </a:rPr>
              <a:t>don’t</a:t>
            </a:r>
            <a:r>
              <a:rPr lang="en-US" sz="1600" b="1" dirty="0">
                <a:solidFill>
                  <a:schemeClr val="accent1">
                    <a:lumMod val="75000"/>
                  </a:schemeClr>
                </a:solidFill>
                <a:effectLst>
                  <a:outerShdw blurRad="38100" dist="38100" dir="2700000" algn="tl">
                    <a:srgbClr val="000000">
                      <a:alpha val="43137"/>
                    </a:srgbClr>
                  </a:outerShdw>
                </a:effectLst>
                <a:latin typeface="Segoe Print" panose="02000600000000000000" pitchFamily="2" charset="0"/>
              </a:rPr>
              <a:t> usually include medical benefits?</a:t>
            </a:r>
          </a:p>
          <a:p>
            <a:pPr marL="285750" indent="-285750">
              <a:buFont typeface="Arial" panose="020B0604020202020204" pitchFamily="34" charset="0"/>
              <a:buChar char="•"/>
            </a:pPr>
            <a:r>
              <a:rPr lang="en-US" sz="1600" b="1" dirty="0">
                <a:solidFill>
                  <a:schemeClr val="accent1">
                    <a:lumMod val="75000"/>
                  </a:schemeClr>
                </a:solidFill>
                <a:effectLst>
                  <a:outerShdw blurRad="38100" dist="38100" dir="2700000" algn="tl">
                    <a:srgbClr val="000000">
                      <a:alpha val="43137"/>
                    </a:srgbClr>
                  </a:outerShdw>
                </a:effectLst>
                <a:latin typeface="Segoe Print" panose="02000600000000000000" pitchFamily="2" charset="0"/>
              </a:rPr>
              <a:t>Part-time positions</a:t>
            </a:r>
          </a:p>
          <a:p>
            <a:pPr marL="285750" indent="-285750">
              <a:buFont typeface="Arial" panose="020B0604020202020204" pitchFamily="34" charset="0"/>
              <a:buChar char="•"/>
            </a:pPr>
            <a:r>
              <a:rPr lang="en-US" sz="1600" b="1" dirty="0">
                <a:solidFill>
                  <a:schemeClr val="accent1">
                    <a:lumMod val="75000"/>
                  </a:schemeClr>
                </a:solidFill>
                <a:effectLst>
                  <a:outerShdw blurRad="38100" dist="38100" dir="2700000" algn="tl">
                    <a:srgbClr val="000000">
                      <a:alpha val="43137"/>
                    </a:srgbClr>
                  </a:outerShdw>
                </a:effectLst>
                <a:latin typeface="Segoe Print" panose="02000600000000000000" pitchFamily="2" charset="0"/>
              </a:rPr>
              <a:t>Contractor positions</a:t>
            </a:r>
          </a:p>
          <a:p>
            <a:pPr marL="285750" indent="-285750">
              <a:buFont typeface="Arial" panose="020B0604020202020204" pitchFamily="34" charset="0"/>
              <a:buChar char="•"/>
            </a:pPr>
            <a:endParaRPr lang="en-US" sz="1600" b="1" dirty="0">
              <a:solidFill>
                <a:schemeClr val="accent1">
                  <a:lumMod val="75000"/>
                </a:schemeClr>
              </a:solidFill>
              <a:effectLst>
                <a:outerShdw blurRad="38100" dist="38100" dir="2700000" algn="tl">
                  <a:srgbClr val="000000">
                    <a:alpha val="43137"/>
                  </a:srgbClr>
                </a:outerShdw>
              </a:effectLst>
              <a:latin typeface="Segoe Print" panose="02000600000000000000" pitchFamily="2" charset="0"/>
            </a:endParaRPr>
          </a:p>
          <a:p>
            <a:r>
              <a:rPr lang="en-US" sz="1600" b="1" dirty="0">
                <a:solidFill>
                  <a:schemeClr val="accent1">
                    <a:lumMod val="75000"/>
                  </a:schemeClr>
                </a:solidFill>
                <a:effectLst>
                  <a:outerShdw blurRad="38100" dist="38100" dir="2700000" algn="tl">
                    <a:srgbClr val="000000">
                      <a:alpha val="43137"/>
                    </a:srgbClr>
                  </a:outerShdw>
                </a:effectLst>
                <a:latin typeface="Segoe Print" panose="02000600000000000000" pitchFamily="2" charset="0"/>
              </a:rPr>
              <a:t>Then there are also full-time positions that only offer </a:t>
            </a:r>
            <a:r>
              <a:rPr lang="en-US" sz="1600" b="1" u="sng" dirty="0">
                <a:solidFill>
                  <a:schemeClr val="accent1">
                    <a:lumMod val="75000"/>
                  </a:schemeClr>
                </a:solidFill>
                <a:effectLst>
                  <a:outerShdw blurRad="38100" dist="38100" dir="2700000" algn="tl">
                    <a:srgbClr val="000000">
                      <a:alpha val="43137"/>
                    </a:srgbClr>
                  </a:outerShdw>
                </a:effectLst>
                <a:latin typeface="Segoe Print" panose="02000600000000000000" pitchFamily="2" charset="0"/>
              </a:rPr>
              <a:t>very expensive</a:t>
            </a:r>
            <a:r>
              <a:rPr lang="en-US" sz="1600" b="1" dirty="0">
                <a:solidFill>
                  <a:schemeClr val="accent1">
                    <a:lumMod val="75000"/>
                  </a:schemeClr>
                </a:solidFill>
                <a:effectLst>
                  <a:outerShdw blurRad="38100" dist="38100" dir="2700000" algn="tl">
                    <a:srgbClr val="000000">
                      <a:alpha val="43137"/>
                    </a:srgbClr>
                  </a:outerShdw>
                </a:effectLst>
                <a:latin typeface="Segoe Print" panose="02000600000000000000" pitchFamily="2" charset="0"/>
              </a:rPr>
              <a:t> medical benefits or poor-quality plans</a:t>
            </a:r>
          </a:p>
          <a:p>
            <a:pPr marL="285750" indent="-285750">
              <a:buFont typeface="Arial" panose="020B0604020202020204" pitchFamily="34" charset="0"/>
              <a:buChar char="•"/>
            </a:pPr>
            <a:r>
              <a:rPr lang="en-US" sz="1600" b="1" dirty="0">
                <a:solidFill>
                  <a:schemeClr val="accent1">
                    <a:lumMod val="75000"/>
                  </a:schemeClr>
                </a:solidFill>
                <a:effectLst>
                  <a:outerShdw blurRad="38100" dist="38100" dir="2700000" algn="tl">
                    <a:srgbClr val="000000">
                      <a:alpha val="43137"/>
                    </a:srgbClr>
                  </a:outerShdw>
                </a:effectLst>
                <a:latin typeface="Segoe Print" panose="02000600000000000000" pitchFamily="2" charset="0"/>
              </a:rPr>
              <a:t>Businesses get to choose how much (or little) they will contribute to the insurance bills</a:t>
            </a:r>
          </a:p>
          <a:p>
            <a:pPr marL="285750" indent="-285750">
              <a:buFont typeface="Arial" panose="020B0604020202020204" pitchFamily="34" charset="0"/>
              <a:buChar char="•"/>
            </a:pPr>
            <a:r>
              <a:rPr lang="en-US" sz="1600" b="1" dirty="0">
                <a:solidFill>
                  <a:schemeClr val="accent1">
                    <a:lumMod val="75000"/>
                  </a:schemeClr>
                </a:solidFill>
                <a:effectLst>
                  <a:outerShdw blurRad="38100" dist="38100" dir="2700000" algn="tl">
                    <a:srgbClr val="000000">
                      <a:alpha val="43137"/>
                    </a:srgbClr>
                  </a:outerShdw>
                </a:effectLst>
                <a:latin typeface="Segoe Print" panose="02000600000000000000" pitchFamily="2" charset="0"/>
              </a:rPr>
              <a:t>By choosing poorer quality plans, they also lower their own costs</a:t>
            </a:r>
          </a:p>
        </p:txBody>
      </p:sp>
    </p:spTree>
    <p:extLst>
      <p:ext uri="{BB962C8B-B14F-4D97-AF65-F5344CB8AC3E}">
        <p14:creationId xmlns:p14="http://schemas.microsoft.com/office/powerpoint/2010/main" val="2435384294"/>
      </p:ext>
    </p:extLst>
  </p:cSld>
  <p:clrMapOvr>
    <a:masterClrMapping/>
  </p:clrMapOvr>
  <mc:AlternateContent xmlns:mc="http://schemas.openxmlformats.org/markup-compatibility/2006" xmlns:p14="http://schemas.microsoft.com/office/powerpoint/2010/main">
    <mc:Choice Requires="p14">
      <p:transition spd="slow" p14:dur="2000" advTm="105953"/>
    </mc:Choice>
    <mc:Fallback xmlns="">
      <p:transition spd="slow" advTm="105953"/>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D5D8A-F6F1-44C9-B418-02D251FEDE4C}"/>
              </a:ext>
            </a:extLst>
          </p:cNvPr>
          <p:cNvSpPr>
            <a:spLocks noGrp="1"/>
          </p:cNvSpPr>
          <p:nvPr>
            <p:ph type="title"/>
          </p:nvPr>
        </p:nvSpPr>
        <p:spPr/>
        <p:txBody>
          <a:bodyPr>
            <a:normAutofit/>
          </a:bodyPr>
          <a:lstStyle/>
          <a:p>
            <a:pPr>
              <a:lnSpc>
                <a:spcPct val="100000"/>
              </a:lnSpc>
            </a:pPr>
            <a:r>
              <a:rPr lang="en-US" b="0" cap="none" dirty="0"/>
              <a:t>Practice Problems</a:t>
            </a:r>
            <a:br>
              <a:rPr lang="en-US" b="0" cap="none" dirty="0"/>
            </a:br>
            <a:r>
              <a:rPr lang="en-US" sz="2400" b="0" cap="none" dirty="0"/>
              <a:t>…to begin mastering this material.  </a:t>
            </a:r>
            <a:br>
              <a:rPr lang="en-US" sz="2400" b="0" cap="none" dirty="0"/>
            </a:br>
            <a:br>
              <a:rPr lang="en-US" sz="2400" b="0" cap="none" dirty="0"/>
            </a:br>
            <a:r>
              <a:rPr lang="en-US" sz="2200" b="0" cap="none" dirty="0"/>
              <a:t>Complete instructions are in the Module 1 resource, </a:t>
            </a:r>
            <a:r>
              <a:rPr lang="en-US" sz="2200" b="0" i="1" cap="none" dirty="0"/>
              <a:t>How to Use Practice Problems to Prepare for Exams</a:t>
            </a:r>
            <a:r>
              <a:rPr lang="en-US" sz="2200" b="0" cap="none" dirty="0"/>
              <a:t>.</a:t>
            </a:r>
            <a:endParaRPr lang="en-US" b="0" cap="none" dirty="0"/>
          </a:p>
        </p:txBody>
      </p:sp>
      <p:sp>
        <p:nvSpPr>
          <p:cNvPr id="3" name="Text Placeholder 2">
            <a:extLst>
              <a:ext uri="{FF2B5EF4-FFF2-40B4-BE49-F238E27FC236}">
                <a16:creationId xmlns:a16="http://schemas.microsoft.com/office/drawing/2014/main" id="{CDD7CD17-A96A-44C2-A99E-E35FF58BEDEF}"/>
              </a:ext>
            </a:extLst>
          </p:cNvPr>
          <p:cNvSpPr>
            <a:spLocks noGrp="1"/>
          </p:cNvSpPr>
          <p:nvPr>
            <p:ph type="body" idx="1"/>
          </p:nvPr>
        </p:nvSpPr>
        <p:spPr/>
        <p:txBody>
          <a:bodyPr/>
          <a:lstStyle/>
          <a:p>
            <a:r>
              <a:rPr lang="en-US" dirty="0"/>
              <a:t>Don’t forget to do the…</a:t>
            </a:r>
          </a:p>
        </p:txBody>
      </p:sp>
    </p:spTree>
    <p:extLst>
      <p:ext uri="{BB962C8B-B14F-4D97-AF65-F5344CB8AC3E}">
        <p14:creationId xmlns:p14="http://schemas.microsoft.com/office/powerpoint/2010/main" val="3444006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32225-1766-4B6B-AF92-59F7D6B8FA8C}"/>
              </a:ext>
            </a:extLst>
          </p:cNvPr>
          <p:cNvSpPr>
            <a:spLocks noGrp="1"/>
          </p:cNvSpPr>
          <p:nvPr>
            <p:ph type="ctrTitle"/>
          </p:nvPr>
        </p:nvSpPr>
        <p:spPr>
          <a:xfrm>
            <a:off x="1454683" y="1778508"/>
            <a:ext cx="7406640" cy="1472184"/>
          </a:xfrm>
        </p:spPr>
        <p:txBody>
          <a:bodyPr>
            <a:normAutofit fontScale="90000"/>
          </a:bodyPr>
          <a:lstStyle/>
          <a:p>
            <a:r>
              <a:rPr lang="en-US" dirty="0">
                <a:solidFill>
                  <a:srgbClr val="C00000"/>
                </a:solidFill>
              </a:rPr>
              <a:t>Please complete the University Course Eval!</a:t>
            </a:r>
            <a:br>
              <a:rPr lang="en-US" dirty="0"/>
            </a:br>
            <a:br>
              <a:rPr lang="en-US" dirty="0"/>
            </a:br>
            <a:r>
              <a:rPr lang="en-US" dirty="0">
                <a:hlinkClick r:id="rId2"/>
              </a:rPr>
              <a:t>https://tamu.aefis.net</a:t>
            </a:r>
            <a:r>
              <a:rPr lang="en-US" dirty="0"/>
              <a:t> </a:t>
            </a:r>
          </a:p>
        </p:txBody>
      </p:sp>
      <p:sp>
        <p:nvSpPr>
          <p:cNvPr id="4" name="Subtitle 3">
            <a:extLst>
              <a:ext uri="{FF2B5EF4-FFF2-40B4-BE49-F238E27FC236}">
                <a16:creationId xmlns:a16="http://schemas.microsoft.com/office/drawing/2014/main" id="{64BEE6CC-9188-431C-B227-AAD84A22D252}"/>
              </a:ext>
            </a:extLst>
          </p:cNvPr>
          <p:cNvSpPr>
            <a:spLocks noGrp="1"/>
          </p:cNvSpPr>
          <p:nvPr>
            <p:ph type="subTitle" idx="1"/>
          </p:nvPr>
        </p:nvSpPr>
        <p:spPr>
          <a:xfrm>
            <a:off x="1432560" y="4343400"/>
            <a:ext cx="7406640" cy="1752600"/>
          </a:xfrm>
        </p:spPr>
        <p:txBody>
          <a:bodyPr>
            <a:normAutofit fontScale="70000" lnSpcReduction="20000"/>
          </a:bodyPr>
          <a:lstStyle/>
          <a:p>
            <a:r>
              <a:rPr lang="en-US" b="1" dirty="0">
                <a:solidFill>
                  <a:schemeClr val="accent3">
                    <a:lumMod val="50000"/>
                  </a:schemeClr>
                </a:solidFill>
              </a:rPr>
              <a:t>Should take only 2-10 minutes, depending on whether you are willing to leave comments, too.  I hope you will, and the more specific, the better.</a:t>
            </a:r>
          </a:p>
          <a:p>
            <a:endParaRPr lang="en-US" b="1" u="sng" dirty="0">
              <a:solidFill>
                <a:schemeClr val="accent3">
                  <a:lumMod val="50000"/>
                </a:schemeClr>
              </a:solidFill>
            </a:endParaRPr>
          </a:p>
          <a:p>
            <a:r>
              <a:rPr lang="en-US" b="1" u="sng" dirty="0">
                <a:solidFill>
                  <a:schemeClr val="accent3">
                    <a:lumMod val="50000"/>
                  </a:schemeClr>
                </a:solidFill>
              </a:rPr>
              <a:t>My Promise</a:t>
            </a:r>
            <a:r>
              <a:rPr lang="en-US" b="1" dirty="0">
                <a:solidFill>
                  <a:schemeClr val="accent3">
                    <a:lumMod val="50000"/>
                  </a:schemeClr>
                </a:solidFill>
              </a:rPr>
              <a:t>:  If you leave comments, I WILL READ them.  Previous student comments have led me to change my course design in big and small ways.</a:t>
            </a:r>
          </a:p>
          <a:p>
            <a:endParaRPr lang="en-US" dirty="0">
              <a:solidFill>
                <a:srgbClr val="C00000"/>
              </a:solidFill>
            </a:endParaRPr>
          </a:p>
        </p:txBody>
      </p:sp>
    </p:spTree>
    <p:extLst>
      <p:ext uri="{BB962C8B-B14F-4D97-AF65-F5344CB8AC3E}">
        <p14:creationId xmlns:p14="http://schemas.microsoft.com/office/powerpoint/2010/main" val="4033529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9798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BFABC-AA1F-4B0B-A446-ACD68687048F}"/>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E55B2857-BBB1-4B0C-8C7B-4F2A1A5605FD}"/>
              </a:ext>
            </a:extLst>
          </p:cNvPr>
          <p:cNvSpPr>
            <a:spLocks noGrp="1"/>
          </p:cNvSpPr>
          <p:nvPr>
            <p:ph idx="1"/>
          </p:nvPr>
        </p:nvSpPr>
        <p:spPr>
          <a:xfrm>
            <a:off x="1435608" y="1447800"/>
            <a:ext cx="7498080" cy="5135562"/>
          </a:xfrm>
        </p:spPr>
        <p:txBody>
          <a:bodyPr>
            <a:normAutofit fontScale="55000" lnSpcReduction="20000"/>
          </a:bodyPr>
          <a:lstStyle/>
          <a:p>
            <a:pPr marL="461963" indent="-381000">
              <a:buFont typeface="+mj-lt"/>
              <a:buAutoNum type="arabicPeriod"/>
            </a:pPr>
            <a:r>
              <a:rPr lang="en-US" dirty="0"/>
              <a:t>Describe the difference between viewing healthcare as a privilege vs. a right.</a:t>
            </a:r>
          </a:p>
          <a:p>
            <a:pPr marL="461963" indent="-381000">
              <a:buFont typeface="+mj-lt"/>
              <a:buAutoNum type="arabicPeriod"/>
            </a:pPr>
            <a:r>
              <a:rPr lang="en-US" dirty="0"/>
              <a:t>Compare and contrast the </a:t>
            </a:r>
            <a:r>
              <a:rPr lang="en-US" i="1" dirty="0"/>
              <a:t>private care model</a:t>
            </a:r>
            <a:r>
              <a:rPr lang="en-US" dirty="0"/>
              <a:t> and the </a:t>
            </a:r>
            <a:r>
              <a:rPr lang="en-US" i="1" dirty="0"/>
              <a:t>socialized care model</a:t>
            </a:r>
            <a:r>
              <a:rPr lang="en-US" dirty="0"/>
              <a:t>.</a:t>
            </a:r>
          </a:p>
          <a:p>
            <a:pPr marL="461963" indent="-381000">
              <a:buFont typeface="+mj-lt"/>
              <a:buAutoNum type="arabicPeriod"/>
            </a:pPr>
            <a:r>
              <a:rPr lang="en-US" dirty="0"/>
              <a:t>Explain how most Americans that can afford healthcare manage to do so.</a:t>
            </a:r>
          </a:p>
          <a:p>
            <a:pPr marL="461963" indent="-381000">
              <a:buFont typeface="+mj-lt"/>
              <a:buAutoNum type="arabicPeriod"/>
            </a:pPr>
            <a:r>
              <a:rPr lang="en-US" dirty="0"/>
              <a:t>Describe how healthcare insurance works in general.</a:t>
            </a:r>
          </a:p>
          <a:p>
            <a:pPr marL="461963" indent="-381000">
              <a:buFont typeface="+mj-lt"/>
              <a:buAutoNum type="arabicPeriod"/>
            </a:pPr>
            <a:r>
              <a:rPr lang="en-US" dirty="0"/>
              <a:t>Explain what healthcare insurance companies must consider carefully to stay in business.</a:t>
            </a:r>
          </a:p>
          <a:p>
            <a:pPr marL="461963" indent="-381000">
              <a:buFont typeface="+mj-lt"/>
              <a:buAutoNum type="arabicPeriod"/>
            </a:pPr>
            <a:r>
              <a:rPr lang="en-US" dirty="0"/>
              <a:t>List and explain the various costs associated with healthcare insurance and how these usually vary with low-cost vs. high-cost policies.</a:t>
            </a:r>
          </a:p>
          <a:p>
            <a:pPr marL="461963" indent="-381000">
              <a:buFont typeface="+mj-lt"/>
              <a:buAutoNum type="arabicPeriod"/>
            </a:pPr>
            <a:r>
              <a:rPr lang="en-US" dirty="0"/>
              <a:t>Explain how individuals with healthcare insurance can still end up paying directly for some of their healthcare.</a:t>
            </a:r>
          </a:p>
          <a:p>
            <a:pPr marL="461963" indent="-381000">
              <a:buFont typeface="+mj-lt"/>
              <a:buAutoNum type="arabicPeriod"/>
            </a:pPr>
            <a:r>
              <a:rPr lang="en-US" dirty="0"/>
              <a:t>Calculate the monthly healthcare costs for 4 months for the individual with the HDP policy on Slide 13.  Specify each of the categories into which these costs fall:  premium, deductible, co-pay, and out-of-pocket.  If it helps, use the bucket concept from the Consumer Reports video.  </a:t>
            </a:r>
          </a:p>
          <a:p>
            <a:pPr marL="739775" lvl="1" indent="-277813">
              <a:buFont typeface="+mj-lt"/>
              <a:buAutoNum type="alphaLcParenR"/>
            </a:pPr>
            <a:r>
              <a:rPr lang="en-US" dirty="0"/>
              <a:t>Use a deductible of $1500, a monthly cost of $150 for medications, and the $650 urgent-care visit in month 2 only.</a:t>
            </a:r>
          </a:p>
          <a:p>
            <a:pPr marL="739775" lvl="1" indent="-277813">
              <a:buFont typeface="+mj-lt"/>
              <a:buAutoNum type="alphaLcParenR"/>
            </a:pPr>
            <a:r>
              <a:rPr lang="en-US" dirty="0"/>
              <a:t>Use a deductible of $3000, a monthly cost of $150 for medications, and the $650 urgent-care visit in months 1, 3, and 4.</a:t>
            </a:r>
          </a:p>
          <a:p>
            <a:pPr marL="739775" lvl="1" indent="-277813">
              <a:buFont typeface="+mj-lt"/>
              <a:buAutoNum type="alphaLcParenR"/>
            </a:pPr>
            <a:r>
              <a:rPr lang="en-US" dirty="0"/>
              <a:t>Repeat “b)”, but use a deductible of $500.</a:t>
            </a:r>
          </a:p>
          <a:p>
            <a:pPr marL="461963" indent="-381000">
              <a:buFont typeface="+mj-lt"/>
              <a:buAutoNum type="arabicPeriod"/>
            </a:pPr>
            <a:endParaRPr lang="en-US" dirty="0"/>
          </a:p>
          <a:p>
            <a:pPr marL="461963" indent="-381000">
              <a:buFont typeface="+mj-lt"/>
              <a:buAutoNum type="arabicPeriod"/>
            </a:pPr>
            <a:endParaRPr lang="en-US" dirty="0"/>
          </a:p>
        </p:txBody>
      </p:sp>
    </p:spTree>
    <p:extLst>
      <p:ext uri="{BB962C8B-B14F-4D97-AF65-F5344CB8AC3E}">
        <p14:creationId xmlns:p14="http://schemas.microsoft.com/office/powerpoint/2010/main" val="335834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BFABC-AA1F-4B0B-A446-ACD68687048F}"/>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E55B2857-BBB1-4B0C-8C7B-4F2A1A5605FD}"/>
              </a:ext>
            </a:extLst>
          </p:cNvPr>
          <p:cNvSpPr>
            <a:spLocks noGrp="1"/>
          </p:cNvSpPr>
          <p:nvPr>
            <p:ph idx="1"/>
          </p:nvPr>
        </p:nvSpPr>
        <p:spPr>
          <a:xfrm>
            <a:off x="1435608" y="1447800"/>
            <a:ext cx="7498080" cy="5135562"/>
          </a:xfrm>
        </p:spPr>
        <p:txBody>
          <a:bodyPr>
            <a:normAutofit fontScale="62500" lnSpcReduction="20000"/>
          </a:bodyPr>
          <a:lstStyle/>
          <a:p>
            <a:pPr marL="461963" indent="-381000">
              <a:buFont typeface="+mj-lt"/>
              <a:buAutoNum type="arabicPeriod" startAt="9"/>
            </a:pPr>
            <a:r>
              <a:rPr lang="en-US" dirty="0"/>
              <a:t>Use the numbers you calculated in #8 to explain the risks of HDP health insurance.</a:t>
            </a:r>
          </a:p>
          <a:p>
            <a:pPr marL="461963" indent="-381000">
              <a:buFont typeface="+mj-lt"/>
              <a:buAutoNum type="arabicPeriod" startAt="9"/>
            </a:pPr>
            <a:r>
              <a:rPr lang="en-US" dirty="0"/>
              <a:t>Using the 2013 Milliman Medical Index, describe the different parts of the breakdown of the annual medical costs for a middle-class family of four, and who pays for each part.  Characterize the overall and component costs.</a:t>
            </a:r>
          </a:p>
          <a:p>
            <a:pPr marL="461963" indent="-381000">
              <a:buFont typeface="+mj-lt"/>
              <a:buAutoNum type="arabicPeriod" startAt="9"/>
            </a:pPr>
            <a:r>
              <a:rPr lang="en-US" dirty="0"/>
              <a:t>Explain the nature and size of the increase in medical costs for that same notional family between 2002 and 2013.  </a:t>
            </a:r>
          </a:p>
          <a:p>
            <a:pPr marL="461963" indent="-381000">
              <a:buFont typeface="+mj-lt"/>
              <a:buAutoNum type="arabicPeriod" startAt="9"/>
            </a:pPr>
            <a:r>
              <a:rPr lang="en-US" dirty="0"/>
              <a:t>Describe the percentage of Americans with unpaid medical bills and the relationship between these bills and personal bankruptcies in the US.</a:t>
            </a:r>
          </a:p>
          <a:p>
            <a:pPr marL="461963" indent="-381000">
              <a:buFont typeface="+mj-lt"/>
              <a:buAutoNum type="arabicPeriod" startAt="9"/>
            </a:pPr>
            <a:r>
              <a:rPr lang="en-US" dirty="0"/>
              <a:t>Explain the trend between 2008 and 2012 in how Americans were obtaining or forgoing health insurance.  Describe the possible role of the Great Recession in those trends.</a:t>
            </a:r>
          </a:p>
          <a:p>
            <a:pPr marL="461963" indent="-381000">
              <a:buFont typeface="+mj-lt"/>
              <a:buAutoNum type="arabicPeriod" startAt="9"/>
            </a:pPr>
            <a:r>
              <a:rPr lang="en-US" dirty="0"/>
              <a:t>Compare and contrast the 2008-2012 picture with the 2001-2017 trends in types of health insurance and who pays for it.</a:t>
            </a:r>
          </a:p>
          <a:p>
            <a:pPr marL="461963" indent="-381000">
              <a:buFont typeface="+mj-lt"/>
              <a:buAutoNum type="arabicPeriod" startAt="9"/>
            </a:pPr>
            <a:r>
              <a:rPr lang="en-US" dirty="0"/>
              <a:t>Describe how types of jobs, and types of healthcare plans affect the availability of affordable, high-quality healthcare for Americans.</a:t>
            </a:r>
          </a:p>
          <a:p>
            <a:pPr marL="461963" indent="-381000">
              <a:buFont typeface="+mj-lt"/>
              <a:buAutoNum type="arabicPeriod" startAt="9"/>
            </a:pPr>
            <a:endParaRPr lang="en-US" dirty="0"/>
          </a:p>
          <a:p>
            <a:pPr marL="461963" indent="-381000">
              <a:buFont typeface="+mj-lt"/>
              <a:buAutoNum type="arabicPeriod" startAt="9"/>
            </a:pPr>
            <a:endParaRPr lang="en-US" dirty="0"/>
          </a:p>
          <a:p>
            <a:pPr marL="461963" indent="-381000">
              <a:buFont typeface="+mj-lt"/>
              <a:buAutoNum type="arabicPeriod" startAt="9"/>
            </a:pPr>
            <a:endParaRPr lang="en-US" dirty="0"/>
          </a:p>
        </p:txBody>
      </p:sp>
    </p:spTree>
    <p:extLst>
      <p:ext uri="{BB962C8B-B14F-4D97-AF65-F5344CB8AC3E}">
        <p14:creationId xmlns:p14="http://schemas.microsoft.com/office/powerpoint/2010/main" val="1280145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35608" y="808038"/>
            <a:ext cx="7498080" cy="1325562"/>
          </a:xfrm>
        </p:spPr>
        <p:txBody>
          <a:bodyPr>
            <a:normAutofit fontScale="90000"/>
          </a:bodyPr>
          <a:lstStyle/>
          <a:p>
            <a:pPr>
              <a:buSzPct val="100000"/>
            </a:pPr>
            <a:r>
              <a:rPr lang="en-US" dirty="0">
                <a:solidFill>
                  <a:schemeClr val="bg1">
                    <a:lumMod val="50000"/>
                  </a:schemeClr>
                </a:solidFill>
              </a:rPr>
              <a:t>What’s Up?</a:t>
            </a:r>
            <a:br>
              <a:rPr lang="en-US" dirty="0"/>
            </a:br>
            <a:r>
              <a:rPr lang="en-US" sz="3600" i="1" dirty="0"/>
              <a:t>What would you expect to pay for a “major medical” Emergency Room visit?  (e.g., gallbladder problem that doesn’t result in surgery)</a:t>
            </a:r>
          </a:p>
        </p:txBody>
      </p:sp>
      <p:sp>
        <p:nvSpPr>
          <p:cNvPr id="3" name="Content Placeholder 2"/>
          <p:cNvSpPr>
            <a:spLocks noGrp="1"/>
          </p:cNvSpPr>
          <p:nvPr>
            <p:ph idx="1"/>
          </p:nvPr>
        </p:nvSpPr>
        <p:spPr>
          <a:xfrm>
            <a:off x="1444075" y="2895600"/>
            <a:ext cx="7498080" cy="2362200"/>
          </a:xfrm>
          <a:solidFill>
            <a:schemeClr val="bg1">
              <a:lumMod val="85000"/>
            </a:schemeClr>
          </a:solidFill>
        </p:spPr>
        <p:txBody>
          <a:bodyPr>
            <a:normAutofit/>
          </a:bodyPr>
          <a:lstStyle/>
          <a:p>
            <a:pPr marL="539496" indent="-457200">
              <a:buClr>
                <a:srgbClr val="990000"/>
              </a:buClr>
              <a:buSzPct val="100000"/>
              <a:buFont typeface="+mj-lt"/>
              <a:buAutoNum type="alphaUcPeriod"/>
            </a:pPr>
            <a:r>
              <a:rPr lang="en-US" sz="2400" dirty="0"/>
              <a:t>$3000-$5000</a:t>
            </a:r>
            <a:endParaRPr lang="en-US" sz="2400" i="1" dirty="0"/>
          </a:p>
          <a:p>
            <a:pPr marL="539496" indent="-457200">
              <a:buClr>
                <a:srgbClr val="990000"/>
              </a:buClr>
              <a:buSzPct val="100000"/>
              <a:buFont typeface="+mj-lt"/>
              <a:buAutoNum type="alphaUcPeriod"/>
            </a:pPr>
            <a:r>
              <a:rPr lang="en-US" sz="2400" dirty="0"/>
              <a:t>$10,000-$20,000</a:t>
            </a:r>
            <a:endParaRPr lang="en-US" sz="2400" i="1" dirty="0"/>
          </a:p>
          <a:p>
            <a:pPr marL="539496" indent="-457200">
              <a:buClr>
                <a:srgbClr val="990000"/>
              </a:buClr>
              <a:buSzPct val="100000"/>
              <a:buFont typeface="+mj-lt"/>
              <a:buAutoNum type="alphaUcPeriod"/>
            </a:pPr>
            <a:r>
              <a:rPr lang="en-US" sz="2400" dirty="0"/>
              <a:t>$45,000-$70,000</a:t>
            </a:r>
            <a:endParaRPr lang="en-US" sz="2400" i="1" dirty="0"/>
          </a:p>
          <a:p>
            <a:pPr marL="539496" indent="-457200">
              <a:buClr>
                <a:srgbClr val="990000"/>
              </a:buClr>
              <a:buSzPct val="100000"/>
              <a:buFont typeface="+mj-lt"/>
              <a:buAutoNum type="alphaUcPeriod"/>
            </a:pPr>
            <a:r>
              <a:rPr lang="en-US" sz="2400" dirty="0"/>
              <a:t>$90,000-$115,000+</a:t>
            </a:r>
          </a:p>
          <a:p>
            <a:pPr marL="402336" lvl="1" indent="0">
              <a:buNone/>
            </a:pPr>
            <a:endParaRPr lang="en-US" sz="2000" dirty="0"/>
          </a:p>
          <a:p>
            <a:pPr marL="539496" indent="-457200">
              <a:buFont typeface="+mj-lt"/>
              <a:buAutoNum type="alphaUcPeriod"/>
            </a:pPr>
            <a:endParaRPr lang="en-US" sz="2400" dirty="0"/>
          </a:p>
          <a:p>
            <a:pPr marL="539496" indent="-457200">
              <a:buFont typeface="+mj-lt"/>
              <a:buAutoNum type="alphaUcPeriod"/>
            </a:pPr>
            <a:endParaRPr lang="en-US" sz="2400" dirty="0"/>
          </a:p>
        </p:txBody>
      </p:sp>
    </p:spTree>
    <p:extLst>
      <p:ext uri="{BB962C8B-B14F-4D97-AF65-F5344CB8AC3E}">
        <p14:creationId xmlns:p14="http://schemas.microsoft.com/office/powerpoint/2010/main" val="916522280"/>
      </p:ext>
    </p:extLst>
  </p:cSld>
  <p:clrMapOvr>
    <a:masterClrMapping/>
  </p:clrMapOvr>
  <mc:AlternateContent xmlns:mc="http://schemas.openxmlformats.org/markup-compatibility/2006" xmlns:p14="http://schemas.microsoft.com/office/powerpoint/2010/main">
    <mc:Choice Requires="p14">
      <p:transition spd="slow" p14:dur="2000" advTm="41062"/>
    </mc:Choice>
    <mc:Fallback xmlns="">
      <p:transition spd="slow" advTm="4106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35608" y="808038"/>
            <a:ext cx="7498080" cy="1325562"/>
          </a:xfrm>
        </p:spPr>
        <p:txBody>
          <a:bodyPr>
            <a:normAutofit fontScale="90000"/>
          </a:bodyPr>
          <a:lstStyle/>
          <a:p>
            <a:pPr>
              <a:buSzPct val="100000"/>
            </a:pPr>
            <a:r>
              <a:rPr lang="en-US" dirty="0">
                <a:solidFill>
                  <a:schemeClr val="bg1">
                    <a:lumMod val="50000"/>
                  </a:schemeClr>
                </a:solidFill>
              </a:rPr>
              <a:t>What’s Up?</a:t>
            </a:r>
            <a:br>
              <a:rPr lang="en-US" dirty="0"/>
            </a:br>
            <a:r>
              <a:rPr lang="en-US" sz="3600" i="1" dirty="0"/>
              <a:t>What would you expect to pay for a “major medical” Emergency Room visit?  (e.g., gallbladder problem that doesn’t result in surgery)</a:t>
            </a:r>
          </a:p>
        </p:txBody>
      </p:sp>
      <p:sp>
        <p:nvSpPr>
          <p:cNvPr id="3" name="Content Placeholder 2"/>
          <p:cNvSpPr>
            <a:spLocks noGrp="1"/>
          </p:cNvSpPr>
          <p:nvPr>
            <p:ph idx="1"/>
          </p:nvPr>
        </p:nvSpPr>
        <p:spPr>
          <a:xfrm>
            <a:off x="1444075" y="2895600"/>
            <a:ext cx="7498080" cy="2362200"/>
          </a:xfrm>
          <a:solidFill>
            <a:schemeClr val="bg1">
              <a:lumMod val="85000"/>
            </a:schemeClr>
          </a:solidFill>
        </p:spPr>
        <p:txBody>
          <a:bodyPr>
            <a:normAutofit/>
          </a:bodyPr>
          <a:lstStyle/>
          <a:p>
            <a:pPr marL="539496" indent="-457200">
              <a:buClr>
                <a:srgbClr val="990000"/>
              </a:buClr>
              <a:buSzPct val="100000"/>
              <a:buFont typeface="+mj-lt"/>
              <a:buAutoNum type="alphaUcPeriod"/>
            </a:pPr>
            <a:r>
              <a:rPr lang="en-US" sz="2400" dirty="0"/>
              <a:t>$3000-$5000</a:t>
            </a:r>
            <a:endParaRPr lang="en-US" sz="2400" i="1" dirty="0"/>
          </a:p>
          <a:p>
            <a:pPr marL="539496" indent="-457200">
              <a:buClr>
                <a:srgbClr val="990000"/>
              </a:buClr>
              <a:buSzPct val="100000"/>
              <a:buFont typeface="+mj-lt"/>
              <a:buAutoNum type="alphaUcPeriod"/>
            </a:pPr>
            <a:r>
              <a:rPr lang="en-US" sz="2400" dirty="0"/>
              <a:t>$10,000-$20,000</a:t>
            </a:r>
            <a:endParaRPr lang="en-US" sz="2400" i="1" dirty="0"/>
          </a:p>
          <a:p>
            <a:pPr marL="539496" indent="-457200">
              <a:buClr>
                <a:srgbClr val="990000"/>
              </a:buClr>
              <a:buSzPct val="100000"/>
              <a:buFont typeface="+mj-lt"/>
              <a:buAutoNum type="alphaUcPeriod"/>
            </a:pPr>
            <a:r>
              <a:rPr lang="en-US" sz="2400" dirty="0"/>
              <a:t>$45,000-$70,000</a:t>
            </a:r>
            <a:endParaRPr lang="en-US" sz="2400" i="1" dirty="0"/>
          </a:p>
          <a:p>
            <a:pPr marL="539496" indent="-457200">
              <a:buClr>
                <a:srgbClr val="990000"/>
              </a:buClr>
              <a:buSzPct val="100000"/>
              <a:buFont typeface="+mj-lt"/>
              <a:buAutoNum type="alphaUcPeriod"/>
            </a:pPr>
            <a:r>
              <a:rPr lang="en-US" sz="2400" dirty="0"/>
              <a:t>$90,000-$115,000+</a:t>
            </a:r>
          </a:p>
          <a:p>
            <a:pPr marL="402336" lvl="1" indent="0">
              <a:buNone/>
            </a:pPr>
            <a:endParaRPr lang="en-US" sz="2000" dirty="0"/>
          </a:p>
          <a:p>
            <a:pPr marL="539496" indent="-457200">
              <a:buFont typeface="+mj-lt"/>
              <a:buAutoNum type="alphaUcPeriod"/>
            </a:pPr>
            <a:endParaRPr lang="en-US" sz="2400" dirty="0"/>
          </a:p>
          <a:p>
            <a:pPr marL="539496" indent="-457200">
              <a:buFont typeface="+mj-lt"/>
              <a:buAutoNum type="alphaUcPeriod"/>
            </a:pPr>
            <a:endParaRPr lang="en-US" sz="2400" dirty="0"/>
          </a:p>
        </p:txBody>
      </p:sp>
      <p:sp>
        <p:nvSpPr>
          <p:cNvPr id="4" name="Rectangle 3"/>
          <p:cNvSpPr/>
          <p:nvPr/>
        </p:nvSpPr>
        <p:spPr>
          <a:xfrm>
            <a:off x="1219200" y="2743200"/>
            <a:ext cx="7848600" cy="28956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descr="Textbox overlaid on previous slide:&#10;&#10;Answer depends on a lot of different things:&#10;How did you get to the ER?&#10;Is it a standalone or hospital ER?&#10;If hospital, is it private or public?&#10;How many tests were ordered?&#10;What imaging was ordered?&#10;How many specialists consulted?&#10;Were you given oxygen? Meds?&#10;"/>
          <p:cNvSpPr txBox="1"/>
          <p:nvPr/>
        </p:nvSpPr>
        <p:spPr>
          <a:xfrm>
            <a:off x="4724400" y="2743200"/>
            <a:ext cx="4209288" cy="3416320"/>
          </a:xfrm>
          <a:prstGeom prst="rect">
            <a:avLst/>
          </a:prstGeom>
          <a:noFill/>
        </p:spPr>
        <p:txBody>
          <a:bodyPr wrap="square" rtlCol="0">
            <a:spAutoFit/>
          </a:bodyPr>
          <a:lstStyle/>
          <a:p>
            <a:r>
              <a:rPr lang="en-US" dirty="0">
                <a:solidFill>
                  <a:srgbClr val="FF0000"/>
                </a:solidFill>
                <a:latin typeface="Segoe Print" panose="02000600000000000000" pitchFamily="2" charset="0"/>
              </a:rPr>
              <a:t>Answer depends on a lot of different things:</a:t>
            </a:r>
          </a:p>
          <a:p>
            <a:pPr marL="285750" indent="-285750">
              <a:buFont typeface="Arial" panose="020B0604020202020204" pitchFamily="34" charset="0"/>
              <a:buChar char="•"/>
            </a:pPr>
            <a:r>
              <a:rPr lang="en-US" dirty="0">
                <a:solidFill>
                  <a:srgbClr val="FF0000"/>
                </a:solidFill>
                <a:latin typeface="Segoe Print" panose="02000600000000000000" pitchFamily="2" charset="0"/>
              </a:rPr>
              <a:t>How did you get to the ER?</a:t>
            </a:r>
          </a:p>
          <a:p>
            <a:pPr marL="285750" indent="-285750">
              <a:buFont typeface="Arial" panose="020B0604020202020204" pitchFamily="34" charset="0"/>
              <a:buChar char="•"/>
            </a:pPr>
            <a:r>
              <a:rPr lang="en-US" dirty="0">
                <a:solidFill>
                  <a:srgbClr val="FF0000"/>
                </a:solidFill>
                <a:latin typeface="Segoe Print" panose="02000600000000000000" pitchFamily="2" charset="0"/>
              </a:rPr>
              <a:t>Is it a standalone or hospital ER?</a:t>
            </a:r>
          </a:p>
          <a:p>
            <a:pPr marL="285750" indent="-285750">
              <a:buFont typeface="Arial" panose="020B0604020202020204" pitchFamily="34" charset="0"/>
              <a:buChar char="•"/>
            </a:pPr>
            <a:r>
              <a:rPr lang="en-US" dirty="0">
                <a:solidFill>
                  <a:srgbClr val="FF0000"/>
                </a:solidFill>
                <a:latin typeface="Segoe Print" panose="02000600000000000000" pitchFamily="2" charset="0"/>
              </a:rPr>
              <a:t>If hospital, is it private or public?</a:t>
            </a:r>
          </a:p>
          <a:p>
            <a:pPr marL="285750" indent="-285750">
              <a:buFont typeface="Arial" panose="020B0604020202020204" pitchFamily="34" charset="0"/>
              <a:buChar char="•"/>
            </a:pPr>
            <a:r>
              <a:rPr lang="en-US" dirty="0">
                <a:solidFill>
                  <a:srgbClr val="FF0000"/>
                </a:solidFill>
                <a:latin typeface="Segoe Print" panose="02000600000000000000" pitchFamily="2" charset="0"/>
              </a:rPr>
              <a:t>How many tests were ordered?</a:t>
            </a:r>
          </a:p>
          <a:p>
            <a:pPr marL="285750" indent="-285750">
              <a:buFont typeface="Arial" panose="020B0604020202020204" pitchFamily="34" charset="0"/>
              <a:buChar char="•"/>
            </a:pPr>
            <a:r>
              <a:rPr lang="en-US" dirty="0">
                <a:solidFill>
                  <a:srgbClr val="FF0000"/>
                </a:solidFill>
                <a:latin typeface="Segoe Print" panose="02000600000000000000" pitchFamily="2" charset="0"/>
              </a:rPr>
              <a:t>What imaging was ordered?</a:t>
            </a:r>
          </a:p>
          <a:p>
            <a:pPr marL="285750" indent="-285750">
              <a:buFont typeface="Arial" panose="020B0604020202020204" pitchFamily="34" charset="0"/>
              <a:buChar char="•"/>
            </a:pPr>
            <a:r>
              <a:rPr lang="en-US" dirty="0">
                <a:solidFill>
                  <a:srgbClr val="FF0000"/>
                </a:solidFill>
                <a:latin typeface="Segoe Print" panose="02000600000000000000" pitchFamily="2" charset="0"/>
              </a:rPr>
              <a:t>How many specialists consulted?</a:t>
            </a:r>
          </a:p>
          <a:p>
            <a:pPr marL="285750" indent="-285750">
              <a:buFont typeface="Arial" panose="020B0604020202020204" pitchFamily="34" charset="0"/>
              <a:buChar char="•"/>
            </a:pPr>
            <a:r>
              <a:rPr lang="en-US" dirty="0">
                <a:solidFill>
                  <a:srgbClr val="FF0000"/>
                </a:solidFill>
                <a:latin typeface="Segoe Print" panose="02000600000000000000" pitchFamily="2" charset="0"/>
              </a:rPr>
              <a:t>Were you given oxygen? Meds?</a:t>
            </a:r>
          </a:p>
        </p:txBody>
      </p:sp>
    </p:spTree>
    <p:extLst>
      <p:ext uri="{BB962C8B-B14F-4D97-AF65-F5344CB8AC3E}">
        <p14:creationId xmlns:p14="http://schemas.microsoft.com/office/powerpoint/2010/main" val="557422871"/>
      </p:ext>
    </p:extLst>
  </p:cSld>
  <p:clrMapOvr>
    <a:masterClrMapping/>
  </p:clrMapOvr>
  <mc:AlternateContent xmlns:mc="http://schemas.openxmlformats.org/markup-compatibility/2006" xmlns:p14="http://schemas.microsoft.com/office/powerpoint/2010/main">
    <mc:Choice Requires="p14">
      <p:transition spd="slow" p14:dur="2000" advTm="125156"/>
    </mc:Choice>
    <mc:Fallback xmlns="">
      <p:transition spd="slow" advTm="12515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i="1" dirty="0"/>
              <a:t>What’s the issue?</a:t>
            </a:r>
            <a:br>
              <a:rPr lang="en-US" sz="2700" i="1" dirty="0"/>
            </a:br>
            <a:r>
              <a:rPr lang="en-US" dirty="0"/>
              <a:t>Cost!</a:t>
            </a:r>
          </a:p>
        </p:txBody>
      </p:sp>
      <p:sp>
        <p:nvSpPr>
          <p:cNvPr id="3" name="Content Placeholder 2"/>
          <p:cNvSpPr>
            <a:spLocks noGrp="1"/>
          </p:cNvSpPr>
          <p:nvPr>
            <p:ph idx="1"/>
          </p:nvPr>
        </p:nvSpPr>
        <p:spPr>
          <a:xfrm>
            <a:off x="1435608" y="1447800"/>
            <a:ext cx="7498080" cy="4724400"/>
          </a:xfrm>
        </p:spPr>
        <p:txBody>
          <a:bodyPr>
            <a:normAutofit fontScale="77500" lnSpcReduction="20000"/>
          </a:bodyPr>
          <a:lstStyle/>
          <a:p>
            <a:r>
              <a:rPr lang="en-US" sz="3400" dirty="0"/>
              <a:t>Medical care in the U.S. is </a:t>
            </a:r>
            <a:r>
              <a:rPr lang="en-US" sz="3400" b="1" dirty="0"/>
              <a:t>expensive</a:t>
            </a:r>
            <a:r>
              <a:rPr lang="en-US" sz="3400" dirty="0"/>
              <a:t> and functions more as a </a:t>
            </a:r>
            <a:r>
              <a:rPr lang="en-US" sz="3400" dirty="0">
                <a:solidFill>
                  <a:schemeClr val="accent1">
                    <a:lumMod val="75000"/>
                  </a:schemeClr>
                </a:solidFill>
              </a:rPr>
              <a:t>“privilege” </a:t>
            </a:r>
            <a:r>
              <a:rPr lang="en-US" sz="3400" dirty="0"/>
              <a:t>than as a </a:t>
            </a:r>
            <a:r>
              <a:rPr lang="en-US" sz="3400" dirty="0">
                <a:solidFill>
                  <a:schemeClr val="accent1">
                    <a:lumMod val="75000"/>
                  </a:schemeClr>
                </a:solidFill>
              </a:rPr>
              <a:t>“right”</a:t>
            </a:r>
          </a:p>
          <a:p>
            <a:pPr lvl="1"/>
            <a:r>
              <a:rPr lang="en-US" dirty="0"/>
              <a:t>If </a:t>
            </a:r>
            <a:r>
              <a:rPr lang="en-US" b="1" dirty="0"/>
              <a:t>you</a:t>
            </a:r>
            <a:r>
              <a:rPr lang="en-US" dirty="0"/>
              <a:t> </a:t>
            </a:r>
            <a:r>
              <a:rPr lang="en-US" b="1" dirty="0"/>
              <a:t>have</a:t>
            </a:r>
            <a:r>
              <a:rPr lang="en-US" dirty="0"/>
              <a:t> (money, insurance), then </a:t>
            </a:r>
            <a:r>
              <a:rPr lang="en-US" b="1" dirty="0"/>
              <a:t>you can get</a:t>
            </a:r>
            <a:r>
              <a:rPr lang="en-US" dirty="0"/>
              <a:t> care</a:t>
            </a:r>
          </a:p>
          <a:p>
            <a:pPr lvl="1"/>
            <a:r>
              <a:rPr lang="en-US" dirty="0"/>
              <a:t>If </a:t>
            </a:r>
            <a:r>
              <a:rPr lang="en-US" b="1" dirty="0"/>
              <a:t>you</a:t>
            </a:r>
            <a:r>
              <a:rPr lang="en-US" dirty="0"/>
              <a:t> </a:t>
            </a:r>
            <a:r>
              <a:rPr lang="en-US" b="1" dirty="0"/>
              <a:t>do not have</a:t>
            </a:r>
            <a:r>
              <a:rPr lang="en-US" dirty="0"/>
              <a:t>, then </a:t>
            </a:r>
            <a:r>
              <a:rPr lang="en-US" b="1" dirty="0"/>
              <a:t>you</a:t>
            </a:r>
            <a:r>
              <a:rPr lang="en-US" dirty="0"/>
              <a:t> </a:t>
            </a:r>
            <a:r>
              <a:rPr lang="en-US" b="1" dirty="0"/>
              <a:t>hope </a:t>
            </a:r>
            <a:r>
              <a:rPr lang="en-US" dirty="0"/>
              <a:t>for assistance</a:t>
            </a:r>
            <a:r>
              <a:rPr lang="en-US" b="1" dirty="0"/>
              <a:t> </a:t>
            </a:r>
            <a:r>
              <a:rPr lang="en-US" dirty="0"/>
              <a:t>from the government or someone else </a:t>
            </a:r>
            <a:r>
              <a:rPr lang="en-US" b="1" dirty="0"/>
              <a:t>or go without</a:t>
            </a:r>
            <a:endParaRPr lang="en-US" dirty="0"/>
          </a:p>
          <a:p>
            <a:r>
              <a:rPr lang="en-US" sz="3400" dirty="0"/>
              <a:t>What is an average </a:t>
            </a:r>
            <a:r>
              <a:rPr lang="en-US" sz="3400" b="1" dirty="0"/>
              <a:t>actual cost </a:t>
            </a:r>
            <a:r>
              <a:rPr lang="en-US" sz="3400" dirty="0"/>
              <a:t>for each of the following?</a:t>
            </a:r>
          </a:p>
          <a:p>
            <a:pPr lvl="1"/>
            <a:r>
              <a:rPr lang="en-US" dirty="0"/>
              <a:t>Routine appointment with family doc: __________</a:t>
            </a:r>
          </a:p>
          <a:p>
            <a:pPr lvl="1"/>
            <a:r>
              <a:rPr lang="en-US" dirty="0"/>
              <a:t>Initial appointment with specialist: __________</a:t>
            </a:r>
          </a:p>
          <a:p>
            <a:pPr lvl="1"/>
            <a:r>
              <a:rPr lang="en-US" dirty="0"/>
              <a:t>CT Scan: ___________</a:t>
            </a:r>
          </a:p>
          <a:p>
            <a:pPr lvl="1"/>
            <a:r>
              <a:rPr lang="en-US" dirty="0"/>
              <a:t>Name-brand prescription medication: ____________</a:t>
            </a:r>
          </a:p>
          <a:p>
            <a:pPr lvl="1"/>
            <a:r>
              <a:rPr lang="en-US" dirty="0"/>
              <a:t>Delivery of a healthy baby: ____________</a:t>
            </a:r>
          </a:p>
          <a:p>
            <a:pPr lvl="1"/>
            <a:r>
              <a:rPr lang="en-US" dirty="0"/>
              <a:t>Surgery &amp; 3-day hospital stay: ____________</a:t>
            </a:r>
          </a:p>
          <a:p>
            <a:pPr lvl="1"/>
            <a:endParaRPr lang="en-US" dirty="0"/>
          </a:p>
          <a:p>
            <a:pPr lvl="1"/>
            <a:endParaRPr lang="en-US" dirty="0"/>
          </a:p>
        </p:txBody>
      </p:sp>
    </p:spTree>
    <p:extLst>
      <p:ext uri="{BB962C8B-B14F-4D97-AF65-F5344CB8AC3E}">
        <p14:creationId xmlns:p14="http://schemas.microsoft.com/office/powerpoint/2010/main" val="1878150817"/>
      </p:ext>
    </p:extLst>
  </p:cSld>
  <p:clrMapOvr>
    <a:masterClrMapping/>
  </p:clrMapOvr>
  <mc:AlternateContent xmlns:mc="http://schemas.openxmlformats.org/markup-compatibility/2006" xmlns:p14="http://schemas.microsoft.com/office/powerpoint/2010/main">
    <mc:Choice Requires="p14">
      <p:transition spd="slow" p14:dur="2000" advTm="242668"/>
    </mc:Choice>
    <mc:Fallback xmlns="">
      <p:transition spd="slow" advTm="24266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i="1" dirty="0"/>
              <a:t>What’s the issue?</a:t>
            </a:r>
            <a:br>
              <a:rPr lang="en-US" sz="2700" i="1" dirty="0"/>
            </a:br>
            <a:r>
              <a:rPr lang="en-US" dirty="0"/>
              <a:t>Who Pays &amp; How</a:t>
            </a:r>
          </a:p>
        </p:txBody>
      </p:sp>
      <p:sp>
        <p:nvSpPr>
          <p:cNvPr id="3" name="Content Placeholder 2"/>
          <p:cNvSpPr>
            <a:spLocks noGrp="1"/>
          </p:cNvSpPr>
          <p:nvPr>
            <p:ph idx="1"/>
          </p:nvPr>
        </p:nvSpPr>
        <p:spPr>
          <a:xfrm>
            <a:off x="1435608" y="1447800"/>
            <a:ext cx="7498080" cy="5135562"/>
          </a:xfrm>
        </p:spPr>
        <p:txBody>
          <a:bodyPr>
            <a:normAutofit fontScale="77500" lnSpcReduction="20000"/>
          </a:bodyPr>
          <a:lstStyle/>
          <a:p>
            <a:r>
              <a:rPr lang="en-US" dirty="0"/>
              <a:t>Most individuals in the U.S. who receive medical care are held </a:t>
            </a:r>
            <a:r>
              <a:rPr lang="en-US" dirty="0">
                <a:solidFill>
                  <a:schemeClr val="accent2">
                    <a:lumMod val="75000"/>
                  </a:schemeClr>
                </a:solidFill>
              </a:rPr>
              <a:t>personally responsible to pay the actual cost</a:t>
            </a:r>
            <a:r>
              <a:rPr lang="en-US" dirty="0"/>
              <a:t> for that care – this is the </a:t>
            </a:r>
            <a:r>
              <a:rPr lang="en-US" i="1" dirty="0">
                <a:solidFill>
                  <a:schemeClr val="accent3">
                    <a:lumMod val="75000"/>
                  </a:schemeClr>
                </a:solidFill>
              </a:rPr>
              <a:t>private care model</a:t>
            </a:r>
          </a:p>
          <a:p>
            <a:pPr lvl="1"/>
            <a:r>
              <a:rPr lang="en-US" dirty="0"/>
              <a:t>Most Americans say they prefer this model, and </a:t>
            </a:r>
            <a:r>
              <a:rPr lang="en-US" dirty="0">
                <a:solidFill>
                  <a:schemeClr val="accent2">
                    <a:lumMod val="50000"/>
                  </a:schemeClr>
                </a:solidFill>
              </a:rPr>
              <a:t>do not want </a:t>
            </a:r>
            <a:r>
              <a:rPr lang="en-US" dirty="0"/>
              <a:t>socialized medicine</a:t>
            </a:r>
          </a:p>
          <a:p>
            <a:pPr lvl="1"/>
            <a:r>
              <a:rPr lang="en-US" dirty="0"/>
              <a:t>In the </a:t>
            </a:r>
            <a:r>
              <a:rPr lang="en-US" i="1" dirty="0">
                <a:solidFill>
                  <a:schemeClr val="accent3">
                    <a:lumMod val="75000"/>
                  </a:schemeClr>
                </a:solidFill>
              </a:rPr>
              <a:t>socialized care model</a:t>
            </a:r>
            <a:r>
              <a:rPr lang="en-US" dirty="0"/>
              <a:t>, the government collects additional taxes, then provides medical care to citizens “for free,” but also assumes a large role in determining </a:t>
            </a:r>
            <a:r>
              <a:rPr lang="en-US" u="sng" dirty="0"/>
              <a:t>what care to provide and when</a:t>
            </a:r>
          </a:p>
          <a:p>
            <a:r>
              <a:rPr lang="en-US" b="1" dirty="0"/>
              <a:t>But there’s a problem:  </a:t>
            </a:r>
            <a:r>
              <a:rPr lang="en-US" dirty="0"/>
              <a:t>Within our chosen model,</a:t>
            </a:r>
            <a:r>
              <a:rPr lang="en-US" b="1" dirty="0"/>
              <a:t> </a:t>
            </a:r>
            <a:r>
              <a:rPr lang="en-US" u="sng" dirty="0">
                <a:solidFill>
                  <a:schemeClr val="accent1">
                    <a:lumMod val="75000"/>
                  </a:schemeClr>
                </a:solidFill>
              </a:rPr>
              <a:t>most</a:t>
            </a:r>
            <a:r>
              <a:rPr lang="en-US" dirty="0">
                <a:solidFill>
                  <a:schemeClr val="accent1">
                    <a:lumMod val="75000"/>
                  </a:schemeClr>
                </a:solidFill>
              </a:rPr>
              <a:t> Americans cannot afford</a:t>
            </a:r>
            <a:r>
              <a:rPr lang="en-US" dirty="0"/>
              <a:t> to pay the </a:t>
            </a:r>
            <a:r>
              <a:rPr lang="en-US" b="1" dirty="0"/>
              <a:t>full cost </a:t>
            </a:r>
            <a:r>
              <a:rPr lang="en-US" dirty="0"/>
              <a:t>of their healthcare</a:t>
            </a:r>
          </a:p>
          <a:p>
            <a:pPr lvl="1"/>
            <a:r>
              <a:rPr lang="en-US" dirty="0"/>
              <a:t>Therefore, many pay separately for </a:t>
            </a:r>
            <a:r>
              <a:rPr lang="en-US" dirty="0">
                <a:solidFill>
                  <a:schemeClr val="accent2">
                    <a:lumMod val="75000"/>
                  </a:schemeClr>
                </a:solidFill>
              </a:rPr>
              <a:t>health insurance</a:t>
            </a:r>
            <a:r>
              <a:rPr lang="en-US" dirty="0"/>
              <a:t>, which can </a:t>
            </a:r>
            <a:r>
              <a:rPr lang="en-US" u="sng" dirty="0"/>
              <a:t>drastically</a:t>
            </a:r>
            <a:r>
              <a:rPr lang="en-US" dirty="0"/>
              <a:t> reduce the bills individual patients must pay</a:t>
            </a:r>
          </a:p>
          <a:p>
            <a:pPr lvl="1"/>
            <a:r>
              <a:rPr lang="en-US" dirty="0"/>
              <a:t>However, the </a:t>
            </a:r>
            <a:r>
              <a:rPr lang="en-US" dirty="0">
                <a:solidFill>
                  <a:schemeClr val="accent2">
                    <a:lumMod val="50000"/>
                  </a:schemeClr>
                </a:solidFill>
              </a:rPr>
              <a:t>affordability</a:t>
            </a:r>
            <a:r>
              <a:rPr lang="en-US" dirty="0"/>
              <a:t> of health insurance is not guaranteed!</a:t>
            </a:r>
          </a:p>
          <a:p>
            <a:pPr lvl="1"/>
            <a:endParaRPr lang="en-US" dirty="0"/>
          </a:p>
        </p:txBody>
      </p:sp>
    </p:spTree>
    <p:extLst>
      <p:ext uri="{BB962C8B-B14F-4D97-AF65-F5344CB8AC3E}">
        <p14:creationId xmlns:p14="http://schemas.microsoft.com/office/powerpoint/2010/main" val="2685357696"/>
      </p:ext>
    </p:extLst>
  </p:cSld>
  <p:clrMapOvr>
    <a:masterClrMapping/>
  </p:clrMapOvr>
  <mc:AlternateContent xmlns:mc="http://schemas.openxmlformats.org/markup-compatibility/2006" xmlns:p14="http://schemas.microsoft.com/office/powerpoint/2010/main">
    <mc:Choice Requires="p14">
      <p:transition spd="slow" p14:dur="2000" advTm="173627"/>
    </mc:Choice>
    <mc:Fallback xmlns="">
      <p:transition spd="slow" advTm="17362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healthcare insurance?</a:t>
            </a:r>
          </a:p>
        </p:txBody>
      </p:sp>
      <p:sp>
        <p:nvSpPr>
          <p:cNvPr id="3" name="Content Placeholder 2"/>
          <p:cNvSpPr>
            <a:spLocks noGrp="1"/>
          </p:cNvSpPr>
          <p:nvPr>
            <p:ph idx="1"/>
          </p:nvPr>
        </p:nvSpPr>
        <p:spPr>
          <a:xfrm>
            <a:off x="1435608" y="1600200"/>
            <a:ext cx="7498080" cy="4419600"/>
          </a:xfrm>
        </p:spPr>
        <p:txBody>
          <a:bodyPr>
            <a:normAutofit fontScale="85000" lnSpcReduction="20000"/>
          </a:bodyPr>
          <a:lstStyle/>
          <a:p>
            <a:r>
              <a:rPr lang="en-US" dirty="0"/>
              <a:t>Individuals turn to insurance coverage because medical bills can be </a:t>
            </a:r>
            <a:r>
              <a:rPr lang="en-US" dirty="0">
                <a:solidFill>
                  <a:schemeClr val="accent2">
                    <a:lumMod val="75000"/>
                  </a:schemeClr>
                </a:solidFill>
              </a:rPr>
              <a:t>highly unpredictable </a:t>
            </a:r>
            <a:r>
              <a:rPr lang="en-US" u="sng" dirty="0"/>
              <a:t>and</a:t>
            </a:r>
            <a:r>
              <a:rPr lang="en-US" dirty="0"/>
              <a:t> </a:t>
            </a:r>
            <a:r>
              <a:rPr lang="en-US" dirty="0">
                <a:solidFill>
                  <a:schemeClr val="accent2">
                    <a:lumMod val="50000"/>
                  </a:schemeClr>
                </a:solidFill>
              </a:rPr>
              <a:t>very expensive</a:t>
            </a:r>
            <a:endParaRPr lang="en-US" dirty="0"/>
          </a:p>
          <a:p>
            <a:pPr lvl="1"/>
            <a:r>
              <a:rPr lang="en-US" dirty="0"/>
              <a:t>An unexpected accident or dire diagnosis can release a </a:t>
            </a:r>
            <a:r>
              <a:rPr lang="en-US" dirty="0">
                <a:solidFill>
                  <a:schemeClr val="accent2">
                    <a:lumMod val="50000"/>
                  </a:schemeClr>
                </a:solidFill>
              </a:rPr>
              <a:t>catastrophic cascade of bills</a:t>
            </a:r>
            <a:r>
              <a:rPr lang="en-US" dirty="0"/>
              <a:t> for life-saving and health-restoring medical care</a:t>
            </a:r>
          </a:p>
          <a:p>
            <a:r>
              <a:rPr lang="en-US" dirty="0"/>
              <a:t>This is the type of situation that makes insurance profitable:</a:t>
            </a:r>
          </a:p>
          <a:p>
            <a:pPr lvl="1"/>
            <a:r>
              <a:rPr lang="en-US" dirty="0">
                <a:solidFill>
                  <a:schemeClr val="accent1">
                    <a:lumMod val="50000"/>
                  </a:schemeClr>
                </a:solidFill>
              </a:rPr>
              <a:t>HIGH risk, LOW predictability</a:t>
            </a:r>
          </a:p>
          <a:p>
            <a:pPr lvl="1"/>
            <a:r>
              <a:rPr lang="en-US" dirty="0"/>
              <a:t>Insurance companies </a:t>
            </a:r>
            <a:r>
              <a:rPr lang="en-US" dirty="0">
                <a:solidFill>
                  <a:schemeClr val="accent1">
                    <a:lumMod val="50000"/>
                  </a:schemeClr>
                </a:solidFill>
              </a:rPr>
              <a:t>“spread the risk” </a:t>
            </a:r>
            <a:r>
              <a:rPr lang="en-US" dirty="0"/>
              <a:t>of any one of their “insureds” having to pay for large medical bills by having ALL of them pay out regular premiums instead </a:t>
            </a:r>
          </a:p>
        </p:txBody>
      </p:sp>
      <p:sp>
        <p:nvSpPr>
          <p:cNvPr id="5" name="TextBox 4"/>
          <p:cNvSpPr txBox="1"/>
          <p:nvPr/>
        </p:nvSpPr>
        <p:spPr>
          <a:xfrm>
            <a:off x="1603248" y="6021977"/>
            <a:ext cx="7162800" cy="584775"/>
          </a:xfrm>
          <a:prstGeom prst="rect">
            <a:avLst/>
          </a:prstGeom>
          <a:noFill/>
        </p:spPr>
        <p:txBody>
          <a:bodyPr wrap="square" rtlCol="0">
            <a:spAutoFit/>
          </a:bodyPr>
          <a:lstStyle/>
          <a:p>
            <a:r>
              <a:rPr lang="en-US" sz="1600" b="1" dirty="0">
                <a:solidFill>
                  <a:srgbClr val="FF0000"/>
                </a:solidFill>
                <a:effectLst>
                  <a:outerShdw blurRad="38100" dist="38100" dir="2700000" algn="tl">
                    <a:srgbClr val="000000">
                      <a:alpha val="43137"/>
                    </a:srgbClr>
                  </a:outerShdw>
                </a:effectLst>
                <a:latin typeface="Segoe Print" panose="02000600000000000000" pitchFamily="2" charset="0"/>
              </a:rPr>
              <a:t>REMINDER:  Without healthcare insurance, </a:t>
            </a:r>
            <a:r>
              <a:rPr lang="en-US" sz="1600" b="1" u="sng" dirty="0">
                <a:solidFill>
                  <a:srgbClr val="FF0000"/>
                </a:solidFill>
                <a:effectLst>
                  <a:outerShdw blurRad="38100" dist="38100" dir="2700000" algn="tl">
                    <a:srgbClr val="000000">
                      <a:alpha val="43137"/>
                    </a:srgbClr>
                  </a:outerShdw>
                </a:effectLst>
                <a:latin typeface="Segoe Print" panose="02000600000000000000" pitchFamily="2" charset="0"/>
              </a:rPr>
              <a:t>most</a:t>
            </a:r>
            <a:r>
              <a:rPr lang="en-US" sz="1600" b="1" dirty="0">
                <a:solidFill>
                  <a:srgbClr val="FF0000"/>
                </a:solidFill>
                <a:effectLst>
                  <a:outerShdw blurRad="38100" dist="38100" dir="2700000" algn="tl">
                    <a:srgbClr val="000000">
                      <a:alpha val="43137"/>
                    </a:srgbClr>
                  </a:outerShdw>
                </a:effectLst>
                <a:latin typeface="Segoe Print" panose="02000600000000000000" pitchFamily="2" charset="0"/>
              </a:rPr>
              <a:t> Americans could </a:t>
            </a:r>
            <a:br>
              <a:rPr lang="en-US" sz="1600" b="1" dirty="0">
                <a:solidFill>
                  <a:srgbClr val="FF0000"/>
                </a:solidFill>
                <a:effectLst>
                  <a:outerShdw blurRad="38100" dist="38100" dir="2700000" algn="tl">
                    <a:srgbClr val="000000">
                      <a:alpha val="43137"/>
                    </a:srgbClr>
                  </a:outerShdw>
                </a:effectLst>
                <a:latin typeface="Segoe Print" panose="02000600000000000000" pitchFamily="2" charset="0"/>
              </a:rPr>
            </a:br>
            <a:r>
              <a:rPr lang="en-US" sz="1600" b="1" dirty="0">
                <a:solidFill>
                  <a:srgbClr val="FF0000"/>
                </a:solidFill>
                <a:effectLst>
                  <a:outerShdw blurRad="38100" dist="38100" dir="2700000" algn="tl">
                    <a:srgbClr val="000000">
                      <a:alpha val="43137"/>
                    </a:srgbClr>
                  </a:outerShdw>
                </a:effectLst>
                <a:latin typeface="Segoe Print" panose="02000600000000000000" pitchFamily="2" charset="0"/>
              </a:rPr>
              <a:t>                 not afford their medical bills</a:t>
            </a:r>
          </a:p>
        </p:txBody>
      </p:sp>
    </p:spTree>
    <p:extLst>
      <p:ext uri="{BB962C8B-B14F-4D97-AF65-F5344CB8AC3E}">
        <p14:creationId xmlns:p14="http://schemas.microsoft.com/office/powerpoint/2010/main" val="3060463312"/>
      </p:ext>
    </p:extLst>
  </p:cSld>
  <p:clrMapOvr>
    <a:masterClrMapping/>
  </p:clrMapOvr>
  <mc:AlternateContent xmlns:mc="http://schemas.openxmlformats.org/markup-compatibility/2006" xmlns:p14="http://schemas.microsoft.com/office/powerpoint/2010/main">
    <mc:Choice Requires="p14">
      <p:transition spd="slow" p14:dur="2000" advTm="187787"/>
    </mc:Choice>
    <mc:Fallback xmlns="">
      <p:transition spd="slow" advTm="187787"/>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ln w="19050">
          <a:solidFill>
            <a:srgbClr val="FF0000"/>
          </a:solid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spPr>
      <a:bodyPr wrap="square" rtlCol="0">
        <a:spAutoFit/>
      </a:bodyPr>
      <a:lstStyle>
        <a:defPPr>
          <a:defRPr sz="1600" b="1" dirty="0">
            <a:solidFill>
              <a:srgbClr val="FF0000"/>
            </a:solidFill>
            <a:effectLst>
              <a:outerShdw blurRad="38100" dist="38100" dir="2700000" algn="tl">
                <a:srgbClr val="000000">
                  <a:alpha val="43137"/>
                </a:srgbClr>
              </a:outerShdw>
            </a:effectLst>
            <a:latin typeface="Segoe Print" panose="02000600000000000000" pitchFamily="2" charset="0"/>
          </a:defRPr>
        </a:defPPr>
      </a:lstStyle>
    </a:txDef>
  </a:objectDefaults>
  <a:extraClrSchemeLst/>
</a:theme>
</file>

<file path=ppt/theme/theme3.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a:ln>
              <a:noFill/>
            </a:ln>
            <a:solidFill>
              <a:srgbClr val="000000"/>
            </a:solidFill>
            <a:effectLst/>
            <a:latin typeface="Arial" charset="0"/>
            <a:ea typeface="ＭＳ Ｐゴシック"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Arial" charset="0"/>
          </a:defRPr>
        </a:defPPr>
      </a:lstStyle>
    </a:lnDef>
    <a:txDef>
      <a:spPr>
        <a:noFill/>
      </a:spPr>
      <a:bodyPr wrap="none" rtlCol="0">
        <a:spAutoFit/>
      </a:bodyPr>
      <a:lstStyle>
        <a:defPPr>
          <a:defRPr sz="1800" dirty="0" smtClean="0">
            <a:solidFill>
              <a:srgbClr val="FF0000"/>
            </a:solidFill>
            <a:effectLst>
              <a:outerShdw blurRad="38100" dist="38100" dir="2700000" algn="tl">
                <a:srgbClr val="000000">
                  <a:alpha val="43137"/>
                </a:srgbClr>
              </a:outerShdw>
            </a:effectLst>
            <a:latin typeface="Segoe Print" panose="02000600000000000000" pitchFamily="2" charset="0"/>
          </a:defRPr>
        </a:defPPr>
      </a:lstStyle>
    </a:tx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22066</TotalTime>
  <Words>2290</Words>
  <Application>Microsoft Office PowerPoint</Application>
  <PresentationFormat>On-screen Show (4:3)</PresentationFormat>
  <Paragraphs>175</Paragraphs>
  <Slides>24</Slides>
  <Notes>16</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24</vt:i4>
      </vt:variant>
    </vt:vector>
  </HeadingPairs>
  <TitlesOfParts>
    <vt:vector size="34" baseType="lpstr">
      <vt:lpstr>Arial</vt:lpstr>
      <vt:lpstr>Gill Sans MT</vt:lpstr>
      <vt:lpstr>Segoe Print</vt:lpstr>
      <vt:lpstr>Times</vt:lpstr>
      <vt:lpstr>Verdana</vt:lpstr>
      <vt:lpstr>Wingdings 2</vt:lpstr>
      <vt:lpstr>1_Default Design</vt:lpstr>
      <vt:lpstr>1_Solstice</vt:lpstr>
      <vt:lpstr>Blank</vt:lpstr>
      <vt:lpstr>2_Solstice</vt:lpstr>
      <vt:lpstr>Please complete the University Course Eval!  https://tamu.aefis.net </vt:lpstr>
      <vt:lpstr>Tough Issues &amp; State Policy</vt:lpstr>
      <vt:lpstr>Learning Objectives:</vt:lpstr>
      <vt:lpstr>Learning Objectives:</vt:lpstr>
      <vt:lpstr>What’s Up? What would you expect to pay for a “major medical” Emergency Room visit?  (e.g., gallbladder problem that doesn’t result in surgery)</vt:lpstr>
      <vt:lpstr>What’s Up? What would you expect to pay for a “major medical” Emergency Room visit?  (e.g., gallbladder problem that doesn’t result in surgery)</vt:lpstr>
      <vt:lpstr>What’s the issue? Cost!</vt:lpstr>
      <vt:lpstr>What’s the issue? Who Pays &amp; How</vt:lpstr>
      <vt:lpstr>Why healthcare insurance?</vt:lpstr>
      <vt:lpstr>A quick, high-level explanation from a major healthcare insurer…</vt:lpstr>
      <vt:lpstr>What else should be know in general?</vt:lpstr>
      <vt:lpstr>What else should we know in particular?</vt:lpstr>
      <vt:lpstr>How much does insurance cost?</vt:lpstr>
      <vt:lpstr>An example of medical costs for an insured individual with an HDP* in a single month…</vt:lpstr>
      <vt:lpstr>Comparison shopping is tough!</vt:lpstr>
      <vt:lpstr>What’s so tough about the issue? Insurance Doesn’t Pay Everything</vt:lpstr>
      <vt:lpstr>What’s so tough about the issue? High Costs Keep on Rising</vt:lpstr>
      <vt:lpstr>What’s so tough about this issue? Fewer Jobs with Medical Benefits</vt:lpstr>
      <vt:lpstr>What’s so tough about this issue? Fewer Jobs with Medical Benefits</vt:lpstr>
      <vt:lpstr>What’s so tough about this issue? Fewer Jobs with Medical Benefits</vt:lpstr>
      <vt:lpstr>What’s so tough about this issue? Fewer Jobs with Medical Benefits</vt:lpstr>
      <vt:lpstr>Practice Problems …to begin mastering this material.    Complete instructions are in the Module 1 resource, How to Use Practice Problems to Prepare for Exams.</vt:lpstr>
      <vt:lpstr>Please complete the University Course Eval!  https://tamu.aefis.net </vt:lpstr>
      <vt:lpstr>PowerPoint Presentation</vt:lpstr>
    </vt:vector>
  </TitlesOfParts>
  <Company>Texas A&amp;M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Professor Harvey J. Tucker</dc:title>
  <dc:creator>Harvey Tucker</dc:creator>
  <cp:lastModifiedBy>Dwight Roblyer</cp:lastModifiedBy>
  <cp:revision>1561</cp:revision>
  <cp:lastPrinted>2016-12-07T02:00:43Z</cp:lastPrinted>
  <dcterms:created xsi:type="dcterms:W3CDTF">2002-01-15T14:16:03Z</dcterms:created>
  <dcterms:modified xsi:type="dcterms:W3CDTF">2022-10-10T18:45:55Z</dcterms:modified>
</cp:coreProperties>
</file>