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9" r:id="rId1"/>
    <p:sldMasterId id="2147483931" r:id="rId2"/>
    <p:sldMasterId id="2147483944" r:id="rId3"/>
  </p:sldMasterIdLst>
  <p:notesMasterIdLst>
    <p:notesMasterId r:id="rId47"/>
  </p:notesMasterIdLst>
  <p:handoutMasterIdLst>
    <p:handoutMasterId r:id="rId48"/>
  </p:handoutMasterIdLst>
  <p:sldIdLst>
    <p:sldId id="709" r:id="rId4"/>
    <p:sldId id="625" r:id="rId5"/>
    <p:sldId id="708" r:id="rId6"/>
    <p:sldId id="707" r:id="rId7"/>
    <p:sldId id="706" r:id="rId8"/>
    <p:sldId id="680" r:id="rId9"/>
    <p:sldId id="563" r:id="rId10"/>
    <p:sldId id="567" r:id="rId11"/>
    <p:sldId id="568" r:id="rId12"/>
    <p:sldId id="681" r:id="rId13"/>
    <p:sldId id="574" r:id="rId14"/>
    <p:sldId id="576" r:id="rId15"/>
    <p:sldId id="577" r:id="rId16"/>
    <p:sldId id="561" r:id="rId17"/>
    <p:sldId id="683" r:id="rId18"/>
    <p:sldId id="587" r:id="rId19"/>
    <p:sldId id="588" r:id="rId20"/>
    <p:sldId id="685" r:id="rId21"/>
    <p:sldId id="702" r:id="rId22"/>
    <p:sldId id="654" r:id="rId23"/>
    <p:sldId id="678" r:id="rId24"/>
    <p:sldId id="690" r:id="rId25"/>
    <p:sldId id="700" r:id="rId26"/>
    <p:sldId id="651" r:id="rId27"/>
    <p:sldId id="652" r:id="rId28"/>
    <p:sldId id="653" r:id="rId29"/>
    <p:sldId id="703" r:id="rId30"/>
    <p:sldId id="704" r:id="rId31"/>
    <p:sldId id="705" r:id="rId32"/>
    <p:sldId id="666" r:id="rId33"/>
    <p:sldId id="667" r:id="rId34"/>
    <p:sldId id="691" r:id="rId35"/>
    <p:sldId id="701" r:id="rId36"/>
    <p:sldId id="668" r:id="rId37"/>
    <p:sldId id="716" r:id="rId38"/>
    <p:sldId id="710" r:id="rId39"/>
    <p:sldId id="711" r:id="rId40"/>
    <p:sldId id="712" r:id="rId41"/>
    <p:sldId id="713" r:id="rId42"/>
    <p:sldId id="714" r:id="rId43"/>
    <p:sldId id="715" r:id="rId44"/>
    <p:sldId id="657" r:id="rId45"/>
    <p:sldId id="679" r:id="rId46"/>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Times" charset="0"/>
        <a:ea typeface="+mn-ea"/>
        <a:cs typeface="+mn-cs"/>
      </a:defRPr>
    </a:lvl1pPr>
    <a:lvl2pPr marL="457200" algn="l" rtl="0" eaLnBrk="0" fontAlgn="base" hangingPunct="0">
      <a:spcBef>
        <a:spcPct val="0"/>
      </a:spcBef>
      <a:spcAft>
        <a:spcPct val="0"/>
      </a:spcAft>
      <a:defRPr kern="1200">
        <a:solidFill>
          <a:schemeClr val="tx1"/>
        </a:solidFill>
        <a:latin typeface="Times" charset="0"/>
        <a:ea typeface="+mn-ea"/>
        <a:cs typeface="+mn-cs"/>
      </a:defRPr>
    </a:lvl2pPr>
    <a:lvl3pPr marL="914400" algn="l" rtl="0" eaLnBrk="0" fontAlgn="base" hangingPunct="0">
      <a:spcBef>
        <a:spcPct val="0"/>
      </a:spcBef>
      <a:spcAft>
        <a:spcPct val="0"/>
      </a:spcAft>
      <a:defRPr kern="1200">
        <a:solidFill>
          <a:schemeClr val="tx1"/>
        </a:solidFill>
        <a:latin typeface="Times" charset="0"/>
        <a:ea typeface="+mn-ea"/>
        <a:cs typeface="+mn-cs"/>
      </a:defRPr>
    </a:lvl3pPr>
    <a:lvl4pPr marL="1371600" algn="l" rtl="0" eaLnBrk="0" fontAlgn="base" hangingPunct="0">
      <a:spcBef>
        <a:spcPct val="0"/>
      </a:spcBef>
      <a:spcAft>
        <a:spcPct val="0"/>
      </a:spcAft>
      <a:defRPr kern="1200">
        <a:solidFill>
          <a:schemeClr val="tx1"/>
        </a:solidFill>
        <a:latin typeface="Times" charset="0"/>
        <a:ea typeface="+mn-ea"/>
        <a:cs typeface="+mn-cs"/>
      </a:defRPr>
    </a:lvl4pPr>
    <a:lvl5pPr marL="1828800" algn="l" rtl="0" eaLnBrk="0" fontAlgn="base" hangingPunct="0">
      <a:spcBef>
        <a:spcPct val="0"/>
      </a:spcBef>
      <a:spcAft>
        <a:spcPct val="0"/>
      </a:spcAft>
      <a:defRPr kern="1200">
        <a:solidFill>
          <a:schemeClr val="tx1"/>
        </a:solidFill>
        <a:latin typeface="Times" charset="0"/>
        <a:ea typeface="+mn-ea"/>
        <a:cs typeface="+mn-cs"/>
      </a:defRPr>
    </a:lvl5pPr>
    <a:lvl6pPr marL="2286000" algn="l" defTabSz="914400" rtl="0" eaLnBrk="1" latinLnBrk="0" hangingPunct="1">
      <a:defRPr kern="1200">
        <a:solidFill>
          <a:schemeClr val="tx1"/>
        </a:solidFill>
        <a:latin typeface="Times" charset="0"/>
        <a:ea typeface="+mn-ea"/>
        <a:cs typeface="+mn-cs"/>
      </a:defRPr>
    </a:lvl6pPr>
    <a:lvl7pPr marL="2743200" algn="l" defTabSz="914400" rtl="0" eaLnBrk="1" latinLnBrk="0" hangingPunct="1">
      <a:defRPr kern="1200">
        <a:solidFill>
          <a:schemeClr val="tx1"/>
        </a:solidFill>
        <a:latin typeface="Times" charset="0"/>
        <a:ea typeface="+mn-ea"/>
        <a:cs typeface="+mn-cs"/>
      </a:defRPr>
    </a:lvl7pPr>
    <a:lvl8pPr marL="3200400" algn="l" defTabSz="914400" rtl="0" eaLnBrk="1" latinLnBrk="0" hangingPunct="1">
      <a:defRPr kern="1200">
        <a:solidFill>
          <a:schemeClr val="tx1"/>
        </a:solidFill>
        <a:latin typeface="Times" charset="0"/>
        <a:ea typeface="+mn-ea"/>
        <a:cs typeface="+mn-cs"/>
      </a:defRPr>
    </a:lvl8pPr>
    <a:lvl9pPr marL="3657600" algn="l" defTabSz="914400" rtl="0" eaLnBrk="1" latinLnBrk="0" hangingPunct="1">
      <a:defRPr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2448">
          <p15:clr>
            <a:srgbClr val="A4A3A4"/>
          </p15:clr>
        </p15:guide>
        <p15:guide id="4" pos="2928">
          <p15:clr>
            <a:srgbClr val="A4A3A4"/>
          </p15:clr>
        </p15:guide>
      </p15:sldGuideLst>
    </p:ext>
    <p:ext uri="{2D200454-40CA-4A62-9FC3-DE9A4176ACB9}">
      <p15:notesGuideLst xmlns:p15="http://schemas.microsoft.com/office/powerpoint/2012/main">
        <p15:guide id="1" orient="horz" pos="2674" userDrawn="1">
          <p15:clr>
            <a:srgbClr val="A4A3A4"/>
          </p15:clr>
        </p15:guide>
        <p15:guide id="2" pos="2192" userDrawn="1">
          <p15:clr>
            <a:srgbClr val="A4A3A4"/>
          </p15:clr>
        </p15:guide>
        <p15:guide id="3" orient="horz" pos="2928" userDrawn="1">
          <p15:clr>
            <a:srgbClr val="A4A3A4"/>
          </p15:clr>
        </p15:guide>
        <p15:guide id="4"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891A7"/>
    <a:srgbClr val="CCCCFF"/>
    <a:srgbClr val="FF0000"/>
    <a:srgbClr val="66B9CC"/>
    <a:srgbClr val="E7DEC9"/>
    <a:srgbClr val="FF3300"/>
    <a:srgbClr val="26697A"/>
    <a:srgbClr val="D91607"/>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434" autoAdjust="0"/>
  </p:normalViewPr>
  <p:slideViewPr>
    <p:cSldViewPr>
      <p:cViewPr varScale="1">
        <p:scale>
          <a:sx n="92" d="100"/>
          <a:sy n="92" d="100"/>
        </p:scale>
        <p:origin x="918" y="84"/>
      </p:cViewPr>
      <p:guideLst>
        <p:guide orient="horz" pos="2160"/>
        <p:guide pos="2880"/>
        <p:guide orient="horz" pos="2448"/>
        <p:guide pos="2928"/>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p:scale>
          <a:sx n="90" d="100"/>
          <a:sy n="90" d="100"/>
        </p:scale>
        <p:origin x="5544" y="1218"/>
      </p:cViewPr>
      <p:guideLst>
        <p:guide orient="horz" pos="2674"/>
        <p:guide pos="219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30" name="Rectangle 6"/>
          <p:cNvSpPr>
            <a:spLocks noGrp="1" noChangeArrowheads="1"/>
          </p:cNvSpPr>
          <p:nvPr>
            <p:ph type="hdr" sz="quarter"/>
          </p:nvPr>
        </p:nvSpPr>
        <p:spPr bwMode="auto">
          <a:xfrm>
            <a:off x="2181473" y="309515"/>
            <a:ext cx="3037628" cy="465847"/>
          </a:xfrm>
          <a:prstGeom prst="rect">
            <a:avLst/>
          </a:prstGeom>
          <a:noFill/>
          <a:ln w="9525">
            <a:noFill/>
            <a:miter lim="800000"/>
            <a:headEnd/>
            <a:tailEnd/>
          </a:ln>
          <a:effectLst/>
        </p:spPr>
        <p:txBody>
          <a:bodyPr vert="horz" wrap="square" lIns="91761" tIns="45880" rIns="91761" bIns="45880" numCol="1" anchor="t" anchorCtr="0" compatLnSpc="1">
            <a:prstTxWarp prst="textNoShape">
              <a:avLst/>
            </a:prstTxWarp>
          </a:bodyPr>
          <a:lstStyle>
            <a:lvl1pPr algn="ctr">
              <a:defRPr sz="2000" b="1"/>
            </a:lvl1pPr>
          </a:lstStyle>
          <a:p>
            <a:pPr>
              <a:defRPr/>
            </a:pPr>
            <a:r>
              <a:rPr lang="en-US" dirty="0"/>
              <a:t>207 – 12C (Education)</a:t>
            </a:r>
          </a:p>
        </p:txBody>
      </p:sp>
      <p:sp>
        <p:nvSpPr>
          <p:cNvPr id="3" name="Slide Number Placeholder 2"/>
          <p:cNvSpPr>
            <a:spLocks noGrp="1"/>
          </p:cNvSpPr>
          <p:nvPr>
            <p:ph type="sldNum" sz="quarter" idx="3"/>
          </p:nvPr>
        </p:nvSpPr>
        <p:spPr>
          <a:xfrm>
            <a:off x="3970784" y="8830644"/>
            <a:ext cx="3038049" cy="464315"/>
          </a:xfrm>
          <a:prstGeom prst="rect">
            <a:avLst/>
          </a:prstGeom>
        </p:spPr>
        <p:txBody>
          <a:bodyPr vert="horz" lIns="85213" tIns="42606" rIns="85213" bIns="42606" rtlCol="0" anchor="b"/>
          <a:lstStyle>
            <a:lvl1pPr algn="r">
              <a:defRPr sz="1100"/>
            </a:lvl1pPr>
          </a:lstStyle>
          <a:p>
            <a:fld id="{B751B3C4-1C1A-472C-A87C-FD34C815DC6D}" type="slidenum">
              <a:rPr lang="en-US" smtClean="0"/>
              <a:pPr/>
              <a:t>‹#›</a:t>
            </a:fld>
            <a:endParaRPr lang="en-US"/>
          </a:p>
        </p:txBody>
      </p:sp>
      <p:sp>
        <p:nvSpPr>
          <p:cNvPr id="4" name="Date Placeholder 3"/>
          <p:cNvSpPr>
            <a:spLocks noGrp="1"/>
          </p:cNvSpPr>
          <p:nvPr>
            <p:ph type="dt" sz="quarter" idx="1"/>
          </p:nvPr>
        </p:nvSpPr>
        <p:spPr>
          <a:xfrm>
            <a:off x="3970784" y="2"/>
            <a:ext cx="3038049" cy="464315"/>
          </a:xfrm>
          <a:prstGeom prst="rect">
            <a:avLst/>
          </a:prstGeom>
        </p:spPr>
        <p:txBody>
          <a:bodyPr vert="horz" lIns="85213" tIns="42606" rIns="85213" bIns="42606" rtlCol="0"/>
          <a:lstStyle>
            <a:lvl1pPr algn="r">
              <a:defRPr sz="1100"/>
            </a:lvl1pPr>
          </a:lstStyle>
          <a:p>
            <a:fld id="{A43C84FB-A914-410D-8EBA-70F20698A521}" type="datetimeFigureOut">
              <a:rPr lang="en-US" smtClean="0"/>
              <a:pPr/>
              <a:t>10/10/2022</a:t>
            </a:fld>
            <a:endParaRPr lang="en-US"/>
          </a:p>
        </p:txBody>
      </p:sp>
    </p:spTree>
    <p:extLst>
      <p:ext uri="{BB962C8B-B14F-4D97-AF65-F5344CB8AC3E}">
        <p14:creationId xmlns:p14="http://schemas.microsoft.com/office/powerpoint/2010/main" val="363175119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1920" max="1920" units="cm"/>
          <inkml:channel name="Y" type="integer" min="-76" max="1080" units="cm"/>
          <inkml:channel name="T" type="integer" max="2.14748E9" units="dev"/>
        </inkml:traceFormat>
        <inkml:channelProperties>
          <inkml:channelProperty channel="X" name="resolution" value="75.44204" units="1/cm"/>
          <inkml:channelProperty channel="Y" name="resolution" value="40.41958" units="1/cm"/>
          <inkml:channelProperty channel="T" name="resolution" value="1" units="1/dev"/>
        </inkml:channelProperties>
      </inkml:inkSource>
      <inkml:timestamp xml:id="ts0" timeString="2018-11-29T21:36:02.862"/>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-1 368 0,'24'0'375,"25"0"-360,0 0 1,24 0-16,0 0 15,1 0-15,-1 0 16,-24 0-16,-25 0 16,1 0-16,-1 0 78,0 0-78,1 0 15,-1 0 1,1 0 0,-1 0-1,1 0 17,-1 0-17,25 0 1,-25 0-16,25 0 15,0 0-15,0 0 16,0 0-16,-1 0 16,-23 0-16,-1 0 15,25 0-15,-24 0 16,-1 0-16,0 0 16,1 0-16,-1 0 15,1 0 1,-1 0-1,1 0 1,-1 0-16,0 0 16,1 0-1,-1 0-15,25 0 16,-25 0 0,25 0-16,-24 0 15,-1 0-15,25 0 16,-25 0-16,1 0 15,-1 0-15,1 0 16,-1 0 0,1-25-16,23 25 15,-23 0 1,-1 0-16,1 0 16,-1 0-1,-24-24 1,25 24-16,-1 0 15,0 0-15,25 0 16,-24 0-16,-1 0 16,25-25-16,-25 25 15,1 0-15,-1 0 16,1 0 0,-1 0-1,0-24 1,1 24-1,-1 0 1,1 0 0,-1 0-1,1 0 1,-1 0 15,0 0-15,1 0-16,-1 0 15,25 0-15,0 0 16,-25 0-16,25 0 16,0 0-16,-25 0 15,1 0-15,-1 0 16,1 0 15,-1 0-15,25 0-1,-25 0 1,1 0-16,-1 0 16,1 0-1,-25-25 1,24 25-16,1 0 16,-1 0-16,0 0 15,25 0 16,-24 0-15,-1 0-16,1 0 16,-1-24-16,0 24 15,1 0-15,-1 0 16,-24-24 15,25 24-31,-1 0 16,1 0-1,23 0-15,-23 0 16,-1 0 0,1 0-16,-1 0 31,0 0-15,-24-25-1,25 25-15,-1 0 16,1 0-1,24 0-15,-25 0 16,0-24 0,1 24-16,-1 0 15,1 0 1,-1 0 0,1 0-1,-1 0 16,-24-25-15,24 25-16,1 0 16,-1 0-1,1 0-15,-1 0 16,0-24 0,1 24-16,-1 0 15,1 0-15,24 0 16,-25 0-16,0 0 15,25-25-15,-24 25 32,-1 0-17,1 0 1,-1 0 0,0 0-1,1 0 1,-1 0 15,1 0-31,-1 0 16,1 0-1,-1 0 1,0 0-16,1 0 16,-1 0 15,1 0 0,-1 0-31,1 0 31,-1 0-15,0 0 0,1 0-16,-1 0 15,25 0 1,-25 0-16,25 0 15,-24 0-15,24 0 16,-25 0-16,0 0 16,1 0 31,-1 0-16,1 0 16,-1 0-32,1 0 1,-1 0 31,0 0-32,1 0 1,-1 0 0,1 0-1,-1 0 1,0 0 0,1 0-1,-1 0 1,1 0-1,-1 0 1,1 0 0,-1 0-1,0 0 17,1 0-17,-1 0 1,1 0-1,-1 0 1,1 0 31,-1 0-16,0 0-15,1 0-1,-1 0 17,1 0-17,-1 0 63,1-24 1,-25 0 155,0-1-218</inkml:trace>
</inkml:ink>
</file>

<file path=ppt/ink/ink10.xml><?xml version="1.0" encoding="utf-8"?>
<inkml:ink xmlns:inkml="http://www.w3.org/2003/InkML">
  <inkml:definitions>
    <inkml:context xml:id="ctx0">
      <inkml:inkSource xml:id="inkSrc0">
        <inkml:traceFormat>
          <inkml:channel name="X" type="integer" min="-1920" max="1920" units="cm"/>
          <inkml:channel name="Y" type="integer" min="-76" max="1080" units="cm"/>
          <inkml:channel name="T" type="integer" max="2.14748E9" units="dev"/>
        </inkml:traceFormat>
        <inkml:channelProperties>
          <inkml:channelProperty channel="X" name="resolution" value="75.44204" units="1/cm"/>
          <inkml:channelProperty channel="Y" name="resolution" value="40.41958" units="1/cm"/>
          <inkml:channelProperty channel="T" name="resolution" value="1" units="1/dev"/>
        </inkml:channelProperties>
      </inkml:inkSource>
      <inkml:timestamp xml:id="ts0" timeString="2018-11-29T21:37:02.821"/>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0 293 0,'24'0'156,"1"0"-140,-1 0 0,1 0-1,-1 0 16,0 0-15,1 0 0,-1 0-1,25 0 1,-24 0-16,-1 0 16,25 0-16,-25 0 15,1 0-15,-1 0 16,1 0-16,-1 0 15,0 0 1,1 0-16,-1 0 16,1 0-16,24 0 15,-25 0-15,0 0 16,25 0-16,-24 0 16,-1 0-16,1 0 15,-1 0 1,0 0 15,1 0-31,-1 0 16,1 0-16,-1 0 15,25 0-15,-25 0 16,1 0-16,-1 0 16,25 0-16,-25 0 15,25 0-15,-24 0 16,48 0-16,-49 0 15,1 0-15,-1 0 16,1 0 15,-1 0-15,1 0 0,-1 0-1,0 0-15,1 0 16,-1 0-1,1 0 1,-1 0 0,0 0-1,1 0 1,-1 0-16,25 0 31,-24 0-15,23 0-16,-23 0 15,24 0-15,0 0 16,-1 0-16,1 0 16,0 0-16,0 0 15,-25 0-15,1 0 16,-1 0 0,1 0-1,-1 0-15,0 0 16,1 0-1,-1 0 1,1 0-16,-1 0 16,25 0-1,-25 0 17,1 0-17,-1 0 1,1 0-1,-1 0 1,1 0 0,-1 0-1,0 0 1,1-25 0,-1 25-16,1 0 15,-1 0-15,1 0 16,-1 0-16,0 0 15,1-24-15,-1 24 16,25 0-16,-49-25 16,24 25-16,25 0 15,-24 0-15,-1 0 16,-24-24-16,25 24 16,-1 0-1,0 0-15,1 0 16,-1 0-1,1 0-15,24-25 16,-25 25 0,0 0-1,1 0 1,-1 0 0,1-24-16,-1 24 31,1 0-16,-1 0 1,0 0-16,-24-24 16,25 24-16,-1 0 15,1 0 1,-1 0 0,0-25-1,1 25 1,-1-24-16,1 24 15,-1 0 1,1 0 0,-1-25-16,0 25 78,1 0-63,-1 0 1,1 0-16,-1 0 16,1 0-1,-25-24 1,24 24 0,0 0-1,1 0 95,-1 0-32,1 0-16,-1 0 1,1 0-48,-25-24 32</inkml:trace>
</inkml:ink>
</file>

<file path=ppt/ink/ink11.xml><?xml version="1.0" encoding="utf-8"?>
<inkml:ink xmlns:inkml="http://www.w3.org/2003/InkML">
  <inkml:definitions>
    <inkml:context xml:id="ctx0">
      <inkml:inkSource xml:id="inkSrc0">
        <inkml:traceFormat>
          <inkml:channel name="X" type="integer" min="-1920" max="1920" units="cm"/>
          <inkml:channel name="Y" type="integer" min="-76" max="1080" units="cm"/>
          <inkml:channel name="T" type="integer" max="2.14748E9" units="dev"/>
        </inkml:traceFormat>
        <inkml:channelProperties>
          <inkml:channelProperty channel="X" name="resolution" value="75.44204" units="1/cm"/>
          <inkml:channelProperty channel="Y" name="resolution" value="40.41958" units="1/cm"/>
          <inkml:channelProperty channel="T" name="resolution" value="1" units="1/dev"/>
        </inkml:channelProperties>
      </inkml:inkSource>
      <inkml:timestamp xml:id="ts0" timeString="2018-11-29T21:37:18.134"/>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0 415 0,'25'0'187,"-25"-25"-171,24 25-1,1 0 1,-1 0 0,1 0-1,-1 0-15,0 0 16,25 0-16,-24 0 16,24 0-1,-1 0-15,1 0 16,-24 0-16,23 0 15,1 0-15,-24 0 16,-1 0 31,1 0-31,-1 0-1,0 0 1,25 0-16,-24 0 15,-1 0-15,25 0 16,24-24-16,-24 0 16,0 24-16,0 0 15,0 0-15,0 0 16,-25 0-16,0-25 16,1 25-1,-1 0-15,25-24 16,-25 24-16,1 0 15,24-25-15,0 25 16,-1-24-16,-23 24 16,24 0-1,-25 0 1,1 0 0,-1 0-16,0 0 15,1 0 1,-1 0-1,1-24-15,23 24 16,-23-25 0,-1 25-1,1 0-15,-1 0 16,25 0 0,-25-24-16,25 24 15,-24 0 1,-1 0-1,25 0 1,0-25 0,-25 25-1,1-24-15,-1 24 16,25 0 0,-25 0-1,1 0 1,24 0-1,-25 0 1,-24-25-16,25 25 16,-1 0-16,0 0 15,1 0 1,-1 0 0,1-24-1,-1 24 1,0 0-1,-24-24 1,25 24-16,-1 0 16,1 0-1,-1 0 1,1 0 0,-1 0-16,0 0 15,1-25 1,-1 25 15,1 0-15,-1 0-16,1 0 15,-1 0 17,0 0 14,1 0-46,-1 0 32,1 0 15,-1 0-1,0 0-30,1 0 0,-1 0-1,1 0 17,-1 0-17,1 0 1,-1 0 15,0 0 0,1 0-31,-1 0 16,1 0 15,-1 0 0,1 0 1,-1 0 15,0 0-32,1 0 16,-1 0-15,1 0 31,-1 0-31,1 0 15,-1 0-16,0 0 48,1 0-1,-1 0-30,1 0-1,-1 0-15,1 0 46,-1 0 751,-24-24-376</inkml:trace>
</inkml:ink>
</file>

<file path=ppt/ink/ink12.xml><?xml version="1.0" encoding="utf-8"?>
<inkml:ink xmlns:inkml="http://www.w3.org/2003/InkML">
  <inkml:definitions>
    <inkml:context xml:id="ctx0">
      <inkml:inkSource xml:id="inkSrc0">
        <inkml:traceFormat>
          <inkml:channel name="X" type="integer" min="-1920" max="1920" units="cm"/>
          <inkml:channel name="Y" type="integer" min="-76" max="1080" units="cm"/>
          <inkml:channel name="T" type="integer" max="2.14748E9" units="dev"/>
        </inkml:traceFormat>
        <inkml:channelProperties>
          <inkml:channelProperty channel="X" name="resolution" value="75.44204" units="1/cm"/>
          <inkml:channelProperty channel="Y" name="resolution" value="40.41958" units="1/cm"/>
          <inkml:channelProperty channel="T" name="resolution" value="1" units="1/dev"/>
        </inkml:channelProperties>
      </inkml:inkSource>
      <inkml:timestamp xml:id="ts0" timeString="2018-11-29T21:37:22.974"/>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-1 75 0,'24'-25'78,"0"25"-31,1 0-47,-1 0 16,1 0-1,-1 0-15,1 0 16,23 0-16,-23 0 15,-1 0-15,25 0 16,0 0-16,-25 0 16,1 0-1,-1 0-15,1 0 110,-1 0-110,0 0 47,1 0-16,-1-24-16,1 24 1,-25-25 187</inkml:trace>
</inkml:ink>
</file>

<file path=ppt/ink/ink13.xml><?xml version="1.0" encoding="utf-8"?>
<inkml:ink xmlns:inkml="http://www.w3.org/2003/InkML">
  <inkml:definitions>
    <inkml:context xml:id="ctx0">
      <inkml:inkSource xml:id="inkSrc0">
        <inkml:traceFormat>
          <inkml:channel name="X" type="integer" min="-1920" max="1920" units="cm"/>
          <inkml:channel name="Y" type="integer" min="-76" max="1080" units="cm"/>
          <inkml:channel name="T" type="integer" max="2.14748E9" units="dev"/>
        </inkml:traceFormat>
        <inkml:channelProperties>
          <inkml:channelProperty channel="X" name="resolution" value="75.44204" units="1/cm"/>
          <inkml:channelProperty channel="Y" name="resolution" value="40.41958" units="1/cm"/>
          <inkml:channelProperty channel="T" name="resolution" value="1" units="1/dev"/>
        </inkml:channelProperties>
      </inkml:inkSource>
      <inkml:timestamp xml:id="ts0" timeString="2018-11-29T21:37:29.214"/>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-1 905 0,'24'0'32,"0"0"-17,1 0 17,-25-24-17,24 24-15,1 0 16,-1 0-1,1 0 1,-1 0 0,0 0-16,1 0 15,24 0-15,-25 0 16,1 0-16,23 0 16,-23 0-16,24 0 15,-25 0-15,25 0 16,0 0-1,-25 0-15,1-24 16,23 24-16,-23 0 16,-25-25-16,49 25 15,-25 0-15,1 0 16,23 0-16,26 0 16,-25 0-16,24 0 15,0-24-15,-24 24 16,0 0-16,-25 0 15,25 0-15,-25 0 16,1 0 0,-1 0-1,1 0 1,-1 0-16,1 0 16,-1 0-16,25-25 15,-25 25-15,1 0 16,-1 0-1,1 0-15,-1 0 16,0 0-16,25 0 16,0 0-1,-24 0-15,-1 0 16,0 0 0,1 0-16,-1 0 15,1 0 1,-1 0-1,0 0 17,1 0-17,-1 0-15,1 0 16,-1 0 0,1 0-1,-1 0-15,0-24 16,1 24-16,-1 0 15,1 0-15,-1 0 16,25 0-16,-25 0 16,25-25-1,-24 25-15,-1 0 16,25 0-16,-25 0 16,25 0-1,-24 0 1,-1 0-1,0 0 17,1 0-17,-1 0-15,25 0 16,0 0 0,-25 0-1,1 0 1,-1 0-1,1 0-15,-1 0 16,1 0-16,-1 0 16,0 0-16,1 0 15,-1 0-15,25 0 16,-24 0-16,-1 0 16,0 0-16,25 0 15,-24 0-15,23 0 16,-23 0-16,24 0 15,-25 0 32,1 0-31,-1 0-16,0 0 16,1 0-16,-1 25 15,25-25-15,-24 0 16,-1 0-16,25 0 15,-25 0 1,1 0 0,-1 0-1,0 0 1,1 0-16,24 0 16,-25 0-1,1 0 1,-1 0-1,0 0-15,1 0 16,-1 0 0,1 0-1,-1 0 1,1 0-16,23 0 16,-23 0-16,24 0 15,0 0-15,-1 0 16,26 0-16,-25 0 15,-25 0-15,0 0 16,25 0-16,-24 0 16,-1 0-16,0 0 15,50 0-15,-25 0 16,-25 0-16,25 0 16,-25 0-1,25 0-15,-24 0 16,-1 0-16,0 0 31,1 0-15,-1 0-1,25 0 1,-25 0-16,1 0 16,24 0-16,-25-25 15,1 25-15,-1 0 16,0 0-1,1 0 1,-1 0-16,1 0 16,-1 0-16,1 0 15,-1-24 1,25 24-16,-25 0 16,1 0-1,-1 0-15,1 0 16,-1 0-16,25 0 15,0 0-15,24-24 16,-24 24-16,-25 0 16,1-25-1,23 25-15,-23 0 16,-1 0 15,1 0-15,-1 0-1,1 0 1,-1 0 0,0 0-1,1 0-15,-1 0 16,1 0-16,-1 0 16,25-24-1,-25 24-15,1 0 16,-1 0-1,1 0 1,-1 0 0,0 0-16,1 0 15,24 0-15,-25-25 16,1 25-16,23 0 16,-23 0-16,24 0 15,-25 0 1,-24-24-1,25 24 1,23 0 0,-23 0-16,-1 0 15,1 0-15,-1 0 16,1-24-16,-1 24 16,0 0-16,1 0 15,24-25-15,-25 25 16,1 0-16,-1 0 15,25 0 1,-25 0-16,1 0 16,-1 0-1,0-24-15,1 24 16,-1-25 0,1 25-1,-1 0 1,1 0-1,-1 0 1,-24-24-16,24 24 16,25 0-16,-24 0 15,-1 0 1,1-25-16,-1 25 16,25 0-1,-25 0 1,1 0-16,23-24 15,-23 24-15,-1 0 16,1 0 0,-1 0-1,1 0 1,-1 0 0,0 0-16,1 0 15,-25-24 1,24 24-16,1 0 15,-1 0-15,1 0 16,23 0 0,-23 0-1,-1 0-15,1 0 16,-1 0-16,49-25 16,-48 25-16,24 0 15,-25-24-15,25 24 16,-25 0-16,1 0 15,-1 0 1,1 0 15,-1 0-15,0 0-16,1-25 16,24 25-1,-25 0 1,1 0-1,-1 0 1,0 0-16,1 0 16,-25-24-16,24 24 15,1 0-15,-1 0 16,1 0-16,-1-25 16,25 25-16,0 0 15,-1 0-15,26-24 16,-25 24-16,24 0 15,0 0-15,-24 0 16,0 0-16,0-24 16,-25 24-16,1-25 15,23 25-15,-23 0 16,-1 0-16,1 0 16,-1 0-16,25-24 15,-25 24 1,1 0-1,24-25 1,-1 25 0,-23 0-16,-1 0 15,1 0-15,24 0 16,-25 0-16,0 0 16,25-24-16,-24 24 15,-1 0-15,1 0 16,-1 0-1,0 0-15,1 0 16,-1 0 0,1 0-16,-1 0 15,25 0-15,0 0 16,0 0-16,-1 0 16,1 0-16,0 0 15,0 0-15,-25 0 16,1 0-16,-1 0 15,1 0-15,-1 0 16,1-24 15,-1 24-15,25 0 15,-25 0-15,1 0-16,-1 0 15,1 0 17,-1 0-17,0 0 17,1 0-17,-1-25 32,1 25-31,-1 0-1,0 0 1,1 0 0,-1 0-1,1 0 1,-25-24-16,24 24 15,1 0-15,-1 0 16,0 0 15,1 0 1,-1 0-17,1 0 1,-1 0 15,1-25-15,-1 25-1,0 0 1,1-24 0,-1 24 46,1 0-31,-1 0 1,0 0 77,1 0-93,-1 0-1,1 0-15,-1 0 16,1 0-16,-50 0 219,-24 0-219</inkml:trace>
</inkml:ink>
</file>

<file path=ppt/ink/ink14.xml><?xml version="1.0" encoding="utf-8"?>
<inkml:ink xmlns:inkml="http://www.w3.org/2003/InkML">
  <inkml:definitions>
    <inkml:context xml:id="ctx0">
      <inkml:inkSource xml:id="inkSrc0">
        <inkml:traceFormat>
          <inkml:channel name="X" type="integer" min="-1920" max="1920" units="cm"/>
          <inkml:channel name="Y" type="integer" min="-76" max="1080" units="cm"/>
          <inkml:channel name="T" type="integer" max="2.14748E9" units="dev"/>
        </inkml:traceFormat>
        <inkml:channelProperties>
          <inkml:channelProperty channel="X" name="resolution" value="75.44204" units="1/cm"/>
          <inkml:channelProperty channel="Y" name="resolution" value="40.41958" units="1/cm"/>
          <inkml:channelProperty channel="T" name="resolution" value="1" units="1/dev"/>
        </inkml:channelProperties>
      </inkml:inkSource>
      <inkml:timestamp xml:id="ts0" timeString="2018-11-29T21:37:32.421"/>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0 268 0,'25'0'78,"-1"0"-63,1 0 1,-1-24-16,25 24 16,0 0-16,-25 0 15,25 0-15,0 0 16,0 0-16,24 0 15,-24 0-15,-25 0 16,25 0-16,-24 0 16,23 0-16,1 0 15,0 0-15,0 0 16,0 0 0,0-24-16,24 24 15,-49 0-15,1 0 16,-1 0-16,1 0 15,-1 0-15,1 0 16,23 0-16,1 0 16,0 0-16,0 0 15,0 0-15,0 0 16,24 0-16,-49 0 16,-24-25-16,25 25 15,-1 0-15,1 0 16,-1-24-1,25 24-15,0 0 16,-1 0-16,1 0 16,-24 0-16,-1 0 15,1 0 1,-1 0-16,0 0 16,1 0-16,24 0 15,-25 0-15,25-25 16,-25 25-16,50 0 15,-25 0-15,-25 0 16,0 0-16,1 0 16,-1 0-1,1 0 1,-1 0 0,1 0-16,-1 0 15,0-24-15,25 24 16,-24 0-16,-1 0 15,25 0-15,-25 0 16,1 0-16,24 0 16,-1 0-16,-23 0 15,-1 0-15,1 0 16,-1 0-16,1 0 16,-1 0 15,0 0-16,1 0 1,-1 0-16,1 0 16,-1 0 62,-24-25-31,24 25-47,1 0 15,-25-24 1,24 24-16,1 0 16,-1 0-1,1 0 1,-25-24-1,24 24 17,-24-25-17,24 25 1,1 0 46,-25-24-46,24 24-16</inkml:trace>
</inkml:ink>
</file>

<file path=ppt/ink/ink2.xml><?xml version="1.0" encoding="utf-8"?>
<inkml:ink xmlns:inkml="http://www.w3.org/2003/InkML">
  <inkml:definitions>
    <inkml:context xml:id="ctx0">
      <inkml:inkSource xml:id="inkSrc0">
        <inkml:traceFormat>
          <inkml:channel name="X" type="integer" min="-1920" max="1920" units="cm"/>
          <inkml:channel name="Y" type="integer" min="-76" max="1080" units="cm"/>
          <inkml:channel name="T" type="integer" max="2.14748E9" units="dev"/>
        </inkml:traceFormat>
        <inkml:channelProperties>
          <inkml:channelProperty channel="X" name="resolution" value="75.44204" units="1/cm"/>
          <inkml:channelProperty channel="Y" name="resolution" value="40.41958" units="1/cm"/>
          <inkml:channelProperty channel="T" name="resolution" value="1" units="1/dev"/>
        </inkml:channelProperties>
      </inkml:inkSource>
      <inkml:timestamp xml:id="ts0" timeString="2018-11-29T21:36:10.670"/>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0 807 0,'0'-24'110,"25"24"-48,-1 0-46,0 0-16,25 0 15,0 0-15,0 0 16,24 0-16,1 0 16,-1 0-16,-49 0 15,1 0-15,-1 0 16,1 0-16,-1 0 15,0 0-15,1 0 16,-1 0-16,25 0 16,24 0-16,-24 0 15,0 0-15,0-25 16,0 25-16,0 0 16,-1-24-16,-23 24 62,24 0-46,-25 0-1,25 0-15,0 0 16,0 0-16,24 0 16,-49-24-16,1 24 15,24 0 1,-25 0-16,0 0 15,25 0-15,-24 0 16,48 0-16,-24 0 16,0 0-16,0-25 15,-25 25-15,25 0 16,-25 0-16,1 0 31,-1 0-31,0 0 16,-24-24-1,25 24-15,-1 0 16,1-25 0,-1 25-1,1 0-15,-1 0 16,0 0-16,1-24 16,-1 24-16,25 0 15,-24 0-15,23 0 16,-23 0-16,24 0 15,-25 0-15,0 0 16,1-25 0,-1 25-1,25-24 1,-24 24 0,23 0-1,-23 0-15,-1 0 16,1 0 15,-1 0-15,25 0-1,-25 0-15,1 0 16,24 0-16,-25-24 16,1 24-16,-1 0 15,25 0-15,-25 0 16,1 0-16,-1 0 94,1 0-63,-25-25-16,24 25 1,0 0 0,1 0-1,-1 0 17,1 0-17,-1 0-15,0 0 16,1 0-1,24 0 1,-25 0-16,1 0 16,23 0-16,-23 0 15,-1 0-15,1 0 16,-1 0 62,-24-24-62,25 24-16,-1 0 15,0 0-15,1 0 16,-1 0-16,1 0 47,-1 0-32,25 0 1,0 0 0,-25 0-16,1 0 15,23 0-15,-23 0 16,-1 0-16,1 0 16,24 0-16,-1 0 15,-23 0-15,-1 0 16,25 0-16,-24 0 15,-1 0 48,0 0-63,1 0 16,-1 0-1,1 0 1,-1 0-16,1 0 31,-1 0-15,25 0-1,-25 0 1,25 0-16,24 0 16,25 0-16,0 0 15,-25 0-15,-24 0 16,0 0-16,-1 0 62,-23 0-46,-1 0 0,1 0-1,-1 0 16,1 0-15,-1 0 0,0 0-1,1 0 1,-25-25-16,24 25 16,1 0-1,-1 0-15,1 0 16,-1 0-1,0-24 1,1 24 0,-1 0-16,1 0 15,-1-25 1,1 25-16,23 0 16,-23 0-16,-1 0 15,1 0-15,-1 0 16,1-24-1,-1 24 1,0 0 0,1 0-1,-1 0 1,1 0 0,23 0-1,-23 0 1,-1 0-16,1 0 15,-1 0-15,1 0 16,23 0 0,-23 0-16,-1 0 15,25 0-15,0 0 16,-25 0-16,1 0 16,-1 0-1,25 0-15,-25 0 31,1 0-15,-1 0-16,1 0 16,-1 0-1,1 0 1,-1 0 0,0 0-1,1 0 32,-25-24-31,24 24-16,1 0 15,-1 0 1,1 0 15,-1 0-15,0 0-1,1-25 1,-1 25 0,1 0 15,-1 0-31,1 0 16,-1 0-1,0 0 1,1-24-16,-1 24 15,1 0 1,-1 0 0,1 0-1,-1 0-15,25 0 16,-25 0-16,1 0 16,-1 0-16,0 0 15,1 0 1,-1 0-1,1-25 1,-1 25 0,1 0-16,23 0 15,-23 0-15,-1 0 16,1 0-16,-1 0 16,25 0-1,-25 0 1,25 0-16,-24 0 15,-1 0 1,0 0 0,1 0-1,-1 0 17,1 0-32,-1 0 31,1 0 0,-1 0-15,0 0-16,25 0 15,25-24-15,-1 24 16,0 0-16,-24 0 16,24 0-16,-48 0 46,-1-24-30,1 24 0,-1 0-1,0 0 1,1 0 31,-1 0-32,1 0 1,-1 0 0,0 0-1,1 0-15,24 0 16,-25 0-16,1 0 16,-1 0-16,25 0 15,-25 0 32,1-25 16,-1 25-63,1 0 15,-1 0 16,0-24 1,1 24-17,-1 0 1,1 0 0,23 0-1,-23 0-15,24-25 16,24 25-16,-24 0 15,0 0-15,-25 0 16,1-24-16,-1 24 16,0 0-16,1 0 15,-1 0 32,1 0-31,-1 0-1,1 0 1,-1 0 0,0 0-16,1 0 15,24 0-15,-25 0 16,1 0-16,-1 0 16,49 0-16,-48 0 15,-1 0-15,0 0 16,1 0-1,-1 0 1,25 0 0,-24 0-1,-1 0-15,25 0 16,-25 0-16,1-25 16,-1 25-16,1 0 15,-1 0-15,0 0 63,1 0-48,-1 0 1,1 0 0,-1 0-1,0 0 1,1 0-16,-1 0 15,1 0 1,-1 0 0,1 0-1,-1 0-15,0 0 16,1 0 0,-1 0-1,1 0 1,-1 0 15,1-24 0,-1 24-15,0 0 0,1 0-1,-1 0 1,25 0-1,-24 0 1,-1 0-16,0 0 16,1 0-1,-1-24 1,1 24 0,-1 0-1,1 0 16,-1 0 1,0 0-1,1 0-31,-1 0 31,1 0 0,-1-25-15,0 25 0,1 0-1,-1 0 1,1 0 0,-1 0-16,1 0 15,-1 0 16,0 0-15,1 0 0,-1 0 15,1 0 31,-1 0-46,1 0 0,-1 0-1,0 0-15,1-24 32,-1 24-17,1 0 1,-1 0-1,0 0 32,1 0-47,-1 0 16,1 0 0,-1 0-1,1 0-15,-1 0 16,0 0-1,1 0 32,-1 0-47,1-25 47,-1 25 78,1 0-94,-1 0 204,0 0-141</inkml:trace>
</inkml:ink>
</file>

<file path=ppt/ink/ink3.xml><?xml version="1.0" encoding="utf-8"?>
<inkml:ink xmlns:inkml="http://www.w3.org/2003/InkML">
  <inkml:definitions>
    <inkml:context xml:id="ctx0">
      <inkml:inkSource xml:id="inkSrc0">
        <inkml:traceFormat>
          <inkml:channel name="X" type="integer" min="-1920" max="1920" units="cm"/>
          <inkml:channel name="Y" type="integer" min="-76" max="1080" units="cm"/>
          <inkml:channel name="T" type="integer" max="2.14748E9" units="dev"/>
        </inkml:traceFormat>
        <inkml:channelProperties>
          <inkml:channelProperty channel="X" name="resolution" value="75.44204" units="1/cm"/>
          <inkml:channelProperty channel="Y" name="resolution" value="40.41958" units="1/cm"/>
          <inkml:channelProperty channel="T" name="resolution" value="1" units="1/dev"/>
        </inkml:channelProperties>
      </inkml:inkSource>
      <inkml:timestamp xml:id="ts0" timeString="2018-11-29T21:36:22.558"/>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-1 439 0,'24'0'172,"0"0"-156,1 0-1,-1 0 1,1 0-16,-1 0 16,25 0-16,0 0 15,-25 0 32,1 0-31,-1 0-1,0 0 1,1 0-16,24 0 16,24 0-16,0 0 15,1 0-15,-1 0 16,0 0-16,-24 0 15,0 0-15,0 0 16,-25 0-16,0 0 16,25 0-16,25 0 15,-26 0-15,1 0 16,0 0-16,-24 0 16,-1 0-16,0 0 15,1 0-15,-1 0 16,25 0-1,-24 0-15,-1 0 16,25 0-16,0 0 16,-1 0-16,1 0 15,0 0-15,0 0 16,0-24-16,24 24 16,0 0-16,-24 0 15,24 0-15,1 0 16,-1 0-16,-24 0 15,0 0 1,-25 0-16,25-25 16,-25 25-16,1 0 15,-1 0 1,1 0 0,24 0-16,-25-24 15,0 24-15,25 0 16,25 0-16,-1 0 15,-49 0-15,1 0 16,-1-24-16,25 24 16,-25 0-1,25 0 1,-24 0-16,-1 0 16,25 0-16,-25 0 15,25 0-15,-24 0 16,23-25-16,1 25 15,-24 0-15,-1 0 16,25-24-16,-25 24 16,1 0-1,-1 0 1,1 0 0,23 0-1,-23 0-15,24 0 16,24 0-16,25 0 15,24 0-15,49 0 16,0 0-16,-74 0 16,1 0-16,-49 0 62,0 0-62,-25 0 16,1 0 15,-1 0 0,0 0-15,1 0-16,24 0 16,-25 0-1,1 0-15,23 0 16,1 0-16,25 0 15,-26 0-15,-23 0 16,-1 0-16,25 0 16,-24 0-1,-1 0 1,0 0-16,1 0 16,24 0-16,-25 0 15,25 0-15,-25-25 16,50 25-16,-50 0 15,0-24-15,1 24 16,-1 0 15,1 0-31,-1 0 16,1 0 0,-1-25-1,0 25-15,1 0 16,-1 0-1,1 0 1,-1 0 0,-24-24-16,25 24 15,-1 0 1,25-24 0,-25 24-16,1 0 15,23 0-15,26 0 16,-25-25-16,-1 25 15,-23 0 1,24-24-16,-25 24 16,1 0-1,-1 0-15,0 0 47,1 0-16,-25-25-31,24 25 16,1 0-16,-1 0 31,1 0-15,-1 0 0,0 0-16,1 0 15,24 0 1,-25 0-16,1 0 15,23-24-15,-23 24 16,-1 0-16,1 0 16,-25-25-16,24 25 15,0 0 1,1 0 0,-1 0-1,1 0 16,-1 0 1,1 0 46,-1 0-63,0 0 48,-24-24-47,25 24-1,-1 0 1,1 0-1,-1 0 1,1 0 0,-1 0-1,0 0 32,-24-24-31,25 24-1</inkml:trace>
</inkml:ink>
</file>

<file path=ppt/ink/ink4.xml><?xml version="1.0" encoding="utf-8"?>
<inkml:ink xmlns:inkml="http://www.w3.org/2003/InkML">
  <inkml:definitions>
    <inkml:context xml:id="ctx0">
      <inkml:inkSource xml:id="inkSrc0">
        <inkml:traceFormat>
          <inkml:channel name="X" type="integer" min="-1920" max="1920" units="cm"/>
          <inkml:channel name="Y" type="integer" min="-76" max="1080" units="cm"/>
          <inkml:channel name="T" type="integer" max="2.14748E9" units="dev"/>
        </inkml:traceFormat>
        <inkml:channelProperties>
          <inkml:channelProperty channel="X" name="resolution" value="75.44204" units="1/cm"/>
          <inkml:channelProperty channel="Y" name="resolution" value="40.41958" units="1/cm"/>
          <inkml:channelProperty channel="T" name="resolution" value="1" units="1/dev"/>
        </inkml:channelProperties>
      </inkml:inkSource>
      <inkml:timestamp xml:id="ts0" timeString="2018-11-29T21:36:29.470"/>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0 244 0,'24'0'78,"1"0"-62,-1 0-1,1 0 1,-1 0 0,0 0-16,25 0 15,-24 0-15,23 0 16,1 0-16,-24 0 15,-1-24 17,1 24-17,-1 0 1,0 0 0,25 0-16,-24 0 15,48 0-15,-49 0 16,1 0 46,-1 0-62,1 0 16,24 0 0,24 0-16,25-25 15,-25 25-15,0 0 16,0 0-16,1-24 15,-50 24-15,0 0 16,1 0-16,-1 0 16,1 0-16,-1 0 15,25 0-15,0 0 16,24 0-16,0 0 16,25 0-16,0 0 15,-25 0 1,-24 0-16,0 0 15,0 0 1,-25 0 15,25 0-15,-25 0-16,1 0 16,-1 0-16,49 0 15,-24 0-15,-24 0 16,-1 0-16,0 0 15,1 0 1,-1 0 0,1 0-1,24 0 1,-25 0-16,25 0 16,0 0-16,-25 0 15,25 0-15,-25 0 16,1 0-16,-25-24 15,24 24-15,1 0 16,-1 0 0,0 0 15,1 0-31,-1 0 16,-24-25-1,25 25-15,-1 0 16,1 0-1,-1-24 1,0 24 0,25 0-1,-24 0 1,-1 0-16,1 0 16,-25-25-16,24 25 15,0 0 1,1 0-1,-1 0-15,1 0 282,-25-24-267,24 24-15,1 0 32,-1 0-17,-24-25 48,24 25-48,1 0 1,-25-24-16,24 24 141</inkml:trace>
</inkml:ink>
</file>

<file path=ppt/ink/ink5.xml><?xml version="1.0" encoding="utf-8"?>
<inkml:ink xmlns:inkml="http://www.w3.org/2003/InkML">
  <inkml:definitions>
    <inkml:context xml:id="ctx0">
      <inkml:inkSource xml:id="inkSrc0">
        <inkml:traceFormat>
          <inkml:channel name="X" type="integer" min="-1920" max="1920" units="cm"/>
          <inkml:channel name="Y" type="integer" min="-76" max="1080" units="cm"/>
          <inkml:channel name="T" type="integer" max="2.14748E9" units="dev"/>
        </inkml:traceFormat>
        <inkml:channelProperties>
          <inkml:channelProperty channel="X" name="resolution" value="75.44204" units="1/cm"/>
          <inkml:channelProperty channel="Y" name="resolution" value="40.41958" units="1/cm"/>
          <inkml:channelProperty channel="T" name="resolution" value="1" units="1/dev"/>
        </inkml:channelProperties>
      </inkml:inkSource>
      <inkml:timestamp xml:id="ts0" timeString="2018-11-29T21:36:34.478"/>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220 32 0,'24'0'94,"1"0"-79,-1 0 32,0 0-31,-48 25 156,-25-1-172,-24-24 15,0 0-15,24 0 16,0 25-16,98-25 219,0 0-219,-25 0 15,25 0-15,-25 0 16,50 0-16,-50-25 16,0 25-16,1 0 15,-1 0 1,1 0-1,-25-24-15,24 24 16,1 0 0,-1 0-16,0 0 15,1 0-15,-1 0 16,1 0-16,-1 0 16,0 0-1,1 0 16,-1 0-15,1 0 62,-1 0-62,1 0-1,-1 0 1,0 0-16,25 0 16,-24 0-1,-1 0-15,1 0 16,-1 0 0,0-25 93,1 25-78,-1 0 0,1 0-15,-1 0 0,0 0-1,1 0 1,-1 0 0,-24-24-16,25 24 15,-1 0-15,1 0 16,-1 0-1,0 0 1,1 0-16,-1 0 78</inkml:trace>
</inkml:ink>
</file>

<file path=ppt/ink/ink6.xml><?xml version="1.0" encoding="utf-8"?>
<inkml:ink xmlns:inkml="http://www.w3.org/2003/InkML">
  <inkml:definitions>
    <inkml:context xml:id="ctx0">
      <inkml:inkSource xml:id="inkSrc0">
        <inkml:traceFormat>
          <inkml:channel name="X" type="integer" min="-1920" max="1920" units="cm"/>
          <inkml:channel name="Y" type="integer" min="-76" max="1080" units="cm"/>
          <inkml:channel name="T" type="integer" max="2.14748E9" units="dev"/>
        </inkml:traceFormat>
        <inkml:channelProperties>
          <inkml:channelProperty channel="X" name="resolution" value="75.44204" units="1/cm"/>
          <inkml:channelProperty channel="Y" name="resolution" value="40.41958" units="1/cm"/>
          <inkml:channelProperty channel="T" name="resolution" value="1" units="1/dev"/>
        </inkml:channelProperties>
      </inkml:inkSource>
      <inkml:timestamp xml:id="ts0" timeString="2018-11-29T21:36:37.302"/>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0 171 0,'25'0'94,"-1"0"-79,0 0 1,1 0 0,24 0-16,24 0 15,0 0-15,1 0 16,-1 0-16,0 0 15,-24 0-15,-25 0 16,1 0-16,-1 0 47,1 0-47,-1 0 16,0 0-16,25 0 15,0 0-15,24 0 16,-24 0-16,0 0 15,-24 0-15,-1 0 32,0 0-17,1-24 1,-1 24 0,1 0-16,-1 0 15,0 0-15,1 0 16,24 0-16,-25-25 15,1 25 1,23 0-16,-23-24 78,-1 24-62,1-25-1,-1 25-15,1 0 16,-25-24 62,24 24-78,25-24 16,-25 24-1,1 0 142,-1 0-142,-24-25 1,25 25 15</inkml:trace>
</inkml:ink>
</file>

<file path=ppt/ink/ink7.xml><?xml version="1.0" encoding="utf-8"?>
<inkml:ink xmlns:inkml="http://www.w3.org/2003/InkML">
  <inkml:definitions>
    <inkml:context xml:id="ctx0">
      <inkml:inkSource xml:id="inkSrc0">
        <inkml:traceFormat>
          <inkml:channel name="X" type="integer" min="-1920" max="1920" units="cm"/>
          <inkml:channel name="Y" type="integer" min="-76" max="1080" units="cm"/>
          <inkml:channel name="T" type="integer" max="2.14748E9" units="dev"/>
        </inkml:traceFormat>
        <inkml:channelProperties>
          <inkml:channelProperty channel="X" name="resolution" value="75.44204" units="1/cm"/>
          <inkml:channelProperty channel="Y" name="resolution" value="40.41958" units="1/cm"/>
          <inkml:channelProperty channel="T" name="resolution" value="1" units="1/dev"/>
        </inkml:channelProperties>
      </inkml:inkSource>
      <inkml:timestamp xml:id="ts0" timeString="2018-11-29T21:36:42.942"/>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-1 392 0,'0'-24'94,"24"24"-78,1 0-1,23 0-15,1 0 16,0 0 0,24 0-16,1 0 15,-1 0-15,0 0 16,-24 0-16,0 0 16,0 0-16,-25 0 15,1 0 32,-1 0-47,1 0 16,-1 0-16,0 0 15,25 0-15,-24-25 16,-1 25-16,0 0 16,1 0-16,-1 0 15,1 0-15,-1 0 16,1 0-1,-1 0-15,0 0 16,1 0 0,-1-24-1,25 24-15,-24 0 16,-1 0 0,0 0-1,1 0 1,-1 0-1,1 0 1,-1 0-16,0 0 16,25 0-16,-24-25 15,-1 25-15,1 0 16,-1 0 0,0 0-16,1 0 15,-25-24 1,24 24-16,1 0 15,-1 0 1,1 0 15,-1 0-15,-24-24 0,24 24-16,1 0 15,-1 0 1,1 0-1,-1 0 1,1-25 0,-1 25-1,0 0 17,25 0-17,-24 0 1,24 0-16,-25 0 15,0 0-15,1-24 16,-1 24 0,1 0-1,-1 0-15,0 0 16,1 0 0,-1 0-1,1 0-15,-1 0 16,25 0-1,-25 0 1,25 0 0,-24-25-1,-1 25-15,1 0 16,-1 0 0,0 0-1,25 0 1,-24 0-1,23 0 1,-23 0-16,-1 0 16,25 0-16,-24 0 15,-1 0-15,0 0 16,1 0-16,-1 0 16,1 0-1,-1 0-15,1 0 16,-1 0-1,0 0-15,1 0 16,-25-24 0,24 24-16,1 0 15,-1 0 1,1 0 0,-1 0-16,0 0 15,1 0-15,-1 0 16,1 0-16,24 0 15,-25 0-15,0 0 16,25 0-16,-24 0 16,-1 0-16,0 0 15,25 0-15,-24 0 16,-1 0 0,1 0 15,-1 0-31,0 0 15,1 0 1,24 0 0,-25 0-1,1 0 1,-1 0 0,0 0-1,1 0 1,-1 0-1,1 0 1,-1 0-16,0 0 16,1 0-1,-1 0-15,1 0 16,-1 0 0,1 0-1,-1 0 16,0 0-15,1 0-16,-1 0 16,25 0-16,24 0 15,1 0-15,-1 0 16,-24 0 0,0 0-16,-25 0 15,1 0 16,-1 0 1,0 0-17,1 0-15,-1 0 16,1 0 15,-1 0-15,0 0-16,1 0 15,-1 0 1,1 0 0,-1 0-1,1 0 1,-1 0 0,0 0-1,1 0 1,-1 0-1,1 0 1,-1 0-16,1 0 16,-1 0-1,0 0 1,1 0-16,-1 0 16,1-24-1,-1 24 1,0 0 15,1 0 16,-1 0-16,1-25 0,-1 25-15,1 0 0,-1 0 15,0 0 16,1 0 281,-1 0-250,1 0-47,-1 0 63,1 0-63,-1-24 1,0 24-1,1 0-16,-1 0 17,1 0-1,-1 0 0,1 0 0,-25-25 16,0 1 906,0-1-890</inkml:trace>
</inkml:ink>
</file>

<file path=ppt/ink/ink8.xml><?xml version="1.0" encoding="utf-8"?>
<inkml:ink xmlns:inkml="http://www.w3.org/2003/InkML">
  <inkml:definitions>
    <inkml:context xml:id="ctx0">
      <inkml:inkSource xml:id="inkSrc0">
        <inkml:traceFormat>
          <inkml:channel name="X" type="integer" min="-1920" max="1920" units="cm"/>
          <inkml:channel name="Y" type="integer" min="-76" max="1080" units="cm"/>
          <inkml:channel name="T" type="integer" max="2.14748E9" units="dev"/>
        </inkml:traceFormat>
        <inkml:channelProperties>
          <inkml:channelProperty channel="X" name="resolution" value="75.44204" units="1/cm"/>
          <inkml:channelProperty channel="Y" name="resolution" value="40.41958" units="1/cm"/>
          <inkml:channelProperty channel="T" name="resolution" value="1" units="1/dev"/>
        </inkml:channelProperties>
      </inkml:inkSource>
      <inkml:timestamp xml:id="ts0" timeString="2018-11-29T21:36:45.870"/>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0 227 0,'25'0'63,"-25"-24"-63,48 24 15,-23 0 1,-1 0-16,1 0 15,24-25-15,48 25 32,-48 0-32,0 0 0,0 0 15,-25-24-15,25 24 16,0 0-16,24 0 16,-24 0-16,0 0 15,0 0-15,0 0 16,-25 0-16,25 0 15,-25 0-15,1 0 16,-1 0 0,1 0-1,-1 0 1,0 0-16,25 0 16,-24 0-16,23 0 15,-23 0-15,24 0 16,-25 0-16,1 0 15,-1 0-15,25 0 16,-25 0-16,1 0 16,-1 0-16,1 0 15,-1 0 1,0 0 0,1 0-1,-1 0 1,1 0-1,-1 0 1,0 0 0,1 0 77,-1 0-77,1 0-16,-1 0 16,-24-24-1,25 24 1,-1-25 0,0 25-1,1 0 1,-1 0 15,1-24-15,-1 24-1,1 0 1,23 0 0,-23 0-16,-1-25 15,1 25 48,-1 0-48,1 0-15,23 0 16,-23-24 0,24 24-16,-25 0 15,1-25 32,-1 25-47,0 0 16,1 0-1,-1 0 17,1 0-1,-1 0-16,0 0-15,1 0 47,-1 0-15,1 0-1,-1 0-16,1 0 79,-1 0-63</inkml:trace>
</inkml:ink>
</file>

<file path=ppt/ink/ink9.xml><?xml version="1.0" encoding="utf-8"?>
<inkml:ink xmlns:inkml="http://www.w3.org/2003/InkML">
  <inkml:definitions>
    <inkml:context xml:id="ctx0">
      <inkml:inkSource xml:id="inkSrc0">
        <inkml:traceFormat>
          <inkml:channel name="X" type="integer" min="-1920" max="1920" units="cm"/>
          <inkml:channel name="Y" type="integer" min="-76" max="1080" units="cm"/>
          <inkml:channel name="T" type="integer" max="2.14748E9" units="dev"/>
        </inkml:traceFormat>
        <inkml:channelProperties>
          <inkml:channelProperty channel="X" name="resolution" value="75.44204" units="1/cm"/>
          <inkml:channelProperty channel="Y" name="resolution" value="40.41958" units="1/cm"/>
          <inkml:channelProperty channel="T" name="resolution" value="1" units="1/dev"/>
        </inkml:channelProperties>
      </inkml:inkSource>
      <inkml:timestamp xml:id="ts0" timeString="2018-11-29T21:36:54.462"/>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0 514 0,'24'0'156,"1"0"-140,-1 0-16,1 0 15,24 0-15,-1 0 16,-23 0 0,24 0-16,0 0 15,-25 0-15,0 25 16,25-25-16,-24 0 16,23 0-1,-23 0-15,-1 0 16,25 0-16,0 0 15,24 0-15,-24 0 16,0 0-16,0 0 16,-25 0-16,25 0 15,-25 0 48,1 0-48,-1 0 1,1 0-16,-1 0 16,1-25-16,-1 25 15,0 0 1,1 0 0,-1-24-16,1 24 31,24-25-31,-25 25 15,0 0-15,25 0 16,-24 0 0,-1 0-16,1 0 15,-1 0 1,-24-24-16,24 24 16,1 0-16,-1-25 15,25 25-15,-24 0 16,23 0-16,1 0 15,0 0-15,-25 0 16,1 0 0,-1 0-16,1-24 15,24 24 1,-25-24-16,0 24 16,25 0-16,0 0 15,-24 0 1,-1 0-1,0 0 1,1 0 0,-1 0-16,1 0 15,-1 0-15,0 0 16,1 0 0,-1 0-16,1 0 15,-1 0 1,25 0-1,-25 0-15,1 0 16,-1 0-16,1 0 16,-1 0 15,1 0-15,-25-25-16,24 25 15,0 0 1,1 0-1,-1 0-15,1 0 16,-1 0 15,1 0-15,-1 0 0,0 0-16,1 0 15,-1 0-15,1 0 16,-1 0-16,1 0 15,-1 0-15,0-24 16,1 24 0,-1 0-1,1 0 1,-1 0-16,0 0 16,1 0-1,-1 0 1,1 0-1,-1-25 1,1 25 15,-1 0-15,0 0 0,1 0-1,-1 0 1,1 0-1,-1 0-15,1 0 16,-25-24 0,24 24-16,0 0 15,1 0 1,-1 0 0,1 0-1,-1 0 1,0 0-1,1 0-15,-1 0 16,1 0-16,-1 0 16,1 0-1,-1 0 1,0 0 0,1 0-1,-1 0 1,1-24-16,-1 24 15,1 0 1,23 0 0,-23 0-1,-1 0 1,1 0 0,-1 0-1,1 0 1,-1 0-1,0-25 1,1 25-16,-1 0 16,1 0-1,24 0 1,-25 0 0,0 0-1,1 0 1,-25-24-16,24 24 15,1 0 1,-1 0 0,0 0-1,1 0 1,-1 0 0,1 0-1,-1 0-15,1 0 16,-1 0-1,0 0-15,1-25 16,-1 25 0,1 0-1,-1 0 1,1 0-16,-1 0 16,0 0-16,25 0 15,0 0-15,-25 0 16,1 0-16,24 0 15,-25 0 1,1 0 0,-1 0-16,0-24 15,1 24 1,-1 0 0,1 0-16,-1 0 15,1 0 1,-1 0-16,0 0 15,1 0 1,24 0 0,-25 0-1,1 0 17,-1 0-17,0 0 1,1 0-1,24 0 1,-25 0 0,1 0-1,-1 0-15,0 0 16,1 0-16,24 0 16,-25 0-1,0 0 1,1 0-1,-1 0 1,1 0-16,24 0 16,-25 0-1,25 0 1,-25 0 0,1 0-16,-1 0 15,1 0 1,-1 0-1,25 0 1,-25 0 0,25 0-1,-25 0-15,1 0 16,24 0-16,-25 0 16,25 0-16,-25 0 15,25 0-15,-24 0 16,-1 0-16,1 0 15,-1 0-15,0 0 16,1 0 0,-1 0 15,1 0-15,-1 0-1,1 0 1,-1 0-1,0 0 1,1 0 0,-1 0-16,1 0 15,24 0 1,-25 0 0,0 0-16,1 0 15,-1 0-15,1 0 16,-1 0-1,0 0 17,1 0-1,-1 0-15,1 0-16,-1 0 15,1 0 1,-1 0-16,0 0 15,1 0 1,-1 0 0,1-25-1,-1 25 1,1 0-16,-1 0 16,25 0-16,-25 0 15,1 0-15,-1 0 16,0 0-16,1 0 15,-1 0-15,-24-24 16,49 24-16,-24 0 16,-1-24-1,0 24 1,1 0 0,-1 0-1,1 0 1,-1-25 46,1 25-46,-1 0 0,0 0-1,1 0 1,-1 0 15,-24-24-15,25 24-16,-1 0 31,1 0 63,-1 0-63,0 0-15,1 0 15,-25-25 94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1" y="4"/>
            <a:ext cx="3037629" cy="464266"/>
          </a:xfrm>
          <a:prstGeom prst="rect">
            <a:avLst/>
          </a:prstGeom>
          <a:noFill/>
          <a:ln w="9525">
            <a:noFill/>
            <a:miter lim="800000"/>
            <a:headEnd/>
            <a:tailEnd/>
          </a:ln>
          <a:effectLst/>
        </p:spPr>
        <p:txBody>
          <a:bodyPr vert="horz" wrap="square" lIns="91761" tIns="45880" rIns="91761" bIns="45880" numCol="1" anchor="t" anchorCtr="0" compatLnSpc="1">
            <a:prstTxWarp prst="textNoShape">
              <a:avLst/>
            </a:prstTxWarp>
          </a:bodyPr>
          <a:lstStyle>
            <a:lvl1pPr>
              <a:defRPr sz="1200"/>
            </a:lvl1pPr>
          </a:lstStyle>
          <a:p>
            <a:pPr>
              <a:defRPr/>
            </a:pPr>
            <a:endParaRPr lang="en-US"/>
          </a:p>
        </p:txBody>
      </p:sp>
      <p:sp>
        <p:nvSpPr>
          <p:cNvPr id="51203" name="Rectangle 3"/>
          <p:cNvSpPr>
            <a:spLocks noGrp="1" noChangeArrowheads="1"/>
          </p:cNvSpPr>
          <p:nvPr>
            <p:ph type="dt" idx="1"/>
          </p:nvPr>
        </p:nvSpPr>
        <p:spPr bwMode="auto">
          <a:xfrm>
            <a:off x="3972773" y="4"/>
            <a:ext cx="3037628" cy="464266"/>
          </a:xfrm>
          <a:prstGeom prst="rect">
            <a:avLst/>
          </a:prstGeom>
          <a:noFill/>
          <a:ln w="9525">
            <a:noFill/>
            <a:miter lim="800000"/>
            <a:headEnd/>
            <a:tailEnd/>
          </a:ln>
          <a:effectLst/>
        </p:spPr>
        <p:txBody>
          <a:bodyPr vert="horz" wrap="square" lIns="91761" tIns="45880" rIns="91761" bIns="45880" numCol="1" anchor="t" anchorCtr="0" compatLnSpc="1">
            <a:prstTxWarp prst="textNoShape">
              <a:avLst/>
            </a:prstTxWarp>
          </a:bodyPr>
          <a:lstStyle>
            <a:lvl1pPr algn="r">
              <a:defRPr sz="1200"/>
            </a:lvl1pPr>
          </a:lstStyle>
          <a:p>
            <a:pPr>
              <a:defRPr/>
            </a:pPr>
            <a:endParaRPr lang="en-US"/>
          </a:p>
        </p:txBody>
      </p:sp>
      <p:sp>
        <p:nvSpPr>
          <p:cNvPr id="40964" name="Rectangle 4"/>
          <p:cNvSpPr>
            <a:spLocks noGrp="1" noRot="1" noChangeAspect="1" noChangeArrowheads="1" noTextEdit="1"/>
          </p:cNvSpPr>
          <p:nvPr>
            <p:ph type="sldImg" idx="2"/>
          </p:nvPr>
        </p:nvSpPr>
        <p:spPr bwMode="auto">
          <a:xfrm>
            <a:off x="1182688" y="698500"/>
            <a:ext cx="4645025" cy="3484563"/>
          </a:xfrm>
          <a:prstGeom prst="rect">
            <a:avLst/>
          </a:prstGeom>
          <a:noFill/>
          <a:ln w="9525">
            <a:solidFill>
              <a:srgbClr val="000000"/>
            </a:solidFill>
            <a:miter lim="800000"/>
            <a:headEnd/>
            <a:tailEnd/>
          </a:ln>
        </p:spPr>
      </p:sp>
      <p:sp>
        <p:nvSpPr>
          <p:cNvPr id="51205" name="Rectangle 5"/>
          <p:cNvSpPr>
            <a:spLocks noGrp="1" noChangeArrowheads="1"/>
          </p:cNvSpPr>
          <p:nvPr>
            <p:ph type="body" sz="quarter" idx="3"/>
          </p:nvPr>
        </p:nvSpPr>
        <p:spPr bwMode="auto">
          <a:xfrm>
            <a:off x="935143" y="4415280"/>
            <a:ext cx="5140119" cy="4183143"/>
          </a:xfrm>
          <a:prstGeom prst="rect">
            <a:avLst/>
          </a:prstGeom>
          <a:noFill/>
          <a:ln w="9525">
            <a:noFill/>
            <a:miter lim="800000"/>
            <a:headEnd/>
            <a:tailEnd/>
          </a:ln>
          <a:effectLst/>
        </p:spPr>
        <p:txBody>
          <a:bodyPr vert="horz" wrap="square" lIns="91761" tIns="45880" rIns="91761" bIns="4588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1206" name="Rectangle 6"/>
          <p:cNvSpPr>
            <a:spLocks noGrp="1" noChangeArrowheads="1"/>
          </p:cNvSpPr>
          <p:nvPr>
            <p:ph type="ftr" sz="quarter" idx="4"/>
          </p:nvPr>
        </p:nvSpPr>
        <p:spPr bwMode="auto">
          <a:xfrm>
            <a:off x="1" y="8832135"/>
            <a:ext cx="3037629" cy="464266"/>
          </a:xfrm>
          <a:prstGeom prst="rect">
            <a:avLst/>
          </a:prstGeom>
          <a:noFill/>
          <a:ln w="9525">
            <a:noFill/>
            <a:miter lim="800000"/>
            <a:headEnd/>
            <a:tailEnd/>
          </a:ln>
          <a:effectLst/>
        </p:spPr>
        <p:txBody>
          <a:bodyPr vert="horz" wrap="square" lIns="91761" tIns="45880" rIns="91761" bIns="45880" numCol="1" anchor="b" anchorCtr="0" compatLnSpc="1">
            <a:prstTxWarp prst="textNoShape">
              <a:avLst/>
            </a:prstTxWarp>
          </a:bodyPr>
          <a:lstStyle>
            <a:lvl1pPr>
              <a:defRPr sz="1200"/>
            </a:lvl1pPr>
          </a:lstStyle>
          <a:p>
            <a:pPr>
              <a:defRPr/>
            </a:pPr>
            <a:endParaRPr lang="en-US"/>
          </a:p>
        </p:txBody>
      </p:sp>
      <p:sp>
        <p:nvSpPr>
          <p:cNvPr id="51207" name="Rectangle 7"/>
          <p:cNvSpPr>
            <a:spLocks noGrp="1" noChangeArrowheads="1"/>
          </p:cNvSpPr>
          <p:nvPr>
            <p:ph type="sldNum" sz="quarter" idx="5"/>
          </p:nvPr>
        </p:nvSpPr>
        <p:spPr bwMode="auto">
          <a:xfrm>
            <a:off x="3972773" y="8832135"/>
            <a:ext cx="3037628" cy="464266"/>
          </a:xfrm>
          <a:prstGeom prst="rect">
            <a:avLst/>
          </a:prstGeom>
          <a:noFill/>
          <a:ln w="9525">
            <a:noFill/>
            <a:miter lim="800000"/>
            <a:headEnd/>
            <a:tailEnd/>
          </a:ln>
          <a:effectLst/>
        </p:spPr>
        <p:txBody>
          <a:bodyPr vert="horz" wrap="square" lIns="91761" tIns="45880" rIns="91761" bIns="45880" numCol="1" anchor="b" anchorCtr="0" compatLnSpc="1">
            <a:prstTxWarp prst="textNoShape">
              <a:avLst/>
            </a:prstTxWarp>
          </a:bodyPr>
          <a:lstStyle>
            <a:lvl1pPr algn="r">
              <a:defRPr sz="1200"/>
            </a:lvl1pPr>
          </a:lstStyle>
          <a:p>
            <a:pPr>
              <a:defRPr/>
            </a:pPr>
            <a:fld id="{39DE6753-D867-4516-B49D-6DC49629989B}" type="slidenum">
              <a:rPr lang="en-US"/>
              <a:pPr>
                <a:defRPr/>
              </a:pPr>
              <a:t>‹#›</a:t>
            </a:fld>
            <a:endParaRPr lang="en-US" dirty="0"/>
          </a:p>
        </p:txBody>
      </p:sp>
    </p:spTree>
    <p:extLst>
      <p:ext uri="{BB962C8B-B14F-4D97-AF65-F5344CB8AC3E}">
        <p14:creationId xmlns:p14="http://schemas.microsoft.com/office/powerpoint/2010/main" val="22056026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mn-ea"/>
        <a:cs typeface="+mn-cs"/>
      </a:defRPr>
    </a:lvl2pPr>
    <a:lvl3pPr marL="914400" algn="l" rtl="0" eaLnBrk="0" fontAlgn="base" hangingPunct="0">
      <a:spcBef>
        <a:spcPct val="30000"/>
      </a:spcBef>
      <a:spcAft>
        <a:spcPct val="0"/>
      </a:spcAft>
      <a:defRPr sz="1200" kern="1200">
        <a:solidFill>
          <a:schemeClr val="tx1"/>
        </a:solidFill>
        <a:latin typeface="Times" charset="0"/>
        <a:ea typeface="+mn-ea"/>
        <a:cs typeface="+mn-cs"/>
      </a:defRPr>
    </a:lvl3pPr>
    <a:lvl4pPr marL="1371600" algn="l" rtl="0" eaLnBrk="0" fontAlgn="base" hangingPunct="0">
      <a:spcBef>
        <a:spcPct val="30000"/>
      </a:spcBef>
      <a:spcAft>
        <a:spcPct val="0"/>
      </a:spcAft>
      <a:defRPr sz="1200" kern="1200">
        <a:solidFill>
          <a:schemeClr val="tx1"/>
        </a:solidFill>
        <a:latin typeface="Times" charset="0"/>
        <a:ea typeface="+mn-ea"/>
        <a:cs typeface="+mn-cs"/>
      </a:defRPr>
    </a:lvl4pPr>
    <a:lvl5pPr marL="1828800" algn="l" rtl="0" eaLnBrk="0" fontAlgn="base" hangingPunct="0">
      <a:spcBef>
        <a:spcPct val="30000"/>
      </a:spcBef>
      <a:spcAft>
        <a:spcPct val="0"/>
      </a:spcAft>
      <a:defRPr sz="1200" kern="1200">
        <a:solidFill>
          <a:schemeClr val="tx1"/>
        </a:solidFill>
        <a:latin typeface="Time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2</a:t>
            </a:fld>
            <a:endParaRPr lang="en-US" dirty="0"/>
          </a:p>
        </p:txBody>
      </p:sp>
    </p:spTree>
    <p:extLst>
      <p:ext uri="{BB962C8B-B14F-4D97-AF65-F5344CB8AC3E}">
        <p14:creationId xmlns:p14="http://schemas.microsoft.com/office/powerpoint/2010/main" val="900796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14</a:t>
            </a:fld>
            <a:endParaRPr lang="en-US" dirty="0"/>
          </a:p>
        </p:txBody>
      </p:sp>
    </p:spTree>
    <p:extLst>
      <p:ext uri="{BB962C8B-B14F-4D97-AF65-F5344CB8AC3E}">
        <p14:creationId xmlns:p14="http://schemas.microsoft.com/office/powerpoint/2010/main" val="3171489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15</a:t>
            </a:fld>
            <a:endParaRPr lang="en-US" dirty="0"/>
          </a:p>
        </p:txBody>
      </p:sp>
    </p:spTree>
    <p:extLst>
      <p:ext uri="{BB962C8B-B14F-4D97-AF65-F5344CB8AC3E}">
        <p14:creationId xmlns:p14="http://schemas.microsoft.com/office/powerpoint/2010/main" val="4039836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16</a:t>
            </a:fld>
            <a:endParaRPr lang="en-US" dirty="0"/>
          </a:p>
        </p:txBody>
      </p:sp>
    </p:spTree>
    <p:extLst>
      <p:ext uri="{BB962C8B-B14F-4D97-AF65-F5344CB8AC3E}">
        <p14:creationId xmlns:p14="http://schemas.microsoft.com/office/powerpoint/2010/main" val="24549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17</a:t>
            </a:fld>
            <a:endParaRPr lang="en-US" dirty="0"/>
          </a:p>
        </p:txBody>
      </p:sp>
    </p:spTree>
    <p:extLst>
      <p:ext uri="{BB962C8B-B14F-4D97-AF65-F5344CB8AC3E}">
        <p14:creationId xmlns:p14="http://schemas.microsoft.com/office/powerpoint/2010/main" val="3955755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18</a:t>
            </a:fld>
            <a:endParaRPr lang="en-US" dirty="0"/>
          </a:p>
        </p:txBody>
      </p:sp>
    </p:spTree>
    <p:extLst>
      <p:ext uri="{BB962C8B-B14F-4D97-AF65-F5344CB8AC3E}">
        <p14:creationId xmlns:p14="http://schemas.microsoft.com/office/powerpoint/2010/main" val="2260556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19</a:t>
            </a:fld>
            <a:endParaRPr lang="en-US" dirty="0"/>
          </a:p>
        </p:txBody>
      </p:sp>
    </p:spTree>
    <p:extLst>
      <p:ext uri="{BB962C8B-B14F-4D97-AF65-F5344CB8AC3E}">
        <p14:creationId xmlns:p14="http://schemas.microsoft.com/office/powerpoint/2010/main" val="825700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20</a:t>
            </a:fld>
            <a:endParaRPr lang="en-US" dirty="0"/>
          </a:p>
        </p:txBody>
      </p:sp>
    </p:spTree>
    <p:extLst>
      <p:ext uri="{BB962C8B-B14F-4D97-AF65-F5344CB8AC3E}">
        <p14:creationId xmlns:p14="http://schemas.microsoft.com/office/powerpoint/2010/main" val="594197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21</a:t>
            </a:fld>
            <a:endParaRPr lang="en-US" dirty="0"/>
          </a:p>
        </p:txBody>
      </p:sp>
    </p:spTree>
    <p:extLst>
      <p:ext uri="{BB962C8B-B14F-4D97-AF65-F5344CB8AC3E}">
        <p14:creationId xmlns:p14="http://schemas.microsoft.com/office/powerpoint/2010/main" val="34541460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22</a:t>
            </a:fld>
            <a:endParaRPr lang="en-US" dirty="0"/>
          </a:p>
        </p:txBody>
      </p:sp>
    </p:spTree>
    <p:extLst>
      <p:ext uri="{BB962C8B-B14F-4D97-AF65-F5344CB8AC3E}">
        <p14:creationId xmlns:p14="http://schemas.microsoft.com/office/powerpoint/2010/main" val="30525170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24</a:t>
            </a:fld>
            <a:endParaRPr lang="en-US" dirty="0"/>
          </a:p>
        </p:txBody>
      </p:sp>
    </p:spTree>
    <p:extLst>
      <p:ext uri="{BB962C8B-B14F-4D97-AF65-F5344CB8AC3E}">
        <p14:creationId xmlns:p14="http://schemas.microsoft.com/office/powerpoint/2010/main" val="2505685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6</a:t>
            </a:fld>
            <a:endParaRPr lang="en-US" dirty="0"/>
          </a:p>
        </p:txBody>
      </p:sp>
    </p:spTree>
    <p:extLst>
      <p:ext uri="{BB962C8B-B14F-4D97-AF65-F5344CB8AC3E}">
        <p14:creationId xmlns:p14="http://schemas.microsoft.com/office/powerpoint/2010/main" val="34374284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25</a:t>
            </a:fld>
            <a:endParaRPr lang="en-US" dirty="0"/>
          </a:p>
        </p:txBody>
      </p:sp>
    </p:spTree>
    <p:extLst>
      <p:ext uri="{BB962C8B-B14F-4D97-AF65-F5344CB8AC3E}">
        <p14:creationId xmlns:p14="http://schemas.microsoft.com/office/powerpoint/2010/main" val="5310925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26</a:t>
            </a:fld>
            <a:endParaRPr lang="en-US" dirty="0"/>
          </a:p>
        </p:txBody>
      </p:sp>
    </p:spTree>
    <p:extLst>
      <p:ext uri="{BB962C8B-B14F-4D97-AF65-F5344CB8AC3E}">
        <p14:creationId xmlns:p14="http://schemas.microsoft.com/office/powerpoint/2010/main" val="25596320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27</a:t>
            </a:fld>
            <a:endParaRPr lang="en-US" dirty="0"/>
          </a:p>
        </p:txBody>
      </p:sp>
    </p:spTree>
    <p:extLst>
      <p:ext uri="{BB962C8B-B14F-4D97-AF65-F5344CB8AC3E}">
        <p14:creationId xmlns:p14="http://schemas.microsoft.com/office/powerpoint/2010/main" val="34873785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28</a:t>
            </a:fld>
            <a:endParaRPr lang="en-US" dirty="0"/>
          </a:p>
        </p:txBody>
      </p:sp>
    </p:spTree>
    <p:extLst>
      <p:ext uri="{BB962C8B-B14F-4D97-AF65-F5344CB8AC3E}">
        <p14:creationId xmlns:p14="http://schemas.microsoft.com/office/powerpoint/2010/main" val="32295513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29</a:t>
            </a:fld>
            <a:endParaRPr lang="en-US" dirty="0"/>
          </a:p>
        </p:txBody>
      </p:sp>
    </p:spTree>
    <p:extLst>
      <p:ext uri="{BB962C8B-B14F-4D97-AF65-F5344CB8AC3E}">
        <p14:creationId xmlns:p14="http://schemas.microsoft.com/office/powerpoint/2010/main" val="26400526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30</a:t>
            </a:fld>
            <a:endParaRPr lang="en-US" dirty="0"/>
          </a:p>
        </p:txBody>
      </p:sp>
    </p:spTree>
    <p:extLst>
      <p:ext uri="{BB962C8B-B14F-4D97-AF65-F5344CB8AC3E}">
        <p14:creationId xmlns:p14="http://schemas.microsoft.com/office/powerpoint/2010/main" val="20869098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31</a:t>
            </a:fld>
            <a:endParaRPr lang="en-US" dirty="0"/>
          </a:p>
        </p:txBody>
      </p:sp>
    </p:spTree>
    <p:extLst>
      <p:ext uri="{BB962C8B-B14F-4D97-AF65-F5344CB8AC3E}">
        <p14:creationId xmlns:p14="http://schemas.microsoft.com/office/powerpoint/2010/main" val="24309790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32</a:t>
            </a:fld>
            <a:endParaRPr lang="en-US" dirty="0"/>
          </a:p>
        </p:txBody>
      </p:sp>
    </p:spTree>
    <p:extLst>
      <p:ext uri="{BB962C8B-B14F-4D97-AF65-F5344CB8AC3E}">
        <p14:creationId xmlns:p14="http://schemas.microsoft.com/office/powerpoint/2010/main" val="4165149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34</a:t>
            </a:fld>
            <a:endParaRPr lang="en-US" dirty="0"/>
          </a:p>
        </p:txBody>
      </p:sp>
    </p:spTree>
    <p:extLst>
      <p:ext uri="{BB962C8B-B14F-4D97-AF65-F5344CB8AC3E}">
        <p14:creationId xmlns:p14="http://schemas.microsoft.com/office/powerpoint/2010/main" val="31280263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39DE6753-D867-4516-B49D-6DC49629989B}" type="slidenum">
              <a:rPr lang="en-US" smtClean="0"/>
              <a:pPr>
                <a:defRPr/>
              </a:pPr>
              <a:t>35</a:t>
            </a:fld>
            <a:endParaRPr lang="en-US" dirty="0"/>
          </a:p>
        </p:txBody>
      </p:sp>
    </p:spTree>
    <p:extLst>
      <p:ext uri="{BB962C8B-B14F-4D97-AF65-F5344CB8AC3E}">
        <p14:creationId xmlns:p14="http://schemas.microsoft.com/office/powerpoint/2010/main" val="2616976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7</a:t>
            </a:fld>
            <a:endParaRPr lang="en-US" dirty="0"/>
          </a:p>
        </p:txBody>
      </p:sp>
    </p:spTree>
    <p:extLst>
      <p:ext uri="{BB962C8B-B14F-4D97-AF65-F5344CB8AC3E}">
        <p14:creationId xmlns:p14="http://schemas.microsoft.com/office/powerpoint/2010/main" val="13249351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43</a:t>
            </a:fld>
            <a:endParaRPr lang="en-US" dirty="0"/>
          </a:p>
        </p:txBody>
      </p:sp>
    </p:spTree>
    <p:extLst>
      <p:ext uri="{BB962C8B-B14F-4D97-AF65-F5344CB8AC3E}">
        <p14:creationId xmlns:p14="http://schemas.microsoft.com/office/powerpoint/2010/main" val="4256694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8</a:t>
            </a:fld>
            <a:endParaRPr lang="en-US" dirty="0"/>
          </a:p>
        </p:txBody>
      </p:sp>
    </p:spTree>
    <p:extLst>
      <p:ext uri="{BB962C8B-B14F-4D97-AF65-F5344CB8AC3E}">
        <p14:creationId xmlns:p14="http://schemas.microsoft.com/office/powerpoint/2010/main" val="1180218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9</a:t>
            </a:fld>
            <a:endParaRPr lang="en-US" dirty="0"/>
          </a:p>
        </p:txBody>
      </p:sp>
    </p:spTree>
    <p:extLst>
      <p:ext uri="{BB962C8B-B14F-4D97-AF65-F5344CB8AC3E}">
        <p14:creationId xmlns:p14="http://schemas.microsoft.com/office/powerpoint/2010/main" val="2441282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10</a:t>
            </a:fld>
            <a:endParaRPr lang="en-US" dirty="0"/>
          </a:p>
        </p:txBody>
      </p:sp>
    </p:spTree>
    <p:extLst>
      <p:ext uri="{BB962C8B-B14F-4D97-AF65-F5344CB8AC3E}">
        <p14:creationId xmlns:p14="http://schemas.microsoft.com/office/powerpoint/2010/main" val="807380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8186FD4-CDB2-42BC-B901-94713099405E}" type="slidenum">
              <a:rPr lang="en-US" smtClean="0"/>
              <a:pPr/>
              <a:t>11</a:t>
            </a:fld>
            <a:endParaRPr lang="en-US"/>
          </a:p>
        </p:txBody>
      </p:sp>
    </p:spTree>
    <p:extLst>
      <p:ext uri="{BB962C8B-B14F-4D97-AF65-F5344CB8AC3E}">
        <p14:creationId xmlns:p14="http://schemas.microsoft.com/office/powerpoint/2010/main" val="995103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12</a:t>
            </a:fld>
            <a:endParaRPr lang="en-US" dirty="0"/>
          </a:p>
        </p:txBody>
      </p:sp>
    </p:spTree>
    <p:extLst>
      <p:ext uri="{BB962C8B-B14F-4D97-AF65-F5344CB8AC3E}">
        <p14:creationId xmlns:p14="http://schemas.microsoft.com/office/powerpoint/2010/main" val="46675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DE6753-D867-4516-B49D-6DC49629989B}" type="slidenum">
              <a:rPr lang="en-US" smtClean="0"/>
              <a:pPr>
                <a:defRPr/>
              </a:pPr>
              <a:t>13</a:t>
            </a:fld>
            <a:endParaRPr lang="en-US" dirty="0"/>
          </a:p>
        </p:txBody>
      </p:sp>
    </p:spTree>
    <p:extLst>
      <p:ext uri="{BB962C8B-B14F-4D97-AF65-F5344CB8AC3E}">
        <p14:creationId xmlns:p14="http://schemas.microsoft.com/office/powerpoint/2010/main" val="3436829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E79C1FF-5C6C-4AA1-8597-576C441BDAA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25679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FD96800-93A6-4B82-8A8B-035BAEA3FFD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91955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152400"/>
            <a:ext cx="56769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F099019-8B76-43C3-8186-0D1A3729286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135429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152400"/>
            <a:ext cx="7772400" cy="1143000"/>
          </a:xfrm>
        </p:spPr>
        <p:txBody>
          <a:bodyPr/>
          <a:lstStyle/>
          <a:p>
            <a:r>
              <a:rPr lang="en-US"/>
              <a:t>Click to edit Master title style</a:t>
            </a:r>
          </a:p>
        </p:txBody>
      </p:sp>
      <p:sp>
        <p:nvSpPr>
          <p:cNvPr id="3" name="Content Placeholder 2"/>
          <p:cNvSpPr>
            <a:spLocks noGrp="1"/>
          </p:cNvSpPr>
          <p:nvPr>
            <p:ph sz="quarter" idx="1"/>
          </p:nvPr>
        </p:nvSpPr>
        <p:spPr>
          <a:xfrm>
            <a:off x="6858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B95AB143-90EE-4CFA-8ADC-F6E024E08F6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14564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pPr>
              <a:defRPr/>
            </a:pPr>
            <a:endParaRPr lang="en-US"/>
          </a:p>
        </p:txBody>
      </p:sp>
      <p:sp>
        <p:nvSpPr>
          <p:cNvPr id="20" name="Footer Placeholder 19"/>
          <p:cNvSpPr>
            <a:spLocks noGrp="1"/>
          </p:cNvSpPr>
          <p:nvPr>
            <p:ph type="ftr" sz="quarter" idx="11"/>
          </p:nvPr>
        </p:nvSpPr>
        <p:spPr/>
        <p:txBody>
          <a:bodyPr/>
          <a:lstStyle/>
          <a:p>
            <a:pPr>
              <a:defRPr/>
            </a:pPr>
            <a:endParaRPr lang="en-US"/>
          </a:p>
        </p:txBody>
      </p:sp>
      <p:sp>
        <p:nvSpPr>
          <p:cNvPr id="10" name="Slide Number Placeholder 9"/>
          <p:cNvSpPr>
            <a:spLocks noGrp="1"/>
          </p:cNvSpPr>
          <p:nvPr>
            <p:ph type="sldNum" sz="quarter" idx="12"/>
          </p:nvPr>
        </p:nvSpPr>
        <p:spPr/>
        <p:txBody>
          <a:bodyPr/>
          <a:lstStyle/>
          <a:p>
            <a:pPr>
              <a:defRPr/>
            </a:pPr>
            <a:fld id="{2A02DDC2-5D91-476C-98E9-1871A9B60990}" type="slidenum">
              <a:rPr lang="en-US" smtClean="0"/>
              <a:pPr>
                <a:defRPr/>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1F937BD-16A9-430D-BFA3-A0F2C3127D3A}" type="slidenum">
              <a:rPr lang="en-US" smtClean="0"/>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1DB70EA-66B7-4514-82E0-AD8F294B14F7}" type="slidenum">
              <a:rPr lang="en-US" smtClean="0"/>
              <a:pPr>
                <a:defRPr/>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74EC62E-EB3B-4096-A366-F1330D92472A}" type="slidenum">
              <a:rPr lang="en-US" smtClean="0"/>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C2939BF9-4B5F-4ACE-A5CB-7B5A83B6849C}" type="slidenum">
              <a:rPr lang="en-US" smtClean="0"/>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D7A0E17E-07BB-4594-8CBF-6867FC94F945}"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87F679B2-B67C-4F00-9618-CEB0F3AD7EB4}" type="slidenum">
              <a:rPr lang="en-US" smtClean="0"/>
              <a:pPr>
                <a:defRPr/>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AB81BE5-F046-4BE4-9B8B-C5519DC1D99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810344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3AF3C9E-6342-4FB3-A96A-B470133184A3}" type="slidenum">
              <a:rPr lang="en-US" smtClean="0"/>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D8365DF-9520-456E-9DE5-FCFFC795C1CD}" type="slidenum">
              <a:rPr lang="en-US" smtClean="0"/>
              <a:pPr>
                <a:defRPr/>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001654F-2369-4DF1-A05A-F8FEA28B25DD}" type="slidenum">
              <a:rPr lang="en-US" smtClean="0"/>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7EEDDF6-8CE1-4DD3-A724-5A66D80995D1}" type="slidenum">
              <a:rPr lang="en-US" smtClean="0"/>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hart Placeholder 2"/>
          <p:cNvSpPr>
            <a:spLocks noGrp="1"/>
          </p:cNvSpPr>
          <p:nvPr>
            <p:ph type="chart"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A6F15636-BB4E-48DE-BEBC-A86085ECD214}" type="slidenum">
              <a:rPr lang="en-US" altLang="en-US"/>
              <a:pPr>
                <a:defRPr/>
              </a:pPr>
              <a:t>‹#›</a:t>
            </a:fld>
            <a:endParaRPr lang="en-US" altLang="en-US"/>
          </a:p>
        </p:txBody>
      </p:sp>
    </p:spTree>
    <p:extLst>
      <p:ext uri="{BB962C8B-B14F-4D97-AF65-F5344CB8AC3E}">
        <p14:creationId xmlns:p14="http://schemas.microsoft.com/office/powerpoint/2010/main" val="1799248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4162607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88111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047068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562600" y="2438400"/>
            <a:ext cx="1562100" cy="381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277100" y="2438400"/>
            <a:ext cx="1562100" cy="381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359055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0969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AC1B6DC-B4B3-49E2-B108-F7F2CA43193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693961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61808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09642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031188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501699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787390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3250" y="609600"/>
            <a:ext cx="188595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400" y="609600"/>
            <a:ext cx="550545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1915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C7DA57F-0B38-4902-8E25-960CC54772A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07596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CFC05E9F-A9EA-4B75-BC80-A592434C2A6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16275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522C685F-B080-4726-B3D8-EACA1B10451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03741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0C4B6F06-D853-41E5-BE13-89F69C1BB03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75165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4C88ABE-177F-465D-97A5-FAF0D948AA2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58864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BD21E13-28AA-46A9-9B8E-3BFC1CB371F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3006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685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3"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362E27CB-3D1C-40B8-9409-4E050C7F27B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63645384"/>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Times" charset="0"/>
        </a:defRPr>
      </a:lvl2pPr>
      <a:lvl3pPr algn="ctr" rtl="0" eaLnBrk="0" fontAlgn="base" hangingPunct="0">
        <a:spcBef>
          <a:spcPct val="0"/>
        </a:spcBef>
        <a:spcAft>
          <a:spcPct val="0"/>
        </a:spcAft>
        <a:defRPr sz="4000">
          <a:solidFill>
            <a:schemeClr val="tx2"/>
          </a:solidFill>
          <a:latin typeface="Times" charset="0"/>
        </a:defRPr>
      </a:lvl3pPr>
      <a:lvl4pPr algn="ctr" rtl="0" eaLnBrk="0" fontAlgn="base" hangingPunct="0">
        <a:spcBef>
          <a:spcPct val="0"/>
        </a:spcBef>
        <a:spcAft>
          <a:spcPct val="0"/>
        </a:spcAft>
        <a:defRPr sz="4000">
          <a:solidFill>
            <a:schemeClr val="tx2"/>
          </a:solidFill>
          <a:latin typeface="Times" charset="0"/>
        </a:defRPr>
      </a:lvl4pPr>
      <a:lvl5pPr algn="ctr" rtl="0" eaLnBrk="0" fontAlgn="base" hangingPunct="0">
        <a:spcBef>
          <a:spcPct val="0"/>
        </a:spcBef>
        <a:spcAft>
          <a:spcPct val="0"/>
        </a:spcAft>
        <a:defRPr sz="4000">
          <a:solidFill>
            <a:schemeClr val="tx2"/>
          </a:solidFill>
          <a:latin typeface="Times" charset="0"/>
        </a:defRPr>
      </a:lvl5pPr>
      <a:lvl6pPr marL="457200" algn="ctr" rtl="0" eaLnBrk="0" fontAlgn="base" hangingPunct="0">
        <a:spcBef>
          <a:spcPct val="0"/>
        </a:spcBef>
        <a:spcAft>
          <a:spcPct val="0"/>
        </a:spcAft>
        <a:defRPr sz="4000">
          <a:solidFill>
            <a:schemeClr val="tx2"/>
          </a:solidFill>
          <a:latin typeface="Times" charset="0"/>
        </a:defRPr>
      </a:lvl6pPr>
      <a:lvl7pPr marL="914400" algn="ctr" rtl="0" eaLnBrk="0" fontAlgn="base" hangingPunct="0">
        <a:spcBef>
          <a:spcPct val="0"/>
        </a:spcBef>
        <a:spcAft>
          <a:spcPct val="0"/>
        </a:spcAft>
        <a:defRPr sz="4000">
          <a:solidFill>
            <a:schemeClr val="tx2"/>
          </a:solidFill>
          <a:latin typeface="Times" charset="0"/>
        </a:defRPr>
      </a:lvl7pPr>
      <a:lvl8pPr marL="1371600" algn="ctr" rtl="0" eaLnBrk="0" fontAlgn="base" hangingPunct="0">
        <a:spcBef>
          <a:spcPct val="0"/>
        </a:spcBef>
        <a:spcAft>
          <a:spcPct val="0"/>
        </a:spcAft>
        <a:defRPr sz="4000">
          <a:solidFill>
            <a:schemeClr val="tx2"/>
          </a:solidFill>
          <a:latin typeface="Times" charset="0"/>
        </a:defRPr>
      </a:lvl8pPr>
      <a:lvl9pPr marL="1828800" algn="ctr" rtl="0" eaLnBrk="0" fontAlgn="base" hangingPunct="0">
        <a:spcBef>
          <a:spcPct val="0"/>
        </a:spcBef>
        <a:spcAft>
          <a:spcPct val="0"/>
        </a:spcAft>
        <a:defRPr sz="4000">
          <a:solidFill>
            <a:schemeClr val="tx2"/>
          </a:solidFill>
          <a:latin typeface="Times" charset="0"/>
        </a:defRPr>
      </a:lvl9pPr>
    </p:titleStyle>
    <p:bodyStyle>
      <a:lvl1pPr marL="342900" indent="-342900" algn="l" rtl="0" eaLnBrk="0" fontAlgn="base" hangingPunct="0">
        <a:spcBef>
          <a:spcPct val="20000"/>
        </a:spcBef>
        <a:spcAft>
          <a:spcPct val="0"/>
        </a:spcAft>
        <a:buChar char="•"/>
        <a:defRPr sz="4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defRPr/>
            </a:pPr>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defRPr/>
            </a:pPr>
            <a:fld id="{B569A6E5-29ED-4D72-ACD1-8443D7707D0B}" type="slidenum">
              <a:rPr lang="en-US" smtClean="0"/>
              <a:pPr>
                <a:defRPr/>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body" idx="1"/>
          </p:nvPr>
        </p:nvSpPr>
        <p:spPr bwMode="auto">
          <a:xfrm>
            <a:off x="5562600" y="2438400"/>
            <a:ext cx="32766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7" name="Rectangle 2"/>
          <p:cNvSpPr>
            <a:spLocks noGrp="1" noChangeArrowheads="1"/>
          </p:cNvSpPr>
          <p:nvPr>
            <p:ph type="title"/>
          </p:nvPr>
        </p:nvSpPr>
        <p:spPr bwMode="auto">
          <a:xfrm>
            <a:off x="1295400" y="609600"/>
            <a:ext cx="7391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Rectangle 5"/>
          <p:cNvSpPr>
            <a:spLocks noChangeArrowheads="1"/>
          </p:cNvSpPr>
          <p:nvPr userDrawn="1"/>
        </p:nvSpPr>
        <p:spPr bwMode="auto">
          <a:xfrm>
            <a:off x="0" y="0"/>
            <a:ext cx="9144000" cy="381000"/>
          </a:xfrm>
          <a:prstGeom prst="rect">
            <a:avLst/>
          </a:prstGeom>
          <a:solidFill>
            <a:srgbClr val="C8983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pitchFamily="1" charset="-128"/>
              </a:defRPr>
            </a:lvl1pPr>
            <a:lvl2pPr marL="742950" indent="-285750" eaLnBrk="0" hangingPunct="0">
              <a:defRPr sz="2400">
                <a:solidFill>
                  <a:schemeClr val="tx1"/>
                </a:solidFill>
                <a:latin typeface="Arial" charset="0"/>
                <a:ea typeface="ＭＳ Ｐゴシック" pitchFamily="1" charset="-128"/>
              </a:defRPr>
            </a:lvl2pPr>
            <a:lvl3pPr marL="1143000" indent="-228600" eaLnBrk="0" hangingPunct="0">
              <a:defRPr sz="2400">
                <a:solidFill>
                  <a:schemeClr val="tx1"/>
                </a:solidFill>
                <a:latin typeface="Arial" charset="0"/>
                <a:ea typeface="ＭＳ Ｐゴシック" pitchFamily="1" charset="-128"/>
              </a:defRPr>
            </a:lvl3pPr>
            <a:lvl4pPr marL="1600200" indent="-228600" eaLnBrk="0" hangingPunct="0">
              <a:defRPr sz="2400">
                <a:solidFill>
                  <a:schemeClr val="tx1"/>
                </a:solidFill>
                <a:latin typeface="Arial" charset="0"/>
                <a:ea typeface="ＭＳ Ｐゴシック" pitchFamily="1" charset="-128"/>
              </a:defRPr>
            </a:lvl4pPr>
            <a:lvl5pPr marL="2057400" indent="-228600" eaLnBrk="0" hangingPunct="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defRPr/>
            </a:pPr>
            <a:endParaRPr lang="en-US" altLang="en-US" sz="1800">
              <a:solidFill>
                <a:srgbClr val="000000"/>
              </a:solidFill>
            </a:endParaRPr>
          </a:p>
        </p:txBody>
      </p:sp>
      <p:sp>
        <p:nvSpPr>
          <p:cNvPr id="1029" name="Rectangle 2"/>
          <p:cNvSpPr>
            <a:spLocks noChangeArrowheads="1"/>
          </p:cNvSpPr>
          <p:nvPr userDrawn="1"/>
        </p:nvSpPr>
        <p:spPr bwMode="auto">
          <a:xfrm>
            <a:off x="7772400" y="76200"/>
            <a:ext cx="1371600" cy="1066800"/>
          </a:xfrm>
          <a:prstGeom prst="rect">
            <a:avLst/>
          </a:prstGeom>
          <a:solidFill>
            <a:srgbClr val="C8983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pitchFamily="1" charset="-128"/>
              </a:defRPr>
            </a:lvl1pPr>
            <a:lvl2pPr marL="742950" indent="-285750" eaLnBrk="0" hangingPunct="0">
              <a:defRPr sz="2400">
                <a:solidFill>
                  <a:schemeClr val="tx1"/>
                </a:solidFill>
                <a:latin typeface="Arial" charset="0"/>
                <a:ea typeface="ＭＳ Ｐゴシック" pitchFamily="1" charset="-128"/>
              </a:defRPr>
            </a:lvl2pPr>
            <a:lvl3pPr marL="1143000" indent="-228600" eaLnBrk="0" hangingPunct="0">
              <a:defRPr sz="2400">
                <a:solidFill>
                  <a:schemeClr val="tx1"/>
                </a:solidFill>
                <a:latin typeface="Arial" charset="0"/>
                <a:ea typeface="ＭＳ Ｐゴシック" pitchFamily="1" charset="-128"/>
              </a:defRPr>
            </a:lvl3pPr>
            <a:lvl4pPr marL="1600200" indent="-228600" eaLnBrk="0" hangingPunct="0">
              <a:defRPr sz="2400">
                <a:solidFill>
                  <a:schemeClr val="tx1"/>
                </a:solidFill>
                <a:latin typeface="Arial" charset="0"/>
                <a:ea typeface="ＭＳ Ｐゴシック" pitchFamily="1" charset="-128"/>
              </a:defRPr>
            </a:lvl4pPr>
            <a:lvl5pPr marL="2057400" indent="-228600" eaLnBrk="0" hangingPunct="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defRPr/>
            </a:pPr>
            <a:endParaRPr lang="en-US" altLang="en-US" sz="1800">
              <a:solidFill>
                <a:srgbClr val="B11D44"/>
              </a:solidFill>
            </a:endParaRPr>
          </a:p>
        </p:txBody>
      </p:sp>
    </p:spTree>
    <p:extLst>
      <p:ext uri="{BB962C8B-B14F-4D97-AF65-F5344CB8AC3E}">
        <p14:creationId xmlns:p14="http://schemas.microsoft.com/office/powerpoint/2010/main" val="1193926947"/>
      </p:ext>
    </p:extLst>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Lst>
  <p:txStyles>
    <p:titleStyle>
      <a:lvl1pPr algn="l" rtl="0" eaLnBrk="0" fontAlgn="base" hangingPunct="0">
        <a:spcBef>
          <a:spcPct val="0"/>
        </a:spcBef>
        <a:spcAft>
          <a:spcPct val="0"/>
        </a:spcAft>
        <a:defRPr sz="4400">
          <a:solidFill>
            <a:schemeClr val="tx2"/>
          </a:solidFill>
          <a:latin typeface="+mj-lt"/>
          <a:ea typeface="+mj-ea"/>
          <a:cs typeface="ＭＳ Ｐゴシック" charset="0"/>
        </a:defRPr>
      </a:lvl1pPr>
      <a:lvl2pPr algn="l"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2pPr>
      <a:lvl3pPr algn="l"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3pPr>
      <a:lvl4pPr algn="l"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4pPr>
      <a:lvl5pPr algn="l"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5pPr>
      <a:lvl6pPr marL="457200" algn="l" rtl="0" fontAlgn="base">
        <a:spcBef>
          <a:spcPct val="0"/>
        </a:spcBef>
        <a:spcAft>
          <a:spcPct val="0"/>
        </a:spcAft>
        <a:defRPr sz="4400">
          <a:solidFill>
            <a:schemeClr val="tx2"/>
          </a:solidFill>
          <a:latin typeface="Arial" charset="0"/>
          <a:ea typeface="ＭＳ Ｐゴシック" charset="0"/>
          <a:cs typeface="Arial" charset="0"/>
        </a:defRPr>
      </a:lvl6pPr>
      <a:lvl7pPr marL="914400" algn="l" rtl="0" fontAlgn="base">
        <a:spcBef>
          <a:spcPct val="0"/>
        </a:spcBef>
        <a:spcAft>
          <a:spcPct val="0"/>
        </a:spcAft>
        <a:defRPr sz="4400">
          <a:solidFill>
            <a:schemeClr val="tx2"/>
          </a:solidFill>
          <a:latin typeface="Arial" charset="0"/>
          <a:ea typeface="ＭＳ Ｐゴシック" charset="0"/>
          <a:cs typeface="Arial" charset="0"/>
        </a:defRPr>
      </a:lvl7pPr>
      <a:lvl8pPr marL="1371600" algn="l" rtl="0" fontAlgn="base">
        <a:spcBef>
          <a:spcPct val="0"/>
        </a:spcBef>
        <a:spcAft>
          <a:spcPct val="0"/>
        </a:spcAft>
        <a:defRPr sz="4400">
          <a:solidFill>
            <a:schemeClr val="tx2"/>
          </a:solidFill>
          <a:latin typeface="Arial" charset="0"/>
          <a:ea typeface="ＭＳ Ｐゴシック" charset="0"/>
          <a:cs typeface="Arial" charset="0"/>
        </a:defRPr>
      </a:lvl8pPr>
      <a:lvl9pPr marL="1828800" algn="l" rtl="0" fontAlgn="base">
        <a:spcBef>
          <a:spcPct val="0"/>
        </a:spcBef>
        <a:spcAft>
          <a:spcPct val="0"/>
        </a:spcAft>
        <a:defRPr sz="4400">
          <a:solidFill>
            <a:schemeClr val="tx2"/>
          </a:solidFill>
          <a:latin typeface="Arial" charset="0"/>
          <a:ea typeface="ＭＳ Ｐゴシック" charset="0"/>
          <a:cs typeface="Arial" charset="0"/>
        </a:defRPr>
      </a:lvl9pPr>
    </p:titleStyle>
    <p:bodyStyle>
      <a:lvl1pPr marL="342900" indent="-342900" algn="l" rtl="0" eaLnBrk="0" fontAlgn="base" hangingPunct="0">
        <a:spcBef>
          <a:spcPct val="20000"/>
        </a:spcBef>
        <a:spcAft>
          <a:spcPct val="0"/>
        </a:spcAft>
        <a:buChar char="•"/>
        <a:defRPr sz="2000" b="1">
          <a:solidFill>
            <a:srgbClr val="660099"/>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chemeClr val="tx1"/>
          </a:solidFill>
          <a:latin typeface="+mn-lt"/>
          <a:ea typeface="ＭＳ Ｐゴシック" pitchFamily="1" charset="-128"/>
          <a:cs typeface="+mn-cs"/>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pitchFamily="1" charset="-128"/>
          <a:cs typeface="+mn-cs"/>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 charset="-128"/>
          <a:cs typeface="+mn-cs"/>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1" charset="-128"/>
          <a:cs typeface="+mn-cs"/>
        </a:defRPr>
      </a:lvl5pPr>
      <a:lvl6pPr marL="2514600" indent="-228600" algn="l" rtl="0" fontAlgn="base">
        <a:spcBef>
          <a:spcPct val="20000"/>
        </a:spcBef>
        <a:spcAft>
          <a:spcPct val="0"/>
        </a:spcAft>
        <a:buChar char="»"/>
        <a:defRPr sz="2000">
          <a:solidFill>
            <a:schemeClr val="tx1"/>
          </a:solidFill>
          <a:latin typeface="+mn-lt"/>
          <a:ea typeface="Arial" charset="0"/>
          <a:cs typeface="+mn-cs"/>
        </a:defRPr>
      </a:lvl6pPr>
      <a:lvl7pPr marL="2971800" indent="-228600" algn="l" rtl="0" fontAlgn="base">
        <a:spcBef>
          <a:spcPct val="20000"/>
        </a:spcBef>
        <a:spcAft>
          <a:spcPct val="0"/>
        </a:spcAft>
        <a:buChar char="»"/>
        <a:defRPr sz="2000">
          <a:solidFill>
            <a:schemeClr val="tx1"/>
          </a:solidFill>
          <a:latin typeface="+mn-lt"/>
          <a:ea typeface="Arial" charset="0"/>
          <a:cs typeface="+mn-cs"/>
        </a:defRPr>
      </a:lvl7pPr>
      <a:lvl8pPr marL="3429000" indent="-228600" algn="l" rtl="0" fontAlgn="base">
        <a:spcBef>
          <a:spcPct val="20000"/>
        </a:spcBef>
        <a:spcAft>
          <a:spcPct val="0"/>
        </a:spcAft>
        <a:buChar char="»"/>
        <a:defRPr sz="2000">
          <a:solidFill>
            <a:schemeClr val="tx1"/>
          </a:solidFill>
          <a:latin typeface="+mn-lt"/>
          <a:ea typeface="Arial" charset="0"/>
          <a:cs typeface="+mn-cs"/>
        </a:defRPr>
      </a:lvl8pPr>
      <a:lvl9pPr marL="3886200" indent="-228600" algn="l" rtl="0" fontAlgn="base">
        <a:spcBef>
          <a:spcPct val="20000"/>
        </a:spcBef>
        <a:spcAft>
          <a:spcPct val="0"/>
        </a:spcAft>
        <a:buChar char="»"/>
        <a:defRPr sz="20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tamu.aefis.net/" TargetMode="Externa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hyperlink" Target="https://youtu.be/l5h4rkrANmY" TargetMode="External"/><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4.xml"/><Relationship Id="rId4" Type="http://schemas.openxmlformats.org/officeDocument/2006/relationships/hyperlink" Target="https://www.usnews.com/high-schools/best-high-schools/articles/2017-05-17/map-see-high-school-graduation-rates-by-state" TargetMode="External"/></Relationships>
</file>

<file path=ppt/slides/_rels/slide33.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customXml" Target="../ink/ink5.xml"/><Relationship Id="rId18" Type="http://schemas.openxmlformats.org/officeDocument/2006/relationships/image" Target="../media/image22.emf"/><Relationship Id="rId26" Type="http://schemas.openxmlformats.org/officeDocument/2006/relationships/image" Target="../media/image26.emf"/><Relationship Id="rId3" Type="http://schemas.openxmlformats.org/officeDocument/2006/relationships/image" Target="../media/image15.png"/><Relationship Id="rId21" Type="http://schemas.openxmlformats.org/officeDocument/2006/relationships/customXml" Target="../ink/ink9.xml"/><Relationship Id="rId7" Type="http://schemas.openxmlformats.org/officeDocument/2006/relationships/customXml" Target="../ink/ink2.xml"/><Relationship Id="rId12" Type="http://schemas.openxmlformats.org/officeDocument/2006/relationships/image" Target="../media/image19.emf"/><Relationship Id="rId17" Type="http://schemas.openxmlformats.org/officeDocument/2006/relationships/customXml" Target="../ink/ink7.xml"/><Relationship Id="rId25" Type="http://schemas.openxmlformats.org/officeDocument/2006/relationships/customXml" Target="../ink/ink11.xml"/><Relationship Id="rId2" Type="http://schemas.openxmlformats.org/officeDocument/2006/relationships/image" Target="../media/image14.png"/><Relationship Id="rId16" Type="http://schemas.openxmlformats.org/officeDocument/2006/relationships/image" Target="../media/image21.emf"/><Relationship Id="rId20" Type="http://schemas.openxmlformats.org/officeDocument/2006/relationships/image" Target="../media/image23.emf"/><Relationship Id="rId29" Type="http://schemas.openxmlformats.org/officeDocument/2006/relationships/customXml" Target="../ink/ink13.xml"/><Relationship Id="rId1" Type="http://schemas.openxmlformats.org/officeDocument/2006/relationships/slideLayout" Target="../slideLayouts/slideLayout18.xml"/><Relationship Id="rId6" Type="http://schemas.openxmlformats.org/officeDocument/2006/relationships/image" Target="../media/image16.emf"/><Relationship Id="rId11" Type="http://schemas.openxmlformats.org/officeDocument/2006/relationships/customXml" Target="../ink/ink4.xml"/><Relationship Id="rId24" Type="http://schemas.openxmlformats.org/officeDocument/2006/relationships/image" Target="../media/image25.emf"/><Relationship Id="rId32" Type="http://schemas.openxmlformats.org/officeDocument/2006/relationships/image" Target="../media/image29.emf"/><Relationship Id="rId5" Type="http://schemas.openxmlformats.org/officeDocument/2006/relationships/customXml" Target="../ink/ink1.xml"/><Relationship Id="rId15" Type="http://schemas.openxmlformats.org/officeDocument/2006/relationships/customXml" Target="../ink/ink6.xml"/><Relationship Id="rId23" Type="http://schemas.openxmlformats.org/officeDocument/2006/relationships/customXml" Target="../ink/ink10.xml"/><Relationship Id="rId28" Type="http://schemas.openxmlformats.org/officeDocument/2006/relationships/image" Target="../media/image27.emf"/><Relationship Id="rId10" Type="http://schemas.openxmlformats.org/officeDocument/2006/relationships/image" Target="../media/image18.emf"/><Relationship Id="rId19" Type="http://schemas.openxmlformats.org/officeDocument/2006/relationships/customXml" Target="../ink/ink8.xml"/><Relationship Id="rId31" Type="http://schemas.openxmlformats.org/officeDocument/2006/relationships/customXml" Target="../ink/ink14.xml"/><Relationship Id="rId4" Type="http://schemas.openxmlformats.org/officeDocument/2006/relationships/image" Target="../media/image16.png"/><Relationship Id="rId9" Type="http://schemas.openxmlformats.org/officeDocument/2006/relationships/customXml" Target="../ink/ink3.xml"/><Relationship Id="rId14" Type="http://schemas.openxmlformats.org/officeDocument/2006/relationships/image" Target="../media/image20.emf"/><Relationship Id="rId22" Type="http://schemas.openxmlformats.org/officeDocument/2006/relationships/image" Target="../media/image24.emf"/><Relationship Id="rId27" Type="http://schemas.openxmlformats.org/officeDocument/2006/relationships/customXml" Target="../ink/ink12.xml"/><Relationship Id="rId30" Type="http://schemas.openxmlformats.org/officeDocument/2006/relationships/image" Target="../media/image28.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hyperlink" Target="https://tamu.aefis.net/" TargetMode="Externa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32225-1766-4B6B-AF92-59F7D6B8FA8C}"/>
              </a:ext>
            </a:extLst>
          </p:cNvPr>
          <p:cNvSpPr>
            <a:spLocks noGrp="1"/>
          </p:cNvSpPr>
          <p:nvPr>
            <p:ph type="ctrTitle"/>
          </p:nvPr>
        </p:nvSpPr>
        <p:spPr>
          <a:xfrm>
            <a:off x="1454683" y="1778508"/>
            <a:ext cx="7406640" cy="1472184"/>
          </a:xfrm>
        </p:spPr>
        <p:txBody>
          <a:bodyPr>
            <a:normAutofit fontScale="90000"/>
          </a:bodyPr>
          <a:lstStyle/>
          <a:p>
            <a:r>
              <a:rPr lang="en-US" dirty="0">
                <a:solidFill>
                  <a:srgbClr val="C00000"/>
                </a:solidFill>
              </a:rPr>
              <a:t>Please complete the University Course Eval!</a:t>
            </a:r>
            <a:br>
              <a:rPr lang="en-US" dirty="0"/>
            </a:br>
            <a:br>
              <a:rPr lang="en-US" dirty="0"/>
            </a:br>
            <a:r>
              <a:rPr lang="en-US" dirty="0">
                <a:hlinkClick r:id="rId2"/>
              </a:rPr>
              <a:t>https://tamu.aefis.net</a:t>
            </a:r>
            <a:r>
              <a:rPr lang="en-US" dirty="0"/>
              <a:t> </a:t>
            </a:r>
          </a:p>
        </p:txBody>
      </p:sp>
      <p:sp>
        <p:nvSpPr>
          <p:cNvPr id="4" name="Subtitle 3">
            <a:extLst>
              <a:ext uri="{FF2B5EF4-FFF2-40B4-BE49-F238E27FC236}">
                <a16:creationId xmlns:a16="http://schemas.microsoft.com/office/drawing/2014/main" id="{64BEE6CC-9188-431C-B227-AAD84A22D252}"/>
              </a:ext>
            </a:extLst>
          </p:cNvPr>
          <p:cNvSpPr>
            <a:spLocks noGrp="1"/>
          </p:cNvSpPr>
          <p:nvPr>
            <p:ph type="subTitle" idx="1"/>
          </p:nvPr>
        </p:nvSpPr>
        <p:spPr>
          <a:xfrm>
            <a:off x="1432560" y="4343400"/>
            <a:ext cx="7406640" cy="1752600"/>
          </a:xfrm>
        </p:spPr>
        <p:txBody>
          <a:bodyPr>
            <a:normAutofit fontScale="70000" lnSpcReduction="20000"/>
          </a:bodyPr>
          <a:lstStyle/>
          <a:p>
            <a:r>
              <a:rPr lang="en-US" b="1" dirty="0">
                <a:solidFill>
                  <a:schemeClr val="accent3">
                    <a:lumMod val="50000"/>
                  </a:schemeClr>
                </a:solidFill>
              </a:rPr>
              <a:t>Should take only 2-10 minutes, depending on whether you are willing to leave comments, too.  I hope you will, and the more specific, the better.</a:t>
            </a:r>
          </a:p>
          <a:p>
            <a:endParaRPr lang="en-US" b="1" u="sng" dirty="0">
              <a:solidFill>
                <a:schemeClr val="accent3">
                  <a:lumMod val="50000"/>
                </a:schemeClr>
              </a:solidFill>
            </a:endParaRPr>
          </a:p>
          <a:p>
            <a:r>
              <a:rPr lang="en-US" b="1" u="sng" dirty="0">
                <a:solidFill>
                  <a:schemeClr val="accent3">
                    <a:lumMod val="50000"/>
                  </a:schemeClr>
                </a:solidFill>
              </a:rPr>
              <a:t>My Promise</a:t>
            </a:r>
            <a:r>
              <a:rPr lang="en-US" b="1" dirty="0">
                <a:solidFill>
                  <a:schemeClr val="accent3">
                    <a:lumMod val="50000"/>
                  </a:schemeClr>
                </a:solidFill>
              </a:rPr>
              <a:t>:  If you leave comments, I WILL READ them.  Previous student comments have led me to change my course design in big and small ways.</a:t>
            </a:r>
          </a:p>
          <a:p>
            <a:endParaRPr lang="en-US" dirty="0">
              <a:solidFill>
                <a:srgbClr val="C00000"/>
              </a:solidFill>
            </a:endParaRPr>
          </a:p>
        </p:txBody>
      </p:sp>
    </p:spTree>
    <p:extLst>
      <p:ext uri="{BB962C8B-B14F-4D97-AF65-F5344CB8AC3E}">
        <p14:creationId xmlns:p14="http://schemas.microsoft.com/office/powerpoint/2010/main" val="495139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600" dirty="0"/>
              <a:t>Educational Attainment and </a:t>
            </a:r>
            <a:br>
              <a:rPr lang="en-US" sz="3600" dirty="0"/>
            </a:br>
            <a:r>
              <a:rPr lang="en-US" sz="3600" dirty="0"/>
              <a:t>Infant Mortality Rate Correlations</a:t>
            </a:r>
          </a:p>
        </p:txBody>
      </p:sp>
      <p:sp>
        <p:nvSpPr>
          <p:cNvPr id="8" name="TextBox 7"/>
          <p:cNvSpPr txBox="1"/>
          <p:nvPr/>
        </p:nvSpPr>
        <p:spPr>
          <a:xfrm>
            <a:off x="7190458" y="2099370"/>
            <a:ext cx="1743230" cy="3539430"/>
          </a:xfrm>
          <a:prstGeom prst="rect">
            <a:avLst/>
          </a:prstGeom>
          <a:noFill/>
        </p:spPr>
        <p:txBody>
          <a:bodyPr wrap="square" rtlCol="0">
            <a:spAutoFit/>
          </a:bodyPr>
          <a:lstStyle/>
          <a:p>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What type of empirical relationships?</a:t>
            </a:r>
          </a:p>
          <a:p>
            <a:endParaRPr lang="en-US" sz="1600" dirty="0">
              <a:solidFill>
                <a:srgbClr val="FF0000"/>
              </a:solidFill>
              <a:effectLst>
                <a:outerShdw blurRad="38100" dist="38100" dir="2700000" algn="tl">
                  <a:srgbClr val="000000">
                    <a:alpha val="43137"/>
                  </a:srgbClr>
                </a:outerShdw>
              </a:effectLst>
              <a:latin typeface="Segoe Print" panose="02000600000000000000" pitchFamily="2" charset="0"/>
            </a:endParaRPr>
          </a:p>
          <a:p>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How strong?</a:t>
            </a:r>
          </a:p>
          <a:p>
            <a:endParaRPr lang="en-US" sz="1600" dirty="0">
              <a:solidFill>
                <a:srgbClr val="FF0000"/>
              </a:solidFill>
              <a:effectLst>
                <a:outerShdw blurRad="38100" dist="38100" dir="2700000" algn="tl">
                  <a:srgbClr val="000000">
                    <a:alpha val="43137"/>
                  </a:srgbClr>
                </a:outerShdw>
              </a:effectLst>
              <a:latin typeface="Segoe Print" panose="02000600000000000000" pitchFamily="2" charset="0"/>
            </a:endParaRPr>
          </a:p>
          <a:p>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How vary across the years?</a:t>
            </a:r>
          </a:p>
          <a:p>
            <a:endParaRPr lang="en-US" sz="1600" dirty="0">
              <a:solidFill>
                <a:srgbClr val="FF0000"/>
              </a:solidFill>
              <a:effectLst>
                <a:outerShdw blurRad="38100" dist="38100" dir="2700000" algn="tl">
                  <a:srgbClr val="000000">
                    <a:alpha val="43137"/>
                  </a:srgbClr>
                </a:outerShdw>
              </a:effectLst>
              <a:latin typeface="Segoe Print" panose="02000600000000000000" pitchFamily="2" charset="0"/>
            </a:endParaRPr>
          </a:p>
          <a:p>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Which achievement has the largest effect?  Why?</a:t>
            </a:r>
          </a:p>
        </p:txBody>
      </p:sp>
      <p:pic>
        <p:nvPicPr>
          <p:cNvPr id="2" name="Picture 1" descr="Table of correlations of national average high school and college graduation rates with infant mortality rates in years 1950, 1960, 1970, 1980, 1989-2014.  &#10;&#10;What type of empirical relationships?&#10;&#10;How strong?&#10;&#10;How vary across the years?&#10;&#10;Which achievement has the largest effect?  Why?&#10;"/>
          <p:cNvPicPr>
            <a:picLocks noChangeAspect="1"/>
          </p:cNvPicPr>
          <p:nvPr/>
        </p:nvPicPr>
        <p:blipFill>
          <a:blip r:embed="rId3"/>
          <a:stretch>
            <a:fillRect/>
          </a:stretch>
        </p:blipFill>
        <p:spPr>
          <a:xfrm>
            <a:off x="2362200" y="1564333"/>
            <a:ext cx="4822162" cy="4760267"/>
          </a:xfrm>
          <a:prstGeom prst="rect">
            <a:avLst/>
          </a:prstGeom>
        </p:spPr>
      </p:pic>
    </p:spTree>
    <p:extLst>
      <p:ext uri="{BB962C8B-B14F-4D97-AF65-F5344CB8AC3E}">
        <p14:creationId xmlns:p14="http://schemas.microsoft.com/office/powerpoint/2010/main" val="2217114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cs typeface="Arial" pitchFamily="34" charset="0"/>
              </a:rPr>
              <a:t>Governments and Education Levels</a:t>
            </a:r>
          </a:p>
        </p:txBody>
      </p:sp>
      <p:sp>
        <p:nvSpPr>
          <p:cNvPr id="3" name="Content Placeholder 2"/>
          <p:cNvSpPr>
            <a:spLocks noGrp="1"/>
          </p:cNvSpPr>
          <p:nvPr>
            <p:ph idx="1"/>
          </p:nvPr>
        </p:nvSpPr>
        <p:spPr>
          <a:xfrm>
            <a:off x="1435608" y="1600200"/>
            <a:ext cx="7498080" cy="4648200"/>
          </a:xfrm>
        </p:spPr>
        <p:txBody>
          <a:bodyPr>
            <a:normAutofit/>
          </a:bodyPr>
          <a:lstStyle/>
          <a:p>
            <a:r>
              <a:rPr lang="en-US" sz="2400" dirty="0">
                <a:cs typeface="Arial" pitchFamily="34" charset="0"/>
              </a:rPr>
              <a:t>As we said before,  ALL states want to have “excellent” public education programs</a:t>
            </a:r>
          </a:p>
          <a:p>
            <a:pPr lvl="1"/>
            <a:r>
              <a:rPr lang="en-US" sz="2000" b="1" dirty="0">
                <a:solidFill>
                  <a:schemeClr val="accent2">
                    <a:lumMod val="50000"/>
                  </a:schemeClr>
                </a:solidFill>
                <a:cs typeface="Arial" pitchFamily="34" charset="0"/>
              </a:rPr>
              <a:t>High school completion</a:t>
            </a:r>
            <a:r>
              <a:rPr lang="en-US" sz="2000" b="1" dirty="0">
                <a:cs typeface="Arial" pitchFamily="34" charset="0"/>
              </a:rPr>
              <a:t> </a:t>
            </a:r>
            <a:r>
              <a:rPr lang="en-US" sz="2000" dirty="0">
                <a:cs typeface="Arial" pitchFamily="34" charset="0"/>
              </a:rPr>
              <a:t>is an explicit goal, and also a common </a:t>
            </a:r>
            <a:r>
              <a:rPr lang="en-US" sz="2000" dirty="0">
                <a:solidFill>
                  <a:schemeClr val="accent2">
                    <a:lumMod val="50000"/>
                  </a:schemeClr>
                </a:solidFill>
                <a:cs typeface="Arial" pitchFamily="34" charset="0"/>
              </a:rPr>
              <a:t>measure</a:t>
            </a:r>
          </a:p>
          <a:p>
            <a:pPr lvl="1"/>
            <a:r>
              <a:rPr lang="en-US" sz="2000" b="1" dirty="0">
                <a:solidFill>
                  <a:schemeClr val="accent2">
                    <a:lumMod val="50000"/>
                  </a:schemeClr>
                </a:solidFill>
                <a:cs typeface="Arial" pitchFamily="34" charset="0"/>
              </a:rPr>
              <a:t>“Excellence,” </a:t>
            </a:r>
            <a:r>
              <a:rPr lang="en-US" sz="2000" dirty="0">
                <a:cs typeface="Arial" pitchFamily="34" charset="0"/>
              </a:rPr>
              <a:t>though, is in the eye of the beholder</a:t>
            </a:r>
          </a:p>
          <a:p>
            <a:r>
              <a:rPr lang="en-US" sz="2400" dirty="0">
                <a:solidFill>
                  <a:schemeClr val="accent2">
                    <a:lumMod val="75000"/>
                  </a:schemeClr>
                </a:solidFill>
                <a:cs typeface="Arial" pitchFamily="34" charset="0"/>
              </a:rPr>
              <a:t>Increased funding</a:t>
            </a:r>
            <a:r>
              <a:rPr lang="en-US" sz="2400" dirty="0">
                <a:cs typeface="Arial" pitchFamily="34" charset="0"/>
              </a:rPr>
              <a:t> is </a:t>
            </a:r>
            <a:r>
              <a:rPr lang="en-US" sz="2400" u="sng" dirty="0">
                <a:cs typeface="Arial" pitchFamily="34" charset="0"/>
              </a:rPr>
              <a:t>one</a:t>
            </a:r>
            <a:r>
              <a:rPr lang="en-US" sz="2400" dirty="0">
                <a:cs typeface="Arial" pitchFamily="34" charset="0"/>
              </a:rPr>
              <a:t> way that states and local governments seek to improve their HS graduation rate</a:t>
            </a:r>
          </a:p>
          <a:p>
            <a:r>
              <a:rPr lang="en-US" sz="2400" b="1" dirty="0">
                <a:cs typeface="Arial" pitchFamily="34" charset="0"/>
              </a:rPr>
              <a:t>So… is there a positive relationship </a:t>
            </a:r>
            <a:r>
              <a:rPr lang="en-US" sz="2400" dirty="0">
                <a:cs typeface="Arial" pitchFamily="34" charset="0"/>
              </a:rPr>
              <a:t>between educational resources (</a:t>
            </a:r>
            <a:r>
              <a:rPr lang="en-US" sz="2400" dirty="0">
                <a:solidFill>
                  <a:schemeClr val="accent1">
                    <a:lumMod val="75000"/>
                  </a:schemeClr>
                </a:solidFill>
                <a:cs typeface="Arial" pitchFamily="34" charset="0"/>
              </a:rPr>
              <a:t>$$ spent</a:t>
            </a:r>
            <a:r>
              <a:rPr lang="en-US" sz="2400" dirty="0">
                <a:cs typeface="Arial" pitchFamily="34" charset="0"/>
              </a:rPr>
              <a:t>) and results (</a:t>
            </a:r>
            <a:r>
              <a:rPr lang="en-US" sz="2400" dirty="0">
                <a:solidFill>
                  <a:schemeClr val="accent1">
                    <a:lumMod val="75000"/>
                  </a:schemeClr>
                </a:solidFill>
                <a:cs typeface="Arial" pitchFamily="34" charset="0"/>
              </a:rPr>
              <a:t>HS</a:t>
            </a:r>
            <a:r>
              <a:rPr lang="en-US" sz="2400" dirty="0">
                <a:cs typeface="Arial" pitchFamily="34" charset="0"/>
              </a:rPr>
              <a:t> </a:t>
            </a:r>
            <a:r>
              <a:rPr lang="en-US" sz="2400" dirty="0">
                <a:solidFill>
                  <a:schemeClr val="accent1">
                    <a:lumMod val="75000"/>
                  </a:schemeClr>
                </a:solidFill>
                <a:cs typeface="Arial" pitchFamily="34" charset="0"/>
              </a:rPr>
              <a:t>graduates</a:t>
            </a:r>
            <a:r>
              <a:rPr lang="en-US" sz="2400" dirty="0">
                <a:cs typeface="Arial" pitchFamily="34" charset="0"/>
              </a:rPr>
              <a:t>)? </a:t>
            </a:r>
          </a:p>
        </p:txBody>
      </p:sp>
    </p:spTree>
    <p:extLst>
      <p:ext uri="{BB962C8B-B14F-4D97-AF65-F5344CB8AC3E}">
        <p14:creationId xmlns:p14="http://schemas.microsoft.com/office/powerpoint/2010/main" val="4272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Correlations Between </a:t>
            </a:r>
            <a:r>
              <a:rPr lang="en-US" sz="3200" dirty="0">
                <a:solidFill>
                  <a:schemeClr val="accent1">
                    <a:lumMod val="75000"/>
                  </a:schemeClr>
                </a:solidFill>
              </a:rPr>
              <a:t>Contemporary</a:t>
            </a:r>
            <a:r>
              <a:rPr lang="en-US" sz="3200" dirty="0"/>
              <a:t> State Spending Per Child in Average Daily Attendance and Educational Attainment </a:t>
            </a:r>
          </a:p>
        </p:txBody>
      </p:sp>
      <p:graphicFrame>
        <p:nvGraphicFramePr>
          <p:cNvPr id="3" name="Table 2" descr="Table of correlations between &quot;contemporary&quot; national average educational spending per child with high school and college graduation rates across time.  Spending numbers are in same year as graduation rates were measured.  Years are 1970, 1980, 1989-2010.&#10;&#10;Comments:&#10;Not very predictive for High School completion!&#10;&#10;Is this measure of spending the best one?  Why or why not?&#10;&#10;"/>
          <p:cNvGraphicFramePr>
            <a:graphicFrameLocks noGrp="1"/>
          </p:cNvGraphicFramePr>
          <p:nvPr>
            <p:extLst>
              <p:ext uri="{D42A27DB-BD31-4B8C-83A1-F6EECF244321}">
                <p14:modId xmlns:p14="http://schemas.microsoft.com/office/powerpoint/2010/main" val="2639405550"/>
              </p:ext>
            </p:extLst>
          </p:nvPr>
        </p:nvGraphicFramePr>
        <p:xfrm>
          <a:off x="1608231" y="1904997"/>
          <a:ext cx="5325970" cy="4561466"/>
        </p:xfrm>
        <a:graphic>
          <a:graphicData uri="http://schemas.openxmlformats.org/drawingml/2006/table">
            <a:tbl>
              <a:tblPr firstRow="1" bandRow="1">
                <a:tableStyleId>{5C22544A-7EE6-4342-B048-85BDC9FD1C3A}</a:tableStyleId>
              </a:tblPr>
              <a:tblGrid>
                <a:gridCol w="726858">
                  <a:extLst>
                    <a:ext uri="{9D8B030D-6E8A-4147-A177-3AD203B41FA5}">
                      <a16:colId xmlns:a16="http://schemas.microsoft.com/office/drawing/2014/main" val="20000"/>
                    </a:ext>
                  </a:extLst>
                </a:gridCol>
                <a:gridCol w="726858">
                  <a:extLst>
                    <a:ext uri="{9D8B030D-6E8A-4147-A177-3AD203B41FA5}">
                      <a16:colId xmlns:a16="http://schemas.microsoft.com/office/drawing/2014/main" val="20001"/>
                    </a:ext>
                  </a:extLst>
                </a:gridCol>
                <a:gridCol w="992596">
                  <a:extLst>
                    <a:ext uri="{9D8B030D-6E8A-4147-A177-3AD203B41FA5}">
                      <a16:colId xmlns:a16="http://schemas.microsoft.com/office/drawing/2014/main" val="20002"/>
                    </a:ext>
                  </a:extLst>
                </a:gridCol>
                <a:gridCol w="293557">
                  <a:extLst>
                    <a:ext uri="{9D8B030D-6E8A-4147-A177-3AD203B41FA5}">
                      <a16:colId xmlns:a16="http://schemas.microsoft.com/office/drawing/2014/main" val="20003"/>
                    </a:ext>
                  </a:extLst>
                </a:gridCol>
                <a:gridCol w="894422">
                  <a:extLst>
                    <a:ext uri="{9D8B030D-6E8A-4147-A177-3AD203B41FA5}">
                      <a16:colId xmlns:a16="http://schemas.microsoft.com/office/drawing/2014/main" val="20004"/>
                    </a:ext>
                  </a:extLst>
                </a:gridCol>
                <a:gridCol w="769070">
                  <a:extLst>
                    <a:ext uri="{9D8B030D-6E8A-4147-A177-3AD203B41FA5}">
                      <a16:colId xmlns:a16="http://schemas.microsoft.com/office/drawing/2014/main" val="20005"/>
                    </a:ext>
                  </a:extLst>
                </a:gridCol>
                <a:gridCol w="922609">
                  <a:extLst>
                    <a:ext uri="{9D8B030D-6E8A-4147-A177-3AD203B41FA5}">
                      <a16:colId xmlns:a16="http://schemas.microsoft.com/office/drawing/2014/main" val="20006"/>
                    </a:ext>
                  </a:extLst>
                </a:gridCol>
              </a:tblGrid>
              <a:tr h="350882">
                <a:tc>
                  <a:txBody>
                    <a:bodyPr/>
                    <a:lstStyle/>
                    <a:p>
                      <a:pPr marL="0" marR="0" algn="ctr">
                        <a:lnSpc>
                          <a:spcPct val="115000"/>
                        </a:lnSpc>
                        <a:spcBef>
                          <a:spcPts val="0"/>
                        </a:spcBef>
                        <a:spcAft>
                          <a:spcPts val="0"/>
                        </a:spcAft>
                      </a:pPr>
                      <a:endParaRPr lang="en-US" sz="1600" b="1" i="0" dirty="0">
                        <a:solidFill>
                          <a:srgbClr val="000000"/>
                        </a:solidFill>
                        <a:effectLst/>
                        <a:latin typeface="Arial"/>
                        <a:ea typeface="ＭＳ 明朝"/>
                        <a:cs typeface="Arial"/>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dirty="0">
                          <a:solidFill>
                            <a:srgbClr val="000000"/>
                          </a:solidFill>
                          <a:effectLst/>
                          <a:latin typeface="Arial"/>
                          <a:ea typeface="ＭＳ 明朝"/>
                          <a:cs typeface="Arial"/>
                        </a:rPr>
                        <a:t>HS</a:t>
                      </a: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dirty="0">
                          <a:solidFill>
                            <a:srgbClr val="000000"/>
                          </a:solidFill>
                          <a:effectLst/>
                          <a:latin typeface="Arial"/>
                          <a:ea typeface="ＭＳ 明朝"/>
                          <a:cs typeface="Arial"/>
                        </a:rPr>
                        <a:t>College</a:t>
                      </a: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endParaRPr lang="en-US" sz="1600" b="1" i="0" dirty="0">
                        <a:solidFill>
                          <a:srgbClr val="000000"/>
                        </a:solidFill>
                        <a:effectLst/>
                        <a:latin typeface="Arial"/>
                        <a:ea typeface="ＭＳ 明朝"/>
                        <a:cs typeface="Arial"/>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endParaRPr lang="en-US" sz="1600" b="1" i="0" dirty="0">
                        <a:solidFill>
                          <a:srgbClr val="000000"/>
                        </a:solidFill>
                        <a:effectLst/>
                        <a:latin typeface="Arial"/>
                        <a:ea typeface="ＭＳ 明朝"/>
                        <a:cs typeface="Arial"/>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dirty="0">
                          <a:solidFill>
                            <a:srgbClr val="000000"/>
                          </a:solidFill>
                          <a:effectLst/>
                          <a:latin typeface="Arial"/>
                          <a:ea typeface="ＭＳ 明朝"/>
                          <a:cs typeface="Arial"/>
                        </a:rPr>
                        <a:t>HS</a:t>
                      </a: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dirty="0">
                          <a:solidFill>
                            <a:srgbClr val="000000"/>
                          </a:solidFill>
                          <a:effectLst/>
                          <a:latin typeface="Arial"/>
                          <a:ea typeface="ＭＳ 明朝"/>
                          <a:cs typeface="Arial"/>
                        </a:rPr>
                        <a:t>College</a:t>
                      </a: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50882">
                <a:tc>
                  <a:txBody>
                    <a:bodyPr/>
                    <a:lstStyle/>
                    <a:p>
                      <a:pPr marL="0" marR="0" algn="ctr">
                        <a:lnSpc>
                          <a:spcPct val="115000"/>
                        </a:lnSpc>
                        <a:spcBef>
                          <a:spcPts val="0"/>
                        </a:spcBef>
                        <a:spcAft>
                          <a:spcPts val="0"/>
                        </a:spcAft>
                      </a:pPr>
                      <a:r>
                        <a:rPr lang="en-US" sz="1600" b="1" i="0">
                          <a:effectLst/>
                          <a:latin typeface="Arial"/>
                          <a:ea typeface="Times New Roman"/>
                          <a:cs typeface="Arial"/>
                        </a:rPr>
                        <a:t>1970</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0.45</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0.42</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endParaRPr lang="en-US" sz="1600" b="1" i="0" dirty="0">
                        <a:solidFill>
                          <a:srgbClr val="000000"/>
                        </a:solidFill>
                        <a:effectLst/>
                        <a:latin typeface="Arial"/>
                        <a:ea typeface="ＭＳ 明朝"/>
                        <a:cs typeface="Arial"/>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dirty="0">
                          <a:effectLst/>
                          <a:latin typeface="Arial"/>
                          <a:ea typeface="Times New Roman"/>
                          <a:cs typeface="Arial"/>
                        </a:rPr>
                        <a:t>1999</a:t>
                      </a:r>
                      <a:endParaRPr lang="en-US" sz="1600" b="1" i="0" dirty="0">
                        <a:effectLst/>
                        <a:latin typeface="Arial"/>
                        <a:ea typeface="ＭＳ 明朝"/>
                        <a:cs typeface="Arial"/>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0" i="0" dirty="0">
                          <a:effectLst/>
                          <a:latin typeface="Arial"/>
                          <a:ea typeface="Times New Roman"/>
                          <a:cs typeface="Arial"/>
                        </a:rPr>
                        <a:t>0.23</a:t>
                      </a:r>
                      <a:endParaRPr lang="en-US" sz="1600" b="0" i="0" dirty="0">
                        <a:effectLst/>
                        <a:latin typeface="Arial"/>
                        <a:ea typeface="ＭＳ 明朝"/>
                        <a:cs typeface="Arial"/>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FFFF"/>
                    </a:solidFill>
                  </a:tcPr>
                </a:tc>
                <a:tc>
                  <a:txBody>
                    <a:bodyPr/>
                    <a:lstStyle/>
                    <a:p>
                      <a:pPr marL="0" marR="0" algn="ctr">
                        <a:lnSpc>
                          <a:spcPct val="115000"/>
                        </a:lnSpc>
                        <a:spcBef>
                          <a:spcPts val="0"/>
                        </a:spcBef>
                        <a:spcAft>
                          <a:spcPts val="0"/>
                        </a:spcAft>
                      </a:pPr>
                      <a:r>
                        <a:rPr lang="en-US" sz="1600" b="1" i="0" dirty="0">
                          <a:effectLst/>
                          <a:latin typeface="Arial"/>
                          <a:ea typeface="Times New Roman"/>
                          <a:cs typeface="Arial"/>
                        </a:rPr>
                        <a:t>0.42</a:t>
                      </a:r>
                      <a:endParaRPr lang="en-US" sz="1600" b="1" i="0" dirty="0">
                        <a:effectLst/>
                        <a:latin typeface="Arial"/>
                        <a:ea typeface="ＭＳ 明朝"/>
                        <a:cs typeface="Arial"/>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50882">
                <a:tc>
                  <a:txBody>
                    <a:bodyPr/>
                    <a:lstStyle/>
                    <a:p>
                      <a:pPr marL="0" marR="0" algn="ctr">
                        <a:lnSpc>
                          <a:spcPct val="115000"/>
                        </a:lnSpc>
                        <a:spcBef>
                          <a:spcPts val="0"/>
                        </a:spcBef>
                        <a:spcAft>
                          <a:spcPts val="0"/>
                        </a:spcAft>
                      </a:pPr>
                      <a:r>
                        <a:rPr lang="en-US" sz="1600" b="1" i="0">
                          <a:effectLst/>
                          <a:latin typeface="Arial"/>
                          <a:ea typeface="Times New Roman"/>
                          <a:cs typeface="Arial"/>
                        </a:rPr>
                        <a:t>1980</a:t>
                      </a:r>
                      <a:endParaRPr lang="en-US" sz="1600" b="1" i="0">
                        <a:effectLst/>
                        <a:latin typeface="Arial"/>
                        <a:ea typeface="ＭＳ 明朝"/>
                        <a:cs typeface="Arial"/>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dirty="0">
                          <a:effectLst/>
                          <a:latin typeface="Arial"/>
                          <a:ea typeface="Times New Roman"/>
                          <a:cs typeface="Arial"/>
                        </a:rPr>
                        <a:t>0.50</a:t>
                      </a:r>
                      <a:endParaRPr lang="en-US" sz="1600" b="1" i="0" dirty="0">
                        <a:effectLst/>
                        <a:latin typeface="Arial"/>
                        <a:ea typeface="ＭＳ 明朝"/>
                        <a:cs typeface="Arial"/>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0.51</a:t>
                      </a:r>
                      <a:endParaRPr lang="en-US" sz="1600" b="1" i="0">
                        <a:effectLst/>
                        <a:latin typeface="Arial"/>
                        <a:ea typeface="ＭＳ 明朝"/>
                        <a:cs typeface="Arial"/>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endParaRPr lang="en-US" sz="1600" b="1" i="0" dirty="0">
                        <a:solidFill>
                          <a:srgbClr val="000000"/>
                        </a:solidFill>
                        <a:effectLst/>
                        <a:latin typeface="Arial"/>
                        <a:ea typeface="ＭＳ 明朝"/>
                        <a:cs typeface="Arial"/>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dirty="0">
                          <a:effectLst/>
                          <a:latin typeface="Arial"/>
                          <a:ea typeface="Times New Roman"/>
                          <a:cs typeface="Arial"/>
                        </a:rPr>
                        <a:t>2000</a:t>
                      </a:r>
                      <a:endParaRPr lang="en-US" sz="1600" b="1" i="0" dirty="0">
                        <a:effectLst/>
                        <a:latin typeface="Arial"/>
                        <a:ea typeface="ＭＳ 明朝"/>
                        <a:cs typeface="Arial"/>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0" i="0" dirty="0">
                          <a:effectLst/>
                          <a:latin typeface="Arial"/>
                          <a:ea typeface="Times New Roman"/>
                          <a:cs typeface="Arial"/>
                        </a:rPr>
                        <a:t>0.21</a:t>
                      </a:r>
                      <a:endParaRPr lang="en-US" sz="1600" b="0" i="0" dirty="0">
                        <a:effectLst/>
                        <a:latin typeface="Arial"/>
                        <a:ea typeface="ＭＳ 明朝"/>
                        <a:cs typeface="Arial"/>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FFFFF"/>
                    </a:solid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0.46</a:t>
                      </a:r>
                      <a:endParaRPr lang="en-US" sz="1600" b="1" i="0">
                        <a:effectLst/>
                        <a:latin typeface="Arial"/>
                        <a:ea typeface="ＭＳ 明朝"/>
                        <a:cs typeface="Arial"/>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50882">
                <a:tc>
                  <a:txBody>
                    <a:bodyPr/>
                    <a:lstStyle/>
                    <a:p>
                      <a:pPr marL="0" marR="0" algn="ctr">
                        <a:lnSpc>
                          <a:spcPct val="115000"/>
                        </a:lnSpc>
                        <a:spcBef>
                          <a:spcPts val="0"/>
                        </a:spcBef>
                        <a:spcAft>
                          <a:spcPts val="0"/>
                        </a:spcAft>
                      </a:pPr>
                      <a:r>
                        <a:rPr lang="en-US" sz="1600" b="1" i="0">
                          <a:effectLst/>
                          <a:latin typeface="Arial"/>
                          <a:ea typeface="Times New Roman"/>
                          <a:cs typeface="Arial"/>
                        </a:rPr>
                        <a:t>1989</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0.38</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0.51</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endParaRPr lang="en-US" sz="1600" b="1" i="0" dirty="0">
                        <a:solidFill>
                          <a:srgbClr val="000000"/>
                        </a:solidFill>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2001</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0" i="0" dirty="0">
                          <a:effectLst/>
                          <a:latin typeface="Arial"/>
                          <a:ea typeface="Times New Roman"/>
                          <a:cs typeface="Arial"/>
                        </a:rPr>
                        <a:t>0.20</a:t>
                      </a:r>
                      <a:endParaRPr lang="en-US" sz="1600" b="0" i="0" dirty="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solidFill>
                  </a:tcPr>
                </a:tc>
                <a:tc>
                  <a:txBody>
                    <a:bodyPr/>
                    <a:lstStyle/>
                    <a:p>
                      <a:pPr marL="0" marR="0" algn="ctr">
                        <a:lnSpc>
                          <a:spcPct val="115000"/>
                        </a:lnSpc>
                        <a:spcBef>
                          <a:spcPts val="0"/>
                        </a:spcBef>
                        <a:spcAft>
                          <a:spcPts val="0"/>
                        </a:spcAft>
                      </a:pPr>
                      <a:r>
                        <a:rPr lang="en-US" sz="1600" b="1" i="0" dirty="0">
                          <a:effectLst/>
                          <a:latin typeface="Arial"/>
                          <a:ea typeface="Times New Roman"/>
                          <a:cs typeface="Arial"/>
                        </a:rPr>
                        <a:t>0.48</a:t>
                      </a:r>
                      <a:endParaRPr lang="en-US" sz="1600" b="1" i="0" dirty="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50882">
                <a:tc>
                  <a:txBody>
                    <a:bodyPr/>
                    <a:lstStyle/>
                    <a:p>
                      <a:pPr marL="0" marR="0" algn="ctr">
                        <a:lnSpc>
                          <a:spcPct val="115000"/>
                        </a:lnSpc>
                        <a:spcBef>
                          <a:spcPts val="0"/>
                        </a:spcBef>
                        <a:spcAft>
                          <a:spcPts val="0"/>
                        </a:spcAft>
                      </a:pPr>
                      <a:r>
                        <a:rPr lang="en-US" sz="1600" b="1" i="0">
                          <a:effectLst/>
                          <a:latin typeface="Arial"/>
                          <a:ea typeface="Times New Roman"/>
                          <a:cs typeface="Arial"/>
                        </a:rPr>
                        <a:t>1990</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0.37</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0.38</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endParaRPr lang="en-US" sz="1600" b="1" i="0" dirty="0">
                        <a:solidFill>
                          <a:srgbClr val="000000"/>
                        </a:solidFill>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2002</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0" i="0" dirty="0">
                          <a:effectLst/>
                          <a:latin typeface="Arial"/>
                          <a:ea typeface="Times New Roman"/>
                          <a:cs typeface="Arial"/>
                        </a:rPr>
                        <a:t>0.25</a:t>
                      </a:r>
                      <a:endParaRPr lang="en-US" sz="1600" b="0" i="0" dirty="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solidFill>
                  </a:tcPr>
                </a:tc>
                <a:tc>
                  <a:txBody>
                    <a:bodyPr/>
                    <a:lstStyle/>
                    <a:p>
                      <a:pPr marL="0" marR="0" algn="ctr">
                        <a:lnSpc>
                          <a:spcPct val="115000"/>
                        </a:lnSpc>
                        <a:spcBef>
                          <a:spcPts val="0"/>
                        </a:spcBef>
                        <a:spcAft>
                          <a:spcPts val="0"/>
                        </a:spcAft>
                      </a:pPr>
                      <a:r>
                        <a:rPr lang="en-US" sz="1600" b="1" i="0" dirty="0">
                          <a:effectLst/>
                          <a:latin typeface="Arial"/>
                          <a:ea typeface="Times New Roman"/>
                          <a:cs typeface="Arial"/>
                        </a:rPr>
                        <a:t>0.48</a:t>
                      </a:r>
                      <a:endParaRPr lang="en-US" sz="1600" b="1" i="0" dirty="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50882">
                <a:tc>
                  <a:txBody>
                    <a:bodyPr/>
                    <a:lstStyle/>
                    <a:p>
                      <a:pPr marL="0" marR="0" algn="ctr">
                        <a:lnSpc>
                          <a:spcPct val="115000"/>
                        </a:lnSpc>
                        <a:spcBef>
                          <a:spcPts val="0"/>
                        </a:spcBef>
                        <a:spcAft>
                          <a:spcPts val="0"/>
                        </a:spcAft>
                      </a:pPr>
                      <a:r>
                        <a:rPr lang="en-US" sz="1600" b="1" i="0">
                          <a:effectLst/>
                          <a:latin typeface="Arial"/>
                          <a:ea typeface="Times New Roman"/>
                          <a:cs typeface="Arial"/>
                        </a:rPr>
                        <a:t>1991</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0.37</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0.50</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endParaRPr lang="en-US" sz="1600" b="1" i="0" dirty="0">
                        <a:solidFill>
                          <a:srgbClr val="000000"/>
                        </a:solidFill>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2003</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0" i="0" dirty="0">
                          <a:effectLst/>
                          <a:latin typeface="Arial"/>
                          <a:ea typeface="Times New Roman"/>
                          <a:cs typeface="Arial"/>
                        </a:rPr>
                        <a:t>0.24</a:t>
                      </a:r>
                      <a:endParaRPr lang="en-US" sz="1600" b="0" i="0" dirty="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solidFill>
                  </a:tcPr>
                </a:tc>
                <a:tc>
                  <a:txBody>
                    <a:bodyPr/>
                    <a:lstStyle/>
                    <a:p>
                      <a:pPr marL="0" marR="0" algn="ctr">
                        <a:lnSpc>
                          <a:spcPct val="115000"/>
                        </a:lnSpc>
                        <a:spcBef>
                          <a:spcPts val="0"/>
                        </a:spcBef>
                        <a:spcAft>
                          <a:spcPts val="0"/>
                        </a:spcAft>
                      </a:pPr>
                      <a:r>
                        <a:rPr lang="en-US" sz="1600" b="1" i="0" dirty="0">
                          <a:effectLst/>
                          <a:latin typeface="Arial"/>
                          <a:ea typeface="Times New Roman"/>
                          <a:cs typeface="Arial"/>
                        </a:rPr>
                        <a:t>0.46</a:t>
                      </a:r>
                      <a:endParaRPr lang="en-US" sz="1600" b="1" i="0" dirty="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50882">
                <a:tc>
                  <a:txBody>
                    <a:bodyPr/>
                    <a:lstStyle/>
                    <a:p>
                      <a:pPr marL="0" marR="0" algn="ctr">
                        <a:lnSpc>
                          <a:spcPct val="115000"/>
                        </a:lnSpc>
                        <a:spcBef>
                          <a:spcPts val="0"/>
                        </a:spcBef>
                        <a:spcAft>
                          <a:spcPts val="0"/>
                        </a:spcAft>
                      </a:pPr>
                      <a:r>
                        <a:rPr lang="en-US" sz="1600" b="1" i="0">
                          <a:effectLst/>
                          <a:latin typeface="Arial"/>
                          <a:ea typeface="Times New Roman"/>
                          <a:cs typeface="Arial"/>
                        </a:rPr>
                        <a:t>1993</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0.31</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0.44</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endParaRPr lang="en-US" sz="1600" b="1" i="0" dirty="0">
                        <a:solidFill>
                          <a:srgbClr val="000000"/>
                        </a:solidFill>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2004</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0" i="0" dirty="0">
                          <a:effectLst/>
                          <a:latin typeface="Arial"/>
                          <a:ea typeface="Times New Roman"/>
                          <a:cs typeface="Arial"/>
                        </a:rPr>
                        <a:t>0.25</a:t>
                      </a:r>
                      <a:endParaRPr lang="en-US" sz="1600" b="0" i="0" dirty="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solidFill>
                  </a:tcPr>
                </a:tc>
                <a:tc>
                  <a:txBody>
                    <a:bodyPr/>
                    <a:lstStyle/>
                    <a:p>
                      <a:pPr marL="0" marR="0" algn="ctr">
                        <a:lnSpc>
                          <a:spcPct val="115000"/>
                        </a:lnSpc>
                        <a:spcBef>
                          <a:spcPts val="0"/>
                        </a:spcBef>
                        <a:spcAft>
                          <a:spcPts val="0"/>
                        </a:spcAft>
                      </a:pPr>
                      <a:r>
                        <a:rPr lang="en-US" sz="1600" b="1" i="0" dirty="0">
                          <a:effectLst/>
                          <a:latin typeface="Arial"/>
                          <a:ea typeface="Times New Roman"/>
                          <a:cs typeface="Arial"/>
                        </a:rPr>
                        <a:t>0.44</a:t>
                      </a:r>
                      <a:endParaRPr lang="en-US" sz="1600" b="1" i="0" dirty="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50882">
                <a:tc>
                  <a:txBody>
                    <a:bodyPr/>
                    <a:lstStyle/>
                    <a:p>
                      <a:pPr marL="0" marR="0" algn="ctr">
                        <a:lnSpc>
                          <a:spcPct val="115000"/>
                        </a:lnSpc>
                        <a:spcBef>
                          <a:spcPts val="0"/>
                        </a:spcBef>
                        <a:spcAft>
                          <a:spcPts val="0"/>
                        </a:spcAft>
                      </a:pPr>
                      <a:r>
                        <a:rPr lang="en-US" sz="1600" b="1" i="0">
                          <a:effectLst/>
                          <a:latin typeface="Arial"/>
                          <a:ea typeface="Times New Roman"/>
                          <a:cs typeface="Arial"/>
                        </a:rPr>
                        <a:t>1994</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0.34</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0.46</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endParaRPr lang="en-US" sz="1600" b="1" i="0" dirty="0">
                        <a:solidFill>
                          <a:srgbClr val="000000"/>
                        </a:solidFill>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2005</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0" i="0" dirty="0">
                          <a:effectLst/>
                          <a:latin typeface="Arial"/>
                          <a:ea typeface="Times New Roman"/>
                          <a:cs typeface="Arial"/>
                        </a:rPr>
                        <a:t>0.25</a:t>
                      </a:r>
                      <a:endParaRPr lang="en-US" sz="1600" b="0" i="0" dirty="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solidFill>
                  </a:tcPr>
                </a:tc>
                <a:tc>
                  <a:txBody>
                    <a:bodyPr/>
                    <a:lstStyle/>
                    <a:p>
                      <a:pPr marL="0" marR="0" algn="ctr">
                        <a:lnSpc>
                          <a:spcPct val="115000"/>
                        </a:lnSpc>
                        <a:spcBef>
                          <a:spcPts val="0"/>
                        </a:spcBef>
                        <a:spcAft>
                          <a:spcPts val="0"/>
                        </a:spcAft>
                      </a:pPr>
                      <a:r>
                        <a:rPr lang="en-US" sz="1600" b="1" i="0" dirty="0">
                          <a:effectLst/>
                          <a:latin typeface="Arial"/>
                          <a:ea typeface="Times New Roman"/>
                          <a:cs typeface="Arial"/>
                        </a:rPr>
                        <a:t>0.47</a:t>
                      </a:r>
                      <a:endParaRPr lang="en-US" sz="1600" b="1" i="0" dirty="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50882">
                <a:tc>
                  <a:txBody>
                    <a:bodyPr/>
                    <a:lstStyle/>
                    <a:p>
                      <a:pPr marL="0" marR="0" algn="ctr">
                        <a:lnSpc>
                          <a:spcPct val="115000"/>
                        </a:lnSpc>
                        <a:spcBef>
                          <a:spcPts val="0"/>
                        </a:spcBef>
                        <a:spcAft>
                          <a:spcPts val="0"/>
                        </a:spcAft>
                      </a:pPr>
                      <a:r>
                        <a:rPr lang="en-US" sz="1600" b="1" i="0">
                          <a:effectLst/>
                          <a:latin typeface="Arial"/>
                          <a:ea typeface="Times New Roman"/>
                          <a:cs typeface="Arial"/>
                        </a:rPr>
                        <a:t>1995</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0.34</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0.56</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endParaRPr lang="en-US" sz="1600" b="1" i="0" dirty="0">
                        <a:solidFill>
                          <a:srgbClr val="000000"/>
                        </a:solidFill>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2006</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0" i="0" dirty="0">
                          <a:effectLst/>
                          <a:latin typeface="Arial"/>
                          <a:ea typeface="Times New Roman"/>
                          <a:cs typeface="Arial"/>
                        </a:rPr>
                        <a:t>0.25</a:t>
                      </a:r>
                      <a:endParaRPr lang="en-US" sz="1600" b="0" i="0" dirty="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solidFill>
                  </a:tcPr>
                </a:tc>
                <a:tc>
                  <a:txBody>
                    <a:bodyPr/>
                    <a:lstStyle/>
                    <a:p>
                      <a:pPr marL="0" marR="0" algn="ctr">
                        <a:lnSpc>
                          <a:spcPct val="115000"/>
                        </a:lnSpc>
                        <a:spcBef>
                          <a:spcPts val="0"/>
                        </a:spcBef>
                        <a:spcAft>
                          <a:spcPts val="0"/>
                        </a:spcAft>
                      </a:pPr>
                      <a:r>
                        <a:rPr lang="en-US" sz="1600" b="1" i="0" dirty="0">
                          <a:effectLst/>
                          <a:latin typeface="Arial"/>
                          <a:ea typeface="Times New Roman"/>
                          <a:cs typeface="Arial"/>
                        </a:rPr>
                        <a:t>0.54</a:t>
                      </a:r>
                      <a:endParaRPr lang="en-US" sz="1600" b="1" i="0" dirty="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50882">
                <a:tc>
                  <a:txBody>
                    <a:bodyPr/>
                    <a:lstStyle/>
                    <a:p>
                      <a:pPr marL="0" marR="0" algn="ctr">
                        <a:lnSpc>
                          <a:spcPct val="115000"/>
                        </a:lnSpc>
                        <a:spcBef>
                          <a:spcPts val="0"/>
                        </a:spcBef>
                        <a:spcAft>
                          <a:spcPts val="0"/>
                        </a:spcAft>
                      </a:pPr>
                      <a:r>
                        <a:rPr lang="en-US" sz="1600" b="1" i="0">
                          <a:effectLst/>
                          <a:latin typeface="Arial"/>
                          <a:ea typeface="Times New Roman"/>
                          <a:cs typeface="Arial"/>
                        </a:rPr>
                        <a:t>1996</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0.33</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0.49</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endParaRPr lang="en-US" sz="1600" b="1" i="0" dirty="0">
                        <a:solidFill>
                          <a:srgbClr val="000000"/>
                        </a:solidFill>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2007</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0.32</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dirty="0">
                          <a:effectLst/>
                          <a:latin typeface="Arial"/>
                          <a:ea typeface="Times New Roman"/>
                          <a:cs typeface="Arial"/>
                        </a:rPr>
                        <a:t>0.52</a:t>
                      </a:r>
                      <a:endParaRPr lang="en-US" sz="1600" b="1" i="0" dirty="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50882">
                <a:tc>
                  <a:txBody>
                    <a:bodyPr/>
                    <a:lstStyle/>
                    <a:p>
                      <a:pPr marL="0" marR="0" algn="ctr">
                        <a:lnSpc>
                          <a:spcPct val="115000"/>
                        </a:lnSpc>
                        <a:spcBef>
                          <a:spcPts val="0"/>
                        </a:spcBef>
                        <a:spcAft>
                          <a:spcPts val="0"/>
                        </a:spcAft>
                      </a:pPr>
                      <a:r>
                        <a:rPr lang="en-US" sz="1600" b="1" i="0">
                          <a:effectLst/>
                          <a:latin typeface="Arial"/>
                          <a:ea typeface="Times New Roman"/>
                          <a:cs typeface="Arial"/>
                        </a:rPr>
                        <a:t>1997</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0" i="0" dirty="0">
                          <a:effectLst/>
                          <a:latin typeface="Arial"/>
                          <a:ea typeface="Times New Roman"/>
                          <a:cs typeface="Arial"/>
                        </a:rPr>
                        <a:t>0.27</a:t>
                      </a:r>
                      <a:endParaRPr lang="en-US" sz="1600" b="0" i="0" dirty="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solid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0.48</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endParaRPr lang="en-US" sz="1600" b="1" i="0" dirty="0">
                        <a:solidFill>
                          <a:srgbClr val="000000"/>
                        </a:solidFill>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2008</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0.30</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dirty="0">
                          <a:effectLst/>
                          <a:latin typeface="Arial"/>
                          <a:ea typeface="Times New Roman"/>
                          <a:cs typeface="Arial"/>
                        </a:rPr>
                        <a:t>0.53</a:t>
                      </a:r>
                      <a:endParaRPr lang="en-US" sz="1600" b="1" i="0" dirty="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50882">
                <a:tc>
                  <a:txBody>
                    <a:bodyPr/>
                    <a:lstStyle/>
                    <a:p>
                      <a:pPr marL="0" marR="0" algn="ctr">
                        <a:lnSpc>
                          <a:spcPct val="115000"/>
                        </a:lnSpc>
                        <a:spcBef>
                          <a:spcPts val="0"/>
                        </a:spcBef>
                        <a:spcAft>
                          <a:spcPts val="0"/>
                        </a:spcAft>
                      </a:pPr>
                      <a:r>
                        <a:rPr lang="en-US" sz="1600" b="1" i="0">
                          <a:effectLst/>
                          <a:latin typeface="Arial"/>
                          <a:ea typeface="Times New Roman"/>
                          <a:cs typeface="Arial"/>
                        </a:rPr>
                        <a:t>1998</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0" i="0" dirty="0">
                          <a:effectLst/>
                          <a:latin typeface="Arial"/>
                          <a:ea typeface="Times New Roman"/>
                          <a:cs typeface="Arial"/>
                        </a:rPr>
                        <a:t>0.28</a:t>
                      </a:r>
                      <a:endParaRPr lang="en-US" sz="1600" b="0" i="0" dirty="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solid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0.47</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endParaRPr lang="en-US" sz="1600" b="1" i="0" dirty="0">
                        <a:solidFill>
                          <a:srgbClr val="000000"/>
                        </a:solidFill>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2009</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0.38</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dirty="0">
                          <a:effectLst/>
                          <a:latin typeface="Arial"/>
                          <a:ea typeface="Times New Roman"/>
                          <a:cs typeface="Arial"/>
                        </a:rPr>
                        <a:t>0.52</a:t>
                      </a:r>
                      <a:endParaRPr lang="en-US" sz="1600" b="1" i="0" dirty="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350882">
                <a:tc>
                  <a:txBody>
                    <a:bodyPr/>
                    <a:lstStyle/>
                    <a:p>
                      <a:pPr marL="0" marR="0" algn="ctr">
                        <a:lnSpc>
                          <a:spcPct val="115000"/>
                        </a:lnSpc>
                        <a:spcBef>
                          <a:spcPts val="0"/>
                        </a:spcBef>
                        <a:spcAft>
                          <a:spcPts val="0"/>
                        </a:spcAft>
                      </a:pPr>
                      <a:r>
                        <a:rPr lang="en-US" sz="1600" b="1" i="0">
                          <a:effectLst/>
                          <a:latin typeface="Arial"/>
                          <a:ea typeface="Times New Roman"/>
                          <a:cs typeface="Arial"/>
                        </a:rPr>
                        <a:t>1970</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0.45</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dirty="0">
                          <a:effectLst/>
                          <a:latin typeface="Arial"/>
                          <a:ea typeface="Times New Roman"/>
                          <a:cs typeface="Arial"/>
                        </a:rPr>
                        <a:t>0.42</a:t>
                      </a:r>
                      <a:endParaRPr lang="en-US" sz="1600" b="1" i="0" dirty="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endParaRPr lang="en-US" sz="1600" b="1" i="0" dirty="0">
                        <a:solidFill>
                          <a:srgbClr val="000000"/>
                        </a:solidFill>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dirty="0">
                          <a:effectLst/>
                          <a:latin typeface="Arial"/>
                          <a:ea typeface="ＭＳ 明朝"/>
                          <a:cs typeface="Arial"/>
                        </a:rPr>
                        <a:t>2010</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dirty="0">
                          <a:effectLst/>
                          <a:latin typeface="Arial"/>
                          <a:ea typeface="ＭＳ 明朝"/>
                          <a:cs typeface="Arial"/>
                        </a:rPr>
                        <a:t>0.35</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dirty="0">
                          <a:effectLst/>
                          <a:latin typeface="Arial"/>
                          <a:ea typeface="ＭＳ 明朝"/>
                          <a:cs typeface="Arial"/>
                        </a:rPr>
                        <a:t>0.51</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bl>
          </a:graphicData>
        </a:graphic>
      </p:graphicFrame>
      <p:sp>
        <p:nvSpPr>
          <p:cNvPr id="4" name="TextBox 3"/>
          <p:cNvSpPr txBox="1"/>
          <p:nvPr/>
        </p:nvSpPr>
        <p:spPr>
          <a:xfrm>
            <a:off x="7162800" y="3787676"/>
            <a:ext cx="1828800" cy="2308324"/>
          </a:xfrm>
          <a:prstGeom prst="rect">
            <a:avLst/>
          </a:prstGeom>
          <a:noFill/>
        </p:spPr>
        <p:txBody>
          <a:bodyPr wrap="square" rtlCol="0">
            <a:spAutoFit/>
          </a:bodyPr>
          <a:lstStyle/>
          <a:p>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Not very predictive for High School completion!</a:t>
            </a:r>
          </a:p>
          <a:p>
            <a:endParaRPr lang="en-US" sz="1600" dirty="0">
              <a:solidFill>
                <a:srgbClr val="FF0000"/>
              </a:solidFill>
              <a:effectLst>
                <a:outerShdw blurRad="38100" dist="38100" dir="2700000" algn="tl">
                  <a:srgbClr val="000000">
                    <a:alpha val="43137"/>
                  </a:srgbClr>
                </a:outerShdw>
              </a:effectLst>
              <a:latin typeface="Segoe Print" panose="02000600000000000000" pitchFamily="2" charset="0"/>
            </a:endParaRPr>
          </a:p>
          <a:p>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Is this measure of spending the best one?  Why or why not?</a:t>
            </a:r>
          </a:p>
        </p:txBody>
      </p:sp>
      <p:sp>
        <p:nvSpPr>
          <p:cNvPr id="5" name="TextBox 4"/>
          <p:cNvSpPr txBox="1"/>
          <p:nvPr/>
        </p:nvSpPr>
        <p:spPr>
          <a:xfrm>
            <a:off x="7162800" y="1904997"/>
            <a:ext cx="1828800" cy="1077218"/>
          </a:xfrm>
          <a:prstGeom prst="rect">
            <a:avLst/>
          </a:prstGeom>
          <a:noFill/>
        </p:spPr>
        <p:txBody>
          <a:bodyPr wrap="square" rtlCol="0">
            <a:spAutoFit/>
          </a:bodyPr>
          <a:lstStyle/>
          <a:p>
            <a:r>
              <a:rPr lang="en-US" sz="1600" dirty="0">
                <a:solidFill>
                  <a:schemeClr val="accent1">
                    <a:lumMod val="75000"/>
                  </a:schemeClr>
                </a:solidFill>
                <a:effectLst>
                  <a:outerShdw blurRad="38100" dist="38100" dir="2700000" algn="tl">
                    <a:srgbClr val="000000">
                      <a:alpha val="43137"/>
                    </a:srgbClr>
                  </a:outerShdw>
                </a:effectLst>
                <a:latin typeface="Segoe Print" panose="02000600000000000000" pitchFamily="2" charset="0"/>
              </a:rPr>
              <a:t>Money spent in the same year as grad rates were measured</a:t>
            </a:r>
          </a:p>
        </p:txBody>
      </p:sp>
      <p:cxnSp>
        <p:nvCxnSpPr>
          <p:cNvPr id="7" name="Straight Arrow Connector 6"/>
          <p:cNvCxnSpPr>
            <a:stCxn id="5" idx="0"/>
          </p:cNvCxnSpPr>
          <p:nvPr/>
        </p:nvCxnSpPr>
        <p:spPr>
          <a:xfrm flipH="1" flipV="1">
            <a:off x="7467600" y="609601"/>
            <a:ext cx="609600" cy="1295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436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Correlations Between State Spending Per Child in Average Daily Attendance </a:t>
            </a:r>
            <a:r>
              <a:rPr lang="en-US" sz="3200" dirty="0">
                <a:solidFill>
                  <a:schemeClr val="accent1">
                    <a:lumMod val="75000"/>
                  </a:schemeClr>
                </a:solidFill>
              </a:rPr>
              <a:t>Twenty Years Earlier</a:t>
            </a:r>
            <a:r>
              <a:rPr lang="en-US" sz="3200" b="1" dirty="0">
                <a:solidFill>
                  <a:srgbClr val="FF0000"/>
                </a:solidFill>
              </a:rPr>
              <a:t> </a:t>
            </a:r>
            <a:r>
              <a:rPr lang="en-US" sz="3200" dirty="0"/>
              <a:t>and Educational Attainment </a:t>
            </a:r>
          </a:p>
        </p:txBody>
      </p:sp>
      <p:graphicFrame>
        <p:nvGraphicFramePr>
          <p:cNvPr id="3" name="Table 2" descr="Table of correlations between &quot;lagged&quot; national average educational spending per child with high school and college graduation rates across time.  Spending numbers are those for 20 years before the year that graduation rates were measured.  Years are 1970, 1980, 1989-2010.&#10;&#10;Comments:&#10;It is the money that is injected much earlier that impacts education completion at these upper levels.&#10;&#10;But what does the strength of the correlations say about the clarity of that linkage?&#10;&#10;"/>
          <p:cNvGraphicFramePr>
            <a:graphicFrameLocks noGrp="1"/>
          </p:cNvGraphicFramePr>
          <p:nvPr>
            <p:extLst>
              <p:ext uri="{D42A27DB-BD31-4B8C-83A1-F6EECF244321}">
                <p14:modId xmlns:p14="http://schemas.microsoft.com/office/powerpoint/2010/main" val="421534611"/>
              </p:ext>
            </p:extLst>
          </p:nvPr>
        </p:nvGraphicFramePr>
        <p:xfrm>
          <a:off x="1608231" y="1904997"/>
          <a:ext cx="5325970" cy="4561466"/>
        </p:xfrm>
        <a:graphic>
          <a:graphicData uri="http://schemas.openxmlformats.org/drawingml/2006/table">
            <a:tbl>
              <a:tblPr firstRow="1" bandRow="1">
                <a:tableStyleId>{5C22544A-7EE6-4342-B048-85BDC9FD1C3A}</a:tableStyleId>
              </a:tblPr>
              <a:tblGrid>
                <a:gridCol w="726858">
                  <a:extLst>
                    <a:ext uri="{9D8B030D-6E8A-4147-A177-3AD203B41FA5}">
                      <a16:colId xmlns:a16="http://schemas.microsoft.com/office/drawing/2014/main" val="20000"/>
                    </a:ext>
                  </a:extLst>
                </a:gridCol>
                <a:gridCol w="726858">
                  <a:extLst>
                    <a:ext uri="{9D8B030D-6E8A-4147-A177-3AD203B41FA5}">
                      <a16:colId xmlns:a16="http://schemas.microsoft.com/office/drawing/2014/main" val="20001"/>
                    </a:ext>
                  </a:extLst>
                </a:gridCol>
                <a:gridCol w="992596">
                  <a:extLst>
                    <a:ext uri="{9D8B030D-6E8A-4147-A177-3AD203B41FA5}">
                      <a16:colId xmlns:a16="http://schemas.microsoft.com/office/drawing/2014/main" val="20002"/>
                    </a:ext>
                  </a:extLst>
                </a:gridCol>
                <a:gridCol w="293557">
                  <a:extLst>
                    <a:ext uri="{9D8B030D-6E8A-4147-A177-3AD203B41FA5}">
                      <a16:colId xmlns:a16="http://schemas.microsoft.com/office/drawing/2014/main" val="20003"/>
                    </a:ext>
                  </a:extLst>
                </a:gridCol>
                <a:gridCol w="894422">
                  <a:extLst>
                    <a:ext uri="{9D8B030D-6E8A-4147-A177-3AD203B41FA5}">
                      <a16:colId xmlns:a16="http://schemas.microsoft.com/office/drawing/2014/main" val="20004"/>
                    </a:ext>
                  </a:extLst>
                </a:gridCol>
                <a:gridCol w="769070">
                  <a:extLst>
                    <a:ext uri="{9D8B030D-6E8A-4147-A177-3AD203B41FA5}">
                      <a16:colId xmlns:a16="http://schemas.microsoft.com/office/drawing/2014/main" val="20005"/>
                    </a:ext>
                  </a:extLst>
                </a:gridCol>
                <a:gridCol w="922609">
                  <a:extLst>
                    <a:ext uri="{9D8B030D-6E8A-4147-A177-3AD203B41FA5}">
                      <a16:colId xmlns:a16="http://schemas.microsoft.com/office/drawing/2014/main" val="20006"/>
                    </a:ext>
                  </a:extLst>
                </a:gridCol>
              </a:tblGrid>
              <a:tr h="350882">
                <a:tc>
                  <a:txBody>
                    <a:bodyPr/>
                    <a:lstStyle/>
                    <a:p>
                      <a:pPr marL="0" marR="0" algn="ctr">
                        <a:lnSpc>
                          <a:spcPct val="115000"/>
                        </a:lnSpc>
                        <a:spcBef>
                          <a:spcPts val="0"/>
                        </a:spcBef>
                        <a:spcAft>
                          <a:spcPts val="0"/>
                        </a:spcAft>
                      </a:pPr>
                      <a:endParaRPr lang="en-US" sz="1600" b="1" i="0" dirty="0">
                        <a:solidFill>
                          <a:srgbClr val="000000"/>
                        </a:solidFill>
                        <a:effectLst/>
                        <a:latin typeface="Arial"/>
                        <a:ea typeface="ＭＳ 明朝"/>
                        <a:cs typeface="Arial"/>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dirty="0">
                          <a:solidFill>
                            <a:srgbClr val="000000"/>
                          </a:solidFill>
                          <a:effectLst/>
                          <a:latin typeface="Arial"/>
                          <a:ea typeface="ＭＳ 明朝"/>
                          <a:cs typeface="Arial"/>
                        </a:rPr>
                        <a:t>HS</a:t>
                      </a: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dirty="0">
                          <a:solidFill>
                            <a:srgbClr val="000000"/>
                          </a:solidFill>
                          <a:effectLst/>
                          <a:latin typeface="Arial"/>
                          <a:ea typeface="ＭＳ 明朝"/>
                          <a:cs typeface="Arial"/>
                        </a:rPr>
                        <a:t>College</a:t>
                      </a: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endParaRPr lang="en-US" sz="1600" b="1" i="0" dirty="0">
                        <a:solidFill>
                          <a:srgbClr val="000000"/>
                        </a:solidFill>
                        <a:effectLst/>
                        <a:latin typeface="Arial"/>
                        <a:ea typeface="ＭＳ 明朝"/>
                        <a:cs typeface="Arial"/>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endParaRPr lang="en-US" sz="1600" b="1" i="0" dirty="0">
                        <a:solidFill>
                          <a:srgbClr val="000000"/>
                        </a:solidFill>
                        <a:effectLst/>
                        <a:latin typeface="Arial"/>
                        <a:ea typeface="ＭＳ 明朝"/>
                        <a:cs typeface="Arial"/>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dirty="0">
                          <a:solidFill>
                            <a:srgbClr val="000000"/>
                          </a:solidFill>
                          <a:effectLst/>
                          <a:latin typeface="Arial"/>
                          <a:ea typeface="ＭＳ 明朝"/>
                          <a:cs typeface="Arial"/>
                        </a:rPr>
                        <a:t>HS</a:t>
                      </a: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dirty="0">
                          <a:solidFill>
                            <a:srgbClr val="000000"/>
                          </a:solidFill>
                          <a:effectLst/>
                          <a:latin typeface="Arial"/>
                          <a:ea typeface="ＭＳ 明朝"/>
                          <a:cs typeface="Arial"/>
                        </a:rPr>
                        <a:t>College</a:t>
                      </a: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50882">
                <a:tc>
                  <a:txBody>
                    <a:bodyPr/>
                    <a:lstStyle/>
                    <a:p>
                      <a:pPr marL="0" marR="0" algn="ctr">
                        <a:lnSpc>
                          <a:spcPct val="115000"/>
                        </a:lnSpc>
                        <a:spcBef>
                          <a:spcPts val="0"/>
                        </a:spcBef>
                        <a:spcAft>
                          <a:spcPts val="0"/>
                        </a:spcAft>
                      </a:pPr>
                      <a:r>
                        <a:rPr lang="en-US" sz="1600" b="1" i="0">
                          <a:effectLst/>
                          <a:latin typeface="Arial"/>
                          <a:ea typeface="Times New Roman"/>
                          <a:cs typeface="Arial"/>
                        </a:rPr>
                        <a:t>1970</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0.70</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0.47</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endParaRPr lang="en-US" sz="1600" b="1" i="0" dirty="0">
                        <a:solidFill>
                          <a:srgbClr val="000000"/>
                        </a:solidFill>
                        <a:effectLst/>
                        <a:latin typeface="Arial"/>
                        <a:ea typeface="ＭＳ 明朝"/>
                        <a:cs typeface="Arial"/>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dirty="0">
                          <a:effectLst/>
                          <a:latin typeface="Arial"/>
                          <a:ea typeface="Times New Roman"/>
                          <a:cs typeface="Arial"/>
                        </a:rPr>
                        <a:t>2000</a:t>
                      </a:r>
                      <a:endParaRPr lang="en-US" sz="1600" b="1" i="0" dirty="0">
                        <a:effectLst/>
                        <a:latin typeface="Arial"/>
                        <a:ea typeface="ＭＳ 明朝"/>
                        <a:cs typeface="Arial"/>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0.38</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0.46</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50882">
                <a:tc>
                  <a:txBody>
                    <a:bodyPr/>
                    <a:lstStyle/>
                    <a:p>
                      <a:pPr marL="0" marR="0" algn="ctr">
                        <a:lnSpc>
                          <a:spcPct val="115000"/>
                        </a:lnSpc>
                        <a:spcBef>
                          <a:spcPts val="0"/>
                        </a:spcBef>
                        <a:spcAft>
                          <a:spcPts val="0"/>
                        </a:spcAft>
                      </a:pPr>
                      <a:r>
                        <a:rPr lang="en-US" sz="1600" b="1" i="0">
                          <a:effectLst/>
                          <a:latin typeface="Arial"/>
                          <a:ea typeface="Times New Roman"/>
                          <a:cs typeface="Arial"/>
                        </a:rPr>
                        <a:t>1980</a:t>
                      </a:r>
                      <a:endParaRPr lang="en-US" sz="1600" b="1" i="0">
                        <a:effectLst/>
                        <a:latin typeface="Arial"/>
                        <a:ea typeface="ＭＳ 明朝"/>
                        <a:cs typeface="Arial"/>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0.66</a:t>
                      </a:r>
                      <a:endParaRPr lang="en-US" sz="1600" b="1" i="0">
                        <a:effectLst/>
                        <a:latin typeface="Arial"/>
                        <a:ea typeface="ＭＳ 明朝"/>
                        <a:cs typeface="Arial"/>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0.48</a:t>
                      </a:r>
                      <a:endParaRPr lang="en-US" sz="1600" b="1" i="0">
                        <a:effectLst/>
                        <a:latin typeface="Arial"/>
                        <a:ea typeface="ＭＳ 明朝"/>
                        <a:cs typeface="Arial"/>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endParaRPr lang="en-US" sz="1600" b="1" i="0" dirty="0">
                        <a:solidFill>
                          <a:srgbClr val="000000"/>
                        </a:solidFill>
                        <a:effectLst/>
                        <a:latin typeface="Arial"/>
                        <a:ea typeface="ＭＳ 明朝"/>
                        <a:cs typeface="Arial"/>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dirty="0">
                          <a:effectLst/>
                          <a:latin typeface="Arial"/>
                          <a:ea typeface="Times New Roman"/>
                          <a:cs typeface="Arial"/>
                        </a:rPr>
                        <a:t>2001</a:t>
                      </a:r>
                      <a:endParaRPr lang="en-US" sz="1600" b="1" i="0" dirty="0">
                        <a:effectLst/>
                        <a:latin typeface="Arial"/>
                        <a:ea typeface="ＭＳ 明朝"/>
                        <a:cs typeface="Arial"/>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0.39</a:t>
                      </a:r>
                      <a:endParaRPr lang="en-US" sz="1600" b="1" i="0">
                        <a:effectLst/>
                        <a:latin typeface="Arial"/>
                        <a:ea typeface="ＭＳ 明朝"/>
                        <a:cs typeface="Arial"/>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0.43</a:t>
                      </a:r>
                      <a:endParaRPr lang="en-US" sz="1600" b="1" i="0">
                        <a:effectLst/>
                        <a:latin typeface="Arial"/>
                        <a:ea typeface="ＭＳ 明朝"/>
                        <a:cs typeface="Arial"/>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50882">
                <a:tc>
                  <a:txBody>
                    <a:bodyPr/>
                    <a:lstStyle/>
                    <a:p>
                      <a:pPr marL="0" marR="0" algn="ctr">
                        <a:lnSpc>
                          <a:spcPct val="115000"/>
                        </a:lnSpc>
                        <a:spcBef>
                          <a:spcPts val="0"/>
                        </a:spcBef>
                        <a:spcAft>
                          <a:spcPts val="0"/>
                        </a:spcAft>
                      </a:pPr>
                      <a:r>
                        <a:rPr lang="en-US" sz="1600" b="1" i="0">
                          <a:effectLst/>
                          <a:latin typeface="Arial"/>
                          <a:ea typeface="Times New Roman"/>
                          <a:cs typeface="Arial"/>
                        </a:rPr>
                        <a:t>1989</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0.51</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0.49</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endParaRPr lang="en-US" sz="1600" b="1" i="0" dirty="0">
                        <a:solidFill>
                          <a:srgbClr val="000000"/>
                        </a:solidFill>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dirty="0">
                          <a:effectLst/>
                          <a:latin typeface="Arial"/>
                          <a:ea typeface="Times New Roman"/>
                          <a:cs typeface="Arial"/>
                        </a:rPr>
                        <a:t>2002</a:t>
                      </a:r>
                      <a:endParaRPr lang="en-US" sz="1600" b="1" i="0" dirty="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0.45</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0.41</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50882">
                <a:tc>
                  <a:txBody>
                    <a:bodyPr/>
                    <a:lstStyle/>
                    <a:p>
                      <a:pPr marL="0" marR="0" algn="ctr">
                        <a:lnSpc>
                          <a:spcPct val="115000"/>
                        </a:lnSpc>
                        <a:spcBef>
                          <a:spcPts val="0"/>
                        </a:spcBef>
                        <a:spcAft>
                          <a:spcPts val="0"/>
                        </a:spcAft>
                      </a:pPr>
                      <a:r>
                        <a:rPr lang="en-US" sz="1600" b="1" i="0">
                          <a:effectLst/>
                          <a:latin typeface="Arial"/>
                          <a:ea typeface="Times New Roman"/>
                          <a:cs typeface="Arial"/>
                        </a:rPr>
                        <a:t>1990</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0.47</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0.44</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endParaRPr lang="en-US" sz="1600" b="1" i="0" dirty="0">
                        <a:solidFill>
                          <a:srgbClr val="000000"/>
                        </a:solidFill>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dirty="0">
                          <a:effectLst/>
                          <a:latin typeface="Arial"/>
                          <a:ea typeface="Times New Roman"/>
                          <a:cs typeface="Arial"/>
                        </a:rPr>
                        <a:t>2003</a:t>
                      </a:r>
                      <a:endParaRPr lang="en-US" sz="1600" b="1" i="0" dirty="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0.38</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0.41</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50882">
                <a:tc>
                  <a:txBody>
                    <a:bodyPr/>
                    <a:lstStyle/>
                    <a:p>
                      <a:pPr marL="0" marR="0" algn="ctr">
                        <a:lnSpc>
                          <a:spcPct val="115000"/>
                        </a:lnSpc>
                        <a:spcBef>
                          <a:spcPts val="0"/>
                        </a:spcBef>
                        <a:spcAft>
                          <a:spcPts val="0"/>
                        </a:spcAft>
                      </a:pPr>
                      <a:r>
                        <a:rPr lang="en-US" sz="1600" b="1" i="0">
                          <a:effectLst/>
                          <a:latin typeface="Arial"/>
                          <a:ea typeface="Times New Roman"/>
                          <a:cs typeface="Arial"/>
                        </a:rPr>
                        <a:t>1991</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0.49</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0.48</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endParaRPr lang="en-US" sz="1600" b="1" i="0" dirty="0">
                        <a:solidFill>
                          <a:srgbClr val="000000"/>
                        </a:solidFill>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dirty="0">
                          <a:effectLst/>
                          <a:latin typeface="Arial"/>
                          <a:ea typeface="Times New Roman"/>
                          <a:cs typeface="Arial"/>
                        </a:rPr>
                        <a:t>2004</a:t>
                      </a:r>
                      <a:endParaRPr lang="en-US" sz="1600" b="1" i="0" dirty="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dirty="0">
                          <a:effectLst/>
                          <a:latin typeface="Arial"/>
                          <a:ea typeface="Times New Roman"/>
                          <a:cs typeface="Arial"/>
                        </a:rPr>
                        <a:t>0.38</a:t>
                      </a:r>
                      <a:endParaRPr lang="en-US" sz="1600" b="1" i="0" dirty="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0.42</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50882">
                <a:tc>
                  <a:txBody>
                    <a:bodyPr/>
                    <a:lstStyle/>
                    <a:p>
                      <a:pPr marL="0" marR="0" algn="ctr">
                        <a:lnSpc>
                          <a:spcPct val="115000"/>
                        </a:lnSpc>
                        <a:spcBef>
                          <a:spcPts val="0"/>
                        </a:spcBef>
                        <a:spcAft>
                          <a:spcPts val="0"/>
                        </a:spcAft>
                      </a:pPr>
                      <a:r>
                        <a:rPr lang="en-US" sz="1600" b="1" i="0">
                          <a:effectLst/>
                          <a:latin typeface="Arial"/>
                          <a:ea typeface="Times New Roman"/>
                          <a:cs typeface="Arial"/>
                        </a:rPr>
                        <a:t>1993</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0.39</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0.52</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endParaRPr lang="en-US" sz="1600" b="1" i="0" dirty="0">
                        <a:solidFill>
                          <a:srgbClr val="000000"/>
                        </a:solidFill>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dirty="0">
                          <a:effectLst/>
                          <a:latin typeface="Arial"/>
                          <a:ea typeface="Times New Roman"/>
                          <a:cs typeface="Arial"/>
                        </a:rPr>
                        <a:t>2005</a:t>
                      </a:r>
                      <a:endParaRPr lang="en-US" sz="1600" b="1" i="0" dirty="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0.42</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0.42</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50882">
                <a:tc>
                  <a:txBody>
                    <a:bodyPr/>
                    <a:lstStyle/>
                    <a:p>
                      <a:pPr marL="0" marR="0" algn="ctr">
                        <a:lnSpc>
                          <a:spcPct val="115000"/>
                        </a:lnSpc>
                        <a:spcBef>
                          <a:spcPts val="0"/>
                        </a:spcBef>
                        <a:spcAft>
                          <a:spcPts val="0"/>
                        </a:spcAft>
                      </a:pPr>
                      <a:r>
                        <a:rPr lang="en-US" sz="1600" b="1" i="0">
                          <a:effectLst/>
                          <a:latin typeface="Arial"/>
                          <a:ea typeface="Times New Roman"/>
                          <a:cs typeface="Arial"/>
                        </a:rPr>
                        <a:t>1994</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0.42</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0.52</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endParaRPr lang="en-US" sz="1600" b="1" i="0" dirty="0">
                        <a:solidFill>
                          <a:srgbClr val="000000"/>
                        </a:solidFill>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dirty="0">
                          <a:effectLst/>
                          <a:latin typeface="Arial"/>
                          <a:ea typeface="Times New Roman"/>
                          <a:cs typeface="Arial"/>
                        </a:rPr>
                        <a:t>2006</a:t>
                      </a:r>
                      <a:endParaRPr lang="en-US" sz="1600" b="1" i="0" dirty="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0.40</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0.51</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50882">
                <a:tc>
                  <a:txBody>
                    <a:bodyPr/>
                    <a:lstStyle/>
                    <a:p>
                      <a:pPr marL="0" marR="0" algn="ctr">
                        <a:lnSpc>
                          <a:spcPct val="115000"/>
                        </a:lnSpc>
                        <a:spcBef>
                          <a:spcPts val="0"/>
                        </a:spcBef>
                        <a:spcAft>
                          <a:spcPts val="0"/>
                        </a:spcAft>
                      </a:pPr>
                      <a:r>
                        <a:rPr lang="en-US" sz="1600" b="1" i="0">
                          <a:effectLst/>
                          <a:latin typeface="Arial"/>
                          <a:ea typeface="Times New Roman"/>
                          <a:cs typeface="Arial"/>
                        </a:rPr>
                        <a:t>1995</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0.38</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0.42</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endParaRPr lang="en-US" sz="1600" b="1" i="0" dirty="0">
                        <a:solidFill>
                          <a:srgbClr val="000000"/>
                        </a:solidFill>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dirty="0">
                          <a:effectLst/>
                          <a:latin typeface="Arial"/>
                          <a:ea typeface="Times New Roman"/>
                          <a:cs typeface="Arial"/>
                        </a:rPr>
                        <a:t>2007</a:t>
                      </a:r>
                      <a:endParaRPr lang="en-US" sz="1600" b="1" i="0" dirty="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0.43</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0.58</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50882">
                <a:tc>
                  <a:txBody>
                    <a:bodyPr/>
                    <a:lstStyle/>
                    <a:p>
                      <a:pPr marL="0" marR="0" algn="ctr">
                        <a:lnSpc>
                          <a:spcPct val="115000"/>
                        </a:lnSpc>
                        <a:spcBef>
                          <a:spcPts val="0"/>
                        </a:spcBef>
                        <a:spcAft>
                          <a:spcPts val="0"/>
                        </a:spcAft>
                      </a:pPr>
                      <a:r>
                        <a:rPr lang="en-US" sz="1600" b="1" i="0">
                          <a:effectLst/>
                          <a:latin typeface="Arial"/>
                          <a:ea typeface="Times New Roman"/>
                          <a:cs typeface="Arial"/>
                        </a:rPr>
                        <a:t>1996</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0.50</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0.58</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endParaRPr lang="en-US" sz="1600" b="1" i="0" dirty="0">
                        <a:solidFill>
                          <a:srgbClr val="000000"/>
                        </a:solidFill>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dirty="0">
                          <a:effectLst/>
                          <a:latin typeface="Arial"/>
                          <a:ea typeface="Times New Roman"/>
                          <a:cs typeface="Arial"/>
                        </a:rPr>
                        <a:t>2008</a:t>
                      </a:r>
                      <a:endParaRPr lang="en-US" sz="1600" b="1" i="0" dirty="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0.40</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0.61</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50882">
                <a:tc>
                  <a:txBody>
                    <a:bodyPr/>
                    <a:lstStyle/>
                    <a:p>
                      <a:pPr marL="0" marR="0" algn="ctr">
                        <a:lnSpc>
                          <a:spcPct val="115000"/>
                        </a:lnSpc>
                        <a:spcBef>
                          <a:spcPts val="0"/>
                        </a:spcBef>
                        <a:spcAft>
                          <a:spcPts val="0"/>
                        </a:spcAft>
                      </a:pPr>
                      <a:r>
                        <a:rPr lang="en-US" sz="1600" b="1" i="0">
                          <a:effectLst/>
                          <a:latin typeface="Arial"/>
                          <a:ea typeface="Times New Roman"/>
                          <a:cs typeface="Arial"/>
                        </a:rPr>
                        <a:t>1997</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0.55</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0.48</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endParaRPr lang="en-US" sz="1600" b="1" i="0" dirty="0">
                        <a:solidFill>
                          <a:srgbClr val="000000"/>
                        </a:solidFill>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dirty="0">
                          <a:effectLst/>
                          <a:latin typeface="Arial"/>
                          <a:ea typeface="Times New Roman"/>
                          <a:cs typeface="Arial"/>
                        </a:rPr>
                        <a:t>2009</a:t>
                      </a:r>
                      <a:endParaRPr lang="en-US" sz="1600" b="1" i="0" dirty="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0.38</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dirty="0">
                          <a:effectLst/>
                          <a:latin typeface="Arial"/>
                          <a:ea typeface="Times New Roman"/>
                          <a:cs typeface="Arial"/>
                        </a:rPr>
                        <a:t>0.59</a:t>
                      </a:r>
                      <a:endParaRPr lang="en-US" sz="1600" b="1" i="0" dirty="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50882">
                <a:tc>
                  <a:txBody>
                    <a:bodyPr/>
                    <a:lstStyle/>
                    <a:p>
                      <a:pPr marL="0" marR="0" algn="ctr">
                        <a:lnSpc>
                          <a:spcPct val="115000"/>
                        </a:lnSpc>
                        <a:spcBef>
                          <a:spcPts val="0"/>
                        </a:spcBef>
                        <a:spcAft>
                          <a:spcPts val="0"/>
                        </a:spcAft>
                      </a:pPr>
                      <a:r>
                        <a:rPr lang="en-US" sz="1600" b="1" i="0">
                          <a:effectLst/>
                          <a:latin typeface="Arial"/>
                          <a:ea typeface="Times New Roman"/>
                          <a:cs typeface="Arial"/>
                        </a:rPr>
                        <a:t>1998</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a:effectLst/>
                          <a:latin typeface="Arial"/>
                          <a:ea typeface="Times New Roman"/>
                          <a:cs typeface="Arial"/>
                        </a:rPr>
                        <a:t>0.49</a:t>
                      </a:r>
                      <a:endParaRPr lang="en-US" sz="1600" b="1" i="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dirty="0">
                          <a:effectLst/>
                          <a:latin typeface="Arial"/>
                          <a:ea typeface="Times New Roman"/>
                          <a:cs typeface="Arial"/>
                        </a:rPr>
                        <a:t>0.42</a:t>
                      </a:r>
                      <a:endParaRPr lang="en-US" sz="1600" b="1" i="0" dirty="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endParaRPr lang="en-US" sz="1600" b="1" i="0" dirty="0">
                        <a:solidFill>
                          <a:srgbClr val="000000"/>
                        </a:solidFill>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dirty="0">
                          <a:effectLst/>
                          <a:latin typeface="Arial"/>
                          <a:ea typeface="ＭＳ 明朝"/>
                          <a:cs typeface="Arial"/>
                        </a:rPr>
                        <a:t>2010</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dirty="0">
                          <a:effectLst/>
                          <a:latin typeface="Arial"/>
                          <a:ea typeface="ＭＳ 明朝"/>
                          <a:cs typeface="Arial"/>
                        </a:rPr>
                        <a:t>0.37</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dirty="0">
                          <a:effectLst/>
                          <a:latin typeface="Arial"/>
                          <a:ea typeface="ＭＳ 明朝"/>
                          <a:cs typeface="Arial"/>
                        </a:rPr>
                        <a:t>0.59</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350882">
                <a:tc>
                  <a:txBody>
                    <a:bodyPr/>
                    <a:lstStyle/>
                    <a:p>
                      <a:pPr marL="0" marR="0" algn="ctr">
                        <a:lnSpc>
                          <a:spcPct val="115000"/>
                        </a:lnSpc>
                        <a:spcBef>
                          <a:spcPts val="0"/>
                        </a:spcBef>
                        <a:spcAft>
                          <a:spcPts val="0"/>
                        </a:spcAft>
                      </a:pPr>
                      <a:r>
                        <a:rPr lang="en-US" sz="1600" b="1" i="0" dirty="0">
                          <a:effectLst/>
                          <a:latin typeface="Arial"/>
                          <a:ea typeface="Times New Roman"/>
                          <a:cs typeface="Arial"/>
                        </a:rPr>
                        <a:t>1999</a:t>
                      </a:r>
                      <a:endParaRPr lang="en-US" sz="1600" b="1" i="0" dirty="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dirty="0">
                          <a:effectLst/>
                          <a:latin typeface="Arial"/>
                          <a:ea typeface="ＭＳ 明朝"/>
                          <a:cs typeface="Arial"/>
                        </a:rPr>
                        <a:t>0.48</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600" b="1" i="0" dirty="0">
                          <a:effectLst/>
                          <a:latin typeface="Arial"/>
                          <a:ea typeface="ＭＳ 明朝"/>
                          <a:cs typeface="Arial"/>
                        </a:rPr>
                        <a:t>0.38</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endParaRPr lang="en-US" sz="1600" b="1" i="0" dirty="0">
                        <a:solidFill>
                          <a:srgbClr val="000000"/>
                        </a:solidFill>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endParaRPr lang="en-US" sz="1600" b="1" i="0" dirty="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endParaRPr lang="en-US" sz="1600" b="1" i="0" dirty="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endParaRPr lang="en-US" sz="1600" b="1" i="0" dirty="0">
                        <a:effectLst/>
                        <a:latin typeface="Arial"/>
                        <a:ea typeface="ＭＳ 明朝"/>
                        <a:cs typeface="Arial"/>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bl>
          </a:graphicData>
        </a:graphic>
      </p:graphicFrame>
      <p:sp>
        <p:nvSpPr>
          <p:cNvPr id="5" name="TextBox 4"/>
          <p:cNvSpPr txBox="1"/>
          <p:nvPr/>
        </p:nvSpPr>
        <p:spPr>
          <a:xfrm>
            <a:off x="7162800" y="2509897"/>
            <a:ext cx="1828800" cy="3785652"/>
          </a:xfrm>
          <a:prstGeom prst="rect">
            <a:avLst/>
          </a:prstGeom>
          <a:noFill/>
        </p:spPr>
        <p:txBody>
          <a:bodyPr wrap="square" rtlCol="0">
            <a:spAutoFit/>
          </a:bodyPr>
          <a:lstStyle/>
          <a:p>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It is the money that is injected much earlier that impacts education completion at these upper levels.</a:t>
            </a:r>
          </a:p>
          <a:p>
            <a:endParaRPr lang="en-US" sz="1600" dirty="0">
              <a:solidFill>
                <a:srgbClr val="FF0000"/>
              </a:solidFill>
              <a:effectLst>
                <a:outerShdw blurRad="38100" dist="38100" dir="2700000" algn="tl">
                  <a:srgbClr val="000000">
                    <a:alpha val="43137"/>
                  </a:srgbClr>
                </a:outerShdw>
              </a:effectLst>
              <a:latin typeface="Segoe Print" panose="02000600000000000000" pitchFamily="2" charset="0"/>
            </a:endParaRPr>
          </a:p>
          <a:p>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But what does the strength of the correlations say about the clarity of that linkage?</a:t>
            </a:r>
          </a:p>
        </p:txBody>
      </p:sp>
    </p:spTree>
    <p:extLst>
      <p:ext uri="{BB962C8B-B14F-4D97-AF65-F5344CB8AC3E}">
        <p14:creationId xmlns:p14="http://schemas.microsoft.com/office/powerpoint/2010/main" val="317095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Educated Enough in Texas?</a:t>
            </a:r>
          </a:p>
        </p:txBody>
      </p:sp>
      <p:sp>
        <p:nvSpPr>
          <p:cNvPr id="3" name="Content Placeholder 2" descr="Comment about &quot;Annual difference is $59,000 less per 22-pupil elementary classroom in Texas.&quot;&#10;&#10;Comment reads: …Put that way, hard to believe the absence of that much money wouldn’t make a big difference!&#10;"/>
          <p:cNvSpPr>
            <a:spLocks noGrp="1"/>
          </p:cNvSpPr>
          <p:nvPr>
            <p:ph idx="1"/>
          </p:nvPr>
        </p:nvSpPr>
        <p:spPr/>
        <p:txBody>
          <a:bodyPr>
            <a:normAutofit/>
          </a:bodyPr>
          <a:lstStyle/>
          <a:p>
            <a:r>
              <a:rPr lang="en-US" sz="2400" dirty="0"/>
              <a:t>In 2015, Texas spent $8,998 per student, 46</a:t>
            </a:r>
            <a:r>
              <a:rPr lang="en-US" sz="2400" baseline="30000" dirty="0"/>
              <a:t>th</a:t>
            </a:r>
            <a:r>
              <a:rPr lang="en-US" sz="2400" dirty="0"/>
              <a:t> in U.S</a:t>
            </a:r>
          </a:p>
          <a:p>
            <a:pPr lvl="1"/>
            <a:r>
              <a:rPr lang="en-US" sz="2000" dirty="0"/>
              <a:t>National average: $11,674 per student</a:t>
            </a:r>
          </a:p>
          <a:p>
            <a:pPr lvl="1"/>
            <a:r>
              <a:rPr lang="en-US" sz="2000" dirty="0"/>
              <a:t>Annual difference is $59,000 less per 22-pupil elementary classroom in Texas</a:t>
            </a:r>
            <a:br>
              <a:rPr lang="en-US" sz="2000" dirty="0"/>
            </a:br>
            <a:endParaRPr lang="en-US" sz="2000" dirty="0"/>
          </a:p>
          <a:p>
            <a:pPr lvl="1"/>
            <a:r>
              <a:rPr lang="en-US" sz="2000" dirty="0"/>
              <a:t>Opponents of spending increases assert difference is due to state’s lower cost of living</a:t>
            </a:r>
          </a:p>
          <a:p>
            <a:r>
              <a:rPr lang="en-US" sz="2400" dirty="0"/>
              <a:t>Political leadership has grappled with the problem for decades – How much is enough?</a:t>
            </a:r>
          </a:p>
          <a:p>
            <a:pPr lvl="1"/>
            <a:r>
              <a:rPr lang="en-US" sz="2000" dirty="0"/>
              <a:t>Many years of discussion, political wrangling, judicial coercion</a:t>
            </a:r>
          </a:p>
          <a:p>
            <a:pPr lvl="1"/>
            <a:r>
              <a:rPr lang="en-US" sz="2000" dirty="0"/>
              <a:t>Difficult to address in low-taxation, spend-less culture</a:t>
            </a:r>
          </a:p>
          <a:p>
            <a:pPr lvl="1"/>
            <a:r>
              <a:rPr lang="en-US" sz="2000" dirty="0"/>
              <a:t>Often leads lots of speeches but </a:t>
            </a:r>
            <a:r>
              <a:rPr lang="en-US" sz="2000" i="1" dirty="0"/>
              <a:t>no-action</a:t>
            </a:r>
            <a:r>
              <a:rPr lang="en-US" sz="2000" dirty="0"/>
              <a:t> or </a:t>
            </a:r>
            <a:r>
              <a:rPr lang="en-US" sz="2000" i="1" dirty="0"/>
              <a:t>little-action</a:t>
            </a:r>
            <a:r>
              <a:rPr lang="en-US" sz="2000" dirty="0"/>
              <a:t> policy choices</a:t>
            </a:r>
          </a:p>
          <a:p>
            <a:pPr lvl="1"/>
            <a:endParaRPr lang="en-US" sz="2000" dirty="0"/>
          </a:p>
        </p:txBody>
      </p:sp>
      <p:sp>
        <p:nvSpPr>
          <p:cNvPr id="5" name="TextBox 4"/>
          <p:cNvSpPr txBox="1"/>
          <p:nvPr/>
        </p:nvSpPr>
        <p:spPr>
          <a:xfrm>
            <a:off x="4125388" y="2667000"/>
            <a:ext cx="4780226" cy="523220"/>
          </a:xfrm>
          <a:prstGeom prst="rect">
            <a:avLst/>
          </a:prstGeom>
          <a:noFill/>
        </p:spPr>
        <p:txBody>
          <a:bodyPr wrap="square" rtlCol="0">
            <a:spAutoFit/>
          </a:bodyPr>
          <a:lstStyle/>
          <a:p>
            <a:r>
              <a:rPr lang="en-US" sz="1400" dirty="0">
                <a:solidFill>
                  <a:srgbClr val="FF0000"/>
                </a:solidFill>
                <a:effectLst>
                  <a:outerShdw blurRad="38100" dist="38100" dir="2700000" algn="tl">
                    <a:srgbClr val="000000">
                      <a:alpha val="43137"/>
                    </a:srgbClr>
                  </a:outerShdw>
                </a:effectLst>
                <a:latin typeface="Segoe Print" panose="02000600000000000000" pitchFamily="2" charset="0"/>
              </a:rPr>
              <a:t>…Put that way, hard to believe the absence of that much money wouldn’t make a big difference!</a:t>
            </a:r>
          </a:p>
        </p:txBody>
      </p:sp>
    </p:spTree>
    <p:extLst>
      <p:ext uri="{BB962C8B-B14F-4D97-AF65-F5344CB8AC3E}">
        <p14:creationId xmlns:p14="http://schemas.microsoft.com/office/powerpoint/2010/main" val="1192548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91" y="152400"/>
            <a:ext cx="7498080" cy="1143000"/>
          </a:xfrm>
        </p:spPr>
        <p:txBody>
          <a:bodyPr>
            <a:normAutofit fontScale="90000"/>
          </a:bodyPr>
          <a:lstStyle/>
          <a:p>
            <a:r>
              <a:rPr lang="en-US" dirty="0"/>
              <a:t>Per student 2014 Public Ed funding by state</a:t>
            </a:r>
          </a:p>
        </p:txBody>
      </p:sp>
      <p:pic>
        <p:nvPicPr>
          <p:cNvPr id="3" name="Picture 2" descr="Bar chart showing public education spending per student by state in 2014.  Texas is 8th from the bottom.  Each bar is broken out into different colors to represent different categories of spending."/>
          <p:cNvPicPr>
            <a:picLocks noChangeAspect="1"/>
          </p:cNvPicPr>
          <p:nvPr/>
        </p:nvPicPr>
        <p:blipFill rotWithShape="1">
          <a:blip r:embed="rId3"/>
          <a:srcRect l="20076" t="22359" r="46727"/>
          <a:stretch/>
        </p:blipFill>
        <p:spPr>
          <a:xfrm>
            <a:off x="1367385" y="1524000"/>
            <a:ext cx="3661815" cy="5070454"/>
          </a:xfrm>
          <a:prstGeom prst="rect">
            <a:avLst/>
          </a:prstGeom>
        </p:spPr>
      </p:pic>
      <p:pic>
        <p:nvPicPr>
          <p:cNvPr id="4" name="Picture 3"/>
          <p:cNvPicPr>
            <a:picLocks noChangeAspect="1"/>
          </p:cNvPicPr>
          <p:nvPr/>
        </p:nvPicPr>
        <p:blipFill rotWithShape="1">
          <a:blip r:embed="rId3"/>
          <a:srcRect l="20076" t="73214" r="49044"/>
          <a:stretch/>
        </p:blipFill>
        <p:spPr>
          <a:xfrm rot="20581980">
            <a:off x="3197979" y="3193032"/>
            <a:ext cx="5842862" cy="3000513"/>
          </a:xfrm>
          <a:prstGeom prst="rect">
            <a:avLst/>
          </a:prstGeom>
          <a:ln>
            <a:solidFill>
              <a:schemeClr val="accent1"/>
            </a:solidFill>
          </a:ln>
          <a:effectLst>
            <a:outerShdw blurRad="50800" dist="38100" dir="13500000" algn="br" rotWithShape="0">
              <a:prstClr val="black">
                <a:alpha val="40000"/>
              </a:prstClr>
            </a:outerShdw>
          </a:effectLst>
        </p:spPr>
      </p:pic>
      <p:sp>
        <p:nvSpPr>
          <p:cNvPr id="5" name="TextBox 4"/>
          <p:cNvSpPr txBox="1"/>
          <p:nvPr/>
        </p:nvSpPr>
        <p:spPr>
          <a:xfrm rot="20589956">
            <a:off x="6593156" y="3214583"/>
            <a:ext cx="2087171" cy="830997"/>
          </a:xfrm>
          <a:prstGeom prst="rect">
            <a:avLst/>
          </a:prstGeom>
          <a:noFill/>
        </p:spPr>
        <p:txBody>
          <a:bodyPr wrap="square" rtlCol="0">
            <a:spAutoFit/>
          </a:bodyPr>
          <a:lstStyle/>
          <a:p>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Texas ranked 8</a:t>
            </a:r>
            <a:r>
              <a:rPr lang="en-US" sz="1600" baseline="30000" dirty="0">
                <a:solidFill>
                  <a:srgbClr val="FF0000"/>
                </a:solidFill>
                <a:effectLst>
                  <a:outerShdw blurRad="38100" dist="38100" dir="2700000" algn="tl">
                    <a:srgbClr val="000000">
                      <a:alpha val="43137"/>
                    </a:srgbClr>
                  </a:outerShdw>
                </a:effectLst>
                <a:latin typeface="Segoe Print" panose="02000600000000000000" pitchFamily="2" charset="0"/>
              </a:rPr>
              <a:t>th</a:t>
            </a:r>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 lowest that year in this analysis</a:t>
            </a:r>
          </a:p>
        </p:txBody>
      </p:sp>
      <p:sp>
        <p:nvSpPr>
          <p:cNvPr id="6" name="Rectangle 5"/>
          <p:cNvSpPr/>
          <p:nvPr/>
        </p:nvSpPr>
        <p:spPr>
          <a:xfrm rot="16200000">
            <a:off x="-2435697" y="4220155"/>
            <a:ext cx="5105400" cy="230832"/>
          </a:xfrm>
          <a:prstGeom prst="rect">
            <a:avLst/>
          </a:prstGeom>
        </p:spPr>
        <p:txBody>
          <a:bodyPr wrap="square">
            <a:spAutoFit/>
          </a:bodyPr>
          <a:lstStyle/>
          <a:p>
            <a:r>
              <a:rPr lang="en-US" sz="900" dirty="0"/>
              <a:t>http://www.governing.com/gov-data/education-data/state-education-spending-per-pupil-data.html</a:t>
            </a:r>
          </a:p>
        </p:txBody>
      </p:sp>
    </p:spTree>
    <p:extLst>
      <p:ext uri="{BB962C8B-B14F-4D97-AF65-F5344CB8AC3E}">
        <p14:creationId xmlns:p14="http://schemas.microsoft.com/office/powerpoint/2010/main" val="2068801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Recent History of Texas Education Funding</a:t>
            </a:r>
          </a:p>
        </p:txBody>
      </p:sp>
      <p:sp>
        <p:nvSpPr>
          <p:cNvPr id="3" name="Content Placeholder 2"/>
          <p:cNvSpPr>
            <a:spLocks noGrp="1"/>
          </p:cNvSpPr>
          <p:nvPr>
            <p:ph idx="1"/>
          </p:nvPr>
        </p:nvSpPr>
        <p:spPr>
          <a:xfrm>
            <a:off x="1435608" y="1601689"/>
            <a:ext cx="7498080" cy="5256311"/>
          </a:xfrm>
        </p:spPr>
        <p:txBody>
          <a:bodyPr>
            <a:normAutofit/>
          </a:bodyPr>
          <a:lstStyle/>
          <a:p>
            <a:r>
              <a:rPr lang="en-US" sz="2400" b="1" dirty="0"/>
              <a:t>Equality</a:t>
            </a:r>
            <a:r>
              <a:rPr lang="en-US" sz="2400" dirty="0"/>
              <a:t> of funding across poor and rich districts is </a:t>
            </a:r>
            <a:r>
              <a:rPr lang="en-US" sz="2400" b="1" dirty="0"/>
              <a:t>long-standing major issue</a:t>
            </a:r>
          </a:p>
          <a:p>
            <a:pPr lvl="1"/>
            <a:r>
              <a:rPr lang="en-US" sz="2000" dirty="0"/>
              <a:t>Districts have sued the state 6 times since early 1980s</a:t>
            </a:r>
          </a:p>
          <a:p>
            <a:pPr lvl="1"/>
            <a:r>
              <a:rPr lang="en-US" sz="2000" dirty="0"/>
              <a:t>Key issue:  “poor districts” do not receive sufficient state funds to </a:t>
            </a:r>
            <a:r>
              <a:rPr lang="en-US" sz="2000" dirty="0">
                <a:solidFill>
                  <a:schemeClr val="accent1">
                    <a:lumMod val="75000"/>
                  </a:schemeClr>
                </a:solidFill>
              </a:rPr>
              <a:t>deliver equal quality </a:t>
            </a:r>
            <a:r>
              <a:rPr lang="en-US" sz="2000" dirty="0"/>
              <a:t>education as “well-off districts”</a:t>
            </a:r>
          </a:p>
          <a:p>
            <a:pPr lvl="2"/>
            <a:r>
              <a:rPr lang="en-US" sz="1600" dirty="0">
                <a:solidFill>
                  <a:schemeClr val="accent1">
                    <a:lumMod val="75000"/>
                  </a:schemeClr>
                </a:solidFill>
              </a:rPr>
              <a:t>Tax base varies widely </a:t>
            </a:r>
            <a:r>
              <a:rPr lang="en-US" sz="1600" dirty="0"/>
              <a:t>across Texas school districts, as do number of children requiring education—some are rich from property taxes and have relatively few children to educate</a:t>
            </a:r>
          </a:p>
          <a:p>
            <a:pPr lvl="1"/>
            <a:r>
              <a:rPr lang="en-US" sz="2000" dirty="0">
                <a:solidFill>
                  <a:schemeClr val="accent2">
                    <a:lumMod val="50000"/>
                  </a:schemeClr>
                </a:solidFill>
              </a:rPr>
              <a:t>“Robin Hood”</a:t>
            </a:r>
            <a:r>
              <a:rPr lang="en-US" sz="2000" dirty="0"/>
              <a:t> system in Texas calls on wealthier districts to transfer some of their funding to poorer districts—but system is resented, plagued with problems, and hasn’t resolved inequalities</a:t>
            </a:r>
          </a:p>
          <a:p>
            <a:r>
              <a:rPr lang="en-US" sz="2400" b="1" dirty="0"/>
              <a:t>Multiple “fixes” </a:t>
            </a:r>
            <a:r>
              <a:rPr lang="en-US" sz="2400" dirty="0"/>
              <a:t>have been proposed, </a:t>
            </a:r>
            <a:r>
              <a:rPr lang="en-US" sz="2400" b="1" dirty="0"/>
              <a:t>approved,</a:t>
            </a:r>
            <a:r>
              <a:rPr lang="en-US" sz="2400" dirty="0"/>
              <a:t> defeated, and </a:t>
            </a:r>
            <a:r>
              <a:rPr lang="en-US" sz="2400" b="1" dirty="0"/>
              <a:t>overturned</a:t>
            </a:r>
          </a:p>
          <a:p>
            <a:pPr lvl="1"/>
            <a:r>
              <a:rPr lang="en-US" sz="2000" dirty="0">
                <a:solidFill>
                  <a:schemeClr val="accent1">
                    <a:lumMod val="75000"/>
                  </a:schemeClr>
                </a:solidFill>
              </a:rPr>
              <a:t>“Rich” districts fight hard </a:t>
            </a:r>
            <a:r>
              <a:rPr lang="en-US" sz="2000" dirty="0"/>
              <a:t>against any attempt to redistribute any of their funding</a:t>
            </a:r>
          </a:p>
          <a:p>
            <a:pPr lvl="1"/>
            <a:endParaRPr lang="en-US" sz="1800" dirty="0"/>
          </a:p>
        </p:txBody>
      </p:sp>
      <p:sp>
        <p:nvSpPr>
          <p:cNvPr id="4" name="Rectangle 3"/>
          <p:cNvSpPr/>
          <p:nvPr/>
        </p:nvSpPr>
        <p:spPr>
          <a:xfrm>
            <a:off x="6643854" y="6611779"/>
            <a:ext cx="2576346" cy="246221"/>
          </a:xfrm>
          <a:prstGeom prst="rect">
            <a:avLst/>
          </a:prstGeom>
        </p:spPr>
        <p:txBody>
          <a:bodyPr wrap="none">
            <a:spAutoFit/>
          </a:bodyPr>
          <a:lstStyle/>
          <a:p>
            <a:r>
              <a:rPr lang="en-US" sz="1000" dirty="0"/>
              <a:t>http://texaspolitics.laits.utexas.edu/9_5_3.html</a:t>
            </a:r>
          </a:p>
        </p:txBody>
      </p:sp>
    </p:spTree>
    <p:extLst>
      <p:ext uri="{BB962C8B-B14F-4D97-AF65-F5344CB8AC3E}">
        <p14:creationId xmlns:p14="http://schemas.microsoft.com/office/powerpoint/2010/main" val="2938606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Recent History of Texas Education Funding</a:t>
            </a:r>
          </a:p>
        </p:txBody>
      </p:sp>
      <p:sp>
        <p:nvSpPr>
          <p:cNvPr id="3" name="Content Placeholder 2" descr="Comment about $5 billion cut in 2011 of the $35 billion budgeted for that biennium.&#10;&#10;Comment reads: That's 15% of education money that biennium!"/>
          <p:cNvSpPr>
            <a:spLocks noGrp="1"/>
          </p:cNvSpPr>
          <p:nvPr>
            <p:ph idx="1"/>
          </p:nvPr>
        </p:nvSpPr>
        <p:spPr>
          <a:xfrm>
            <a:off x="1435608" y="1676400"/>
            <a:ext cx="7498080" cy="4800600"/>
          </a:xfrm>
        </p:spPr>
        <p:txBody>
          <a:bodyPr>
            <a:normAutofit/>
          </a:bodyPr>
          <a:lstStyle/>
          <a:p>
            <a:r>
              <a:rPr lang="en-US" sz="2400" b="1" dirty="0"/>
              <a:t>Increases</a:t>
            </a:r>
            <a:r>
              <a:rPr lang="en-US" sz="2400" dirty="0"/>
              <a:t> to education funding over and beyond inflation </a:t>
            </a:r>
            <a:r>
              <a:rPr lang="en-US" sz="2400" b="1" dirty="0"/>
              <a:t>are rare</a:t>
            </a:r>
            <a:r>
              <a:rPr lang="en-US" sz="2400" dirty="0"/>
              <a:t>—increases to keep up with inflation and population don’t happen often, either!</a:t>
            </a:r>
          </a:p>
          <a:p>
            <a:pPr lvl="1"/>
            <a:r>
              <a:rPr lang="en-US" sz="2000" dirty="0"/>
              <a:t>Yet, </a:t>
            </a:r>
            <a:r>
              <a:rPr lang="en-US" sz="2000" dirty="0">
                <a:solidFill>
                  <a:schemeClr val="accent1">
                    <a:lumMod val="75000"/>
                  </a:schemeClr>
                </a:solidFill>
              </a:rPr>
              <a:t>student population grew 700K </a:t>
            </a:r>
            <a:r>
              <a:rPr lang="en-US" sz="2000" dirty="0"/>
              <a:t>from 2004 to 2012 to total of 4.7 million pupils</a:t>
            </a:r>
          </a:p>
          <a:p>
            <a:pPr lvl="1"/>
            <a:r>
              <a:rPr lang="en-US" sz="2000" dirty="0">
                <a:solidFill>
                  <a:schemeClr val="accent1">
                    <a:lumMod val="75000"/>
                  </a:schemeClr>
                </a:solidFill>
              </a:rPr>
              <a:t>State formulas </a:t>
            </a:r>
            <a:r>
              <a:rPr lang="en-US" sz="2000" dirty="0"/>
              <a:t>for distributing state money </a:t>
            </a:r>
            <a:r>
              <a:rPr lang="en-US" sz="2000" dirty="0">
                <a:solidFill>
                  <a:schemeClr val="accent1">
                    <a:lumMod val="75000"/>
                  </a:schemeClr>
                </a:solidFill>
              </a:rPr>
              <a:t>are</a:t>
            </a:r>
            <a:r>
              <a:rPr lang="en-US" sz="2000" dirty="0"/>
              <a:t> </a:t>
            </a:r>
            <a:r>
              <a:rPr lang="en-US" sz="2000" dirty="0">
                <a:solidFill>
                  <a:schemeClr val="accent1">
                    <a:lumMod val="75000"/>
                  </a:schemeClr>
                </a:solidFill>
              </a:rPr>
              <a:t>old</a:t>
            </a:r>
            <a:r>
              <a:rPr lang="en-US" sz="2000" dirty="0"/>
              <a:t> enough to not reflect population changes in fast-growing cities</a:t>
            </a:r>
          </a:p>
          <a:p>
            <a:r>
              <a:rPr lang="en-US" sz="2400" dirty="0"/>
              <a:t>Great </a:t>
            </a:r>
            <a:r>
              <a:rPr lang="en-US" sz="2400" b="1" dirty="0"/>
              <a:t>recession</a:t>
            </a:r>
            <a:r>
              <a:rPr lang="en-US" sz="2400" dirty="0"/>
              <a:t> of 2008 hurt many states and almost all </a:t>
            </a:r>
            <a:r>
              <a:rPr lang="en-US" sz="2400" b="1" dirty="0"/>
              <a:t>slashed public education spending</a:t>
            </a:r>
          </a:p>
          <a:p>
            <a:pPr lvl="1"/>
            <a:r>
              <a:rPr lang="en-US" sz="2000" dirty="0"/>
              <a:t>Texas Legislature </a:t>
            </a:r>
            <a:r>
              <a:rPr lang="en-US" sz="2000" dirty="0">
                <a:solidFill>
                  <a:schemeClr val="accent1">
                    <a:lumMod val="75000"/>
                  </a:schemeClr>
                </a:solidFill>
              </a:rPr>
              <a:t>took $5 billion </a:t>
            </a:r>
            <a:r>
              <a:rPr lang="en-US" sz="2000" dirty="0"/>
              <a:t>in 2011 from biennial budget of $35 billion </a:t>
            </a:r>
          </a:p>
          <a:p>
            <a:pPr lvl="1"/>
            <a:r>
              <a:rPr lang="en-US" sz="2000" dirty="0"/>
              <a:t>In face of great public outcry, </a:t>
            </a:r>
            <a:r>
              <a:rPr lang="en-US" sz="2000" dirty="0">
                <a:solidFill>
                  <a:schemeClr val="accent1">
                    <a:lumMod val="75000"/>
                  </a:schemeClr>
                </a:solidFill>
              </a:rPr>
              <a:t>restored $3+ billion </a:t>
            </a:r>
            <a:r>
              <a:rPr lang="en-US" sz="2000" dirty="0"/>
              <a:t>in 2013 </a:t>
            </a:r>
          </a:p>
          <a:p>
            <a:pPr lvl="2"/>
            <a:r>
              <a:rPr lang="en-US" sz="1600" dirty="0"/>
              <a:t>…but it would have taken $5,178,226,096.85 to replace the original $5B!</a:t>
            </a:r>
          </a:p>
          <a:p>
            <a:pPr lvl="1"/>
            <a:endParaRPr lang="en-US" sz="2000" dirty="0"/>
          </a:p>
          <a:p>
            <a:pPr lvl="1"/>
            <a:endParaRPr lang="en-US" sz="2000" dirty="0"/>
          </a:p>
        </p:txBody>
      </p:sp>
      <p:sp>
        <p:nvSpPr>
          <p:cNvPr id="4" name="Rectangle 3"/>
          <p:cNvSpPr/>
          <p:nvPr/>
        </p:nvSpPr>
        <p:spPr>
          <a:xfrm>
            <a:off x="6643854" y="6611779"/>
            <a:ext cx="2576346" cy="246221"/>
          </a:xfrm>
          <a:prstGeom prst="rect">
            <a:avLst/>
          </a:prstGeom>
        </p:spPr>
        <p:txBody>
          <a:bodyPr wrap="none">
            <a:spAutoFit/>
          </a:bodyPr>
          <a:lstStyle/>
          <a:p>
            <a:r>
              <a:rPr lang="en-US" sz="1000" dirty="0"/>
              <a:t>http://texaspolitics.laits.utexas.edu/9_5_3.html</a:t>
            </a:r>
          </a:p>
        </p:txBody>
      </p:sp>
      <p:sp>
        <p:nvSpPr>
          <p:cNvPr id="5" name="TextBox 4"/>
          <p:cNvSpPr txBox="1"/>
          <p:nvPr/>
        </p:nvSpPr>
        <p:spPr>
          <a:xfrm>
            <a:off x="3808810" y="5452646"/>
            <a:ext cx="5216493" cy="338554"/>
          </a:xfrm>
          <a:prstGeom prst="rect">
            <a:avLst/>
          </a:prstGeom>
          <a:noFill/>
        </p:spPr>
        <p:txBody>
          <a:bodyPr wrap="none" rtlCol="0">
            <a:spAutoFit/>
          </a:bodyPr>
          <a:lstStyle/>
          <a:p>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…that’s 15% of education money that biennium!</a:t>
            </a:r>
          </a:p>
        </p:txBody>
      </p:sp>
      <p:sp>
        <p:nvSpPr>
          <p:cNvPr id="6" name="Down Arrow 5"/>
          <p:cNvSpPr/>
          <p:nvPr/>
        </p:nvSpPr>
        <p:spPr>
          <a:xfrm flipV="1">
            <a:off x="4613032" y="5334000"/>
            <a:ext cx="228600" cy="152400"/>
          </a:xfrm>
          <a:prstGeom prst="downArrow">
            <a:avLst/>
          </a:prstGeom>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59199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ar chart of public education spending per student by year 2007-2016.  Amounts are inflation adjusted, shown in 2016 dollars.  Spending climbs from $9000 to about $9600 by 2010, the descends to lowest point of $8600 in 2013 before returning to $9000 by 2016.&#10;&#10;Legislature cut $5B in 2011, then added $3B back in 2013.&#10;&#10;Shows the Texas FY16 Revenue Sources:&#10;Federal: 10.2%&#10;State: 37.9%&#10;Local: 51.9%">
            <a:extLst>
              <a:ext uri="{FF2B5EF4-FFF2-40B4-BE49-F238E27FC236}">
                <a16:creationId xmlns:a16="http://schemas.microsoft.com/office/drawing/2014/main" id="{2A84B1DE-5082-49F3-8107-6F2C11F0F81D}"/>
              </a:ext>
            </a:extLst>
          </p:cNvPr>
          <p:cNvPicPr>
            <a:picLocks noChangeAspect="1"/>
          </p:cNvPicPr>
          <p:nvPr/>
        </p:nvPicPr>
        <p:blipFill>
          <a:blip r:embed="rId3"/>
          <a:stretch>
            <a:fillRect/>
          </a:stretch>
        </p:blipFill>
        <p:spPr>
          <a:xfrm>
            <a:off x="2229621" y="1038225"/>
            <a:ext cx="5619750" cy="4781550"/>
          </a:xfrm>
          <a:prstGeom prst="rect">
            <a:avLst/>
          </a:prstGeom>
        </p:spPr>
      </p:pic>
      <p:sp>
        <p:nvSpPr>
          <p:cNvPr id="2" name="Title 1"/>
          <p:cNvSpPr>
            <a:spLocks noGrp="1"/>
          </p:cNvSpPr>
          <p:nvPr>
            <p:ph type="title"/>
          </p:nvPr>
        </p:nvSpPr>
        <p:spPr>
          <a:xfrm>
            <a:off x="1435608" y="76200"/>
            <a:ext cx="7498080" cy="1143000"/>
          </a:xfrm>
        </p:spPr>
        <p:txBody>
          <a:bodyPr>
            <a:normAutofit fontScale="90000"/>
          </a:bodyPr>
          <a:lstStyle/>
          <a:p>
            <a:r>
              <a:rPr lang="en-US" dirty="0"/>
              <a:t>TX Per-Student Public Ed Funding</a:t>
            </a:r>
          </a:p>
        </p:txBody>
      </p:sp>
      <p:cxnSp>
        <p:nvCxnSpPr>
          <p:cNvPr id="6" name="Straight Connector 5"/>
          <p:cNvCxnSpPr>
            <a:cxnSpLocks/>
          </p:cNvCxnSpPr>
          <p:nvPr/>
        </p:nvCxnSpPr>
        <p:spPr>
          <a:xfrm flipH="1">
            <a:off x="2438400" y="1828800"/>
            <a:ext cx="55626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848600" y="2362200"/>
            <a:ext cx="1295400" cy="2769989"/>
          </a:xfrm>
          <a:prstGeom prst="rect">
            <a:avLst/>
          </a:prstGeom>
          <a:solidFill>
            <a:schemeClr val="accent2">
              <a:lumMod val="40000"/>
              <a:lumOff val="60000"/>
            </a:schemeClr>
          </a:solidFill>
          <a:effectLst>
            <a:outerShdw blurRad="50800" dist="38100" dir="13500000" algn="br" rotWithShape="0">
              <a:prstClr val="black">
                <a:alpha val="40000"/>
              </a:prstClr>
            </a:outerShdw>
          </a:effectLst>
        </p:spPr>
        <p:txBody>
          <a:bodyPr wrap="square" rtlCol="0">
            <a:spAutoFit/>
          </a:bodyPr>
          <a:lstStyle/>
          <a:p>
            <a:r>
              <a:rPr lang="en-US" sz="1400" dirty="0">
                <a:solidFill>
                  <a:srgbClr val="3891A7"/>
                </a:solidFill>
                <a:effectLst>
                  <a:outerShdw blurRad="38100" dist="38100" dir="2700000" algn="tl">
                    <a:srgbClr val="000000">
                      <a:alpha val="43137"/>
                    </a:srgbClr>
                  </a:outerShdw>
                </a:effectLst>
                <a:latin typeface="Segoe Print" panose="02000600000000000000" pitchFamily="2" charset="0"/>
              </a:rPr>
              <a:t>Legislature cut $5B in the 2012-2013 biennium</a:t>
            </a:r>
          </a:p>
          <a:p>
            <a:endParaRPr lang="en-US" sz="1400" dirty="0">
              <a:solidFill>
                <a:srgbClr val="3891A7"/>
              </a:solidFill>
              <a:effectLst>
                <a:outerShdw blurRad="38100" dist="38100" dir="2700000" algn="tl">
                  <a:srgbClr val="000000">
                    <a:alpha val="43137"/>
                  </a:srgbClr>
                </a:outerShdw>
              </a:effectLst>
              <a:latin typeface="Segoe Print" panose="02000600000000000000" pitchFamily="2" charset="0"/>
            </a:endParaRPr>
          </a:p>
          <a:p>
            <a:r>
              <a:rPr lang="en-US" sz="1400" dirty="0">
                <a:solidFill>
                  <a:srgbClr val="3891A7"/>
                </a:solidFill>
                <a:effectLst>
                  <a:outerShdw blurRad="38100" dist="38100" dir="2700000" algn="tl">
                    <a:srgbClr val="000000">
                      <a:alpha val="43137"/>
                    </a:srgbClr>
                  </a:outerShdw>
                </a:effectLst>
                <a:latin typeface="Segoe Print" panose="02000600000000000000" pitchFamily="2" charset="0"/>
              </a:rPr>
              <a:t>…and then added back in $3B here </a:t>
            </a:r>
            <a:endParaRPr lang="en-US" sz="1200" dirty="0">
              <a:solidFill>
                <a:srgbClr val="3891A7"/>
              </a:solidFill>
              <a:effectLst>
                <a:outerShdw blurRad="38100" dist="38100" dir="2700000" algn="tl">
                  <a:srgbClr val="000000">
                    <a:alpha val="43137"/>
                  </a:srgbClr>
                </a:outerShdw>
              </a:effectLst>
              <a:latin typeface="Segoe Print" panose="02000600000000000000" pitchFamily="2" charset="0"/>
            </a:endParaRPr>
          </a:p>
          <a:p>
            <a:endParaRPr lang="en-US" sz="1200" dirty="0">
              <a:solidFill>
                <a:srgbClr val="3891A7"/>
              </a:solidFill>
              <a:effectLst>
                <a:outerShdw blurRad="38100" dist="38100" dir="2700000" algn="tl">
                  <a:srgbClr val="000000">
                    <a:alpha val="43137"/>
                  </a:srgbClr>
                </a:outerShdw>
              </a:effectLst>
              <a:latin typeface="Segoe Print" panose="02000600000000000000" pitchFamily="2" charset="0"/>
            </a:endParaRPr>
          </a:p>
          <a:p>
            <a:r>
              <a:rPr lang="en-US" sz="1200" dirty="0">
                <a:solidFill>
                  <a:srgbClr val="3891A7"/>
                </a:solidFill>
                <a:effectLst>
                  <a:outerShdw blurRad="38100" dist="38100" dir="2700000" algn="tl">
                    <a:srgbClr val="000000">
                      <a:alpha val="43137"/>
                    </a:srgbClr>
                  </a:outerShdw>
                </a:effectLst>
                <a:latin typeface="Segoe Print" panose="02000600000000000000" pitchFamily="2" charset="0"/>
              </a:rPr>
              <a:t>…but why doesn’t it look like $3B?)</a:t>
            </a:r>
            <a:endParaRPr lang="en-US" sz="1400" dirty="0">
              <a:solidFill>
                <a:srgbClr val="3891A7"/>
              </a:solidFill>
              <a:effectLst>
                <a:outerShdw blurRad="38100" dist="38100" dir="2700000" algn="tl">
                  <a:srgbClr val="000000">
                    <a:alpha val="43137"/>
                  </a:srgbClr>
                </a:outerShdw>
              </a:effectLst>
              <a:latin typeface="Segoe Print" panose="02000600000000000000" pitchFamily="2" charset="0"/>
            </a:endParaRPr>
          </a:p>
        </p:txBody>
      </p:sp>
      <p:cxnSp>
        <p:nvCxnSpPr>
          <p:cNvPr id="9" name="Straight Arrow Connector 8"/>
          <p:cNvCxnSpPr>
            <a:cxnSpLocks/>
          </p:cNvCxnSpPr>
          <p:nvPr/>
        </p:nvCxnSpPr>
        <p:spPr>
          <a:xfrm flipH="1" flipV="1">
            <a:off x="5532909" y="2015101"/>
            <a:ext cx="2356033" cy="472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p:cNvCxnSpPr>
          <p:nvPr/>
        </p:nvCxnSpPr>
        <p:spPr>
          <a:xfrm flipH="1" flipV="1">
            <a:off x="6477000" y="2031399"/>
            <a:ext cx="1524000" cy="1626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rot="16200000">
            <a:off x="-2440632" y="4259821"/>
            <a:ext cx="5105400" cy="230832"/>
          </a:xfrm>
          <a:prstGeom prst="rect">
            <a:avLst/>
          </a:prstGeom>
        </p:spPr>
        <p:txBody>
          <a:bodyPr wrap="square">
            <a:spAutoFit/>
          </a:bodyPr>
          <a:lstStyle/>
          <a:p>
            <a:r>
              <a:rPr lang="en-US" sz="900" dirty="0"/>
              <a:t>http://www.governing.com/gov-data/education-data/state-education-spending-per-pupil-data.html</a:t>
            </a:r>
          </a:p>
        </p:txBody>
      </p:sp>
      <p:cxnSp>
        <p:nvCxnSpPr>
          <p:cNvPr id="11" name="Straight Arrow Connector 10"/>
          <p:cNvCxnSpPr>
            <a:cxnSpLocks/>
          </p:cNvCxnSpPr>
          <p:nvPr/>
        </p:nvCxnSpPr>
        <p:spPr>
          <a:xfrm flipH="1" flipV="1">
            <a:off x="5951444" y="2175899"/>
            <a:ext cx="1937497" cy="311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EBB3D635-C58D-415E-821F-C0A762CEFF77}"/>
              </a:ext>
            </a:extLst>
          </p:cNvPr>
          <p:cNvSpPr/>
          <p:nvPr/>
        </p:nvSpPr>
        <p:spPr>
          <a:xfrm>
            <a:off x="4138550" y="1107392"/>
            <a:ext cx="1066800" cy="374310"/>
          </a:xfrm>
          <a:prstGeom prst="ellipse">
            <a:avLst/>
          </a:prstGeom>
          <a:ln w="19050">
            <a:solidFill>
              <a:schemeClr val="accent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0ABDA5C7-C537-49B0-AB18-B2C584E20537}"/>
              </a:ext>
            </a:extLst>
          </p:cNvPr>
          <p:cNvSpPr txBox="1"/>
          <p:nvPr/>
        </p:nvSpPr>
        <p:spPr>
          <a:xfrm>
            <a:off x="184612" y="1653260"/>
            <a:ext cx="2300630" cy="338554"/>
          </a:xfrm>
          <a:prstGeom prst="rect">
            <a:avLst/>
          </a:prstGeom>
          <a:noFill/>
        </p:spPr>
        <p:txBody>
          <a:bodyPr wrap="none" rtlCol="0">
            <a:spAutoFit/>
          </a:bodyPr>
          <a:lstStyle/>
          <a:p>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2007 Funding Level</a:t>
            </a:r>
          </a:p>
        </p:txBody>
      </p:sp>
      <p:cxnSp>
        <p:nvCxnSpPr>
          <p:cNvPr id="22" name="Straight Arrow Connector 21">
            <a:extLst>
              <a:ext uri="{FF2B5EF4-FFF2-40B4-BE49-F238E27FC236}">
                <a16:creationId xmlns:a16="http://schemas.microsoft.com/office/drawing/2014/main" id="{7CB28868-2072-4417-843F-7815AA12B325}"/>
              </a:ext>
            </a:extLst>
          </p:cNvPr>
          <p:cNvCxnSpPr>
            <a:cxnSpLocks/>
          </p:cNvCxnSpPr>
          <p:nvPr/>
        </p:nvCxnSpPr>
        <p:spPr>
          <a:xfrm flipH="1" flipV="1">
            <a:off x="7010400" y="1991814"/>
            <a:ext cx="990600" cy="1665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E5032FD4-B754-44E1-BAFB-3B191D58FFDC}"/>
              </a:ext>
            </a:extLst>
          </p:cNvPr>
          <p:cNvSpPr/>
          <p:nvPr/>
        </p:nvSpPr>
        <p:spPr>
          <a:xfrm>
            <a:off x="2054242" y="4994055"/>
            <a:ext cx="1122408" cy="637819"/>
          </a:xfrm>
          <a:prstGeom prst="ellipse">
            <a:avLst/>
          </a:prstGeom>
          <a:ln w="19050">
            <a:solidFill>
              <a:schemeClr val="accent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809162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84B1DE-5082-49F3-8107-6F2C11F0F81D}"/>
              </a:ext>
            </a:extLst>
          </p:cNvPr>
          <p:cNvPicPr>
            <a:picLocks noChangeAspect="1"/>
          </p:cNvPicPr>
          <p:nvPr/>
        </p:nvPicPr>
        <p:blipFill>
          <a:blip r:embed="rId3"/>
          <a:stretch>
            <a:fillRect/>
          </a:stretch>
        </p:blipFill>
        <p:spPr>
          <a:xfrm>
            <a:off x="2229621" y="1038225"/>
            <a:ext cx="5619750" cy="4781550"/>
          </a:xfrm>
          <a:prstGeom prst="rect">
            <a:avLst/>
          </a:prstGeom>
        </p:spPr>
      </p:pic>
      <p:sp>
        <p:nvSpPr>
          <p:cNvPr id="2" name="Title 1"/>
          <p:cNvSpPr>
            <a:spLocks noGrp="1"/>
          </p:cNvSpPr>
          <p:nvPr>
            <p:ph type="title"/>
          </p:nvPr>
        </p:nvSpPr>
        <p:spPr>
          <a:xfrm>
            <a:off x="1435608" y="76200"/>
            <a:ext cx="7498080" cy="1143000"/>
          </a:xfrm>
        </p:spPr>
        <p:txBody>
          <a:bodyPr>
            <a:normAutofit fontScale="90000"/>
          </a:bodyPr>
          <a:lstStyle/>
          <a:p>
            <a:r>
              <a:rPr lang="en-US" dirty="0"/>
              <a:t>TX Per-Student Public Ed Funding</a:t>
            </a:r>
          </a:p>
        </p:txBody>
      </p:sp>
      <p:cxnSp>
        <p:nvCxnSpPr>
          <p:cNvPr id="6" name="Straight Connector 5"/>
          <p:cNvCxnSpPr>
            <a:cxnSpLocks/>
          </p:cNvCxnSpPr>
          <p:nvPr/>
        </p:nvCxnSpPr>
        <p:spPr>
          <a:xfrm flipH="1">
            <a:off x="2438400" y="1828800"/>
            <a:ext cx="5562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p:cNvCxnSpPr>
          <p:nvPr/>
        </p:nvCxnSpPr>
        <p:spPr>
          <a:xfrm flipH="1" flipV="1">
            <a:off x="5532909" y="2015101"/>
            <a:ext cx="2356033" cy="472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p:cNvCxnSpPr>
          <p:nvPr/>
        </p:nvCxnSpPr>
        <p:spPr>
          <a:xfrm flipH="1" flipV="1">
            <a:off x="6477000" y="2031399"/>
            <a:ext cx="1524000" cy="1626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rot="16200000">
            <a:off x="-2440632" y="4259821"/>
            <a:ext cx="5105400" cy="230832"/>
          </a:xfrm>
          <a:prstGeom prst="rect">
            <a:avLst/>
          </a:prstGeom>
        </p:spPr>
        <p:txBody>
          <a:bodyPr wrap="square">
            <a:spAutoFit/>
          </a:bodyPr>
          <a:lstStyle/>
          <a:p>
            <a:r>
              <a:rPr lang="en-US" sz="900" dirty="0"/>
              <a:t>http://www.governing.com/gov-data/education-data/state-education-spending-per-pupil-data.html</a:t>
            </a:r>
          </a:p>
        </p:txBody>
      </p:sp>
      <p:cxnSp>
        <p:nvCxnSpPr>
          <p:cNvPr id="11" name="Straight Arrow Connector 10"/>
          <p:cNvCxnSpPr>
            <a:cxnSpLocks/>
          </p:cNvCxnSpPr>
          <p:nvPr/>
        </p:nvCxnSpPr>
        <p:spPr>
          <a:xfrm flipH="1" flipV="1">
            <a:off x="5951444" y="2175899"/>
            <a:ext cx="1937497" cy="311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EBB3D635-C58D-415E-821F-C0A762CEFF77}"/>
              </a:ext>
            </a:extLst>
          </p:cNvPr>
          <p:cNvSpPr/>
          <p:nvPr/>
        </p:nvSpPr>
        <p:spPr>
          <a:xfrm>
            <a:off x="4138550" y="1107392"/>
            <a:ext cx="1066800" cy="374310"/>
          </a:xfrm>
          <a:prstGeom prst="ellipse">
            <a:avLst/>
          </a:prstGeom>
          <a:ln w="19050">
            <a:solidFill>
              <a:schemeClr val="accent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0ABDA5C7-C537-49B0-AB18-B2C584E20537}"/>
              </a:ext>
            </a:extLst>
          </p:cNvPr>
          <p:cNvSpPr txBox="1"/>
          <p:nvPr/>
        </p:nvSpPr>
        <p:spPr>
          <a:xfrm>
            <a:off x="184612" y="1653260"/>
            <a:ext cx="2300630" cy="338554"/>
          </a:xfrm>
          <a:prstGeom prst="rect">
            <a:avLst/>
          </a:prstGeom>
          <a:noFill/>
        </p:spPr>
        <p:txBody>
          <a:bodyPr wrap="none" rtlCol="0">
            <a:spAutoFit/>
          </a:bodyPr>
          <a:lstStyle/>
          <a:p>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2007 Funding Level</a:t>
            </a:r>
          </a:p>
        </p:txBody>
      </p:sp>
      <p:cxnSp>
        <p:nvCxnSpPr>
          <p:cNvPr id="22" name="Straight Arrow Connector 21">
            <a:extLst>
              <a:ext uri="{FF2B5EF4-FFF2-40B4-BE49-F238E27FC236}">
                <a16:creationId xmlns:a16="http://schemas.microsoft.com/office/drawing/2014/main" id="{7CB28868-2072-4417-843F-7815AA12B325}"/>
              </a:ext>
            </a:extLst>
          </p:cNvPr>
          <p:cNvCxnSpPr>
            <a:cxnSpLocks/>
          </p:cNvCxnSpPr>
          <p:nvPr/>
        </p:nvCxnSpPr>
        <p:spPr>
          <a:xfrm flipH="1" flipV="1">
            <a:off x="7010400" y="1991814"/>
            <a:ext cx="990600" cy="1665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E5032FD4-B754-44E1-BAFB-3B191D58FFDC}"/>
              </a:ext>
            </a:extLst>
          </p:cNvPr>
          <p:cNvSpPr/>
          <p:nvPr/>
        </p:nvSpPr>
        <p:spPr>
          <a:xfrm>
            <a:off x="2054242" y="4994055"/>
            <a:ext cx="1122408" cy="637819"/>
          </a:xfrm>
          <a:prstGeom prst="ellipse">
            <a:avLst/>
          </a:prstGeom>
          <a:ln w="19050">
            <a:solidFill>
              <a:schemeClr val="accent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7848600" y="2362200"/>
            <a:ext cx="1295400" cy="2769989"/>
          </a:xfrm>
          <a:prstGeom prst="rect">
            <a:avLst/>
          </a:prstGeom>
          <a:solidFill>
            <a:schemeClr val="accent2">
              <a:lumMod val="40000"/>
              <a:lumOff val="60000"/>
            </a:schemeClr>
          </a:solidFill>
          <a:effectLst>
            <a:outerShdw blurRad="50800" dist="38100" dir="13500000" algn="br" rotWithShape="0">
              <a:prstClr val="black">
                <a:alpha val="40000"/>
              </a:prstClr>
            </a:outerShdw>
          </a:effectLst>
        </p:spPr>
        <p:txBody>
          <a:bodyPr wrap="square" rtlCol="0">
            <a:spAutoFit/>
          </a:bodyPr>
          <a:lstStyle/>
          <a:p>
            <a:r>
              <a:rPr lang="en-US" sz="1400" dirty="0">
                <a:solidFill>
                  <a:srgbClr val="3891A7"/>
                </a:solidFill>
                <a:effectLst>
                  <a:outerShdw blurRad="38100" dist="38100" dir="2700000" algn="tl">
                    <a:srgbClr val="000000">
                      <a:alpha val="43137"/>
                    </a:srgbClr>
                  </a:outerShdw>
                </a:effectLst>
                <a:latin typeface="Segoe Print" panose="02000600000000000000" pitchFamily="2" charset="0"/>
              </a:rPr>
              <a:t>Legislature cut $5B in the 2012-2013 biennium</a:t>
            </a:r>
          </a:p>
          <a:p>
            <a:endParaRPr lang="en-US" sz="1400" dirty="0">
              <a:solidFill>
                <a:srgbClr val="3891A7"/>
              </a:solidFill>
              <a:effectLst>
                <a:outerShdw blurRad="38100" dist="38100" dir="2700000" algn="tl">
                  <a:srgbClr val="000000">
                    <a:alpha val="43137"/>
                  </a:srgbClr>
                </a:outerShdw>
              </a:effectLst>
              <a:latin typeface="Segoe Print" panose="02000600000000000000" pitchFamily="2" charset="0"/>
            </a:endParaRPr>
          </a:p>
          <a:p>
            <a:r>
              <a:rPr lang="en-US" sz="1400" dirty="0">
                <a:solidFill>
                  <a:srgbClr val="3891A7"/>
                </a:solidFill>
                <a:effectLst>
                  <a:outerShdw blurRad="38100" dist="38100" dir="2700000" algn="tl">
                    <a:srgbClr val="000000">
                      <a:alpha val="43137"/>
                    </a:srgbClr>
                  </a:outerShdw>
                </a:effectLst>
                <a:latin typeface="Segoe Print" panose="02000600000000000000" pitchFamily="2" charset="0"/>
              </a:rPr>
              <a:t>…and then added back in $3B here </a:t>
            </a:r>
            <a:endParaRPr lang="en-US" sz="1200" dirty="0">
              <a:solidFill>
                <a:srgbClr val="3891A7"/>
              </a:solidFill>
              <a:effectLst>
                <a:outerShdw blurRad="38100" dist="38100" dir="2700000" algn="tl">
                  <a:srgbClr val="000000">
                    <a:alpha val="43137"/>
                  </a:srgbClr>
                </a:outerShdw>
              </a:effectLst>
              <a:latin typeface="Segoe Print" panose="02000600000000000000" pitchFamily="2" charset="0"/>
            </a:endParaRPr>
          </a:p>
          <a:p>
            <a:endParaRPr lang="en-US" sz="1200" dirty="0">
              <a:solidFill>
                <a:srgbClr val="3891A7"/>
              </a:solidFill>
              <a:effectLst>
                <a:outerShdw blurRad="38100" dist="38100" dir="2700000" algn="tl">
                  <a:srgbClr val="000000">
                    <a:alpha val="43137"/>
                  </a:srgbClr>
                </a:outerShdw>
              </a:effectLst>
              <a:latin typeface="Segoe Print" panose="02000600000000000000" pitchFamily="2" charset="0"/>
            </a:endParaRPr>
          </a:p>
          <a:p>
            <a:r>
              <a:rPr lang="en-US" sz="1200" dirty="0">
                <a:solidFill>
                  <a:srgbClr val="3891A7"/>
                </a:solidFill>
                <a:effectLst>
                  <a:outerShdw blurRad="38100" dist="38100" dir="2700000" algn="tl">
                    <a:srgbClr val="000000">
                      <a:alpha val="43137"/>
                    </a:srgbClr>
                  </a:outerShdw>
                </a:effectLst>
                <a:latin typeface="Segoe Print" panose="02000600000000000000" pitchFamily="2" charset="0"/>
              </a:rPr>
              <a:t>…but why doesn’t it look like $3B?)</a:t>
            </a:r>
            <a:endParaRPr lang="en-US" sz="1400" dirty="0">
              <a:solidFill>
                <a:srgbClr val="3891A7"/>
              </a:solidFill>
              <a:effectLst>
                <a:outerShdw blurRad="38100" dist="38100" dir="2700000" algn="tl">
                  <a:srgbClr val="000000">
                    <a:alpha val="43137"/>
                  </a:srgbClr>
                </a:outerShdw>
              </a:effectLst>
              <a:latin typeface="Segoe Print" panose="02000600000000000000" pitchFamily="2" charset="0"/>
            </a:endParaRPr>
          </a:p>
        </p:txBody>
      </p:sp>
      <p:sp>
        <p:nvSpPr>
          <p:cNvPr id="28" name="Rectangle 27">
            <a:extLst>
              <a:ext uri="{FF2B5EF4-FFF2-40B4-BE49-F238E27FC236}">
                <a16:creationId xmlns:a16="http://schemas.microsoft.com/office/drawing/2014/main" id="{01710990-F0D5-47ED-A794-E1386A073512}"/>
              </a:ext>
            </a:extLst>
          </p:cNvPr>
          <p:cNvSpPr/>
          <p:nvPr/>
        </p:nvSpPr>
        <p:spPr>
          <a:xfrm>
            <a:off x="7010400" y="1180200"/>
            <a:ext cx="2946412" cy="5144400"/>
          </a:xfrm>
          <a:prstGeom prst="rect">
            <a:avLst/>
          </a:prstGeom>
          <a:solidFill>
            <a:srgbClr val="FFFFFF">
              <a:alpha val="69020"/>
            </a:srgbClr>
          </a:solidFill>
          <a:ln w="19050">
            <a:no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Rectangle 28">
            <a:extLst>
              <a:ext uri="{FF2B5EF4-FFF2-40B4-BE49-F238E27FC236}">
                <a16:creationId xmlns:a16="http://schemas.microsoft.com/office/drawing/2014/main" id="{ABBF49EE-D8F5-46E6-A5C9-ABD36886E7E7}"/>
              </a:ext>
            </a:extLst>
          </p:cNvPr>
          <p:cNvSpPr/>
          <p:nvPr/>
        </p:nvSpPr>
        <p:spPr>
          <a:xfrm>
            <a:off x="210313" y="1018402"/>
            <a:ext cx="2134656" cy="5991992"/>
          </a:xfrm>
          <a:prstGeom prst="rect">
            <a:avLst/>
          </a:prstGeom>
          <a:solidFill>
            <a:srgbClr val="FFFFFF">
              <a:alpha val="69020"/>
            </a:srgbClr>
          </a:solidFill>
          <a:ln w="19050">
            <a:no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15" name="Group 14" descr="Same slide as previous one, but with a different version of the same bar chart overlaid on it.  This version shows the same Texas per-student public educational spending, inflation adjusted, from 2007-2016, but it also shows the US average, which follows the same pattern, but is roughly $2000 more per student in each year.&#10;&#10;Shows the FY16 revenue sources (US average):&#10;Federal: 8.1%&#10;State: 47.4%&#10;Local: 44.5%">
            <a:extLst>
              <a:ext uri="{FF2B5EF4-FFF2-40B4-BE49-F238E27FC236}">
                <a16:creationId xmlns:a16="http://schemas.microsoft.com/office/drawing/2014/main" id="{C32E1CA8-A968-4F93-A702-E4533F217B09}"/>
              </a:ext>
            </a:extLst>
          </p:cNvPr>
          <p:cNvGrpSpPr/>
          <p:nvPr/>
        </p:nvGrpSpPr>
        <p:grpSpPr>
          <a:xfrm rot="21232171">
            <a:off x="1921673" y="1107392"/>
            <a:ext cx="5790097" cy="4781550"/>
            <a:chOff x="8126367" y="1038225"/>
            <a:chExt cx="5790097" cy="4781550"/>
          </a:xfrm>
        </p:grpSpPr>
        <p:pic>
          <p:nvPicPr>
            <p:cNvPr id="10" name="Picture 9">
              <a:extLst>
                <a:ext uri="{FF2B5EF4-FFF2-40B4-BE49-F238E27FC236}">
                  <a16:creationId xmlns:a16="http://schemas.microsoft.com/office/drawing/2014/main" id="{8FE59D7A-E769-42FB-8196-B6DA9D9D5F19}"/>
                </a:ext>
              </a:extLst>
            </p:cNvPr>
            <p:cNvPicPr>
              <a:picLocks noChangeAspect="1"/>
            </p:cNvPicPr>
            <p:nvPr/>
          </p:nvPicPr>
          <p:blipFill>
            <a:blip r:embed="rId4"/>
            <a:stretch>
              <a:fillRect/>
            </a:stretch>
          </p:blipFill>
          <p:spPr>
            <a:xfrm>
              <a:off x="8325289" y="1038225"/>
              <a:ext cx="5591175" cy="4781550"/>
            </a:xfrm>
            <a:prstGeom prst="rect">
              <a:avLst/>
            </a:prstGeom>
            <a:ln w="38100">
              <a:solidFill>
                <a:schemeClr val="accent1"/>
              </a:solidFill>
            </a:ln>
            <a:effectLst>
              <a:outerShdw blurRad="50800" dist="38100" dir="13500000" algn="br" rotWithShape="0">
                <a:prstClr val="black">
                  <a:alpha val="40000"/>
                </a:prstClr>
              </a:outerShdw>
            </a:effectLst>
          </p:spPr>
        </p:pic>
        <p:sp>
          <p:nvSpPr>
            <p:cNvPr id="3" name="Rectangle 2">
              <a:extLst>
                <a:ext uri="{FF2B5EF4-FFF2-40B4-BE49-F238E27FC236}">
                  <a16:creationId xmlns:a16="http://schemas.microsoft.com/office/drawing/2014/main" id="{BF1D8FE7-5165-4F76-BC75-5E6AD1B083AB}"/>
                </a:ext>
              </a:extLst>
            </p:cNvPr>
            <p:cNvSpPr/>
            <p:nvPr/>
          </p:nvSpPr>
          <p:spPr>
            <a:xfrm>
              <a:off x="8856782" y="2362200"/>
              <a:ext cx="310968" cy="2174175"/>
            </a:xfrm>
            <a:prstGeom prst="rect">
              <a:avLst/>
            </a:prstGeom>
            <a:solidFill>
              <a:srgbClr val="0070C0"/>
            </a:solidFill>
            <a:ln w="19050">
              <a:solidFill>
                <a:schemeClr val="accent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ectangle 15">
              <a:extLst>
                <a:ext uri="{FF2B5EF4-FFF2-40B4-BE49-F238E27FC236}">
                  <a16:creationId xmlns:a16="http://schemas.microsoft.com/office/drawing/2014/main" id="{D3C6C4AD-B4D8-4897-A540-AD071E7D1B23}"/>
                </a:ext>
              </a:extLst>
            </p:cNvPr>
            <p:cNvSpPr/>
            <p:nvPr/>
          </p:nvSpPr>
          <p:spPr>
            <a:xfrm>
              <a:off x="9366432" y="2286000"/>
              <a:ext cx="310968" cy="2250375"/>
            </a:xfrm>
            <a:prstGeom prst="rect">
              <a:avLst/>
            </a:prstGeom>
            <a:solidFill>
              <a:srgbClr val="0070C0"/>
            </a:solidFill>
            <a:ln w="19050">
              <a:solidFill>
                <a:schemeClr val="accent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ectangle 16">
              <a:extLst>
                <a:ext uri="{FF2B5EF4-FFF2-40B4-BE49-F238E27FC236}">
                  <a16:creationId xmlns:a16="http://schemas.microsoft.com/office/drawing/2014/main" id="{B2DE5BF1-0D3B-4BC0-A472-7895454ECF8B}"/>
                </a:ext>
              </a:extLst>
            </p:cNvPr>
            <p:cNvSpPr/>
            <p:nvPr/>
          </p:nvSpPr>
          <p:spPr>
            <a:xfrm>
              <a:off x="9864207" y="2175899"/>
              <a:ext cx="310968" cy="2348601"/>
            </a:xfrm>
            <a:prstGeom prst="rect">
              <a:avLst/>
            </a:prstGeom>
            <a:solidFill>
              <a:srgbClr val="0070C0"/>
            </a:solidFill>
            <a:ln w="19050">
              <a:solidFill>
                <a:schemeClr val="accent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ectangle 17">
              <a:extLst>
                <a:ext uri="{FF2B5EF4-FFF2-40B4-BE49-F238E27FC236}">
                  <a16:creationId xmlns:a16="http://schemas.microsoft.com/office/drawing/2014/main" id="{E28BF9D0-11B1-49E9-B1E6-12C837E86A4D}"/>
                </a:ext>
              </a:extLst>
            </p:cNvPr>
            <p:cNvSpPr/>
            <p:nvPr/>
          </p:nvSpPr>
          <p:spPr>
            <a:xfrm>
              <a:off x="10373857" y="2170949"/>
              <a:ext cx="310968" cy="2348601"/>
            </a:xfrm>
            <a:prstGeom prst="rect">
              <a:avLst/>
            </a:prstGeom>
            <a:solidFill>
              <a:srgbClr val="0070C0"/>
            </a:solidFill>
            <a:ln w="19050">
              <a:solidFill>
                <a:schemeClr val="accent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ectangle 18">
              <a:extLst>
                <a:ext uri="{FF2B5EF4-FFF2-40B4-BE49-F238E27FC236}">
                  <a16:creationId xmlns:a16="http://schemas.microsoft.com/office/drawing/2014/main" id="{A5504AAE-41AB-444A-85CF-86BF3E2A1706}"/>
                </a:ext>
              </a:extLst>
            </p:cNvPr>
            <p:cNvSpPr/>
            <p:nvPr/>
          </p:nvSpPr>
          <p:spPr>
            <a:xfrm>
              <a:off x="10880170" y="2274124"/>
              <a:ext cx="310968" cy="2250375"/>
            </a:xfrm>
            <a:prstGeom prst="rect">
              <a:avLst/>
            </a:prstGeom>
            <a:solidFill>
              <a:srgbClr val="0070C0"/>
            </a:solidFill>
            <a:ln w="19050">
              <a:solidFill>
                <a:schemeClr val="accent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ectangle 19">
              <a:extLst>
                <a:ext uri="{FF2B5EF4-FFF2-40B4-BE49-F238E27FC236}">
                  <a16:creationId xmlns:a16="http://schemas.microsoft.com/office/drawing/2014/main" id="{19EEC07E-3B58-47BA-A1E5-099C70B4AFC0}"/>
                </a:ext>
              </a:extLst>
            </p:cNvPr>
            <p:cNvSpPr/>
            <p:nvPr/>
          </p:nvSpPr>
          <p:spPr>
            <a:xfrm>
              <a:off x="11401695" y="2487706"/>
              <a:ext cx="310968" cy="2031844"/>
            </a:xfrm>
            <a:prstGeom prst="rect">
              <a:avLst/>
            </a:prstGeom>
            <a:solidFill>
              <a:srgbClr val="0070C0"/>
            </a:solidFill>
            <a:ln w="19050">
              <a:solidFill>
                <a:schemeClr val="accent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Rectangle 20">
              <a:extLst>
                <a:ext uri="{FF2B5EF4-FFF2-40B4-BE49-F238E27FC236}">
                  <a16:creationId xmlns:a16="http://schemas.microsoft.com/office/drawing/2014/main" id="{B30CFEA8-2309-4DBA-8866-65EBE69E4885}"/>
                </a:ext>
              </a:extLst>
            </p:cNvPr>
            <p:cNvSpPr/>
            <p:nvPr/>
          </p:nvSpPr>
          <p:spPr>
            <a:xfrm>
              <a:off x="11901889" y="2497775"/>
              <a:ext cx="310968" cy="2031844"/>
            </a:xfrm>
            <a:prstGeom prst="rect">
              <a:avLst/>
            </a:prstGeom>
            <a:solidFill>
              <a:srgbClr val="0070C0"/>
            </a:solidFill>
            <a:ln w="19050">
              <a:solidFill>
                <a:schemeClr val="accent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ectangle 22">
              <a:extLst>
                <a:ext uri="{FF2B5EF4-FFF2-40B4-BE49-F238E27FC236}">
                  <a16:creationId xmlns:a16="http://schemas.microsoft.com/office/drawing/2014/main" id="{A7BB38AE-CE43-4BE3-9DFF-9FC70E532F90}"/>
                </a:ext>
              </a:extLst>
            </p:cNvPr>
            <p:cNvSpPr/>
            <p:nvPr/>
          </p:nvSpPr>
          <p:spPr>
            <a:xfrm>
              <a:off x="12414432" y="2504531"/>
              <a:ext cx="310968" cy="2031844"/>
            </a:xfrm>
            <a:prstGeom prst="rect">
              <a:avLst/>
            </a:prstGeom>
            <a:solidFill>
              <a:srgbClr val="0070C0"/>
            </a:solidFill>
            <a:ln w="19050">
              <a:solidFill>
                <a:schemeClr val="accent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Rectangle 23">
              <a:extLst>
                <a:ext uri="{FF2B5EF4-FFF2-40B4-BE49-F238E27FC236}">
                  <a16:creationId xmlns:a16="http://schemas.microsoft.com/office/drawing/2014/main" id="{722D1FB5-1B0A-4656-B5E9-5EC8A68E1A4F}"/>
                </a:ext>
              </a:extLst>
            </p:cNvPr>
            <p:cNvSpPr/>
            <p:nvPr/>
          </p:nvSpPr>
          <p:spPr>
            <a:xfrm>
              <a:off x="12909176" y="2345375"/>
              <a:ext cx="310968" cy="2174175"/>
            </a:xfrm>
            <a:prstGeom prst="rect">
              <a:avLst/>
            </a:prstGeom>
            <a:solidFill>
              <a:srgbClr val="0070C0"/>
            </a:solidFill>
            <a:ln w="19050">
              <a:solidFill>
                <a:schemeClr val="accent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ectangle 25">
              <a:extLst>
                <a:ext uri="{FF2B5EF4-FFF2-40B4-BE49-F238E27FC236}">
                  <a16:creationId xmlns:a16="http://schemas.microsoft.com/office/drawing/2014/main" id="{AF9E0BF2-F28A-4B9C-8A1C-4CF8881F9C99}"/>
                </a:ext>
              </a:extLst>
            </p:cNvPr>
            <p:cNvSpPr/>
            <p:nvPr/>
          </p:nvSpPr>
          <p:spPr>
            <a:xfrm>
              <a:off x="13412820" y="2350324"/>
              <a:ext cx="310968" cy="2174175"/>
            </a:xfrm>
            <a:prstGeom prst="rect">
              <a:avLst/>
            </a:prstGeom>
            <a:solidFill>
              <a:srgbClr val="0070C0"/>
            </a:solidFill>
            <a:ln w="19050">
              <a:solidFill>
                <a:schemeClr val="accent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Oval 26">
              <a:extLst>
                <a:ext uri="{FF2B5EF4-FFF2-40B4-BE49-F238E27FC236}">
                  <a16:creationId xmlns:a16="http://schemas.microsoft.com/office/drawing/2014/main" id="{BAC8809E-E6E0-44A7-9BE9-548A609E77E9}"/>
                </a:ext>
              </a:extLst>
            </p:cNvPr>
            <p:cNvSpPr/>
            <p:nvPr/>
          </p:nvSpPr>
          <p:spPr>
            <a:xfrm>
              <a:off x="8126367" y="5027769"/>
              <a:ext cx="1122408" cy="637819"/>
            </a:xfrm>
            <a:prstGeom prst="ellipse">
              <a:avLst/>
            </a:prstGeom>
            <a:ln w="3810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0" name="TextBox 29">
            <a:extLst>
              <a:ext uri="{FF2B5EF4-FFF2-40B4-BE49-F238E27FC236}">
                <a16:creationId xmlns:a16="http://schemas.microsoft.com/office/drawing/2014/main" id="{A505BCF8-BEFC-4518-8688-0AE4ECCCA63B}"/>
              </a:ext>
            </a:extLst>
          </p:cNvPr>
          <p:cNvSpPr txBox="1"/>
          <p:nvPr/>
        </p:nvSpPr>
        <p:spPr>
          <a:xfrm rot="21244467">
            <a:off x="318297" y="2275753"/>
            <a:ext cx="1489510" cy="338554"/>
          </a:xfrm>
          <a:prstGeom prst="rect">
            <a:avLst/>
          </a:prstGeom>
          <a:noFill/>
        </p:spPr>
        <p:txBody>
          <a:bodyPr wrap="none" rtlCol="0">
            <a:spAutoFit/>
          </a:bodyPr>
          <a:lstStyle/>
          <a:p>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U.S. Average</a:t>
            </a:r>
          </a:p>
        </p:txBody>
      </p:sp>
      <p:sp>
        <p:nvSpPr>
          <p:cNvPr id="31" name="TextBox 30">
            <a:extLst>
              <a:ext uri="{FF2B5EF4-FFF2-40B4-BE49-F238E27FC236}">
                <a16:creationId xmlns:a16="http://schemas.microsoft.com/office/drawing/2014/main" id="{DDD1F5AA-8FCF-46CD-A895-DD91C5102618}"/>
              </a:ext>
            </a:extLst>
          </p:cNvPr>
          <p:cNvSpPr txBox="1"/>
          <p:nvPr/>
        </p:nvSpPr>
        <p:spPr>
          <a:xfrm rot="21244467">
            <a:off x="1103775" y="2981826"/>
            <a:ext cx="747320" cy="338554"/>
          </a:xfrm>
          <a:prstGeom prst="rect">
            <a:avLst/>
          </a:prstGeom>
          <a:noFill/>
        </p:spPr>
        <p:txBody>
          <a:bodyPr wrap="none" rtlCol="0">
            <a:spAutoFit/>
          </a:bodyPr>
          <a:lstStyle/>
          <a:p>
            <a:r>
              <a:rPr lang="en-US" sz="1600" dirty="0">
                <a:solidFill>
                  <a:srgbClr val="0070C0"/>
                </a:solidFill>
                <a:effectLst>
                  <a:outerShdw blurRad="38100" dist="38100" dir="2700000" algn="tl">
                    <a:srgbClr val="000000">
                      <a:alpha val="43137"/>
                    </a:srgbClr>
                  </a:outerShdw>
                </a:effectLst>
                <a:latin typeface="Segoe Print" panose="02000600000000000000" pitchFamily="2" charset="0"/>
              </a:rPr>
              <a:t>Texas</a:t>
            </a:r>
          </a:p>
        </p:txBody>
      </p:sp>
      <p:cxnSp>
        <p:nvCxnSpPr>
          <p:cNvPr id="33" name="Straight Arrow Connector 32">
            <a:extLst>
              <a:ext uri="{FF2B5EF4-FFF2-40B4-BE49-F238E27FC236}">
                <a16:creationId xmlns:a16="http://schemas.microsoft.com/office/drawing/2014/main" id="{19E3D304-6EF3-4981-8D5B-1E71A7636513}"/>
              </a:ext>
            </a:extLst>
          </p:cNvPr>
          <p:cNvCxnSpPr>
            <a:cxnSpLocks/>
            <a:stCxn id="30" idx="3"/>
          </p:cNvCxnSpPr>
          <p:nvPr/>
        </p:nvCxnSpPr>
        <p:spPr>
          <a:xfrm>
            <a:off x="1803828" y="2368144"/>
            <a:ext cx="947618" cy="119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D603780-AB1E-4791-AFB6-9D49302B37F9}"/>
              </a:ext>
            </a:extLst>
          </p:cNvPr>
          <p:cNvCxnSpPr>
            <a:cxnSpLocks/>
          </p:cNvCxnSpPr>
          <p:nvPr/>
        </p:nvCxnSpPr>
        <p:spPr>
          <a:xfrm flipV="1">
            <a:off x="1855291" y="2983622"/>
            <a:ext cx="845727" cy="1321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8579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Tough Issues &amp; State Policy</a:t>
            </a:r>
          </a:p>
        </p:txBody>
      </p:sp>
      <p:sp>
        <p:nvSpPr>
          <p:cNvPr id="3" name="Subtitle 2"/>
          <p:cNvSpPr>
            <a:spLocks noGrp="1"/>
          </p:cNvSpPr>
          <p:nvPr>
            <p:ph type="subTitle" idx="1"/>
          </p:nvPr>
        </p:nvSpPr>
        <p:spPr/>
        <p:txBody>
          <a:bodyPr>
            <a:normAutofit lnSpcReduction="10000"/>
          </a:bodyPr>
          <a:lstStyle/>
          <a:p>
            <a:r>
              <a:rPr lang="en-US" dirty="0"/>
              <a:t>Chapter 12C</a:t>
            </a:r>
          </a:p>
          <a:p>
            <a:r>
              <a:rPr lang="en-US" dirty="0"/>
              <a:t>Tough Issue #3: Education (Funding &amp; Grad Rates)</a:t>
            </a:r>
          </a:p>
          <a:p>
            <a:endParaRPr lang="en-US" dirty="0"/>
          </a:p>
          <a:p>
            <a:r>
              <a:rPr lang="en-US" dirty="0"/>
              <a:t>Dr. Dwight Roblyer</a:t>
            </a:r>
          </a:p>
        </p:txBody>
      </p:sp>
    </p:spTree>
    <p:extLst>
      <p:ext uri="{BB962C8B-B14F-4D97-AF65-F5344CB8AC3E}">
        <p14:creationId xmlns:p14="http://schemas.microsoft.com/office/powerpoint/2010/main" val="2177038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Recent History of Texas Education Funding</a:t>
            </a:r>
          </a:p>
        </p:txBody>
      </p:sp>
      <p:sp>
        <p:nvSpPr>
          <p:cNvPr id="3" name="Content Placeholder 2"/>
          <p:cNvSpPr>
            <a:spLocks noGrp="1"/>
          </p:cNvSpPr>
          <p:nvPr>
            <p:ph idx="1"/>
          </p:nvPr>
        </p:nvSpPr>
        <p:spPr>
          <a:xfrm>
            <a:off x="1435608" y="1600200"/>
            <a:ext cx="7498080" cy="4953000"/>
          </a:xfrm>
        </p:spPr>
        <p:txBody>
          <a:bodyPr>
            <a:normAutofit/>
          </a:bodyPr>
          <a:lstStyle/>
          <a:p>
            <a:r>
              <a:rPr lang="en-US" sz="2400" dirty="0"/>
              <a:t>State of Texas was </a:t>
            </a:r>
            <a:r>
              <a:rPr lang="en-US" sz="2400" b="1" dirty="0"/>
              <a:t>sued (again) in 2013 </a:t>
            </a:r>
            <a:r>
              <a:rPr lang="en-US" sz="2400" dirty="0"/>
              <a:t>by over 400 “low and medium wealth” school districts</a:t>
            </a:r>
          </a:p>
          <a:p>
            <a:pPr lvl="1"/>
            <a:r>
              <a:rPr lang="en-US" sz="2000" i="1" dirty="0"/>
              <a:t>Fort Bend ISD v.  Texas Education Agency</a:t>
            </a:r>
            <a:r>
              <a:rPr lang="en-US" sz="2000" dirty="0"/>
              <a:t> in Texas 200</a:t>
            </a:r>
            <a:r>
              <a:rPr lang="en-US" sz="2000" baseline="30000" dirty="0"/>
              <a:t>th</a:t>
            </a:r>
            <a:r>
              <a:rPr lang="en-US" sz="2000" dirty="0"/>
              <a:t> Judicial District Court in Travis County</a:t>
            </a:r>
          </a:p>
          <a:p>
            <a:pPr lvl="1"/>
            <a:r>
              <a:rPr lang="en-US" sz="2000" u="sng" dirty="0"/>
              <a:t>Aug 2014 District Court decision</a:t>
            </a:r>
            <a:r>
              <a:rPr lang="en-US" sz="2000" dirty="0"/>
              <a:t>:  State’s approach to funding its public schools is </a:t>
            </a:r>
            <a:r>
              <a:rPr lang="en-US" sz="2000" dirty="0">
                <a:solidFill>
                  <a:schemeClr val="accent1">
                    <a:lumMod val="75000"/>
                  </a:schemeClr>
                </a:solidFill>
              </a:rPr>
              <a:t>inequitable</a:t>
            </a:r>
            <a:r>
              <a:rPr lang="en-US" sz="2000" dirty="0"/>
              <a:t> and therefore in </a:t>
            </a:r>
            <a:r>
              <a:rPr lang="en-US" sz="2000" dirty="0">
                <a:solidFill>
                  <a:schemeClr val="accent1">
                    <a:lumMod val="75000"/>
                  </a:schemeClr>
                </a:solidFill>
              </a:rPr>
              <a:t>violation of the state constitution</a:t>
            </a:r>
          </a:p>
          <a:p>
            <a:pPr lvl="1"/>
            <a:r>
              <a:rPr lang="en-US" sz="2000" u="sng" dirty="0"/>
              <a:t>May 2016 Texas Supreme Court decision</a:t>
            </a:r>
            <a:r>
              <a:rPr lang="en-US" sz="2000" dirty="0"/>
              <a:t>:  “Our Byzantine school funding ‘system’ is undeniably imperfect, with immense room for improvement. But it </a:t>
            </a:r>
            <a:r>
              <a:rPr lang="en-US" sz="2000" dirty="0">
                <a:solidFill>
                  <a:schemeClr val="accent2">
                    <a:lumMod val="50000"/>
                  </a:schemeClr>
                </a:solidFill>
              </a:rPr>
              <a:t>satisfies minimum constitutional requirements</a:t>
            </a:r>
            <a:r>
              <a:rPr lang="en-US" sz="2000" dirty="0"/>
              <a:t>”  (Justice Willet, majority opinion)</a:t>
            </a:r>
          </a:p>
          <a:p>
            <a:pPr lvl="2"/>
            <a:r>
              <a:rPr lang="en-US" sz="1600" dirty="0"/>
              <a:t>Justice Guzman (concurring):  "</a:t>
            </a:r>
            <a:r>
              <a:rPr lang="en-US" sz="1600" dirty="0">
                <a:solidFill>
                  <a:srgbClr val="C00000"/>
                </a:solidFill>
              </a:rPr>
              <a:t>Good enough now ... does not mean that the system is </a:t>
            </a:r>
            <a:r>
              <a:rPr lang="en-US" sz="1600" i="1" dirty="0">
                <a:solidFill>
                  <a:srgbClr val="C00000"/>
                </a:solidFill>
              </a:rPr>
              <a:t>good </a:t>
            </a:r>
            <a:r>
              <a:rPr lang="en-US" sz="1600" dirty="0">
                <a:solidFill>
                  <a:srgbClr val="C00000"/>
                </a:solidFill>
              </a:rPr>
              <a:t>or that it will continue to be </a:t>
            </a:r>
            <a:r>
              <a:rPr lang="en-US" sz="1600" i="1" dirty="0">
                <a:solidFill>
                  <a:srgbClr val="C00000"/>
                </a:solidFill>
              </a:rPr>
              <a:t>enoug</a:t>
            </a:r>
            <a:r>
              <a:rPr lang="en-US" sz="1600" dirty="0">
                <a:solidFill>
                  <a:srgbClr val="C00000"/>
                </a:solidFill>
              </a:rPr>
              <a:t>h</a:t>
            </a:r>
            <a:r>
              <a:rPr lang="en-US" sz="1600" dirty="0"/>
              <a:t>….  Shortfalls in both resources and performance persist in innumerable respects, and a perilously large number of students is in danger of falling further behind."</a:t>
            </a:r>
          </a:p>
          <a:p>
            <a:pPr lvl="2"/>
            <a:endParaRPr lang="en-US" sz="1600" dirty="0"/>
          </a:p>
          <a:p>
            <a:pPr lvl="1"/>
            <a:endParaRPr lang="en-US" sz="2000" dirty="0"/>
          </a:p>
          <a:p>
            <a:pPr lvl="1"/>
            <a:endParaRPr lang="en-US" sz="2000" dirty="0"/>
          </a:p>
          <a:p>
            <a:pPr lvl="1"/>
            <a:endParaRPr lang="en-US" sz="2000" dirty="0"/>
          </a:p>
        </p:txBody>
      </p:sp>
      <p:sp>
        <p:nvSpPr>
          <p:cNvPr id="4" name="Rectangle 3"/>
          <p:cNvSpPr/>
          <p:nvPr/>
        </p:nvSpPr>
        <p:spPr>
          <a:xfrm>
            <a:off x="6804898" y="6477000"/>
            <a:ext cx="2339102" cy="230832"/>
          </a:xfrm>
          <a:prstGeom prst="rect">
            <a:avLst/>
          </a:prstGeom>
        </p:spPr>
        <p:txBody>
          <a:bodyPr wrap="none">
            <a:spAutoFit/>
          </a:bodyPr>
          <a:lstStyle/>
          <a:p>
            <a:r>
              <a:rPr lang="en-US" sz="900" dirty="0"/>
              <a:t>http://texaspolitics.laits.utexas.edu/9_5_3.html</a:t>
            </a:r>
          </a:p>
        </p:txBody>
      </p:sp>
      <p:sp>
        <p:nvSpPr>
          <p:cNvPr id="5" name="Rectangle 4"/>
          <p:cNvSpPr/>
          <p:nvPr/>
        </p:nvSpPr>
        <p:spPr>
          <a:xfrm>
            <a:off x="4724400" y="6653264"/>
            <a:ext cx="4572000" cy="230832"/>
          </a:xfrm>
          <a:prstGeom prst="rect">
            <a:avLst/>
          </a:prstGeom>
        </p:spPr>
        <p:txBody>
          <a:bodyPr>
            <a:spAutoFit/>
          </a:bodyPr>
          <a:lstStyle/>
          <a:p>
            <a:r>
              <a:rPr lang="en-US" sz="900" dirty="0"/>
              <a:t>https://www.texastribune.org/2016/05/13/texas-supreme-court-issues-school-finance-ruling/</a:t>
            </a:r>
          </a:p>
        </p:txBody>
      </p:sp>
      <p:sp>
        <p:nvSpPr>
          <p:cNvPr id="7" name="Rectangle 6"/>
          <p:cNvSpPr/>
          <p:nvPr/>
        </p:nvSpPr>
        <p:spPr>
          <a:xfrm>
            <a:off x="1192649" y="6516852"/>
            <a:ext cx="3048000" cy="369332"/>
          </a:xfrm>
          <a:prstGeom prst="rect">
            <a:avLst/>
          </a:prstGeom>
        </p:spPr>
        <p:txBody>
          <a:bodyPr wrap="square">
            <a:spAutoFit/>
          </a:bodyPr>
          <a:lstStyle/>
          <a:p>
            <a:r>
              <a:rPr lang="en-US" sz="900" dirty="0"/>
              <a:t>http://www.usnews.com/news/us/articles/2016-05-13/texas-high-court-upholds-school-funding-formula</a:t>
            </a:r>
          </a:p>
        </p:txBody>
      </p:sp>
    </p:spTree>
    <p:extLst>
      <p:ext uri="{BB962C8B-B14F-4D97-AF65-F5344CB8AC3E}">
        <p14:creationId xmlns:p14="http://schemas.microsoft.com/office/powerpoint/2010/main" val="2625752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Legislature &amp; Education Funding</a:t>
            </a:r>
          </a:p>
        </p:txBody>
      </p:sp>
      <p:sp>
        <p:nvSpPr>
          <p:cNvPr id="3" name="Content Placeholder 2"/>
          <p:cNvSpPr>
            <a:spLocks noGrp="1"/>
          </p:cNvSpPr>
          <p:nvPr>
            <p:ph idx="1"/>
          </p:nvPr>
        </p:nvSpPr>
        <p:spPr>
          <a:xfrm>
            <a:off x="1435608" y="1676400"/>
            <a:ext cx="7498080" cy="3200400"/>
          </a:xfrm>
        </p:spPr>
        <p:txBody>
          <a:bodyPr>
            <a:normAutofit fontScale="70000" lnSpcReduction="20000"/>
          </a:bodyPr>
          <a:lstStyle/>
          <a:p>
            <a:r>
              <a:rPr lang="en-US" dirty="0"/>
              <a:t>Two camps formed, even before 2015 session began</a:t>
            </a:r>
          </a:p>
          <a:p>
            <a:pPr lvl="1"/>
            <a:r>
              <a:rPr lang="en-US" dirty="0"/>
              <a:t>“Don’t do anything—just let it play out in the courts”</a:t>
            </a:r>
          </a:p>
          <a:p>
            <a:pPr lvl="1"/>
            <a:r>
              <a:rPr lang="en-US" dirty="0"/>
              <a:t>“Do something right for Texas school children this session”</a:t>
            </a:r>
          </a:p>
          <a:p>
            <a:pPr lvl="2"/>
            <a:r>
              <a:rPr lang="en-US" dirty="0"/>
              <a:t>HB 1759 would have made multiple changes to how the State distributes its public education funds across districts</a:t>
            </a:r>
          </a:p>
          <a:p>
            <a:pPr lvl="2"/>
            <a:r>
              <a:rPr lang="en-US" dirty="0"/>
              <a:t>Would have increased funding per student, but possibly also increased inequities between districts</a:t>
            </a:r>
          </a:p>
          <a:p>
            <a:r>
              <a:rPr lang="en-US" dirty="0"/>
              <a:t>Some legislators will continue to fight to fix the problem they readily see—but will results ever change?</a:t>
            </a:r>
          </a:p>
        </p:txBody>
      </p:sp>
      <p:pic>
        <p:nvPicPr>
          <p:cNvPr id="4" name="Picture 3"/>
          <p:cNvPicPr>
            <a:picLocks noChangeAspect="1"/>
          </p:cNvPicPr>
          <p:nvPr/>
        </p:nvPicPr>
        <p:blipFill>
          <a:blip r:embed="rId3"/>
          <a:stretch>
            <a:fillRect/>
          </a:stretch>
        </p:blipFill>
        <p:spPr>
          <a:xfrm>
            <a:off x="2438400" y="4343400"/>
            <a:ext cx="5800725" cy="1520697"/>
          </a:xfrm>
          <a:prstGeom prst="rect">
            <a:avLst/>
          </a:prstGeom>
          <a:ln>
            <a:solidFill>
              <a:schemeClr val="accent1"/>
            </a:solidFill>
          </a:ln>
          <a:effectLst>
            <a:outerShdw blurRad="50800" dist="38100" dir="13500000" algn="br" rotWithShape="0">
              <a:prstClr val="black">
                <a:alpha val="40000"/>
              </a:prstClr>
            </a:outerShdw>
          </a:effectLst>
        </p:spPr>
      </p:pic>
      <p:sp>
        <p:nvSpPr>
          <p:cNvPr id="5" name="Rectangle 4" descr="Screen shot of quote from Texas legislators:&#10;&#10;&quot;While I applaud and agree with the Texas Supreme Court’s ruling, make no mistake: This is not the end of this journey, but the beginning,” said state Rep. Jeff Leach, R-Plano. &quot;The duly elected Texas Legislature – not the courts – has the immense responsibility to work to reform, improve and strengthen education in Texas.&quot;&#10;&#10;&quot;For far too long, the state has been neglecting its responsibilities, failing to pick up its fair share of the school finance tab, and pushing the costs down to overburdened local taxpayers,” said state Rep. Donna Howard, D-Austin."/>
          <p:cNvSpPr/>
          <p:nvPr/>
        </p:nvSpPr>
        <p:spPr>
          <a:xfrm>
            <a:off x="4800600" y="6627168"/>
            <a:ext cx="4572000" cy="230832"/>
          </a:xfrm>
          <a:prstGeom prst="rect">
            <a:avLst/>
          </a:prstGeom>
        </p:spPr>
        <p:txBody>
          <a:bodyPr>
            <a:spAutoFit/>
          </a:bodyPr>
          <a:lstStyle/>
          <a:p>
            <a:r>
              <a:rPr lang="en-US" sz="900" dirty="0"/>
              <a:t>https://www.texastribune.org/2016/05/13/texas-supreme-court-issues-school-finance-ruling/</a:t>
            </a:r>
          </a:p>
        </p:txBody>
      </p:sp>
    </p:spTree>
    <p:extLst>
      <p:ext uri="{BB962C8B-B14F-4D97-AF65-F5344CB8AC3E}">
        <p14:creationId xmlns:p14="http://schemas.microsoft.com/office/powerpoint/2010/main" val="4101541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Legislature &amp; Education Funding</a:t>
            </a:r>
          </a:p>
        </p:txBody>
      </p:sp>
      <p:sp>
        <p:nvSpPr>
          <p:cNvPr id="3" name="Content Placeholder 2"/>
          <p:cNvSpPr>
            <a:spLocks noGrp="1"/>
          </p:cNvSpPr>
          <p:nvPr>
            <p:ph idx="1"/>
          </p:nvPr>
        </p:nvSpPr>
        <p:spPr>
          <a:xfrm>
            <a:off x="1435608" y="1676400"/>
            <a:ext cx="7498080" cy="4572000"/>
          </a:xfrm>
        </p:spPr>
        <p:txBody>
          <a:bodyPr>
            <a:normAutofit fontScale="92500" lnSpcReduction="10000"/>
          </a:bodyPr>
          <a:lstStyle/>
          <a:p>
            <a:r>
              <a:rPr lang="en-US" dirty="0"/>
              <a:t>2017 Session </a:t>
            </a:r>
          </a:p>
          <a:p>
            <a:pPr lvl="1"/>
            <a:r>
              <a:rPr lang="en-US" dirty="0"/>
              <a:t>Rep Aycock’s bill (reference HW 12C) to revamp public education funding did not pass</a:t>
            </a:r>
          </a:p>
          <a:p>
            <a:pPr lvl="1"/>
            <a:r>
              <a:rPr lang="en-US" dirty="0"/>
              <a:t>Different bill passed to increase public education funding</a:t>
            </a:r>
          </a:p>
          <a:p>
            <a:pPr lvl="2"/>
            <a:r>
              <a:rPr lang="en-US" dirty="0"/>
              <a:t>Increase </a:t>
            </a:r>
            <a:r>
              <a:rPr lang="en-US" i="1" dirty="0">
                <a:solidFill>
                  <a:schemeClr val="accent1">
                    <a:lumMod val="75000"/>
                  </a:schemeClr>
                </a:solidFill>
              </a:rPr>
              <a:t>didn’t cover</a:t>
            </a:r>
            <a:r>
              <a:rPr lang="en-US" dirty="0"/>
              <a:t> inflation</a:t>
            </a:r>
          </a:p>
          <a:p>
            <a:pPr lvl="2"/>
            <a:r>
              <a:rPr lang="en-US" dirty="0"/>
              <a:t>Increase </a:t>
            </a:r>
            <a:r>
              <a:rPr lang="en-US" i="1" dirty="0">
                <a:solidFill>
                  <a:schemeClr val="accent1">
                    <a:lumMod val="75000"/>
                  </a:schemeClr>
                </a:solidFill>
              </a:rPr>
              <a:t>didn’t cover </a:t>
            </a:r>
            <a:r>
              <a:rPr lang="en-US" dirty="0"/>
              <a:t>population increases</a:t>
            </a:r>
          </a:p>
          <a:p>
            <a:pPr lvl="1"/>
            <a:r>
              <a:rPr lang="en-US" dirty="0"/>
              <a:t>Outcomes:</a:t>
            </a:r>
          </a:p>
          <a:p>
            <a:pPr lvl="2"/>
            <a:r>
              <a:rPr lang="en-US" dirty="0"/>
              <a:t>More of funding burden </a:t>
            </a:r>
            <a:r>
              <a:rPr lang="en-US" dirty="0">
                <a:solidFill>
                  <a:schemeClr val="accent2">
                    <a:lumMod val="50000"/>
                  </a:schemeClr>
                </a:solidFill>
              </a:rPr>
              <a:t>shifted off to local school districts </a:t>
            </a:r>
            <a:r>
              <a:rPr lang="en-US" u="sng" dirty="0">
                <a:solidFill>
                  <a:schemeClr val="accent2">
                    <a:lumMod val="50000"/>
                  </a:schemeClr>
                </a:solidFill>
              </a:rPr>
              <a:t>again</a:t>
            </a:r>
            <a:endParaRPr lang="en-US" dirty="0">
              <a:solidFill>
                <a:schemeClr val="accent2">
                  <a:lumMod val="50000"/>
                </a:schemeClr>
              </a:solidFill>
            </a:endParaRPr>
          </a:p>
          <a:p>
            <a:pPr lvl="2"/>
            <a:r>
              <a:rPr lang="en-US" dirty="0"/>
              <a:t>Funding inequities remain the same</a:t>
            </a:r>
          </a:p>
        </p:txBody>
      </p:sp>
      <p:sp>
        <p:nvSpPr>
          <p:cNvPr id="5" name="Rectangle 4"/>
          <p:cNvSpPr/>
          <p:nvPr/>
        </p:nvSpPr>
        <p:spPr>
          <a:xfrm>
            <a:off x="4800600" y="6627168"/>
            <a:ext cx="4572000" cy="230832"/>
          </a:xfrm>
          <a:prstGeom prst="rect">
            <a:avLst/>
          </a:prstGeom>
        </p:spPr>
        <p:txBody>
          <a:bodyPr>
            <a:spAutoFit/>
          </a:bodyPr>
          <a:lstStyle/>
          <a:p>
            <a:r>
              <a:rPr lang="en-US" sz="900" dirty="0"/>
              <a:t>https://www.texastribune.org/2016/05/13/texas-supreme-court-issues-school-finance-ruling/</a:t>
            </a:r>
          </a:p>
        </p:txBody>
      </p:sp>
    </p:spTree>
    <p:extLst>
      <p:ext uri="{BB962C8B-B14F-4D97-AF65-F5344CB8AC3E}">
        <p14:creationId xmlns:p14="http://schemas.microsoft.com/office/powerpoint/2010/main" val="2621993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Superintendent indicts state system for funding schools unfairly</a:t>
            </a:r>
          </a:p>
        </p:txBody>
      </p:sp>
      <p:pic>
        <p:nvPicPr>
          <p:cNvPr id="4" name="Picture 3" descr="Screen shot of Mineral Wells School District superintendent talking about unfair school funding system in Texas.  &#10;&#10;URL for video:  https://youtu.be/l5h4rkrANmY &#10;"/>
          <p:cNvPicPr>
            <a:picLocks noChangeAspect="1"/>
          </p:cNvPicPr>
          <p:nvPr/>
        </p:nvPicPr>
        <p:blipFill>
          <a:blip r:embed="rId2"/>
          <a:stretch>
            <a:fillRect/>
          </a:stretch>
        </p:blipFill>
        <p:spPr>
          <a:xfrm>
            <a:off x="1905000" y="1828800"/>
            <a:ext cx="6324694" cy="3615217"/>
          </a:xfrm>
          <a:prstGeom prst="rect">
            <a:avLst/>
          </a:prstGeom>
        </p:spPr>
      </p:pic>
      <p:sp>
        <p:nvSpPr>
          <p:cNvPr id="5" name="Rectangle 4">
            <a:extLst>
              <a:ext uri="{FF2B5EF4-FFF2-40B4-BE49-F238E27FC236}">
                <a16:creationId xmlns:a16="http://schemas.microsoft.com/office/drawing/2014/main" id="{8924840F-C20E-4C12-89CB-030C063D37E6}"/>
              </a:ext>
            </a:extLst>
          </p:cNvPr>
          <p:cNvSpPr/>
          <p:nvPr/>
        </p:nvSpPr>
        <p:spPr>
          <a:xfrm>
            <a:off x="3475622" y="5655124"/>
            <a:ext cx="3418052" cy="400110"/>
          </a:xfrm>
          <a:prstGeom prst="rect">
            <a:avLst/>
          </a:prstGeom>
        </p:spPr>
        <p:txBody>
          <a:bodyPr wrap="none">
            <a:spAutoFit/>
          </a:bodyPr>
          <a:lstStyle/>
          <a:p>
            <a:r>
              <a:rPr lang="en-US" sz="2000" dirty="0">
                <a:hlinkClick r:id="rId3"/>
              </a:rPr>
              <a:t>https://youtu.be/l5h4rkrANmY</a:t>
            </a:r>
            <a:r>
              <a:rPr lang="en-US" sz="2000" dirty="0"/>
              <a:t> </a:t>
            </a:r>
          </a:p>
        </p:txBody>
      </p:sp>
    </p:spTree>
    <p:extLst>
      <p:ext uri="{BB962C8B-B14F-4D97-AF65-F5344CB8AC3E}">
        <p14:creationId xmlns:p14="http://schemas.microsoft.com/office/powerpoint/2010/main" val="643495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Does Inequitable School Funding Look Like in Texas?</a:t>
            </a:r>
          </a:p>
        </p:txBody>
      </p:sp>
      <p:pic>
        <p:nvPicPr>
          <p:cNvPr id="3" name="Picture 2" descr="Bar chart of Texas averages from 2007-2009 of revenue per student broken out into five quintiles of poverty rates associated with the school districts.&#10;&#10;Highest quintile (of poverty rates) contains the poorest districts.  These districts get less funding, but they need more to meet the needs of these students.  However, their local economies cannot bear great local taxes to increase school funding."/>
          <p:cNvPicPr>
            <a:picLocks noChangeAspect="1"/>
          </p:cNvPicPr>
          <p:nvPr/>
        </p:nvPicPr>
        <p:blipFill>
          <a:blip r:embed="rId3"/>
          <a:stretch>
            <a:fillRect/>
          </a:stretch>
        </p:blipFill>
        <p:spPr>
          <a:xfrm>
            <a:off x="2286000" y="1469758"/>
            <a:ext cx="5343525" cy="4391025"/>
          </a:xfrm>
          <a:prstGeom prst="rect">
            <a:avLst/>
          </a:prstGeom>
        </p:spPr>
      </p:pic>
      <p:sp>
        <p:nvSpPr>
          <p:cNvPr id="4" name="Rectangle 3"/>
          <p:cNvSpPr/>
          <p:nvPr/>
        </p:nvSpPr>
        <p:spPr>
          <a:xfrm>
            <a:off x="5764630" y="6618493"/>
            <a:ext cx="3429000" cy="215444"/>
          </a:xfrm>
          <a:prstGeom prst="rect">
            <a:avLst/>
          </a:prstGeom>
        </p:spPr>
        <p:txBody>
          <a:bodyPr wrap="square">
            <a:spAutoFit/>
          </a:bodyPr>
          <a:lstStyle/>
          <a:p>
            <a:r>
              <a:rPr lang="en-US" sz="800" dirty="0"/>
              <a:t>http://www.statewideonline.org/111312/files/StealthInequities%20Rutgers.pdf</a:t>
            </a:r>
          </a:p>
        </p:txBody>
      </p:sp>
      <p:sp>
        <p:nvSpPr>
          <p:cNvPr id="5" name="TextBox 4"/>
          <p:cNvSpPr txBox="1"/>
          <p:nvPr/>
        </p:nvSpPr>
        <p:spPr>
          <a:xfrm>
            <a:off x="3429000" y="5860783"/>
            <a:ext cx="3249608" cy="830997"/>
          </a:xfrm>
          <a:prstGeom prst="rect">
            <a:avLst/>
          </a:prstGeom>
          <a:noFill/>
        </p:spPr>
        <p:txBody>
          <a:bodyPr wrap="none" rtlCol="0">
            <a:spAutoFit/>
          </a:bodyPr>
          <a:lstStyle/>
          <a:p>
            <a:pPr algn="r"/>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Higher district necessity costs</a:t>
            </a:r>
          </a:p>
          <a:p>
            <a:pPr algn="r"/>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Greater student needs</a:t>
            </a:r>
          </a:p>
          <a:p>
            <a:pPr algn="r"/>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Less-healthy local economies</a:t>
            </a:r>
          </a:p>
        </p:txBody>
      </p:sp>
      <p:sp>
        <p:nvSpPr>
          <p:cNvPr id="6" name="Right Arrow 5"/>
          <p:cNvSpPr/>
          <p:nvPr/>
        </p:nvSpPr>
        <p:spPr>
          <a:xfrm>
            <a:off x="2971800" y="5815264"/>
            <a:ext cx="4495800" cy="900580"/>
          </a:xfrm>
          <a:prstGeom prst="rightArrow">
            <a:avLst>
              <a:gd name="adj1" fmla="val 84114"/>
              <a:gd name="adj2" fmla="val 50000"/>
            </a:avLst>
          </a:prstGeom>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Oval 6"/>
          <p:cNvSpPr/>
          <p:nvPr/>
        </p:nvSpPr>
        <p:spPr>
          <a:xfrm>
            <a:off x="6678608" y="4800600"/>
            <a:ext cx="950917" cy="533400"/>
          </a:xfrm>
          <a:prstGeom prst="ellipse">
            <a:avLst/>
          </a:prstGeom>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7629525" y="4764504"/>
            <a:ext cx="1209675" cy="584775"/>
          </a:xfrm>
          <a:prstGeom prst="rect">
            <a:avLst/>
          </a:prstGeom>
          <a:noFill/>
        </p:spPr>
        <p:txBody>
          <a:bodyPr wrap="square" rtlCol="0">
            <a:spAutoFit/>
          </a:bodyPr>
          <a:lstStyle/>
          <a:p>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Poorest districts</a:t>
            </a:r>
          </a:p>
        </p:txBody>
      </p:sp>
    </p:spTree>
    <p:extLst>
      <p:ext uri="{BB962C8B-B14F-4D97-AF65-F5344CB8AC3E}">
        <p14:creationId xmlns:p14="http://schemas.microsoft.com/office/powerpoint/2010/main" val="2722371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Does Unequitable School Funding Look Like in Texas?</a:t>
            </a:r>
          </a:p>
        </p:txBody>
      </p:sp>
      <p:pic>
        <p:nvPicPr>
          <p:cNvPr id="3" name="Picture 2" descr="Same bar chart as on previous slide, but with breakouts of how much funding in each quintile of poverty rates is coming from local taxes or from the state.  The state does provide more funding for the poorest districts than it does for the richest ones."/>
          <p:cNvPicPr>
            <a:picLocks noChangeAspect="1"/>
          </p:cNvPicPr>
          <p:nvPr/>
        </p:nvPicPr>
        <p:blipFill>
          <a:blip r:embed="rId3"/>
          <a:stretch>
            <a:fillRect/>
          </a:stretch>
        </p:blipFill>
        <p:spPr>
          <a:xfrm>
            <a:off x="2286000" y="1447800"/>
            <a:ext cx="5343525" cy="4391025"/>
          </a:xfrm>
          <a:prstGeom prst="rect">
            <a:avLst/>
          </a:prstGeom>
        </p:spPr>
      </p:pic>
      <p:sp>
        <p:nvSpPr>
          <p:cNvPr id="4" name="Rectangle 3"/>
          <p:cNvSpPr/>
          <p:nvPr/>
        </p:nvSpPr>
        <p:spPr>
          <a:xfrm>
            <a:off x="5764630" y="6618493"/>
            <a:ext cx="3429000" cy="215444"/>
          </a:xfrm>
          <a:prstGeom prst="rect">
            <a:avLst/>
          </a:prstGeom>
        </p:spPr>
        <p:txBody>
          <a:bodyPr wrap="square">
            <a:spAutoFit/>
          </a:bodyPr>
          <a:lstStyle/>
          <a:p>
            <a:r>
              <a:rPr lang="en-US" sz="800" dirty="0"/>
              <a:t>http://www.statewideonline.org/111312/files/StealthInequities%20Rutgers.pdf</a:t>
            </a:r>
          </a:p>
        </p:txBody>
      </p:sp>
      <p:sp>
        <p:nvSpPr>
          <p:cNvPr id="5" name="TextBox 4"/>
          <p:cNvSpPr txBox="1"/>
          <p:nvPr/>
        </p:nvSpPr>
        <p:spPr>
          <a:xfrm>
            <a:off x="3429000" y="5860783"/>
            <a:ext cx="3249608" cy="830997"/>
          </a:xfrm>
          <a:prstGeom prst="rect">
            <a:avLst/>
          </a:prstGeom>
          <a:noFill/>
        </p:spPr>
        <p:txBody>
          <a:bodyPr wrap="none" rtlCol="0">
            <a:spAutoFit/>
          </a:bodyPr>
          <a:lstStyle/>
          <a:p>
            <a:pPr algn="r"/>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Higher district necessity costs</a:t>
            </a:r>
          </a:p>
          <a:p>
            <a:pPr algn="r"/>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Greater student needs</a:t>
            </a:r>
          </a:p>
          <a:p>
            <a:pPr algn="r"/>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Less-healthy local economies</a:t>
            </a:r>
          </a:p>
        </p:txBody>
      </p:sp>
      <p:sp>
        <p:nvSpPr>
          <p:cNvPr id="6" name="Right Arrow 5"/>
          <p:cNvSpPr/>
          <p:nvPr/>
        </p:nvSpPr>
        <p:spPr>
          <a:xfrm>
            <a:off x="2971800" y="5815264"/>
            <a:ext cx="4495800" cy="900580"/>
          </a:xfrm>
          <a:prstGeom prst="rightArrow">
            <a:avLst>
              <a:gd name="adj1" fmla="val 84114"/>
              <a:gd name="adj2" fmla="val 50000"/>
            </a:avLst>
          </a:prstGeom>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Oval 6"/>
          <p:cNvSpPr/>
          <p:nvPr/>
        </p:nvSpPr>
        <p:spPr>
          <a:xfrm>
            <a:off x="6678608" y="4800600"/>
            <a:ext cx="950917" cy="533400"/>
          </a:xfrm>
          <a:prstGeom prst="ellipse">
            <a:avLst/>
          </a:prstGeom>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7629525" y="4764504"/>
            <a:ext cx="1209675" cy="584775"/>
          </a:xfrm>
          <a:prstGeom prst="rect">
            <a:avLst/>
          </a:prstGeom>
          <a:noFill/>
        </p:spPr>
        <p:txBody>
          <a:bodyPr wrap="square" rtlCol="0">
            <a:spAutoFit/>
          </a:bodyPr>
          <a:lstStyle/>
          <a:p>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Poorest districts</a:t>
            </a:r>
          </a:p>
        </p:txBody>
      </p:sp>
      <p:sp>
        <p:nvSpPr>
          <p:cNvPr id="9" name="Right Brace 8"/>
          <p:cNvSpPr/>
          <p:nvPr/>
        </p:nvSpPr>
        <p:spPr>
          <a:xfrm>
            <a:off x="7467600" y="3200400"/>
            <a:ext cx="161925" cy="9144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7772400" y="3124200"/>
            <a:ext cx="1161288" cy="1077218"/>
          </a:xfrm>
          <a:prstGeom prst="rect">
            <a:avLst/>
          </a:prstGeom>
          <a:solidFill>
            <a:srgbClr val="FFC000"/>
          </a:solidFill>
          <a:effectLst>
            <a:outerShdw blurRad="50800" dist="38100" dir="2700000" algn="tl" rotWithShape="0">
              <a:prstClr val="black">
                <a:alpha val="40000"/>
              </a:prstClr>
            </a:outerShdw>
          </a:effectLst>
        </p:spPr>
        <p:txBody>
          <a:bodyPr wrap="square" rtlCol="0">
            <a:spAutoFit/>
          </a:bodyPr>
          <a:lstStyle/>
          <a:p>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State is paying more of the bill</a:t>
            </a:r>
          </a:p>
        </p:txBody>
      </p:sp>
      <p:sp>
        <p:nvSpPr>
          <p:cNvPr id="25" name="TextBox 24"/>
          <p:cNvSpPr txBox="1"/>
          <p:nvPr/>
        </p:nvSpPr>
        <p:spPr>
          <a:xfrm>
            <a:off x="3176335" y="4311314"/>
            <a:ext cx="4038601" cy="338554"/>
          </a:xfrm>
          <a:prstGeom prst="rect">
            <a:avLst/>
          </a:prstGeom>
          <a:solidFill>
            <a:srgbClr val="CCCCFF">
              <a:alpha val="38824"/>
            </a:srgbClr>
          </a:solidFill>
        </p:spPr>
        <p:txBody>
          <a:bodyPr wrap="square" rtlCol="0">
            <a:spAutoFit/>
          </a:bodyPr>
          <a:lstStyle>
            <a:defPPr>
              <a:defRPr lang="en-US"/>
            </a:defPPr>
            <a:lvl1pPr algn="ctr">
              <a:defRPr sz="1600">
                <a:solidFill>
                  <a:srgbClr val="FF0000"/>
                </a:solidFill>
                <a:effectLst>
                  <a:outerShdw blurRad="38100" dist="38100" dir="2700000" algn="tl">
                    <a:srgbClr val="000000">
                      <a:alpha val="43137"/>
                    </a:srgbClr>
                  </a:outerShdw>
                </a:effectLst>
                <a:latin typeface="Segoe Print" panose="02000600000000000000" pitchFamily="2" charset="0"/>
              </a:defRPr>
            </a:lvl1pPr>
          </a:lstStyle>
          <a:p>
            <a:r>
              <a:rPr lang="en-US" dirty="0"/>
              <a:t>LOCAL TAX REVENUES</a:t>
            </a:r>
          </a:p>
        </p:txBody>
      </p:sp>
      <p:sp>
        <p:nvSpPr>
          <p:cNvPr id="26" name="TextBox 25"/>
          <p:cNvSpPr txBox="1"/>
          <p:nvPr/>
        </p:nvSpPr>
        <p:spPr>
          <a:xfrm>
            <a:off x="3200399" y="3166646"/>
            <a:ext cx="4038601" cy="338554"/>
          </a:xfrm>
          <a:prstGeom prst="rect">
            <a:avLst/>
          </a:prstGeom>
          <a:solidFill>
            <a:srgbClr val="CCCCFF">
              <a:alpha val="38824"/>
            </a:srgbClr>
          </a:solidFill>
        </p:spPr>
        <p:txBody>
          <a:bodyPr wrap="square" rtlCol="0">
            <a:spAutoFit/>
          </a:bodyPr>
          <a:lstStyle/>
          <a:p>
            <a:pPr algn="ctr"/>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STATE FUNDING</a:t>
            </a:r>
          </a:p>
        </p:txBody>
      </p:sp>
    </p:spTree>
    <p:extLst>
      <p:ext uri="{BB962C8B-B14F-4D97-AF65-F5344CB8AC3E}">
        <p14:creationId xmlns:p14="http://schemas.microsoft.com/office/powerpoint/2010/main" val="3641788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Does Unequitable School Funding Look Like in Texas?</a:t>
            </a:r>
          </a:p>
        </p:txBody>
      </p:sp>
      <p:pic>
        <p:nvPicPr>
          <p:cNvPr id="3" name="Picture 2" descr="Same chart as previous slide, but this time showing the shortfalls in per-student spending in the four highest-quintiles of poverty rates, compared to the lowest quintile.  The additional state funding for these poorer districts is weighted toward the poorer districts, but still leaves a shortfall of up to $1700 per student when comparing the richest districts to the poorest ones."/>
          <p:cNvPicPr>
            <a:picLocks noChangeAspect="1"/>
          </p:cNvPicPr>
          <p:nvPr/>
        </p:nvPicPr>
        <p:blipFill>
          <a:blip r:embed="rId3"/>
          <a:stretch>
            <a:fillRect/>
          </a:stretch>
        </p:blipFill>
        <p:spPr>
          <a:xfrm>
            <a:off x="2286000" y="1447800"/>
            <a:ext cx="5343525" cy="4391025"/>
          </a:xfrm>
          <a:prstGeom prst="rect">
            <a:avLst/>
          </a:prstGeom>
        </p:spPr>
      </p:pic>
      <p:sp>
        <p:nvSpPr>
          <p:cNvPr id="4" name="Rectangle 3"/>
          <p:cNvSpPr/>
          <p:nvPr/>
        </p:nvSpPr>
        <p:spPr>
          <a:xfrm>
            <a:off x="5764630" y="6618493"/>
            <a:ext cx="3429000" cy="215444"/>
          </a:xfrm>
          <a:prstGeom prst="rect">
            <a:avLst/>
          </a:prstGeom>
        </p:spPr>
        <p:txBody>
          <a:bodyPr wrap="square">
            <a:spAutoFit/>
          </a:bodyPr>
          <a:lstStyle/>
          <a:p>
            <a:r>
              <a:rPr lang="en-US" sz="800" dirty="0"/>
              <a:t>http://www.statewideonline.org/111312/files/StealthInequities%20Rutgers.pdf</a:t>
            </a:r>
          </a:p>
        </p:txBody>
      </p:sp>
      <p:sp>
        <p:nvSpPr>
          <p:cNvPr id="5" name="TextBox 4"/>
          <p:cNvSpPr txBox="1"/>
          <p:nvPr/>
        </p:nvSpPr>
        <p:spPr>
          <a:xfrm>
            <a:off x="3429000" y="5860783"/>
            <a:ext cx="3249608" cy="830997"/>
          </a:xfrm>
          <a:prstGeom prst="rect">
            <a:avLst/>
          </a:prstGeom>
          <a:noFill/>
        </p:spPr>
        <p:txBody>
          <a:bodyPr wrap="none" rtlCol="0">
            <a:spAutoFit/>
          </a:bodyPr>
          <a:lstStyle/>
          <a:p>
            <a:pPr algn="r"/>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Higher district necessity costs</a:t>
            </a:r>
          </a:p>
          <a:p>
            <a:pPr algn="r"/>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Greater student needs</a:t>
            </a:r>
          </a:p>
          <a:p>
            <a:pPr algn="r"/>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Less-healthy local economies</a:t>
            </a:r>
          </a:p>
        </p:txBody>
      </p:sp>
      <p:sp>
        <p:nvSpPr>
          <p:cNvPr id="6" name="Right Arrow 5"/>
          <p:cNvSpPr/>
          <p:nvPr/>
        </p:nvSpPr>
        <p:spPr>
          <a:xfrm>
            <a:off x="2971800" y="5815264"/>
            <a:ext cx="4495800" cy="900580"/>
          </a:xfrm>
          <a:prstGeom prst="rightArrow">
            <a:avLst>
              <a:gd name="adj1" fmla="val 84114"/>
              <a:gd name="adj2" fmla="val 50000"/>
            </a:avLst>
          </a:prstGeom>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Oval 6"/>
          <p:cNvSpPr/>
          <p:nvPr/>
        </p:nvSpPr>
        <p:spPr>
          <a:xfrm>
            <a:off x="6678608" y="4800600"/>
            <a:ext cx="950917" cy="533400"/>
          </a:xfrm>
          <a:prstGeom prst="ellipse">
            <a:avLst/>
          </a:prstGeom>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7629525" y="4764504"/>
            <a:ext cx="1209675" cy="584775"/>
          </a:xfrm>
          <a:prstGeom prst="rect">
            <a:avLst/>
          </a:prstGeom>
          <a:noFill/>
        </p:spPr>
        <p:txBody>
          <a:bodyPr wrap="square" rtlCol="0">
            <a:spAutoFit/>
          </a:bodyPr>
          <a:lstStyle/>
          <a:p>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Poorest districts</a:t>
            </a:r>
          </a:p>
        </p:txBody>
      </p:sp>
      <p:sp>
        <p:nvSpPr>
          <p:cNvPr id="9" name="Right Brace 8"/>
          <p:cNvSpPr/>
          <p:nvPr/>
        </p:nvSpPr>
        <p:spPr>
          <a:xfrm>
            <a:off x="7467600" y="3200400"/>
            <a:ext cx="161925" cy="9144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7772400" y="3124200"/>
            <a:ext cx="1371600" cy="1077218"/>
          </a:xfrm>
          <a:prstGeom prst="rect">
            <a:avLst/>
          </a:prstGeom>
          <a:noFill/>
        </p:spPr>
        <p:txBody>
          <a:bodyPr wrap="square" rtlCol="0">
            <a:spAutoFit/>
          </a:bodyPr>
          <a:lstStyle/>
          <a:p>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State is paying more of the bill</a:t>
            </a:r>
          </a:p>
        </p:txBody>
      </p:sp>
      <p:sp>
        <p:nvSpPr>
          <p:cNvPr id="11" name="Rectangle 10"/>
          <p:cNvSpPr/>
          <p:nvPr/>
        </p:nvSpPr>
        <p:spPr>
          <a:xfrm>
            <a:off x="6882064" y="2907632"/>
            <a:ext cx="457200" cy="304800"/>
          </a:xfrm>
          <a:prstGeom prst="rect">
            <a:avLst/>
          </a:prstGeom>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le 11"/>
          <p:cNvSpPr/>
          <p:nvPr/>
        </p:nvSpPr>
        <p:spPr>
          <a:xfrm>
            <a:off x="5915528" y="2915648"/>
            <a:ext cx="457200" cy="304800"/>
          </a:xfrm>
          <a:prstGeom prst="rect">
            <a:avLst/>
          </a:prstGeom>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ectangle 12"/>
          <p:cNvSpPr/>
          <p:nvPr/>
        </p:nvSpPr>
        <p:spPr>
          <a:xfrm>
            <a:off x="4961024" y="2911632"/>
            <a:ext cx="457200" cy="288768"/>
          </a:xfrm>
          <a:prstGeom prst="rect">
            <a:avLst/>
          </a:prstGeom>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ectangle 13"/>
          <p:cNvSpPr/>
          <p:nvPr/>
        </p:nvSpPr>
        <p:spPr>
          <a:xfrm>
            <a:off x="4006520" y="2907616"/>
            <a:ext cx="457200" cy="216584"/>
          </a:xfrm>
          <a:prstGeom prst="rect">
            <a:avLst/>
          </a:prstGeom>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 name="Straight Arrow Connector 15"/>
          <p:cNvCxnSpPr/>
          <p:nvPr/>
        </p:nvCxnSpPr>
        <p:spPr>
          <a:xfrm flipH="1">
            <a:off x="7086600" y="2220549"/>
            <a:ext cx="762000" cy="827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6172200" y="2196988"/>
            <a:ext cx="1676400" cy="851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5257800" y="2196988"/>
            <a:ext cx="2590800" cy="808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4267200" y="2196485"/>
            <a:ext cx="3581400" cy="809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856621" y="1779862"/>
            <a:ext cx="1211180" cy="830997"/>
          </a:xfrm>
          <a:prstGeom prst="rect">
            <a:avLst/>
          </a:prstGeom>
          <a:solidFill>
            <a:srgbClr val="FFFF00"/>
          </a:solidFill>
          <a:effectLst>
            <a:outerShdw blurRad="50800" dist="38100" dir="2700000" algn="tl" rotWithShape="0">
              <a:prstClr val="black">
                <a:alpha val="40000"/>
              </a:prstClr>
            </a:outerShdw>
          </a:effectLst>
        </p:spPr>
        <p:txBody>
          <a:bodyPr wrap="square" rtlCol="0">
            <a:spAutoFit/>
          </a:bodyPr>
          <a:lstStyle/>
          <a:p>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But these gaps are the issue</a:t>
            </a:r>
          </a:p>
        </p:txBody>
      </p:sp>
      <p:sp>
        <p:nvSpPr>
          <p:cNvPr id="25" name="TextBox 24"/>
          <p:cNvSpPr txBox="1"/>
          <p:nvPr/>
        </p:nvSpPr>
        <p:spPr>
          <a:xfrm>
            <a:off x="3176335" y="4311314"/>
            <a:ext cx="4038601" cy="338554"/>
          </a:xfrm>
          <a:prstGeom prst="rect">
            <a:avLst/>
          </a:prstGeom>
          <a:solidFill>
            <a:srgbClr val="CCCCFF">
              <a:alpha val="38824"/>
            </a:srgbClr>
          </a:solidFill>
        </p:spPr>
        <p:txBody>
          <a:bodyPr wrap="square" rtlCol="0">
            <a:spAutoFit/>
          </a:bodyPr>
          <a:lstStyle>
            <a:defPPr>
              <a:defRPr lang="en-US"/>
            </a:defPPr>
            <a:lvl1pPr algn="ctr">
              <a:defRPr sz="1600">
                <a:solidFill>
                  <a:srgbClr val="FF0000"/>
                </a:solidFill>
                <a:effectLst>
                  <a:outerShdw blurRad="38100" dist="38100" dir="2700000" algn="tl">
                    <a:srgbClr val="000000">
                      <a:alpha val="43137"/>
                    </a:srgbClr>
                  </a:outerShdw>
                </a:effectLst>
                <a:latin typeface="Segoe Print" panose="02000600000000000000" pitchFamily="2" charset="0"/>
              </a:defRPr>
            </a:lvl1pPr>
          </a:lstStyle>
          <a:p>
            <a:r>
              <a:rPr lang="en-US" dirty="0"/>
              <a:t>LOCAL TAX REVENUES</a:t>
            </a:r>
          </a:p>
        </p:txBody>
      </p:sp>
      <p:sp>
        <p:nvSpPr>
          <p:cNvPr id="26" name="TextBox 25"/>
          <p:cNvSpPr txBox="1"/>
          <p:nvPr/>
        </p:nvSpPr>
        <p:spPr>
          <a:xfrm>
            <a:off x="3200399" y="3166646"/>
            <a:ext cx="4038601" cy="338554"/>
          </a:xfrm>
          <a:prstGeom prst="rect">
            <a:avLst/>
          </a:prstGeom>
          <a:solidFill>
            <a:srgbClr val="CCCCFF">
              <a:alpha val="38824"/>
            </a:srgbClr>
          </a:solidFill>
        </p:spPr>
        <p:txBody>
          <a:bodyPr wrap="square" rtlCol="0">
            <a:spAutoFit/>
          </a:bodyPr>
          <a:lstStyle>
            <a:defPPr>
              <a:defRPr lang="en-US"/>
            </a:defPPr>
            <a:lvl1pPr algn="ctr">
              <a:defRPr sz="1600">
                <a:solidFill>
                  <a:srgbClr val="FF0000"/>
                </a:solidFill>
                <a:effectLst>
                  <a:outerShdw blurRad="38100" dist="38100" dir="2700000" algn="tl">
                    <a:srgbClr val="000000">
                      <a:alpha val="43137"/>
                    </a:srgbClr>
                  </a:outerShdw>
                </a:effectLst>
                <a:latin typeface="Segoe Print" panose="02000600000000000000" pitchFamily="2" charset="0"/>
              </a:defRPr>
            </a:lvl1pPr>
          </a:lstStyle>
          <a:p>
            <a:r>
              <a:rPr lang="en-US" dirty="0"/>
              <a:t>STATE FUNDING</a:t>
            </a:r>
          </a:p>
        </p:txBody>
      </p:sp>
    </p:spTree>
    <p:extLst>
      <p:ext uri="{BB962C8B-B14F-4D97-AF65-F5344CB8AC3E}">
        <p14:creationId xmlns:p14="http://schemas.microsoft.com/office/powerpoint/2010/main" val="1845114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Does Education Equity Look Like Across the U.S.?</a:t>
            </a:r>
          </a:p>
        </p:txBody>
      </p:sp>
      <p:sp>
        <p:nvSpPr>
          <p:cNvPr id="4" name="Rectangle 3"/>
          <p:cNvSpPr/>
          <p:nvPr/>
        </p:nvSpPr>
        <p:spPr>
          <a:xfrm>
            <a:off x="5764630" y="6618493"/>
            <a:ext cx="3429000" cy="215444"/>
          </a:xfrm>
          <a:prstGeom prst="rect">
            <a:avLst/>
          </a:prstGeom>
        </p:spPr>
        <p:txBody>
          <a:bodyPr wrap="square">
            <a:spAutoFit/>
          </a:bodyPr>
          <a:lstStyle/>
          <a:p>
            <a:r>
              <a:rPr lang="en-US" sz="800" dirty="0"/>
              <a:t>http://www.statewideonline.org/111312/files/StealthInequities%20Rutgers.pdf</a:t>
            </a:r>
          </a:p>
        </p:txBody>
      </p:sp>
      <p:pic>
        <p:nvPicPr>
          <p:cNvPr id="15" name="Picture 14" descr="Heatmap of the US showing the &quot;fairness ratio&quot; of each state.  This is calculated by taking the funding per student in the highest poverty schools and dividing it by the per-student funding in the lowest poverty schools in 2012.&#10;&#10;Nevada and New Hampshire have the lowest fairness ratio.  Texas is in the next to lowest grouping.  Utah, Minnesota, Ohio, and New Jersey have the highest values.">
            <a:extLst>
              <a:ext uri="{FF2B5EF4-FFF2-40B4-BE49-F238E27FC236}">
                <a16:creationId xmlns:a16="http://schemas.microsoft.com/office/drawing/2014/main" id="{04B8F063-85A2-4E27-98A4-4AE88CCBD42D}"/>
              </a:ext>
            </a:extLst>
          </p:cNvPr>
          <p:cNvPicPr>
            <a:picLocks noChangeAspect="1"/>
          </p:cNvPicPr>
          <p:nvPr/>
        </p:nvPicPr>
        <p:blipFill>
          <a:blip r:embed="rId3"/>
          <a:stretch>
            <a:fillRect/>
          </a:stretch>
        </p:blipFill>
        <p:spPr>
          <a:xfrm>
            <a:off x="1486691" y="1600200"/>
            <a:ext cx="7134225" cy="4410075"/>
          </a:xfrm>
          <a:prstGeom prst="rect">
            <a:avLst/>
          </a:prstGeom>
        </p:spPr>
      </p:pic>
      <p:cxnSp>
        <p:nvCxnSpPr>
          <p:cNvPr id="19" name="Straight Connector 18">
            <a:extLst>
              <a:ext uri="{FF2B5EF4-FFF2-40B4-BE49-F238E27FC236}">
                <a16:creationId xmlns:a16="http://schemas.microsoft.com/office/drawing/2014/main" id="{72D39D1A-9777-49B5-B09A-676E2AB792C8}"/>
              </a:ext>
            </a:extLst>
          </p:cNvPr>
          <p:cNvCxnSpPr/>
          <p:nvPr/>
        </p:nvCxnSpPr>
        <p:spPr>
          <a:xfrm>
            <a:off x="4724400" y="1828800"/>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7E6025B-237D-4E5B-AF70-D45F0C95B998}"/>
              </a:ext>
            </a:extLst>
          </p:cNvPr>
          <p:cNvSpPr txBox="1"/>
          <p:nvPr/>
        </p:nvSpPr>
        <p:spPr>
          <a:xfrm>
            <a:off x="6248400" y="1555122"/>
            <a:ext cx="2650084" cy="307777"/>
          </a:xfrm>
          <a:prstGeom prst="rect">
            <a:avLst/>
          </a:prstGeom>
          <a:noFill/>
        </p:spPr>
        <p:txBody>
          <a:bodyPr wrap="none" rtlCol="0">
            <a:spAutoFit/>
          </a:bodyPr>
          <a:lstStyle/>
          <a:p>
            <a:r>
              <a:rPr lang="en-US" sz="1400" dirty="0">
                <a:solidFill>
                  <a:srgbClr val="FF0000"/>
                </a:solidFill>
                <a:effectLst>
                  <a:outerShdw blurRad="38100" dist="38100" dir="2700000" algn="tl">
                    <a:srgbClr val="000000">
                      <a:alpha val="43137"/>
                    </a:srgbClr>
                  </a:outerShdw>
                </a:effectLst>
                <a:latin typeface="Segoe Print" panose="02000600000000000000" pitchFamily="2" charset="0"/>
              </a:rPr>
              <a:t>(The funding in the highest</a:t>
            </a:r>
          </a:p>
        </p:txBody>
      </p:sp>
      <p:sp>
        <p:nvSpPr>
          <p:cNvPr id="27" name="TextBox 26">
            <a:extLst>
              <a:ext uri="{FF2B5EF4-FFF2-40B4-BE49-F238E27FC236}">
                <a16:creationId xmlns:a16="http://schemas.microsoft.com/office/drawing/2014/main" id="{B1D442F8-8110-48D6-92B3-F51D0F97DFE8}"/>
              </a:ext>
            </a:extLst>
          </p:cNvPr>
          <p:cNvSpPr txBox="1"/>
          <p:nvPr/>
        </p:nvSpPr>
        <p:spPr>
          <a:xfrm>
            <a:off x="2895600" y="1856261"/>
            <a:ext cx="6070893" cy="307777"/>
          </a:xfrm>
          <a:prstGeom prst="rect">
            <a:avLst/>
          </a:prstGeom>
          <a:noFill/>
        </p:spPr>
        <p:txBody>
          <a:bodyPr wrap="none" rtlCol="0">
            <a:spAutoFit/>
          </a:bodyPr>
          <a:lstStyle/>
          <a:p>
            <a:r>
              <a:rPr lang="en-US" sz="1400" dirty="0">
                <a:solidFill>
                  <a:srgbClr val="FF0000"/>
                </a:solidFill>
                <a:effectLst>
                  <a:outerShdw blurRad="38100" dist="38100" dir="2700000" algn="tl">
                    <a:srgbClr val="000000">
                      <a:alpha val="43137"/>
                    </a:srgbClr>
                  </a:outerShdw>
                </a:effectLst>
                <a:latin typeface="Segoe Print" panose="02000600000000000000" pitchFamily="2" charset="0"/>
              </a:rPr>
              <a:t>poverty schools divided by the funding in lowest poverty schools)</a:t>
            </a:r>
          </a:p>
        </p:txBody>
      </p:sp>
      <p:sp>
        <p:nvSpPr>
          <p:cNvPr id="28" name="Star: 5 Points 27">
            <a:extLst>
              <a:ext uri="{FF2B5EF4-FFF2-40B4-BE49-F238E27FC236}">
                <a16:creationId xmlns:a16="http://schemas.microsoft.com/office/drawing/2014/main" id="{EE408D5F-EED0-48AE-A8B1-B2EA14A4A40F}"/>
              </a:ext>
            </a:extLst>
          </p:cNvPr>
          <p:cNvSpPr/>
          <p:nvPr/>
        </p:nvSpPr>
        <p:spPr>
          <a:xfrm>
            <a:off x="4191000" y="4721672"/>
            <a:ext cx="228600" cy="228600"/>
          </a:xfrm>
          <a:prstGeom prst="star5">
            <a:avLst/>
          </a:prstGeom>
          <a:ln w="19050">
            <a:solidFill>
              <a:srgbClr val="FFFF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Star: 5 Points 28">
            <a:extLst>
              <a:ext uri="{FF2B5EF4-FFF2-40B4-BE49-F238E27FC236}">
                <a16:creationId xmlns:a16="http://schemas.microsoft.com/office/drawing/2014/main" id="{D080CB5E-3942-4A95-B350-96977EB7797C}"/>
              </a:ext>
            </a:extLst>
          </p:cNvPr>
          <p:cNvSpPr/>
          <p:nvPr/>
        </p:nvSpPr>
        <p:spPr>
          <a:xfrm>
            <a:off x="5867400" y="3436714"/>
            <a:ext cx="228600" cy="228600"/>
          </a:xfrm>
          <a:prstGeom prst="star5">
            <a:avLst/>
          </a:prstGeom>
          <a:ln w="19050">
            <a:solidFill>
              <a:srgbClr val="FFFF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17441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Does Education Equity Look Like in Ohio?</a:t>
            </a:r>
          </a:p>
        </p:txBody>
      </p:sp>
      <p:sp>
        <p:nvSpPr>
          <p:cNvPr id="4" name="Rectangle 3"/>
          <p:cNvSpPr/>
          <p:nvPr/>
        </p:nvSpPr>
        <p:spPr>
          <a:xfrm>
            <a:off x="5764630" y="6618493"/>
            <a:ext cx="3429000" cy="215444"/>
          </a:xfrm>
          <a:prstGeom prst="rect">
            <a:avLst/>
          </a:prstGeom>
        </p:spPr>
        <p:txBody>
          <a:bodyPr wrap="square">
            <a:spAutoFit/>
          </a:bodyPr>
          <a:lstStyle/>
          <a:p>
            <a:r>
              <a:rPr lang="en-US" sz="800" dirty="0"/>
              <a:t>http://www.statewideonline.org/111312/files/StealthInequities%20Rutgers.pdf</a:t>
            </a:r>
          </a:p>
        </p:txBody>
      </p:sp>
      <p:pic>
        <p:nvPicPr>
          <p:cNvPr id="3" name="Picture 2" descr="Same type of bar graph previously shown for Texas, showing Ohion per-student revenue by source for each quintile of school districts based on poverty rates.  However, the overall &quot;skyline&quot; of the bars is quite different from Texas.  Poorest districts have the highest revenues, about $1500 per student more than the richest districts.  The next-poorest district is even in funding with the richest district.">
            <a:extLst>
              <a:ext uri="{FF2B5EF4-FFF2-40B4-BE49-F238E27FC236}">
                <a16:creationId xmlns:a16="http://schemas.microsoft.com/office/drawing/2014/main" id="{7E5D7AAD-0474-42C5-9BB9-1BE0DF4001DA}"/>
              </a:ext>
            </a:extLst>
          </p:cNvPr>
          <p:cNvPicPr>
            <a:picLocks noChangeAspect="1"/>
          </p:cNvPicPr>
          <p:nvPr/>
        </p:nvPicPr>
        <p:blipFill>
          <a:blip r:embed="rId3"/>
          <a:stretch>
            <a:fillRect/>
          </a:stretch>
        </p:blipFill>
        <p:spPr>
          <a:xfrm>
            <a:off x="2514600" y="1524001"/>
            <a:ext cx="5334000" cy="5105400"/>
          </a:xfrm>
          <a:prstGeom prst="rect">
            <a:avLst/>
          </a:prstGeom>
        </p:spPr>
      </p:pic>
    </p:spTree>
    <p:extLst>
      <p:ext uri="{BB962C8B-B14F-4D97-AF65-F5344CB8AC3E}">
        <p14:creationId xmlns:p14="http://schemas.microsoft.com/office/powerpoint/2010/main" val="355414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did 2019 Legislature’s HB 3</a:t>
            </a:r>
            <a:br>
              <a:rPr lang="en-US" dirty="0"/>
            </a:br>
            <a:r>
              <a:rPr lang="en-US" dirty="0"/>
              <a:t>Affect 2020-2021 School Funding?</a:t>
            </a:r>
          </a:p>
        </p:txBody>
      </p:sp>
      <p:sp>
        <p:nvSpPr>
          <p:cNvPr id="5" name="Content Placeholder 4">
            <a:extLst>
              <a:ext uri="{FF2B5EF4-FFF2-40B4-BE49-F238E27FC236}">
                <a16:creationId xmlns:a16="http://schemas.microsoft.com/office/drawing/2014/main" id="{A639F45F-2544-42E5-BDF9-040325752700}"/>
              </a:ext>
            </a:extLst>
          </p:cNvPr>
          <p:cNvSpPr>
            <a:spLocks noGrp="1"/>
          </p:cNvSpPr>
          <p:nvPr>
            <p:ph idx="1"/>
          </p:nvPr>
        </p:nvSpPr>
        <p:spPr>
          <a:xfrm>
            <a:off x="1435608" y="1828800"/>
            <a:ext cx="7498080" cy="4419600"/>
          </a:xfrm>
        </p:spPr>
        <p:txBody>
          <a:bodyPr/>
          <a:lstStyle/>
          <a:p>
            <a:r>
              <a:rPr lang="en-US" u="sng" dirty="0"/>
              <a:t>Increased state contribution</a:t>
            </a:r>
            <a:r>
              <a:rPr lang="en-US" dirty="0"/>
              <a:t> by about $10B</a:t>
            </a:r>
          </a:p>
          <a:p>
            <a:r>
              <a:rPr lang="en-US" dirty="0"/>
              <a:t>BUT also directed school districts to cut property tax rates, </a:t>
            </a:r>
            <a:r>
              <a:rPr lang="en-US" u="sng" dirty="0"/>
              <a:t>reducing local contributions</a:t>
            </a:r>
          </a:p>
          <a:p>
            <a:r>
              <a:rPr lang="en-US" dirty="0"/>
              <a:t>What will be overall affect?  </a:t>
            </a:r>
          </a:p>
          <a:p>
            <a:pPr lvl="1"/>
            <a:r>
              <a:rPr lang="en-US" dirty="0"/>
              <a:t>We’ll find out in ~2022!</a:t>
            </a:r>
          </a:p>
        </p:txBody>
      </p:sp>
      <p:sp>
        <p:nvSpPr>
          <p:cNvPr id="4" name="Rectangle 3"/>
          <p:cNvSpPr/>
          <p:nvPr/>
        </p:nvSpPr>
        <p:spPr>
          <a:xfrm>
            <a:off x="5764630" y="6618493"/>
            <a:ext cx="3429000" cy="215444"/>
          </a:xfrm>
          <a:prstGeom prst="rect">
            <a:avLst/>
          </a:prstGeom>
        </p:spPr>
        <p:txBody>
          <a:bodyPr wrap="square">
            <a:spAutoFit/>
          </a:bodyPr>
          <a:lstStyle/>
          <a:p>
            <a:r>
              <a:rPr lang="en-US" sz="800" dirty="0"/>
              <a:t>http://www.statewideonline.org/111312/files/StealthInequities%20Rutgers.pdf</a:t>
            </a:r>
          </a:p>
        </p:txBody>
      </p:sp>
    </p:spTree>
    <p:extLst>
      <p:ext uri="{BB962C8B-B14F-4D97-AF65-F5344CB8AC3E}">
        <p14:creationId xmlns:p14="http://schemas.microsoft.com/office/powerpoint/2010/main" val="969400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B6459-0BF6-4EDD-B4B7-455FB95B6E99}"/>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144FE49-72E0-4841-B8B9-62B62E52D682}"/>
              </a:ext>
            </a:extLst>
          </p:cNvPr>
          <p:cNvSpPr>
            <a:spLocks noGrp="1"/>
          </p:cNvSpPr>
          <p:nvPr>
            <p:ph idx="1"/>
          </p:nvPr>
        </p:nvSpPr>
        <p:spPr>
          <a:xfrm>
            <a:off x="1435608" y="1447800"/>
            <a:ext cx="7498080" cy="5257800"/>
          </a:xfrm>
        </p:spPr>
        <p:txBody>
          <a:bodyPr>
            <a:normAutofit fontScale="55000" lnSpcReduction="20000"/>
          </a:bodyPr>
          <a:lstStyle/>
          <a:p>
            <a:pPr marL="461963" indent="-381000">
              <a:buFont typeface="+mj-lt"/>
              <a:buAutoNum type="arabicPeriod"/>
            </a:pPr>
            <a:r>
              <a:rPr lang="en-US" dirty="0"/>
              <a:t>Explain the challenges in analyzing data in the area of education or other social policies.</a:t>
            </a:r>
          </a:p>
          <a:p>
            <a:pPr marL="461963" indent="-381000">
              <a:buFont typeface="+mj-lt"/>
              <a:buAutoNum type="arabicPeriod"/>
            </a:pPr>
            <a:r>
              <a:rPr lang="en-US" dirty="0"/>
              <a:t>Define </a:t>
            </a:r>
            <a:r>
              <a:rPr lang="en-US" i="1" dirty="0"/>
              <a:t>educational attainment</a:t>
            </a:r>
            <a:r>
              <a:rPr lang="en-US" dirty="0"/>
              <a:t> as it is used in this lecture.</a:t>
            </a:r>
          </a:p>
          <a:p>
            <a:pPr marL="461963" indent="-381000">
              <a:buFont typeface="+mj-lt"/>
              <a:buAutoNum type="arabicPeriod"/>
            </a:pPr>
            <a:r>
              <a:rPr lang="en-US" dirty="0"/>
              <a:t>Characterize the correlations of economic, health, and crime measures with high school and college graduation rates in 2014.</a:t>
            </a:r>
          </a:p>
          <a:p>
            <a:pPr marL="461963" indent="-381000">
              <a:buFont typeface="+mj-lt"/>
              <a:buAutoNum type="arabicPeriod"/>
            </a:pPr>
            <a:r>
              <a:rPr lang="en-US" dirty="0"/>
              <a:t>Characterize the correlations of high school and college graduation rates with poverty rates from 1970-2014.</a:t>
            </a:r>
          </a:p>
          <a:p>
            <a:pPr marL="461963" indent="-381000">
              <a:buFont typeface="+mj-lt"/>
              <a:buAutoNum type="arabicPeriod"/>
            </a:pPr>
            <a:r>
              <a:rPr lang="en-US" dirty="0"/>
              <a:t>Discuss the similarities and differences between #4 and the correlations over the same period between infant mortality rate and high school and college graduation rates.</a:t>
            </a:r>
          </a:p>
          <a:p>
            <a:pPr marL="461963" indent="-381000">
              <a:buFont typeface="+mj-lt"/>
              <a:buAutoNum type="arabicPeriod"/>
            </a:pPr>
            <a:r>
              <a:rPr lang="en-US" dirty="0"/>
              <a:t>Explain why the correlations between contemporary public education spending and graduation rates are much weaker than those between lagged public spending and graduation rates.</a:t>
            </a:r>
          </a:p>
          <a:p>
            <a:pPr marL="461963" indent="-381000">
              <a:buFont typeface="+mj-lt"/>
              <a:buAutoNum type="arabicPeriod"/>
            </a:pPr>
            <a:r>
              <a:rPr lang="en-US" dirty="0"/>
              <a:t>Discuss the per-student public education spending in Texas, compare it to other states’ spending, and explain the significance of the difference.  Also, briefly describe the connection between Texas education spending and its culture and politics.</a:t>
            </a:r>
          </a:p>
          <a:p>
            <a:pPr marL="461963" indent="-381000">
              <a:buFont typeface="+mj-lt"/>
              <a:buAutoNum type="arabicPeriod"/>
            </a:pPr>
            <a:r>
              <a:rPr lang="en-US" dirty="0"/>
              <a:t>Describe the inequity issue in Texas involving per-student funding in public schools, how policy has been adjusted in the past, and the outcome. Discuss how Texas falls behind in public education funding even in many of the years where it increases its education budget.</a:t>
            </a:r>
          </a:p>
        </p:txBody>
      </p:sp>
    </p:spTree>
    <p:extLst>
      <p:ext uri="{BB962C8B-B14F-4D97-AF65-F5344CB8AC3E}">
        <p14:creationId xmlns:p14="http://schemas.microsoft.com/office/powerpoint/2010/main" val="42342827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About System Output:  </a:t>
            </a:r>
            <a:r>
              <a:rPr lang="en-US" sz="3600" dirty="0"/>
              <a:t>How Does Texas Rank in High School Graduates?</a:t>
            </a:r>
            <a:endParaRPr lang="en-US" dirty="0"/>
          </a:p>
        </p:txBody>
      </p:sp>
      <p:sp>
        <p:nvSpPr>
          <p:cNvPr id="3" name="Content Placeholder 2"/>
          <p:cNvSpPr>
            <a:spLocks noGrp="1"/>
          </p:cNvSpPr>
          <p:nvPr>
            <p:ph idx="1"/>
          </p:nvPr>
        </p:nvSpPr>
        <p:spPr>
          <a:xfrm>
            <a:off x="1435608" y="1905000"/>
            <a:ext cx="7498080" cy="4953000"/>
          </a:xfrm>
        </p:spPr>
        <p:txBody>
          <a:bodyPr>
            <a:normAutofit/>
          </a:bodyPr>
          <a:lstStyle/>
          <a:p>
            <a:r>
              <a:rPr lang="en-US" sz="2400" dirty="0"/>
              <a:t>Here are the rates from the Texas Education Commissioner &amp; U.S. </a:t>
            </a:r>
            <a:r>
              <a:rPr lang="en-US" sz="2400" dirty="0" err="1"/>
              <a:t>Dept</a:t>
            </a:r>
            <a:r>
              <a:rPr lang="en-US" sz="2400" dirty="0"/>
              <a:t> of Education:</a:t>
            </a:r>
          </a:p>
          <a:p>
            <a:pPr lvl="1"/>
            <a:r>
              <a:rPr lang="en-US" sz="2000" dirty="0"/>
              <a:t>2007:  78%</a:t>
            </a:r>
          </a:p>
          <a:p>
            <a:pPr lvl="1"/>
            <a:r>
              <a:rPr lang="en-US" sz="2000" dirty="0"/>
              <a:t>2008:  79.1%</a:t>
            </a:r>
          </a:p>
          <a:p>
            <a:pPr lvl="1"/>
            <a:r>
              <a:rPr lang="en-US" sz="2000" dirty="0"/>
              <a:t>2009:  80.6%</a:t>
            </a:r>
          </a:p>
          <a:p>
            <a:pPr lvl="1"/>
            <a:r>
              <a:rPr lang="en-US" sz="2000" dirty="0"/>
              <a:t>2010:  84.3%</a:t>
            </a:r>
          </a:p>
          <a:p>
            <a:pPr lvl="1"/>
            <a:r>
              <a:rPr lang="en-US" sz="2000" dirty="0"/>
              <a:t>2011:  85.9%	Tied for #3 in US</a:t>
            </a:r>
          </a:p>
          <a:p>
            <a:pPr lvl="1"/>
            <a:r>
              <a:rPr lang="en-US" sz="2000" dirty="0"/>
              <a:t>2012:  87.7%	Tied for #4 in US</a:t>
            </a:r>
          </a:p>
          <a:p>
            <a:pPr lvl="1"/>
            <a:r>
              <a:rPr lang="en-US" sz="2000" dirty="0"/>
              <a:t>2013:  88%  	Tied for #2 in US</a:t>
            </a:r>
          </a:p>
          <a:p>
            <a:pPr lvl="1"/>
            <a:r>
              <a:rPr lang="en-US" sz="2000" dirty="0"/>
              <a:t>2014:  88.3%	#5 in US</a:t>
            </a:r>
          </a:p>
          <a:p>
            <a:pPr lvl="1"/>
            <a:r>
              <a:rPr lang="en-US" sz="2000" dirty="0"/>
              <a:t>2015:  89%		#4 in US</a:t>
            </a:r>
          </a:p>
          <a:p>
            <a:pPr lvl="1"/>
            <a:r>
              <a:rPr lang="en-US" sz="2000" dirty="0"/>
              <a:t>2016:  89.1%	#5 in US</a:t>
            </a:r>
          </a:p>
          <a:p>
            <a:pPr lvl="1"/>
            <a:endParaRPr lang="en-US" sz="2000" dirty="0"/>
          </a:p>
          <a:p>
            <a:pPr lvl="1"/>
            <a:endParaRPr lang="en-US" sz="2000" dirty="0"/>
          </a:p>
          <a:p>
            <a:pPr lvl="1"/>
            <a:endParaRPr lang="en-US" sz="2000" dirty="0"/>
          </a:p>
        </p:txBody>
      </p:sp>
      <p:sp>
        <p:nvSpPr>
          <p:cNvPr id="4" name="Rectangle 3"/>
          <p:cNvSpPr/>
          <p:nvPr/>
        </p:nvSpPr>
        <p:spPr>
          <a:xfrm rot="16200000">
            <a:off x="7333276" y="5056182"/>
            <a:ext cx="3361818" cy="261610"/>
          </a:xfrm>
          <a:prstGeom prst="rect">
            <a:avLst/>
          </a:prstGeom>
        </p:spPr>
        <p:txBody>
          <a:bodyPr wrap="none">
            <a:spAutoFit/>
          </a:bodyPr>
          <a:lstStyle/>
          <a:p>
            <a:r>
              <a:rPr lang="en-US" sz="1100" dirty="0"/>
              <a:t>http://tea.texas.gov/news_release.aspx?id=25769815030</a:t>
            </a:r>
          </a:p>
        </p:txBody>
      </p:sp>
      <p:sp>
        <p:nvSpPr>
          <p:cNvPr id="6" name="Rectangle 5">
            <a:extLst>
              <a:ext uri="{FF2B5EF4-FFF2-40B4-BE49-F238E27FC236}">
                <a16:creationId xmlns:a16="http://schemas.microsoft.com/office/drawing/2014/main" id="{16CA0623-BA05-477F-BB35-DE0B44F846A3}"/>
              </a:ext>
            </a:extLst>
          </p:cNvPr>
          <p:cNvSpPr/>
          <p:nvPr/>
        </p:nvSpPr>
        <p:spPr>
          <a:xfrm rot="16200000">
            <a:off x="6213462" y="4147672"/>
            <a:ext cx="5163452" cy="276999"/>
          </a:xfrm>
          <a:prstGeom prst="rect">
            <a:avLst/>
          </a:prstGeom>
        </p:spPr>
        <p:txBody>
          <a:bodyPr wrap="square">
            <a:spAutoFit/>
          </a:bodyPr>
          <a:lstStyle/>
          <a:p>
            <a:r>
              <a:rPr lang="en-US" sz="1200" dirty="0"/>
              <a:t>http://www.governing.com/gov-data/high-school-graduation-rates-by-state.html</a:t>
            </a:r>
          </a:p>
        </p:txBody>
      </p:sp>
      <p:sp>
        <p:nvSpPr>
          <p:cNvPr id="5" name="Rectangle: Rounded Corners 4">
            <a:extLst>
              <a:ext uri="{FF2B5EF4-FFF2-40B4-BE49-F238E27FC236}">
                <a16:creationId xmlns:a16="http://schemas.microsoft.com/office/drawing/2014/main" id="{A52029B8-40D4-468D-B869-A83095BD165B}"/>
              </a:ext>
            </a:extLst>
          </p:cNvPr>
          <p:cNvSpPr/>
          <p:nvPr/>
        </p:nvSpPr>
        <p:spPr>
          <a:xfrm>
            <a:off x="1828800" y="3506078"/>
            <a:ext cx="1752600" cy="761122"/>
          </a:xfrm>
          <a:prstGeom prst="roundRect">
            <a:avLst/>
          </a:prstGeom>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010725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Does Texas Rank So Highly?</a:t>
            </a:r>
          </a:p>
        </p:txBody>
      </p:sp>
      <p:sp>
        <p:nvSpPr>
          <p:cNvPr id="3" name="Content Placeholder 2"/>
          <p:cNvSpPr>
            <a:spLocks noGrp="1"/>
          </p:cNvSpPr>
          <p:nvPr>
            <p:ph idx="1"/>
          </p:nvPr>
        </p:nvSpPr>
        <p:spPr>
          <a:xfrm>
            <a:off x="1384016" y="1370111"/>
            <a:ext cx="7708392" cy="4953000"/>
          </a:xfrm>
        </p:spPr>
        <p:txBody>
          <a:bodyPr>
            <a:normAutofit/>
          </a:bodyPr>
          <a:lstStyle/>
          <a:p>
            <a:r>
              <a:rPr lang="en-US" sz="2400" dirty="0"/>
              <a:t>Many celebrate these numbers, while others scratch their heads</a:t>
            </a:r>
          </a:p>
          <a:p>
            <a:pPr lvl="1"/>
            <a:r>
              <a:rPr lang="en-US" sz="2000" dirty="0"/>
              <a:t>When you divide the number of HS grads in 2013 by the number of 9</a:t>
            </a:r>
            <a:r>
              <a:rPr lang="en-US" sz="2000" baseline="30000" dirty="0"/>
              <a:t>th</a:t>
            </a:r>
            <a:r>
              <a:rPr lang="en-US" sz="2000" dirty="0"/>
              <a:t> graders in 2009, the 2013 completion rate is </a:t>
            </a:r>
            <a:r>
              <a:rPr lang="en-US" sz="2000" dirty="0">
                <a:solidFill>
                  <a:schemeClr val="accent1">
                    <a:lumMod val="75000"/>
                  </a:schemeClr>
                </a:solidFill>
              </a:rPr>
              <a:t>closer to 72%</a:t>
            </a:r>
          </a:p>
          <a:p>
            <a:pPr lvl="1"/>
            <a:r>
              <a:rPr lang="en-US" sz="2000" dirty="0"/>
              <a:t>Instead, Texas uses a federally approved measure of HS completion </a:t>
            </a:r>
          </a:p>
          <a:p>
            <a:pPr lvl="2"/>
            <a:r>
              <a:rPr lang="en-US" sz="1600" dirty="0"/>
              <a:t>Complex system </a:t>
            </a:r>
            <a:r>
              <a:rPr lang="en-US" sz="1600" dirty="0">
                <a:solidFill>
                  <a:schemeClr val="accent1">
                    <a:lumMod val="75000"/>
                  </a:schemeClr>
                </a:solidFill>
              </a:rPr>
              <a:t>that tracks each 9</a:t>
            </a:r>
            <a:r>
              <a:rPr lang="en-US" sz="1600" baseline="30000" dirty="0">
                <a:solidFill>
                  <a:schemeClr val="accent1">
                    <a:lumMod val="75000"/>
                  </a:schemeClr>
                </a:solidFill>
              </a:rPr>
              <a:t>th</a:t>
            </a:r>
            <a:r>
              <a:rPr lang="en-US" sz="1600" dirty="0">
                <a:solidFill>
                  <a:schemeClr val="accent1">
                    <a:lumMod val="75000"/>
                  </a:schemeClr>
                </a:solidFill>
              </a:rPr>
              <a:t> grader </a:t>
            </a:r>
            <a:r>
              <a:rPr lang="en-US" sz="1600" dirty="0"/>
              <a:t>through graduation, or transferring dropping out</a:t>
            </a:r>
          </a:p>
          <a:p>
            <a:pPr lvl="2"/>
            <a:r>
              <a:rPr lang="en-US" sz="1400" dirty="0"/>
              <a:t>Numerous </a:t>
            </a:r>
            <a:r>
              <a:rPr lang="en-US" sz="1400" dirty="0">
                <a:solidFill>
                  <a:schemeClr val="accent1">
                    <a:lumMod val="75000"/>
                  </a:schemeClr>
                </a:solidFill>
              </a:rPr>
              <a:t>“codes” </a:t>
            </a:r>
            <a:r>
              <a:rPr lang="en-US" sz="1400" dirty="0"/>
              <a:t>can be used to classify a student’s non-graduation as one that does not count against the HS completion rate</a:t>
            </a:r>
          </a:p>
          <a:p>
            <a:pPr lvl="2"/>
            <a:r>
              <a:rPr lang="en-US" sz="1400" dirty="0"/>
              <a:t>Permits</a:t>
            </a:r>
            <a:r>
              <a:rPr lang="en-US" sz="1400" dirty="0">
                <a:solidFill>
                  <a:schemeClr val="accent1">
                    <a:lumMod val="75000"/>
                  </a:schemeClr>
                </a:solidFill>
              </a:rPr>
              <a:t> “credit recovery” </a:t>
            </a:r>
            <a:r>
              <a:rPr lang="en-US" sz="1400" dirty="0"/>
              <a:t>programs used by many TX districts—allow failing students to re-earn credits needed for graduation</a:t>
            </a:r>
          </a:p>
          <a:p>
            <a:r>
              <a:rPr lang="en-US" sz="2200" dirty="0">
                <a:solidFill>
                  <a:schemeClr val="accent1">
                    <a:lumMod val="75000"/>
                  </a:schemeClr>
                </a:solidFill>
              </a:rPr>
              <a:t>Watch dogs &amp; some school board members question </a:t>
            </a:r>
            <a:r>
              <a:rPr lang="en-US" sz="2200" dirty="0"/>
              <a:t>accuracy of withdrawal coding and rigor of credit-recovery classes—point to </a:t>
            </a:r>
            <a:r>
              <a:rPr lang="en-US" sz="2200" dirty="0">
                <a:solidFill>
                  <a:schemeClr val="accent1">
                    <a:lumMod val="75000"/>
                  </a:schemeClr>
                </a:solidFill>
              </a:rPr>
              <a:t>lack of college readiness</a:t>
            </a:r>
          </a:p>
          <a:p>
            <a:pPr lvl="1"/>
            <a:endParaRPr lang="en-US" sz="2000" dirty="0"/>
          </a:p>
          <a:p>
            <a:pPr lvl="1"/>
            <a:endParaRPr lang="en-US" sz="2000" dirty="0"/>
          </a:p>
        </p:txBody>
      </p:sp>
      <p:sp>
        <p:nvSpPr>
          <p:cNvPr id="5" name="Rectangle 4"/>
          <p:cNvSpPr/>
          <p:nvPr/>
        </p:nvSpPr>
        <p:spPr>
          <a:xfrm>
            <a:off x="4876800" y="6615434"/>
            <a:ext cx="4572000" cy="215444"/>
          </a:xfrm>
          <a:prstGeom prst="rect">
            <a:avLst/>
          </a:prstGeom>
        </p:spPr>
        <p:txBody>
          <a:bodyPr>
            <a:spAutoFit/>
          </a:bodyPr>
          <a:lstStyle/>
          <a:p>
            <a:r>
              <a:rPr lang="en-US" sz="800" dirty="0"/>
              <a:t>http://www.nytimes.com/2014/09/26/us/with-climbing-graduation-rates-come-renewed-doubts.html</a:t>
            </a:r>
          </a:p>
        </p:txBody>
      </p:sp>
      <p:sp>
        <p:nvSpPr>
          <p:cNvPr id="6" name="Rectangle 5"/>
          <p:cNvSpPr/>
          <p:nvPr/>
        </p:nvSpPr>
        <p:spPr>
          <a:xfrm>
            <a:off x="4876800" y="6476595"/>
            <a:ext cx="4572000" cy="215444"/>
          </a:xfrm>
          <a:prstGeom prst="rect">
            <a:avLst/>
          </a:prstGeom>
        </p:spPr>
        <p:txBody>
          <a:bodyPr>
            <a:spAutoFit/>
          </a:bodyPr>
          <a:lstStyle/>
          <a:p>
            <a:r>
              <a:rPr lang="en-US" sz="800"/>
              <a:t>http://www.texastribune.org/2014/08/05/texas-posts-top-high-school-graduation-rates-again/</a:t>
            </a:r>
            <a:endParaRPr lang="en-US" sz="800" dirty="0"/>
          </a:p>
        </p:txBody>
      </p:sp>
      <p:sp>
        <p:nvSpPr>
          <p:cNvPr id="7" name="Rectangle 6"/>
          <p:cNvSpPr/>
          <p:nvPr/>
        </p:nvSpPr>
        <p:spPr>
          <a:xfrm>
            <a:off x="0" y="6609348"/>
            <a:ext cx="5257800" cy="215444"/>
          </a:xfrm>
          <a:prstGeom prst="rect">
            <a:avLst/>
          </a:prstGeom>
        </p:spPr>
        <p:txBody>
          <a:bodyPr wrap="square">
            <a:spAutoFit/>
          </a:bodyPr>
          <a:lstStyle/>
          <a:p>
            <a:r>
              <a:rPr lang="en-US" sz="800" dirty="0"/>
              <a:t>http://www.mysanantonio.com/opinion/commentary/article/Stop-doubting-Texas-graduation-numbers-5879064.php</a:t>
            </a:r>
          </a:p>
        </p:txBody>
      </p:sp>
      <p:sp>
        <p:nvSpPr>
          <p:cNvPr id="4" name="TextBox 3" descr="Comment at bottom of the slide:&#10;&#10;Next time you visit your old high school ask them if they think the measure is solid!&#10;"/>
          <p:cNvSpPr txBox="1"/>
          <p:nvPr/>
        </p:nvSpPr>
        <p:spPr>
          <a:xfrm>
            <a:off x="1295400" y="5940623"/>
            <a:ext cx="7819769" cy="307777"/>
          </a:xfrm>
          <a:prstGeom prst="rect">
            <a:avLst/>
          </a:prstGeom>
          <a:noFill/>
        </p:spPr>
        <p:txBody>
          <a:bodyPr wrap="none" rtlCol="0">
            <a:spAutoFit/>
          </a:bodyPr>
          <a:lstStyle/>
          <a:p>
            <a:r>
              <a:rPr lang="en-US" sz="1400" dirty="0">
                <a:solidFill>
                  <a:srgbClr val="FF0000"/>
                </a:solidFill>
                <a:effectLst>
                  <a:outerShdw blurRad="38100" dist="38100" dir="2700000" algn="tl">
                    <a:srgbClr val="000000">
                      <a:alpha val="43137"/>
                    </a:srgbClr>
                  </a:outerShdw>
                </a:effectLst>
                <a:latin typeface="Segoe Print" panose="02000600000000000000" pitchFamily="2" charset="0"/>
              </a:rPr>
              <a:t>Next time you visit your old high school ask them if they think the measure is solid!</a:t>
            </a:r>
          </a:p>
        </p:txBody>
      </p:sp>
    </p:spTree>
    <p:extLst>
      <p:ext uri="{BB962C8B-B14F-4D97-AF65-F5344CB8AC3E}">
        <p14:creationId xmlns:p14="http://schemas.microsoft.com/office/powerpoint/2010/main" val="37113880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Does Texas Rank So Highly?</a:t>
            </a:r>
          </a:p>
        </p:txBody>
      </p:sp>
      <p:sp>
        <p:nvSpPr>
          <p:cNvPr id="3" name="Content Placeholder 2"/>
          <p:cNvSpPr>
            <a:spLocks noGrp="1"/>
          </p:cNvSpPr>
          <p:nvPr>
            <p:ph idx="1"/>
          </p:nvPr>
        </p:nvSpPr>
        <p:spPr>
          <a:xfrm>
            <a:off x="1435608" y="1600200"/>
            <a:ext cx="7708392" cy="4953000"/>
          </a:xfrm>
        </p:spPr>
        <p:txBody>
          <a:bodyPr>
            <a:normAutofit/>
          </a:bodyPr>
          <a:lstStyle/>
          <a:p>
            <a:r>
              <a:rPr lang="en-US" sz="2400" dirty="0"/>
              <a:t>Many celebrate these numbers, while others scratch their heads</a:t>
            </a:r>
          </a:p>
          <a:p>
            <a:pPr lvl="1"/>
            <a:r>
              <a:rPr lang="en-US" sz="2000" dirty="0"/>
              <a:t>When you divide the number of HS grads in 2013 by the number of 9</a:t>
            </a:r>
            <a:r>
              <a:rPr lang="en-US" sz="2000" baseline="30000" dirty="0"/>
              <a:t>th</a:t>
            </a:r>
            <a:r>
              <a:rPr lang="en-US" sz="2000" dirty="0"/>
              <a:t> graders in 2009, the 2013 completion rate is </a:t>
            </a:r>
            <a:r>
              <a:rPr lang="en-US" sz="2000" dirty="0">
                <a:solidFill>
                  <a:schemeClr val="accent1">
                    <a:lumMod val="75000"/>
                  </a:schemeClr>
                </a:solidFill>
              </a:rPr>
              <a:t>closer to 72%</a:t>
            </a:r>
          </a:p>
          <a:p>
            <a:pPr lvl="1"/>
            <a:r>
              <a:rPr lang="en-US" sz="2000" dirty="0"/>
              <a:t>Instead, Texas uses a federally approved measure of HS completion </a:t>
            </a:r>
          </a:p>
          <a:p>
            <a:pPr lvl="2"/>
            <a:r>
              <a:rPr lang="en-US" sz="1600" dirty="0"/>
              <a:t>Complex system </a:t>
            </a:r>
            <a:r>
              <a:rPr lang="en-US" sz="1600" dirty="0">
                <a:solidFill>
                  <a:schemeClr val="accent1">
                    <a:lumMod val="75000"/>
                  </a:schemeClr>
                </a:solidFill>
              </a:rPr>
              <a:t>that tracks each 9</a:t>
            </a:r>
            <a:r>
              <a:rPr lang="en-US" sz="1600" baseline="30000" dirty="0">
                <a:solidFill>
                  <a:schemeClr val="accent1">
                    <a:lumMod val="75000"/>
                  </a:schemeClr>
                </a:solidFill>
              </a:rPr>
              <a:t>th</a:t>
            </a:r>
            <a:r>
              <a:rPr lang="en-US" sz="1600" dirty="0">
                <a:solidFill>
                  <a:schemeClr val="accent1">
                    <a:lumMod val="75000"/>
                  </a:schemeClr>
                </a:solidFill>
              </a:rPr>
              <a:t> grader </a:t>
            </a:r>
            <a:r>
              <a:rPr lang="en-US" sz="1600" dirty="0"/>
              <a:t>through graduation, or transferring dropping out</a:t>
            </a:r>
          </a:p>
          <a:p>
            <a:pPr lvl="2"/>
            <a:r>
              <a:rPr lang="en-US" sz="1400" dirty="0"/>
              <a:t>Numerous </a:t>
            </a:r>
            <a:r>
              <a:rPr lang="en-US" sz="1400" dirty="0">
                <a:solidFill>
                  <a:schemeClr val="accent1">
                    <a:lumMod val="75000"/>
                  </a:schemeClr>
                </a:solidFill>
              </a:rPr>
              <a:t>“codes” </a:t>
            </a:r>
            <a:r>
              <a:rPr lang="en-US" sz="1400" dirty="0"/>
              <a:t>can be used to classify a student’s non-graduation as one that does not count against the HS completion rate</a:t>
            </a:r>
          </a:p>
          <a:p>
            <a:pPr lvl="2"/>
            <a:r>
              <a:rPr lang="en-US" sz="1400" dirty="0"/>
              <a:t>Permits</a:t>
            </a:r>
            <a:r>
              <a:rPr lang="en-US" sz="1400" dirty="0">
                <a:solidFill>
                  <a:schemeClr val="accent1">
                    <a:lumMod val="75000"/>
                  </a:schemeClr>
                </a:solidFill>
              </a:rPr>
              <a:t> “credit recovery” </a:t>
            </a:r>
            <a:r>
              <a:rPr lang="en-US" sz="1400" dirty="0"/>
              <a:t>programs used by many TX districts—allow failing students to re-earn credits needed for graduation</a:t>
            </a:r>
          </a:p>
          <a:p>
            <a:r>
              <a:rPr lang="en-US" sz="2200" dirty="0">
                <a:solidFill>
                  <a:schemeClr val="accent1">
                    <a:lumMod val="75000"/>
                  </a:schemeClr>
                </a:solidFill>
              </a:rPr>
              <a:t>Watch dogs &amp; School Board members question </a:t>
            </a:r>
            <a:r>
              <a:rPr lang="en-US" sz="2200" dirty="0"/>
              <a:t>accuracy of withdrawal coding and rigor of credit-recovery classes—point to </a:t>
            </a:r>
            <a:r>
              <a:rPr lang="en-US" sz="2200" dirty="0">
                <a:solidFill>
                  <a:schemeClr val="accent1">
                    <a:lumMod val="75000"/>
                  </a:schemeClr>
                </a:solidFill>
              </a:rPr>
              <a:t>lack of college readiness</a:t>
            </a:r>
          </a:p>
          <a:p>
            <a:pPr lvl="1"/>
            <a:endParaRPr lang="en-US" sz="2000" dirty="0"/>
          </a:p>
          <a:p>
            <a:pPr lvl="1"/>
            <a:endParaRPr lang="en-US" sz="2000" dirty="0"/>
          </a:p>
        </p:txBody>
      </p:sp>
      <p:sp>
        <p:nvSpPr>
          <p:cNvPr id="5" name="Rectangle 4"/>
          <p:cNvSpPr/>
          <p:nvPr/>
        </p:nvSpPr>
        <p:spPr>
          <a:xfrm>
            <a:off x="4876800" y="6615434"/>
            <a:ext cx="4572000" cy="215444"/>
          </a:xfrm>
          <a:prstGeom prst="rect">
            <a:avLst/>
          </a:prstGeom>
        </p:spPr>
        <p:txBody>
          <a:bodyPr>
            <a:spAutoFit/>
          </a:bodyPr>
          <a:lstStyle/>
          <a:p>
            <a:r>
              <a:rPr lang="en-US" sz="800" dirty="0"/>
              <a:t>http://www.nytimes.com/2014/09/26/us/with-climbing-graduation-rates-come-renewed-doubts.html</a:t>
            </a:r>
          </a:p>
        </p:txBody>
      </p:sp>
      <p:sp>
        <p:nvSpPr>
          <p:cNvPr id="6" name="Rectangle 5"/>
          <p:cNvSpPr/>
          <p:nvPr/>
        </p:nvSpPr>
        <p:spPr>
          <a:xfrm>
            <a:off x="4876800" y="6476595"/>
            <a:ext cx="4572000" cy="215444"/>
          </a:xfrm>
          <a:prstGeom prst="rect">
            <a:avLst/>
          </a:prstGeom>
        </p:spPr>
        <p:txBody>
          <a:bodyPr>
            <a:spAutoFit/>
          </a:bodyPr>
          <a:lstStyle/>
          <a:p>
            <a:r>
              <a:rPr lang="en-US" sz="800"/>
              <a:t>http://www.texastribune.org/2014/08/05/texas-posts-top-high-school-graduation-rates-again/</a:t>
            </a:r>
            <a:endParaRPr lang="en-US" sz="800" dirty="0"/>
          </a:p>
        </p:txBody>
      </p:sp>
      <p:sp>
        <p:nvSpPr>
          <p:cNvPr id="7" name="Rectangle 6"/>
          <p:cNvSpPr/>
          <p:nvPr/>
        </p:nvSpPr>
        <p:spPr>
          <a:xfrm>
            <a:off x="0" y="6609348"/>
            <a:ext cx="5257800" cy="215444"/>
          </a:xfrm>
          <a:prstGeom prst="rect">
            <a:avLst/>
          </a:prstGeom>
        </p:spPr>
        <p:txBody>
          <a:bodyPr wrap="square">
            <a:spAutoFit/>
          </a:bodyPr>
          <a:lstStyle/>
          <a:p>
            <a:r>
              <a:rPr lang="en-US" sz="800" dirty="0"/>
              <a:t>http://www.mysanantonio.com/opinion/commentary/article/Stop-doubting-Texas-graduation-numbers-5879064.php</a:t>
            </a:r>
          </a:p>
        </p:txBody>
      </p:sp>
      <p:sp>
        <p:nvSpPr>
          <p:cNvPr id="4" name="TextBox 3"/>
          <p:cNvSpPr txBox="1"/>
          <p:nvPr/>
        </p:nvSpPr>
        <p:spPr>
          <a:xfrm>
            <a:off x="1295400" y="6169223"/>
            <a:ext cx="7819769" cy="307777"/>
          </a:xfrm>
          <a:prstGeom prst="rect">
            <a:avLst/>
          </a:prstGeom>
          <a:noFill/>
        </p:spPr>
        <p:txBody>
          <a:bodyPr wrap="none" rtlCol="0">
            <a:spAutoFit/>
          </a:bodyPr>
          <a:lstStyle/>
          <a:p>
            <a:r>
              <a:rPr lang="en-US" sz="1400" dirty="0">
                <a:solidFill>
                  <a:srgbClr val="FF0000"/>
                </a:solidFill>
                <a:effectLst>
                  <a:outerShdw blurRad="38100" dist="38100" dir="2700000" algn="tl">
                    <a:srgbClr val="000000">
                      <a:alpha val="43137"/>
                    </a:srgbClr>
                  </a:outerShdw>
                </a:effectLst>
                <a:latin typeface="Segoe Print" panose="02000600000000000000" pitchFamily="2" charset="0"/>
              </a:rPr>
              <a:t>Next time you visit your old high school ask them if they think the measure is solid!</a:t>
            </a:r>
          </a:p>
        </p:txBody>
      </p:sp>
      <p:pic>
        <p:nvPicPr>
          <p:cNvPr id="11" name="Picture 10" descr="Overlay of screenshot of bar graph from US News &amp; World Report showing the number of schools in each state reporting a 100% graduation rate.&#10;&#10;Link to full chart:  https://www.usnews.com/high-schools/best-high-schools/articles/2017-05-17/map-see-high-school-graduation-rates-by-state &#10;">
            <a:extLst>
              <a:ext uri="{FF2B5EF4-FFF2-40B4-BE49-F238E27FC236}">
                <a16:creationId xmlns:a16="http://schemas.microsoft.com/office/drawing/2014/main" id="{FDE5066B-3801-4889-8632-E970C158C8F5}"/>
              </a:ext>
            </a:extLst>
          </p:cNvPr>
          <p:cNvPicPr>
            <a:picLocks noChangeAspect="1"/>
          </p:cNvPicPr>
          <p:nvPr/>
        </p:nvPicPr>
        <p:blipFill>
          <a:blip r:embed="rId3"/>
          <a:stretch>
            <a:fillRect/>
          </a:stretch>
        </p:blipFill>
        <p:spPr>
          <a:xfrm rot="21212558">
            <a:off x="1446850" y="1034592"/>
            <a:ext cx="7017720" cy="5236788"/>
          </a:xfrm>
          <a:prstGeom prst="rect">
            <a:avLst/>
          </a:prstGeom>
          <a:ln>
            <a:solidFill>
              <a:schemeClr val="accent1"/>
            </a:solidFill>
          </a:ln>
          <a:effectLst>
            <a:outerShdw blurRad="50800" dist="38100" dir="13500000" algn="br" rotWithShape="0">
              <a:prstClr val="black">
                <a:alpha val="40000"/>
              </a:prstClr>
            </a:outerShdw>
          </a:effectLst>
        </p:spPr>
      </p:pic>
      <p:sp>
        <p:nvSpPr>
          <p:cNvPr id="12" name="TextBox 11">
            <a:extLst>
              <a:ext uri="{FF2B5EF4-FFF2-40B4-BE49-F238E27FC236}">
                <a16:creationId xmlns:a16="http://schemas.microsoft.com/office/drawing/2014/main" id="{065512FC-B3C4-417A-B3ED-01A58144FD70}"/>
              </a:ext>
            </a:extLst>
          </p:cNvPr>
          <p:cNvSpPr txBox="1"/>
          <p:nvPr/>
        </p:nvSpPr>
        <p:spPr>
          <a:xfrm rot="21228010">
            <a:off x="4125734" y="3321769"/>
            <a:ext cx="3734538" cy="1815882"/>
          </a:xfrm>
          <a:prstGeom prst="rect">
            <a:avLst/>
          </a:prstGeom>
          <a:noFill/>
        </p:spPr>
        <p:txBody>
          <a:bodyPr wrap="square" rtlCol="0">
            <a:spAutoFit/>
          </a:bodyPr>
          <a:lstStyle/>
          <a:p>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US News &amp; World Report’s data- access full table using link above.</a:t>
            </a:r>
          </a:p>
          <a:p>
            <a:pPr marL="285750" indent="-285750">
              <a:buFont typeface="Arial" panose="020B0604020202020204" pitchFamily="34" charset="0"/>
              <a:buChar char="•"/>
            </a:pPr>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Look at Texas</a:t>
            </a:r>
          </a:p>
          <a:p>
            <a:pPr marL="285750" indent="-285750">
              <a:buFont typeface="Arial" panose="020B0604020202020204" pitchFamily="34" charset="0"/>
              <a:buChar char="•"/>
            </a:pPr>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Look at other big-population states and compare</a:t>
            </a:r>
          </a:p>
          <a:p>
            <a:pPr marL="285750" indent="-285750">
              <a:buFont typeface="Arial" panose="020B0604020202020204" pitchFamily="34" charset="0"/>
              <a:buChar char="•"/>
            </a:pPr>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Something doesn’t seem right….</a:t>
            </a:r>
          </a:p>
        </p:txBody>
      </p:sp>
      <p:sp>
        <p:nvSpPr>
          <p:cNvPr id="9" name="Rectangle 8">
            <a:extLst>
              <a:ext uri="{FF2B5EF4-FFF2-40B4-BE49-F238E27FC236}">
                <a16:creationId xmlns:a16="http://schemas.microsoft.com/office/drawing/2014/main" id="{C7C7A0A4-D1BD-42B6-B328-F33A68DB5D6C}"/>
              </a:ext>
            </a:extLst>
          </p:cNvPr>
          <p:cNvSpPr/>
          <p:nvPr/>
        </p:nvSpPr>
        <p:spPr>
          <a:xfrm rot="21196778">
            <a:off x="3751638" y="2666009"/>
            <a:ext cx="4009103" cy="646331"/>
          </a:xfrm>
          <a:prstGeom prst="rect">
            <a:avLst/>
          </a:prstGeom>
        </p:spPr>
        <p:txBody>
          <a:bodyPr wrap="square">
            <a:spAutoFit/>
          </a:bodyPr>
          <a:lstStyle/>
          <a:p>
            <a:r>
              <a:rPr lang="en-US" sz="1200" dirty="0">
                <a:hlinkClick r:id="rId4"/>
              </a:rPr>
              <a:t>https://www.usnews.com/high-schools/best-high-schools/articles/2017-05-17/map-see-high-school-graduation-rates-by-state</a:t>
            </a:r>
            <a:r>
              <a:rPr lang="en-US" sz="1200" dirty="0"/>
              <a:t> </a:t>
            </a:r>
          </a:p>
        </p:txBody>
      </p:sp>
    </p:spTree>
    <p:extLst>
      <p:ext uri="{BB962C8B-B14F-4D97-AF65-F5344CB8AC3E}">
        <p14:creationId xmlns:p14="http://schemas.microsoft.com/office/powerpoint/2010/main" val="1246097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rot="21376947">
            <a:off x="1272610" y="694403"/>
            <a:ext cx="7239000" cy="6627654"/>
          </a:xfrm>
          <a:prstGeom prst="rect">
            <a:avLst/>
          </a:prstGeom>
          <a:solidFill>
            <a:schemeClr val="bg1"/>
          </a:solidFill>
          <a:ln w="19050">
            <a:solidFill>
              <a:schemeClr val="accent1"/>
            </a:solidFill>
          </a:ln>
          <a:effectLst>
            <a:outerShdw blurRad="50800" dist="38100" dir="13500000" algn="b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1" name="Group 10" descr="Screenshot of article from nprED. Title is &quot;Teachers Around the Country React to Investigation Into Ballou High School.&quot;&#10;&#10;That was a public high school in Washington D.C. with a 100% graduation rate in 2017.&#10;&#10;Text of article shown:&#10;So far the reaction has been swift and strong to our investigation into Ballou High School in Washington D.C., where we shed light on chronic absenteeism and a pressure teachers say they felt to pass failing students and get them to graduation.&#10;&#10;The day after our report, city and district leaders announced that two investigations would look into just what happened at the school, and at other schools around the district last year. We expect the results of those investigations late next month.&#10;&#10;A week after our report, the school's principal was reassigned. District leaders say her return as principal pends on the results of those investigations.&#10;&#10;On Friday the city council's education committee heard more than 10 hours of public testimony from district leaders, students, parents, teachers, residents, education advocates and many more.&#10;&#10;We've also gotten word from teachers around the nation who read, listened to or found the story on Facebook. They told us of similar stories where they are: chronic absenteeism, a reliance on methods like credit recovery and makeup work to graduate students, as well as pressure teachers say they feel to pass unprepared kids.&#10;&#10;Understandably, many of those educators asked to remain anonymous if we shared their stories. We granted that when appropriate.&#10;&#10;We've aggregated some of their stories here:&#10;&#10;&quot;This happens everywhere. I hate the days grades are due. So much nonsense, accepting garbage work, 'adjusting' grades, pressure to 'work with students', etc.&quot; Jen Stephens, Facebook.&#10;&#10;&quot;The same thing is happening in Chicago Public Schools! Our attendance rate is 96%, but most of it is altered. We are also not allowed to fail anyone ... but IF you dare fail anyone there better be mounds of paper work and they better not be a senior. Five teachers left last year and for 4 of them it was all because they couldn't ethically continue to work here.&quot; A teacher in Illinois."/>
          <p:cNvGrpSpPr/>
          <p:nvPr/>
        </p:nvGrpSpPr>
        <p:grpSpPr>
          <a:xfrm rot="21379460">
            <a:off x="1400338" y="894710"/>
            <a:ext cx="6705601" cy="5866148"/>
            <a:chOff x="1219199" y="1143000"/>
            <a:chExt cx="7162801" cy="6323348"/>
          </a:xfrm>
        </p:grpSpPr>
        <p:pic>
          <p:nvPicPr>
            <p:cNvPr id="3" name="Picture 2"/>
            <p:cNvPicPr>
              <a:picLocks noChangeAspect="1"/>
            </p:cNvPicPr>
            <p:nvPr/>
          </p:nvPicPr>
          <p:blipFill rotWithShape="1">
            <a:blip r:embed="rId2"/>
            <a:srcRect l="1140" t="48583" r="2050"/>
            <a:stretch/>
          </p:blipFill>
          <p:spPr>
            <a:xfrm>
              <a:off x="1219199" y="1406160"/>
              <a:ext cx="6934201" cy="1077463"/>
            </a:xfrm>
            <a:prstGeom prst="rect">
              <a:avLst/>
            </a:prstGeom>
          </p:spPr>
        </p:pic>
        <p:pic>
          <p:nvPicPr>
            <p:cNvPr id="4" name="Picture 3"/>
            <p:cNvPicPr>
              <a:picLocks noChangeAspect="1"/>
            </p:cNvPicPr>
            <p:nvPr/>
          </p:nvPicPr>
          <p:blipFill rotWithShape="1">
            <a:blip r:embed="rId3"/>
            <a:srcRect l="2254" r="3446"/>
            <a:stretch/>
          </p:blipFill>
          <p:spPr>
            <a:xfrm>
              <a:off x="1219200" y="2472960"/>
              <a:ext cx="6858000" cy="721428"/>
            </a:xfrm>
            <a:prstGeom prst="rect">
              <a:avLst/>
            </a:prstGeom>
          </p:spPr>
        </p:pic>
        <p:pic>
          <p:nvPicPr>
            <p:cNvPr id="5" name="Picture 4"/>
            <p:cNvPicPr>
              <a:picLocks noChangeAspect="1"/>
            </p:cNvPicPr>
            <p:nvPr/>
          </p:nvPicPr>
          <p:blipFill rotWithShape="1">
            <a:blip r:embed="rId2"/>
            <a:srcRect l="1064" r="1064" b="85456"/>
            <a:stretch/>
          </p:blipFill>
          <p:spPr>
            <a:xfrm>
              <a:off x="1219200" y="1143000"/>
              <a:ext cx="7010400" cy="304800"/>
            </a:xfrm>
            <a:prstGeom prst="rect">
              <a:avLst/>
            </a:prstGeom>
          </p:spPr>
        </p:pic>
        <p:pic>
          <p:nvPicPr>
            <p:cNvPr id="6" name="Picture 5"/>
            <p:cNvPicPr>
              <a:picLocks noChangeAspect="1"/>
            </p:cNvPicPr>
            <p:nvPr/>
          </p:nvPicPr>
          <p:blipFill rotWithShape="1">
            <a:blip r:embed="rId4"/>
            <a:srcRect l="1857" r="2502"/>
            <a:stretch/>
          </p:blipFill>
          <p:spPr>
            <a:xfrm>
              <a:off x="1219199" y="3158760"/>
              <a:ext cx="6934201" cy="4307588"/>
            </a:xfrm>
            <a:prstGeom prst="rect">
              <a:avLst/>
            </a:prstGeom>
          </p:spPr>
        </p:pic>
        <p:cxnSp>
          <p:nvCxnSpPr>
            <p:cNvPr id="8" name="Straight Connector 7"/>
            <p:cNvCxnSpPr/>
            <p:nvPr/>
          </p:nvCxnSpPr>
          <p:spPr>
            <a:xfrm>
              <a:off x="2667000" y="3158760"/>
              <a:ext cx="48768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543800" y="3051037"/>
              <a:ext cx="838200" cy="215444"/>
            </a:xfrm>
            <a:prstGeom prst="rect">
              <a:avLst/>
            </a:prstGeom>
            <a:noFill/>
          </p:spPr>
          <p:txBody>
            <a:bodyPr wrap="square" rtlCol="0">
              <a:spAutoFit/>
            </a:bodyPr>
            <a:lstStyle/>
            <a:p>
              <a:r>
                <a:rPr lang="en-US" sz="800" dirty="0">
                  <a:solidFill>
                    <a:schemeClr val="accent1"/>
                  </a:solidFill>
                  <a:latin typeface="Times New Roman" panose="02020603050405020304" pitchFamily="18" charset="0"/>
                  <a:cs typeface="Times New Roman" panose="02020603050405020304" pitchFamily="18" charset="0"/>
                </a:rPr>
                <a:t>Text Removed</a:t>
              </a:r>
            </a:p>
          </p:txBody>
        </p:sp>
      </p:grpSp>
      <p:sp>
        <p:nvSpPr>
          <p:cNvPr id="2" name="Title 1"/>
          <p:cNvSpPr>
            <a:spLocks noGrp="1"/>
          </p:cNvSpPr>
          <p:nvPr>
            <p:ph type="title"/>
          </p:nvPr>
        </p:nvSpPr>
        <p:spPr>
          <a:xfrm>
            <a:off x="1435608" y="0"/>
            <a:ext cx="7498080" cy="1143000"/>
          </a:xfrm>
        </p:spPr>
        <p:txBody>
          <a:bodyPr>
            <a:normAutofit/>
          </a:bodyPr>
          <a:lstStyle/>
          <a:p>
            <a:r>
              <a:rPr lang="en-US" sz="3900" dirty="0"/>
              <a:t>It’s a </a:t>
            </a:r>
            <a:r>
              <a:rPr lang="en-US" sz="3900" u="sng" dirty="0"/>
              <a:t>nationwide</a:t>
            </a:r>
            <a:r>
              <a:rPr lang="en-US" sz="3900" dirty="0"/>
              <a:t> issue….</a:t>
            </a:r>
          </a:p>
        </p:txBody>
      </p:sp>
      <p:sp>
        <p:nvSpPr>
          <p:cNvPr id="13" name="Oval 12"/>
          <p:cNvSpPr/>
          <p:nvPr/>
        </p:nvSpPr>
        <p:spPr>
          <a:xfrm rot="21388261">
            <a:off x="4430999" y="1457939"/>
            <a:ext cx="2819400" cy="457200"/>
          </a:xfrm>
          <a:prstGeom prst="ellipse">
            <a:avLst/>
          </a:prstGeom>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7287193" y="1143000"/>
            <a:ext cx="1864613" cy="954107"/>
          </a:xfrm>
          <a:prstGeom prst="rect">
            <a:avLst/>
          </a:prstGeom>
          <a:noFill/>
        </p:spPr>
        <p:txBody>
          <a:bodyPr wrap="none" rtlCol="0">
            <a:spAutoFit/>
          </a:bodyPr>
          <a:lstStyle/>
          <a:p>
            <a:r>
              <a:rPr lang="en-US" sz="1400" dirty="0">
                <a:solidFill>
                  <a:srgbClr val="FF0000"/>
                </a:solidFill>
                <a:effectLst>
                  <a:outerShdw blurRad="38100" dist="38100" dir="2700000" algn="tl">
                    <a:srgbClr val="000000">
                      <a:alpha val="43137"/>
                    </a:srgbClr>
                  </a:outerShdw>
                </a:effectLst>
                <a:latin typeface="Segoe Print" panose="02000600000000000000" pitchFamily="2" charset="0"/>
              </a:rPr>
              <a:t>Washington D.C.</a:t>
            </a:r>
          </a:p>
          <a:p>
            <a:r>
              <a:rPr lang="en-US" sz="1400" dirty="0">
                <a:solidFill>
                  <a:srgbClr val="FF0000"/>
                </a:solidFill>
                <a:effectLst>
                  <a:outerShdw blurRad="38100" dist="38100" dir="2700000" algn="tl">
                    <a:srgbClr val="000000">
                      <a:alpha val="43137"/>
                    </a:srgbClr>
                  </a:outerShdw>
                </a:effectLst>
                <a:latin typeface="Segoe Print" panose="02000600000000000000" pitchFamily="2" charset="0"/>
              </a:rPr>
              <a:t>public school with </a:t>
            </a:r>
          </a:p>
          <a:p>
            <a:r>
              <a:rPr lang="en-US" sz="1400" dirty="0">
                <a:solidFill>
                  <a:srgbClr val="FF0000"/>
                </a:solidFill>
                <a:effectLst>
                  <a:outerShdw blurRad="38100" dist="38100" dir="2700000" algn="tl">
                    <a:srgbClr val="000000">
                      <a:alpha val="43137"/>
                    </a:srgbClr>
                  </a:outerShdw>
                </a:effectLst>
                <a:latin typeface="Segoe Print" panose="02000600000000000000" pitchFamily="2" charset="0"/>
              </a:rPr>
              <a:t>100% grad rate</a:t>
            </a:r>
          </a:p>
          <a:p>
            <a:r>
              <a:rPr lang="en-US" sz="1400" dirty="0">
                <a:solidFill>
                  <a:srgbClr val="FF0000"/>
                </a:solidFill>
                <a:effectLst>
                  <a:outerShdw blurRad="38100" dist="38100" dir="2700000" algn="tl">
                    <a:srgbClr val="000000">
                      <a:alpha val="43137"/>
                    </a:srgbClr>
                  </a:outerShdw>
                </a:effectLst>
                <a:latin typeface="Segoe Print" panose="02000600000000000000" pitchFamily="2" charset="0"/>
              </a:rPr>
              <a:t>in 2017</a:t>
            </a:r>
          </a:p>
        </p:txBody>
      </p:sp>
      <mc:AlternateContent xmlns:mc="http://schemas.openxmlformats.org/markup-compatibility/2006" xmlns:p14="http://schemas.microsoft.com/office/powerpoint/2010/main">
        <mc:Choice Requires="p14">
          <p:contentPart p14:bwMode="auto" r:id="rId5">
            <p14:nvContentPartPr>
              <p14:cNvPr id="15" name="Ink 14"/>
              <p14:cNvContentPartPr/>
              <p14:nvPr/>
            </p14:nvContentPartPr>
            <p14:xfrm>
              <a:off x="4387832" y="2355895"/>
              <a:ext cx="2075040" cy="135360"/>
            </p14:xfrm>
          </p:contentPart>
        </mc:Choice>
        <mc:Fallback xmlns="">
          <p:pic>
            <p:nvPicPr>
              <p:cNvPr id="15" name="Ink 14"/>
              <p:cNvPicPr/>
              <p:nvPr/>
            </p:nvPicPr>
            <p:blipFill>
              <a:blip r:embed="rId6"/>
              <a:stretch>
                <a:fillRect/>
              </a:stretch>
            </p:blipFill>
            <p:spPr>
              <a:xfrm>
                <a:off x="4339592" y="2260135"/>
                <a:ext cx="2171160" cy="326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 name="Ink 15"/>
              <p14:cNvContentPartPr/>
              <p14:nvPr/>
            </p14:nvContentPartPr>
            <p14:xfrm>
              <a:off x="2444192" y="2522935"/>
              <a:ext cx="4202640" cy="290880"/>
            </p14:xfrm>
          </p:contentPart>
        </mc:Choice>
        <mc:Fallback xmlns="">
          <p:pic>
            <p:nvPicPr>
              <p:cNvPr id="16" name="Ink 15"/>
              <p:cNvPicPr/>
              <p:nvPr/>
            </p:nvPicPr>
            <p:blipFill>
              <a:blip r:embed="rId8"/>
              <a:stretch>
                <a:fillRect/>
              </a:stretch>
            </p:blipFill>
            <p:spPr>
              <a:xfrm>
                <a:off x="2396312" y="2427175"/>
                <a:ext cx="4298760" cy="482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Ink 16"/>
              <p14:cNvContentPartPr/>
              <p14:nvPr/>
            </p14:nvContentPartPr>
            <p14:xfrm>
              <a:off x="2805272" y="2884015"/>
              <a:ext cx="2540880" cy="158760"/>
            </p14:xfrm>
          </p:contentPart>
        </mc:Choice>
        <mc:Fallback xmlns="">
          <p:pic>
            <p:nvPicPr>
              <p:cNvPr id="17" name="Ink 16"/>
              <p:cNvPicPr/>
              <p:nvPr/>
            </p:nvPicPr>
            <p:blipFill>
              <a:blip r:embed="rId10"/>
              <a:stretch>
                <a:fillRect/>
              </a:stretch>
            </p:blipFill>
            <p:spPr>
              <a:xfrm>
                <a:off x="2757032" y="2787895"/>
                <a:ext cx="2637000" cy="351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Ink 17"/>
              <p14:cNvContentPartPr/>
              <p14:nvPr/>
            </p14:nvContentPartPr>
            <p14:xfrm>
              <a:off x="2769632" y="3349855"/>
              <a:ext cx="1213200" cy="88200"/>
            </p14:xfrm>
          </p:contentPart>
        </mc:Choice>
        <mc:Fallback xmlns="">
          <p:pic>
            <p:nvPicPr>
              <p:cNvPr id="18" name="Ink 17"/>
              <p:cNvPicPr/>
              <p:nvPr/>
            </p:nvPicPr>
            <p:blipFill>
              <a:blip r:embed="rId12"/>
              <a:stretch>
                <a:fillRect/>
              </a:stretch>
            </p:blipFill>
            <p:spPr>
              <a:xfrm>
                <a:off x="2721752" y="3253735"/>
                <a:ext cx="130932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9" name="Ink 18"/>
              <p14:cNvContentPartPr/>
              <p14:nvPr/>
            </p14:nvContentPartPr>
            <p14:xfrm>
              <a:off x="4765472" y="3285415"/>
              <a:ext cx="465840" cy="38880"/>
            </p14:xfrm>
          </p:contentPart>
        </mc:Choice>
        <mc:Fallback xmlns="">
          <p:pic>
            <p:nvPicPr>
              <p:cNvPr id="19" name="Ink 18"/>
              <p:cNvPicPr/>
              <p:nvPr/>
            </p:nvPicPr>
            <p:blipFill>
              <a:blip r:embed="rId14"/>
              <a:stretch>
                <a:fillRect/>
              </a:stretch>
            </p:blipFill>
            <p:spPr>
              <a:xfrm>
                <a:off x="4717592" y="3188397"/>
                <a:ext cx="561960" cy="232553"/>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Ink 19"/>
              <p14:cNvContentPartPr/>
              <p14:nvPr/>
            </p14:nvContentPartPr>
            <p14:xfrm>
              <a:off x="2505752" y="3622375"/>
              <a:ext cx="589680" cy="66240"/>
            </p14:xfrm>
          </p:contentPart>
        </mc:Choice>
        <mc:Fallback xmlns="">
          <p:pic>
            <p:nvPicPr>
              <p:cNvPr id="20" name="Ink 19"/>
              <p:cNvPicPr/>
              <p:nvPr/>
            </p:nvPicPr>
            <p:blipFill>
              <a:blip r:embed="rId16"/>
              <a:stretch>
                <a:fillRect/>
              </a:stretch>
            </p:blipFill>
            <p:spPr>
              <a:xfrm>
                <a:off x="2457872" y="3526255"/>
                <a:ext cx="68544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1" name="Ink 20"/>
              <p14:cNvContentPartPr/>
              <p14:nvPr/>
            </p14:nvContentPartPr>
            <p14:xfrm>
              <a:off x="3288752" y="3481255"/>
              <a:ext cx="2031120" cy="141480"/>
            </p14:xfrm>
          </p:contentPart>
        </mc:Choice>
        <mc:Fallback xmlns="">
          <p:pic>
            <p:nvPicPr>
              <p:cNvPr id="21" name="Ink 20"/>
              <p:cNvPicPr/>
              <p:nvPr/>
            </p:nvPicPr>
            <p:blipFill>
              <a:blip r:embed="rId18"/>
              <a:stretch>
                <a:fillRect/>
              </a:stretch>
            </p:blipFill>
            <p:spPr>
              <a:xfrm>
                <a:off x="3240512" y="3385495"/>
                <a:ext cx="2127240" cy="3333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p14:cNvContentPartPr/>
              <p14:nvPr/>
            </p14:nvContentPartPr>
            <p14:xfrm>
              <a:off x="2505752" y="3813175"/>
              <a:ext cx="932400" cy="82080"/>
            </p14:xfrm>
          </p:contentPart>
        </mc:Choice>
        <mc:Fallback xmlns="">
          <p:pic>
            <p:nvPicPr>
              <p:cNvPr id="22" name="Ink 21"/>
              <p:cNvPicPr/>
              <p:nvPr/>
            </p:nvPicPr>
            <p:blipFill>
              <a:blip r:embed="rId20"/>
              <a:stretch>
                <a:fillRect/>
              </a:stretch>
            </p:blipFill>
            <p:spPr>
              <a:xfrm>
                <a:off x="2457872" y="3717415"/>
                <a:ext cx="102816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 name="Ink 22"/>
              <p14:cNvContentPartPr/>
              <p14:nvPr/>
            </p14:nvContentPartPr>
            <p14:xfrm>
              <a:off x="2523392" y="3894535"/>
              <a:ext cx="2822760" cy="197280"/>
            </p14:xfrm>
          </p:contentPart>
        </mc:Choice>
        <mc:Fallback xmlns="">
          <p:pic>
            <p:nvPicPr>
              <p:cNvPr id="23" name="Ink 22"/>
              <p:cNvPicPr/>
              <p:nvPr/>
            </p:nvPicPr>
            <p:blipFill>
              <a:blip r:embed="rId22"/>
              <a:stretch>
                <a:fillRect/>
              </a:stretch>
            </p:blipFill>
            <p:spPr>
              <a:xfrm>
                <a:off x="2475512" y="3798775"/>
                <a:ext cx="2918520" cy="3888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4" name="Ink 23"/>
              <p14:cNvContentPartPr/>
              <p14:nvPr/>
            </p14:nvContentPartPr>
            <p14:xfrm>
              <a:off x="2584952" y="5126095"/>
              <a:ext cx="1424880" cy="114840"/>
            </p14:xfrm>
          </p:contentPart>
        </mc:Choice>
        <mc:Fallback xmlns="">
          <p:pic>
            <p:nvPicPr>
              <p:cNvPr id="24" name="Ink 23"/>
              <p:cNvPicPr/>
              <p:nvPr/>
            </p:nvPicPr>
            <p:blipFill>
              <a:blip r:embed="rId24"/>
              <a:stretch>
                <a:fillRect/>
              </a:stretch>
            </p:blipFill>
            <p:spPr>
              <a:xfrm>
                <a:off x="2537072" y="5029975"/>
                <a:ext cx="152064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5" name="Ink 24"/>
              <p14:cNvContentPartPr/>
              <p14:nvPr/>
            </p14:nvContentPartPr>
            <p14:xfrm>
              <a:off x="4527872" y="5899735"/>
              <a:ext cx="1319400" cy="149760"/>
            </p14:xfrm>
          </p:contentPart>
        </mc:Choice>
        <mc:Fallback xmlns="">
          <p:pic>
            <p:nvPicPr>
              <p:cNvPr id="25" name="Ink 24"/>
              <p:cNvPicPr/>
              <p:nvPr/>
            </p:nvPicPr>
            <p:blipFill>
              <a:blip r:embed="rId26"/>
              <a:stretch>
                <a:fillRect/>
              </a:stretch>
            </p:blipFill>
            <p:spPr>
              <a:xfrm>
                <a:off x="4479992" y="5803615"/>
                <a:ext cx="1415160" cy="342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6" name="Ink 25"/>
              <p14:cNvContentPartPr/>
              <p14:nvPr/>
            </p14:nvContentPartPr>
            <p14:xfrm>
              <a:off x="6691472" y="6101335"/>
              <a:ext cx="210960" cy="27720"/>
            </p14:xfrm>
          </p:contentPart>
        </mc:Choice>
        <mc:Fallback xmlns="">
          <p:pic>
            <p:nvPicPr>
              <p:cNvPr id="26" name="Ink 25"/>
              <p:cNvPicPr/>
              <p:nvPr/>
            </p:nvPicPr>
            <p:blipFill>
              <a:blip r:embed="rId28"/>
              <a:stretch>
                <a:fillRect/>
              </a:stretch>
            </p:blipFill>
            <p:spPr>
              <a:xfrm>
                <a:off x="6643232" y="6005575"/>
                <a:ext cx="3070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7" name="Ink 26"/>
              <p14:cNvContentPartPr/>
              <p14:nvPr/>
            </p14:nvContentPartPr>
            <p14:xfrm>
              <a:off x="2682152" y="6233095"/>
              <a:ext cx="4114800" cy="326160"/>
            </p14:xfrm>
          </p:contentPart>
        </mc:Choice>
        <mc:Fallback xmlns="">
          <p:pic>
            <p:nvPicPr>
              <p:cNvPr id="27" name="Ink 26"/>
              <p:cNvPicPr/>
              <p:nvPr/>
            </p:nvPicPr>
            <p:blipFill>
              <a:blip r:embed="rId30"/>
              <a:stretch>
                <a:fillRect/>
              </a:stretch>
            </p:blipFill>
            <p:spPr>
              <a:xfrm>
                <a:off x="2633912" y="6136975"/>
                <a:ext cx="4210920" cy="5184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8" name="Ink 27"/>
              <p14:cNvContentPartPr/>
              <p14:nvPr/>
            </p14:nvContentPartPr>
            <p14:xfrm>
              <a:off x="2699072" y="6647095"/>
              <a:ext cx="1160640" cy="96840"/>
            </p14:xfrm>
          </p:contentPart>
        </mc:Choice>
        <mc:Fallback xmlns="">
          <p:pic>
            <p:nvPicPr>
              <p:cNvPr id="28" name="Ink 27"/>
              <p:cNvPicPr/>
              <p:nvPr/>
            </p:nvPicPr>
            <p:blipFill>
              <a:blip r:embed="rId32"/>
              <a:stretch>
                <a:fillRect/>
              </a:stretch>
            </p:blipFill>
            <p:spPr>
              <a:xfrm>
                <a:off x="2651192" y="6550975"/>
                <a:ext cx="1256760" cy="289080"/>
              </a:xfrm>
              <a:prstGeom prst="rect">
                <a:avLst/>
              </a:prstGeom>
            </p:spPr>
          </p:pic>
        </mc:Fallback>
      </mc:AlternateContent>
      <p:sp>
        <p:nvSpPr>
          <p:cNvPr id="29" name="Rectangle 28"/>
          <p:cNvSpPr/>
          <p:nvPr/>
        </p:nvSpPr>
        <p:spPr>
          <a:xfrm rot="16200000">
            <a:off x="5565525" y="3278539"/>
            <a:ext cx="6934200" cy="230832"/>
          </a:xfrm>
          <a:prstGeom prst="rect">
            <a:avLst/>
          </a:prstGeom>
        </p:spPr>
        <p:txBody>
          <a:bodyPr wrap="square">
            <a:spAutoFit/>
          </a:bodyPr>
          <a:lstStyle/>
          <a:p>
            <a:r>
              <a:rPr lang="en-US" sz="900" dirty="0"/>
              <a:t>https://www.npr.org/sections/ed/2017/12/17/570255742/teachers-around-the-country-react-to-investigation-into-ballou-high-school</a:t>
            </a:r>
          </a:p>
        </p:txBody>
      </p:sp>
    </p:spTree>
    <p:extLst>
      <p:ext uri="{BB962C8B-B14F-4D97-AF65-F5344CB8AC3E}">
        <p14:creationId xmlns:p14="http://schemas.microsoft.com/office/powerpoint/2010/main" val="3795387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Lots of Questions Remain…!</a:t>
            </a:r>
          </a:p>
        </p:txBody>
      </p:sp>
      <p:sp>
        <p:nvSpPr>
          <p:cNvPr id="3" name="Content Placeholder 2"/>
          <p:cNvSpPr>
            <a:spLocks noGrp="1"/>
          </p:cNvSpPr>
          <p:nvPr>
            <p:ph idx="1"/>
          </p:nvPr>
        </p:nvSpPr>
        <p:spPr>
          <a:xfrm>
            <a:off x="1435608" y="1600200"/>
            <a:ext cx="7498080" cy="4191000"/>
          </a:xfrm>
        </p:spPr>
        <p:txBody>
          <a:bodyPr>
            <a:normAutofit fontScale="92500" lnSpcReduction="10000"/>
          </a:bodyPr>
          <a:lstStyle/>
          <a:p>
            <a:r>
              <a:rPr lang="en-US" sz="2400" dirty="0"/>
              <a:t>What does </a:t>
            </a:r>
            <a:r>
              <a:rPr lang="en-US" sz="2400" b="1" dirty="0">
                <a:solidFill>
                  <a:schemeClr val="accent2">
                    <a:lumMod val="50000"/>
                  </a:schemeClr>
                </a:solidFill>
              </a:rPr>
              <a:t>“equitable”</a:t>
            </a:r>
            <a:r>
              <a:rPr lang="en-US" sz="2400" b="1" dirty="0"/>
              <a:t> </a:t>
            </a:r>
            <a:r>
              <a:rPr lang="en-US" sz="2400" dirty="0"/>
              <a:t>funding for </a:t>
            </a:r>
            <a:r>
              <a:rPr lang="en-US" sz="2400" b="1" dirty="0">
                <a:solidFill>
                  <a:schemeClr val="accent2">
                    <a:lumMod val="50000"/>
                  </a:schemeClr>
                </a:solidFill>
              </a:rPr>
              <a:t>“excellent” </a:t>
            </a:r>
            <a:r>
              <a:rPr lang="en-US" sz="2400" dirty="0"/>
              <a:t>education look like?</a:t>
            </a:r>
          </a:p>
          <a:p>
            <a:pPr lvl="1"/>
            <a:r>
              <a:rPr lang="en-US" sz="2000" dirty="0"/>
              <a:t>What are the interests are both sides of the argument?</a:t>
            </a:r>
          </a:p>
          <a:p>
            <a:pPr lvl="1"/>
            <a:r>
              <a:rPr lang="en-US" sz="2000" dirty="0"/>
              <a:t>How is Texas likely to continue to respond to this question?</a:t>
            </a:r>
          </a:p>
          <a:p>
            <a:r>
              <a:rPr lang="en-US" sz="2400" dirty="0"/>
              <a:t>What is the best measure of educational attainment?</a:t>
            </a:r>
          </a:p>
          <a:p>
            <a:pPr lvl="1"/>
            <a:r>
              <a:rPr lang="en-US" sz="2000" dirty="0"/>
              <a:t>Is the current HS grad rate reason for Texas to cheer or jeer?</a:t>
            </a:r>
          </a:p>
          <a:p>
            <a:pPr lvl="1"/>
            <a:r>
              <a:rPr lang="en-US" sz="2000" dirty="0"/>
              <a:t>What could be alternative explanations for gaps between HS completion rates and college-readiness scores?</a:t>
            </a:r>
          </a:p>
          <a:p>
            <a:r>
              <a:rPr lang="en-US" sz="2400" dirty="0"/>
              <a:t>How does school funding translate into school completion in Texas?  </a:t>
            </a:r>
            <a:r>
              <a:rPr lang="en-US" sz="2400" i="1" dirty="0"/>
              <a:t>Will boosting the former also boost the latter?</a:t>
            </a:r>
          </a:p>
          <a:p>
            <a:r>
              <a:rPr lang="en-US" sz="2400" dirty="0"/>
              <a:t>Does this matter to you now?  Will it matter to you in 15-20 years?  </a:t>
            </a:r>
            <a:r>
              <a:rPr lang="en-US" sz="2400" i="1" dirty="0">
                <a:solidFill>
                  <a:schemeClr val="accent1"/>
                </a:solidFill>
                <a:effectLst>
                  <a:outerShdw blurRad="38100" dist="38100" dir="2700000" algn="tl">
                    <a:srgbClr val="000000">
                      <a:alpha val="43137"/>
                    </a:srgbClr>
                  </a:outerShdw>
                </a:effectLst>
              </a:rPr>
              <a:t>When should it start mattering?</a:t>
            </a:r>
            <a:endParaRPr lang="en-US" sz="2200" i="1" dirty="0">
              <a:solidFill>
                <a:schemeClr val="accent1"/>
              </a:solidFill>
              <a:effectLst>
                <a:outerShdw blurRad="38100" dist="38100" dir="2700000" algn="tl">
                  <a:srgbClr val="000000">
                    <a:alpha val="43137"/>
                  </a:srgbClr>
                </a:outerShdw>
              </a:effectLst>
            </a:endParaRPr>
          </a:p>
          <a:p>
            <a:pPr marL="402336" lvl="1" indent="0">
              <a:buNone/>
            </a:pPr>
            <a:endParaRPr lang="en-US" sz="2000" dirty="0"/>
          </a:p>
          <a:p>
            <a:pPr lvl="1"/>
            <a:endParaRPr lang="en-US" sz="2000" dirty="0"/>
          </a:p>
        </p:txBody>
      </p:sp>
      <p:sp>
        <p:nvSpPr>
          <p:cNvPr id="5" name="Rectangle 4"/>
          <p:cNvSpPr/>
          <p:nvPr/>
        </p:nvSpPr>
        <p:spPr>
          <a:xfrm>
            <a:off x="4876800" y="6615434"/>
            <a:ext cx="4572000" cy="215444"/>
          </a:xfrm>
          <a:prstGeom prst="rect">
            <a:avLst/>
          </a:prstGeom>
        </p:spPr>
        <p:txBody>
          <a:bodyPr>
            <a:spAutoFit/>
          </a:bodyPr>
          <a:lstStyle/>
          <a:p>
            <a:r>
              <a:rPr lang="en-US" sz="800" dirty="0"/>
              <a:t>http://www.nytimes.com/2014/09/26/us/with-climbing-graduation-rates-come-renewed-doubts.html</a:t>
            </a:r>
          </a:p>
        </p:txBody>
      </p:sp>
      <p:sp>
        <p:nvSpPr>
          <p:cNvPr id="6" name="Rectangle 5"/>
          <p:cNvSpPr/>
          <p:nvPr/>
        </p:nvSpPr>
        <p:spPr>
          <a:xfrm>
            <a:off x="4876800" y="6476595"/>
            <a:ext cx="4572000" cy="215444"/>
          </a:xfrm>
          <a:prstGeom prst="rect">
            <a:avLst/>
          </a:prstGeom>
        </p:spPr>
        <p:txBody>
          <a:bodyPr>
            <a:spAutoFit/>
          </a:bodyPr>
          <a:lstStyle/>
          <a:p>
            <a:r>
              <a:rPr lang="en-US" sz="800"/>
              <a:t>http://www.texastribune.org/2014/08/05/texas-posts-top-high-school-graduation-rates-again/</a:t>
            </a:r>
            <a:endParaRPr lang="en-US" sz="800" dirty="0"/>
          </a:p>
        </p:txBody>
      </p:sp>
      <p:sp>
        <p:nvSpPr>
          <p:cNvPr id="7" name="Rectangle 6"/>
          <p:cNvSpPr/>
          <p:nvPr/>
        </p:nvSpPr>
        <p:spPr>
          <a:xfrm>
            <a:off x="4191000" y="6337756"/>
            <a:ext cx="5257800" cy="215444"/>
          </a:xfrm>
          <a:prstGeom prst="rect">
            <a:avLst/>
          </a:prstGeom>
        </p:spPr>
        <p:txBody>
          <a:bodyPr wrap="square">
            <a:spAutoFit/>
          </a:bodyPr>
          <a:lstStyle/>
          <a:p>
            <a:r>
              <a:rPr lang="en-US" sz="800" dirty="0"/>
              <a:t>http://www.mysanantonio.com/opinion/commentary/article/Stop-doubting-Texas-graduation-numbers-5879064.php</a:t>
            </a:r>
          </a:p>
        </p:txBody>
      </p:sp>
      <p:sp>
        <p:nvSpPr>
          <p:cNvPr id="8" name="TextBox 7" descr="Comment at bottom of screen:&#10;Gather expert opinions on both sides.  Ask hard questions.  Listen critically to the answers.  Repeat!&#10;"/>
          <p:cNvSpPr txBox="1"/>
          <p:nvPr/>
        </p:nvSpPr>
        <p:spPr>
          <a:xfrm>
            <a:off x="2514600" y="5684157"/>
            <a:ext cx="5671287" cy="584775"/>
          </a:xfrm>
          <a:prstGeom prst="rect">
            <a:avLst/>
          </a:prstGeom>
          <a:noFill/>
        </p:spPr>
        <p:txBody>
          <a:bodyPr wrap="square" rtlCol="0">
            <a:spAutoFit/>
          </a:bodyPr>
          <a:lstStyle/>
          <a:p>
            <a:pPr algn="ctr"/>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Gather expert opinions on both sides.  Ask hard questions.  Listen critically to the answers.  Repeat!</a:t>
            </a:r>
          </a:p>
        </p:txBody>
      </p:sp>
    </p:spTree>
    <p:extLst>
      <p:ext uri="{BB962C8B-B14F-4D97-AF65-F5344CB8AC3E}">
        <p14:creationId xmlns:p14="http://schemas.microsoft.com/office/powerpoint/2010/main" val="41620480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D5D8A-F6F1-44C9-B418-02D251FEDE4C}"/>
              </a:ext>
            </a:extLst>
          </p:cNvPr>
          <p:cNvSpPr>
            <a:spLocks noGrp="1"/>
          </p:cNvSpPr>
          <p:nvPr>
            <p:ph type="title"/>
          </p:nvPr>
        </p:nvSpPr>
        <p:spPr/>
        <p:txBody>
          <a:bodyPr>
            <a:normAutofit/>
          </a:bodyPr>
          <a:lstStyle/>
          <a:p>
            <a:pPr>
              <a:lnSpc>
                <a:spcPct val="100000"/>
              </a:lnSpc>
            </a:pPr>
            <a:r>
              <a:rPr lang="en-US" b="0" cap="none" dirty="0"/>
              <a:t>Practice Problems</a:t>
            </a:r>
            <a:br>
              <a:rPr lang="en-US" b="0" cap="none" dirty="0"/>
            </a:br>
            <a:r>
              <a:rPr lang="en-US" sz="2400" b="0" cap="none" dirty="0"/>
              <a:t>…to begin mastering this material.  </a:t>
            </a:r>
            <a:br>
              <a:rPr lang="en-US" sz="2400" b="0" cap="none" dirty="0"/>
            </a:br>
            <a:br>
              <a:rPr lang="en-US" sz="2400" b="0" cap="none" dirty="0"/>
            </a:br>
            <a:r>
              <a:rPr lang="en-US" sz="2200" b="0" cap="none" dirty="0"/>
              <a:t>Complete instructions are in the Module 1 resource, </a:t>
            </a:r>
            <a:r>
              <a:rPr lang="en-US" sz="2200" b="0" i="1" cap="none" dirty="0"/>
              <a:t>How to Use Practice Problems to Prepare for Exams</a:t>
            </a:r>
            <a:r>
              <a:rPr lang="en-US" sz="2200" b="0" cap="none" dirty="0"/>
              <a:t>.</a:t>
            </a:r>
            <a:endParaRPr lang="en-US" b="0" cap="none" dirty="0"/>
          </a:p>
        </p:txBody>
      </p:sp>
      <p:sp>
        <p:nvSpPr>
          <p:cNvPr id="3" name="Text Placeholder 2">
            <a:extLst>
              <a:ext uri="{FF2B5EF4-FFF2-40B4-BE49-F238E27FC236}">
                <a16:creationId xmlns:a16="http://schemas.microsoft.com/office/drawing/2014/main" id="{CDD7CD17-A96A-44C2-A99E-E35FF58BEDEF}"/>
              </a:ext>
            </a:extLst>
          </p:cNvPr>
          <p:cNvSpPr>
            <a:spLocks noGrp="1"/>
          </p:cNvSpPr>
          <p:nvPr>
            <p:ph type="body" idx="1"/>
          </p:nvPr>
        </p:nvSpPr>
        <p:spPr/>
        <p:txBody>
          <a:bodyPr/>
          <a:lstStyle/>
          <a:p>
            <a:r>
              <a:rPr lang="en-US" dirty="0"/>
              <a:t>Don’t forget to do the…</a:t>
            </a:r>
          </a:p>
        </p:txBody>
      </p:sp>
    </p:spTree>
    <p:extLst>
      <p:ext uri="{BB962C8B-B14F-4D97-AF65-F5344CB8AC3E}">
        <p14:creationId xmlns:p14="http://schemas.microsoft.com/office/powerpoint/2010/main" val="25861893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3C0EB-D2DF-4399-8026-06F5BF7CD7D7}"/>
              </a:ext>
            </a:extLst>
          </p:cNvPr>
          <p:cNvSpPr>
            <a:spLocks noGrp="1"/>
          </p:cNvSpPr>
          <p:nvPr>
            <p:ph type="title"/>
          </p:nvPr>
        </p:nvSpPr>
        <p:spPr/>
        <p:txBody>
          <a:bodyPr/>
          <a:lstStyle/>
          <a:p>
            <a:r>
              <a:rPr lang="en-US" dirty="0"/>
              <a:t>My Hope…</a:t>
            </a:r>
          </a:p>
        </p:txBody>
      </p:sp>
      <p:sp>
        <p:nvSpPr>
          <p:cNvPr id="3" name="Text Placeholder 2">
            <a:extLst>
              <a:ext uri="{FF2B5EF4-FFF2-40B4-BE49-F238E27FC236}">
                <a16:creationId xmlns:a16="http://schemas.microsoft.com/office/drawing/2014/main" id="{18B1CEA3-2786-470A-80AE-32B72822074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56159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3C0EB-D2DF-4399-8026-06F5BF7CD7D7}"/>
              </a:ext>
            </a:extLst>
          </p:cNvPr>
          <p:cNvSpPr>
            <a:spLocks noGrp="1"/>
          </p:cNvSpPr>
          <p:nvPr>
            <p:ph type="title"/>
          </p:nvPr>
        </p:nvSpPr>
        <p:spPr/>
        <p:txBody>
          <a:bodyPr/>
          <a:lstStyle/>
          <a:p>
            <a:r>
              <a:rPr lang="en-US" dirty="0"/>
              <a:t>Savvy</a:t>
            </a:r>
          </a:p>
        </p:txBody>
      </p:sp>
      <p:sp>
        <p:nvSpPr>
          <p:cNvPr id="3" name="Text Placeholder 2">
            <a:extLst>
              <a:ext uri="{FF2B5EF4-FFF2-40B4-BE49-F238E27FC236}">
                <a16:creationId xmlns:a16="http://schemas.microsoft.com/office/drawing/2014/main" id="{18B1CEA3-2786-470A-80AE-32B72822074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888770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3C0EB-D2DF-4399-8026-06F5BF7CD7D7}"/>
              </a:ext>
            </a:extLst>
          </p:cNvPr>
          <p:cNvSpPr>
            <a:spLocks noGrp="1"/>
          </p:cNvSpPr>
          <p:nvPr>
            <p:ph type="title"/>
          </p:nvPr>
        </p:nvSpPr>
        <p:spPr/>
        <p:txBody>
          <a:bodyPr/>
          <a:lstStyle/>
          <a:p>
            <a:r>
              <a:rPr lang="en-US" dirty="0"/>
              <a:t>Honorable</a:t>
            </a:r>
          </a:p>
        </p:txBody>
      </p:sp>
      <p:sp>
        <p:nvSpPr>
          <p:cNvPr id="3" name="Text Placeholder 2">
            <a:extLst>
              <a:ext uri="{FF2B5EF4-FFF2-40B4-BE49-F238E27FC236}">
                <a16:creationId xmlns:a16="http://schemas.microsoft.com/office/drawing/2014/main" id="{18B1CEA3-2786-470A-80AE-32B72822074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860296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3C0EB-D2DF-4399-8026-06F5BF7CD7D7}"/>
              </a:ext>
            </a:extLst>
          </p:cNvPr>
          <p:cNvSpPr>
            <a:spLocks noGrp="1"/>
          </p:cNvSpPr>
          <p:nvPr>
            <p:ph type="title"/>
          </p:nvPr>
        </p:nvSpPr>
        <p:spPr/>
        <p:txBody>
          <a:bodyPr/>
          <a:lstStyle/>
          <a:p>
            <a:r>
              <a:rPr lang="en-US" dirty="0"/>
              <a:t>Compassionate</a:t>
            </a:r>
          </a:p>
        </p:txBody>
      </p:sp>
      <p:sp>
        <p:nvSpPr>
          <p:cNvPr id="3" name="Text Placeholder 2">
            <a:extLst>
              <a:ext uri="{FF2B5EF4-FFF2-40B4-BE49-F238E27FC236}">
                <a16:creationId xmlns:a16="http://schemas.microsoft.com/office/drawing/2014/main" id="{18B1CEA3-2786-470A-80AE-32B72822074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1721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B6459-0BF6-4EDD-B4B7-455FB95B6E99}"/>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144FE49-72E0-4841-B8B9-62B62E52D682}"/>
              </a:ext>
            </a:extLst>
          </p:cNvPr>
          <p:cNvSpPr>
            <a:spLocks noGrp="1"/>
          </p:cNvSpPr>
          <p:nvPr>
            <p:ph idx="1"/>
          </p:nvPr>
        </p:nvSpPr>
        <p:spPr>
          <a:xfrm>
            <a:off x="1435608" y="1447800"/>
            <a:ext cx="7498080" cy="5334000"/>
          </a:xfrm>
        </p:spPr>
        <p:txBody>
          <a:bodyPr>
            <a:normAutofit fontScale="92500" lnSpcReduction="10000"/>
          </a:bodyPr>
          <a:lstStyle/>
          <a:p>
            <a:pPr marL="461963" indent="-381000">
              <a:buFont typeface="+mj-lt"/>
              <a:buAutoNum type="arabicPeriod" startAt="9"/>
            </a:pPr>
            <a:r>
              <a:rPr lang="en-US" sz="1800" dirty="0"/>
              <a:t>Describe the rationales and actions of the Texas state government regarding the public education budget in response to the Great Recession.  Put that in context with respect to per-student funding in Texas from 2007-2016.</a:t>
            </a:r>
          </a:p>
          <a:p>
            <a:pPr marL="461963" indent="-381000">
              <a:buFont typeface="+mj-lt"/>
              <a:buAutoNum type="arabicPeriod" startAt="9"/>
            </a:pPr>
            <a:r>
              <a:rPr lang="en-US" sz="1800" dirty="0"/>
              <a:t>Discuss the differences between the FY16 revenue source weights in school funding in Texas and in the average US state.  Also describe the difference between the per-student spending in Texas versus the average US state from 2007-2016.</a:t>
            </a:r>
          </a:p>
          <a:p>
            <a:pPr marL="461963" indent="-381000">
              <a:buFont typeface="+mj-lt"/>
              <a:buAutoNum type="arabicPeriod" startAt="9"/>
            </a:pPr>
            <a:r>
              <a:rPr lang="en-US" sz="1800" dirty="0"/>
              <a:t>Explain the issue at the heart of the 2013 suit by Texas school districts against the state, as well as the intermediate and final outcomes of that court action.</a:t>
            </a:r>
          </a:p>
          <a:p>
            <a:pPr marL="461963" indent="-381000">
              <a:buFont typeface="+mj-lt"/>
              <a:buAutoNum type="arabicPeriod" startAt="9"/>
            </a:pPr>
            <a:r>
              <a:rPr lang="en-US" sz="1800" dirty="0"/>
              <a:t>Describe the results of education funding reform efforts in the 2017 legislative session and how what funding resulted.</a:t>
            </a:r>
          </a:p>
          <a:p>
            <a:pPr marL="461963" indent="-381000">
              <a:buFont typeface="+mj-lt"/>
              <a:buAutoNum type="arabicPeriod" startAt="9"/>
            </a:pPr>
            <a:r>
              <a:rPr lang="en-US" sz="1800" dirty="0"/>
              <a:t>Discuss the impact of less funding for schools in poorer districts in Texas.</a:t>
            </a:r>
          </a:p>
          <a:p>
            <a:pPr marL="461963" indent="-381000">
              <a:buFont typeface="+mj-lt"/>
              <a:buAutoNum type="arabicPeriod" startAt="9"/>
            </a:pPr>
            <a:r>
              <a:rPr lang="en-US" sz="1800" dirty="0"/>
              <a:t>Explain the extent of inequities of per-student funding in Texas between districts and the role that the state and local governments play in any shortfalls that result in a given district. </a:t>
            </a:r>
          </a:p>
          <a:p>
            <a:pPr marL="461963" indent="-381000">
              <a:buFont typeface="+mj-lt"/>
              <a:buAutoNum type="arabicPeriod" startAt="9"/>
            </a:pPr>
            <a:r>
              <a:rPr lang="en-US" sz="1800" dirty="0"/>
              <a:t>Characterize the fairness ratios calculated for each of the US states and the picture they form.  Compare Texas to its border-sharing neighbors.</a:t>
            </a:r>
          </a:p>
          <a:p>
            <a:pPr marL="461963" indent="-381000">
              <a:buFont typeface="+mj-lt"/>
              <a:buAutoNum type="arabicPeriod" startAt="9"/>
            </a:pPr>
            <a:r>
              <a:rPr lang="en-US" sz="1800" dirty="0"/>
              <a:t>Compare and contrast the amount of Ohio per-student revenue in each of the poverty-rate quintiles to those of Texas.  What are the potential pros/cons of each?</a:t>
            </a:r>
          </a:p>
        </p:txBody>
      </p:sp>
    </p:spTree>
    <p:extLst>
      <p:ext uri="{BB962C8B-B14F-4D97-AF65-F5344CB8AC3E}">
        <p14:creationId xmlns:p14="http://schemas.microsoft.com/office/powerpoint/2010/main" val="12510996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3C0EB-D2DF-4399-8026-06F5BF7CD7D7}"/>
              </a:ext>
            </a:extLst>
          </p:cNvPr>
          <p:cNvSpPr>
            <a:spLocks noGrp="1"/>
          </p:cNvSpPr>
          <p:nvPr>
            <p:ph type="title"/>
          </p:nvPr>
        </p:nvSpPr>
        <p:spPr/>
        <p:txBody>
          <a:bodyPr/>
          <a:lstStyle/>
          <a:p>
            <a:r>
              <a:rPr lang="en-US" dirty="0"/>
              <a:t>Principles</a:t>
            </a:r>
            <a:br>
              <a:rPr lang="en-US" dirty="0"/>
            </a:br>
            <a:r>
              <a:rPr lang="en-US" dirty="0"/>
              <a:t>Practicalities</a:t>
            </a:r>
            <a:br>
              <a:rPr lang="en-US" dirty="0"/>
            </a:br>
            <a:r>
              <a:rPr lang="en-US" dirty="0">
                <a:solidFill>
                  <a:srgbClr val="C00000"/>
                </a:solidFill>
              </a:rPr>
              <a:t>People</a:t>
            </a:r>
          </a:p>
        </p:txBody>
      </p:sp>
      <p:sp>
        <p:nvSpPr>
          <p:cNvPr id="3" name="Text Placeholder 2">
            <a:extLst>
              <a:ext uri="{FF2B5EF4-FFF2-40B4-BE49-F238E27FC236}">
                <a16:creationId xmlns:a16="http://schemas.microsoft.com/office/drawing/2014/main" id="{18B1CEA3-2786-470A-80AE-32B72822074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60637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3C0EB-D2DF-4399-8026-06F5BF7CD7D7}"/>
              </a:ext>
            </a:extLst>
          </p:cNvPr>
          <p:cNvSpPr>
            <a:spLocks noGrp="1"/>
          </p:cNvSpPr>
          <p:nvPr>
            <p:ph type="title"/>
          </p:nvPr>
        </p:nvSpPr>
        <p:spPr/>
        <p:txBody>
          <a:bodyPr/>
          <a:lstStyle/>
          <a:p>
            <a:r>
              <a:rPr lang="en-US" dirty="0"/>
              <a:t>Working for your success</a:t>
            </a:r>
          </a:p>
        </p:txBody>
      </p:sp>
      <p:sp>
        <p:nvSpPr>
          <p:cNvPr id="3" name="Text Placeholder 2">
            <a:extLst>
              <a:ext uri="{FF2B5EF4-FFF2-40B4-BE49-F238E27FC236}">
                <a16:creationId xmlns:a16="http://schemas.microsoft.com/office/drawing/2014/main" id="{18B1CEA3-2786-470A-80AE-32B72822074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72303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32225-1766-4B6B-AF92-59F7D6B8FA8C}"/>
              </a:ext>
            </a:extLst>
          </p:cNvPr>
          <p:cNvSpPr>
            <a:spLocks noGrp="1"/>
          </p:cNvSpPr>
          <p:nvPr>
            <p:ph type="ctrTitle"/>
          </p:nvPr>
        </p:nvSpPr>
        <p:spPr>
          <a:xfrm>
            <a:off x="1454683" y="1778508"/>
            <a:ext cx="7406640" cy="1472184"/>
          </a:xfrm>
        </p:spPr>
        <p:txBody>
          <a:bodyPr>
            <a:normAutofit fontScale="90000"/>
          </a:bodyPr>
          <a:lstStyle/>
          <a:p>
            <a:r>
              <a:rPr lang="en-US" dirty="0">
                <a:solidFill>
                  <a:srgbClr val="C00000"/>
                </a:solidFill>
              </a:rPr>
              <a:t>Please complete the University Course Eval!</a:t>
            </a:r>
            <a:br>
              <a:rPr lang="en-US" dirty="0"/>
            </a:br>
            <a:br>
              <a:rPr lang="en-US" dirty="0"/>
            </a:br>
            <a:r>
              <a:rPr lang="en-US" dirty="0">
                <a:hlinkClick r:id="rId2"/>
              </a:rPr>
              <a:t>https://tamu.aefis.net</a:t>
            </a:r>
            <a:r>
              <a:rPr lang="en-US" dirty="0"/>
              <a:t> </a:t>
            </a:r>
          </a:p>
        </p:txBody>
      </p:sp>
      <p:sp>
        <p:nvSpPr>
          <p:cNvPr id="4" name="Subtitle 3">
            <a:extLst>
              <a:ext uri="{FF2B5EF4-FFF2-40B4-BE49-F238E27FC236}">
                <a16:creationId xmlns:a16="http://schemas.microsoft.com/office/drawing/2014/main" id="{64BEE6CC-9188-431C-B227-AAD84A22D252}"/>
              </a:ext>
            </a:extLst>
          </p:cNvPr>
          <p:cNvSpPr>
            <a:spLocks noGrp="1"/>
          </p:cNvSpPr>
          <p:nvPr>
            <p:ph type="subTitle" idx="1"/>
          </p:nvPr>
        </p:nvSpPr>
        <p:spPr>
          <a:xfrm>
            <a:off x="1432560" y="4343400"/>
            <a:ext cx="7406640" cy="1752600"/>
          </a:xfrm>
        </p:spPr>
        <p:txBody>
          <a:bodyPr>
            <a:normAutofit fontScale="70000" lnSpcReduction="20000"/>
          </a:bodyPr>
          <a:lstStyle/>
          <a:p>
            <a:r>
              <a:rPr lang="en-US" b="1" dirty="0">
                <a:solidFill>
                  <a:schemeClr val="accent3">
                    <a:lumMod val="50000"/>
                  </a:schemeClr>
                </a:solidFill>
              </a:rPr>
              <a:t>Should take only 2-10 minutes, depending on whether you are willing to leave comments, too.  I hope you will, and the more specific, the better.</a:t>
            </a:r>
          </a:p>
          <a:p>
            <a:endParaRPr lang="en-US" b="1" u="sng" dirty="0">
              <a:solidFill>
                <a:schemeClr val="accent3">
                  <a:lumMod val="50000"/>
                </a:schemeClr>
              </a:solidFill>
            </a:endParaRPr>
          </a:p>
          <a:p>
            <a:r>
              <a:rPr lang="en-US" b="1" u="sng" dirty="0">
                <a:solidFill>
                  <a:schemeClr val="accent3">
                    <a:lumMod val="50000"/>
                  </a:schemeClr>
                </a:solidFill>
              </a:rPr>
              <a:t>My Promise</a:t>
            </a:r>
            <a:r>
              <a:rPr lang="en-US" b="1" dirty="0">
                <a:solidFill>
                  <a:schemeClr val="accent3">
                    <a:lumMod val="50000"/>
                  </a:schemeClr>
                </a:solidFill>
              </a:rPr>
              <a:t>:  If you leave comments, I WILL READ them.  Previous student comments have led me to change my course design in big and small ways.</a:t>
            </a:r>
          </a:p>
          <a:p>
            <a:endParaRPr lang="en-US" dirty="0">
              <a:solidFill>
                <a:srgbClr val="C00000"/>
              </a:solidFill>
            </a:endParaRPr>
          </a:p>
        </p:txBody>
      </p:sp>
    </p:spTree>
    <p:extLst>
      <p:ext uri="{BB962C8B-B14F-4D97-AF65-F5344CB8AC3E}">
        <p14:creationId xmlns:p14="http://schemas.microsoft.com/office/powerpoint/2010/main" val="1935732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8852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B6459-0BF6-4EDD-B4B7-455FB95B6E99}"/>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144FE49-72E0-4841-B8B9-62B62E52D682}"/>
              </a:ext>
            </a:extLst>
          </p:cNvPr>
          <p:cNvSpPr>
            <a:spLocks noGrp="1"/>
          </p:cNvSpPr>
          <p:nvPr>
            <p:ph idx="1"/>
          </p:nvPr>
        </p:nvSpPr>
        <p:spPr>
          <a:xfrm>
            <a:off x="1435608" y="1447800"/>
            <a:ext cx="7498080" cy="3657600"/>
          </a:xfrm>
        </p:spPr>
        <p:txBody>
          <a:bodyPr>
            <a:normAutofit fontScale="55000" lnSpcReduction="20000"/>
          </a:bodyPr>
          <a:lstStyle/>
          <a:p>
            <a:pPr marL="461963" indent="-381000">
              <a:buFont typeface="+mj-lt"/>
              <a:buAutoNum type="arabicPeriod" startAt="17"/>
            </a:pPr>
            <a:r>
              <a:rPr lang="en-US" dirty="0"/>
              <a:t>Describe the outcome of education funding in the 2020-2021 biennial budget in Texas.</a:t>
            </a:r>
          </a:p>
          <a:p>
            <a:pPr marL="461963" indent="-381000">
              <a:buFont typeface="+mj-lt"/>
              <a:buAutoNum type="arabicPeriod" startAt="17"/>
            </a:pPr>
            <a:r>
              <a:rPr lang="en-US" dirty="0"/>
              <a:t>Characterize the Texas high school graduation rates from 2007-2016.</a:t>
            </a:r>
          </a:p>
          <a:p>
            <a:pPr marL="461963" indent="-381000">
              <a:buFont typeface="+mj-lt"/>
              <a:buAutoNum type="arabicPeriod" startAt="17"/>
            </a:pPr>
            <a:r>
              <a:rPr lang="en-US" dirty="0"/>
              <a:t>Discuss possible reasons that recent graduation rates may be inflated or inaccurate and why this is suspected.</a:t>
            </a:r>
          </a:p>
          <a:p>
            <a:pPr marL="461963" indent="-381000">
              <a:buFont typeface="+mj-lt"/>
              <a:buAutoNum type="arabicPeriod" startAt="17"/>
            </a:pPr>
            <a:r>
              <a:rPr lang="en-US" dirty="0"/>
              <a:t>Describe the problem posed by the number of high schools in Texas reporting a 100% graduation rate in 2017.</a:t>
            </a:r>
          </a:p>
          <a:p>
            <a:pPr marL="461963" indent="-381000">
              <a:buFont typeface="+mj-lt"/>
              <a:buAutoNum type="arabicPeriod" startAt="17"/>
            </a:pPr>
            <a:r>
              <a:rPr lang="en-US" dirty="0"/>
              <a:t>Explain what happened at Ballou High School in 2017, whether it is an isolated event, and what this means about measuring educational attainment.</a:t>
            </a:r>
          </a:p>
          <a:p>
            <a:pPr marL="461963" indent="-381000">
              <a:buFont typeface="+mj-lt"/>
              <a:buAutoNum type="arabicPeriod" startAt="17"/>
            </a:pPr>
            <a:r>
              <a:rPr lang="en-US" dirty="0"/>
              <a:t>Discuss the questions about excellence and equity that should be raised in Texas based on how it funds its public schools and how it measures educational attainment.</a:t>
            </a:r>
          </a:p>
        </p:txBody>
      </p:sp>
    </p:spTree>
    <p:extLst>
      <p:ext uri="{BB962C8B-B14F-4D97-AF65-F5344CB8AC3E}">
        <p14:creationId xmlns:p14="http://schemas.microsoft.com/office/powerpoint/2010/main" val="3264405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Focusing on </a:t>
            </a:r>
            <a:r>
              <a:rPr lang="en-US" u="sng" dirty="0"/>
              <a:t>two</a:t>
            </a:r>
            <a:r>
              <a:rPr lang="en-US" dirty="0"/>
              <a:t> of many educational policy issues…</a:t>
            </a:r>
          </a:p>
        </p:txBody>
      </p:sp>
      <p:sp>
        <p:nvSpPr>
          <p:cNvPr id="3" name="Content Placeholder 2"/>
          <p:cNvSpPr>
            <a:spLocks noGrp="1"/>
          </p:cNvSpPr>
          <p:nvPr>
            <p:ph idx="1"/>
          </p:nvPr>
        </p:nvSpPr>
        <p:spPr>
          <a:xfrm>
            <a:off x="1435608" y="1676400"/>
            <a:ext cx="7498080" cy="5181600"/>
          </a:xfrm>
        </p:spPr>
        <p:txBody>
          <a:bodyPr>
            <a:normAutofit fontScale="77500" lnSpcReduction="20000"/>
          </a:bodyPr>
          <a:lstStyle/>
          <a:p>
            <a:r>
              <a:rPr lang="en-US" dirty="0"/>
              <a:t>Assessing quality of K-12 public education systems is a frequent objective</a:t>
            </a:r>
          </a:p>
          <a:p>
            <a:pPr lvl="1"/>
            <a:r>
              <a:rPr lang="en-US" dirty="0"/>
              <a:t>Measure #1:  How much and how fairly do states fund?</a:t>
            </a:r>
          </a:p>
          <a:p>
            <a:pPr lvl="1"/>
            <a:r>
              <a:rPr lang="en-US" dirty="0"/>
              <a:t>Measure #2:  How many graduates &amp; dropouts result? </a:t>
            </a:r>
          </a:p>
          <a:p>
            <a:r>
              <a:rPr lang="en-US" i="1" dirty="0"/>
              <a:t>We won’t address </a:t>
            </a:r>
            <a:r>
              <a:rPr lang="en-US" dirty="0"/>
              <a:t>other issues also worthy of hard questions, careful use of data, and strong suspicions of biased conclusions</a:t>
            </a:r>
          </a:p>
          <a:p>
            <a:pPr lvl="1"/>
            <a:r>
              <a:rPr lang="en-US" dirty="0">
                <a:solidFill>
                  <a:schemeClr val="accent2">
                    <a:lumMod val="75000"/>
                  </a:schemeClr>
                </a:solidFill>
              </a:rPr>
              <a:t>Standardized testing</a:t>
            </a:r>
            <a:r>
              <a:rPr lang="en-US" dirty="0"/>
              <a:t> as a reliable &amp; valid measure of learning and progress</a:t>
            </a:r>
          </a:p>
          <a:p>
            <a:pPr lvl="1"/>
            <a:r>
              <a:rPr lang="en-US" dirty="0"/>
              <a:t>Pros and cons of traditional and alternative </a:t>
            </a:r>
            <a:r>
              <a:rPr lang="en-US" dirty="0">
                <a:solidFill>
                  <a:schemeClr val="accent2">
                    <a:lumMod val="50000"/>
                  </a:schemeClr>
                </a:solidFill>
              </a:rPr>
              <a:t>schooling models </a:t>
            </a:r>
            <a:r>
              <a:rPr lang="en-US" dirty="0"/>
              <a:t>(e.g., charter schools)</a:t>
            </a:r>
          </a:p>
          <a:p>
            <a:pPr lvl="1"/>
            <a:r>
              <a:rPr lang="en-US" dirty="0"/>
              <a:t>Other facets of school funding:</a:t>
            </a:r>
          </a:p>
          <a:p>
            <a:pPr lvl="2"/>
            <a:r>
              <a:rPr lang="en-US" u="sng" dirty="0"/>
              <a:t>Performance-based funding</a:t>
            </a:r>
            <a:r>
              <a:rPr lang="en-US" dirty="0"/>
              <a:t>:  Schools with higher marks get more $$$$</a:t>
            </a:r>
          </a:p>
          <a:p>
            <a:pPr lvl="2"/>
            <a:r>
              <a:rPr lang="en-US" u="sng" dirty="0"/>
              <a:t>Vouchers</a:t>
            </a:r>
            <a:r>
              <a:rPr lang="en-US" dirty="0"/>
              <a:t>:  Parents receive their student’s “share” of public </a:t>
            </a:r>
            <a:r>
              <a:rPr lang="en-US" dirty="0" err="1"/>
              <a:t>ed</a:t>
            </a:r>
            <a:r>
              <a:rPr lang="en-US" dirty="0"/>
              <a:t> funding, and are free to spend it at private schools</a:t>
            </a:r>
          </a:p>
          <a:p>
            <a:pPr lvl="1"/>
            <a:endParaRPr lang="en-US" dirty="0"/>
          </a:p>
        </p:txBody>
      </p:sp>
    </p:spTree>
    <p:extLst>
      <p:ext uri="{BB962C8B-B14F-4D97-AF65-F5344CB8AC3E}">
        <p14:creationId xmlns:p14="http://schemas.microsoft.com/office/powerpoint/2010/main" val="2662613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Aren’t Policy Decisions Data Driven?</a:t>
            </a:r>
          </a:p>
        </p:txBody>
      </p:sp>
      <p:sp>
        <p:nvSpPr>
          <p:cNvPr id="3" name="Content Placeholder 2"/>
          <p:cNvSpPr>
            <a:spLocks noGrp="1"/>
          </p:cNvSpPr>
          <p:nvPr>
            <p:ph idx="1"/>
          </p:nvPr>
        </p:nvSpPr>
        <p:spPr/>
        <p:txBody>
          <a:bodyPr>
            <a:normAutofit/>
          </a:bodyPr>
          <a:lstStyle/>
          <a:p>
            <a:r>
              <a:rPr lang="en-US" sz="2400" dirty="0"/>
              <a:t>Much data we would desire in this area, or in any of the other policy areas, </a:t>
            </a:r>
            <a:r>
              <a:rPr lang="en-US" sz="2400" b="1" dirty="0">
                <a:solidFill>
                  <a:schemeClr val="accent1">
                    <a:lumMod val="75000"/>
                  </a:schemeClr>
                </a:solidFill>
              </a:rPr>
              <a:t>are not available</a:t>
            </a:r>
            <a:r>
              <a:rPr lang="en-US" sz="2400" dirty="0">
                <a:solidFill>
                  <a:schemeClr val="accent1">
                    <a:lumMod val="75000"/>
                  </a:schemeClr>
                </a:solidFill>
              </a:rPr>
              <a:t> at state and local levels</a:t>
            </a:r>
          </a:p>
          <a:p>
            <a:pPr lvl="1"/>
            <a:r>
              <a:rPr lang="en-US" sz="2000" dirty="0"/>
              <a:t>Sometimes can be found, but not in quantity or quality necessary for solid statistical analysis</a:t>
            </a:r>
          </a:p>
          <a:p>
            <a:r>
              <a:rPr lang="en-US" sz="2400" dirty="0"/>
              <a:t>Data that we do have </a:t>
            </a:r>
            <a:r>
              <a:rPr lang="en-US" sz="2400" b="1" dirty="0"/>
              <a:t>often</a:t>
            </a:r>
            <a:r>
              <a:rPr lang="en-US" sz="2400" dirty="0"/>
              <a:t> show </a:t>
            </a:r>
            <a:r>
              <a:rPr lang="en-US" sz="2400" b="1" dirty="0"/>
              <a:t>mixed results</a:t>
            </a:r>
          </a:p>
          <a:p>
            <a:pPr lvl="1"/>
            <a:r>
              <a:rPr lang="en-US" sz="2000" dirty="0"/>
              <a:t>Makes it even harder to argue that correlation supports causation</a:t>
            </a:r>
          </a:p>
          <a:p>
            <a:pPr lvl="1"/>
            <a:r>
              <a:rPr lang="en-US" sz="2000" dirty="0"/>
              <a:t>Allows either “side” to find support for their view point</a:t>
            </a:r>
          </a:p>
          <a:p>
            <a:r>
              <a:rPr lang="en-US" sz="2400" b="1" dirty="0"/>
              <a:t>Remember this </a:t>
            </a:r>
            <a:r>
              <a:rPr lang="en-US" sz="2400" dirty="0"/>
              <a:t>as you view the following correlation charts based on data collected </a:t>
            </a:r>
            <a:r>
              <a:rPr lang="en-US" sz="2400" b="1" dirty="0"/>
              <a:t>across all 50 </a:t>
            </a:r>
            <a:r>
              <a:rPr lang="en-US" sz="2400" dirty="0"/>
              <a:t>states</a:t>
            </a:r>
          </a:p>
        </p:txBody>
      </p:sp>
    </p:spTree>
    <p:extLst>
      <p:ext uri="{BB962C8B-B14F-4D97-AF65-F5344CB8AC3E}">
        <p14:creationId xmlns:p14="http://schemas.microsoft.com/office/powerpoint/2010/main" val="95011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Correlations of Societal Benefits &amp; Educational Attainment  (2014) </a:t>
            </a:r>
          </a:p>
        </p:txBody>
      </p:sp>
      <p:sp>
        <p:nvSpPr>
          <p:cNvPr id="4" name="TextBox 3"/>
          <p:cNvSpPr txBox="1"/>
          <p:nvPr/>
        </p:nvSpPr>
        <p:spPr>
          <a:xfrm>
            <a:off x="7315200" y="2209800"/>
            <a:ext cx="1676400" cy="3293209"/>
          </a:xfrm>
          <a:prstGeom prst="rect">
            <a:avLst/>
          </a:prstGeom>
          <a:noFill/>
        </p:spPr>
        <p:txBody>
          <a:bodyPr wrap="square" rtlCol="0">
            <a:spAutoFit/>
          </a:bodyPr>
          <a:lstStyle/>
          <a:p>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Only </a:t>
            </a:r>
            <a:r>
              <a:rPr lang="en-US" sz="1600" u="sng" dirty="0">
                <a:solidFill>
                  <a:srgbClr val="FF0000"/>
                </a:solidFill>
                <a:effectLst>
                  <a:outerShdw blurRad="38100" dist="38100" dir="2700000" algn="tl">
                    <a:srgbClr val="000000">
                      <a:alpha val="43137"/>
                    </a:srgbClr>
                  </a:outerShdw>
                </a:effectLst>
                <a:latin typeface="Segoe Print" panose="02000600000000000000" pitchFamily="2" charset="0"/>
              </a:rPr>
              <a:t>three</a:t>
            </a:r>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 correlations are below our threshold—many others indicate strong correlation</a:t>
            </a:r>
          </a:p>
          <a:p>
            <a:endParaRPr lang="en-US" sz="1600" dirty="0">
              <a:solidFill>
                <a:srgbClr val="FF0000"/>
              </a:solidFill>
              <a:effectLst>
                <a:outerShdw blurRad="38100" dist="38100" dir="2700000" algn="tl">
                  <a:srgbClr val="000000">
                    <a:alpha val="43137"/>
                  </a:srgbClr>
                </a:outerShdw>
              </a:effectLst>
              <a:latin typeface="Segoe Print" panose="02000600000000000000" pitchFamily="2" charset="0"/>
            </a:endParaRPr>
          </a:p>
          <a:p>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Sometimes HS is stronger, sometimes College</a:t>
            </a:r>
          </a:p>
        </p:txBody>
      </p:sp>
      <p:pic>
        <p:nvPicPr>
          <p:cNvPr id="6" name="Picture 5" descr="Table of correlations of both High School national average graduation rates and College national average graduation rates with various economic, health, and crime measurements in 2014.  &#10;&#10;Only three correlations are below our threshold—many others indicate strong correlation.  Sometimes HS is stronger, sometimes College.  &#10;&#10;Title of slide uses the term &quot;educational attainment,&quot; which in 2014 meant actual graduation from high school or college.  "/>
          <p:cNvPicPr>
            <a:picLocks noChangeAspect="1"/>
          </p:cNvPicPr>
          <p:nvPr/>
        </p:nvPicPr>
        <p:blipFill>
          <a:blip r:embed="rId3"/>
          <a:stretch>
            <a:fillRect/>
          </a:stretch>
        </p:blipFill>
        <p:spPr>
          <a:xfrm>
            <a:off x="1447503" y="1631628"/>
            <a:ext cx="5791497" cy="4406686"/>
          </a:xfrm>
          <a:prstGeom prst="rect">
            <a:avLst/>
          </a:prstGeom>
        </p:spPr>
      </p:pic>
      <p:sp>
        <p:nvSpPr>
          <p:cNvPr id="3" name="TextBox 2"/>
          <p:cNvSpPr txBox="1"/>
          <p:nvPr/>
        </p:nvSpPr>
        <p:spPr>
          <a:xfrm rot="21023873">
            <a:off x="195061" y="1143000"/>
            <a:ext cx="872355" cy="584775"/>
          </a:xfrm>
          <a:prstGeom prst="rect">
            <a:avLst/>
          </a:prstGeom>
          <a:noFill/>
        </p:spPr>
        <p:txBody>
          <a:bodyPr wrap="none" rtlCol="0">
            <a:spAutoFit/>
          </a:bodyPr>
          <a:lstStyle/>
          <a:p>
            <a:pPr algn="r"/>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What’s</a:t>
            </a:r>
          </a:p>
          <a:p>
            <a:pPr algn="r"/>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this?</a:t>
            </a:r>
          </a:p>
        </p:txBody>
      </p:sp>
      <p:cxnSp>
        <p:nvCxnSpPr>
          <p:cNvPr id="7" name="Straight Arrow Connector 6"/>
          <p:cNvCxnSpPr/>
          <p:nvPr/>
        </p:nvCxnSpPr>
        <p:spPr>
          <a:xfrm flipV="1">
            <a:off x="1018644" y="1304369"/>
            <a:ext cx="429156" cy="67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8448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600" dirty="0"/>
              <a:t>Educational Attainment and </a:t>
            </a:r>
            <a:br>
              <a:rPr lang="en-US" sz="3600" dirty="0"/>
            </a:br>
            <a:r>
              <a:rPr lang="en-US" sz="3600" dirty="0"/>
              <a:t>Poverty Rate Correlations</a:t>
            </a:r>
          </a:p>
        </p:txBody>
      </p:sp>
      <p:sp>
        <p:nvSpPr>
          <p:cNvPr id="8" name="TextBox 7"/>
          <p:cNvSpPr txBox="1"/>
          <p:nvPr/>
        </p:nvSpPr>
        <p:spPr>
          <a:xfrm>
            <a:off x="7190458" y="2099370"/>
            <a:ext cx="1743230" cy="3539430"/>
          </a:xfrm>
          <a:prstGeom prst="rect">
            <a:avLst/>
          </a:prstGeom>
          <a:noFill/>
        </p:spPr>
        <p:txBody>
          <a:bodyPr wrap="square" rtlCol="0">
            <a:spAutoFit/>
          </a:bodyPr>
          <a:lstStyle/>
          <a:p>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What type of empirical relationships?</a:t>
            </a:r>
          </a:p>
          <a:p>
            <a:endParaRPr lang="en-US" sz="1600" dirty="0">
              <a:solidFill>
                <a:srgbClr val="FF0000"/>
              </a:solidFill>
              <a:effectLst>
                <a:outerShdw blurRad="38100" dist="38100" dir="2700000" algn="tl">
                  <a:srgbClr val="000000">
                    <a:alpha val="43137"/>
                  </a:srgbClr>
                </a:outerShdw>
              </a:effectLst>
              <a:latin typeface="Segoe Print" panose="02000600000000000000" pitchFamily="2" charset="0"/>
            </a:endParaRPr>
          </a:p>
          <a:p>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How strong?</a:t>
            </a:r>
          </a:p>
          <a:p>
            <a:endParaRPr lang="en-US" sz="1600" dirty="0">
              <a:solidFill>
                <a:srgbClr val="FF0000"/>
              </a:solidFill>
              <a:effectLst>
                <a:outerShdw blurRad="38100" dist="38100" dir="2700000" algn="tl">
                  <a:srgbClr val="000000">
                    <a:alpha val="43137"/>
                  </a:srgbClr>
                </a:outerShdw>
              </a:effectLst>
              <a:latin typeface="Segoe Print" panose="02000600000000000000" pitchFamily="2" charset="0"/>
            </a:endParaRPr>
          </a:p>
          <a:p>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How do they vary across the years?</a:t>
            </a:r>
          </a:p>
          <a:p>
            <a:endParaRPr lang="en-US" sz="1600" dirty="0">
              <a:solidFill>
                <a:srgbClr val="FF0000"/>
              </a:solidFill>
              <a:effectLst>
                <a:outerShdw blurRad="38100" dist="38100" dir="2700000" algn="tl">
                  <a:srgbClr val="000000">
                    <a:alpha val="43137"/>
                  </a:srgbClr>
                </a:outerShdw>
              </a:effectLst>
              <a:latin typeface="Segoe Print" panose="02000600000000000000" pitchFamily="2" charset="0"/>
            </a:endParaRPr>
          </a:p>
          <a:p>
            <a:r>
              <a:rPr lang="en-US" sz="1600" dirty="0">
                <a:solidFill>
                  <a:srgbClr val="FF0000"/>
                </a:solidFill>
                <a:effectLst>
                  <a:outerShdw blurRad="38100" dist="38100" dir="2700000" algn="tl">
                    <a:srgbClr val="000000">
                      <a:alpha val="43137"/>
                    </a:srgbClr>
                  </a:outerShdw>
                </a:effectLst>
                <a:latin typeface="Segoe Print" panose="02000600000000000000" pitchFamily="2" charset="0"/>
              </a:rPr>
              <a:t>Which achievement has the largest effect?  Why?</a:t>
            </a:r>
          </a:p>
        </p:txBody>
      </p:sp>
      <p:pic>
        <p:nvPicPr>
          <p:cNvPr id="10" name="Picture 9" descr="Table of correlations of national average high school and college graduation rates with poverty rates in years 1970, 1980, 1989-2014.  &#10;&#10;What type of empirical relationships?&#10;&#10;How strong?&#10;&#10;How do they vary across the years?&#10;&#10;Which achievement has the largest effect?  Why?&#10;"/>
          <p:cNvPicPr>
            <a:picLocks noChangeAspect="1"/>
          </p:cNvPicPr>
          <p:nvPr/>
        </p:nvPicPr>
        <p:blipFill>
          <a:blip r:embed="rId3"/>
          <a:stretch>
            <a:fillRect/>
          </a:stretch>
        </p:blipFill>
        <p:spPr>
          <a:xfrm>
            <a:off x="2819399" y="1519298"/>
            <a:ext cx="4371059" cy="4762877"/>
          </a:xfrm>
          <a:prstGeom prst="rect">
            <a:avLst/>
          </a:prstGeom>
        </p:spPr>
      </p:pic>
    </p:spTree>
    <p:extLst>
      <p:ext uri="{BB962C8B-B14F-4D97-AF65-F5344CB8AC3E}">
        <p14:creationId xmlns:p14="http://schemas.microsoft.com/office/powerpoint/2010/main" val="4167808756"/>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ln w="19050">
          <a:solidFill>
            <a:srgbClr val="FF0000"/>
          </a:solid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spPr>
      <a:bodyPr wrap="none" rtlCol="0">
        <a:spAutoFit/>
      </a:bodyPr>
      <a:lstStyle>
        <a:defPPr>
          <a:defRPr sz="1600" dirty="0" smtClean="0">
            <a:solidFill>
              <a:srgbClr val="FF0000"/>
            </a:solidFill>
            <a:effectLst>
              <a:outerShdw blurRad="38100" dist="38100" dir="2700000" algn="tl">
                <a:srgbClr val="000000">
                  <a:alpha val="43137"/>
                </a:srgbClr>
              </a:outerShdw>
            </a:effectLst>
            <a:latin typeface="Segoe Print" panose="02000600000000000000" pitchFamily="2" charset="0"/>
          </a:defRPr>
        </a:defPPr>
      </a:lstStyle>
    </a:txDef>
  </a:objectDefaults>
  <a:extraClrSchemeLst/>
</a:theme>
</file>

<file path=ppt/theme/theme3.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a:ln>
              <a:noFill/>
            </a:ln>
            <a:solidFill>
              <a:srgbClr val="000000"/>
            </a:solidFill>
            <a:effectLst/>
            <a:latin typeface="Arial" charset="0"/>
            <a:ea typeface="ＭＳ Ｐゴシック"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Arial" charset="0"/>
          </a:defRPr>
        </a:defPPr>
      </a:lstStyle>
    </a:lnDef>
    <a:txDef>
      <a:spPr>
        <a:noFill/>
      </a:spPr>
      <a:bodyPr wrap="none" rtlCol="0">
        <a:spAutoFit/>
      </a:bodyPr>
      <a:lstStyle>
        <a:defPPr>
          <a:defRPr sz="1800" dirty="0" smtClean="0">
            <a:solidFill>
              <a:srgbClr val="FF0000"/>
            </a:solidFill>
            <a:effectLst>
              <a:outerShdw blurRad="38100" dist="38100" dir="2700000" algn="tl">
                <a:srgbClr val="000000">
                  <a:alpha val="43137"/>
                </a:srgbClr>
              </a:outerShdw>
            </a:effectLst>
            <a:latin typeface="Segoe Print" panose="02000600000000000000" pitchFamily="2" charset="0"/>
          </a:defRPr>
        </a:defPPr>
      </a:lstStyle>
    </a:tx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19795</TotalTime>
  <Words>3501</Words>
  <Application>Microsoft Office PowerPoint</Application>
  <PresentationFormat>On-screen Show (4:3)</PresentationFormat>
  <Paragraphs>461</Paragraphs>
  <Slides>43</Slides>
  <Notes>30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43</vt:i4>
      </vt:variant>
    </vt:vector>
  </HeadingPairs>
  <TitlesOfParts>
    <vt:vector size="53" baseType="lpstr">
      <vt:lpstr>Arial</vt:lpstr>
      <vt:lpstr>Gill Sans MT</vt:lpstr>
      <vt:lpstr>Segoe Print</vt:lpstr>
      <vt:lpstr>Times</vt:lpstr>
      <vt:lpstr>Times New Roman</vt:lpstr>
      <vt:lpstr>Verdana</vt:lpstr>
      <vt:lpstr>Wingdings 2</vt:lpstr>
      <vt:lpstr>1_Default Design</vt:lpstr>
      <vt:lpstr>1_Solstice</vt:lpstr>
      <vt:lpstr>Blank</vt:lpstr>
      <vt:lpstr>Please complete the University Course Eval!  https://tamu.aefis.net </vt:lpstr>
      <vt:lpstr>Tough Issues &amp; State Policy</vt:lpstr>
      <vt:lpstr>Learning Objectives</vt:lpstr>
      <vt:lpstr>Learning Objectives</vt:lpstr>
      <vt:lpstr>Learning Objectives</vt:lpstr>
      <vt:lpstr>Focusing on two of many educational policy issues…</vt:lpstr>
      <vt:lpstr>Aren’t Policy Decisions Data Driven?</vt:lpstr>
      <vt:lpstr>Correlations of Societal Benefits &amp; Educational Attainment  (2014) </vt:lpstr>
      <vt:lpstr>Educational Attainment and  Poverty Rate Correlations</vt:lpstr>
      <vt:lpstr>Educational Attainment and  Infant Mortality Rate Correlations</vt:lpstr>
      <vt:lpstr>Governments and Education Levels</vt:lpstr>
      <vt:lpstr>Correlations Between Contemporary State Spending Per Child in Average Daily Attendance and Educational Attainment </vt:lpstr>
      <vt:lpstr>Correlations Between State Spending Per Child in Average Daily Attendance Twenty Years Earlier and Educational Attainment </vt:lpstr>
      <vt:lpstr>Educated Enough in Texas?</vt:lpstr>
      <vt:lpstr>Per student 2014 Public Ed funding by state</vt:lpstr>
      <vt:lpstr>Some Recent History of Texas Education Funding</vt:lpstr>
      <vt:lpstr>Some Recent History of Texas Education Funding</vt:lpstr>
      <vt:lpstr>TX Per-Student Public Ed Funding</vt:lpstr>
      <vt:lpstr>TX Per-Student Public Ed Funding</vt:lpstr>
      <vt:lpstr>Some Recent History of Texas Education Funding</vt:lpstr>
      <vt:lpstr>Legislature &amp; Education Funding</vt:lpstr>
      <vt:lpstr>Legislature &amp; Education Funding</vt:lpstr>
      <vt:lpstr>Superintendent indicts state system for funding schools unfairly</vt:lpstr>
      <vt:lpstr>What Does Inequitable School Funding Look Like in Texas?</vt:lpstr>
      <vt:lpstr>What Does Unequitable School Funding Look Like in Texas?</vt:lpstr>
      <vt:lpstr>What Does Unequitable School Funding Look Like in Texas?</vt:lpstr>
      <vt:lpstr>What Does Education Equity Look Like Across the U.S.?</vt:lpstr>
      <vt:lpstr>What Does Education Equity Look Like in Ohio?</vt:lpstr>
      <vt:lpstr>How did 2019 Legislature’s HB 3 Affect 2020-2021 School Funding?</vt:lpstr>
      <vt:lpstr>What About System Output:  How Does Texas Rank in High School Graduates?</vt:lpstr>
      <vt:lpstr>Why Does Texas Rank So Highly?</vt:lpstr>
      <vt:lpstr>Why Does Texas Rank So Highly?</vt:lpstr>
      <vt:lpstr>It’s a nationwide issue….</vt:lpstr>
      <vt:lpstr>Lots of Questions Remain…!</vt:lpstr>
      <vt:lpstr>Practice Problems …to begin mastering this material.    Complete instructions are in the Module 1 resource, How to Use Practice Problems to Prepare for Exams.</vt:lpstr>
      <vt:lpstr>My Hope…</vt:lpstr>
      <vt:lpstr>Savvy</vt:lpstr>
      <vt:lpstr>Honorable</vt:lpstr>
      <vt:lpstr>Compassionate</vt:lpstr>
      <vt:lpstr>Principles Practicalities People</vt:lpstr>
      <vt:lpstr>Working for your success</vt:lpstr>
      <vt:lpstr>Please complete the University Course Eval!  https://tamu.aefis.net </vt:lpstr>
      <vt:lpstr>PowerPoint Presentation</vt:lpstr>
    </vt:vector>
  </TitlesOfParts>
  <Company>Texas A&amp;M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Professor Harvey J. Tucker</dc:title>
  <dc:creator>Harvey Tucker</dc:creator>
  <cp:lastModifiedBy>Dwight Roblyer</cp:lastModifiedBy>
  <cp:revision>1425</cp:revision>
  <cp:lastPrinted>2014-01-22T05:37:45Z</cp:lastPrinted>
  <dcterms:created xsi:type="dcterms:W3CDTF">2002-01-15T14:16:03Z</dcterms:created>
  <dcterms:modified xsi:type="dcterms:W3CDTF">2022-10-10T18:48:50Z</dcterms:modified>
</cp:coreProperties>
</file>