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20"/>
  </p:notesMasterIdLst>
  <p:handoutMasterIdLst>
    <p:handoutMasterId r:id="rId21"/>
  </p:handoutMasterIdLst>
  <p:sldIdLst>
    <p:sldId id="656" r:id="rId2"/>
    <p:sldId id="276" r:id="rId3"/>
    <p:sldId id="313" r:id="rId4"/>
    <p:sldId id="314" r:id="rId5"/>
    <p:sldId id="277" r:id="rId6"/>
    <p:sldId id="278" r:id="rId7"/>
    <p:sldId id="279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658" r:id="rId17"/>
    <p:sldId id="657" r:id="rId18"/>
    <p:sldId id="316" r:id="rId19"/>
  </p:sldIdLst>
  <p:sldSz cx="9144000" cy="6858000" type="screen4x3"/>
  <p:notesSz cx="7010400" cy="9296400"/>
  <p:defaultTextStyle>
    <a:defPPr>
      <a:defRPr lang="en-US">
        <a:uFillTx/>
      </a:defRPr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uFillTx/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uFillTx/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uFillTx/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uFillTx/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uFillTx/>
        <a:latin typeface="Times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uFillTx/>
        <a:latin typeface="Times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uFillTx/>
        <a:latin typeface="Times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uFillTx/>
        <a:latin typeface="Times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uFillTx/>
        <a:latin typeface="Times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448">
          <p15:clr>
            <a:srgbClr val="A4A3A4"/>
          </p15:clr>
        </p15:guide>
        <p15:guide id="4" pos="292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74">
          <p15:clr>
            <a:srgbClr val="A4A3A4"/>
          </p15:clr>
        </p15:guide>
        <p15:guide id="2" pos="2192">
          <p15:clr>
            <a:srgbClr val="A4A3A4"/>
          </p15:clr>
        </p15:guide>
        <p15:guide id="3" orient="horz" pos="2928">
          <p15:clr>
            <a:srgbClr val="A4A3A4"/>
          </p15:clr>
        </p15:guide>
        <p15:guide id="4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86997" autoAdjust="0"/>
  </p:normalViewPr>
  <p:slideViewPr>
    <p:cSldViewPr>
      <p:cViewPr varScale="1">
        <p:scale>
          <a:sx n="97" d="100"/>
          <a:sy n="97" d="100"/>
        </p:scale>
        <p:origin x="768" y="96"/>
      </p:cViewPr>
      <p:guideLst>
        <p:guide orient="horz" pos="2160"/>
        <p:guide pos="2880"/>
        <p:guide orient="horz" pos="2448"/>
        <p:guide pos="29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8" d="100"/>
        <a:sy n="128" d="100"/>
      </p:scale>
      <p:origin x="0" y="-2592"/>
    </p:cViewPr>
  </p:sorterViewPr>
  <p:notesViewPr>
    <p:cSldViewPr>
      <p:cViewPr>
        <p:scale>
          <a:sx n="90" d="100"/>
          <a:sy n="90" d="100"/>
        </p:scale>
        <p:origin x="5544" y="1218"/>
      </p:cViewPr>
      <p:guideLst>
        <p:guide orient="horz" pos="2674"/>
        <p:guide pos="2192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0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150777" y="210780"/>
            <a:ext cx="3037628" cy="46584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761" tIns="45880" rIns="91761" bIns="45880" numCol="1" anchor="t" anchorCtr="0" compatLnSpc="1">
            <a:prstTxWarp prst="textNoShape">
              <a:avLst/>
            </a:prstTxWarp>
          </a:bodyPr>
          <a:lstStyle>
            <a:lvl1pPr algn="ctr">
              <a:defRPr sz="2000" b="1">
                <a:uFillTx/>
              </a:defRPr>
            </a:lvl1pPr>
          </a:lstStyle>
          <a:p>
            <a:pPr>
              <a:defRPr>
                <a:uFillTx/>
              </a:defRPr>
            </a:pPr>
            <a:r>
              <a:rPr lang="en-US" dirty="0">
                <a:uFillTx/>
              </a:rPr>
              <a:t>207 – </a:t>
            </a:r>
            <a:r>
              <a:rPr lang="en-US" dirty="0" err="1">
                <a:uFillTx/>
              </a:rPr>
              <a:t>Chpt</a:t>
            </a:r>
            <a:r>
              <a:rPr lang="en-US" dirty="0">
                <a:uFillTx/>
              </a:rPr>
              <a:t> 12A, Privilege &amp; Poverty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3"/>
          </p:nvPr>
        </p:nvSpPr>
        <p:spPr>
          <a:xfrm>
            <a:off x="3970784" y="8830644"/>
            <a:ext cx="3038049" cy="464315"/>
          </a:xfrm>
          <a:prstGeom prst="rect">
            <a:avLst/>
          </a:prstGeom>
        </p:spPr>
        <p:txBody>
          <a:bodyPr vert="horz" lIns="85213" tIns="42606" rIns="85213" bIns="42606" rtlCol="0" anchor="b"/>
          <a:lstStyle>
            <a:lvl1pPr algn="r">
              <a:defRPr sz="1100">
                <a:uFillTx/>
              </a:defRPr>
            </a:lvl1pPr>
          </a:lstStyle>
          <a:p>
            <a:fld id="{B751B3C4-1C1A-472C-A87C-FD34C815DC6D}" type="slidenum">
              <a:rPr lang="en-US" smtClean="0">
                <a:uFillTx/>
              </a:rPr>
              <a:pPr/>
              <a:t>‹#›</a:t>
            </a:fld>
            <a:endParaRPr lang="en-US">
              <a:uFillTx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"/>
          </p:nvPr>
        </p:nvSpPr>
        <p:spPr>
          <a:xfrm>
            <a:off x="3970784" y="2"/>
            <a:ext cx="3038049" cy="464315"/>
          </a:xfrm>
          <a:prstGeom prst="rect">
            <a:avLst/>
          </a:prstGeom>
        </p:spPr>
        <p:txBody>
          <a:bodyPr vert="horz" lIns="85213" tIns="42606" rIns="85213" bIns="42606" rtlCol="0"/>
          <a:lstStyle>
            <a:lvl1pPr algn="r">
              <a:defRPr sz="1100">
                <a:uFillTx/>
              </a:defRPr>
            </a:lvl1pPr>
          </a:lstStyle>
          <a:p>
            <a:fld id="{A43C84FB-A914-410D-8EBA-70F20698A521}" type="datetimeFigureOut">
              <a:rPr lang="en-US" smtClean="0">
                <a:uFillTx/>
              </a:rPr>
              <a:pPr/>
              <a:t>10/10/2022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4"/>
            <a:ext cx="3037629" cy="46426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761" tIns="45880" rIns="91761" bIns="45880" numCol="1" anchor="t" anchorCtr="0" compatLnSpc="1">
            <a:prstTxWarp prst="textNoShape">
              <a:avLst/>
            </a:prstTxWarp>
          </a:bodyPr>
          <a:lstStyle>
            <a:lvl1pPr>
              <a:defRPr sz="1200">
                <a:uFillTx/>
              </a:defRPr>
            </a:lvl1pPr>
          </a:lstStyle>
          <a:p>
            <a:pPr>
              <a:defRPr>
                <a:uFillTx/>
              </a:defRPr>
            </a:pPr>
            <a:endParaRPr lang="en-US">
              <a:uFillTx/>
            </a:endParaRP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773" y="4"/>
            <a:ext cx="3037628" cy="46426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761" tIns="45880" rIns="91761" bIns="4588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uFillTx/>
              </a:defRPr>
            </a:lvl1pPr>
          </a:lstStyle>
          <a:p>
            <a:pPr>
              <a:defRPr>
                <a:uFillTx/>
              </a:defRPr>
            </a:pPr>
            <a:endParaRPr lang="en-US">
              <a:uFillTx/>
            </a:endParaRPr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698500"/>
            <a:ext cx="4645025" cy="34845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512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143" y="4415280"/>
            <a:ext cx="5140119" cy="418314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761" tIns="45880" rIns="91761" bIns="458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>
                <a:uFillTx/>
              </a:rPr>
              <a:t>Click to edit Master text styles</a:t>
            </a:r>
          </a:p>
          <a:p>
            <a:pPr lvl="1"/>
            <a:r>
              <a:rPr lang="en-US" noProof="0" dirty="0">
                <a:uFillTx/>
              </a:rPr>
              <a:t>Second level</a:t>
            </a:r>
          </a:p>
          <a:p>
            <a:pPr lvl="2"/>
            <a:r>
              <a:rPr lang="en-US" noProof="0" dirty="0">
                <a:uFillTx/>
              </a:rPr>
              <a:t>Third level</a:t>
            </a:r>
          </a:p>
          <a:p>
            <a:pPr lvl="3"/>
            <a:r>
              <a:rPr lang="en-US" noProof="0" dirty="0">
                <a:uFillTx/>
              </a:rPr>
              <a:t>Fourth level</a:t>
            </a:r>
          </a:p>
          <a:p>
            <a:pPr lvl="4"/>
            <a:r>
              <a:rPr lang="en-US" noProof="0" dirty="0">
                <a:uFillTx/>
              </a:rPr>
              <a:t>Fifth level</a:t>
            </a:r>
          </a:p>
        </p:txBody>
      </p:sp>
      <p:sp>
        <p:nvSpPr>
          <p:cNvPr id="512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32135"/>
            <a:ext cx="3037629" cy="46426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761" tIns="45880" rIns="91761" bIns="45880" numCol="1" anchor="b" anchorCtr="0" compatLnSpc="1">
            <a:prstTxWarp prst="textNoShape">
              <a:avLst/>
            </a:prstTxWarp>
          </a:bodyPr>
          <a:lstStyle>
            <a:lvl1pPr>
              <a:defRPr sz="1200">
                <a:uFillTx/>
              </a:defRPr>
            </a:lvl1pPr>
          </a:lstStyle>
          <a:p>
            <a:pPr>
              <a:defRPr>
                <a:uFillTx/>
              </a:defRPr>
            </a:pPr>
            <a:endParaRPr lang="en-US">
              <a:uFillTx/>
            </a:endParaRPr>
          </a:p>
        </p:txBody>
      </p:sp>
      <p:sp>
        <p:nvSpPr>
          <p:cNvPr id="512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773" y="8832135"/>
            <a:ext cx="3037628" cy="46426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761" tIns="45880" rIns="91761" bIns="4588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uFillTx/>
              </a:defRPr>
            </a:lvl1pPr>
          </a:lstStyle>
          <a:p>
            <a:pPr>
              <a:defRPr>
                <a:uFillTx/>
              </a:defRPr>
            </a:pPr>
            <a:fld id="{39DE6753-D867-4516-B49D-6DC49629989B}" type="slidenum">
              <a:rPr lang="en-US">
                <a:uFillTx/>
              </a:rPr>
              <a:pPr>
                <a:defRPr>
                  <a:uFillTx/>
                </a:defRPr>
              </a:pPr>
              <a:t>‹#›</a:t>
            </a:fld>
            <a:endParaRPr lang="en-US" dirty="0"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uFillTx/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uFillTx/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uFillTx/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uFillTx/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uFillTx/>
        <a:latin typeface="Time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>
                <a:uFillTx/>
              </a:defRPr>
            </a:pPr>
            <a:fld id="{39DE6753-D867-4516-B49D-6DC49629989B}" type="slidenum">
              <a:rPr lang="en-US" smtClean="0">
                <a:uFillTx/>
              </a:rPr>
              <a:pPr>
                <a:defRPr>
                  <a:uFillTx/>
                </a:defRPr>
              </a:pPr>
              <a:t>2</a:t>
            </a:fld>
            <a:endParaRPr lang="en-US" dirty="0">
              <a:uFillTx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uFillTx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>
                <a:uFillTx/>
              </a:defRPr>
            </a:pPr>
            <a:fld id="{39DE6753-D867-4516-B49D-6DC49629989B}" type="slidenum">
              <a:rPr lang="en-US" smtClean="0">
                <a:uFillTx/>
              </a:rPr>
              <a:pPr>
                <a:defRPr>
                  <a:uFillTx/>
                </a:defRPr>
              </a:pPr>
              <a:t>13</a:t>
            </a:fld>
            <a:endParaRPr lang="en-US" dirty="0">
              <a:uFillTx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>
                <a:uFillTx/>
              </a:defRPr>
            </a:pPr>
            <a:fld id="{39DE6753-D867-4516-B49D-6DC49629989B}" type="slidenum">
              <a:rPr lang="en-US" smtClean="0">
                <a:uFillTx/>
              </a:rPr>
              <a:pPr>
                <a:defRPr>
                  <a:uFillTx/>
                </a:defRPr>
              </a:pPr>
              <a:t>14</a:t>
            </a:fld>
            <a:endParaRPr lang="en-US" dirty="0">
              <a:uFillTx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>
                <a:uFillTx/>
              </a:defRPr>
            </a:pPr>
            <a:fld id="{39DE6753-D867-4516-B49D-6DC49629989B}" type="slidenum">
              <a:rPr lang="en-US" smtClean="0">
                <a:uFillTx/>
              </a:rPr>
              <a:pPr>
                <a:defRPr>
                  <a:uFillTx/>
                </a:defRPr>
              </a:pPr>
              <a:t>15</a:t>
            </a:fld>
            <a:endParaRPr lang="en-US" dirty="0">
              <a:uFillTx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DE6753-D867-4516-B49D-6DC49629989B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976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uFillTx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>
                <a:uFillTx/>
              </a:defRPr>
            </a:pPr>
            <a:fld id="{39DE6753-D867-4516-B49D-6DC49629989B}" type="slidenum">
              <a:rPr lang="en-US" smtClean="0">
                <a:uFillTx/>
              </a:rPr>
              <a:pPr>
                <a:defRPr>
                  <a:uFillTx/>
                </a:defRPr>
              </a:pPr>
              <a:t>5</a:t>
            </a:fld>
            <a:endParaRPr lang="en-US" dirty="0">
              <a:uFillTx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>
                <a:uFillTx/>
              </a:defRPr>
            </a:pPr>
            <a:fld id="{39DE6753-D867-4516-B49D-6DC49629989B}" type="slidenum">
              <a:rPr lang="en-US" smtClean="0">
                <a:uFillTx/>
              </a:rPr>
              <a:pPr>
                <a:defRPr>
                  <a:uFillTx/>
                </a:defRPr>
              </a:pPr>
              <a:t>6</a:t>
            </a:fld>
            <a:endParaRPr lang="en-US" dirty="0">
              <a:uFillTx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uFillTx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>
                <a:uFillTx/>
              </a:defRPr>
            </a:pPr>
            <a:fld id="{39DE6753-D867-4516-B49D-6DC49629989B}" type="slidenum">
              <a:rPr lang="en-US" smtClean="0">
                <a:uFillTx/>
              </a:rPr>
              <a:pPr>
                <a:defRPr>
                  <a:uFillTx/>
                </a:defRPr>
              </a:pPr>
              <a:t>7</a:t>
            </a:fld>
            <a:endParaRPr lang="en-US" dirty="0">
              <a:uFillTx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>
                <a:uFillTx/>
              </a:defRPr>
            </a:pPr>
            <a:fld id="{39DE6753-D867-4516-B49D-6DC49629989B}" type="slidenum">
              <a:rPr lang="en-US" smtClean="0">
                <a:uFillTx/>
              </a:rPr>
              <a:pPr>
                <a:defRPr>
                  <a:uFillTx/>
                </a:defRPr>
              </a:pPr>
              <a:t>8</a:t>
            </a:fld>
            <a:endParaRPr lang="en-US" dirty="0">
              <a:uFillTx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>
                <a:uFillTx/>
              </a:defRPr>
            </a:pPr>
            <a:fld id="{39DE6753-D867-4516-B49D-6DC49629989B}" type="slidenum">
              <a:rPr lang="en-US" smtClean="0">
                <a:uFillTx/>
              </a:rPr>
              <a:pPr>
                <a:defRPr>
                  <a:uFillTx/>
                </a:defRPr>
              </a:pPr>
              <a:t>9</a:t>
            </a:fld>
            <a:endParaRPr lang="en-US" dirty="0">
              <a:uFillTx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>
                <a:uFillTx/>
              </a:defRPr>
            </a:pPr>
            <a:fld id="{39DE6753-D867-4516-B49D-6DC49629989B}" type="slidenum">
              <a:rPr lang="en-US" smtClean="0">
                <a:uFillTx/>
              </a:rPr>
              <a:pPr>
                <a:defRPr>
                  <a:uFillTx/>
                </a:defRPr>
              </a:pPr>
              <a:t>10</a:t>
            </a:fld>
            <a:endParaRPr lang="en-US" dirty="0">
              <a:uFillTx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>
                <a:uFillTx/>
              </a:defRPr>
            </a:pPr>
            <a:fld id="{39DE6753-D867-4516-B49D-6DC49629989B}" type="slidenum">
              <a:rPr lang="en-US" smtClean="0">
                <a:uFillTx/>
              </a:rPr>
              <a:pPr>
                <a:defRPr>
                  <a:uFillTx/>
                </a:defRPr>
              </a:pPr>
              <a:t>11</a:t>
            </a:fld>
            <a:endParaRPr lang="en-US" dirty="0">
              <a:uFillTx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uFillTx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>
                <a:uFillTx/>
              </a:defRPr>
            </a:pPr>
            <a:fld id="{39DE6753-D867-4516-B49D-6DC49629989B}" type="slidenum">
              <a:rPr lang="en-US" smtClean="0">
                <a:uFillTx/>
              </a:rPr>
              <a:pPr>
                <a:defRPr>
                  <a:uFillTx/>
                </a:defRPr>
              </a:pPr>
              <a:t>12</a:t>
            </a:fld>
            <a:endParaRPr lang="en-US" dirty="0">
              <a:uFillTx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>
                <a:uFillTx/>
              </a:defRPr>
            </a:lvl1pPr>
            <a:extLst/>
          </a:lstStyle>
          <a:p>
            <a:r>
              <a:rPr kumimoji="0" lang="en-US">
                <a:uFillTx/>
              </a:rPr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  <a:uFillTx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>
                <a:uFillTx/>
              </a:rPr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>
                <a:uFillTx/>
              </a:defRPr>
            </a:pPr>
            <a:endParaRPr lang="en-US">
              <a:uFillTx/>
            </a:endParaRP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>
                <a:uFillTx/>
              </a:defRPr>
            </a:pPr>
            <a:endParaRPr lang="en-US">
              <a:uFillTx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>
                <a:uFillTx/>
              </a:defRPr>
            </a:pPr>
            <a:fld id="{2A02DDC2-5D91-476C-98E9-1871A9B60990}" type="slidenum">
              <a:rPr lang="en-US" smtClean="0">
                <a:uFillTx/>
              </a:rPr>
              <a:pPr>
                <a:defRPr>
                  <a:uFillTx/>
                </a:defRPr>
              </a:pPr>
              <a:t>‹#›</a:t>
            </a:fld>
            <a:endParaRPr lang="en-US" dirty="0">
              <a:uFillTx/>
            </a:endParaRPr>
          </a:p>
        </p:txBody>
      </p:sp>
      <p:sp>
        <p:nvSpPr>
          <p:cNvPr id="8" name="Oval 7"/>
          <p:cNvSpPr>
            <a:spLocks/>
          </p:cNvSpPr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uFillTx/>
            </a:endParaRPr>
          </a:p>
        </p:txBody>
      </p:sp>
      <p:sp>
        <p:nvSpPr>
          <p:cNvPr id="9" name="Oval 8"/>
          <p:cNvSpPr>
            <a:spLocks/>
          </p:cNvSpPr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uFillTx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>
                <a:uFillTx/>
              </a:rP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>
                <a:uFillTx/>
              </a:rPr>
              <a:t>Click to edit Master text styles</a:t>
            </a:r>
          </a:p>
          <a:p>
            <a:pPr lvl="1" eaLnBrk="1" latinLnBrk="0" hangingPunct="1"/>
            <a:r>
              <a:rPr lang="en-US">
                <a:uFillTx/>
              </a:rPr>
              <a:t>Second level</a:t>
            </a:r>
          </a:p>
          <a:p>
            <a:pPr lvl="2" eaLnBrk="1" latinLnBrk="0" hangingPunct="1"/>
            <a:r>
              <a:rPr lang="en-US">
                <a:uFillTx/>
              </a:rPr>
              <a:t>Third level</a:t>
            </a:r>
          </a:p>
          <a:p>
            <a:pPr lvl="3" eaLnBrk="1" latinLnBrk="0" hangingPunct="1"/>
            <a:r>
              <a:rPr lang="en-US">
                <a:uFillTx/>
              </a:rPr>
              <a:t>Fourth level</a:t>
            </a:r>
          </a:p>
          <a:p>
            <a:pPr lvl="4" eaLnBrk="1" latinLnBrk="0" hangingPunct="1"/>
            <a:r>
              <a:rPr lang="en-US">
                <a:uFillTx/>
              </a:rPr>
              <a:t>Fifth level</a:t>
            </a:r>
            <a:endParaRPr kumimoji="0" lang="en-US">
              <a:uFillTx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>
                <a:uFillTx/>
              </a:defRPr>
            </a:pPr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>
                <a:uFillTx/>
              </a:defRPr>
            </a:pPr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>
                <a:uFillTx/>
              </a:defRPr>
            </a:pPr>
            <a:fld id="{7001654F-2369-4DF1-A05A-F8FEA28B25DD}" type="slidenum">
              <a:rPr lang="en-US" smtClean="0">
                <a:uFillTx/>
              </a:rPr>
              <a:pPr>
                <a:defRPr>
                  <a:uFillTx/>
                </a:defRPr>
              </a:pPr>
              <a:t>‹#›</a:t>
            </a:fld>
            <a:endParaRPr 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>
                <a:uFillTx/>
              </a:rP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>
                <a:uFillTx/>
              </a:rPr>
              <a:t>Click to edit Master text styles</a:t>
            </a:r>
          </a:p>
          <a:p>
            <a:pPr lvl="1" eaLnBrk="1" latinLnBrk="0" hangingPunct="1"/>
            <a:r>
              <a:rPr lang="en-US">
                <a:uFillTx/>
              </a:rPr>
              <a:t>Second level</a:t>
            </a:r>
          </a:p>
          <a:p>
            <a:pPr lvl="2" eaLnBrk="1" latinLnBrk="0" hangingPunct="1"/>
            <a:r>
              <a:rPr lang="en-US">
                <a:uFillTx/>
              </a:rPr>
              <a:t>Third level</a:t>
            </a:r>
          </a:p>
          <a:p>
            <a:pPr lvl="3" eaLnBrk="1" latinLnBrk="0" hangingPunct="1"/>
            <a:r>
              <a:rPr lang="en-US">
                <a:uFillTx/>
              </a:rPr>
              <a:t>Fourth level</a:t>
            </a:r>
          </a:p>
          <a:p>
            <a:pPr lvl="4" eaLnBrk="1" latinLnBrk="0" hangingPunct="1"/>
            <a:r>
              <a:rPr lang="en-US">
                <a:uFillTx/>
              </a:rPr>
              <a:t>Fifth level</a:t>
            </a:r>
            <a:endParaRPr kumimoji="0" lang="en-US">
              <a:uFillTx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>
                <a:uFillTx/>
              </a:defRPr>
            </a:pPr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>
                <a:uFillTx/>
              </a:defRPr>
            </a:pPr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>
                <a:uFillTx/>
              </a:defRPr>
            </a:pPr>
            <a:fld id="{F7EEDDF6-8CE1-4DD3-A724-5A66D80995D1}" type="slidenum">
              <a:rPr lang="en-US" smtClean="0">
                <a:uFillTx/>
              </a:rPr>
              <a:pPr>
                <a:defRPr>
                  <a:uFillTx/>
                </a:defRPr>
              </a:pPr>
              <a:t>‹#›</a:t>
            </a:fld>
            <a:endParaRPr 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>
              <a:uFillTx/>
            </a:endParaRP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uFillTx/>
              </a:defRPr>
            </a:lvl1pPr>
          </a:lstStyle>
          <a:p>
            <a:pPr>
              <a:defRPr>
                <a:uFillTx/>
              </a:defRPr>
            </a:pPr>
            <a:endParaRPr lang="en-US" altLang="en-US">
              <a:uFillTx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uFillTx/>
              </a:defRPr>
            </a:lvl1pPr>
          </a:lstStyle>
          <a:p>
            <a:pPr>
              <a:defRPr>
                <a:uFillTx/>
              </a:defRPr>
            </a:pPr>
            <a:endParaRPr lang="en-US" altLang="en-US">
              <a:uFillTx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uFillTx/>
              </a:defRPr>
            </a:lvl1pPr>
          </a:lstStyle>
          <a:p>
            <a:pPr>
              <a:defRPr>
                <a:uFillTx/>
              </a:defRPr>
            </a:pPr>
            <a:fld id="{A6F15636-BB4E-48DE-BEBC-A86085ECD214}" type="slidenum">
              <a:rPr lang="en-US" altLang="en-US">
                <a:uFillTx/>
              </a:rPr>
              <a:pPr>
                <a:defRPr>
                  <a:uFillTx/>
                </a:defRPr>
              </a:pPr>
              <a:t>‹#›</a:t>
            </a:fld>
            <a:endParaRPr lang="en-US" altLang="en-US">
              <a:uFillTx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>
                <a:uFillTx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>
                <a:uFillTx/>
              </a:rPr>
              <a:t>Click to edit Master text styles</a:t>
            </a:r>
          </a:p>
          <a:p>
            <a:pPr lvl="1" eaLnBrk="1" latinLnBrk="0" hangingPunct="1"/>
            <a:r>
              <a:rPr lang="en-US">
                <a:uFillTx/>
              </a:rPr>
              <a:t>Second level</a:t>
            </a:r>
          </a:p>
          <a:p>
            <a:pPr lvl="2" eaLnBrk="1" latinLnBrk="0" hangingPunct="1"/>
            <a:r>
              <a:rPr lang="en-US">
                <a:uFillTx/>
              </a:rPr>
              <a:t>Third level</a:t>
            </a:r>
          </a:p>
          <a:p>
            <a:pPr lvl="3" eaLnBrk="1" latinLnBrk="0" hangingPunct="1"/>
            <a:r>
              <a:rPr lang="en-US">
                <a:uFillTx/>
              </a:rPr>
              <a:t>Fourth level</a:t>
            </a:r>
          </a:p>
          <a:p>
            <a:pPr lvl="4" eaLnBrk="1" latinLnBrk="0" hangingPunct="1"/>
            <a:r>
              <a:rPr lang="en-US">
                <a:uFillTx/>
              </a:rPr>
              <a:t>Fifth level</a:t>
            </a:r>
            <a:endParaRPr kumimoji="0" lang="en-US">
              <a:uFillTx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>
                <a:uFillTx/>
              </a:defRPr>
            </a:pPr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>
                <a:uFillTx/>
              </a:defRPr>
            </a:pPr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>
                <a:uFillTx/>
              </a:defRPr>
            </a:pPr>
            <a:fld id="{01F937BD-16A9-430D-BFA3-A0F2C3127D3A}" type="slidenum">
              <a:rPr lang="en-US" smtClean="0">
                <a:uFillTx/>
              </a:rPr>
              <a:pPr>
                <a:defRPr>
                  <a:uFillTx/>
                </a:defRPr>
              </a:pPr>
              <a:t>‹#›</a:t>
            </a:fld>
            <a:endParaRPr 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/>
          </p:cNvSpPr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uFillTx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>
                <a:uFillTx/>
              </a:defRPr>
            </a:lvl1pPr>
            <a:extLst/>
          </a:lstStyle>
          <a:p>
            <a:r>
              <a:rPr kumimoji="0" lang="en-US">
                <a:uFillTx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  <a:uFillTx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5pPr>
            <a:extLst/>
          </a:lstStyle>
          <a:p>
            <a:pPr lvl="0" eaLnBrk="1" latinLnBrk="0" hangingPunct="1"/>
            <a:r>
              <a:rPr kumimoji="0" lang="en-US">
                <a:uFillTx/>
              </a:rP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>
                <a:uFillTx/>
              </a:defRPr>
            </a:pPr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>
                <a:uFillTx/>
              </a:defRPr>
            </a:pPr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>
                <a:uFillTx/>
              </a:defRPr>
            </a:pPr>
            <a:fld id="{31DB70EA-66B7-4514-82E0-AD8F294B14F7}" type="slidenum">
              <a:rPr lang="en-US" smtClean="0">
                <a:uFillTx/>
              </a:rPr>
              <a:pPr>
                <a:defRPr>
                  <a:uFillTx/>
                </a:defRPr>
              </a:pPr>
              <a:t>‹#›</a:t>
            </a:fld>
            <a:endParaRPr lang="en-US" dirty="0">
              <a:uFillTx/>
            </a:endParaRPr>
          </a:p>
        </p:txBody>
      </p:sp>
      <p:sp>
        <p:nvSpPr>
          <p:cNvPr id="10" name="Rectangle 9"/>
          <p:cNvSpPr>
            <a:spLocks/>
          </p:cNvSpPr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uFillTx/>
            </a:endParaRPr>
          </a:p>
        </p:txBody>
      </p:sp>
      <p:sp>
        <p:nvSpPr>
          <p:cNvPr id="8" name="Oval 7"/>
          <p:cNvSpPr>
            <a:spLocks/>
          </p:cNvSpPr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uFillTx/>
            </a:endParaRPr>
          </a:p>
        </p:txBody>
      </p:sp>
      <p:sp>
        <p:nvSpPr>
          <p:cNvPr id="9" name="Oval 8"/>
          <p:cNvSpPr>
            <a:spLocks/>
          </p:cNvSpPr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uFillTx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>
                <a:uFillTx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>
                <a:uFillTx/>
              </a:defRPr>
            </a:lvl1pPr>
            <a:lvl2pPr>
              <a:defRPr sz="2400">
                <a:uFillTx/>
              </a:defRPr>
            </a:lvl2pPr>
            <a:lvl3pPr>
              <a:defRPr sz="2000">
                <a:uFillTx/>
              </a:defRPr>
            </a:lvl3pPr>
            <a:lvl4pPr>
              <a:defRPr sz="1800">
                <a:uFillTx/>
              </a:defRPr>
            </a:lvl4pPr>
            <a:lvl5pPr>
              <a:defRPr sz="1800">
                <a:uFillTx/>
              </a:defRPr>
            </a:lvl5pPr>
            <a:extLst/>
          </a:lstStyle>
          <a:p>
            <a:pPr lvl="0" eaLnBrk="1" latinLnBrk="0" hangingPunct="1"/>
            <a:r>
              <a:rPr lang="en-US">
                <a:uFillTx/>
              </a:rPr>
              <a:t>Click to edit Master text styles</a:t>
            </a:r>
          </a:p>
          <a:p>
            <a:pPr lvl="1" eaLnBrk="1" latinLnBrk="0" hangingPunct="1"/>
            <a:r>
              <a:rPr lang="en-US">
                <a:uFillTx/>
              </a:rPr>
              <a:t>Second level</a:t>
            </a:r>
          </a:p>
          <a:p>
            <a:pPr lvl="2" eaLnBrk="1" latinLnBrk="0" hangingPunct="1"/>
            <a:r>
              <a:rPr lang="en-US">
                <a:uFillTx/>
              </a:rPr>
              <a:t>Third level</a:t>
            </a:r>
          </a:p>
          <a:p>
            <a:pPr lvl="3" eaLnBrk="1" latinLnBrk="0" hangingPunct="1"/>
            <a:r>
              <a:rPr lang="en-US">
                <a:uFillTx/>
              </a:rPr>
              <a:t>Fourth level</a:t>
            </a:r>
          </a:p>
          <a:p>
            <a:pPr lvl="4" eaLnBrk="1" latinLnBrk="0" hangingPunct="1"/>
            <a:r>
              <a:rPr lang="en-US">
                <a:uFillTx/>
              </a:rPr>
              <a:t>Fifth level</a:t>
            </a:r>
            <a:endParaRPr kumimoji="0" lang="en-US">
              <a:uFillTx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>
                <a:uFillTx/>
              </a:defRPr>
            </a:lvl1pPr>
            <a:lvl2pPr>
              <a:defRPr sz="2400">
                <a:uFillTx/>
              </a:defRPr>
            </a:lvl2pPr>
            <a:lvl3pPr>
              <a:defRPr sz="2000">
                <a:uFillTx/>
              </a:defRPr>
            </a:lvl3pPr>
            <a:lvl4pPr>
              <a:defRPr sz="1800">
                <a:uFillTx/>
              </a:defRPr>
            </a:lvl4pPr>
            <a:lvl5pPr>
              <a:defRPr sz="1800">
                <a:uFillTx/>
              </a:defRPr>
            </a:lvl5pPr>
            <a:extLst/>
          </a:lstStyle>
          <a:p>
            <a:pPr lvl="0" eaLnBrk="1" latinLnBrk="0" hangingPunct="1"/>
            <a:r>
              <a:rPr lang="en-US">
                <a:uFillTx/>
              </a:rPr>
              <a:t>Click to edit Master text styles</a:t>
            </a:r>
          </a:p>
          <a:p>
            <a:pPr lvl="1" eaLnBrk="1" latinLnBrk="0" hangingPunct="1"/>
            <a:r>
              <a:rPr lang="en-US">
                <a:uFillTx/>
              </a:rPr>
              <a:t>Second level</a:t>
            </a:r>
          </a:p>
          <a:p>
            <a:pPr lvl="2" eaLnBrk="1" latinLnBrk="0" hangingPunct="1"/>
            <a:r>
              <a:rPr lang="en-US">
                <a:uFillTx/>
              </a:rPr>
              <a:t>Third level</a:t>
            </a:r>
          </a:p>
          <a:p>
            <a:pPr lvl="3" eaLnBrk="1" latinLnBrk="0" hangingPunct="1"/>
            <a:r>
              <a:rPr lang="en-US">
                <a:uFillTx/>
              </a:rPr>
              <a:t>Fourth level</a:t>
            </a:r>
          </a:p>
          <a:p>
            <a:pPr lvl="4" eaLnBrk="1" latinLnBrk="0" hangingPunct="1"/>
            <a:r>
              <a:rPr lang="en-US">
                <a:uFillTx/>
              </a:rPr>
              <a:t>Fifth level</a:t>
            </a:r>
            <a:endParaRPr kumimoji="0" lang="en-US">
              <a:uFillTx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>
                <a:uFillTx/>
              </a:defRPr>
            </a:pPr>
            <a:endParaRPr lang="en-US"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>
                <a:uFillTx/>
              </a:defRPr>
            </a:pPr>
            <a:endParaRPr lang="en-US"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>
                <a:uFillTx/>
              </a:defRPr>
            </a:pPr>
            <a:fld id="{C74EC62E-EB3B-4096-A366-F1330D92472A}" type="slidenum">
              <a:rPr lang="en-US" smtClean="0">
                <a:uFillTx/>
              </a:rPr>
              <a:pPr>
                <a:defRPr>
                  <a:uFillTx/>
                </a:defRPr>
              </a:pPr>
              <a:t>‹#›</a:t>
            </a:fld>
            <a:endParaRPr 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>
                <a:uFillTx/>
              </a:defRPr>
            </a:lvl1pPr>
            <a:extLst/>
          </a:lstStyle>
          <a:p>
            <a:r>
              <a:rPr kumimoji="0" lang="en-US">
                <a:uFillTx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  <a:uFillTx/>
              </a:defRPr>
            </a:lvl1pPr>
            <a:lvl2pPr>
              <a:buNone/>
              <a:defRPr sz="2000" b="1">
                <a:uFillTx/>
              </a:defRPr>
            </a:lvl2pPr>
            <a:lvl3pPr>
              <a:buNone/>
              <a:defRPr sz="1800" b="1">
                <a:uFillTx/>
              </a:defRPr>
            </a:lvl3pPr>
            <a:lvl4pPr>
              <a:buNone/>
              <a:defRPr sz="1600" b="1">
                <a:uFillTx/>
              </a:defRPr>
            </a:lvl4pPr>
            <a:lvl5pPr>
              <a:buNone/>
              <a:defRPr sz="1600" b="1">
                <a:uFillTx/>
              </a:defRPr>
            </a:lvl5pPr>
            <a:extLst/>
          </a:lstStyle>
          <a:p>
            <a:pPr lvl="0" eaLnBrk="1" latinLnBrk="0" hangingPunct="1"/>
            <a:r>
              <a:rPr kumimoji="0" lang="en-US">
                <a:uFillTx/>
              </a:rPr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  <a:uFillTx/>
              </a:defRPr>
            </a:lvl1pPr>
            <a:lvl2pPr>
              <a:buNone/>
              <a:defRPr sz="2000" b="1">
                <a:uFillTx/>
              </a:defRPr>
            </a:lvl2pPr>
            <a:lvl3pPr>
              <a:buNone/>
              <a:defRPr sz="1800" b="1">
                <a:uFillTx/>
              </a:defRPr>
            </a:lvl3pPr>
            <a:lvl4pPr>
              <a:buNone/>
              <a:defRPr sz="1600" b="1">
                <a:uFillTx/>
              </a:defRPr>
            </a:lvl4pPr>
            <a:lvl5pPr>
              <a:buNone/>
              <a:defRPr sz="1600" b="1">
                <a:uFillTx/>
              </a:defRPr>
            </a:lvl5pPr>
            <a:extLst/>
          </a:lstStyle>
          <a:p>
            <a:pPr lvl="0" eaLnBrk="1" latinLnBrk="0" hangingPunct="1"/>
            <a:r>
              <a:rPr kumimoji="0" lang="en-US">
                <a:uFillTx/>
              </a:rPr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>
                <a:uFillTx/>
              </a:defRPr>
            </a:lvl1pPr>
            <a:lvl2pPr>
              <a:lnSpc>
                <a:spcPct val="100000"/>
              </a:lnSpc>
              <a:spcBef>
                <a:spcPts val="700"/>
              </a:spcBef>
              <a:defRPr sz="2000">
                <a:uFillTx/>
              </a:defRPr>
            </a:lvl2pPr>
            <a:lvl3pPr>
              <a:lnSpc>
                <a:spcPct val="100000"/>
              </a:lnSpc>
              <a:spcBef>
                <a:spcPts val="700"/>
              </a:spcBef>
              <a:defRPr sz="1800">
                <a:uFillTx/>
              </a:defRPr>
            </a:lvl3pPr>
            <a:lvl4pPr>
              <a:lnSpc>
                <a:spcPct val="100000"/>
              </a:lnSpc>
              <a:spcBef>
                <a:spcPts val="700"/>
              </a:spcBef>
              <a:defRPr sz="1600">
                <a:uFillTx/>
              </a:defRPr>
            </a:lvl4pPr>
            <a:lvl5pPr>
              <a:lnSpc>
                <a:spcPct val="100000"/>
              </a:lnSpc>
              <a:spcBef>
                <a:spcPts val="700"/>
              </a:spcBef>
              <a:defRPr sz="1600">
                <a:uFillTx/>
              </a:defRPr>
            </a:lvl5pPr>
            <a:extLst/>
          </a:lstStyle>
          <a:p>
            <a:pPr lvl="0" eaLnBrk="1" latinLnBrk="0" hangingPunct="1"/>
            <a:r>
              <a:rPr lang="en-US">
                <a:uFillTx/>
              </a:rPr>
              <a:t>Click to edit Master text styles</a:t>
            </a:r>
          </a:p>
          <a:p>
            <a:pPr lvl="1" eaLnBrk="1" latinLnBrk="0" hangingPunct="1"/>
            <a:r>
              <a:rPr lang="en-US">
                <a:uFillTx/>
              </a:rPr>
              <a:t>Second level</a:t>
            </a:r>
          </a:p>
          <a:p>
            <a:pPr lvl="2" eaLnBrk="1" latinLnBrk="0" hangingPunct="1"/>
            <a:r>
              <a:rPr lang="en-US">
                <a:uFillTx/>
              </a:rPr>
              <a:t>Third level</a:t>
            </a:r>
          </a:p>
          <a:p>
            <a:pPr lvl="3" eaLnBrk="1" latinLnBrk="0" hangingPunct="1"/>
            <a:r>
              <a:rPr lang="en-US">
                <a:uFillTx/>
              </a:rPr>
              <a:t>Fourth level</a:t>
            </a:r>
          </a:p>
          <a:p>
            <a:pPr lvl="4" eaLnBrk="1" latinLnBrk="0" hangingPunct="1"/>
            <a:r>
              <a:rPr lang="en-US">
                <a:uFillTx/>
              </a:rPr>
              <a:t>Fifth level</a:t>
            </a:r>
            <a:endParaRPr kumimoji="0" lang="en-US">
              <a:uFillTx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>
                <a:uFillTx/>
              </a:defRPr>
            </a:lvl1pPr>
            <a:lvl2pPr>
              <a:lnSpc>
                <a:spcPct val="100000"/>
              </a:lnSpc>
              <a:spcBef>
                <a:spcPts val="700"/>
              </a:spcBef>
              <a:defRPr sz="2000">
                <a:uFillTx/>
              </a:defRPr>
            </a:lvl2pPr>
            <a:lvl3pPr>
              <a:lnSpc>
                <a:spcPct val="100000"/>
              </a:lnSpc>
              <a:spcBef>
                <a:spcPts val="700"/>
              </a:spcBef>
              <a:defRPr sz="1800">
                <a:uFillTx/>
              </a:defRPr>
            </a:lvl3pPr>
            <a:lvl4pPr>
              <a:lnSpc>
                <a:spcPct val="100000"/>
              </a:lnSpc>
              <a:spcBef>
                <a:spcPts val="700"/>
              </a:spcBef>
              <a:defRPr sz="1600">
                <a:uFillTx/>
              </a:defRPr>
            </a:lvl4pPr>
            <a:lvl5pPr>
              <a:lnSpc>
                <a:spcPct val="100000"/>
              </a:lnSpc>
              <a:spcBef>
                <a:spcPts val="700"/>
              </a:spcBef>
              <a:defRPr sz="1600">
                <a:uFillTx/>
              </a:defRPr>
            </a:lvl5pPr>
            <a:extLst/>
          </a:lstStyle>
          <a:p>
            <a:pPr lvl="0" eaLnBrk="1" latinLnBrk="0" hangingPunct="1"/>
            <a:r>
              <a:rPr lang="en-US">
                <a:uFillTx/>
              </a:rPr>
              <a:t>Click to edit Master text styles</a:t>
            </a:r>
          </a:p>
          <a:p>
            <a:pPr lvl="1" eaLnBrk="1" latinLnBrk="0" hangingPunct="1"/>
            <a:r>
              <a:rPr lang="en-US">
                <a:uFillTx/>
              </a:rPr>
              <a:t>Second level</a:t>
            </a:r>
          </a:p>
          <a:p>
            <a:pPr lvl="2" eaLnBrk="1" latinLnBrk="0" hangingPunct="1"/>
            <a:r>
              <a:rPr lang="en-US">
                <a:uFillTx/>
              </a:rPr>
              <a:t>Third level</a:t>
            </a:r>
          </a:p>
          <a:p>
            <a:pPr lvl="3" eaLnBrk="1" latinLnBrk="0" hangingPunct="1"/>
            <a:r>
              <a:rPr lang="en-US">
                <a:uFillTx/>
              </a:rPr>
              <a:t>Fourth level</a:t>
            </a:r>
          </a:p>
          <a:p>
            <a:pPr lvl="4" eaLnBrk="1" latinLnBrk="0" hangingPunct="1"/>
            <a:r>
              <a:rPr lang="en-US">
                <a:uFillTx/>
              </a:rPr>
              <a:t>Fifth level</a:t>
            </a:r>
            <a:endParaRPr kumimoji="0" lang="en-US">
              <a:uFillTx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>
                <a:uFillTx/>
              </a:defRPr>
            </a:pPr>
            <a:endParaRPr lang="en-US">
              <a:uFillTx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>
                <a:uFillTx/>
              </a:defRPr>
            </a:pPr>
            <a:endParaRPr lang="en-US">
              <a:uFillTx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>
                <a:uFillTx/>
              </a:defRPr>
            </a:pPr>
            <a:fld id="{C2939BF9-4B5F-4ACE-A5CB-7B5A83B6849C}" type="slidenum">
              <a:rPr lang="en-US" smtClean="0">
                <a:uFillTx/>
              </a:rPr>
              <a:pPr>
                <a:defRPr>
                  <a:uFillTx/>
                </a:defRPr>
              </a:pPr>
              <a:t>‹#›</a:t>
            </a:fld>
            <a:endParaRPr 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>
                <a:uFillTx/>
              </a:rPr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>
                <a:uFillTx/>
              </a:defRPr>
            </a:pPr>
            <a:endParaRPr lang="en-US">
              <a:uFillTx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>
                <a:uFillTx/>
              </a:defRPr>
            </a:pPr>
            <a:endParaRPr lang="en-US">
              <a:uFillTx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>
                <a:uFillTx/>
              </a:defRPr>
            </a:pPr>
            <a:fld id="{D7A0E17E-07BB-4594-8CBF-6867FC94F945}" type="slidenum">
              <a:rPr lang="en-US" smtClean="0">
                <a:uFillTx/>
              </a:rPr>
              <a:pPr>
                <a:defRPr>
                  <a:uFillTx/>
                </a:defRPr>
              </a:pPr>
              <a:t>‹#›</a:t>
            </a:fld>
            <a:endParaRPr 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/>
          </p:cNvSpPr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uFillTx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>
                <a:uFillTx/>
              </a:defRPr>
            </a:pPr>
            <a:endParaRPr lang="en-US">
              <a:uFillTx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>
                <a:uFillTx/>
              </a:defRPr>
            </a:pPr>
            <a:endParaRPr lang="en-US">
              <a:uFillTx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>
                <a:uFillTx/>
              </a:defRPr>
            </a:pPr>
            <a:fld id="{87F679B2-B67C-4F00-9618-CEB0F3AD7EB4}" type="slidenum">
              <a:rPr lang="en-US" smtClean="0">
                <a:uFillTx/>
              </a:rPr>
              <a:pPr>
                <a:defRPr>
                  <a:uFillTx/>
                </a:defRPr>
              </a:pPr>
              <a:t>‹#›</a:t>
            </a:fld>
            <a:endParaRPr lang="en-US" dirty="0">
              <a:uFillTx/>
            </a:endParaRPr>
          </a:p>
        </p:txBody>
      </p:sp>
      <p:sp>
        <p:nvSpPr>
          <p:cNvPr id="6" name="Rectangle 5"/>
          <p:cNvSpPr>
            <a:spLocks/>
          </p:cNvSpPr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uFillTx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>
                <a:uFillTx/>
              </a:defRPr>
            </a:lvl1pPr>
            <a:extLst/>
          </a:lstStyle>
          <a:p>
            <a:r>
              <a:rPr kumimoji="0" lang="en-US">
                <a:uFillTx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>
                <a:uFillTx/>
              </a:defRPr>
            </a:lvl1pPr>
            <a:lvl2pPr>
              <a:buNone/>
              <a:defRPr sz="1200">
                <a:uFillTx/>
              </a:defRPr>
            </a:lvl2pPr>
            <a:lvl3pPr>
              <a:buNone/>
              <a:defRPr sz="1000">
                <a:uFillTx/>
              </a:defRPr>
            </a:lvl3pPr>
            <a:lvl4pPr>
              <a:buNone/>
              <a:defRPr sz="900">
                <a:uFillTx/>
              </a:defRPr>
            </a:lvl4pPr>
            <a:lvl5pPr>
              <a:buNone/>
              <a:defRPr sz="900">
                <a:uFillTx/>
              </a:defRPr>
            </a:lvl5pPr>
            <a:extLst/>
          </a:lstStyle>
          <a:p>
            <a:pPr lvl="0" eaLnBrk="1" latinLnBrk="0" hangingPunct="1"/>
            <a:r>
              <a:rPr kumimoji="0" lang="en-US">
                <a:uFillTx/>
              </a:rP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>
                <a:uFillTx/>
              </a:defRPr>
            </a:lvl1pPr>
            <a:lvl2pPr>
              <a:defRPr sz="2800">
                <a:uFillTx/>
              </a:defRPr>
            </a:lvl2pPr>
            <a:lvl3pPr>
              <a:defRPr sz="2400">
                <a:uFillTx/>
              </a:defRPr>
            </a:lvl3pPr>
            <a:lvl4pPr>
              <a:defRPr sz="2000">
                <a:uFillTx/>
              </a:defRPr>
            </a:lvl4pPr>
            <a:lvl5pPr>
              <a:defRPr sz="2000">
                <a:uFillTx/>
              </a:defRPr>
            </a:lvl5pPr>
            <a:extLst/>
          </a:lstStyle>
          <a:p>
            <a:pPr lvl="0" eaLnBrk="1" latinLnBrk="0" hangingPunct="1"/>
            <a:r>
              <a:rPr lang="en-US">
                <a:uFillTx/>
              </a:rPr>
              <a:t>Click to edit Master text styles</a:t>
            </a:r>
          </a:p>
          <a:p>
            <a:pPr lvl="1" eaLnBrk="1" latinLnBrk="0" hangingPunct="1"/>
            <a:r>
              <a:rPr lang="en-US">
                <a:uFillTx/>
              </a:rPr>
              <a:t>Second level</a:t>
            </a:r>
          </a:p>
          <a:p>
            <a:pPr lvl="2" eaLnBrk="1" latinLnBrk="0" hangingPunct="1"/>
            <a:r>
              <a:rPr lang="en-US">
                <a:uFillTx/>
              </a:rPr>
              <a:t>Third level</a:t>
            </a:r>
          </a:p>
          <a:p>
            <a:pPr lvl="3" eaLnBrk="1" latinLnBrk="0" hangingPunct="1"/>
            <a:r>
              <a:rPr lang="en-US">
                <a:uFillTx/>
              </a:rPr>
              <a:t>Fourth level</a:t>
            </a:r>
          </a:p>
          <a:p>
            <a:pPr lvl="4" eaLnBrk="1" latinLnBrk="0" hangingPunct="1"/>
            <a:r>
              <a:rPr lang="en-US">
                <a:uFillTx/>
              </a:rPr>
              <a:t>Fifth level</a:t>
            </a:r>
            <a:endParaRPr kumimoji="0" lang="en-US">
              <a:uFillTx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>
                <a:uFillTx/>
              </a:defRPr>
            </a:pPr>
            <a:endParaRPr lang="en-US"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>
                <a:uFillTx/>
              </a:defRPr>
            </a:pPr>
            <a:endParaRPr lang="en-US"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>
                <a:uFillTx/>
              </a:defRPr>
            </a:pPr>
            <a:fld id="{53AF3C9E-6342-4FB3-A96A-B470133184A3}" type="slidenum">
              <a:rPr lang="en-US" smtClean="0">
                <a:uFillTx/>
              </a:rPr>
              <a:pPr>
                <a:defRPr>
                  <a:uFillTx/>
                </a:defRPr>
              </a:pPr>
              <a:t>‹#›</a:t>
            </a:fld>
            <a:endParaRPr 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  <a:uFillTx/>
              </a:defRPr>
            </a:lvl1pPr>
            <a:extLst/>
          </a:lstStyle>
          <a:p>
            <a:r>
              <a:rPr kumimoji="0" lang="en-US">
                <a:uFillTx/>
              </a:rPr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>
                <a:uFillTx/>
              </a:defRPr>
            </a:pPr>
            <a:endParaRPr lang="en-US"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>
                <a:uFillTx/>
              </a:defRPr>
            </a:pPr>
            <a:endParaRPr lang="en-US"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>
                <a:uFillTx/>
              </a:defRPr>
            </a:pPr>
            <a:fld id="{0D8365DF-9520-456E-9DE5-FCFFC795C1CD}" type="slidenum">
              <a:rPr lang="en-US" smtClean="0">
                <a:uFillTx/>
              </a:rPr>
              <a:pPr>
                <a:defRPr>
                  <a:uFillTx/>
                </a:defRPr>
              </a:pPr>
              <a:t>‹#›</a:t>
            </a:fld>
            <a:endParaRPr lang="en-US" dirty="0">
              <a:uFillTx/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>
                <a:uFillTx/>
              </a:defRPr>
            </a:lvl1pPr>
            <a:extLst/>
          </a:lstStyle>
          <a:p>
            <a:pPr marL="0" algn="l" eaLnBrk="1" latinLnBrk="0" hangingPunct="1"/>
            <a:r>
              <a:rPr kumimoji="0" lang="en-US">
                <a:uFillTx/>
              </a:rPr>
              <a:t>Click icon to add picture</a:t>
            </a:r>
            <a:endParaRPr kumimoji="0" lang="en-US" dirty="0">
              <a:uFillTx/>
            </a:endParaRPr>
          </a:p>
        </p:txBody>
      </p:sp>
      <p:sp>
        <p:nvSpPr>
          <p:cNvPr id="9" name="Flowchart: Process 8"/>
          <p:cNvSpPr>
            <a:spLocks/>
          </p:cNvSpPr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uFillTx/>
            </a:endParaRPr>
          </a:p>
        </p:txBody>
      </p:sp>
      <p:sp>
        <p:nvSpPr>
          <p:cNvPr id="10" name="Flowchart: Process 9"/>
          <p:cNvSpPr>
            <a:spLocks/>
          </p:cNvSpPr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uFillTx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  <a:uFillTx/>
              </a:defRPr>
            </a:lvl1pPr>
            <a:lvl2pPr>
              <a:defRPr sz="1200">
                <a:uFillTx/>
              </a:defRPr>
            </a:lvl2pPr>
            <a:lvl3pPr>
              <a:defRPr sz="1000">
                <a:uFillTx/>
              </a:defRPr>
            </a:lvl3pPr>
            <a:lvl4pPr>
              <a:defRPr sz="900">
                <a:uFillTx/>
              </a:defRPr>
            </a:lvl4pPr>
            <a:lvl5pPr>
              <a:defRPr sz="900">
                <a:uFillTx/>
              </a:defRPr>
            </a:lvl5pPr>
            <a:extLst/>
          </a:lstStyle>
          <a:p>
            <a:pPr lvl="0" eaLnBrk="1" latinLnBrk="0" hangingPunct="1"/>
            <a:r>
              <a:rPr kumimoji="0" lang="en-US">
                <a:uFillTx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>
            <a:spLocks/>
          </p:cNvSpPr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uFillTx/>
            </a:endParaRPr>
          </a:p>
        </p:txBody>
      </p:sp>
      <p:sp>
        <p:nvSpPr>
          <p:cNvPr id="8" name="Oval 7"/>
          <p:cNvSpPr>
            <a:spLocks/>
          </p:cNvSpPr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uFillTx/>
            </a:endParaRPr>
          </a:p>
        </p:txBody>
      </p:sp>
      <p:sp>
        <p:nvSpPr>
          <p:cNvPr id="11" name="Donut 10"/>
          <p:cNvSpPr>
            <a:spLocks/>
          </p:cNvSpPr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uFillTx/>
            </a:endParaRPr>
          </a:p>
        </p:txBody>
      </p:sp>
      <p:sp>
        <p:nvSpPr>
          <p:cNvPr id="12" name="Rectangle 11"/>
          <p:cNvSpPr>
            <a:spLocks/>
          </p:cNvSpPr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uFillTx/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>
                <a:uFillTx/>
              </a:rPr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>
                <a:uFillTx/>
              </a:rPr>
              <a:t>Click to edit Master text styles</a:t>
            </a:r>
          </a:p>
          <a:p>
            <a:pPr lvl="1" eaLnBrk="1" latinLnBrk="0" hangingPunct="1"/>
            <a:r>
              <a:rPr kumimoji="0" lang="en-US">
                <a:uFillTx/>
              </a:rPr>
              <a:t>Second level</a:t>
            </a:r>
          </a:p>
          <a:p>
            <a:pPr lvl="2" eaLnBrk="1" latinLnBrk="0" hangingPunct="1"/>
            <a:r>
              <a:rPr kumimoji="0" lang="en-US">
                <a:uFillTx/>
              </a:rPr>
              <a:t>Third level</a:t>
            </a:r>
          </a:p>
          <a:p>
            <a:pPr lvl="3" eaLnBrk="1" latinLnBrk="0" hangingPunct="1"/>
            <a:r>
              <a:rPr kumimoji="0" lang="en-US">
                <a:uFillTx/>
              </a:rPr>
              <a:t>Fourth level</a:t>
            </a:r>
          </a:p>
          <a:p>
            <a:pPr lvl="4" eaLnBrk="1" latinLnBrk="0" hangingPunct="1"/>
            <a:r>
              <a:rPr kumimoji="0" lang="en-US">
                <a:uFillTx/>
              </a:rPr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uFillTx/>
              </a:defRPr>
            </a:lvl1pPr>
            <a:extLst/>
          </a:lstStyle>
          <a:p>
            <a:pPr>
              <a:defRPr>
                <a:uFillTx/>
              </a:defRPr>
            </a:pPr>
            <a:endParaRPr lang="en-US">
              <a:uFillTx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uFillTx/>
              </a:defRPr>
            </a:lvl1pPr>
            <a:extLst/>
          </a:lstStyle>
          <a:p>
            <a:pPr>
              <a:defRPr>
                <a:uFillTx/>
              </a:defRPr>
            </a:pPr>
            <a:endParaRPr lang="en-US">
              <a:uFillTx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uFillTx/>
              </a:defRPr>
            </a:lvl1pPr>
            <a:extLst/>
          </a:lstStyle>
          <a:p>
            <a:pPr>
              <a:defRPr>
                <a:uFillTx/>
              </a:defRPr>
            </a:pPr>
            <a:fld id="{B569A6E5-29ED-4D72-ACD1-8443D7707D0B}" type="slidenum">
              <a:rPr lang="en-US" smtClean="0">
                <a:uFillTx/>
              </a:rPr>
              <a:pPr>
                <a:defRPr>
                  <a:uFillTx/>
                </a:defRPr>
              </a:pPr>
              <a:t>‹#›</a:t>
            </a:fld>
            <a:endParaRPr lang="en-US" dirty="0">
              <a:uFillTx/>
            </a:endParaRPr>
          </a:p>
        </p:txBody>
      </p:sp>
      <p:sp>
        <p:nvSpPr>
          <p:cNvPr id="15" name="Rectangle 14"/>
          <p:cNvSpPr>
            <a:spLocks/>
          </p:cNvSpPr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uFillTx/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uFillTx/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tamu.aefis.net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layspent.org/html/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tamu.aefis.net/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forabettertexas.or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youtu.be/CLnD1u05G4A" TargetMode="Externa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youtu.be/qdQilctPDWs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://youtu.be/qdQilctPDW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32225-1766-4B6B-AF92-59F7D6B8FA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4683" y="1778508"/>
            <a:ext cx="7406640" cy="147218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Please complete the University Course Eval!</a:t>
            </a:r>
            <a:br>
              <a:rPr lang="en-US" dirty="0"/>
            </a:br>
            <a:br>
              <a:rPr lang="en-US" dirty="0"/>
            </a:br>
            <a:r>
              <a:rPr lang="en-US" dirty="0">
                <a:hlinkClick r:id="rId2"/>
              </a:rPr>
              <a:t>https://tamu.aefis.net</a:t>
            </a:r>
            <a:r>
              <a:rPr lang="en-US" dirty="0"/>
              <a:t> 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4BEE6CC-9188-431C-B227-AAD84A22D2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2560" y="4343400"/>
            <a:ext cx="7406640" cy="1752600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Should take only 2-10 minutes, depending on whether you are willing to leave comments, too.  I hope you will, and the more specific, the better.</a:t>
            </a:r>
          </a:p>
          <a:p>
            <a:endParaRPr lang="en-US" b="1" u="sng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b="1" u="sng" dirty="0">
                <a:solidFill>
                  <a:schemeClr val="accent3">
                    <a:lumMod val="50000"/>
                  </a:schemeClr>
                </a:solidFill>
              </a:rPr>
              <a:t>My Promise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:  If you leave comments, I WILL READ them.  Previous student comments have led me to change my course design in big and small ways.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451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4000" dirty="0">
                <a:uFillTx/>
              </a:rPr>
              <a:t>Jobs, Wages, Education &amp; Poverty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143000"/>
            <a:ext cx="7498080" cy="1192206"/>
          </a:xfrm>
        </p:spPr>
        <p:txBody>
          <a:bodyPr>
            <a:normAutofit fontScale="92500"/>
          </a:bodyPr>
          <a:lstStyle/>
          <a:p>
            <a:r>
              <a:rPr lang="en-US" sz="2400" dirty="0">
                <a:uFillTx/>
              </a:rPr>
              <a:t>States often point to </a:t>
            </a:r>
            <a:r>
              <a:rPr lang="en-US" sz="2400" b="1" dirty="0">
                <a:uFillTx/>
              </a:rPr>
              <a:t>jobs</a:t>
            </a:r>
            <a:r>
              <a:rPr lang="en-US" sz="2400" dirty="0">
                <a:uFillTx/>
              </a:rPr>
              <a:t> </a:t>
            </a:r>
            <a:r>
              <a:rPr lang="en-US" sz="2400" b="1" dirty="0">
                <a:uFillTx/>
              </a:rPr>
              <a:t>&amp; education </a:t>
            </a:r>
            <a:r>
              <a:rPr lang="en-US" sz="2400" dirty="0">
                <a:uFillTx/>
              </a:rPr>
              <a:t>as keys to reducing poverty:  </a:t>
            </a:r>
            <a:r>
              <a:rPr lang="en-US" sz="2400" i="1" dirty="0">
                <a:uFillTx/>
              </a:rPr>
              <a:t>“Take responsibility.  Get a job! Get a degree!”</a:t>
            </a:r>
          </a:p>
          <a:p>
            <a:r>
              <a:rPr lang="en-US" sz="2400" i="1" dirty="0">
                <a:uFillTx/>
              </a:rPr>
              <a:t>Not bad advice, but…</a:t>
            </a:r>
          </a:p>
        </p:txBody>
      </p:sp>
      <p:pic>
        <p:nvPicPr>
          <p:cNvPr id="6" name="Picture 5" descr="Bar graph titled &quot;Where Poverty Works.&quot; Shows the % of total workers in each of 10 sectors, as well as the % of workers in each sector that have an income below the poverty line.&#10;&#10;For example,&#10;Food Prep / 8% of workforce / 73.6% of workers are below poverty line.&#10;Sales / 10.6% of workforce / 41.9% of workers are below poverty line.&#10;Admin Support / 16.9% of workforce / 24.4% are below poverty line.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903" y="3867150"/>
            <a:ext cx="5391897" cy="253365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10800000" algn="r" rotWithShape="0">
              <a:srgbClr val="000000">
                <a:alpha val="40000"/>
              </a:srgbClr>
            </a:outerShdw>
          </a:effectLst>
        </p:spPr>
      </p:pic>
      <p:sp>
        <p:nvSpPr>
          <p:cNvPr id="8" name="Rectangle 7"/>
          <p:cNvSpPr>
            <a:spLocks/>
          </p:cNvSpPr>
          <p:nvPr/>
        </p:nvSpPr>
        <p:spPr>
          <a:xfrm>
            <a:off x="3990975" y="6642556"/>
            <a:ext cx="533400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uFillTx/>
              </a:rPr>
              <a:t>http://www.theatlantic.com/business/archive/2012/04/the-10-states-and-10-jobs-with-the-most-low-wage-workers/256553/</a:t>
            </a:r>
          </a:p>
        </p:txBody>
      </p:sp>
      <p:sp>
        <p:nvSpPr>
          <p:cNvPr id="4" name="TextBox 3"/>
          <p:cNvSpPr txBox="1">
            <a:spLocks/>
          </p:cNvSpPr>
          <p:nvPr/>
        </p:nvSpPr>
        <p:spPr>
          <a:xfrm>
            <a:off x="2244683" y="4343400"/>
            <a:ext cx="6992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Segoe Print" panose="02000600000000000000" pitchFamily="2" charset="0"/>
              </a:rPr>
              <a:t>of overall</a:t>
            </a:r>
            <a:br>
              <a:rPr lang="en-US" sz="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Segoe Print" panose="02000600000000000000" pitchFamily="2" charset="0"/>
              </a:rPr>
            </a:br>
            <a:r>
              <a:rPr lang="en-US" sz="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Segoe Print" panose="02000600000000000000" pitchFamily="2" charset="0"/>
              </a:rPr>
              <a:t>workforce</a:t>
            </a:r>
          </a:p>
        </p:txBody>
      </p:sp>
      <p:sp>
        <p:nvSpPr>
          <p:cNvPr id="9" name="TextBox 8"/>
          <p:cNvSpPr txBox="1">
            <a:spLocks/>
          </p:cNvSpPr>
          <p:nvPr/>
        </p:nvSpPr>
        <p:spPr>
          <a:xfrm>
            <a:off x="3220633" y="4343400"/>
            <a:ext cx="6655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Segoe Print" panose="02000600000000000000" pitchFamily="2" charset="0"/>
              </a:rPr>
              <a:t>within </a:t>
            </a:r>
            <a:br>
              <a:rPr lang="en-US" sz="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Segoe Print" panose="02000600000000000000" pitchFamily="2" charset="0"/>
              </a:rPr>
            </a:br>
            <a:r>
              <a:rPr lang="en-US" sz="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Segoe Print" panose="02000600000000000000" pitchFamily="2" charset="0"/>
              </a:rPr>
              <a:t>that field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435608" y="2392356"/>
            <a:ext cx="3657600" cy="1341444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</a:pPr>
            <a:r>
              <a:rPr lang="en-US" b="1" dirty="0">
                <a:uFillTx/>
              </a:rPr>
              <a:t>What</a:t>
            </a:r>
            <a:r>
              <a:rPr lang="en-US" dirty="0">
                <a:uFillTx/>
              </a:rPr>
              <a:t> </a:t>
            </a:r>
            <a:r>
              <a:rPr lang="en-US" b="1" dirty="0">
                <a:uFillTx/>
              </a:rPr>
              <a:t>if even full-time employment doesn’t pay enough</a:t>
            </a:r>
            <a:r>
              <a:rPr lang="en-US" dirty="0">
                <a:uFillTx/>
              </a:rPr>
              <a:t> or lead to advancement opportunities? </a:t>
            </a:r>
          </a:p>
          <a:p>
            <a:pPr fontAlgn="auto">
              <a:spcAft>
                <a:spcPts val="0"/>
              </a:spcAft>
            </a:pPr>
            <a:endParaRPr lang="en-US" dirty="0">
              <a:uFillTx/>
            </a:endParaRPr>
          </a:p>
        </p:txBody>
      </p:sp>
      <p:sp>
        <p:nvSpPr>
          <p:cNvPr id="11" name="Content Placeholder 3"/>
          <p:cNvSpPr txBox="1">
            <a:spLocks/>
          </p:cNvSpPr>
          <p:nvPr/>
        </p:nvSpPr>
        <p:spPr>
          <a:xfrm>
            <a:off x="5276088" y="2392356"/>
            <a:ext cx="3657600" cy="992809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</a:pPr>
            <a:r>
              <a:rPr lang="en-US" sz="2000" dirty="0">
                <a:uFillTx/>
              </a:rPr>
              <a:t>And </a:t>
            </a:r>
            <a:r>
              <a:rPr lang="en-US" sz="2000" b="1" dirty="0">
                <a:uFillTx/>
              </a:rPr>
              <a:t>what</a:t>
            </a:r>
            <a:r>
              <a:rPr lang="en-US" sz="2000" dirty="0">
                <a:uFillTx/>
              </a:rPr>
              <a:t> </a:t>
            </a:r>
            <a:r>
              <a:rPr lang="en-US" sz="2000" b="1" dirty="0">
                <a:uFillTx/>
              </a:rPr>
              <a:t>if education does not provide guaranteed protection</a:t>
            </a:r>
            <a:r>
              <a:rPr lang="en-US" sz="2000" dirty="0">
                <a:uFillTx/>
              </a:rPr>
              <a:t> against poverty?</a:t>
            </a:r>
          </a:p>
          <a:p>
            <a:pPr fontAlgn="auto">
              <a:spcAft>
                <a:spcPts val="0"/>
              </a:spcAft>
            </a:pPr>
            <a:endParaRPr lang="en-US" sz="2000" dirty="0">
              <a:uFillTx/>
            </a:endParaRPr>
          </a:p>
        </p:txBody>
      </p:sp>
      <p:grpSp>
        <p:nvGrpSpPr>
          <p:cNvPr id="7" name="Group 6" descr="Pie chart showing educational level of the workforce that has income less than poverty line.&#10;&#10;18% less than high school&#10;36% high school&#10;9% associate's degree&#10;26% some college&#10;11% bachelor's degree or higher"/>
          <p:cNvGrpSpPr/>
          <p:nvPr/>
        </p:nvGrpSpPr>
        <p:grpSpPr>
          <a:xfrm rot="21105316">
            <a:off x="5719851" y="3525706"/>
            <a:ext cx="2924937" cy="2922231"/>
            <a:chOff x="5791200" y="3657599"/>
            <a:chExt cx="2924937" cy="2922231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4"/>
            <a:srcRect t="1668" r="50311"/>
            <a:stretch/>
          </p:blipFill>
          <p:spPr>
            <a:xfrm>
              <a:off x="5791200" y="3657599"/>
              <a:ext cx="2924937" cy="2922231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10800000" algn="r" rotWithShape="0">
                <a:srgbClr val="000000">
                  <a:alpha val="40000"/>
                </a:srgbClr>
              </a:outerShdw>
            </a:effectLst>
          </p:spPr>
        </p:pic>
        <p:sp>
          <p:nvSpPr>
            <p:cNvPr id="5" name="Oval 4"/>
            <p:cNvSpPr>
              <a:spLocks/>
            </p:cNvSpPr>
            <p:nvPr/>
          </p:nvSpPr>
          <p:spPr>
            <a:xfrm>
              <a:off x="6019800" y="3886200"/>
              <a:ext cx="838200" cy="533400"/>
            </a:xfrm>
            <a:prstGeom prst="ellipse">
              <a:avLst/>
            </a:prstGeom>
            <a:ln w="19050">
              <a:solidFill>
                <a:srgbClr val="FF0000"/>
              </a:solidFill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uFillTx/>
              </a:endParaRPr>
            </a:p>
          </p:txBody>
        </p:sp>
        <p:sp>
          <p:nvSpPr>
            <p:cNvPr id="12" name="Oval 11"/>
            <p:cNvSpPr>
              <a:spLocks/>
            </p:cNvSpPr>
            <p:nvPr/>
          </p:nvSpPr>
          <p:spPr>
            <a:xfrm>
              <a:off x="6266688" y="4966315"/>
              <a:ext cx="838200" cy="533400"/>
            </a:xfrm>
            <a:prstGeom prst="ellipse">
              <a:avLst/>
            </a:prstGeom>
            <a:ln w="19050">
              <a:solidFill>
                <a:srgbClr val="FF0000"/>
              </a:solidFill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uFillTx/>
              </a:endParaRPr>
            </a:p>
          </p:txBody>
        </p:sp>
        <p:sp>
          <p:nvSpPr>
            <p:cNvPr id="13" name="Oval 12"/>
            <p:cNvSpPr>
              <a:spLocks/>
            </p:cNvSpPr>
            <p:nvPr/>
          </p:nvSpPr>
          <p:spPr>
            <a:xfrm>
              <a:off x="6019800" y="5905500"/>
              <a:ext cx="838200" cy="533400"/>
            </a:xfrm>
            <a:prstGeom prst="ellipse">
              <a:avLst/>
            </a:prstGeom>
            <a:ln w="19050">
              <a:solidFill>
                <a:srgbClr val="FF0000"/>
              </a:solidFill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uFillTx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4000" dirty="0">
                <a:uFillTx/>
              </a:rPr>
              <a:t>Jobs, Wages &amp; Poverty</a:t>
            </a:r>
          </a:p>
        </p:txBody>
      </p:sp>
      <p:pic>
        <p:nvPicPr>
          <p:cNvPr id="7" name="Picture 6" descr="Bar chart titled &quot;Where Poverty Lives.&quot;&#10;&#10;Shows 10 states, each with two measures: 1) percent of residents who make 0-100% of poverty line in income, and 2) percent of residents who make 100-200% of poverty line income.&#10;&#10;Examples:&#10;&#10;Mississippi:  33.7% / 43.3%&#10;Alabama: 32.5% / 41%&#10;Kentucky: 31.2% / 44.3%&#10;Oklahoma: 30.7% / 43.4%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999" y="1417638"/>
            <a:ext cx="5593683" cy="2569302"/>
          </a:xfrm>
          <a:prstGeom prst="rect">
            <a:avLst/>
          </a:prstGeom>
        </p:spPr>
      </p:pic>
      <p:sp>
        <p:nvSpPr>
          <p:cNvPr id="8" name="Rectangle 7"/>
          <p:cNvSpPr>
            <a:spLocks/>
          </p:cNvSpPr>
          <p:nvPr/>
        </p:nvSpPr>
        <p:spPr>
          <a:xfrm>
            <a:off x="1038225" y="6526812"/>
            <a:ext cx="414337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uFillTx/>
              </a:rPr>
              <a:t>http://www.theatlantic.com/business/archive/2012/04/the-10-states-and-10-jobs-with-the-most-low-wage-workers/256553/</a:t>
            </a:r>
          </a:p>
        </p:txBody>
      </p:sp>
      <p:pic>
        <p:nvPicPr>
          <p:cNvPr id="12" name="Picture 11" descr="Infographic from the AFL-CIO as part of its &quot;#RAISETHEWAGE&quot; campaign.  Title reads: 3.6 million workers (4.7%) of hourly workers are paid at or below minimum wage. The states with the highest percentage of minimum wage workers:&#10;&#10;Idaho: 7.7%&#10;Missouri: 6.3%&#10;Mississippi: 6.4%&#10;Virginia: 6.8%&#10;North Carolina: 6.2%&#10;Georgia: 6.4%&#10;Louisiana: 7.2%&#10;Arkansas: 6.9%&#10;Oklahoma: 7.2%&#10;Texas: 7.5%&#10;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881066">
            <a:off x="5804245" y="3655814"/>
            <a:ext cx="3263371" cy="328054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0" name="Rectangle 9"/>
          <p:cNvSpPr>
            <a:spLocks/>
          </p:cNvSpPr>
          <p:nvPr/>
        </p:nvSpPr>
        <p:spPr>
          <a:xfrm rot="16200000">
            <a:off x="6771019" y="3938572"/>
            <a:ext cx="4572000" cy="20005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700" dirty="0">
                <a:uFillTx/>
              </a:rPr>
              <a:t>http://www.aflcio.org/Multimedia/Infographics/States-with-the-Highest-Percentage-of-Minimum-Wage-Workers</a:t>
            </a:r>
          </a:p>
        </p:txBody>
      </p:sp>
      <p:sp>
        <p:nvSpPr>
          <p:cNvPr id="11" name="TextBox 10"/>
          <p:cNvSpPr txBox="1">
            <a:spLocks/>
          </p:cNvSpPr>
          <p:nvPr/>
        </p:nvSpPr>
        <p:spPr>
          <a:xfrm>
            <a:off x="4647134" y="1748502"/>
            <a:ext cx="4464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Segoe Print" panose="02000600000000000000" pitchFamily="2" charset="0"/>
              </a:rPr>
              <a:t>…where “100%” = $23,000 ( 2012 federal poverty line for family of 4)</a:t>
            </a:r>
            <a:br>
              <a:rPr lang="en-US" sz="9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Segoe Print" panose="02000600000000000000" pitchFamily="2" charset="0"/>
              </a:rPr>
            </a:br>
            <a:r>
              <a:rPr lang="en-US" sz="9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Segoe Print" panose="02000600000000000000" pitchFamily="2" charset="0"/>
              </a:rPr>
              <a:t>    and “200%” = $46,000</a:t>
            </a:r>
          </a:p>
        </p:txBody>
      </p:sp>
      <p:sp>
        <p:nvSpPr>
          <p:cNvPr id="13" name="TextBox 12"/>
          <p:cNvSpPr txBox="1">
            <a:spLocks/>
          </p:cNvSpPr>
          <p:nvPr/>
        </p:nvSpPr>
        <p:spPr>
          <a:xfrm>
            <a:off x="4479759" y="1518570"/>
            <a:ext cx="48639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Segoe Print" panose="02000600000000000000" pitchFamily="2" charset="0"/>
              </a:rPr>
              <a:t>…percentages of all workers in that state, by amount of annual income </a:t>
            </a:r>
          </a:p>
        </p:txBody>
      </p:sp>
      <p:sp>
        <p:nvSpPr>
          <p:cNvPr id="14" name="Oval 13"/>
          <p:cNvSpPr>
            <a:spLocks/>
          </p:cNvSpPr>
          <p:nvPr/>
        </p:nvSpPr>
        <p:spPr>
          <a:xfrm rot="20968528">
            <a:off x="7166556" y="3587654"/>
            <a:ext cx="1058585" cy="305174"/>
          </a:xfrm>
          <a:prstGeom prst="ellipse">
            <a:avLst/>
          </a:prstGeom>
          <a:ln w="19050">
            <a:solidFill>
              <a:srgbClr val="FFFF00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uFillTx/>
            </a:endParaRPr>
          </a:p>
        </p:txBody>
      </p:sp>
      <p:sp>
        <p:nvSpPr>
          <p:cNvPr id="3" name="TextBox 2" descr="Textbox that reads:&#10;&#10;AFL-CIO = Really BIG labor union.&#10;&#10;They used this graphic to argue in favor of a federal increase to minimum wage.&#10;&#10;Note the ranking of Texas. &#10;"/>
          <p:cNvSpPr txBox="1">
            <a:spLocks/>
          </p:cNvSpPr>
          <p:nvPr/>
        </p:nvSpPr>
        <p:spPr>
          <a:xfrm>
            <a:off x="1600200" y="4858837"/>
            <a:ext cx="40514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Segoe Print" panose="02000600000000000000" pitchFamily="2" charset="0"/>
              </a:rPr>
              <a:t>AFL-CIO = Really BIG labor union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Segoe Print" panose="02000600000000000000" pitchFamily="2" charset="0"/>
              </a:rPr>
              <a:t>They used this graphic to argue in favor of a federal increase to minimum wage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Segoe Print" panose="02000600000000000000" pitchFamily="2" charset="0"/>
              </a:rPr>
              <a:t>Note the ranking of Texas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33B78B-73FA-8311-BF16-035DDD6A3895}"/>
              </a:ext>
            </a:extLst>
          </p:cNvPr>
          <p:cNvSpPr txBox="1"/>
          <p:nvPr/>
        </p:nvSpPr>
        <p:spPr>
          <a:xfrm rot="20664958">
            <a:off x="-15868" y="1918061"/>
            <a:ext cx="30203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Segoe Print" panose="02000600000000000000" pitchFamily="2" charset="0"/>
              </a:rPr>
              <a:t>These pairs are </a:t>
            </a:r>
            <a:r>
              <a:rPr lang="en-US" sz="1600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Segoe Print" panose="02000600000000000000" pitchFamily="2" charset="0"/>
              </a:rPr>
              <a:t>cumulative</a:t>
            </a:r>
            <a:r>
              <a:rPr lang="en-US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Segoe Print" panose="02000600000000000000" pitchFamily="2" charset="0"/>
              </a:rPr>
              <a:t>!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4000" dirty="0">
                <a:uFillTx/>
              </a:rPr>
              <a:t>What’s a “Low Wage?”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524001"/>
            <a:ext cx="7498080" cy="3810000"/>
          </a:xfrm>
        </p:spPr>
        <p:txBody>
          <a:bodyPr>
            <a:normAutofit/>
          </a:bodyPr>
          <a:lstStyle/>
          <a:p>
            <a:r>
              <a:rPr lang="en-US" sz="2800" dirty="0">
                <a:uFillTx/>
              </a:rPr>
              <a:t>Start with the FPL for a family of 4</a:t>
            </a:r>
          </a:p>
          <a:p>
            <a:pPr lvl="1"/>
            <a:r>
              <a:rPr lang="en-US" sz="2200" dirty="0">
                <a:uFillTx/>
              </a:rPr>
              <a:t>This is an annual wage amount</a:t>
            </a:r>
          </a:p>
          <a:p>
            <a:r>
              <a:rPr lang="en-US" sz="2600" dirty="0">
                <a:uFillTx/>
              </a:rPr>
              <a:t>Divide by 2080, the number of work hours in 1 year</a:t>
            </a:r>
          </a:p>
          <a:p>
            <a:pPr lvl="1"/>
            <a:r>
              <a:rPr lang="en-US" sz="2200" dirty="0">
                <a:uFillTx/>
              </a:rPr>
              <a:t>Assumes 40 </a:t>
            </a:r>
            <a:r>
              <a:rPr lang="en-US" sz="2200" dirty="0" err="1">
                <a:uFillTx/>
              </a:rPr>
              <a:t>hrs</a:t>
            </a:r>
            <a:r>
              <a:rPr lang="en-US" sz="2200" dirty="0">
                <a:uFillTx/>
              </a:rPr>
              <a:t>/week, 52 weeks/year</a:t>
            </a:r>
          </a:p>
          <a:p>
            <a:r>
              <a:rPr lang="en-US" sz="2600" dirty="0">
                <a:uFillTx/>
              </a:rPr>
              <a:t>So in 2018, it was about $12/hour</a:t>
            </a:r>
          </a:p>
          <a:p>
            <a:r>
              <a:rPr lang="en-US" sz="2600" dirty="0">
                <a:uFillTx/>
              </a:rPr>
              <a:t>So any wage below $12/hour was considered a “low wage” in 2018</a:t>
            </a:r>
          </a:p>
          <a:p>
            <a:endParaRPr lang="en-US" sz="2600" dirty="0">
              <a:uFillTx/>
            </a:endParaRPr>
          </a:p>
          <a:p>
            <a:endParaRPr lang="en-US" dirty="0">
              <a:uFillTx/>
            </a:endParaRPr>
          </a:p>
          <a:p>
            <a:pPr lvl="2"/>
            <a:endParaRPr lang="en-US" sz="2000" dirty="0">
              <a:uFillTx/>
            </a:endParaRPr>
          </a:p>
          <a:p>
            <a:pPr lvl="1"/>
            <a:endParaRPr lang="en-US" sz="2400" dirty="0">
              <a:uFillTx/>
            </a:endParaRPr>
          </a:p>
        </p:txBody>
      </p:sp>
      <p:sp>
        <p:nvSpPr>
          <p:cNvPr id="4" name="Rectangle 3"/>
          <p:cNvSpPr>
            <a:spLocks/>
          </p:cNvSpPr>
          <p:nvPr/>
        </p:nvSpPr>
        <p:spPr>
          <a:xfrm>
            <a:off x="4343400" y="6611779"/>
            <a:ext cx="50292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uFillTx/>
              </a:rPr>
              <a:t>https://www.texastribune.org/2014/01/30/study-half-texas-households-are-crisis-poverty/</a:t>
            </a:r>
          </a:p>
        </p:txBody>
      </p:sp>
      <p:sp>
        <p:nvSpPr>
          <p:cNvPr id="6" name="TextBox 5" descr="Questions at bottom of slide:&#10;&#10;How easy is it to get a job that pays less than $12/hour?&#10;What about more than $12/hour?&#10;&#10;What does this tell us?&#10;"/>
          <p:cNvSpPr txBox="1">
            <a:spLocks/>
          </p:cNvSpPr>
          <p:nvPr/>
        </p:nvSpPr>
        <p:spPr>
          <a:xfrm>
            <a:off x="2107523" y="5342585"/>
            <a:ext cx="615424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Segoe Print" panose="02000600000000000000" pitchFamily="2" charset="0"/>
              </a:rPr>
              <a:t>How easy is it to get a job that pays less than $12/hour?</a:t>
            </a:r>
          </a:p>
          <a:p>
            <a:pPr algn="ctr"/>
            <a:r>
              <a:rPr lang="en-US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Segoe Print" panose="02000600000000000000" pitchFamily="2" charset="0"/>
              </a:rPr>
              <a:t>What about more than $12/hour?</a:t>
            </a:r>
            <a:br>
              <a:rPr lang="en-US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Segoe Print" panose="02000600000000000000" pitchFamily="2" charset="0"/>
              </a:rPr>
            </a:br>
            <a:endParaRPr lang="en-US" sz="16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Tx/>
              <a:latin typeface="Segoe Print" panose="02000600000000000000" pitchFamily="2" charset="0"/>
            </a:endParaRPr>
          </a:p>
          <a:p>
            <a:pPr algn="ctr"/>
            <a:r>
              <a:rPr lang="en-US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Segoe Print" panose="02000600000000000000" pitchFamily="2" charset="0"/>
              </a:rPr>
              <a:t>What does this tell us?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r>
              <a:rPr lang="en-US" sz="4000" dirty="0">
                <a:uFillTx/>
              </a:rPr>
              <a:t>What’s the Disconnect between Jobs &amp; Poverty?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524000"/>
            <a:ext cx="7498080" cy="4572001"/>
          </a:xfrm>
        </p:spPr>
        <p:txBody>
          <a:bodyPr>
            <a:normAutofit fontScale="92500"/>
          </a:bodyPr>
          <a:lstStyle/>
          <a:p>
            <a:r>
              <a:rPr lang="en-US" sz="2800" dirty="0">
                <a:uFillTx/>
              </a:rPr>
              <a:t>Many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  <a:uFillTx/>
              </a:rPr>
              <a:t>impoverished</a:t>
            </a:r>
            <a:r>
              <a:rPr lang="en-US" sz="2800" dirty="0">
                <a:uFillTx/>
              </a:rPr>
              <a:t> Texans have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uFillTx/>
              </a:rPr>
              <a:t>full-time</a:t>
            </a:r>
            <a:r>
              <a:rPr lang="en-US" sz="2800" dirty="0">
                <a:uFillTx/>
              </a:rPr>
              <a:t> jobs, or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uFillTx/>
              </a:rPr>
              <a:t>multiple part-time </a:t>
            </a:r>
            <a:r>
              <a:rPr lang="en-US" sz="2800" dirty="0">
                <a:uFillTx/>
              </a:rPr>
              <a:t>jobs</a:t>
            </a:r>
          </a:p>
          <a:p>
            <a:r>
              <a:rPr lang="en-US" sz="2800" dirty="0">
                <a:uFillTx/>
              </a:rPr>
              <a:t>Why?  Texas has </a:t>
            </a:r>
            <a:r>
              <a:rPr lang="en-US" sz="2800" u="sng" dirty="0">
                <a:uFillTx/>
              </a:rPr>
              <a:t>a lot</a:t>
            </a:r>
            <a:r>
              <a:rPr lang="en-US" sz="2800" dirty="0">
                <a:uFillTx/>
              </a:rPr>
              <a:t> of </a:t>
            </a:r>
            <a:r>
              <a:rPr lang="en-US" sz="2800" b="1" dirty="0">
                <a:uFillTx/>
              </a:rPr>
              <a:t>low-wage</a:t>
            </a:r>
            <a:r>
              <a:rPr lang="en-US" sz="2800" dirty="0">
                <a:uFillTx/>
              </a:rPr>
              <a:t> jobs</a:t>
            </a:r>
          </a:p>
          <a:p>
            <a:pPr lvl="1"/>
            <a:r>
              <a:rPr lang="en-US" sz="2400" dirty="0">
                <a:uFillTx/>
              </a:rPr>
              <a:t>&gt;25% of jobs in state</a:t>
            </a:r>
          </a:p>
          <a:p>
            <a:pPr lvl="1"/>
            <a:r>
              <a:rPr lang="en-US" sz="2400" dirty="0">
                <a:uFillTx/>
              </a:rPr>
              <a:t>Only 8 other states have more per capita</a:t>
            </a:r>
          </a:p>
          <a:p>
            <a:pPr lvl="1"/>
            <a:r>
              <a:rPr lang="en-US" sz="2400" b="1" dirty="0">
                <a:uFillTx/>
              </a:rPr>
              <a:t>Very few </a:t>
            </a:r>
            <a:r>
              <a:rPr lang="en-US" sz="2400" dirty="0">
                <a:uFillTx/>
              </a:rPr>
              <a:t>low-wage employees can afford the basics (housing, childcare, food, healthcare, and transportation)</a:t>
            </a:r>
          </a:p>
          <a:p>
            <a:pPr lvl="1"/>
            <a:r>
              <a:rPr lang="en-US" sz="2400" dirty="0">
                <a:uFillTx/>
              </a:rPr>
              <a:t>These employees often </a:t>
            </a:r>
            <a:r>
              <a:rPr lang="en-US" sz="2400" b="1" dirty="0">
                <a:uFillTx/>
              </a:rPr>
              <a:t>only offered 15-30 hours </a:t>
            </a:r>
            <a:r>
              <a:rPr lang="en-US" sz="2400" dirty="0">
                <a:uFillTx/>
              </a:rPr>
              <a:t>per week at each job, and offered </a:t>
            </a:r>
            <a:r>
              <a:rPr lang="en-US" sz="2400" b="1" dirty="0">
                <a:uFillTx/>
              </a:rPr>
              <a:t>no benefits </a:t>
            </a:r>
          </a:p>
          <a:p>
            <a:r>
              <a:rPr lang="en-US" sz="2600" dirty="0">
                <a:uFillTx/>
              </a:rPr>
              <a:t>When Texans brag about adding jobs, important to ask </a:t>
            </a:r>
            <a:r>
              <a:rPr lang="en-US" sz="2600" u="sng" dirty="0">
                <a:uFillTx/>
              </a:rPr>
              <a:t>what wages that those jobs are paying</a:t>
            </a:r>
            <a:r>
              <a:rPr lang="en-US" sz="2600" dirty="0">
                <a:uFillTx/>
              </a:rPr>
              <a:t>!</a:t>
            </a:r>
          </a:p>
          <a:p>
            <a:endParaRPr lang="en-US" dirty="0">
              <a:uFillTx/>
            </a:endParaRPr>
          </a:p>
          <a:p>
            <a:pPr lvl="2"/>
            <a:endParaRPr lang="en-US" sz="2000" dirty="0">
              <a:uFillTx/>
            </a:endParaRPr>
          </a:p>
          <a:p>
            <a:pPr lvl="1"/>
            <a:endParaRPr lang="en-US" sz="2400" dirty="0">
              <a:uFillTx/>
            </a:endParaRPr>
          </a:p>
        </p:txBody>
      </p:sp>
      <p:sp>
        <p:nvSpPr>
          <p:cNvPr id="4" name="Rectangle 3"/>
          <p:cNvSpPr>
            <a:spLocks/>
          </p:cNvSpPr>
          <p:nvPr/>
        </p:nvSpPr>
        <p:spPr>
          <a:xfrm>
            <a:off x="4343400" y="6611779"/>
            <a:ext cx="50292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uFillTx/>
              </a:rPr>
              <a:t>https://www.texastribune.org/2014/01/30/study-half-texas-households-are-crisis-poverty/</a:t>
            </a:r>
          </a:p>
        </p:txBody>
      </p:sp>
      <p:sp>
        <p:nvSpPr>
          <p:cNvPr id="5" name="TextBox 4" descr="Question at bottom of slide:&#10;&#10;…So, is “Get a job!” a sufficient solution to the problem of poverty?&#10;"/>
          <p:cNvSpPr txBox="1">
            <a:spLocks/>
          </p:cNvSpPr>
          <p:nvPr/>
        </p:nvSpPr>
        <p:spPr>
          <a:xfrm>
            <a:off x="1135302" y="6137829"/>
            <a:ext cx="8098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Segoe Print" panose="02000600000000000000" pitchFamily="2" charset="0"/>
              </a:rPr>
              <a:t>…So, is “Get a job!” a sufficient solution to the problem of poverty?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uFillTx/>
              </a:rPr>
              <a:t>Take the Challenge:  Play “</a:t>
            </a:r>
            <a:r>
              <a:rPr lang="en-US" i="1" dirty="0">
                <a:uFillTx/>
              </a:rPr>
              <a:t>Spent”</a:t>
            </a:r>
            <a:endParaRPr lang="en-US" dirty="0">
              <a:uFillTx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4953000"/>
            <a:ext cx="7498080" cy="1295400"/>
          </a:xfrm>
        </p:spPr>
        <p:txBody>
          <a:bodyPr>
            <a:normAutofit lnSpcReduction="10000"/>
          </a:bodyPr>
          <a:lstStyle/>
          <a:p>
            <a:r>
              <a:rPr lang="en-US" sz="2000" dirty="0">
                <a:uFillTx/>
              </a:rPr>
              <a:t>Get an idea of how difficult it is to navigate a typical situation for someone in poverty</a:t>
            </a:r>
          </a:p>
          <a:p>
            <a:r>
              <a:rPr lang="en-US" sz="2000" dirty="0">
                <a:uFillTx/>
              </a:rPr>
              <a:t>Experience a bit of the reality that, under conditions of poverty, circumstances drive choices more than one’s own resourcefulness</a:t>
            </a:r>
          </a:p>
        </p:txBody>
      </p:sp>
      <p:pic>
        <p:nvPicPr>
          <p:cNvPr id="4" name="Picture 3" descr="Screenshot of the web simulation &quot;Spent.&quot;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1990447"/>
            <a:ext cx="5389880" cy="2900362"/>
          </a:xfrm>
          <a:prstGeom prst="rect">
            <a:avLst/>
          </a:prstGeom>
        </p:spPr>
      </p:pic>
      <p:sp>
        <p:nvSpPr>
          <p:cNvPr id="5" name="Rectangle 4"/>
          <p:cNvSpPr>
            <a:spLocks/>
          </p:cNvSpPr>
          <p:nvPr/>
        </p:nvSpPr>
        <p:spPr>
          <a:xfrm>
            <a:off x="3761432" y="1371600"/>
            <a:ext cx="25914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uFillTx/>
                <a:hlinkClick r:id="rId4"/>
              </a:rPr>
              <a:t>http://playspent.org/html/</a:t>
            </a:r>
            <a:r>
              <a:rPr lang="en-US" dirty="0">
                <a:uFillTx/>
              </a:rPr>
              <a:t> </a:t>
            </a:r>
          </a:p>
        </p:txBody>
      </p:sp>
      <p:sp>
        <p:nvSpPr>
          <p:cNvPr id="6" name="TextBox 5" descr="Note at bottom of the slide:&#10;&#10;This is a simulation, so options offered to you will be frustratingly few—but isn’t’ that part of the point?  Individuals in poverty have far more limited options than those with more economic resources and opportunities…. &#10;"/>
          <p:cNvSpPr txBox="1">
            <a:spLocks/>
          </p:cNvSpPr>
          <p:nvPr/>
        </p:nvSpPr>
        <p:spPr>
          <a:xfrm>
            <a:off x="1488948" y="6248400"/>
            <a:ext cx="739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Segoe Print" panose="02000600000000000000" pitchFamily="2" charset="0"/>
              </a:rPr>
              <a:t>This is a simulation, so options offered to you will be frustratingly few—but isn’t’ that part of the point?  Individuals in poverty have far more limited options than those with more economic resources and opportunities….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r>
              <a:rPr lang="en-US" sz="4000" dirty="0">
                <a:uFillTx/>
              </a:rPr>
              <a:t>What’s the Disconnect between Jobs &amp; Poverty?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600200"/>
            <a:ext cx="7498080" cy="4800600"/>
          </a:xfrm>
        </p:spPr>
        <p:txBody>
          <a:bodyPr>
            <a:normAutofit/>
          </a:bodyPr>
          <a:lstStyle/>
          <a:p>
            <a:r>
              <a:rPr lang="en-US" sz="2800" dirty="0">
                <a:uFillTx/>
              </a:rPr>
              <a:t>The overall economic health of Texas doesn’t translate well into the economic well-being of a lot of its residents</a:t>
            </a:r>
          </a:p>
          <a:p>
            <a:r>
              <a:rPr lang="en-US" sz="2800" dirty="0">
                <a:uFillTx/>
              </a:rPr>
              <a:t>In 2014, Texas ranked </a:t>
            </a:r>
            <a:r>
              <a:rPr lang="en-US" sz="2800" b="1" dirty="0">
                <a:uFillTx/>
              </a:rPr>
              <a:t>#1</a:t>
            </a:r>
            <a:r>
              <a:rPr lang="en-US" sz="2800" dirty="0">
                <a:uFillTx/>
              </a:rPr>
              <a:t> in economic recovery, </a:t>
            </a:r>
            <a:r>
              <a:rPr lang="en-US" sz="2800" b="1" dirty="0">
                <a:uFillTx/>
              </a:rPr>
              <a:t>but #37 </a:t>
            </a:r>
            <a:r>
              <a:rPr lang="en-US" sz="2800" dirty="0">
                <a:uFillTx/>
              </a:rPr>
              <a:t>in residents’ overall financial security</a:t>
            </a:r>
          </a:p>
          <a:p>
            <a:pPr lvl="1"/>
            <a:r>
              <a:rPr lang="en-US" sz="2400" dirty="0">
                <a:uFillTx/>
              </a:rPr>
              <a:t>49.8% of households were “</a:t>
            </a:r>
            <a:r>
              <a:rPr lang="en-US" sz="2400" b="1" dirty="0">
                <a:uFillTx/>
              </a:rPr>
              <a:t>Liquid asset poor</a:t>
            </a:r>
            <a:r>
              <a:rPr lang="en-US" sz="2400" dirty="0">
                <a:uFillTx/>
              </a:rPr>
              <a:t>”</a:t>
            </a:r>
          </a:p>
          <a:p>
            <a:pPr lvl="2"/>
            <a:r>
              <a:rPr lang="en-US" sz="2000" dirty="0">
                <a:uFillTx/>
              </a:rPr>
              <a:t>Lack enough savings to pay for 3 months of basic expenses in case of crisis</a:t>
            </a:r>
          </a:p>
          <a:p>
            <a:pPr lvl="1"/>
            <a:r>
              <a:rPr lang="en-US" sz="2400" dirty="0">
                <a:uFillTx/>
              </a:rPr>
              <a:t>N</a:t>
            </a:r>
            <a:r>
              <a:rPr lang="en-US" sz="2400" b="1" dirty="0">
                <a:uFillTx/>
              </a:rPr>
              <a:t>early one-third of middle-class </a:t>
            </a:r>
            <a:r>
              <a:rPr lang="en-US" sz="2400" dirty="0">
                <a:uFillTx/>
              </a:rPr>
              <a:t>households ($54K-$91K annual income) were </a:t>
            </a:r>
            <a:r>
              <a:rPr lang="en-US" sz="2400" b="1" dirty="0">
                <a:uFillTx/>
              </a:rPr>
              <a:t>only</a:t>
            </a:r>
            <a:r>
              <a:rPr lang="en-US" sz="2400" dirty="0">
                <a:uFillTx/>
              </a:rPr>
              <a:t> </a:t>
            </a:r>
            <a:r>
              <a:rPr lang="en-US" sz="2400" b="1" dirty="0">
                <a:uFillTx/>
              </a:rPr>
              <a:t>one crisis away</a:t>
            </a:r>
            <a:r>
              <a:rPr lang="en-US" sz="2400" dirty="0">
                <a:uFillTx/>
              </a:rPr>
              <a:t> from poverty</a:t>
            </a:r>
          </a:p>
          <a:p>
            <a:pPr lvl="1"/>
            <a:endParaRPr lang="en-US" sz="2400" dirty="0">
              <a:uFillTx/>
            </a:endParaRPr>
          </a:p>
          <a:p>
            <a:pPr lvl="1"/>
            <a:endParaRPr lang="en-US" sz="2400" dirty="0">
              <a:uFillTx/>
            </a:endParaRPr>
          </a:p>
          <a:p>
            <a:pPr lvl="2"/>
            <a:endParaRPr lang="en-US" sz="1800" dirty="0">
              <a:uFillTx/>
            </a:endParaRPr>
          </a:p>
          <a:p>
            <a:pPr lvl="1"/>
            <a:endParaRPr lang="en-US" sz="2000" dirty="0">
              <a:uFillTx/>
            </a:endParaRPr>
          </a:p>
        </p:txBody>
      </p:sp>
      <p:sp>
        <p:nvSpPr>
          <p:cNvPr id="4" name="Rectangle 3"/>
          <p:cNvSpPr>
            <a:spLocks/>
          </p:cNvSpPr>
          <p:nvPr/>
        </p:nvSpPr>
        <p:spPr>
          <a:xfrm>
            <a:off x="4343400" y="6611779"/>
            <a:ext cx="50292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uFillTx/>
              </a:rPr>
              <a:t>https://www.texastribune.org/2014/01/30/study-half-texas-households-are-crisis-poverty/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D5D8A-F6F1-44C9-B418-02D251FED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0" cap="none" dirty="0"/>
              <a:t>Practice Problems</a:t>
            </a:r>
            <a:br>
              <a:rPr lang="en-US" b="0" cap="none" dirty="0"/>
            </a:br>
            <a:r>
              <a:rPr lang="en-US" sz="2400" b="0" cap="none" dirty="0"/>
              <a:t>…to begin mastering this material.  </a:t>
            </a:r>
            <a:br>
              <a:rPr lang="en-US" sz="2400" b="0" cap="none" dirty="0"/>
            </a:br>
            <a:br>
              <a:rPr lang="en-US" sz="2400" b="0" cap="none" dirty="0"/>
            </a:br>
            <a:r>
              <a:rPr lang="en-US" sz="2200" b="0" cap="none" dirty="0"/>
              <a:t>Complete instructions are in the Module 1 resource, </a:t>
            </a:r>
            <a:r>
              <a:rPr lang="en-US" sz="2200" b="0" i="1" cap="none" dirty="0"/>
              <a:t>How to Use Practice Problems to Prepare for Exams</a:t>
            </a:r>
            <a:r>
              <a:rPr lang="en-US" sz="2200" b="0" cap="none" dirty="0"/>
              <a:t>.</a:t>
            </a:r>
            <a:endParaRPr lang="en-US" b="0" cap="non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D7CD17-A96A-44C2-A99E-E35FF58BED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Don’t forget to do the…</a:t>
            </a:r>
          </a:p>
        </p:txBody>
      </p:sp>
    </p:spTree>
    <p:extLst>
      <p:ext uri="{BB962C8B-B14F-4D97-AF65-F5344CB8AC3E}">
        <p14:creationId xmlns:p14="http://schemas.microsoft.com/office/powerpoint/2010/main" val="8859447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32225-1766-4B6B-AF92-59F7D6B8FA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4683" y="1778508"/>
            <a:ext cx="7406640" cy="147218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Please complete the University Course Eval!</a:t>
            </a:r>
            <a:br>
              <a:rPr lang="en-US" dirty="0"/>
            </a:br>
            <a:br>
              <a:rPr lang="en-US" dirty="0"/>
            </a:br>
            <a:r>
              <a:rPr lang="en-US" dirty="0">
                <a:hlinkClick r:id="rId2"/>
              </a:rPr>
              <a:t>https://tamu.aefis.net</a:t>
            </a:r>
            <a:r>
              <a:rPr lang="en-US" dirty="0"/>
              <a:t> 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4BEE6CC-9188-431C-B227-AAD84A22D2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2560" y="4343400"/>
            <a:ext cx="7406640" cy="1752600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Should take only 2-10 minutes, depending on whether you are willing to leave comments, too.  I hope you will, and the more specific, the better.</a:t>
            </a:r>
          </a:p>
          <a:p>
            <a:endParaRPr lang="en-US" b="1" u="sng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b="1" u="sng" dirty="0">
                <a:solidFill>
                  <a:schemeClr val="accent3">
                    <a:lumMod val="50000"/>
                  </a:schemeClr>
                </a:solidFill>
              </a:rPr>
              <a:t>My Promise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:  If you leave comments, I WILL READ them.  Previous student comments have led me to change my course design in big and small ways.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732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1026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uFillTx/>
              </a:rPr>
              <a:t>Poverty &amp; State Policy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uFillTx/>
              </a:rPr>
              <a:t>Chapter 12A, Part 1</a:t>
            </a:r>
          </a:p>
          <a:p>
            <a:r>
              <a:rPr lang="en-US" dirty="0">
                <a:uFillTx/>
              </a:rPr>
              <a:t>Tough Issue #1: Poverty (Part 1)</a:t>
            </a:r>
          </a:p>
          <a:p>
            <a:endParaRPr lang="en-US" dirty="0"/>
          </a:p>
          <a:p>
            <a:r>
              <a:rPr lang="en-US" dirty="0">
                <a:uFillTx/>
              </a:rPr>
              <a:t>Dr. Dwight Roblyer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4A493-5BF3-47F3-954A-5612414A1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E31A3-D178-40A3-8F06-3B0C82C8F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257800"/>
          </a:xfrm>
        </p:spPr>
        <p:txBody>
          <a:bodyPr>
            <a:normAutofit fontScale="70000" lnSpcReduction="20000"/>
          </a:bodyPr>
          <a:lstStyle/>
          <a:p>
            <a:pPr marL="461963" indent="-381000">
              <a:buFont typeface="+mj-lt"/>
              <a:buAutoNum type="arabicPeriod"/>
            </a:pPr>
            <a:r>
              <a:rPr lang="en-US" dirty="0"/>
              <a:t>Explain the concept of poverty as both a relative and ubiquitous condition.</a:t>
            </a:r>
          </a:p>
          <a:p>
            <a:pPr marL="461963" indent="-381000">
              <a:buFont typeface="+mj-lt"/>
              <a:buAutoNum type="arabicPeriod"/>
            </a:pPr>
            <a:r>
              <a:rPr lang="en-US" dirty="0"/>
              <a:t>Compare and contrast generational and situational poverty and their non-monetary effects.</a:t>
            </a:r>
          </a:p>
          <a:p>
            <a:pPr marL="461963" indent="-381000">
              <a:buFont typeface="+mj-lt"/>
              <a:buAutoNum type="arabicPeriod"/>
            </a:pPr>
            <a:r>
              <a:rPr lang="en-US" dirty="0"/>
              <a:t>Describe how </a:t>
            </a:r>
            <a:r>
              <a:rPr lang="en-US" i="1" dirty="0"/>
              <a:t>hidden rules</a:t>
            </a:r>
            <a:r>
              <a:rPr lang="en-US" dirty="0"/>
              <a:t> work and are different based on one’s socio-economic status.</a:t>
            </a:r>
          </a:p>
          <a:p>
            <a:pPr marL="461963" indent="-381000">
              <a:buFont typeface="+mj-lt"/>
              <a:buAutoNum type="arabicPeriod"/>
            </a:pPr>
            <a:r>
              <a:rPr lang="en-US" dirty="0"/>
              <a:t>Define the poverty measure used by the federal and state governments, then describe the problems associated with it, how they came about, and why they likely won’t be fixed soon.</a:t>
            </a:r>
          </a:p>
          <a:p>
            <a:pPr marL="461963" indent="-381000">
              <a:buFont typeface="+mj-lt"/>
              <a:buAutoNum type="arabicPeriod"/>
            </a:pPr>
            <a:r>
              <a:rPr lang="en-US" dirty="0"/>
              <a:t>Explain what Francis </a:t>
            </a:r>
            <a:r>
              <a:rPr lang="en-US" dirty="0" err="1"/>
              <a:t>Deviney’s</a:t>
            </a:r>
            <a:r>
              <a:rPr lang="en-US" dirty="0"/>
              <a:t> group devised as an alternative measure of poverty and how it compared to the official measure.</a:t>
            </a:r>
          </a:p>
          <a:p>
            <a:pPr marL="461963" indent="-381000">
              <a:buFont typeface="+mj-lt"/>
              <a:buAutoNum type="arabicPeriod"/>
            </a:pPr>
            <a:r>
              <a:rPr lang="en-US" dirty="0"/>
              <a:t>Characterize the prevalence of official poverty among wage workers and the education levels of those who are officially impoverished.</a:t>
            </a:r>
          </a:p>
          <a:p>
            <a:pPr marL="461963" indent="-3810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11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4A493-5BF3-47F3-954A-5612414A1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E31A3-D178-40A3-8F06-3B0C82C8F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4267200"/>
          </a:xfrm>
        </p:spPr>
        <p:txBody>
          <a:bodyPr>
            <a:normAutofit fontScale="70000" lnSpcReduction="20000"/>
          </a:bodyPr>
          <a:lstStyle/>
          <a:p>
            <a:pPr marL="595313" indent="-514350">
              <a:buFont typeface="+mj-lt"/>
              <a:buAutoNum type="arabicPeriod" startAt="7"/>
            </a:pPr>
            <a:r>
              <a:rPr lang="en-US" dirty="0"/>
              <a:t>Describe the general frequency of residents making at or less than the poverty line, as well as between the poverty line and 2-times that amount in the 10 states with the most low-wage workers.</a:t>
            </a:r>
          </a:p>
          <a:p>
            <a:pPr marL="595313" indent="-514350">
              <a:buFont typeface="+mj-lt"/>
              <a:buAutoNum type="arabicPeriod" startAt="7"/>
            </a:pPr>
            <a:r>
              <a:rPr lang="en-US" dirty="0"/>
              <a:t>Describe what a “low-wage” job is and how </a:t>
            </a:r>
            <a:r>
              <a:rPr lang="en-US" i="1" dirty="0"/>
              <a:t>low-wage</a:t>
            </a:r>
            <a:r>
              <a:rPr lang="en-US" dirty="0"/>
              <a:t> differs from </a:t>
            </a:r>
            <a:r>
              <a:rPr lang="en-US" i="1" dirty="0"/>
              <a:t>minimum-wage</a:t>
            </a:r>
            <a:r>
              <a:rPr lang="en-US" dirty="0"/>
              <a:t>.</a:t>
            </a:r>
          </a:p>
          <a:p>
            <a:pPr marL="595313" indent="-514350">
              <a:buFont typeface="+mj-lt"/>
              <a:buAutoNum type="arabicPeriod" startAt="7"/>
            </a:pPr>
            <a:r>
              <a:rPr lang="en-US" dirty="0"/>
              <a:t>Describe the prevalence of low-wage jobs in Texas and how the lack of full-time hours and absence of benefits contributes to poverty in Texas.</a:t>
            </a:r>
          </a:p>
          <a:p>
            <a:pPr marL="595313" indent="-514350">
              <a:buFont typeface="+mj-lt"/>
              <a:buAutoNum type="arabicPeriod" startAt="7"/>
            </a:pPr>
            <a:r>
              <a:rPr lang="en-US" dirty="0"/>
              <a:t>Explain the disconnect between overall economic health of Texas and the economic security of its residents.  </a:t>
            </a:r>
          </a:p>
          <a:p>
            <a:pPr marL="595313" indent="-514350">
              <a:buFont typeface="+mj-lt"/>
              <a:buAutoNum type="arabicPeriod" startAt="7"/>
            </a:pPr>
            <a:r>
              <a:rPr lang="en-US" dirty="0"/>
              <a:t>Define </a:t>
            </a:r>
            <a:r>
              <a:rPr lang="en-US" i="1" dirty="0"/>
              <a:t>liquid-asset poor </a:t>
            </a:r>
            <a:r>
              <a:rPr lang="en-US" dirty="0"/>
              <a:t>and how this is a problem for even middle-class families.</a:t>
            </a:r>
          </a:p>
          <a:p>
            <a:pPr marL="461963" indent="-381000">
              <a:buFont typeface="+mj-lt"/>
              <a:buAutoNum type="arabicPeriod" startAt="7"/>
            </a:pPr>
            <a:endParaRPr lang="en-US" dirty="0"/>
          </a:p>
          <a:p>
            <a:pPr marL="461963" indent="-381000">
              <a:buFont typeface="+mj-lt"/>
              <a:buAutoNum type="arabicPeriod" startAt="7"/>
            </a:pPr>
            <a:endParaRPr lang="en-US" dirty="0"/>
          </a:p>
          <a:p>
            <a:pPr marL="461963" indent="-381000">
              <a:buFont typeface="+mj-lt"/>
              <a:buAutoNum type="arabicPeriod" startAt="7"/>
            </a:pPr>
            <a:endParaRPr lang="en-US" dirty="0"/>
          </a:p>
          <a:p>
            <a:pPr marL="461963" indent="-381000">
              <a:buFont typeface="+mj-lt"/>
              <a:buAutoNum type="arabicPeriod" startAt="7"/>
            </a:pPr>
            <a:endParaRPr lang="en-US" dirty="0"/>
          </a:p>
          <a:p>
            <a:pPr marL="461963" indent="-381000">
              <a:buFont typeface="+mj-lt"/>
              <a:buAutoNum type="arabicPeriod" startAt="7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831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uFillTx/>
              </a:rPr>
              <a:t>What is poverty &amp; who are the impoverished?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5257800"/>
            <a:ext cx="7498080" cy="2286000"/>
          </a:xfrm>
        </p:spPr>
        <p:txBody>
          <a:bodyPr>
            <a:normAutofit/>
          </a:bodyPr>
          <a:lstStyle/>
          <a:p>
            <a:r>
              <a:rPr lang="en-US" sz="2800" dirty="0">
                <a:uFillTx/>
              </a:rPr>
              <a:t>Center for Public Policy Priorities</a:t>
            </a:r>
          </a:p>
          <a:p>
            <a:pPr lvl="1"/>
            <a:r>
              <a:rPr lang="en-US" sz="2400" dirty="0">
                <a:uFillTx/>
              </a:rPr>
              <a:t>Non-partisan, non-profit liberal-leaning “think tank”</a:t>
            </a:r>
          </a:p>
          <a:p>
            <a:pPr lvl="1"/>
            <a:r>
              <a:rPr lang="en-US" sz="2400" dirty="0">
                <a:uFillTx/>
                <a:hlinkClick r:id="rId3"/>
              </a:rPr>
              <a:t>http://forabettertexas.org/</a:t>
            </a:r>
            <a:endParaRPr lang="en-US" sz="2400" dirty="0">
              <a:uFillTx/>
            </a:endParaRPr>
          </a:p>
        </p:txBody>
      </p:sp>
      <p:pic>
        <p:nvPicPr>
          <p:cNvPr id="1026" name="Picture 2" descr="Screenshot of video &quot;Fighting Chance&quot;.&#10;&#10;URL:  http://youtu.be/CLnD1u05G4A&#10;&#10;Watch first 8 mins and 40 seconds.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14599" y="1524000"/>
            <a:ext cx="5172075" cy="302890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/>
          <p:cNvSpPr>
            <a:spLocks/>
          </p:cNvSpPr>
          <p:nvPr/>
        </p:nvSpPr>
        <p:spPr>
          <a:xfrm>
            <a:off x="2549235" y="4552906"/>
            <a:ext cx="45159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2400" dirty="0">
                <a:uFillTx/>
                <a:hlinkClick r:id="rId5"/>
              </a:rPr>
              <a:t>http://youtu.be/CLnD1u05G4A</a:t>
            </a:r>
            <a:endParaRPr lang="en-US" sz="2400" dirty="0">
              <a:uFillTx/>
            </a:endParaRPr>
          </a:p>
        </p:txBody>
      </p:sp>
      <p:sp>
        <p:nvSpPr>
          <p:cNvPr id="5" name="TextBox 4"/>
          <p:cNvSpPr txBox="1">
            <a:spLocks/>
          </p:cNvSpPr>
          <p:nvPr/>
        </p:nvSpPr>
        <p:spPr>
          <a:xfrm>
            <a:off x="7006840" y="4626858"/>
            <a:ext cx="1359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Segoe Print" panose="02000600000000000000" pitchFamily="2" charset="0"/>
              </a:rPr>
              <a:t>(first 8:40)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4000" dirty="0">
                <a:uFillTx/>
              </a:rPr>
              <a:t>Key Points about Poverty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>
                <a:uFillTx/>
              </a:rPr>
              <a:t>It is a 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  <a:uFillTx/>
              </a:rPr>
              <a:t>relative</a:t>
            </a:r>
            <a:r>
              <a:rPr lang="en-US" sz="2400" dirty="0">
                <a:uFillTx/>
              </a:rPr>
              <a:t> condition</a:t>
            </a:r>
          </a:p>
          <a:p>
            <a:pPr lvl="1"/>
            <a:r>
              <a:rPr lang="en-US" sz="2000" dirty="0">
                <a:uFillTx/>
              </a:rPr>
              <a:t>Someone </a:t>
            </a:r>
            <a:r>
              <a:rPr lang="en-US" sz="2000" u="sng" dirty="0">
                <a:uFillTx/>
              </a:rPr>
              <a:t>you</a:t>
            </a:r>
            <a:r>
              <a:rPr lang="en-US" sz="2000" dirty="0">
                <a:uFillTx/>
              </a:rPr>
              <a:t> label as in poverty may not see themselves that way, but instead someone else that is struggling more than them</a:t>
            </a:r>
          </a:p>
          <a:p>
            <a:r>
              <a:rPr lang="en-US" sz="2400" dirty="0">
                <a:uFillTx/>
              </a:rPr>
              <a:t>It occurs in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uFillTx/>
              </a:rPr>
              <a:t>all races </a:t>
            </a:r>
            <a:r>
              <a:rPr lang="en-US" sz="2400" dirty="0">
                <a:uFillTx/>
              </a:rPr>
              <a:t>&amp; all countries</a:t>
            </a:r>
          </a:p>
          <a:p>
            <a:r>
              <a:rPr lang="en-US" sz="2400" dirty="0">
                <a:uFillTx/>
              </a:rPr>
              <a:t>It is the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uFillTx/>
              </a:rPr>
              <a:t>lower end of a continuous spectrum </a:t>
            </a:r>
            <a:r>
              <a:rPr lang="en-US" sz="2400" dirty="0">
                <a:uFillTx/>
              </a:rPr>
              <a:t>of economic class, without any precise starting point</a:t>
            </a:r>
          </a:p>
          <a:p>
            <a:r>
              <a:rPr lang="en-US" sz="2400" i="1" dirty="0">
                <a:solidFill>
                  <a:schemeClr val="accent2">
                    <a:lumMod val="50000"/>
                  </a:schemeClr>
                </a:solidFill>
                <a:uFillTx/>
              </a:rPr>
              <a:t>Generational</a:t>
            </a:r>
            <a:r>
              <a:rPr lang="en-US" sz="2400" dirty="0">
                <a:uFillTx/>
              </a:rPr>
              <a:t> and </a:t>
            </a: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  <a:uFillTx/>
              </a:rPr>
              <a:t>situational </a:t>
            </a:r>
            <a:r>
              <a:rPr lang="en-US" sz="2400" dirty="0">
                <a:uFillTx/>
              </a:rPr>
              <a:t>poverty are 2 types</a:t>
            </a:r>
          </a:p>
          <a:p>
            <a:pPr lvl="1"/>
            <a:r>
              <a:rPr lang="en-US" sz="2000" i="1" dirty="0">
                <a:uFillTx/>
              </a:rPr>
              <a:t>Generational:</a:t>
            </a:r>
            <a:r>
              <a:rPr lang="en-US" sz="2000" dirty="0">
                <a:uFillTx/>
              </a:rPr>
              <a:t>  enduring phenomenon for </a:t>
            </a:r>
            <a:r>
              <a:rPr lang="en-US" sz="2000" u="sng" dirty="0">
                <a:uFillTx/>
              </a:rPr>
              <a:t>&gt;</a:t>
            </a:r>
            <a:r>
              <a:rPr lang="en-US" sz="2000" dirty="0">
                <a:uFillTx/>
              </a:rPr>
              <a:t>2 generations</a:t>
            </a:r>
          </a:p>
          <a:p>
            <a:pPr lvl="1"/>
            <a:r>
              <a:rPr lang="en-US" sz="2000" i="1" dirty="0">
                <a:uFillTx/>
              </a:rPr>
              <a:t>Situational</a:t>
            </a:r>
            <a:r>
              <a:rPr lang="en-US" sz="2000" dirty="0">
                <a:uFillTx/>
              </a:rPr>
              <a:t>:  circumstances-driven, lasts shorter time</a:t>
            </a:r>
          </a:p>
          <a:p>
            <a:r>
              <a:rPr lang="en-US" sz="2400" dirty="0">
                <a:uFillTx/>
              </a:rPr>
              <a:t>Poverty is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uFillTx/>
              </a:rPr>
              <a:t>not just about too little money</a:t>
            </a:r>
          </a:p>
          <a:p>
            <a:pPr lvl="1"/>
            <a:r>
              <a:rPr lang="en-US" sz="2000" dirty="0">
                <a:uFillTx/>
              </a:rPr>
              <a:t>Has pervasive effects on individuals &amp; families:  how they think, how they dream, how they interact with society</a:t>
            </a:r>
          </a:p>
          <a:p>
            <a:pPr lvl="1"/>
            <a:r>
              <a:rPr lang="en-US" sz="2000" dirty="0">
                <a:uFillTx/>
              </a:rPr>
              <a:t>Even if income level rises, changes to thought patterns, social interactions, cognitive strategies come much more slowly </a:t>
            </a:r>
          </a:p>
          <a:p>
            <a:endParaRPr lang="en-US" sz="2400" dirty="0">
              <a:uFillTx/>
            </a:endParaRPr>
          </a:p>
        </p:txBody>
      </p:sp>
      <p:sp>
        <p:nvSpPr>
          <p:cNvPr id="4" name="TextBox 3"/>
          <p:cNvSpPr txBox="1">
            <a:spLocks/>
          </p:cNvSpPr>
          <p:nvPr/>
        </p:nvSpPr>
        <p:spPr>
          <a:xfrm>
            <a:off x="4485352" y="6519446"/>
            <a:ext cx="473719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uFillTx/>
                <a:latin typeface="Sakkal Majalla" panose="02000000000000000000" pitchFamily="2" charset="-78"/>
                <a:cs typeface="Sakkal Majalla" panose="02000000000000000000" pitchFamily="2" charset="-78"/>
              </a:rPr>
              <a:t>(Payne, Ruby K., </a:t>
            </a:r>
            <a:r>
              <a:rPr lang="en-US" sz="1050" u="sng" dirty="0">
                <a:uFillTx/>
                <a:latin typeface="Sakkal Majalla" panose="02000000000000000000" pitchFamily="2" charset="-78"/>
                <a:cs typeface="Sakkal Majalla" panose="02000000000000000000" pitchFamily="2" charset="-78"/>
              </a:rPr>
              <a:t>A Framework for Understanding Poverty, 1996, pp2-3)</a:t>
            </a:r>
            <a:endParaRPr lang="en-US" sz="1050" dirty="0">
              <a:uFillTx/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4000" dirty="0">
                <a:uFillTx/>
              </a:rPr>
              <a:t>Key Points about Poverty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>
                <a:uFillTx/>
              </a:rPr>
              <a:t>People raised in poverty bring with them </a:t>
            </a:r>
            <a:r>
              <a:rPr lang="en-US" sz="2400" i="1" dirty="0">
                <a:solidFill>
                  <a:schemeClr val="accent3">
                    <a:lumMod val="75000"/>
                  </a:schemeClr>
                </a:solidFill>
                <a:uFillTx/>
              </a:rPr>
              <a:t>different hidden rules</a:t>
            </a:r>
            <a:r>
              <a:rPr lang="en-US" sz="2400" i="1" dirty="0">
                <a:uFillTx/>
              </a:rPr>
              <a:t> </a:t>
            </a:r>
            <a:r>
              <a:rPr lang="en-US" sz="2400" dirty="0">
                <a:uFillTx/>
              </a:rPr>
              <a:t>than those of the middle class </a:t>
            </a:r>
          </a:p>
          <a:p>
            <a:pPr lvl="1"/>
            <a:r>
              <a:rPr lang="en-US" sz="2000" dirty="0">
                <a:uFillTx/>
              </a:rPr>
              <a:t>“Could You Survive in Poverty?” (read by instructor)</a:t>
            </a:r>
          </a:p>
          <a:p>
            <a:pPr lvl="1"/>
            <a:r>
              <a:rPr lang="en-US" sz="2000" dirty="0">
                <a:uFillTx/>
              </a:rPr>
              <a:t>Example of “Hidden Rules” concerning </a:t>
            </a:r>
            <a:r>
              <a:rPr lang="en-US" sz="2000" i="1" dirty="0">
                <a:uFillTx/>
              </a:rPr>
              <a:t>food</a:t>
            </a:r>
            <a:r>
              <a:rPr lang="en-US" sz="2000" dirty="0">
                <a:uFillTx/>
              </a:rPr>
              <a:t>:</a:t>
            </a:r>
          </a:p>
          <a:p>
            <a:pPr lvl="2"/>
            <a:r>
              <a:rPr lang="en-US" sz="1600" dirty="0">
                <a:uFillTx/>
              </a:rPr>
              <a:t>Poverty: 	</a:t>
            </a:r>
            <a:r>
              <a:rPr lang="en-US" sz="1600" i="1" dirty="0">
                <a:solidFill>
                  <a:schemeClr val="accent1">
                    <a:lumMod val="75000"/>
                  </a:schemeClr>
                </a:solidFill>
                <a:uFillTx/>
              </a:rPr>
              <a:t>Quantity</a:t>
            </a:r>
            <a:r>
              <a:rPr lang="en-US" sz="1600" dirty="0">
                <a:uFillTx/>
              </a:rPr>
              <a:t> is important	Did you have enough?  </a:t>
            </a:r>
          </a:p>
          <a:p>
            <a:pPr lvl="2"/>
            <a:r>
              <a:rPr lang="en-US" sz="1600" dirty="0">
                <a:uFillTx/>
              </a:rPr>
              <a:t>Middle Class:      </a:t>
            </a:r>
            <a:r>
              <a:rPr lang="en-US" sz="1600" i="1" dirty="0">
                <a:solidFill>
                  <a:schemeClr val="accent2">
                    <a:lumMod val="50000"/>
                  </a:schemeClr>
                </a:solidFill>
                <a:uFillTx/>
              </a:rPr>
              <a:t>Quality</a:t>
            </a:r>
            <a:r>
              <a:rPr lang="en-US" sz="1600" dirty="0">
                <a:uFillTx/>
              </a:rPr>
              <a:t> is important   Did you like it?</a:t>
            </a:r>
          </a:p>
          <a:p>
            <a:pPr lvl="2"/>
            <a:r>
              <a:rPr lang="en-US" sz="1600" dirty="0">
                <a:uFillTx/>
              </a:rPr>
              <a:t>Wealth:  	</a:t>
            </a:r>
            <a:r>
              <a:rPr lang="en-US" sz="1600" i="1" dirty="0">
                <a:solidFill>
                  <a:schemeClr val="accent2">
                    <a:lumMod val="75000"/>
                  </a:schemeClr>
                </a:solidFill>
                <a:uFillTx/>
              </a:rPr>
              <a:t>Presentation</a:t>
            </a:r>
            <a:r>
              <a:rPr lang="en-US" sz="1600" dirty="0">
                <a:uFillTx/>
              </a:rPr>
              <a:t> is important    Was it presented well?</a:t>
            </a:r>
          </a:p>
          <a:p>
            <a:pPr lvl="1"/>
            <a:r>
              <a:rPr lang="en-US" sz="2000" dirty="0">
                <a:uFillTx/>
              </a:rPr>
              <a:t>Another example, concerning </a:t>
            </a:r>
            <a:r>
              <a:rPr lang="en-US" sz="2000" i="1" dirty="0">
                <a:uFillTx/>
              </a:rPr>
              <a:t>education</a:t>
            </a:r>
            <a:r>
              <a:rPr lang="en-US" sz="2000" dirty="0">
                <a:uFillTx/>
              </a:rPr>
              <a:t>:</a:t>
            </a:r>
          </a:p>
          <a:p>
            <a:pPr lvl="2"/>
            <a:r>
              <a:rPr lang="en-US" sz="1600" dirty="0">
                <a:uFillTx/>
              </a:rPr>
              <a:t>Poverty:  	Valued and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uFillTx/>
              </a:rPr>
              <a:t>revered as abstract</a:t>
            </a:r>
            <a:r>
              <a:rPr lang="en-US" sz="1600" dirty="0">
                <a:uFillTx/>
              </a:rPr>
              <a:t>, but not as reality</a:t>
            </a:r>
          </a:p>
          <a:p>
            <a:pPr lvl="2"/>
            <a:r>
              <a:rPr lang="en-US" sz="1600" dirty="0">
                <a:uFillTx/>
              </a:rPr>
              <a:t>Middle Class:       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uFillTx/>
              </a:rPr>
              <a:t>Crucial for climbing</a:t>
            </a:r>
            <a:r>
              <a:rPr lang="en-US" sz="1600" dirty="0">
                <a:uFillTx/>
              </a:rPr>
              <a:t> success ladder and making money</a:t>
            </a:r>
          </a:p>
          <a:p>
            <a:pPr lvl="2"/>
            <a:r>
              <a:rPr lang="en-US" sz="1600" dirty="0">
                <a:uFillTx/>
              </a:rPr>
              <a:t>Wealth:  	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uFillTx/>
              </a:rPr>
              <a:t>Necessary tradition</a:t>
            </a:r>
            <a:r>
              <a:rPr lang="en-US" sz="1600" dirty="0">
                <a:uFillTx/>
              </a:rPr>
              <a:t> for making and maintaining connections</a:t>
            </a:r>
          </a:p>
          <a:p>
            <a:r>
              <a:rPr lang="en-US" sz="2400" dirty="0">
                <a:uFillTx/>
              </a:rPr>
              <a:t>People raised in poverty will be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uFillTx/>
              </a:rPr>
              <a:t>out of place in schools and businesses</a:t>
            </a:r>
            <a:r>
              <a:rPr lang="en-US" sz="2400" dirty="0">
                <a:uFillTx/>
              </a:rPr>
              <a:t> because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uFillTx/>
              </a:rPr>
              <a:t>rules there are those of middle-class</a:t>
            </a:r>
          </a:p>
          <a:p>
            <a:endParaRPr lang="en-US" sz="2400" dirty="0">
              <a:uFillTx/>
            </a:endParaRPr>
          </a:p>
        </p:txBody>
      </p:sp>
      <p:sp>
        <p:nvSpPr>
          <p:cNvPr id="4" name="TextBox 3"/>
          <p:cNvSpPr txBox="1">
            <a:spLocks/>
          </p:cNvSpPr>
          <p:nvPr/>
        </p:nvSpPr>
        <p:spPr>
          <a:xfrm>
            <a:off x="4191000" y="6595646"/>
            <a:ext cx="49536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uFillTx/>
                <a:latin typeface="Sakkal Majalla" panose="02000000000000000000" pitchFamily="2" charset="-78"/>
                <a:cs typeface="Sakkal Majalla" panose="02000000000000000000" pitchFamily="2" charset="-78"/>
              </a:rPr>
              <a:t>(Payne, Ruby K., </a:t>
            </a:r>
            <a:r>
              <a:rPr lang="en-US" sz="1000" u="sng" dirty="0">
                <a:uFillTx/>
                <a:latin typeface="Sakkal Majalla" panose="02000000000000000000" pitchFamily="2" charset="-78"/>
                <a:cs typeface="Sakkal Majalla" panose="02000000000000000000" pitchFamily="2" charset="-78"/>
              </a:rPr>
              <a:t>A Framework for Understanding Poverty</a:t>
            </a:r>
            <a:r>
              <a:rPr lang="en-US" sz="1000" dirty="0">
                <a:uFillTx/>
                <a:latin typeface="Sakkal Majalla" panose="02000000000000000000" pitchFamily="2" charset="-78"/>
                <a:cs typeface="Sakkal Majalla" panose="02000000000000000000" pitchFamily="2" charset="-78"/>
              </a:rPr>
              <a:t>, 1996, pp2-3, 42-43)</a:t>
            </a:r>
          </a:p>
        </p:txBody>
      </p:sp>
      <p:sp>
        <p:nvSpPr>
          <p:cNvPr id="5" name="TextBox 4" descr="Comment at bottom of slide reads as follows: &quot;Should underlying, alien realities of poverty alter our proposed “solutions” to poverty problem?&quot;"/>
          <p:cNvSpPr txBox="1">
            <a:spLocks/>
          </p:cNvSpPr>
          <p:nvPr/>
        </p:nvSpPr>
        <p:spPr>
          <a:xfrm>
            <a:off x="2286000" y="5981125"/>
            <a:ext cx="5791200" cy="584775"/>
          </a:xfrm>
          <a:prstGeom prst="rect">
            <a:avLst/>
          </a:prstGeom>
          <a:solidFill>
            <a:schemeClr val="bg2">
              <a:lumMod val="90000"/>
            </a:schemeClr>
          </a:solidFill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Segoe Print" panose="02000600000000000000" pitchFamily="2" charset="0"/>
              </a:rPr>
              <a:t>Should underlying, alien realities of poverty alter our proposed “solutions” to poverty problem?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r>
              <a:rPr lang="en-US" sz="4000" dirty="0">
                <a:uFillTx/>
              </a:rPr>
              <a:t>How Does Government Measure Poverty?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3505200"/>
            <a:ext cx="7632192" cy="320040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>
                <a:uFillTx/>
              </a:rPr>
              <a:t>“</a:t>
            </a:r>
            <a:r>
              <a:rPr lang="en-US" sz="2400" b="1" dirty="0">
                <a:uFillTx/>
              </a:rPr>
              <a:t>Federal</a:t>
            </a:r>
            <a:r>
              <a:rPr lang="en-US" sz="2400" dirty="0">
                <a:uFillTx/>
              </a:rPr>
              <a:t> </a:t>
            </a:r>
            <a:r>
              <a:rPr lang="en-US" sz="2400" b="1" dirty="0">
                <a:uFillTx/>
              </a:rPr>
              <a:t>Poverty Line</a:t>
            </a:r>
            <a:r>
              <a:rPr lang="en-US" sz="2400" dirty="0">
                <a:uFillTx/>
              </a:rPr>
              <a:t>” is </a:t>
            </a:r>
            <a:r>
              <a:rPr lang="en-US" sz="2400" u="sng" dirty="0">
                <a:uFillTx/>
              </a:rPr>
              <a:t>outdated</a:t>
            </a:r>
            <a:r>
              <a:rPr lang="en-US" sz="2400" dirty="0">
                <a:uFillTx/>
              </a:rPr>
              <a:t> measure based on tripling the cost of buying food for a year in 1963, then adjusted every year since then based on inflation</a:t>
            </a:r>
          </a:p>
          <a:p>
            <a:pPr lvl="1"/>
            <a:r>
              <a:rPr lang="en-US" sz="2000" dirty="0">
                <a:uFillTx/>
              </a:rPr>
              <a:t>Major expense is </a:t>
            </a:r>
            <a:r>
              <a:rPr lang="en-US" sz="2000" b="1" dirty="0">
                <a:uFillTx/>
              </a:rPr>
              <a:t>no longer food</a:t>
            </a:r>
          </a:p>
          <a:p>
            <a:pPr lvl="1"/>
            <a:r>
              <a:rPr lang="en-US" sz="2000" b="1" dirty="0">
                <a:uFillTx/>
              </a:rPr>
              <a:t>Major expenses now</a:t>
            </a:r>
            <a:r>
              <a:rPr lang="en-US" sz="2000" dirty="0">
                <a:uFillTx/>
              </a:rPr>
              <a:t>: housing, transportation, healthcare, childcare</a:t>
            </a:r>
          </a:p>
          <a:p>
            <a:pPr lvl="1"/>
            <a:r>
              <a:rPr lang="en-US" sz="2000" dirty="0">
                <a:uFillTx/>
              </a:rPr>
              <a:t>Measure</a:t>
            </a:r>
            <a:r>
              <a:rPr lang="en-US" sz="2000" b="1" dirty="0">
                <a:uFillTx/>
              </a:rPr>
              <a:t> underestimates </a:t>
            </a:r>
            <a:r>
              <a:rPr lang="en-US" sz="2000" dirty="0">
                <a:uFillTx/>
              </a:rPr>
              <a:t># of people experiencing poverty</a:t>
            </a:r>
          </a:p>
          <a:p>
            <a:pPr lvl="1"/>
            <a:r>
              <a:rPr lang="en-US" sz="2000" dirty="0">
                <a:uFillTx/>
              </a:rPr>
              <a:t>This single number is </a:t>
            </a:r>
            <a:r>
              <a:rPr lang="en-US" sz="2000" b="1" dirty="0">
                <a:uFillTx/>
              </a:rPr>
              <a:t>used by feds and most states</a:t>
            </a:r>
            <a:endParaRPr lang="en-US" sz="2000" dirty="0">
              <a:uFillTx/>
            </a:endParaRPr>
          </a:p>
          <a:p>
            <a:pPr lvl="2"/>
            <a:r>
              <a:rPr lang="en-US" sz="1600" b="1" dirty="0">
                <a:uFillTx/>
              </a:rPr>
              <a:t>NOT adjusted for</a:t>
            </a:r>
            <a:r>
              <a:rPr lang="en-US" sz="1600" dirty="0">
                <a:uFillTx/>
              </a:rPr>
              <a:t> </a:t>
            </a:r>
            <a:r>
              <a:rPr lang="en-US" sz="1600" b="1" dirty="0">
                <a:uFillTx/>
              </a:rPr>
              <a:t>cost of living</a:t>
            </a:r>
            <a:r>
              <a:rPr lang="en-US" sz="1600" dirty="0">
                <a:uFillTx/>
              </a:rPr>
              <a:t>, except</a:t>
            </a:r>
            <a:r>
              <a:rPr lang="en-US" sz="1600" b="1" dirty="0">
                <a:uFillTx/>
              </a:rPr>
              <a:t> </a:t>
            </a:r>
            <a:r>
              <a:rPr lang="en-US" sz="1600" dirty="0">
                <a:uFillTx/>
              </a:rPr>
              <a:t>in Alaska and Hawaii</a:t>
            </a:r>
          </a:p>
          <a:p>
            <a:pPr lvl="1"/>
            <a:r>
              <a:rPr lang="en-US" sz="2000" dirty="0">
                <a:uFillTx/>
              </a:rPr>
              <a:t>Politicians </a:t>
            </a:r>
            <a:r>
              <a:rPr lang="en-US" sz="2000" b="1" dirty="0">
                <a:uFillTx/>
              </a:rPr>
              <a:t>don’t want to correct</a:t>
            </a:r>
            <a:r>
              <a:rPr lang="en-US" sz="2000" dirty="0">
                <a:uFillTx/>
              </a:rPr>
              <a:t> this measure </a:t>
            </a:r>
            <a:r>
              <a:rPr lang="en-US" sz="2000" b="1" dirty="0">
                <a:uFillTx/>
              </a:rPr>
              <a:t>“on their watch” </a:t>
            </a:r>
            <a:r>
              <a:rPr lang="en-US" sz="2000" dirty="0">
                <a:uFillTx/>
              </a:rPr>
              <a:t>because count of impoverished would increase sharply</a:t>
            </a:r>
          </a:p>
        </p:txBody>
      </p:sp>
      <p:pic>
        <p:nvPicPr>
          <p:cNvPr id="2050" name="Picture 2" descr="Screenshot of Francis Deviney being interviewed about the poverty line measure in Texas. &#10;&#10;URL to video:  http://youtu.be/qdQilctPDWs&#10;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17520" y="1524000"/>
            <a:ext cx="3392680" cy="200561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>
            <a:spLocks/>
          </p:cNvSpPr>
          <p:nvPr/>
        </p:nvSpPr>
        <p:spPr>
          <a:xfrm>
            <a:off x="5334000" y="2286000"/>
            <a:ext cx="3048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uFillTx/>
                <a:hlinkClick r:id="rId4"/>
              </a:rPr>
              <a:t>http://youtu.be/qdQilctPDWs</a:t>
            </a:r>
            <a:endParaRPr lang="en-US" dirty="0">
              <a:uFillTx/>
            </a:endParaRPr>
          </a:p>
          <a:p>
            <a:endParaRPr lang="en-US" dirty="0">
              <a:uFillTx/>
            </a:endParaRPr>
          </a:p>
        </p:txBody>
      </p:sp>
      <p:sp>
        <p:nvSpPr>
          <p:cNvPr id="4" name="TextBox 3" descr="Comment:  (CPPP = Center for Public Policy Priorities, a liberal-leaning think tank)&#10;"/>
          <p:cNvSpPr txBox="1">
            <a:spLocks/>
          </p:cNvSpPr>
          <p:nvPr/>
        </p:nvSpPr>
        <p:spPr>
          <a:xfrm>
            <a:off x="5295900" y="2772376"/>
            <a:ext cx="3581400" cy="4665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Segoe Print" panose="02000600000000000000" pitchFamily="2" charset="0"/>
              </a:rPr>
              <a:t>(CPPP = </a:t>
            </a:r>
            <a:r>
              <a:rPr lang="en-US" sz="1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Segoe Print" panose="02000600000000000000" pitchFamily="2" charset="0"/>
              </a:rPr>
              <a:t>Center for Public Policy Priorities</a:t>
            </a:r>
            <a:r>
              <a:rPr lang="en-US" sz="1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Segoe Print" panose="02000600000000000000" pitchFamily="2" charset="0"/>
              </a:rPr>
              <a:t>, </a:t>
            </a:r>
            <a:br>
              <a:rPr lang="en-US" sz="1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Segoe Print" panose="02000600000000000000" pitchFamily="2" charset="0"/>
              </a:rPr>
            </a:br>
            <a:r>
              <a:rPr lang="en-US" sz="1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Segoe Print" panose="02000600000000000000" pitchFamily="2" charset="0"/>
              </a:rPr>
              <a:t>            a liberal-leaning think tank)</a:t>
            </a:r>
          </a:p>
        </p:txBody>
      </p:sp>
      <p:sp>
        <p:nvSpPr>
          <p:cNvPr id="6" name="TextBox 5"/>
          <p:cNvSpPr txBox="1">
            <a:spLocks/>
          </p:cNvSpPr>
          <p:nvPr/>
        </p:nvSpPr>
        <p:spPr>
          <a:xfrm>
            <a:off x="8191404" y="2316574"/>
            <a:ext cx="854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Segoe Print" panose="02000600000000000000" pitchFamily="2" charset="0"/>
              </a:rPr>
              <a:t>(5:36)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r>
              <a:rPr lang="en-US" sz="4000" dirty="0">
                <a:uFillTx/>
              </a:rPr>
              <a:t>How Does Government Measure Poverty?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3505200"/>
            <a:ext cx="7632192" cy="320040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>
                <a:uFillTx/>
              </a:rPr>
              <a:t>“</a:t>
            </a:r>
            <a:r>
              <a:rPr lang="en-US" sz="2400" b="1" dirty="0">
                <a:uFillTx/>
              </a:rPr>
              <a:t>Federal</a:t>
            </a:r>
            <a:r>
              <a:rPr lang="en-US" sz="2400" dirty="0">
                <a:uFillTx/>
              </a:rPr>
              <a:t> </a:t>
            </a:r>
            <a:r>
              <a:rPr lang="en-US" sz="2400" b="1" dirty="0">
                <a:uFillTx/>
              </a:rPr>
              <a:t>Poverty Line</a:t>
            </a:r>
            <a:r>
              <a:rPr lang="en-US" sz="2400" dirty="0">
                <a:uFillTx/>
              </a:rPr>
              <a:t>” is </a:t>
            </a:r>
            <a:r>
              <a:rPr lang="en-US" sz="2400" u="sng" dirty="0">
                <a:uFillTx/>
              </a:rPr>
              <a:t>outdated</a:t>
            </a:r>
            <a:r>
              <a:rPr lang="en-US" sz="2400" dirty="0">
                <a:uFillTx/>
              </a:rPr>
              <a:t> measure based on tripling the cost of buying food for a year in 1963, then adjusted every year since then based on inflation</a:t>
            </a:r>
          </a:p>
          <a:p>
            <a:pPr lvl="1"/>
            <a:r>
              <a:rPr lang="en-US" sz="2000" dirty="0">
                <a:uFillTx/>
              </a:rPr>
              <a:t>Major expense is </a:t>
            </a:r>
            <a:r>
              <a:rPr lang="en-US" sz="2000" b="1" dirty="0">
                <a:uFillTx/>
              </a:rPr>
              <a:t>no longer food</a:t>
            </a:r>
          </a:p>
          <a:p>
            <a:pPr lvl="1"/>
            <a:r>
              <a:rPr lang="en-US" sz="2000" b="1" dirty="0">
                <a:uFillTx/>
              </a:rPr>
              <a:t>Major expenses now</a:t>
            </a:r>
            <a:r>
              <a:rPr lang="en-US" sz="2000" dirty="0">
                <a:uFillTx/>
              </a:rPr>
              <a:t>: housing, transportation, healthcare, childcare</a:t>
            </a:r>
          </a:p>
          <a:p>
            <a:pPr lvl="1"/>
            <a:r>
              <a:rPr lang="en-US" sz="2000" dirty="0">
                <a:uFillTx/>
              </a:rPr>
              <a:t>Measure</a:t>
            </a:r>
            <a:r>
              <a:rPr lang="en-US" sz="2000" b="1" dirty="0">
                <a:uFillTx/>
              </a:rPr>
              <a:t> underestimates </a:t>
            </a:r>
            <a:r>
              <a:rPr lang="en-US" sz="2000" dirty="0">
                <a:uFillTx/>
              </a:rPr>
              <a:t># of people experiencing poverty</a:t>
            </a:r>
          </a:p>
          <a:p>
            <a:pPr lvl="1"/>
            <a:r>
              <a:rPr lang="en-US" sz="2000" dirty="0">
                <a:uFillTx/>
              </a:rPr>
              <a:t>This single number is </a:t>
            </a:r>
            <a:r>
              <a:rPr lang="en-US" sz="2000" b="1" dirty="0">
                <a:uFillTx/>
              </a:rPr>
              <a:t>used by feds and most states</a:t>
            </a:r>
            <a:endParaRPr lang="en-US" sz="2000" dirty="0">
              <a:uFillTx/>
            </a:endParaRPr>
          </a:p>
          <a:p>
            <a:pPr lvl="2"/>
            <a:r>
              <a:rPr lang="en-US" sz="1600" b="1" dirty="0">
                <a:uFillTx/>
              </a:rPr>
              <a:t>NOT adjusted for</a:t>
            </a:r>
            <a:r>
              <a:rPr lang="en-US" sz="1600" dirty="0">
                <a:uFillTx/>
              </a:rPr>
              <a:t> </a:t>
            </a:r>
            <a:r>
              <a:rPr lang="en-US" sz="1600" b="1" dirty="0">
                <a:uFillTx/>
              </a:rPr>
              <a:t>cost of living</a:t>
            </a:r>
            <a:r>
              <a:rPr lang="en-US" sz="1600" dirty="0">
                <a:uFillTx/>
              </a:rPr>
              <a:t>, except</a:t>
            </a:r>
            <a:r>
              <a:rPr lang="en-US" sz="1600" b="1" dirty="0">
                <a:uFillTx/>
              </a:rPr>
              <a:t> </a:t>
            </a:r>
            <a:r>
              <a:rPr lang="en-US" sz="1600" dirty="0">
                <a:uFillTx/>
              </a:rPr>
              <a:t>in Alaska and Hawaii</a:t>
            </a:r>
          </a:p>
          <a:p>
            <a:pPr lvl="1"/>
            <a:r>
              <a:rPr lang="en-US" sz="2000" dirty="0">
                <a:uFillTx/>
              </a:rPr>
              <a:t>Politicians </a:t>
            </a:r>
            <a:r>
              <a:rPr lang="en-US" sz="2000" b="1" dirty="0">
                <a:uFillTx/>
              </a:rPr>
              <a:t>don’t want to correct</a:t>
            </a:r>
            <a:r>
              <a:rPr lang="en-US" sz="2000" dirty="0">
                <a:uFillTx/>
              </a:rPr>
              <a:t> this measure </a:t>
            </a:r>
            <a:r>
              <a:rPr lang="en-US" sz="2000" b="1" dirty="0">
                <a:uFillTx/>
              </a:rPr>
              <a:t>“on their watch” </a:t>
            </a:r>
            <a:r>
              <a:rPr lang="en-US" sz="2000" dirty="0">
                <a:uFillTx/>
              </a:rPr>
              <a:t>because count of impoverished would increase sharply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17520" y="1524000"/>
            <a:ext cx="3392680" cy="200561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>
            <a:spLocks/>
          </p:cNvSpPr>
          <p:nvPr/>
        </p:nvSpPr>
        <p:spPr>
          <a:xfrm>
            <a:off x="5334000" y="2286000"/>
            <a:ext cx="3048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uFillTx/>
                <a:hlinkClick r:id="rId4"/>
              </a:rPr>
              <a:t>http://youtu.be/qdQilctPDWs</a:t>
            </a:r>
            <a:endParaRPr lang="en-US" dirty="0">
              <a:uFillTx/>
            </a:endParaRPr>
          </a:p>
          <a:p>
            <a:endParaRPr lang="en-US" dirty="0">
              <a:uFillTx/>
            </a:endParaRPr>
          </a:p>
        </p:txBody>
      </p:sp>
      <p:sp>
        <p:nvSpPr>
          <p:cNvPr id="4" name="TextBox 3"/>
          <p:cNvSpPr txBox="1">
            <a:spLocks/>
          </p:cNvSpPr>
          <p:nvPr/>
        </p:nvSpPr>
        <p:spPr>
          <a:xfrm>
            <a:off x="5295900" y="2772376"/>
            <a:ext cx="3581400" cy="4665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Segoe Print" panose="02000600000000000000" pitchFamily="2" charset="0"/>
              </a:rPr>
              <a:t>(CPPP = </a:t>
            </a:r>
            <a:r>
              <a:rPr lang="en-US" sz="1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Segoe Print" panose="02000600000000000000" pitchFamily="2" charset="0"/>
              </a:rPr>
              <a:t>Center for Public Policy Priorities</a:t>
            </a:r>
            <a:r>
              <a:rPr lang="en-US" sz="1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Segoe Print" panose="02000600000000000000" pitchFamily="2" charset="0"/>
              </a:rPr>
              <a:t>, </a:t>
            </a:r>
            <a:br>
              <a:rPr lang="en-US" sz="1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Segoe Print" panose="02000600000000000000" pitchFamily="2" charset="0"/>
              </a:rPr>
            </a:br>
            <a:r>
              <a:rPr lang="en-US" sz="1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Segoe Print" panose="02000600000000000000" pitchFamily="2" charset="0"/>
              </a:rPr>
              <a:t>            a liberal-leaning think tank)</a:t>
            </a:r>
          </a:p>
        </p:txBody>
      </p:sp>
      <p:sp>
        <p:nvSpPr>
          <p:cNvPr id="6" name="TextBox 5"/>
          <p:cNvSpPr txBox="1">
            <a:spLocks/>
          </p:cNvSpPr>
          <p:nvPr/>
        </p:nvSpPr>
        <p:spPr>
          <a:xfrm>
            <a:off x="8191404" y="2316574"/>
            <a:ext cx="854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Segoe Print" panose="02000600000000000000" pitchFamily="2" charset="0"/>
              </a:rPr>
              <a:t>(5:36)</a:t>
            </a:r>
          </a:p>
        </p:txBody>
      </p:sp>
      <p:pic>
        <p:nvPicPr>
          <p:cNvPr id="8" name="Picture 7" descr="Screenshot of HHS Poverty Guidelines for 2018&#10;&#10;Family size / Poverty line&#10;1 / $12.140&#10;2 / $16,460&#10;3 / $20,780&#10;4 / $25,100&#10;5 / $29,4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345340">
            <a:off x="1795899" y="1151331"/>
            <a:ext cx="6392167" cy="547763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13500000" algn="br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Solstice">
  <a:themeElements>
    <a:clrScheme name="Solstice">
      <a:dk1>
        <a:srgbClr val="000000"/>
      </a:dk1>
      <a:lt1>
        <a:srgbClr val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  <a:tint val="90000"/>
                <a:satMod val="225000"/>
              </a:schemeClr>
              <a:schemeClr val="phClr">
                <a:shade val="9000"/>
                <a:satMod val="300000"/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>
    <a:spDef>
      <a:spPr>
        <a:ln w="19050">
          <a:solidFill>
            <a:srgbClr val="FF0000"/>
          </a:solidFill>
        </a:ln>
        <a:effectLst>
          <a:outerShdw blurRad="50800" dist="38100" dir="2700000" algn="tl" rotWithShape="0">
            <a:srgbClr val="000000">
              <a:alpha val="40000"/>
            </a:srgbClr>
          </a:outerShdw>
        </a:effectLst>
      </a:spPr>
      <a:bodyPr rtlCol="0" anchor="ctr"/>
      <a:lstStyle>
        <a:defPPr algn="ctr">
          <a:defRPr>
            <a:uFillTx/>
          </a:defRPr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600" dirty="0" smtClean="0">
            <a:solidFill>
              <a:srgbClr val="FF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uFillTx/>
            <a:latin typeface="Segoe Print" panose="02000600000000000000" pitchFamily="2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21927</TotalTime>
  <Words>1702</Words>
  <Application>Microsoft Office PowerPoint</Application>
  <PresentationFormat>On-screen Show (4:3)</PresentationFormat>
  <Paragraphs>153</Paragraphs>
  <Slides>18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Gill Sans MT</vt:lpstr>
      <vt:lpstr>Sakkal Majalla</vt:lpstr>
      <vt:lpstr>Segoe Print</vt:lpstr>
      <vt:lpstr>Times</vt:lpstr>
      <vt:lpstr>Verdana</vt:lpstr>
      <vt:lpstr>Wingdings 2</vt:lpstr>
      <vt:lpstr>1_Solstice</vt:lpstr>
      <vt:lpstr>Please complete the University Course Eval!  https://tamu.aefis.net </vt:lpstr>
      <vt:lpstr>Poverty &amp; State Policy</vt:lpstr>
      <vt:lpstr>Learning Objectives</vt:lpstr>
      <vt:lpstr>Learning Objectives</vt:lpstr>
      <vt:lpstr>What is poverty &amp; who are the impoverished?</vt:lpstr>
      <vt:lpstr>Key Points about Poverty</vt:lpstr>
      <vt:lpstr>Key Points about Poverty</vt:lpstr>
      <vt:lpstr>How Does Government Measure Poverty?</vt:lpstr>
      <vt:lpstr>How Does Government Measure Poverty?</vt:lpstr>
      <vt:lpstr>Jobs, Wages, Education &amp; Poverty</vt:lpstr>
      <vt:lpstr>Jobs, Wages &amp; Poverty</vt:lpstr>
      <vt:lpstr>What’s a “Low Wage?”</vt:lpstr>
      <vt:lpstr>What’s the Disconnect between Jobs &amp; Poverty?</vt:lpstr>
      <vt:lpstr>Take the Challenge:  Play “Spent”</vt:lpstr>
      <vt:lpstr>What’s the Disconnect between Jobs &amp; Poverty?</vt:lpstr>
      <vt:lpstr>Practice Problems …to begin mastering this material.    Complete instructions are in the Module 1 resource, How to Use Practice Problems to Prepare for Exams.</vt:lpstr>
      <vt:lpstr>Please complete the University Course Eval!  https://tamu.aefis.net </vt:lpstr>
      <vt:lpstr>PowerPoint Presentation</vt:lpstr>
    </vt:vector>
  </TitlesOfParts>
  <Company>Texas A&amp;M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Professor Harvey J. Tucker</dc:title>
  <dc:creator>Harvey Tucker</dc:creator>
  <cp:lastModifiedBy>Dwight Roblyer</cp:lastModifiedBy>
  <cp:revision>1547</cp:revision>
  <cp:lastPrinted>2016-12-07T02:00:19Z</cp:lastPrinted>
  <dcterms:created xsi:type="dcterms:W3CDTF">2002-01-15T14:16:03Z</dcterms:created>
  <dcterms:modified xsi:type="dcterms:W3CDTF">2022-10-10T18:44:48Z</dcterms:modified>
</cp:coreProperties>
</file>