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32"/>
  </p:notesMasterIdLst>
  <p:handoutMasterIdLst>
    <p:handoutMasterId r:id="rId33"/>
  </p:handoutMasterIdLst>
  <p:sldIdLst>
    <p:sldId id="656" r:id="rId3"/>
    <p:sldId id="315" r:id="rId4"/>
    <p:sldId id="317" r:id="rId5"/>
    <p:sldId id="318" r:id="rId6"/>
    <p:sldId id="289" r:id="rId7"/>
    <p:sldId id="290" r:id="rId8"/>
    <p:sldId id="291" r:id="rId9"/>
    <p:sldId id="292" r:id="rId10"/>
    <p:sldId id="293" r:id="rId11"/>
    <p:sldId id="294"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658" r:id="rId29"/>
    <p:sldId id="657" r:id="rId30"/>
    <p:sldId id="312" r:id="rId31"/>
  </p:sldIdLst>
  <p:sldSz cx="9144000" cy="6858000" type="screen4x3"/>
  <p:notesSz cx="7010400" cy="9296400"/>
  <p:defaultTextStyle>
    <a:defPPr>
      <a:defRPr lang="en-US">
        <a:uFillTx/>
      </a:defRPr>
    </a:defPPr>
    <a:lvl1pPr algn="l" rtl="0" eaLnBrk="0" fontAlgn="base" hangingPunct="0">
      <a:spcBef>
        <a:spcPct val="0"/>
      </a:spcBef>
      <a:spcAft>
        <a:spcPct val="0"/>
      </a:spcAft>
      <a:defRPr kern="1200">
        <a:solidFill>
          <a:schemeClr val="tx1"/>
        </a:solidFill>
        <a:uFillTx/>
        <a:latin typeface="Times" charset="0"/>
        <a:ea typeface="+mn-ea"/>
        <a:cs typeface="+mn-cs"/>
      </a:defRPr>
    </a:lvl1pPr>
    <a:lvl2pPr marL="457200" algn="l" rtl="0" eaLnBrk="0" fontAlgn="base" hangingPunct="0">
      <a:spcBef>
        <a:spcPct val="0"/>
      </a:spcBef>
      <a:spcAft>
        <a:spcPct val="0"/>
      </a:spcAft>
      <a:defRPr kern="1200">
        <a:solidFill>
          <a:schemeClr val="tx1"/>
        </a:solidFill>
        <a:uFillTx/>
        <a:latin typeface="Times" charset="0"/>
        <a:ea typeface="+mn-ea"/>
        <a:cs typeface="+mn-cs"/>
      </a:defRPr>
    </a:lvl2pPr>
    <a:lvl3pPr marL="914400" algn="l" rtl="0" eaLnBrk="0" fontAlgn="base" hangingPunct="0">
      <a:spcBef>
        <a:spcPct val="0"/>
      </a:spcBef>
      <a:spcAft>
        <a:spcPct val="0"/>
      </a:spcAft>
      <a:defRPr kern="1200">
        <a:solidFill>
          <a:schemeClr val="tx1"/>
        </a:solidFill>
        <a:uFillTx/>
        <a:latin typeface="Times" charset="0"/>
        <a:ea typeface="+mn-ea"/>
        <a:cs typeface="+mn-cs"/>
      </a:defRPr>
    </a:lvl3pPr>
    <a:lvl4pPr marL="1371600" algn="l" rtl="0" eaLnBrk="0" fontAlgn="base" hangingPunct="0">
      <a:spcBef>
        <a:spcPct val="0"/>
      </a:spcBef>
      <a:spcAft>
        <a:spcPct val="0"/>
      </a:spcAft>
      <a:defRPr kern="1200">
        <a:solidFill>
          <a:schemeClr val="tx1"/>
        </a:solidFill>
        <a:uFillTx/>
        <a:latin typeface="Times" charset="0"/>
        <a:ea typeface="+mn-ea"/>
        <a:cs typeface="+mn-cs"/>
      </a:defRPr>
    </a:lvl4pPr>
    <a:lvl5pPr marL="1828800" algn="l" rtl="0" eaLnBrk="0" fontAlgn="base" hangingPunct="0">
      <a:spcBef>
        <a:spcPct val="0"/>
      </a:spcBef>
      <a:spcAft>
        <a:spcPct val="0"/>
      </a:spcAft>
      <a:defRPr kern="1200">
        <a:solidFill>
          <a:schemeClr val="tx1"/>
        </a:solidFill>
        <a:uFillTx/>
        <a:latin typeface="Times" charset="0"/>
        <a:ea typeface="+mn-ea"/>
        <a:cs typeface="+mn-cs"/>
      </a:defRPr>
    </a:lvl5pPr>
    <a:lvl6pPr marL="2286000" algn="l" defTabSz="914400" rtl="0" eaLnBrk="1" latinLnBrk="0" hangingPunct="1">
      <a:defRPr kern="1200">
        <a:solidFill>
          <a:schemeClr val="tx1"/>
        </a:solidFill>
        <a:uFillTx/>
        <a:latin typeface="Times" charset="0"/>
        <a:ea typeface="+mn-ea"/>
        <a:cs typeface="+mn-cs"/>
      </a:defRPr>
    </a:lvl6pPr>
    <a:lvl7pPr marL="2743200" algn="l" defTabSz="914400" rtl="0" eaLnBrk="1" latinLnBrk="0" hangingPunct="1">
      <a:defRPr kern="1200">
        <a:solidFill>
          <a:schemeClr val="tx1"/>
        </a:solidFill>
        <a:uFillTx/>
        <a:latin typeface="Times" charset="0"/>
        <a:ea typeface="+mn-ea"/>
        <a:cs typeface="+mn-cs"/>
      </a:defRPr>
    </a:lvl7pPr>
    <a:lvl8pPr marL="3200400" algn="l" defTabSz="914400" rtl="0" eaLnBrk="1" latinLnBrk="0" hangingPunct="1">
      <a:defRPr kern="1200">
        <a:solidFill>
          <a:schemeClr val="tx1"/>
        </a:solidFill>
        <a:uFillTx/>
        <a:latin typeface="Times" charset="0"/>
        <a:ea typeface="+mn-ea"/>
        <a:cs typeface="+mn-cs"/>
      </a:defRPr>
    </a:lvl8pPr>
    <a:lvl9pPr marL="3657600" algn="l" defTabSz="914400" rtl="0" eaLnBrk="1" latinLnBrk="0" hangingPunct="1">
      <a:defRPr kern="1200">
        <a:solidFill>
          <a:schemeClr val="tx1"/>
        </a:solidFill>
        <a:uFillTx/>
        <a:latin typeface="Time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448">
          <p15:clr>
            <a:srgbClr val="A4A3A4"/>
          </p15:clr>
        </p15:guide>
        <p15:guide id="4" pos="2928">
          <p15:clr>
            <a:srgbClr val="A4A3A4"/>
          </p15:clr>
        </p15:guide>
      </p15:sldGuideLst>
    </p:ext>
    <p:ext uri="{2D200454-40CA-4A62-9FC3-DE9A4176ACB9}">
      <p15:notesGuideLst xmlns:p15="http://schemas.microsoft.com/office/powerpoint/2012/main">
        <p15:guide id="1" orient="horz" pos="2674">
          <p15:clr>
            <a:srgbClr val="A4A3A4"/>
          </p15:clr>
        </p15:guide>
        <p15:guide id="2" pos="219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86997" autoAdjust="0"/>
  </p:normalViewPr>
  <p:slideViewPr>
    <p:cSldViewPr>
      <p:cViewPr varScale="1">
        <p:scale>
          <a:sx n="97" d="100"/>
          <a:sy n="97" d="100"/>
        </p:scale>
        <p:origin x="768" y="96"/>
      </p:cViewPr>
      <p:guideLst>
        <p:guide orient="horz" pos="2160"/>
        <p:guide pos="2880"/>
        <p:guide orient="horz" pos="2448"/>
        <p:guide pos="2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8" d="100"/>
        <a:sy n="128" d="100"/>
      </p:scale>
      <p:origin x="0" y="-2592"/>
    </p:cViewPr>
  </p:sorterViewPr>
  <p:notesViewPr>
    <p:cSldViewPr>
      <p:cViewPr>
        <p:scale>
          <a:sx n="90" d="100"/>
          <a:sy n="90" d="100"/>
        </p:scale>
        <p:origin x="5544" y="1218"/>
      </p:cViewPr>
      <p:guideLst>
        <p:guide orient="horz" pos="2674"/>
        <p:guide pos="219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30" name="Rectangle 6"/>
          <p:cNvSpPr>
            <a:spLocks noGrp="1" noChangeArrowheads="1"/>
          </p:cNvSpPr>
          <p:nvPr>
            <p:ph type="hdr" sz="quarter"/>
          </p:nvPr>
        </p:nvSpPr>
        <p:spPr bwMode="auto">
          <a:xfrm>
            <a:off x="2150777" y="210780"/>
            <a:ext cx="3037628" cy="465847"/>
          </a:xfrm>
          <a:prstGeom prst="rect">
            <a:avLst/>
          </a:prstGeom>
          <a:noFill/>
          <a:ln w="9525">
            <a:noFill/>
            <a:miter lim="800000"/>
          </a:ln>
          <a:effectLst/>
        </p:spPr>
        <p:txBody>
          <a:bodyPr vert="horz" wrap="square" lIns="91761" tIns="45880" rIns="91761" bIns="45880" numCol="1" anchor="t" anchorCtr="0" compatLnSpc="1">
            <a:prstTxWarp prst="textNoShape">
              <a:avLst/>
            </a:prstTxWarp>
          </a:bodyPr>
          <a:lstStyle>
            <a:lvl1pPr algn="ctr">
              <a:defRPr sz="2000" b="1">
                <a:uFillTx/>
              </a:defRPr>
            </a:lvl1pPr>
          </a:lstStyle>
          <a:p>
            <a:pPr>
              <a:defRPr>
                <a:uFillTx/>
              </a:defRPr>
            </a:pPr>
            <a:r>
              <a:rPr lang="en-US" dirty="0">
                <a:uFillTx/>
              </a:rPr>
              <a:t>207 – </a:t>
            </a:r>
            <a:r>
              <a:rPr lang="en-US" dirty="0" err="1">
                <a:uFillTx/>
              </a:rPr>
              <a:t>Chpt</a:t>
            </a:r>
            <a:r>
              <a:rPr lang="en-US" dirty="0">
                <a:uFillTx/>
              </a:rPr>
              <a:t> 12A, Privilege &amp; Poverty</a:t>
            </a:r>
          </a:p>
        </p:txBody>
      </p:sp>
      <p:sp>
        <p:nvSpPr>
          <p:cNvPr id="3" name="Slide Number Placeholder 2"/>
          <p:cNvSpPr>
            <a:spLocks noGrp="1"/>
          </p:cNvSpPr>
          <p:nvPr>
            <p:ph type="sldNum" sz="quarter" idx="3"/>
          </p:nvPr>
        </p:nvSpPr>
        <p:spPr>
          <a:xfrm>
            <a:off x="3970784" y="8830644"/>
            <a:ext cx="3038049" cy="464315"/>
          </a:xfrm>
          <a:prstGeom prst="rect">
            <a:avLst/>
          </a:prstGeom>
        </p:spPr>
        <p:txBody>
          <a:bodyPr vert="horz" lIns="85213" tIns="42606" rIns="85213" bIns="42606" rtlCol="0" anchor="b"/>
          <a:lstStyle>
            <a:lvl1pPr algn="r">
              <a:defRPr sz="1100">
                <a:uFillTx/>
              </a:defRPr>
            </a:lvl1pPr>
          </a:lstStyle>
          <a:p>
            <a:fld id="{B751B3C4-1C1A-472C-A87C-FD34C815DC6D}" type="slidenum">
              <a:rPr lang="en-US" smtClean="0">
                <a:uFillTx/>
              </a:rPr>
              <a:pPr/>
              <a:t>‹#›</a:t>
            </a:fld>
            <a:endParaRPr lang="en-US">
              <a:uFillTx/>
            </a:endParaRPr>
          </a:p>
        </p:txBody>
      </p:sp>
      <p:sp>
        <p:nvSpPr>
          <p:cNvPr id="4" name="Date Placeholder 3"/>
          <p:cNvSpPr>
            <a:spLocks noGrp="1"/>
          </p:cNvSpPr>
          <p:nvPr>
            <p:ph type="dt" sz="quarter" idx="1"/>
          </p:nvPr>
        </p:nvSpPr>
        <p:spPr>
          <a:xfrm>
            <a:off x="3970784" y="2"/>
            <a:ext cx="3038049" cy="464315"/>
          </a:xfrm>
          <a:prstGeom prst="rect">
            <a:avLst/>
          </a:prstGeom>
        </p:spPr>
        <p:txBody>
          <a:bodyPr vert="horz" lIns="85213" tIns="42606" rIns="85213" bIns="42606" rtlCol="0"/>
          <a:lstStyle>
            <a:lvl1pPr algn="r">
              <a:defRPr sz="1100">
                <a:uFillTx/>
              </a:defRPr>
            </a:lvl1pPr>
          </a:lstStyle>
          <a:p>
            <a:fld id="{A43C84FB-A914-410D-8EBA-70F20698A521}" type="datetimeFigureOut">
              <a:rPr lang="en-US" smtClean="0">
                <a:uFillTx/>
              </a:rPr>
              <a:pPr/>
              <a:t>10/10/2022</a:t>
            </a:fld>
            <a:endParaRPr lang="en-US">
              <a:uFillTx/>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1" y="4"/>
            <a:ext cx="3037629" cy="464266"/>
          </a:xfrm>
          <a:prstGeom prst="rect">
            <a:avLst/>
          </a:prstGeom>
          <a:noFill/>
          <a:ln w="9525">
            <a:noFill/>
            <a:miter lim="800000"/>
          </a:ln>
          <a:effectLst/>
        </p:spPr>
        <p:txBody>
          <a:bodyPr vert="horz" wrap="square" lIns="91761" tIns="45880" rIns="91761" bIns="45880" numCol="1" anchor="t" anchorCtr="0" compatLnSpc="1">
            <a:prstTxWarp prst="textNoShape">
              <a:avLst/>
            </a:prstTxWarp>
          </a:bodyPr>
          <a:lstStyle>
            <a:lvl1pPr>
              <a:defRPr sz="1200">
                <a:uFillTx/>
              </a:defRPr>
            </a:lvl1pPr>
          </a:lstStyle>
          <a:p>
            <a:pPr>
              <a:defRPr>
                <a:uFillTx/>
              </a:defRPr>
            </a:pPr>
            <a:endParaRPr lang="en-US">
              <a:uFillTx/>
            </a:endParaRPr>
          </a:p>
        </p:txBody>
      </p:sp>
      <p:sp>
        <p:nvSpPr>
          <p:cNvPr id="51203" name="Rectangle 3"/>
          <p:cNvSpPr>
            <a:spLocks noGrp="1" noChangeArrowheads="1"/>
          </p:cNvSpPr>
          <p:nvPr>
            <p:ph type="dt" idx="1"/>
          </p:nvPr>
        </p:nvSpPr>
        <p:spPr bwMode="auto">
          <a:xfrm>
            <a:off x="3972773" y="4"/>
            <a:ext cx="3037628" cy="464266"/>
          </a:xfrm>
          <a:prstGeom prst="rect">
            <a:avLst/>
          </a:prstGeom>
          <a:noFill/>
          <a:ln w="9525">
            <a:noFill/>
            <a:miter lim="800000"/>
          </a:ln>
          <a:effectLst/>
        </p:spPr>
        <p:txBody>
          <a:bodyPr vert="horz" wrap="square" lIns="91761" tIns="45880" rIns="91761" bIns="45880" numCol="1" anchor="t" anchorCtr="0" compatLnSpc="1">
            <a:prstTxWarp prst="textNoShape">
              <a:avLst/>
            </a:prstTxWarp>
          </a:bodyPr>
          <a:lstStyle>
            <a:lvl1pPr algn="r">
              <a:defRPr sz="1200">
                <a:uFillTx/>
              </a:defRPr>
            </a:lvl1pPr>
          </a:lstStyle>
          <a:p>
            <a:pPr>
              <a:defRPr>
                <a:uFillTx/>
              </a:defRPr>
            </a:pPr>
            <a:endParaRPr lang="en-US">
              <a:uFillTx/>
            </a:endParaRPr>
          </a:p>
        </p:txBody>
      </p:sp>
      <p:sp>
        <p:nvSpPr>
          <p:cNvPr id="40964" name="Rectangle 4"/>
          <p:cNvSpPr>
            <a:spLocks noGrp="1" noRot="1" noChangeAspect="1" noChangeArrowheads="1" noTextEdit="1"/>
          </p:cNvSpPr>
          <p:nvPr>
            <p:ph type="sldImg" idx="2"/>
          </p:nvPr>
        </p:nvSpPr>
        <p:spPr bwMode="auto">
          <a:xfrm>
            <a:off x="1182688" y="698500"/>
            <a:ext cx="4645025" cy="3484563"/>
          </a:xfrm>
          <a:prstGeom prst="rect">
            <a:avLst/>
          </a:prstGeom>
          <a:noFill/>
          <a:ln w="9525">
            <a:solidFill>
              <a:srgbClr val="000000"/>
            </a:solidFill>
            <a:miter lim="800000"/>
          </a:ln>
        </p:spPr>
      </p:sp>
      <p:sp>
        <p:nvSpPr>
          <p:cNvPr id="51205" name="Rectangle 5"/>
          <p:cNvSpPr>
            <a:spLocks noGrp="1" noChangeArrowheads="1"/>
          </p:cNvSpPr>
          <p:nvPr>
            <p:ph type="body" sz="quarter" idx="3"/>
          </p:nvPr>
        </p:nvSpPr>
        <p:spPr bwMode="auto">
          <a:xfrm>
            <a:off x="935143" y="4415280"/>
            <a:ext cx="5140119" cy="4183143"/>
          </a:xfrm>
          <a:prstGeom prst="rect">
            <a:avLst/>
          </a:prstGeom>
          <a:noFill/>
          <a:ln w="9525">
            <a:noFill/>
            <a:miter lim="800000"/>
          </a:ln>
          <a:effectLst/>
        </p:spPr>
        <p:txBody>
          <a:bodyPr vert="horz" wrap="square" lIns="91761" tIns="45880" rIns="91761" bIns="45880" numCol="1" anchor="t" anchorCtr="0" compatLnSpc="1">
            <a:prstTxWarp prst="textNoShape">
              <a:avLst/>
            </a:prstTxWarp>
          </a:bodyPr>
          <a:lstStyle/>
          <a:p>
            <a:pPr lvl="0"/>
            <a:r>
              <a:rPr lang="en-US" noProof="0" dirty="0">
                <a:uFillTx/>
              </a:rPr>
              <a:t>Click to edit Master text styles</a:t>
            </a:r>
          </a:p>
          <a:p>
            <a:pPr lvl="1"/>
            <a:r>
              <a:rPr lang="en-US" noProof="0" dirty="0">
                <a:uFillTx/>
              </a:rPr>
              <a:t>Second level</a:t>
            </a:r>
          </a:p>
          <a:p>
            <a:pPr lvl="2"/>
            <a:r>
              <a:rPr lang="en-US" noProof="0" dirty="0">
                <a:uFillTx/>
              </a:rPr>
              <a:t>Third level</a:t>
            </a:r>
          </a:p>
          <a:p>
            <a:pPr lvl="3"/>
            <a:r>
              <a:rPr lang="en-US" noProof="0" dirty="0">
                <a:uFillTx/>
              </a:rPr>
              <a:t>Fourth level</a:t>
            </a:r>
          </a:p>
          <a:p>
            <a:pPr lvl="4"/>
            <a:r>
              <a:rPr lang="en-US" noProof="0" dirty="0">
                <a:uFillTx/>
              </a:rPr>
              <a:t>Fifth level</a:t>
            </a:r>
          </a:p>
        </p:txBody>
      </p:sp>
      <p:sp>
        <p:nvSpPr>
          <p:cNvPr id="51206" name="Rectangle 6"/>
          <p:cNvSpPr>
            <a:spLocks noGrp="1" noChangeArrowheads="1"/>
          </p:cNvSpPr>
          <p:nvPr>
            <p:ph type="ftr" sz="quarter" idx="4"/>
          </p:nvPr>
        </p:nvSpPr>
        <p:spPr bwMode="auto">
          <a:xfrm>
            <a:off x="1" y="8832135"/>
            <a:ext cx="3037629" cy="464266"/>
          </a:xfrm>
          <a:prstGeom prst="rect">
            <a:avLst/>
          </a:prstGeom>
          <a:noFill/>
          <a:ln w="9525">
            <a:noFill/>
            <a:miter lim="800000"/>
          </a:ln>
          <a:effectLst/>
        </p:spPr>
        <p:txBody>
          <a:bodyPr vert="horz" wrap="square" lIns="91761" tIns="45880" rIns="91761" bIns="45880" numCol="1" anchor="b" anchorCtr="0" compatLnSpc="1">
            <a:prstTxWarp prst="textNoShape">
              <a:avLst/>
            </a:prstTxWarp>
          </a:bodyPr>
          <a:lstStyle>
            <a:lvl1pPr>
              <a:defRPr sz="1200">
                <a:uFillTx/>
              </a:defRPr>
            </a:lvl1pPr>
          </a:lstStyle>
          <a:p>
            <a:pPr>
              <a:defRPr>
                <a:uFillTx/>
              </a:defRPr>
            </a:pPr>
            <a:endParaRPr lang="en-US">
              <a:uFillTx/>
            </a:endParaRPr>
          </a:p>
        </p:txBody>
      </p:sp>
      <p:sp>
        <p:nvSpPr>
          <p:cNvPr id="51207" name="Rectangle 7"/>
          <p:cNvSpPr>
            <a:spLocks noGrp="1" noChangeArrowheads="1"/>
          </p:cNvSpPr>
          <p:nvPr>
            <p:ph type="sldNum" sz="quarter" idx="5"/>
          </p:nvPr>
        </p:nvSpPr>
        <p:spPr bwMode="auto">
          <a:xfrm>
            <a:off x="3972773" y="8832135"/>
            <a:ext cx="3037628" cy="464266"/>
          </a:xfrm>
          <a:prstGeom prst="rect">
            <a:avLst/>
          </a:prstGeom>
          <a:noFill/>
          <a:ln w="9525">
            <a:noFill/>
            <a:miter lim="800000"/>
          </a:ln>
          <a:effectLst/>
        </p:spPr>
        <p:txBody>
          <a:bodyPr vert="horz" wrap="square" lIns="91761" tIns="45880" rIns="91761" bIns="45880" numCol="1" anchor="b" anchorCtr="0" compatLnSpc="1">
            <a:prstTxWarp prst="textNoShape">
              <a:avLst/>
            </a:prstTxWarp>
          </a:bodyPr>
          <a:lstStyle>
            <a:lvl1pPr algn="r">
              <a:defRPr sz="1200">
                <a:uFillTx/>
              </a:defRPr>
            </a:lvl1pPr>
          </a:lstStyle>
          <a:p>
            <a:pPr>
              <a:defRPr>
                <a:uFillTx/>
              </a:defRPr>
            </a:pPr>
            <a:fld id="{39DE6753-D867-4516-B49D-6DC49629989B}" type="slidenum">
              <a:rPr lang="en-US">
                <a:uFillTx/>
              </a:rPr>
              <a:pPr>
                <a:defRPr>
                  <a:uFillTx/>
                </a:defRPr>
              </a:pPr>
              <a:t>‹#›</a:t>
            </a:fld>
            <a:endParaRPr lang="en-US" dirty="0">
              <a:uFillTx/>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uFillTx/>
        <a:latin typeface="Times" charset="0"/>
        <a:ea typeface="+mn-ea"/>
        <a:cs typeface="+mn-cs"/>
      </a:defRPr>
    </a:lvl1pPr>
    <a:lvl2pPr marL="457200" algn="l" rtl="0" eaLnBrk="0" fontAlgn="base" hangingPunct="0">
      <a:spcBef>
        <a:spcPct val="30000"/>
      </a:spcBef>
      <a:spcAft>
        <a:spcPct val="0"/>
      </a:spcAft>
      <a:defRPr sz="1200" kern="1200">
        <a:solidFill>
          <a:schemeClr val="tx1"/>
        </a:solidFill>
        <a:uFillTx/>
        <a:latin typeface="Times" charset="0"/>
        <a:ea typeface="+mn-ea"/>
        <a:cs typeface="+mn-cs"/>
      </a:defRPr>
    </a:lvl2pPr>
    <a:lvl3pPr marL="914400" algn="l" rtl="0" eaLnBrk="0" fontAlgn="base" hangingPunct="0">
      <a:spcBef>
        <a:spcPct val="30000"/>
      </a:spcBef>
      <a:spcAft>
        <a:spcPct val="0"/>
      </a:spcAft>
      <a:defRPr sz="1200" kern="1200">
        <a:solidFill>
          <a:schemeClr val="tx1"/>
        </a:solidFill>
        <a:uFillTx/>
        <a:latin typeface="Times" charset="0"/>
        <a:ea typeface="+mn-ea"/>
        <a:cs typeface="+mn-cs"/>
      </a:defRPr>
    </a:lvl3pPr>
    <a:lvl4pPr marL="1371600" algn="l" rtl="0" eaLnBrk="0" fontAlgn="base" hangingPunct="0">
      <a:spcBef>
        <a:spcPct val="30000"/>
      </a:spcBef>
      <a:spcAft>
        <a:spcPct val="0"/>
      </a:spcAft>
      <a:defRPr sz="1200" kern="1200">
        <a:solidFill>
          <a:schemeClr val="tx1"/>
        </a:solidFill>
        <a:uFillTx/>
        <a:latin typeface="Times" charset="0"/>
        <a:ea typeface="+mn-ea"/>
        <a:cs typeface="+mn-cs"/>
      </a:defRPr>
    </a:lvl4pPr>
    <a:lvl5pPr marL="1828800" algn="l" rtl="0" eaLnBrk="0" fontAlgn="base" hangingPunct="0">
      <a:spcBef>
        <a:spcPct val="30000"/>
      </a:spcBef>
      <a:spcAft>
        <a:spcPct val="0"/>
      </a:spcAft>
      <a:defRPr sz="1200" kern="1200">
        <a:solidFill>
          <a:schemeClr val="tx1"/>
        </a:solidFill>
        <a:uFillTx/>
        <a:latin typeface="Times" charset="0"/>
        <a:ea typeface="+mn-ea"/>
        <a:cs typeface="+mn-cs"/>
      </a:defRPr>
    </a:lvl5pPr>
    <a:lvl6pPr marL="2286000" algn="l" defTabSz="914400" rtl="0" eaLnBrk="1" latinLnBrk="0" hangingPunct="1">
      <a:defRPr sz="1200" kern="1200">
        <a:solidFill>
          <a:schemeClr val="tx1"/>
        </a:solidFill>
        <a:uFillTx/>
        <a:latin typeface="+mn-lt"/>
        <a:ea typeface="+mn-ea"/>
        <a:cs typeface="+mn-cs"/>
      </a:defRPr>
    </a:lvl6pPr>
    <a:lvl7pPr marL="2743200" algn="l" defTabSz="914400" rtl="0" eaLnBrk="1" latinLnBrk="0" hangingPunct="1">
      <a:defRPr sz="1200" kern="1200">
        <a:solidFill>
          <a:schemeClr val="tx1"/>
        </a:solidFill>
        <a:uFillTx/>
        <a:latin typeface="+mn-lt"/>
        <a:ea typeface="+mn-ea"/>
        <a:cs typeface="+mn-cs"/>
      </a:defRPr>
    </a:lvl7pPr>
    <a:lvl8pPr marL="3200400" algn="l" defTabSz="914400" rtl="0" eaLnBrk="1" latinLnBrk="0" hangingPunct="1">
      <a:defRPr sz="1200" kern="1200">
        <a:solidFill>
          <a:schemeClr val="tx1"/>
        </a:solidFill>
        <a:uFillTx/>
        <a:latin typeface="+mn-lt"/>
        <a:ea typeface="+mn-ea"/>
        <a:cs typeface="+mn-cs"/>
      </a:defRPr>
    </a:lvl8pPr>
    <a:lvl9pPr marL="3657600" algn="l" defTabSz="914400" rtl="0" eaLnBrk="1" latinLnBrk="0" hangingPunct="1">
      <a:defRPr sz="1200" kern="1200">
        <a:solidFill>
          <a:schemeClr val="tx1"/>
        </a:solidFill>
        <a:uFillTx/>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urban.org/publications/412635.html"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www.urban.org/AlexandraStanczyk" TargetMode="External"/><Relationship Id="rId5" Type="http://schemas.openxmlformats.org/officeDocument/2006/relationships/hyperlink" Target="http://www.urban.org/OliviaGolden" TargetMode="External"/><Relationship Id="rId4" Type="http://schemas.openxmlformats.org/officeDocument/2006/relationships/hyperlink" Target="http://www.urban.org/HeatherHahn"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uFillTx/>
            </a:endParaRPr>
          </a:p>
        </p:txBody>
      </p:sp>
      <p:sp>
        <p:nvSpPr>
          <p:cNvPr id="4" name="Slide Number Placeholder 3"/>
          <p:cNvSpPr>
            <a:spLocks noGrp="1"/>
          </p:cNvSpPr>
          <p:nvPr>
            <p:ph type="sldNum" sz="quarter" idx="10"/>
          </p:nvPr>
        </p:nvSpPr>
        <p:spPr/>
        <p:txBody>
          <a:bodyPr/>
          <a:lstStyle/>
          <a:p>
            <a:pPr>
              <a:defRPr>
                <a:uFillTx/>
              </a:defRPr>
            </a:pPr>
            <a:fld id="{39DE6753-D867-4516-B49D-6DC49629989B}" type="slidenum">
              <a:rPr lang="en-US" smtClean="0">
                <a:uFillTx/>
              </a:rPr>
              <a:pPr>
                <a:defRPr>
                  <a:uFillTx/>
                </a:defRPr>
              </a:pPr>
              <a:t>2</a:t>
            </a:fld>
            <a:endParaRPr lang="en-US" dirty="0">
              <a:uFillTx/>
            </a:endParaRPr>
          </a:p>
        </p:txBody>
      </p:sp>
    </p:spTree>
    <p:extLst>
      <p:ext uri="{BB962C8B-B14F-4D97-AF65-F5344CB8AC3E}">
        <p14:creationId xmlns:p14="http://schemas.microsoft.com/office/powerpoint/2010/main" val="255433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1802E7AE-B714-CC4F-BE3C-864CBCC1132A}" type="slidenum">
              <a:rPr lang="en-US" smtClean="0">
                <a:uFillTx/>
              </a:rPr>
              <a:t>13</a:t>
            </a:fld>
            <a:endParaRPr lang="en-US">
              <a:uFillTx/>
            </a:endParaRPr>
          </a:p>
        </p:txBody>
      </p:sp>
      <p:sp>
        <p:nvSpPr>
          <p:cNvPr id="5" name="Notes Placeholder 4"/>
          <p:cNvSpPr txBox="1">
            <a:spLocks noGrp="1"/>
          </p:cNvSpPr>
          <p:nvPr>
            <p:ph type="body" idx="1"/>
          </p:nvPr>
        </p:nvSpPr>
        <p:spPr>
          <a:xfrm>
            <a:off x="935143" y="4415279"/>
            <a:ext cx="1719908" cy="517388"/>
          </a:xfrm>
          <a:prstGeom prst="rect">
            <a:avLst/>
          </a:prstGeom>
          <a:noFill/>
        </p:spPr>
        <p:txBody>
          <a:bodyPr wrap="none" rtlCol="0">
            <a:spAutoFit/>
          </a:bodyPr>
          <a:lstStyle/>
          <a:p>
            <a:r>
              <a:rPr lang="en-US" dirty="0">
                <a:uFillTx/>
              </a:rPr>
              <a:t>HS completion -.82</a:t>
            </a:r>
          </a:p>
          <a:p>
            <a:r>
              <a:rPr lang="en-US" dirty="0">
                <a:uFillTx/>
              </a:rPr>
              <a:t>College completion -.65</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uFillTx/>
              </a:rPr>
              <a:t>Texas $401</a:t>
            </a:r>
          </a:p>
        </p:txBody>
      </p:sp>
      <p:sp>
        <p:nvSpPr>
          <p:cNvPr id="4" name="Slide Number Placeholder 3"/>
          <p:cNvSpPr>
            <a:spLocks noGrp="1"/>
          </p:cNvSpPr>
          <p:nvPr>
            <p:ph type="sldNum" sz="quarter" idx="10"/>
          </p:nvPr>
        </p:nvSpPr>
        <p:spPr/>
        <p:txBody>
          <a:bodyPr/>
          <a:lstStyle/>
          <a:p>
            <a:fld id="{48EC1F92-03B7-4A2E-BBD5-408C923A6589}" type="slidenum">
              <a:rPr lang="en-US" smtClean="0">
                <a:solidFill>
                  <a:srgbClr val="000000"/>
                </a:solidFill>
                <a:uFillTx/>
              </a:rPr>
              <a:pPr/>
              <a:t>14</a:t>
            </a:fld>
            <a:endParaRPr lang="en-US">
              <a:solidFill>
                <a:srgbClr val="000000"/>
              </a:solidFill>
              <a:uFillTx/>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uFillTx/>
              </a:rPr>
              <a:t>Texas $401</a:t>
            </a:r>
          </a:p>
        </p:txBody>
      </p:sp>
      <p:sp>
        <p:nvSpPr>
          <p:cNvPr id="4" name="Slide Number Placeholder 3"/>
          <p:cNvSpPr>
            <a:spLocks noGrp="1"/>
          </p:cNvSpPr>
          <p:nvPr>
            <p:ph type="sldNum" sz="quarter" idx="10"/>
          </p:nvPr>
        </p:nvSpPr>
        <p:spPr/>
        <p:txBody>
          <a:bodyPr/>
          <a:lstStyle/>
          <a:p>
            <a:fld id="{48EC1F92-03B7-4A2E-BBD5-408C923A6589}" type="slidenum">
              <a:rPr lang="en-US" smtClean="0">
                <a:solidFill>
                  <a:srgbClr val="000000"/>
                </a:solidFill>
                <a:uFillTx/>
              </a:rPr>
              <a:pPr/>
              <a:t>15</a:t>
            </a:fld>
            <a:endParaRPr lang="en-US">
              <a:solidFill>
                <a:srgbClr val="000000"/>
              </a:solidFill>
              <a:uFillTx/>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uFillTx/>
              </a:rPr>
              <a:t>Texas $249</a:t>
            </a:r>
          </a:p>
        </p:txBody>
      </p:sp>
      <p:sp>
        <p:nvSpPr>
          <p:cNvPr id="4" name="Slide Number Placeholder 3"/>
          <p:cNvSpPr>
            <a:spLocks noGrp="1"/>
          </p:cNvSpPr>
          <p:nvPr>
            <p:ph type="sldNum" sz="quarter" idx="10"/>
          </p:nvPr>
        </p:nvSpPr>
        <p:spPr/>
        <p:txBody>
          <a:bodyPr/>
          <a:lstStyle/>
          <a:p>
            <a:fld id="{48EC1F92-03B7-4A2E-BBD5-408C923A6589}" type="slidenum">
              <a:rPr lang="en-US" smtClean="0">
                <a:solidFill>
                  <a:srgbClr val="000000"/>
                </a:solidFill>
                <a:uFillTx/>
              </a:rPr>
              <a:pPr/>
              <a:t>16</a:t>
            </a:fld>
            <a:endParaRPr lang="en-US">
              <a:solidFill>
                <a:srgbClr val="000000"/>
              </a:solidFill>
              <a:uFillTx/>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uFillTx/>
                <a:hlinkClick r:id="rId3"/>
              </a:rPr>
              <a:t>http://www.urban.org/publications/412635.html</a:t>
            </a:r>
            <a:endParaRPr lang="en-US" dirty="0">
              <a:uFillTx/>
            </a:endParaRPr>
          </a:p>
          <a:p>
            <a:endParaRPr lang="en-US" dirty="0">
              <a:uFillTx/>
            </a:endParaRPr>
          </a:p>
          <a:p>
            <a:r>
              <a:rPr lang="en-US" b="1" dirty="0">
                <a:uFillTx/>
              </a:rPr>
              <a:t>State Approaches to the TANF Block Grant: Welfare Is Not What You Think It Is</a:t>
            </a:r>
          </a:p>
          <a:p>
            <a:r>
              <a:rPr lang="en-US" dirty="0">
                <a:uFillTx/>
                <a:hlinkClick r:id="rId4"/>
              </a:rPr>
              <a:t>Heather Hahn</a:t>
            </a:r>
            <a:r>
              <a:rPr lang="en-US" dirty="0">
                <a:uFillTx/>
              </a:rPr>
              <a:t>, </a:t>
            </a:r>
            <a:r>
              <a:rPr lang="en-US" dirty="0">
                <a:uFillTx/>
                <a:hlinkClick r:id="rId5"/>
              </a:rPr>
              <a:t>Olivia Golden</a:t>
            </a:r>
            <a:r>
              <a:rPr lang="en-US" dirty="0">
                <a:uFillTx/>
              </a:rPr>
              <a:t>, </a:t>
            </a:r>
            <a:r>
              <a:rPr lang="en-US" dirty="0">
                <a:uFillTx/>
                <a:hlinkClick r:id="rId6"/>
              </a:rPr>
              <a:t>Alexandra Stanczyk</a:t>
            </a:r>
            <a:endParaRPr lang="en-US" dirty="0">
              <a:uFillTx/>
            </a:endParaRPr>
          </a:p>
          <a:p>
            <a:endParaRPr lang="en-US" dirty="0">
              <a:uFillTx/>
            </a:endParaRPr>
          </a:p>
          <a:p>
            <a:r>
              <a:rPr lang="en-US" dirty="0">
                <a:uFillTx/>
              </a:rPr>
              <a:t>http://www.hhsc.state.tx.us/reports/2011/TANF-StatePlan-102010.pdf</a:t>
            </a:r>
          </a:p>
          <a:p>
            <a:endParaRPr lang="en-US" dirty="0">
              <a:uFillTx/>
            </a:endParaRPr>
          </a:p>
          <a:p>
            <a:r>
              <a:rPr lang="en-US" dirty="0">
                <a:uFillTx/>
              </a:rPr>
              <a:t>Urban Institute</a:t>
            </a:r>
          </a:p>
          <a:p>
            <a:endParaRPr lang="en-US" dirty="0">
              <a:uFillTx/>
            </a:endParaRPr>
          </a:p>
          <a:p>
            <a:r>
              <a:rPr lang="en-US" dirty="0">
                <a:uFillTx/>
              </a:rPr>
              <a:t>MOE is Maintenance of Effort; states must spend 75% of what they previously spent on AFDC</a:t>
            </a:r>
          </a:p>
        </p:txBody>
      </p:sp>
      <p:sp>
        <p:nvSpPr>
          <p:cNvPr id="4" name="Slide Number Placeholder 3"/>
          <p:cNvSpPr>
            <a:spLocks noGrp="1"/>
          </p:cNvSpPr>
          <p:nvPr>
            <p:ph type="sldNum" sz="quarter" idx="10"/>
          </p:nvPr>
        </p:nvSpPr>
        <p:spPr/>
        <p:txBody>
          <a:bodyPr/>
          <a:lstStyle/>
          <a:p>
            <a:fld id="{AD18C81D-41E5-5C4A-90EC-E95C7F5FAD7B}" type="slidenum">
              <a:rPr lang="en-US" smtClean="0">
                <a:uFillTx/>
              </a:rPr>
              <a:t>17</a:t>
            </a:fld>
            <a:endParaRPr lang="en-US">
              <a:uFillTx/>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uFillTx/>
            </a:endParaRPr>
          </a:p>
        </p:txBody>
      </p:sp>
      <p:sp>
        <p:nvSpPr>
          <p:cNvPr id="4" name="Slide Number Placeholder 3"/>
          <p:cNvSpPr>
            <a:spLocks noGrp="1"/>
          </p:cNvSpPr>
          <p:nvPr>
            <p:ph type="sldNum" sz="quarter" idx="10"/>
          </p:nvPr>
        </p:nvSpPr>
        <p:spPr/>
        <p:txBody>
          <a:bodyPr/>
          <a:lstStyle/>
          <a:p>
            <a:pPr>
              <a:defRPr>
                <a:uFillTx/>
              </a:defRPr>
            </a:pPr>
            <a:fld id="{39DE6753-D867-4516-B49D-6DC49629989B}" type="slidenum">
              <a:rPr lang="en-US" smtClean="0">
                <a:uFillTx/>
              </a:rPr>
              <a:pPr>
                <a:defRPr>
                  <a:uFillTx/>
                </a:defRPr>
              </a:pPr>
              <a:t>22</a:t>
            </a:fld>
            <a:endParaRPr lang="en-US" dirty="0">
              <a:uFillTx/>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uFillTx/>
            </a:endParaRPr>
          </a:p>
        </p:txBody>
      </p:sp>
      <p:sp>
        <p:nvSpPr>
          <p:cNvPr id="4" name="Slide Number Placeholder 3"/>
          <p:cNvSpPr>
            <a:spLocks noGrp="1"/>
          </p:cNvSpPr>
          <p:nvPr>
            <p:ph type="sldNum" sz="quarter" idx="10"/>
          </p:nvPr>
        </p:nvSpPr>
        <p:spPr/>
        <p:txBody>
          <a:bodyPr/>
          <a:lstStyle/>
          <a:p>
            <a:pPr>
              <a:defRPr>
                <a:uFillTx/>
              </a:defRPr>
            </a:pPr>
            <a:fld id="{39DE6753-D867-4516-B49D-6DC49629989B}" type="slidenum">
              <a:rPr lang="en-US" smtClean="0">
                <a:uFillTx/>
              </a:rPr>
              <a:pPr>
                <a:defRPr>
                  <a:uFillTx/>
                </a:defRPr>
              </a:pPr>
              <a:t>23</a:t>
            </a:fld>
            <a:endParaRPr lang="en-US" dirty="0">
              <a:uFillTx/>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uFillTx/>
            </a:endParaRPr>
          </a:p>
        </p:txBody>
      </p:sp>
      <p:sp>
        <p:nvSpPr>
          <p:cNvPr id="4" name="Slide Number Placeholder 3"/>
          <p:cNvSpPr>
            <a:spLocks noGrp="1"/>
          </p:cNvSpPr>
          <p:nvPr>
            <p:ph type="sldNum" sz="quarter" idx="10"/>
          </p:nvPr>
        </p:nvSpPr>
        <p:spPr/>
        <p:txBody>
          <a:bodyPr/>
          <a:lstStyle/>
          <a:p>
            <a:pPr>
              <a:defRPr>
                <a:uFillTx/>
              </a:defRPr>
            </a:pPr>
            <a:fld id="{39DE6753-D867-4516-B49D-6DC49629989B}" type="slidenum">
              <a:rPr lang="en-US" smtClean="0">
                <a:uFillTx/>
              </a:rPr>
              <a:pPr>
                <a:defRPr>
                  <a:uFillTx/>
                </a:defRPr>
              </a:pPr>
              <a:t>24</a:t>
            </a:fld>
            <a:endParaRPr lang="en-US" dirty="0">
              <a:uFillTx/>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uFillTx/>
            </a:endParaRPr>
          </a:p>
        </p:txBody>
      </p:sp>
      <p:sp>
        <p:nvSpPr>
          <p:cNvPr id="4" name="Slide Number Placeholder 3"/>
          <p:cNvSpPr>
            <a:spLocks noGrp="1"/>
          </p:cNvSpPr>
          <p:nvPr>
            <p:ph type="sldNum" sz="quarter" idx="10"/>
          </p:nvPr>
        </p:nvSpPr>
        <p:spPr/>
        <p:txBody>
          <a:bodyPr/>
          <a:lstStyle/>
          <a:p>
            <a:pPr>
              <a:defRPr>
                <a:uFillTx/>
              </a:defRPr>
            </a:pPr>
            <a:fld id="{39DE6753-D867-4516-B49D-6DC49629989B}" type="slidenum">
              <a:rPr lang="en-US" smtClean="0">
                <a:uFillTx/>
              </a:rPr>
              <a:pPr>
                <a:defRPr>
                  <a:uFillTx/>
                </a:defRPr>
              </a:pPr>
              <a:t>25</a:t>
            </a:fld>
            <a:endParaRPr lang="en-US" dirty="0">
              <a:uFillTx/>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uFillTx/>
            </a:endParaRPr>
          </a:p>
        </p:txBody>
      </p:sp>
      <p:sp>
        <p:nvSpPr>
          <p:cNvPr id="4" name="Slide Number Placeholder 3"/>
          <p:cNvSpPr>
            <a:spLocks noGrp="1"/>
          </p:cNvSpPr>
          <p:nvPr>
            <p:ph type="sldNum" sz="quarter" idx="10"/>
          </p:nvPr>
        </p:nvSpPr>
        <p:spPr/>
        <p:txBody>
          <a:bodyPr/>
          <a:lstStyle/>
          <a:p>
            <a:pPr>
              <a:defRPr>
                <a:uFillTx/>
              </a:defRPr>
            </a:pPr>
            <a:fld id="{39DE6753-D867-4516-B49D-6DC49629989B}" type="slidenum">
              <a:rPr lang="en-US" smtClean="0">
                <a:uFillTx/>
              </a:rPr>
              <a:pPr>
                <a:defRPr>
                  <a:uFillTx/>
                </a:defRPr>
              </a:pPr>
              <a:t>26</a:t>
            </a:fld>
            <a:endParaRPr lang="en-US" dirty="0">
              <a:uFillTx/>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uFillTx/>
            </a:endParaRPr>
          </a:p>
        </p:txBody>
      </p:sp>
      <p:sp>
        <p:nvSpPr>
          <p:cNvPr id="4" name="Slide Number Placeholder 3"/>
          <p:cNvSpPr>
            <a:spLocks noGrp="1"/>
          </p:cNvSpPr>
          <p:nvPr>
            <p:ph type="sldNum" sz="quarter" idx="10"/>
          </p:nvPr>
        </p:nvSpPr>
        <p:spPr/>
        <p:txBody>
          <a:bodyPr/>
          <a:lstStyle/>
          <a:p>
            <a:pPr>
              <a:defRPr>
                <a:uFillTx/>
              </a:defRPr>
            </a:pPr>
            <a:fld id="{39DE6753-D867-4516-B49D-6DC49629989B}" type="slidenum">
              <a:rPr lang="en-US" smtClean="0">
                <a:uFillTx/>
              </a:rPr>
              <a:pPr>
                <a:defRPr>
                  <a:uFillTx/>
                </a:defRPr>
              </a:pPr>
              <a:t>5</a:t>
            </a:fld>
            <a:endParaRPr lang="en-US" dirty="0">
              <a:uFillTx/>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9DE6753-D867-4516-B49D-6DC49629989B}" type="slidenum">
              <a:rPr lang="en-US" smtClean="0"/>
              <a:pPr>
                <a:defRPr/>
              </a:pPr>
              <a:t>27</a:t>
            </a:fld>
            <a:endParaRPr lang="en-US" dirty="0"/>
          </a:p>
        </p:txBody>
      </p:sp>
    </p:spTree>
    <p:extLst>
      <p:ext uri="{BB962C8B-B14F-4D97-AF65-F5344CB8AC3E}">
        <p14:creationId xmlns:p14="http://schemas.microsoft.com/office/powerpoint/2010/main" val="26169761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uFillTx/>
            </a:endParaRPr>
          </a:p>
        </p:txBody>
      </p:sp>
      <p:sp>
        <p:nvSpPr>
          <p:cNvPr id="4" name="Slide Number Placeholder 3"/>
          <p:cNvSpPr>
            <a:spLocks noGrp="1"/>
          </p:cNvSpPr>
          <p:nvPr>
            <p:ph type="sldNum" sz="quarter" idx="10"/>
          </p:nvPr>
        </p:nvSpPr>
        <p:spPr/>
        <p:txBody>
          <a:bodyPr/>
          <a:lstStyle/>
          <a:p>
            <a:pPr>
              <a:defRPr>
                <a:uFillTx/>
              </a:defRPr>
            </a:pPr>
            <a:fld id="{39DE6753-D867-4516-B49D-6DC49629989B}" type="slidenum">
              <a:rPr lang="en-US" smtClean="0">
                <a:uFillTx/>
              </a:rPr>
              <a:pPr>
                <a:defRPr>
                  <a:uFillTx/>
                </a:defRPr>
              </a:pPr>
              <a:t>29</a:t>
            </a:fld>
            <a:endParaRPr lang="en-US" dirty="0">
              <a:uFillTx/>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600" dirty="0">
                <a:uFillTx/>
                <a:latin typeface="Arial" pitchFamily="34" charset="0"/>
                <a:cs typeface="Arial" pitchFamily="34" charset="0"/>
              </a:rPr>
              <a:t>Poverty decreased until 2000 and increased since then.  The gap between the income and wealth of the top 10% in income and others has also increased at an </a:t>
            </a:r>
            <a:r>
              <a:rPr lang="en-US" sz="1600">
                <a:uFillTx/>
                <a:latin typeface="Arial" pitchFamily="34" charset="0"/>
                <a:cs typeface="Arial" pitchFamily="34" charset="0"/>
              </a:rPr>
              <a:t>unprecedented rate.  </a:t>
            </a:r>
          </a:p>
        </p:txBody>
      </p:sp>
      <p:sp>
        <p:nvSpPr>
          <p:cNvPr id="4" name="Slide Number Placeholder 3"/>
          <p:cNvSpPr>
            <a:spLocks noGrp="1"/>
          </p:cNvSpPr>
          <p:nvPr>
            <p:ph type="sldNum" sz="quarter" idx="10"/>
          </p:nvPr>
        </p:nvSpPr>
        <p:spPr/>
        <p:txBody>
          <a:bodyPr/>
          <a:lstStyle/>
          <a:p>
            <a:fld id="{98186FD4-CDB2-42BC-B901-94713099405E}" type="slidenum">
              <a:rPr lang="en-US" smtClean="0">
                <a:uFillTx/>
              </a:rPr>
              <a:pPr/>
              <a:t>6</a:t>
            </a:fld>
            <a:endParaRPr lang="en-US">
              <a:uFillTx/>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uFillTx/>
            </a:endParaRPr>
          </a:p>
        </p:txBody>
      </p:sp>
      <p:sp>
        <p:nvSpPr>
          <p:cNvPr id="4" name="Slide Number Placeholder 3"/>
          <p:cNvSpPr>
            <a:spLocks noGrp="1"/>
          </p:cNvSpPr>
          <p:nvPr>
            <p:ph type="sldNum" sz="quarter" idx="10"/>
          </p:nvPr>
        </p:nvSpPr>
        <p:spPr/>
        <p:txBody>
          <a:bodyPr/>
          <a:lstStyle/>
          <a:p>
            <a:pPr>
              <a:defRPr>
                <a:uFillTx/>
              </a:defRPr>
            </a:pPr>
            <a:fld id="{39DE6753-D867-4516-B49D-6DC49629989B}" type="slidenum">
              <a:rPr lang="en-US" smtClean="0">
                <a:uFillTx/>
              </a:rPr>
              <a:pPr>
                <a:defRPr>
                  <a:uFillTx/>
                </a:defRPr>
              </a:pPr>
              <a:t>7</a:t>
            </a:fld>
            <a:endParaRPr lang="en-US" dirty="0">
              <a:uFillTx/>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uFillTx/>
            </a:endParaRPr>
          </a:p>
        </p:txBody>
      </p:sp>
      <p:sp>
        <p:nvSpPr>
          <p:cNvPr id="4" name="Slide Number Placeholder 3"/>
          <p:cNvSpPr>
            <a:spLocks noGrp="1"/>
          </p:cNvSpPr>
          <p:nvPr>
            <p:ph type="sldNum" sz="quarter" idx="10"/>
          </p:nvPr>
        </p:nvSpPr>
        <p:spPr/>
        <p:txBody>
          <a:bodyPr/>
          <a:lstStyle/>
          <a:p>
            <a:pPr>
              <a:defRPr>
                <a:uFillTx/>
              </a:defRPr>
            </a:pPr>
            <a:fld id="{39DE6753-D867-4516-B49D-6DC49629989B}" type="slidenum">
              <a:rPr lang="en-US" smtClean="0">
                <a:uFillTx/>
              </a:rPr>
              <a:pPr>
                <a:defRPr>
                  <a:uFillTx/>
                </a:defRPr>
              </a:pPr>
              <a:t>8</a:t>
            </a:fld>
            <a:endParaRPr lang="en-US" dirty="0">
              <a:uFillTx/>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uFillTx/>
            </a:endParaRPr>
          </a:p>
        </p:txBody>
      </p:sp>
      <p:sp>
        <p:nvSpPr>
          <p:cNvPr id="4" name="Slide Number Placeholder 3"/>
          <p:cNvSpPr>
            <a:spLocks noGrp="1"/>
          </p:cNvSpPr>
          <p:nvPr>
            <p:ph type="sldNum" sz="quarter" idx="10"/>
          </p:nvPr>
        </p:nvSpPr>
        <p:spPr/>
        <p:txBody>
          <a:bodyPr/>
          <a:lstStyle/>
          <a:p>
            <a:pPr>
              <a:defRPr>
                <a:uFillTx/>
              </a:defRPr>
            </a:pPr>
            <a:fld id="{39DE6753-D867-4516-B49D-6DC49629989B}" type="slidenum">
              <a:rPr lang="en-US" smtClean="0">
                <a:uFillTx/>
              </a:rPr>
              <a:pPr>
                <a:defRPr>
                  <a:uFillTx/>
                </a:defRPr>
              </a:pPr>
              <a:t>9</a:t>
            </a:fld>
            <a:endParaRPr lang="en-US" dirty="0">
              <a:uFillTx/>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uFillTx/>
            </a:endParaRPr>
          </a:p>
        </p:txBody>
      </p:sp>
      <p:sp>
        <p:nvSpPr>
          <p:cNvPr id="4" name="Slide Number Placeholder 3"/>
          <p:cNvSpPr>
            <a:spLocks noGrp="1"/>
          </p:cNvSpPr>
          <p:nvPr>
            <p:ph type="sldNum" sz="quarter" idx="10"/>
          </p:nvPr>
        </p:nvSpPr>
        <p:spPr/>
        <p:txBody>
          <a:bodyPr/>
          <a:lstStyle/>
          <a:p>
            <a:pPr>
              <a:defRPr>
                <a:uFillTx/>
              </a:defRPr>
            </a:pPr>
            <a:fld id="{39DE6753-D867-4516-B49D-6DC49629989B}" type="slidenum">
              <a:rPr lang="en-US" smtClean="0">
                <a:uFillTx/>
              </a:rPr>
              <a:pPr>
                <a:defRPr>
                  <a:uFillTx/>
                </a:defRPr>
              </a:pPr>
              <a:t>10</a:t>
            </a:fld>
            <a:endParaRPr lang="en-US" dirty="0">
              <a:uFillTx/>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uFillTx/>
            </a:endParaRPr>
          </a:p>
        </p:txBody>
      </p:sp>
      <p:sp>
        <p:nvSpPr>
          <p:cNvPr id="4" name="Slide Number Placeholder 3"/>
          <p:cNvSpPr>
            <a:spLocks noGrp="1"/>
          </p:cNvSpPr>
          <p:nvPr>
            <p:ph type="sldNum" sz="quarter" idx="10"/>
          </p:nvPr>
        </p:nvSpPr>
        <p:spPr/>
        <p:txBody>
          <a:bodyPr/>
          <a:lstStyle/>
          <a:p>
            <a:pPr>
              <a:defRPr>
                <a:uFillTx/>
              </a:defRPr>
            </a:pPr>
            <a:fld id="{39DE6753-D867-4516-B49D-6DC49629989B}" type="slidenum">
              <a:rPr lang="en-US" smtClean="0">
                <a:uFillTx/>
              </a:rPr>
              <a:pPr>
                <a:defRPr>
                  <a:uFillTx/>
                </a:defRPr>
              </a:pPr>
              <a:t>11</a:t>
            </a:fld>
            <a:endParaRPr lang="en-US" dirty="0">
              <a:uFillTx/>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uFillTx/>
                <a:latin typeface="Times" charset="0"/>
                <a:ea typeface="+mn-ea"/>
                <a:cs typeface="+mn-cs"/>
              </a:rPr>
              <a:t>It is because of a quirk in how poverty is measured.  Income level is the only measurement that matters.  So a struggling parent of 2 with an income of $18K per year is considered impoverished, but so is a college student with and annual income of $6K.  Someone looking at those two individuals, however, would say that the college student probably shouldn’t count in an overall poverty population count because their condition is temporary, etc.  Doesn’t matter to the Census Bureau—they look strictly at income and family size.  </a:t>
            </a:r>
            <a:r>
              <a:rPr lang="en-US" sz="1200" kern="1200">
                <a:solidFill>
                  <a:schemeClr val="tx1"/>
                </a:solidFill>
                <a:effectLst/>
                <a:uFillTx/>
                <a:latin typeface="Times" charset="0"/>
                <a:ea typeface="+mn-ea"/>
                <a:cs typeface="+mn-cs"/>
              </a:rPr>
              <a:t>This is why large universities can drive up the “poverty rates” in their local areas—it’s the “poor college students”.</a:t>
            </a:r>
            <a:endParaRPr lang="en-US">
              <a:uFillTx/>
            </a:endParaRPr>
          </a:p>
        </p:txBody>
      </p:sp>
      <p:sp>
        <p:nvSpPr>
          <p:cNvPr id="4" name="Slide Number Placeholder 3"/>
          <p:cNvSpPr>
            <a:spLocks noGrp="1"/>
          </p:cNvSpPr>
          <p:nvPr>
            <p:ph type="sldNum" sz="quarter" idx="10"/>
          </p:nvPr>
        </p:nvSpPr>
        <p:spPr/>
        <p:txBody>
          <a:bodyPr/>
          <a:lstStyle/>
          <a:p>
            <a:pPr>
              <a:defRPr>
                <a:uFillTx/>
              </a:defRPr>
            </a:pPr>
            <a:fld id="{39DE6753-D867-4516-B49D-6DC49629989B}" type="slidenum">
              <a:rPr lang="en-US" smtClean="0">
                <a:uFillTx/>
              </a:rPr>
              <a:pPr>
                <a:defRPr>
                  <a:uFillTx/>
                </a:defRPr>
              </a:pPr>
              <a:t>12</a:t>
            </a:fld>
            <a:endParaRPr lang="en-US" dirty="0">
              <a:uFillTx/>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uFillTx/>
              </a:rPr>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uFillTx/>
              </a:defRPr>
            </a:lvl1pPr>
            <a:lvl2pPr marL="457200" indent="0" algn="ctr">
              <a:buNone/>
              <a:defRPr>
                <a:uFillTx/>
              </a:defRPr>
            </a:lvl2pPr>
            <a:lvl3pPr marL="914400" indent="0" algn="ctr">
              <a:buNone/>
              <a:defRPr>
                <a:uFillTx/>
              </a:defRPr>
            </a:lvl3pPr>
            <a:lvl4pPr marL="1371600" indent="0" algn="ctr">
              <a:buNone/>
              <a:defRPr>
                <a:uFillTx/>
              </a:defRPr>
            </a:lvl4pPr>
            <a:lvl5pPr marL="1828800" indent="0" algn="ctr">
              <a:buNone/>
              <a:defRPr>
                <a:uFillTx/>
              </a:defRPr>
            </a:lvl5pPr>
            <a:lvl6pPr marL="2286000" indent="0" algn="ctr">
              <a:buNone/>
              <a:defRPr>
                <a:uFillTx/>
              </a:defRPr>
            </a:lvl6pPr>
            <a:lvl7pPr marL="2743200" indent="0" algn="ctr">
              <a:buNone/>
              <a:defRPr>
                <a:uFillTx/>
              </a:defRPr>
            </a:lvl7pPr>
            <a:lvl8pPr marL="3200400" indent="0" algn="ctr">
              <a:buNone/>
              <a:defRPr>
                <a:uFillTx/>
              </a:defRPr>
            </a:lvl8pPr>
            <a:lvl9pPr marL="3657600" indent="0" algn="ctr">
              <a:buNone/>
              <a:defRPr>
                <a:uFillTx/>
              </a:defRPr>
            </a:lvl9pPr>
          </a:lstStyle>
          <a:p>
            <a:r>
              <a:rPr lang="en-US">
                <a:uFillTx/>
              </a:rPr>
              <a:t>Click to edit Master subtitle style</a:t>
            </a:r>
          </a:p>
        </p:txBody>
      </p:sp>
      <p:sp>
        <p:nvSpPr>
          <p:cNvPr id="4" name="Rectangle 4"/>
          <p:cNvSpPr>
            <a:spLocks noGrp="1" noChangeArrowheads="1"/>
          </p:cNvSpPr>
          <p:nvPr>
            <p:ph type="dt" sz="half" idx="10"/>
          </p:nvPr>
        </p:nvSpPr>
        <p:spPr/>
        <p:txBody>
          <a:bodyPr/>
          <a:lstStyle>
            <a:lvl1pPr>
              <a:defRPr>
                <a:uFillTx/>
              </a:defRPr>
            </a:lvl1pPr>
          </a:lstStyle>
          <a:p>
            <a:pPr>
              <a:defRPr>
                <a:uFillTx/>
              </a:defRPr>
            </a:pPr>
            <a:endParaRPr lang="en-US">
              <a:solidFill>
                <a:srgbClr val="000000"/>
              </a:solidFill>
              <a:uFillTx/>
            </a:endParaRPr>
          </a:p>
        </p:txBody>
      </p:sp>
      <p:sp>
        <p:nvSpPr>
          <p:cNvPr id="5" name="Rectangle 5"/>
          <p:cNvSpPr>
            <a:spLocks noGrp="1" noChangeArrowheads="1"/>
          </p:cNvSpPr>
          <p:nvPr>
            <p:ph type="ftr" sz="quarter" idx="11"/>
          </p:nvPr>
        </p:nvSpPr>
        <p:spPr/>
        <p:txBody>
          <a:bodyPr/>
          <a:lstStyle>
            <a:lvl1pPr>
              <a:defRPr>
                <a:uFillTx/>
              </a:defRPr>
            </a:lvl1pPr>
          </a:lstStyle>
          <a:p>
            <a:pPr>
              <a:defRPr>
                <a:uFillTx/>
              </a:defRPr>
            </a:pPr>
            <a:endParaRPr lang="en-US">
              <a:solidFill>
                <a:srgbClr val="000000"/>
              </a:solidFill>
              <a:uFillTx/>
            </a:endParaRPr>
          </a:p>
        </p:txBody>
      </p:sp>
      <p:sp>
        <p:nvSpPr>
          <p:cNvPr id="6" name="Rectangle 6"/>
          <p:cNvSpPr>
            <a:spLocks noGrp="1" noChangeArrowheads="1"/>
          </p:cNvSpPr>
          <p:nvPr>
            <p:ph type="sldNum" sz="quarter" idx="12"/>
          </p:nvPr>
        </p:nvSpPr>
        <p:spPr/>
        <p:txBody>
          <a:bodyPr/>
          <a:lstStyle>
            <a:lvl1pPr>
              <a:defRPr>
                <a:uFillTx/>
              </a:defRPr>
            </a:lvl1pPr>
          </a:lstStyle>
          <a:p>
            <a:pPr>
              <a:defRPr>
                <a:uFillTx/>
              </a:defRPr>
            </a:pPr>
            <a:fld id="{0E79C1FF-5C6C-4AA1-8597-576C441BDAA4}" type="slidenum">
              <a:rPr lang="en-US">
                <a:solidFill>
                  <a:srgbClr val="000000"/>
                </a:solidFill>
                <a:uFillTx/>
              </a:rPr>
              <a:pPr>
                <a:defRPr>
                  <a:uFillTx/>
                </a:defRPr>
              </a:pPr>
              <a:t>‹#›</a:t>
            </a:fld>
            <a:endParaRPr lang="en-US">
              <a:solidFill>
                <a:srgbClr val="000000"/>
              </a:solidFill>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Vertical Text Placeholder 2"/>
          <p:cNvSpPr>
            <a:spLocks noGrp="1"/>
          </p:cNvSpPr>
          <p:nvPr>
            <p:ph type="body" orient="vert" idx="1"/>
          </p:nvPr>
        </p:nvSpPr>
        <p:spPr/>
        <p:txBody>
          <a:bodyPr vert="eaVert"/>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Rectangle 4"/>
          <p:cNvSpPr>
            <a:spLocks noGrp="1" noChangeArrowheads="1"/>
          </p:cNvSpPr>
          <p:nvPr>
            <p:ph type="dt" sz="half" idx="10"/>
          </p:nvPr>
        </p:nvSpPr>
        <p:spPr/>
        <p:txBody>
          <a:bodyPr/>
          <a:lstStyle>
            <a:lvl1pPr>
              <a:defRPr>
                <a:uFillTx/>
              </a:defRPr>
            </a:lvl1pPr>
          </a:lstStyle>
          <a:p>
            <a:pPr>
              <a:defRPr>
                <a:uFillTx/>
              </a:defRPr>
            </a:pPr>
            <a:endParaRPr lang="en-US">
              <a:solidFill>
                <a:srgbClr val="000000"/>
              </a:solidFill>
              <a:uFillTx/>
            </a:endParaRPr>
          </a:p>
        </p:txBody>
      </p:sp>
      <p:sp>
        <p:nvSpPr>
          <p:cNvPr id="5" name="Rectangle 5"/>
          <p:cNvSpPr>
            <a:spLocks noGrp="1" noChangeArrowheads="1"/>
          </p:cNvSpPr>
          <p:nvPr>
            <p:ph type="ftr" sz="quarter" idx="11"/>
          </p:nvPr>
        </p:nvSpPr>
        <p:spPr/>
        <p:txBody>
          <a:bodyPr/>
          <a:lstStyle>
            <a:lvl1pPr>
              <a:defRPr>
                <a:uFillTx/>
              </a:defRPr>
            </a:lvl1pPr>
          </a:lstStyle>
          <a:p>
            <a:pPr>
              <a:defRPr>
                <a:uFillTx/>
              </a:defRPr>
            </a:pPr>
            <a:endParaRPr lang="en-US">
              <a:solidFill>
                <a:srgbClr val="000000"/>
              </a:solidFill>
              <a:uFillTx/>
            </a:endParaRPr>
          </a:p>
        </p:txBody>
      </p:sp>
      <p:sp>
        <p:nvSpPr>
          <p:cNvPr id="6" name="Rectangle 6"/>
          <p:cNvSpPr>
            <a:spLocks noGrp="1" noChangeArrowheads="1"/>
          </p:cNvSpPr>
          <p:nvPr>
            <p:ph type="sldNum" sz="quarter" idx="12"/>
          </p:nvPr>
        </p:nvSpPr>
        <p:spPr/>
        <p:txBody>
          <a:bodyPr/>
          <a:lstStyle>
            <a:lvl1pPr>
              <a:defRPr>
                <a:uFillTx/>
              </a:defRPr>
            </a:lvl1pPr>
          </a:lstStyle>
          <a:p>
            <a:pPr>
              <a:defRPr>
                <a:uFillTx/>
              </a:defRPr>
            </a:pPr>
            <a:fld id="{1FD96800-93A6-4B82-8A8B-035BAEA3FFD4}" type="slidenum">
              <a:rPr lang="en-US">
                <a:solidFill>
                  <a:srgbClr val="000000"/>
                </a:solidFill>
                <a:uFillTx/>
              </a:rPr>
              <a:pPr>
                <a:defRPr>
                  <a:uFillTx/>
                </a:defRPr>
              </a:pPr>
              <a:t>‹#›</a:t>
            </a:fld>
            <a:endParaRPr lang="en-US">
              <a:solidFill>
                <a:srgbClr val="000000"/>
              </a:solidFill>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943600"/>
          </a:xfrm>
        </p:spPr>
        <p:txBody>
          <a:bodyPr vert="eaVert"/>
          <a:lstStyle/>
          <a:p>
            <a:r>
              <a:rPr lang="en-US">
                <a:uFillTx/>
              </a:rPr>
              <a:t>Click to edit Master title style</a:t>
            </a:r>
          </a:p>
        </p:txBody>
      </p:sp>
      <p:sp>
        <p:nvSpPr>
          <p:cNvPr id="3" name="Vertical Text Placeholder 2"/>
          <p:cNvSpPr>
            <a:spLocks noGrp="1"/>
          </p:cNvSpPr>
          <p:nvPr>
            <p:ph type="body" orient="vert" idx="1"/>
          </p:nvPr>
        </p:nvSpPr>
        <p:spPr>
          <a:xfrm>
            <a:off x="685800" y="152400"/>
            <a:ext cx="5676900" cy="5943600"/>
          </a:xfrm>
        </p:spPr>
        <p:txBody>
          <a:bodyPr vert="eaVert"/>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Rectangle 4"/>
          <p:cNvSpPr>
            <a:spLocks noGrp="1" noChangeArrowheads="1"/>
          </p:cNvSpPr>
          <p:nvPr>
            <p:ph type="dt" sz="half" idx="10"/>
          </p:nvPr>
        </p:nvSpPr>
        <p:spPr/>
        <p:txBody>
          <a:bodyPr/>
          <a:lstStyle>
            <a:lvl1pPr>
              <a:defRPr>
                <a:uFillTx/>
              </a:defRPr>
            </a:lvl1pPr>
          </a:lstStyle>
          <a:p>
            <a:pPr>
              <a:defRPr>
                <a:uFillTx/>
              </a:defRPr>
            </a:pPr>
            <a:endParaRPr lang="en-US">
              <a:solidFill>
                <a:srgbClr val="000000"/>
              </a:solidFill>
              <a:uFillTx/>
            </a:endParaRPr>
          </a:p>
        </p:txBody>
      </p:sp>
      <p:sp>
        <p:nvSpPr>
          <p:cNvPr id="5" name="Rectangle 5"/>
          <p:cNvSpPr>
            <a:spLocks noGrp="1" noChangeArrowheads="1"/>
          </p:cNvSpPr>
          <p:nvPr>
            <p:ph type="ftr" sz="quarter" idx="11"/>
          </p:nvPr>
        </p:nvSpPr>
        <p:spPr/>
        <p:txBody>
          <a:bodyPr/>
          <a:lstStyle>
            <a:lvl1pPr>
              <a:defRPr>
                <a:uFillTx/>
              </a:defRPr>
            </a:lvl1pPr>
          </a:lstStyle>
          <a:p>
            <a:pPr>
              <a:defRPr>
                <a:uFillTx/>
              </a:defRPr>
            </a:pPr>
            <a:endParaRPr lang="en-US">
              <a:solidFill>
                <a:srgbClr val="000000"/>
              </a:solidFill>
              <a:uFillTx/>
            </a:endParaRPr>
          </a:p>
        </p:txBody>
      </p:sp>
      <p:sp>
        <p:nvSpPr>
          <p:cNvPr id="6" name="Rectangle 6"/>
          <p:cNvSpPr>
            <a:spLocks noGrp="1" noChangeArrowheads="1"/>
          </p:cNvSpPr>
          <p:nvPr>
            <p:ph type="sldNum" sz="quarter" idx="12"/>
          </p:nvPr>
        </p:nvSpPr>
        <p:spPr/>
        <p:txBody>
          <a:bodyPr/>
          <a:lstStyle>
            <a:lvl1pPr>
              <a:defRPr>
                <a:uFillTx/>
              </a:defRPr>
            </a:lvl1pPr>
          </a:lstStyle>
          <a:p>
            <a:pPr>
              <a:defRPr>
                <a:uFillTx/>
              </a:defRPr>
            </a:pPr>
            <a:fld id="{CF099019-8B76-43C3-8186-0D1A37292865}" type="slidenum">
              <a:rPr lang="en-US">
                <a:solidFill>
                  <a:srgbClr val="000000"/>
                </a:solidFill>
                <a:uFillTx/>
              </a:rPr>
              <a:pPr>
                <a:defRPr>
                  <a:uFillTx/>
                </a:defRPr>
              </a:pPr>
              <a:t>‹#›</a:t>
            </a:fld>
            <a:endParaRPr lang="en-US">
              <a:solidFill>
                <a:srgbClr val="000000"/>
              </a:solidFill>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152400"/>
            <a:ext cx="7772400" cy="1143000"/>
          </a:xfrm>
        </p:spPr>
        <p:txBody>
          <a:bodyPr/>
          <a:lstStyle/>
          <a:p>
            <a:r>
              <a:rPr lang="en-US">
                <a:uFillTx/>
              </a:rPr>
              <a:t>Click to edit Master title style</a:t>
            </a:r>
          </a:p>
        </p:txBody>
      </p:sp>
      <p:sp>
        <p:nvSpPr>
          <p:cNvPr id="3" name="Content Placeholder 2"/>
          <p:cNvSpPr>
            <a:spLocks noGrp="1"/>
          </p:cNvSpPr>
          <p:nvPr>
            <p:ph sz="quarter" idx="1"/>
          </p:nvPr>
        </p:nvSpPr>
        <p:spPr>
          <a:xfrm>
            <a:off x="685800" y="1981200"/>
            <a:ext cx="3810000" cy="1981200"/>
          </a:xfrm>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Content Placeholder 3"/>
          <p:cNvSpPr>
            <a:spLocks noGrp="1"/>
          </p:cNvSpPr>
          <p:nvPr>
            <p:ph sz="quarter" idx="2"/>
          </p:nvPr>
        </p:nvSpPr>
        <p:spPr>
          <a:xfrm>
            <a:off x="4648200" y="1981200"/>
            <a:ext cx="3810000" cy="1981200"/>
          </a:xfrm>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5" name="Content Placeholder 4"/>
          <p:cNvSpPr>
            <a:spLocks noGrp="1"/>
          </p:cNvSpPr>
          <p:nvPr>
            <p:ph sz="quarter" idx="3"/>
          </p:nvPr>
        </p:nvSpPr>
        <p:spPr>
          <a:xfrm>
            <a:off x="685800" y="4114800"/>
            <a:ext cx="3810000" cy="1981200"/>
          </a:xfrm>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6" name="Content Placeholder 5"/>
          <p:cNvSpPr>
            <a:spLocks noGrp="1"/>
          </p:cNvSpPr>
          <p:nvPr>
            <p:ph sz="quarter" idx="4"/>
          </p:nvPr>
        </p:nvSpPr>
        <p:spPr>
          <a:xfrm>
            <a:off x="4648200" y="4114800"/>
            <a:ext cx="3810000" cy="1981200"/>
          </a:xfrm>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7" name="Rectangle 4"/>
          <p:cNvSpPr>
            <a:spLocks noGrp="1" noChangeArrowheads="1"/>
          </p:cNvSpPr>
          <p:nvPr>
            <p:ph type="dt" sz="half" idx="10"/>
          </p:nvPr>
        </p:nvSpPr>
        <p:spPr/>
        <p:txBody>
          <a:bodyPr/>
          <a:lstStyle>
            <a:lvl1pPr>
              <a:defRPr>
                <a:uFillTx/>
              </a:defRPr>
            </a:lvl1pPr>
          </a:lstStyle>
          <a:p>
            <a:pPr>
              <a:defRPr>
                <a:uFillTx/>
              </a:defRPr>
            </a:pPr>
            <a:endParaRPr lang="en-US">
              <a:solidFill>
                <a:srgbClr val="000000"/>
              </a:solidFill>
              <a:uFillTx/>
            </a:endParaRPr>
          </a:p>
        </p:txBody>
      </p:sp>
      <p:sp>
        <p:nvSpPr>
          <p:cNvPr id="8" name="Rectangle 5"/>
          <p:cNvSpPr>
            <a:spLocks noGrp="1" noChangeArrowheads="1"/>
          </p:cNvSpPr>
          <p:nvPr>
            <p:ph type="ftr" sz="quarter" idx="11"/>
          </p:nvPr>
        </p:nvSpPr>
        <p:spPr/>
        <p:txBody>
          <a:bodyPr/>
          <a:lstStyle>
            <a:lvl1pPr>
              <a:defRPr>
                <a:uFillTx/>
              </a:defRPr>
            </a:lvl1pPr>
          </a:lstStyle>
          <a:p>
            <a:pPr>
              <a:defRPr>
                <a:uFillTx/>
              </a:defRPr>
            </a:pPr>
            <a:endParaRPr lang="en-US">
              <a:solidFill>
                <a:srgbClr val="000000"/>
              </a:solidFill>
              <a:uFillTx/>
            </a:endParaRPr>
          </a:p>
        </p:txBody>
      </p:sp>
      <p:sp>
        <p:nvSpPr>
          <p:cNvPr id="9" name="Rectangle 6"/>
          <p:cNvSpPr>
            <a:spLocks noGrp="1" noChangeArrowheads="1"/>
          </p:cNvSpPr>
          <p:nvPr>
            <p:ph type="sldNum" sz="quarter" idx="12"/>
          </p:nvPr>
        </p:nvSpPr>
        <p:spPr/>
        <p:txBody>
          <a:bodyPr/>
          <a:lstStyle>
            <a:lvl1pPr>
              <a:defRPr>
                <a:uFillTx/>
              </a:defRPr>
            </a:lvl1pPr>
          </a:lstStyle>
          <a:p>
            <a:pPr>
              <a:defRPr>
                <a:uFillTx/>
              </a:defRPr>
            </a:pPr>
            <a:fld id="{B95AB143-90EE-4CFA-8ADC-F6E024E08F6B}" type="slidenum">
              <a:rPr lang="en-US">
                <a:solidFill>
                  <a:srgbClr val="000000"/>
                </a:solidFill>
                <a:uFillTx/>
              </a:rPr>
              <a:pPr>
                <a:defRPr>
                  <a:uFillTx/>
                </a:defRPr>
              </a:pPr>
              <a:t>‹#›</a:t>
            </a:fld>
            <a:endParaRPr lang="en-US">
              <a:solidFill>
                <a:srgbClr val="000000"/>
              </a:solidFill>
              <a:uFillTx/>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uFillTx/>
              </a:defRPr>
            </a:lvl1pPr>
            <a:extLst/>
          </a:lstStyle>
          <a:p>
            <a:r>
              <a:rPr kumimoji="0" lang="en-US">
                <a:uFillTx/>
              </a:rPr>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uFillTx/>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uFillTx/>
              </a:rPr>
              <a:t>Click to edit Master subtitle style</a:t>
            </a:r>
          </a:p>
        </p:txBody>
      </p:sp>
      <p:sp>
        <p:nvSpPr>
          <p:cNvPr id="7" name="Date Placeholder 6"/>
          <p:cNvSpPr>
            <a:spLocks noGrp="1"/>
          </p:cNvSpPr>
          <p:nvPr>
            <p:ph type="dt" sz="half" idx="10"/>
          </p:nvPr>
        </p:nvSpPr>
        <p:spPr/>
        <p:txBody>
          <a:bodyPr/>
          <a:lstStyle/>
          <a:p>
            <a:pPr>
              <a:defRPr>
                <a:uFillTx/>
              </a:defRPr>
            </a:pPr>
            <a:endParaRPr lang="en-US">
              <a:uFillTx/>
            </a:endParaRPr>
          </a:p>
        </p:txBody>
      </p:sp>
      <p:sp>
        <p:nvSpPr>
          <p:cNvPr id="20" name="Footer Placeholder 19"/>
          <p:cNvSpPr>
            <a:spLocks noGrp="1"/>
          </p:cNvSpPr>
          <p:nvPr>
            <p:ph type="ftr" sz="quarter" idx="11"/>
          </p:nvPr>
        </p:nvSpPr>
        <p:spPr/>
        <p:txBody>
          <a:bodyPr/>
          <a:lstStyle/>
          <a:p>
            <a:pPr>
              <a:defRPr>
                <a:uFillTx/>
              </a:defRPr>
            </a:pPr>
            <a:endParaRPr lang="en-US">
              <a:uFillTx/>
            </a:endParaRPr>
          </a:p>
        </p:txBody>
      </p:sp>
      <p:sp>
        <p:nvSpPr>
          <p:cNvPr id="10" name="Slide Number Placeholder 9"/>
          <p:cNvSpPr>
            <a:spLocks noGrp="1"/>
          </p:cNvSpPr>
          <p:nvPr>
            <p:ph type="sldNum" sz="quarter" idx="12"/>
          </p:nvPr>
        </p:nvSpPr>
        <p:spPr/>
        <p:txBody>
          <a:bodyPr/>
          <a:lstStyle/>
          <a:p>
            <a:pPr>
              <a:defRPr>
                <a:uFillTx/>
              </a:defRPr>
            </a:pPr>
            <a:fld id="{2A02DDC2-5D91-476C-98E9-1871A9B60990}" type="slidenum">
              <a:rPr lang="en-US" smtClean="0">
                <a:uFillTx/>
              </a:rPr>
              <a:pPr>
                <a:defRPr>
                  <a:uFillTx/>
                </a:defRPr>
              </a:pPr>
              <a:t>‹#›</a:t>
            </a:fld>
            <a:endParaRPr lang="en-US" dirty="0">
              <a:uFillTx/>
            </a:endParaRPr>
          </a:p>
        </p:txBody>
      </p:sp>
      <p:sp>
        <p:nvSpPr>
          <p:cNvPr id="8" name="Oval 7"/>
          <p:cNvSpPr>
            <a:spLocks/>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uFillTx/>
            </a:endParaRPr>
          </a:p>
        </p:txBody>
      </p:sp>
      <p:sp>
        <p:nvSpPr>
          <p:cNvPr id="9" name="Oval 8"/>
          <p:cNvSpPr>
            <a:spLocks/>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uFillTx/>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uFillTx/>
              </a:rPr>
              <a:t>Click to edit Master title style</a:t>
            </a:r>
          </a:p>
        </p:txBody>
      </p:sp>
      <p:sp>
        <p:nvSpPr>
          <p:cNvPr id="3" name="Content Placeholder 2"/>
          <p:cNvSpPr>
            <a:spLocks noGrp="1"/>
          </p:cNvSpPr>
          <p:nvPr>
            <p:ph idx="1"/>
          </p:nvPr>
        </p:nvSpPr>
        <p:spPr/>
        <p:txBody>
          <a:bodyPr/>
          <a:lstStyle/>
          <a:p>
            <a:pPr lvl="0" eaLnBrk="1" latinLnBrk="0" hangingPunct="1"/>
            <a:r>
              <a:rPr lang="en-US">
                <a:uFillTx/>
              </a:rPr>
              <a:t>Click to edit Master text styles</a:t>
            </a:r>
          </a:p>
          <a:p>
            <a:pPr lvl="1" eaLnBrk="1" latinLnBrk="0" hangingPunct="1"/>
            <a:r>
              <a:rPr lang="en-US">
                <a:uFillTx/>
              </a:rPr>
              <a:t>Second level</a:t>
            </a:r>
          </a:p>
          <a:p>
            <a:pPr lvl="2" eaLnBrk="1" latinLnBrk="0" hangingPunct="1"/>
            <a:r>
              <a:rPr lang="en-US">
                <a:uFillTx/>
              </a:rPr>
              <a:t>Third level</a:t>
            </a:r>
          </a:p>
          <a:p>
            <a:pPr lvl="3" eaLnBrk="1" latinLnBrk="0" hangingPunct="1"/>
            <a:r>
              <a:rPr lang="en-US">
                <a:uFillTx/>
              </a:rPr>
              <a:t>Fourth level</a:t>
            </a:r>
          </a:p>
          <a:p>
            <a:pPr lvl="4" eaLnBrk="1" latinLnBrk="0" hangingPunct="1"/>
            <a:r>
              <a:rPr lang="en-US">
                <a:uFillTx/>
              </a:rPr>
              <a:t>Fifth level</a:t>
            </a:r>
            <a:endParaRPr kumimoji="0" lang="en-US">
              <a:uFillTx/>
            </a:endParaRPr>
          </a:p>
        </p:txBody>
      </p:sp>
      <p:sp>
        <p:nvSpPr>
          <p:cNvPr id="4" name="Date Placeholder 3"/>
          <p:cNvSpPr>
            <a:spLocks noGrp="1"/>
          </p:cNvSpPr>
          <p:nvPr>
            <p:ph type="dt" sz="half" idx="10"/>
          </p:nvPr>
        </p:nvSpPr>
        <p:spPr/>
        <p:txBody>
          <a:bodyPr/>
          <a:lstStyle/>
          <a:p>
            <a:pPr>
              <a:defRPr>
                <a:uFillTx/>
              </a:defRPr>
            </a:pPr>
            <a:endParaRPr lang="en-US">
              <a:uFillTx/>
            </a:endParaRPr>
          </a:p>
        </p:txBody>
      </p:sp>
      <p:sp>
        <p:nvSpPr>
          <p:cNvPr id="5" name="Footer Placeholder 4"/>
          <p:cNvSpPr>
            <a:spLocks noGrp="1"/>
          </p:cNvSpPr>
          <p:nvPr>
            <p:ph type="ftr" sz="quarter" idx="11"/>
          </p:nvPr>
        </p:nvSpPr>
        <p:spPr/>
        <p:txBody>
          <a:bodyPr/>
          <a:lstStyle/>
          <a:p>
            <a:pPr>
              <a:defRPr>
                <a:uFillTx/>
              </a:defRPr>
            </a:pPr>
            <a:endParaRPr lang="en-US">
              <a:uFillTx/>
            </a:endParaRPr>
          </a:p>
        </p:txBody>
      </p:sp>
      <p:sp>
        <p:nvSpPr>
          <p:cNvPr id="6" name="Slide Number Placeholder 5"/>
          <p:cNvSpPr>
            <a:spLocks noGrp="1"/>
          </p:cNvSpPr>
          <p:nvPr>
            <p:ph type="sldNum" sz="quarter" idx="12"/>
          </p:nvPr>
        </p:nvSpPr>
        <p:spPr/>
        <p:txBody>
          <a:bodyPr/>
          <a:lstStyle/>
          <a:p>
            <a:pPr>
              <a:defRPr>
                <a:uFillTx/>
              </a:defRPr>
            </a:pPr>
            <a:fld id="{01F937BD-16A9-430D-BFA3-A0F2C3127D3A}" type="slidenum">
              <a:rPr lang="en-US" smtClean="0">
                <a:uFillTx/>
              </a:rPr>
              <a:pPr>
                <a:defRPr>
                  <a:uFillTx/>
                </a:defRPr>
              </a:pPr>
              <a:t>‹#›</a:t>
            </a:fld>
            <a:endParaRPr lang="en-US" dirty="0">
              <a:uFillTx/>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a:spLocks/>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uFillTx/>
            </a:endParaRPr>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uFillTx/>
              </a:defRPr>
            </a:lvl1pPr>
            <a:extLst/>
          </a:lstStyle>
          <a:p>
            <a:r>
              <a:rPr kumimoji="0" lang="en-US">
                <a:uFillTx/>
              </a:rPr>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uFillTx/>
              </a:defRPr>
            </a:lvl1pPr>
            <a:lvl2pPr>
              <a:buNone/>
              <a:defRPr sz="1800">
                <a:solidFill>
                  <a:schemeClr val="tx1">
                    <a:tint val="75000"/>
                  </a:schemeClr>
                </a:solidFill>
                <a:uFillTx/>
              </a:defRPr>
            </a:lvl2pPr>
            <a:lvl3pPr>
              <a:buNone/>
              <a:defRPr sz="1600">
                <a:solidFill>
                  <a:schemeClr val="tx1">
                    <a:tint val="75000"/>
                  </a:schemeClr>
                </a:solidFill>
                <a:uFillTx/>
              </a:defRPr>
            </a:lvl3pPr>
            <a:lvl4pPr>
              <a:buNone/>
              <a:defRPr sz="1400">
                <a:solidFill>
                  <a:schemeClr val="tx1">
                    <a:tint val="75000"/>
                  </a:schemeClr>
                </a:solidFill>
                <a:uFillTx/>
              </a:defRPr>
            </a:lvl4pPr>
            <a:lvl5pPr>
              <a:buNone/>
              <a:defRPr sz="1400">
                <a:solidFill>
                  <a:schemeClr val="tx1">
                    <a:tint val="75000"/>
                  </a:schemeClr>
                </a:solidFill>
                <a:uFillTx/>
              </a:defRPr>
            </a:lvl5pPr>
            <a:extLst/>
          </a:lstStyle>
          <a:p>
            <a:pPr lvl="0" eaLnBrk="1" latinLnBrk="0" hangingPunct="1"/>
            <a:r>
              <a:rPr kumimoji="0" lang="en-US">
                <a:uFillTx/>
              </a:rPr>
              <a:t>Click to edit Master text styles</a:t>
            </a:r>
          </a:p>
        </p:txBody>
      </p:sp>
      <p:sp>
        <p:nvSpPr>
          <p:cNvPr id="4" name="Date Placeholder 3"/>
          <p:cNvSpPr>
            <a:spLocks noGrp="1"/>
          </p:cNvSpPr>
          <p:nvPr>
            <p:ph type="dt" sz="half" idx="10"/>
          </p:nvPr>
        </p:nvSpPr>
        <p:spPr/>
        <p:txBody>
          <a:bodyPr/>
          <a:lstStyle/>
          <a:p>
            <a:pPr>
              <a:defRPr>
                <a:uFillTx/>
              </a:defRPr>
            </a:pPr>
            <a:endParaRPr lang="en-US">
              <a:uFillTx/>
            </a:endParaRPr>
          </a:p>
        </p:txBody>
      </p:sp>
      <p:sp>
        <p:nvSpPr>
          <p:cNvPr id="5" name="Footer Placeholder 4"/>
          <p:cNvSpPr>
            <a:spLocks noGrp="1"/>
          </p:cNvSpPr>
          <p:nvPr>
            <p:ph type="ftr" sz="quarter" idx="11"/>
          </p:nvPr>
        </p:nvSpPr>
        <p:spPr/>
        <p:txBody>
          <a:bodyPr/>
          <a:lstStyle/>
          <a:p>
            <a:pPr>
              <a:defRPr>
                <a:uFillTx/>
              </a:defRPr>
            </a:pPr>
            <a:endParaRPr lang="en-US">
              <a:uFillTx/>
            </a:endParaRPr>
          </a:p>
        </p:txBody>
      </p:sp>
      <p:sp>
        <p:nvSpPr>
          <p:cNvPr id="6" name="Slide Number Placeholder 5"/>
          <p:cNvSpPr>
            <a:spLocks noGrp="1"/>
          </p:cNvSpPr>
          <p:nvPr>
            <p:ph type="sldNum" sz="quarter" idx="12"/>
          </p:nvPr>
        </p:nvSpPr>
        <p:spPr/>
        <p:txBody>
          <a:bodyPr/>
          <a:lstStyle/>
          <a:p>
            <a:pPr>
              <a:defRPr>
                <a:uFillTx/>
              </a:defRPr>
            </a:pPr>
            <a:fld id="{31DB70EA-66B7-4514-82E0-AD8F294B14F7}" type="slidenum">
              <a:rPr lang="en-US" smtClean="0">
                <a:uFillTx/>
              </a:rPr>
              <a:pPr>
                <a:defRPr>
                  <a:uFillTx/>
                </a:defRPr>
              </a:pPr>
              <a:t>‹#›</a:t>
            </a:fld>
            <a:endParaRPr lang="en-US" dirty="0">
              <a:uFillTx/>
            </a:endParaRPr>
          </a:p>
        </p:txBody>
      </p:sp>
      <p:sp>
        <p:nvSpPr>
          <p:cNvPr id="10" name="Rectangle 9"/>
          <p:cNvSpPr>
            <a:spLocks/>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uFillTx/>
            </a:endParaRPr>
          </a:p>
        </p:txBody>
      </p:sp>
      <p:sp>
        <p:nvSpPr>
          <p:cNvPr id="8" name="Oval 7"/>
          <p:cNvSpPr>
            <a:spLocks/>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uFillTx/>
            </a:endParaRPr>
          </a:p>
        </p:txBody>
      </p:sp>
      <p:sp>
        <p:nvSpPr>
          <p:cNvPr id="9" name="Oval 8"/>
          <p:cNvSpPr>
            <a:spLocks/>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uFillTx/>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uFillTx/>
              </a:rPr>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uFillTx/>
              </a:defRPr>
            </a:lvl1pPr>
            <a:lvl2pPr>
              <a:defRPr sz="2400">
                <a:uFillTx/>
              </a:defRPr>
            </a:lvl2pPr>
            <a:lvl3pPr>
              <a:defRPr sz="2000">
                <a:uFillTx/>
              </a:defRPr>
            </a:lvl3pPr>
            <a:lvl4pPr>
              <a:defRPr sz="1800">
                <a:uFillTx/>
              </a:defRPr>
            </a:lvl4pPr>
            <a:lvl5pPr>
              <a:defRPr sz="1800">
                <a:uFillTx/>
              </a:defRPr>
            </a:lvl5pPr>
            <a:extLst/>
          </a:lstStyle>
          <a:p>
            <a:pPr lvl="0" eaLnBrk="1" latinLnBrk="0" hangingPunct="1"/>
            <a:r>
              <a:rPr lang="en-US">
                <a:uFillTx/>
              </a:rPr>
              <a:t>Click to edit Master text styles</a:t>
            </a:r>
          </a:p>
          <a:p>
            <a:pPr lvl="1" eaLnBrk="1" latinLnBrk="0" hangingPunct="1"/>
            <a:r>
              <a:rPr lang="en-US">
                <a:uFillTx/>
              </a:rPr>
              <a:t>Second level</a:t>
            </a:r>
          </a:p>
          <a:p>
            <a:pPr lvl="2" eaLnBrk="1" latinLnBrk="0" hangingPunct="1"/>
            <a:r>
              <a:rPr lang="en-US">
                <a:uFillTx/>
              </a:rPr>
              <a:t>Third level</a:t>
            </a:r>
          </a:p>
          <a:p>
            <a:pPr lvl="3" eaLnBrk="1" latinLnBrk="0" hangingPunct="1"/>
            <a:r>
              <a:rPr lang="en-US">
                <a:uFillTx/>
              </a:rPr>
              <a:t>Fourth level</a:t>
            </a:r>
          </a:p>
          <a:p>
            <a:pPr lvl="4" eaLnBrk="1" latinLnBrk="0" hangingPunct="1"/>
            <a:r>
              <a:rPr lang="en-US">
                <a:uFillTx/>
              </a:rPr>
              <a:t>Fifth level</a:t>
            </a:r>
            <a:endParaRPr kumimoji="0" lang="en-US">
              <a:uFillTx/>
            </a:endParaRPr>
          </a:p>
        </p:txBody>
      </p:sp>
      <p:sp>
        <p:nvSpPr>
          <p:cNvPr id="4" name="Content Placeholder 3"/>
          <p:cNvSpPr>
            <a:spLocks noGrp="1"/>
          </p:cNvSpPr>
          <p:nvPr>
            <p:ph sz="half" idx="2"/>
          </p:nvPr>
        </p:nvSpPr>
        <p:spPr>
          <a:xfrm>
            <a:off x="5276088" y="1524000"/>
            <a:ext cx="3657600" cy="4663440"/>
          </a:xfrm>
        </p:spPr>
        <p:txBody>
          <a:bodyPr/>
          <a:lstStyle>
            <a:lvl1pPr>
              <a:defRPr sz="2800">
                <a:uFillTx/>
              </a:defRPr>
            </a:lvl1pPr>
            <a:lvl2pPr>
              <a:defRPr sz="2400">
                <a:uFillTx/>
              </a:defRPr>
            </a:lvl2pPr>
            <a:lvl3pPr>
              <a:defRPr sz="2000">
                <a:uFillTx/>
              </a:defRPr>
            </a:lvl3pPr>
            <a:lvl4pPr>
              <a:defRPr sz="1800">
                <a:uFillTx/>
              </a:defRPr>
            </a:lvl4pPr>
            <a:lvl5pPr>
              <a:defRPr sz="1800">
                <a:uFillTx/>
              </a:defRPr>
            </a:lvl5pPr>
            <a:extLst/>
          </a:lstStyle>
          <a:p>
            <a:pPr lvl="0" eaLnBrk="1" latinLnBrk="0" hangingPunct="1"/>
            <a:r>
              <a:rPr lang="en-US">
                <a:uFillTx/>
              </a:rPr>
              <a:t>Click to edit Master text styles</a:t>
            </a:r>
          </a:p>
          <a:p>
            <a:pPr lvl="1" eaLnBrk="1" latinLnBrk="0" hangingPunct="1"/>
            <a:r>
              <a:rPr lang="en-US">
                <a:uFillTx/>
              </a:rPr>
              <a:t>Second level</a:t>
            </a:r>
          </a:p>
          <a:p>
            <a:pPr lvl="2" eaLnBrk="1" latinLnBrk="0" hangingPunct="1"/>
            <a:r>
              <a:rPr lang="en-US">
                <a:uFillTx/>
              </a:rPr>
              <a:t>Third level</a:t>
            </a:r>
          </a:p>
          <a:p>
            <a:pPr lvl="3" eaLnBrk="1" latinLnBrk="0" hangingPunct="1"/>
            <a:r>
              <a:rPr lang="en-US">
                <a:uFillTx/>
              </a:rPr>
              <a:t>Fourth level</a:t>
            </a:r>
          </a:p>
          <a:p>
            <a:pPr lvl="4" eaLnBrk="1" latinLnBrk="0" hangingPunct="1"/>
            <a:r>
              <a:rPr lang="en-US">
                <a:uFillTx/>
              </a:rPr>
              <a:t>Fifth level</a:t>
            </a:r>
            <a:endParaRPr kumimoji="0" lang="en-US">
              <a:uFillTx/>
            </a:endParaRPr>
          </a:p>
        </p:txBody>
      </p:sp>
      <p:sp>
        <p:nvSpPr>
          <p:cNvPr id="5" name="Date Placeholder 4"/>
          <p:cNvSpPr>
            <a:spLocks noGrp="1"/>
          </p:cNvSpPr>
          <p:nvPr>
            <p:ph type="dt" sz="half" idx="10"/>
          </p:nvPr>
        </p:nvSpPr>
        <p:spPr/>
        <p:txBody>
          <a:bodyPr/>
          <a:lstStyle/>
          <a:p>
            <a:pPr>
              <a:defRPr>
                <a:uFillTx/>
              </a:defRPr>
            </a:pPr>
            <a:endParaRPr lang="en-US">
              <a:uFillTx/>
            </a:endParaRPr>
          </a:p>
        </p:txBody>
      </p:sp>
      <p:sp>
        <p:nvSpPr>
          <p:cNvPr id="6" name="Footer Placeholder 5"/>
          <p:cNvSpPr>
            <a:spLocks noGrp="1"/>
          </p:cNvSpPr>
          <p:nvPr>
            <p:ph type="ftr" sz="quarter" idx="11"/>
          </p:nvPr>
        </p:nvSpPr>
        <p:spPr/>
        <p:txBody>
          <a:bodyPr/>
          <a:lstStyle/>
          <a:p>
            <a:pPr>
              <a:defRPr>
                <a:uFillTx/>
              </a:defRPr>
            </a:pPr>
            <a:endParaRPr lang="en-US">
              <a:uFillTx/>
            </a:endParaRPr>
          </a:p>
        </p:txBody>
      </p:sp>
      <p:sp>
        <p:nvSpPr>
          <p:cNvPr id="7" name="Slide Number Placeholder 6"/>
          <p:cNvSpPr>
            <a:spLocks noGrp="1"/>
          </p:cNvSpPr>
          <p:nvPr>
            <p:ph type="sldNum" sz="quarter" idx="12"/>
          </p:nvPr>
        </p:nvSpPr>
        <p:spPr/>
        <p:txBody>
          <a:bodyPr/>
          <a:lstStyle/>
          <a:p>
            <a:pPr>
              <a:defRPr>
                <a:uFillTx/>
              </a:defRPr>
            </a:pPr>
            <a:fld id="{C74EC62E-EB3B-4096-A366-F1330D92472A}" type="slidenum">
              <a:rPr lang="en-US" smtClean="0">
                <a:uFillTx/>
              </a:rPr>
              <a:pPr>
                <a:defRPr>
                  <a:uFillTx/>
                </a:defRPr>
              </a:pPr>
              <a:t>‹#›</a:t>
            </a:fld>
            <a:endParaRPr lang="en-US" dirty="0">
              <a:uFillTx/>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uFillTx/>
              </a:defRPr>
            </a:lvl1pPr>
            <a:extLst/>
          </a:lstStyle>
          <a:p>
            <a:r>
              <a:rPr kumimoji="0" lang="en-US">
                <a:uFillTx/>
              </a:rPr>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uFillTx/>
              </a:defRPr>
            </a:lvl1pPr>
            <a:lvl2pPr>
              <a:buNone/>
              <a:defRPr sz="2000" b="1">
                <a:uFillTx/>
              </a:defRPr>
            </a:lvl2pPr>
            <a:lvl3pPr>
              <a:buNone/>
              <a:defRPr sz="1800" b="1">
                <a:uFillTx/>
              </a:defRPr>
            </a:lvl3pPr>
            <a:lvl4pPr>
              <a:buNone/>
              <a:defRPr sz="1600" b="1">
                <a:uFillTx/>
              </a:defRPr>
            </a:lvl4pPr>
            <a:lvl5pPr>
              <a:buNone/>
              <a:defRPr sz="1600" b="1">
                <a:uFillTx/>
              </a:defRPr>
            </a:lvl5pPr>
            <a:extLst/>
          </a:lstStyle>
          <a:p>
            <a:pPr lvl="0" eaLnBrk="1" latinLnBrk="0" hangingPunct="1"/>
            <a:r>
              <a:rPr kumimoji="0" lang="en-US">
                <a:uFillTx/>
              </a:rPr>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uFillTx/>
              </a:defRPr>
            </a:lvl1pPr>
            <a:lvl2pPr>
              <a:buNone/>
              <a:defRPr sz="2000" b="1">
                <a:uFillTx/>
              </a:defRPr>
            </a:lvl2pPr>
            <a:lvl3pPr>
              <a:buNone/>
              <a:defRPr sz="1800" b="1">
                <a:uFillTx/>
              </a:defRPr>
            </a:lvl3pPr>
            <a:lvl4pPr>
              <a:buNone/>
              <a:defRPr sz="1600" b="1">
                <a:uFillTx/>
              </a:defRPr>
            </a:lvl4pPr>
            <a:lvl5pPr>
              <a:buNone/>
              <a:defRPr sz="1600" b="1">
                <a:uFillTx/>
              </a:defRPr>
            </a:lvl5pPr>
            <a:extLst/>
          </a:lstStyle>
          <a:p>
            <a:pPr lvl="0" eaLnBrk="1" latinLnBrk="0" hangingPunct="1"/>
            <a:r>
              <a:rPr kumimoji="0" lang="en-US">
                <a:uFillTx/>
              </a:rPr>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uFillTx/>
              </a:defRPr>
            </a:lvl1pPr>
            <a:lvl2pPr>
              <a:lnSpc>
                <a:spcPct val="100000"/>
              </a:lnSpc>
              <a:spcBef>
                <a:spcPts val="700"/>
              </a:spcBef>
              <a:defRPr sz="2000">
                <a:uFillTx/>
              </a:defRPr>
            </a:lvl2pPr>
            <a:lvl3pPr>
              <a:lnSpc>
                <a:spcPct val="100000"/>
              </a:lnSpc>
              <a:spcBef>
                <a:spcPts val="700"/>
              </a:spcBef>
              <a:defRPr sz="1800">
                <a:uFillTx/>
              </a:defRPr>
            </a:lvl3pPr>
            <a:lvl4pPr>
              <a:lnSpc>
                <a:spcPct val="100000"/>
              </a:lnSpc>
              <a:spcBef>
                <a:spcPts val="700"/>
              </a:spcBef>
              <a:defRPr sz="1600">
                <a:uFillTx/>
              </a:defRPr>
            </a:lvl4pPr>
            <a:lvl5pPr>
              <a:lnSpc>
                <a:spcPct val="100000"/>
              </a:lnSpc>
              <a:spcBef>
                <a:spcPts val="700"/>
              </a:spcBef>
              <a:defRPr sz="1600">
                <a:uFillTx/>
              </a:defRPr>
            </a:lvl5pPr>
            <a:extLst/>
          </a:lstStyle>
          <a:p>
            <a:pPr lvl="0" eaLnBrk="1" latinLnBrk="0" hangingPunct="1"/>
            <a:r>
              <a:rPr lang="en-US">
                <a:uFillTx/>
              </a:rPr>
              <a:t>Click to edit Master text styles</a:t>
            </a:r>
          </a:p>
          <a:p>
            <a:pPr lvl="1" eaLnBrk="1" latinLnBrk="0" hangingPunct="1"/>
            <a:r>
              <a:rPr lang="en-US">
                <a:uFillTx/>
              </a:rPr>
              <a:t>Second level</a:t>
            </a:r>
          </a:p>
          <a:p>
            <a:pPr lvl="2" eaLnBrk="1" latinLnBrk="0" hangingPunct="1"/>
            <a:r>
              <a:rPr lang="en-US">
                <a:uFillTx/>
              </a:rPr>
              <a:t>Third level</a:t>
            </a:r>
          </a:p>
          <a:p>
            <a:pPr lvl="3" eaLnBrk="1" latinLnBrk="0" hangingPunct="1"/>
            <a:r>
              <a:rPr lang="en-US">
                <a:uFillTx/>
              </a:rPr>
              <a:t>Fourth level</a:t>
            </a:r>
          </a:p>
          <a:p>
            <a:pPr lvl="4" eaLnBrk="1" latinLnBrk="0" hangingPunct="1"/>
            <a:r>
              <a:rPr lang="en-US">
                <a:uFillTx/>
              </a:rPr>
              <a:t>Fifth level</a:t>
            </a:r>
            <a:endParaRPr kumimoji="0" lang="en-US">
              <a:uFillTx/>
            </a:endParaRPr>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uFillTx/>
              </a:defRPr>
            </a:lvl1pPr>
            <a:lvl2pPr>
              <a:lnSpc>
                <a:spcPct val="100000"/>
              </a:lnSpc>
              <a:spcBef>
                <a:spcPts val="700"/>
              </a:spcBef>
              <a:defRPr sz="2000">
                <a:uFillTx/>
              </a:defRPr>
            </a:lvl2pPr>
            <a:lvl3pPr>
              <a:lnSpc>
                <a:spcPct val="100000"/>
              </a:lnSpc>
              <a:spcBef>
                <a:spcPts val="700"/>
              </a:spcBef>
              <a:defRPr sz="1800">
                <a:uFillTx/>
              </a:defRPr>
            </a:lvl3pPr>
            <a:lvl4pPr>
              <a:lnSpc>
                <a:spcPct val="100000"/>
              </a:lnSpc>
              <a:spcBef>
                <a:spcPts val="700"/>
              </a:spcBef>
              <a:defRPr sz="1600">
                <a:uFillTx/>
              </a:defRPr>
            </a:lvl4pPr>
            <a:lvl5pPr>
              <a:lnSpc>
                <a:spcPct val="100000"/>
              </a:lnSpc>
              <a:spcBef>
                <a:spcPts val="700"/>
              </a:spcBef>
              <a:defRPr sz="1600">
                <a:uFillTx/>
              </a:defRPr>
            </a:lvl5pPr>
            <a:extLst/>
          </a:lstStyle>
          <a:p>
            <a:pPr lvl="0" eaLnBrk="1" latinLnBrk="0" hangingPunct="1"/>
            <a:r>
              <a:rPr lang="en-US">
                <a:uFillTx/>
              </a:rPr>
              <a:t>Click to edit Master text styles</a:t>
            </a:r>
          </a:p>
          <a:p>
            <a:pPr lvl="1" eaLnBrk="1" latinLnBrk="0" hangingPunct="1"/>
            <a:r>
              <a:rPr lang="en-US">
                <a:uFillTx/>
              </a:rPr>
              <a:t>Second level</a:t>
            </a:r>
          </a:p>
          <a:p>
            <a:pPr lvl="2" eaLnBrk="1" latinLnBrk="0" hangingPunct="1"/>
            <a:r>
              <a:rPr lang="en-US">
                <a:uFillTx/>
              </a:rPr>
              <a:t>Third level</a:t>
            </a:r>
          </a:p>
          <a:p>
            <a:pPr lvl="3" eaLnBrk="1" latinLnBrk="0" hangingPunct="1"/>
            <a:r>
              <a:rPr lang="en-US">
                <a:uFillTx/>
              </a:rPr>
              <a:t>Fourth level</a:t>
            </a:r>
          </a:p>
          <a:p>
            <a:pPr lvl="4" eaLnBrk="1" latinLnBrk="0" hangingPunct="1"/>
            <a:r>
              <a:rPr lang="en-US">
                <a:uFillTx/>
              </a:rPr>
              <a:t>Fifth level</a:t>
            </a:r>
            <a:endParaRPr kumimoji="0" lang="en-US">
              <a:uFillTx/>
            </a:endParaRPr>
          </a:p>
        </p:txBody>
      </p:sp>
      <p:sp>
        <p:nvSpPr>
          <p:cNvPr id="7" name="Date Placeholder 6"/>
          <p:cNvSpPr>
            <a:spLocks noGrp="1"/>
          </p:cNvSpPr>
          <p:nvPr>
            <p:ph type="dt" sz="half" idx="10"/>
          </p:nvPr>
        </p:nvSpPr>
        <p:spPr/>
        <p:txBody>
          <a:bodyPr/>
          <a:lstStyle/>
          <a:p>
            <a:pPr>
              <a:defRPr>
                <a:uFillTx/>
              </a:defRPr>
            </a:pPr>
            <a:endParaRPr lang="en-US">
              <a:uFillTx/>
            </a:endParaRPr>
          </a:p>
        </p:txBody>
      </p:sp>
      <p:sp>
        <p:nvSpPr>
          <p:cNvPr id="8" name="Footer Placeholder 7"/>
          <p:cNvSpPr>
            <a:spLocks noGrp="1"/>
          </p:cNvSpPr>
          <p:nvPr>
            <p:ph type="ftr" sz="quarter" idx="11"/>
          </p:nvPr>
        </p:nvSpPr>
        <p:spPr/>
        <p:txBody>
          <a:bodyPr/>
          <a:lstStyle/>
          <a:p>
            <a:pPr>
              <a:defRPr>
                <a:uFillTx/>
              </a:defRPr>
            </a:pPr>
            <a:endParaRPr lang="en-US">
              <a:uFillTx/>
            </a:endParaRPr>
          </a:p>
        </p:txBody>
      </p:sp>
      <p:sp>
        <p:nvSpPr>
          <p:cNvPr id="9" name="Slide Number Placeholder 8"/>
          <p:cNvSpPr>
            <a:spLocks noGrp="1"/>
          </p:cNvSpPr>
          <p:nvPr>
            <p:ph type="sldNum" sz="quarter" idx="12"/>
          </p:nvPr>
        </p:nvSpPr>
        <p:spPr/>
        <p:txBody>
          <a:bodyPr/>
          <a:lstStyle/>
          <a:p>
            <a:pPr>
              <a:defRPr>
                <a:uFillTx/>
              </a:defRPr>
            </a:pPr>
            <a:fld id="{C2939BF9-4B5F-4ACE-A5CB-7B5A83B6849C}" type="slidenum">
              <a:rPr lang="en-US" smtClean="0">
                <a:uFillTx/>
              </a:rPr>
              <a:pPr>
                <a:defRPr>
                  <a:uFillTx/>
                </a:defRPr>
              </a:pPr>
              <a:t>‹#›</a:t>
            </a:fld>
            <a:endParaRPr lang="en-US" dirty="0">
              <a:uFillTx/>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uFillTx/>
              </a:rPr>
              <a:t>Click to edit Master title style</a:t>
            </a:r>
          </a:p>
        </p:txBody>
      </p:sp>
      <p:sp>
        <p:nvSpPr>
          <p:cNvPr id="3" name="Date Placeholder 2"/>
          <p:cNvSpPr>
            <a:spLocks noGrp="1"/>
          </p:cNvSpPr>
          <p:nvPr>
            <p:ph type="dt" sz="half" idx="10"/>
          </p:nvPr>
        </p:nvSpPr>
        <p:spPr/>
        <p:txBody>
          <a:bodyPr/>
          <a:lstStyle/>
          <a:p>
            <a:pPr>
              <a:defRPr>
                <a:uFillTx/>
              </a:defRPr>
            </a:pPr>
            <a:endParaRPr lang="en-US">
              <a:uFillTx/>
            </a:endParaRPr>
          </a:p>
        </p:txBody>
      </p:sp>
      <p:sp>
        <p:nvSpPr>
          <p:cNvPr id="4" name="Footer Placeholder 3"/>
          <p:cNvSpPr>
            <a:spLocks noGrp="1"/>
          </p:cNvSpPr>
          <p:nvPr>
            <p:ph type="ftr" sz="quarter" idx="11"/>
          </p:nvPr>
        </p:nvSpPr>
        <p:spPr/>
        <p:txBody>
          <a:bodyPr/>
          <a:lstStyle/>
          <a:p>
            <a:pPr>
              <a:defRPr>
                <a:uFillTx/>
              </a:defRPr>
            </a:pPr>
            <a:endParaRPr lang="en-US">
              <a:uFillTx/>
            </a:endParaRPr>
          </a:p>
        </p:txBody>
      </p:sp>
      <p:sp>
        <p:nvSpPr>
          <p:cNvPr id="5" name="Slide Number Placeholder 4"/>
          <p:cNvSpPr>
            <a:spLocks noGrp="1"/>
          </p:cNvSpPr>
          <p:nvPr>
            <p:ph type="sldNum" sz="quarter" idx="12"/>
          </p:nvPr>
        </p:nvSpPr>
        <p:spPr/>
        <p:txBody>
          <a:bodyPr/>
          <a:lstStyle/>
          <a:p>
            <a:pPr>
              <a:defRPr>
                <a:uFillTx/>
              </a:defRPr>
            </a:pPr>
            <a:fld id="{D7A0E17E-07BB-4594-8CBF-6867FC94F945}" type="slidenum">
              <a:rPr lang="en-US" smtClean="0">
                <a:uFillTx/>
              </a:rPr>
              <a:pPr>
                <a:defRPr>
                  <a:uFillTx/>
                </a:defRPr>
              </a:pPr>
              <a:t>‹#›</a:t>
            </a:fld>
            <a:endParaRPr lang="en-US" dirty="0">
              <a:uFillTx/>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a:spLocks/>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uFillTx/>
            </a:endParaRPr>
          </a:p>
        </p:txBody>
      </p:sp>
      <p:sp>
        <p:nvSpPr>
          <p:cNvPr id="2" name="Date Placeholder 1"/>
          <p:cNvSpPr>
            <a:spLocks noGrp="1"/>
          </p:cNvSpPr>
          <p:nvPr>
            <p:ph type="dt" sz="half" idx="10"/>
          </p:nvPr>
        </p:nvSpPr>
        <p:spPr/>
        <p:txBody>
          <a:bodyPr/>
          <a:lstStyle/>
          <a:p>
            <a:pPr>
              <a:defRPr>
                <a:uFillTx/>
              </a:defRPr>
            </a:pPr>
            <a:endParaRPr lang="en-US">
              <a:uFillTx/>
            </a:endParaRPr>
          </a:p>
        </p:txBody>
      </p:sp>
      <p:sp>
        <p:nvSpPr>
          <p:cNvPr id="3" name="Footer Placeholder 2"/>
          <p:cNvSpPr>
            <a:spLocks noGrp="1"/>
          </p:cNvSpPr>
          <p:nvPr>
            <p:ph type="ftr" sz="quarter" idx="11"/>
          </p:nvPr>
        </p:nvSpPr>
        <p:spPr/>
        <p:txBody>
          <a:bodyPr/>
          <a:lstStyle/>
          <a:p>
            <a:pPr>
              <a:defRPr>
                <a:uFillTx/>
              </a:defRPr>
            </a:pPr>
            <a:endParaRPr lang="en-US">
              <a:uFillTx/>
            </a:endParaRPr>
          </a:p>
        </p:txBody>
      </p:sp>
      <p:sp>
        <p:nvSpPr>
          <p:cNvPr id="4" name="Slide Number Placeholder 3"/>
          <p:cNvSpPr>
            <a:spLocks noGrp="1"/>
          </p:cNvSpPr>
          <p:nvPr>
            <p:ph type="sldNum" sz="quarter" idx="12"/>
          </p:nvPr>
        </p:nvSpPr>
        <p:spPr/>
        <p:txBody>
          <a:bodyPr/>
          <a:lstStyle/>
          <a:p>
            <a:pPr>
              <a:defRPr>
                <a:uFillTx/>
              </a:defRPr>
            </a:pPr>
            <a:fld id="{87F679B2-B67C-4F00-9618-CEB0F3AD7EB4}" type="slidenum">
              <a:rPr lang="en-US" smtClean="0">
                <a:uFillTx/>
              </a:rPr>
              <a:pPr>
                <a:defRPr>
                  <a:uFillTx/>
                </a:defRPr>
              </a:pPr>
              <a:t>‹#›</a:t>
            </a:fld>
            <a:endParaRPr lang="en-US" dirty="0">
              <a:uFillTx/>
            </a:endParaRPr>
          </a:p>
        </p:txBody>
      </p:sp>
      <p:sp>
        <p:nvSpPr>
          <p:cNvPr id="6" name="Rectangle 5"/>
          <p:cNvSpPr>
            <a:spLocks/>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Content Placeholder 2"/>
          <p:cNvSpPr>
            <a:spLocks noGrp="1"/>
          </p:cNvSpPr>
          <p:nvPr>
            <p:ph idx="1"/>
          </p:nvPr>
        </p:nvSpPr>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Rectangle 4"/>
          <p:cNvSpPr>
            <a:spLocks noGrp="1" noChangeArrowheads="1"/>
          </p:cNvSpPr>
          <p:nvPr>
            <p:ph type="dt" sz="half" idx="10"/>
          </p:nvPr>
        </p:nvSpPr>
        <p:spPr/>
        <p:txBody>
          <a:bodyPr/>
          <a:lstStyle>
            <a:lvl1pPr>
              <a:defRPr>
                <a:uFillTx/>
              </a:defRPr>
            </a:lvl1pPr>
          </a:lstStyle>
          <a:p>
            <a:pPr>
              <a:defRPr>
                <a:uFillTx/>
              </a:defRPr>
            </a:pPr>
            <a:endParaRPr lang="en-US">
              <a:solidFill>
                <a:srgbClr val="000000"/>
              </a:solidFill>
              <a:uFillTx/>
            </a:endParaRPr>
          </a:p>
        </p:txBody>
      </p:sp>
      <p:sp>
        <p:nvSpPr>
          <p:cNvPr id="5" name="Rectangle 5"/>
          <p:cNvSpPr>
            <a:spLocks noGrp="1" noChangeArrowheads="1"/>
          </p:cNvSpPr>
          <p:nvPr>
            <p:ph type="ftr" sz="quarter" idx="11"/>
          </p:nvPr>
        </p:nvSpPr>
        <p:spPr/>
        <p:txBody>
          <a:bodyPr/>
          <a:lstStyle>
            <a:lvl1pPr>
              <a:defRPr>
                <a:uFillTx/>
              </a:defRPr>
            </a:lvl1pPr>
          </a:lstStyle>
          <a:p>
            <a:pPr>
              <a:defRPr>
                <a:uFillTx/>
              </a:defRPr>
            </a:pPr>
            <a:endParaRPr lang="en-US">
              <a:solidFill>
                <a:srgbClr val="000000"/>
              </a:solidFill>
              <a:uFillTx/>
            </a:endParaRPr>
          </a:p>
        </p:txBody>
      </p:sp>
      <p:sp>
        <p:nvSpPr>
          <p:cNvPr id="6" name="Rectangle 6"/>
          <p:cNvSpPr>
            <a:spLocks noGrp="1" noChangeArrowheads="1"/>
          </p:cNvSpPr>
          <p:nvPr>
            <p:ph type="sldNum" sz="quarter" idx="12"/>
          </p:nvPr>
        </p:nvSpPr>
        <p:spPr/>
        <p:txBody>
          <a:bodyPr/>
          <a:lstStyle>
            <a:lvl1pPr>
              <a:defRPr>
                <a:uFillTx/>
              </a:defRPr>
            </a:lvl1pPr>
          </a:lstStyle>
          <a:p>
            <a:pPr>
              <a:defRPr>
                <a:uFillTx/>
              </a:defRPr>
            </a:pPr>
            <a:fld id="{DAB81BE5-F046-4BE4-9B8B-C5519DC1D993}" type="slidenum">
              <a:rPr lang="en-US">
                <a:solidFill>
                  <a:srgbClr val="000000"/>
                </a:solidFill>
                <a:uFillTx/>
              </a:rPr>
              <a:pPr>
                <a:defRPr>
                  <a:uFillTx/>
                </a:defRPr>
              </a:pPr>
              <a:t>‹#›</a:t>
            </a:fld>
            <a:endParaRPr lang="en-US">
              <a:solidFill>
                <a:srgbClr val="000000"/>
              </a:solidFill>
              <a:uFillTx/>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uFillTx/>
              </a:defRPr>
            </a:lvl1pPr>
            <a:extLst/>
          </a:lstStyle>
          <a:p>
            <a:r>
              <a:rPr kumimoji="0" lang="en-US">
                <a:uFillTx/>
              </a:rPr>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uFillTx/>
              </a:defRPr>
            </a:lvl1pPr>
            <a:lvl2pPr>
              <a:buNone/>
              <a:defRPr sz="1200">
                <a:uFillTx/>
              </a:defRPr>
            </a:lvl2pPr>
            <a:lvl3pPr>
              <a:buNone/>
              <a:defRPr sz="1000">
                <a:uFillTx/>
              </a:defRPr>
            </a:lvl3pPr>
            <a:lvl4pPr>
              <a:buNone/>
              <a:defRPr sz="900">
                <a:uFillTx/>
              </a:defRPr>
            </a:lvl4pPr>
            <a:lvl5pPr>
              <a:buNone/>
              <a:defRPr sz="900">
                <a:uFillTx/>
              </a:defRPr>
            </a:lvl5pPr>
            <a:extLst/>
          </a:lstStyle>
          <a:p>
            <a:pPr lvl="0" eaLnBrk="1" latinLnBrk="0" hangingPunct="1"/>
            <a:r>
              <a:rPr kumimoji="0" lang="en-US">
                <a:uFillTx/>
              </a:rPr>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uFillTx/>
              </a:defRPr>
            </a:lvl1pPr>
            <a:lvl2pPr>
              <a:defRPr sz="2800">
                <a:uFillTx/>
              </a:defRPr>
            </a:lvl2pPr>
            <a:lvl3pPr>
              <a:defRPr sz="2400">
                <a:uFillTx/>
              </a:defRPr>
            </a:lvl3pPr>
            <a:lvl4pPr>
              <a:defRPr sz="2000">
                <a:uFillTx/>
              </a:defRPr>
            </a:lvl4pPr>
            <a:lvl5pPr>
              <a:defRPr sz="2000">
                <a:uFillTx/>
              </a:defRPr>
            </a:lvl5pPr>
            <a:extLst/>
          </a:lstStyle>
          <a:p>
            <a:pPr lvl="0" eaLnBrk="1" latinLnBrk="0" hangingPunct="1"/>
            <a:r>
              <a:rPr lang="en-US">
                <a:uFillTx/>
              </a:rPr>
              <a:t>Click to edit Master text styles</a:t>
            </a:r>
          </a:p>
          <a:p>
            <a:pPr lvl="1" eaLnBrk="1" latinLnBrk="0" hangingPunct="1"/>
            <a:r>
              <a:rPr lang="en-US">
                <a:uFillTx/>
              </a:rPr>
              <a:t>Second level</a:t>
            </a:r>
          </a:p>
          <a:p>
            <a:pPr lvl="2" eaLnBrk="1" latinLnBrk="0" hangingPunct="1"/>
            <a:r>
              <a:rPr lang="en-US">
                <a:uFillTx/>
              </a:rPr>
              <a:t>Third level</a:t>
            </a:r>
          </a:p>
          <a:p>
            <a:pPr lvl="3" eaLnBrk="1" latinLnBrk="0" hangingPunct="1"/>
            <a:r>
              <a:rPr lang="en-US">
                <a:uFillTx/>
              </a:rPr>
              <a:t>Fourth level</a:t>
            </a:r>
          </a:p>
          <a:p>
            <a:pPr lvl="4" eaLnBrk="1" latinLnBrk="0" hangingPunct="1"/>
            <a:r>
              <a:rPr lang="en-US">
                <a:uFillTx/>
              </a:rPr>
              <a:t>Fifth level</a:t>
            </a:r>
            <a:endParaRPr kumimoji="0" lang="en-US">
              <a:uFillTx/>
            </a:endParaRPr>
          </a:p>
        </p:txBody>
      </p:sp>
      <p:sp>
        <p:nvSpPr>
          <p:cNvPr id="5" name="Date Placeholder 4"/>
          <p:cNvSpPr>
            <a:spLocks noGrp="1"/>
          </p:cNvSpPr>
          <p:nvPr>
            <p:ph type="dt" sz="half" idx="10"/>
          </p:nvPr>
        </p:nvSpPr>
        <p:spPr/>
        <p:txBody>
          <a:bodyPr/>
          <a:lstStyle/>
          <a:p>
            <a:pPr>
              <a:defRPr>
                <a:uFillTx/>
              </a:defRPr>
            </a:pPr>
            <a:endParaRPr lang="en-US">
              <a:uFillTx/>
            </a:endParaRPr>
          </a:p>
        </p:txBody>
      </p:sp>
      <p:sp>
        <p:nvSpPr>
          <p:cNvPr id="6" name="Footer Placeholder 5"/>
          <p:cNvSpPr>
            <a:spLocks noGrp="1"/>
          </p:cNvSpPr>
          <p:nvPr>
            <p:ph type="ftr" sz="quarter" idx="11"/>
          </p:nvPr>
        </p:nvSpPr>
        <p:spPr/>
        <p:txBody>
          <a:bodyPr/>
          <a:lstStyle/>
          <a:p>
            <a:pPr>
              <a:defRPr>
                <a:uFillTx/>
              </a:defRPr>
            </a:pPr>
            <a:endParaRPr lang="en-US">
              <a:uFillTx/>
            </a:endParaRPr>
          </a:p>
        </p:txBody>
      </p:sp>
      <p:sp>
        <p:nvSpPr>
          <p:cNvPr id="7" name="Slide Number Placeholder 6"/>
          <p:cNvSpPr>
            <a:spLocks noGrp="1"/>
          </p:cNvSpPr>
          <p:nvPr>
            <p:ph type="sldNum" sz="quarter" idx="12"/>
          </p:nvPr>
        </p:nvSpPr>
        <p:spPr/>
        <p:txBody>
          <a:bodyPr/>
          <a:lstStyle/>
          <a:p>
            <a:pPr>
              <a:defRPr>
                <a:uFillTx/>
              </a:defRPr>
            </a:pPr>
            <a:fld id="{53AF3C9E-6342-4FB3-A96A-B470133184A3}" type="slidenum">
              <a:rPr lang="en-US" smtClean="0">
                <a:uFillTx/>
              </a:rPr>
              <a:pPr>
                <a:defRPr>
                  <a:uFillTx/>
                </a:defRPr>
              </a:pPr>
              <a:t>‹#›</a:t>
            </a:fld>
            <a:endParaRPr lang="en-US" dirty="0">
              <a:uFillTx/>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uFillTx/>
              </a:defRPr>
            </a:lvl1pPr>
            <a:extLst/>
          </a:lstStyle>
          <a:p>
            <a:r>
              <a:rPr kumimoji="0" lang="en-US">
                <a:uFillTx/>
              </a:rPr>
              <a:t>Click to edit Master title style</a:t>
            </a:r>
          </a:p>
        </p:txBody>
      </p:sp>
      <p:sp>
        <p:nvSpPr>
          <p:cNvPr id="5" name="Date Placeholder 4"/>
          <p:cNvSpPr>
            <a:spLocks noGrp="1"/>
          </p:cNvSpPr>
          <p:nvPr>
            <p:ph type="dt" sz="half" idx="10"/>
          </p:nvPr>
        </p:nvSpPr>
        <p:spPr/>
        <p:txBody>
          <a:bodyPr/>
          <a:lstStyle/>
          <a:p>
            <a:pPr>
              <a:defRPr>
                <a:uFillTx/>
              </a:defRPr>
            </a:pPr>
            <a:endParaRPr lang="en-US">
              <a:uFillTx/>
            </a:endParaRPr>
          </a:p>
        </p:txBody>
      </p:sp>
      <p:sp>
        <p:nvSpPr>
          <p:cNvPr id="6" name="Footer Placeholder 5"/>
          <p:cNvSpPr>
            <a:spLocks noGrp="1"/>
          </p:cNvSpPr>
          <p:nvPr>
            <p:ph type="ftr" sz="quarter" idx="11"/>
          </p:nvPr>
        </p:nvSpPr>
        <p:spPr/>
        <p:txBody>
          <a:bodyPr/>
          <a:lstStyle/>
          <a:p>
            <a:pPr>
              <a:defRPr>
                <a:uFillTx/>
              </a:defRPr>
            </a:pPr>
            <a:endParaRPr lang="en-US">
              <a:uFillTx/>
            </a:endParaRPr>
          </a:p>
        </p:txBody>
      </p:sp>
      <p:sp>
        <p:nvSpPr>
          <p:cNvPr id="7" name="Slide Number Placeholder 6"/>
          <p:cNvSpPr>
            <a:spLocks noGrp="1"/>
          </p:cNvSpPr>
          <p:nvPr>
            <p:ph type="sldNum" sz="quarter" idx="12"/>
          </p:nvPr>
        </p:nvSpPr>
        <p:spPr/>
        <p:txBody>
          <a:bodyPr/>
          <a:lstStyle/>
          <a:p>
            <a:pPr>
              <a:defRPr>
                <a:uFillTx/>
              </a:defRPr>
            </a:pPr>
            <a:fld id="{0D8365DF-9520-456E-9DE5-FCFFC795C1CD}" type="slidenum">
              <a:rPr lang="en-US" smtClean="0">
                <a:uFillTx/>
              </a:rPr>
              <a:pPr>
                <a:defRPr>
                  <a:uFillTx/>
                </a:defRPr>
              </a:pPr>
              <a:t>‹#›</a:t>
            </a:fld>
            <a:endParaRPr lang="en-US" dirty="0">
              <a:uFillTx/>
            </a:endParaRPr>
          </a:p>
        </p:txBody>
      </p:sp>
      <p:sp>
        <p:nvSpPr>
          <p:cNvPr id="8" name="Rectangle 7"/>
          <p:cNvSpPr>
            <a:spLocks/>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uFillTx/>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uFillTx/>
              </a:defRPr>
            </a:lvl1pPr>
            <a:extLst/>
          </a:lstStyle>
          <a:p>
            <a:pPr marL="0" algn="l" eaLnBrk="1" latinLnBrk="0" hangingPunct="1"/>
            <a:r>
              <a:rPr kumimoji="0" lang="en-US">
                <a:uFillTx/>
              </a:rPr>
              <a:t>Click icon to add picture</a:t>
            </a:r>
            <a:endParaRPr kumimoji="0" lang="en-US" dirty="0">
              <a:uFillTx/>
            </a:endParaRPr>
          </a:p>
        </p:txBody>
      </p:sp>
      <p:sp>
        <p:nvSpPr>
          <p:cNvPr id="9" name="Flowchart: Process 8"/>
          <p:cNvSpPr>
            <a:spLocks/>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uFillTx/>
            </a:endParaRPr>
          </a:p>
        </p:txBody>
      </p:sp>
      <p:sp>
        <p:nvSpPr>
          <p:cNvPr id="10" name="Flowchart: Process 9"/>
          <p:cNvSpPr>
            <a:spLocks/>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uFillTx/>
            </a:endParaRPr>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uFillTx/>
              </a:defRPr>
            </a:lvl1pPr>
            <a:lvl2pPr>
              <a:defRPr sz="1200">
                <a:uFillTx/>
              </a:defRPr>
            </a:lvl2pPr>
            <a:lvl3pPr>
              <a:defRPr sz="1000">
                <a:uFillTx/>
              </a:defRPr>
            </a:lvl3pPr>
            <a:lvl4pPr>
              <a:defRPr sz="900">
                <a:uFillTx/>
              </a:defRPr>
            </a:lvl4pPr>
            <a:lvl5pPr>
              <a:defRPr sz="900">
                <a:uFillTx/>
              </a:defRPr>
            </a:lvl5pPr>
            <a:extLst/>
          </a:lstStyle>
          <a:p>
            <a:pPr lvl="0" eaLnBrk="1" latinLnBrk="0" hangingPunct="1"/>
            <a:r>
              <a:rPr kumimoji="0" lang="en-US">
                <a:uFillTx/>
              </a:rPr>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uFillTx/>
              </a:rPr>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uFillTx/>
              </a:rPr>
              <a:t>Click to edit Master text styles</a:t>
            </a:r>
          </a:p>
          <a:p>
            <a:pPr lvl="1" eaLnBrk="1" latinLnBrk="0" hangingPunct="1"/>
            <a:r>
              <a:rPr lang="en-US">
                <a:uFillTx/>
              </a:rPr>
              <a:t>Second level</a:t>
            </a:r>
          </a:p>
          <a:p>
            <a:pPr lvl="2" eaLnBrk="1" latinLnBrk="0" hangingPunct="1"/>
            <a:r>
              <a:rPr lang="en-US">
                <a:uFillTx/>
              </a:rPr>
              <a:t>Third level</a:t>
            </a:r>
          </a:p>
          <a:p>
            <a:pPr lvl="3" eaLnBrk="1" latinLnBrk="0" hangingPunct="1"/>
            <a:r>
              <a:rPr lang="en-US">
                <a:uFillTx/>
              </a:rPr>
              <a:t>Fourth level</a:t>
            </a:r>
          </a:p>
          <a:p>
            <a:pPr lvl="4" eaLnBrk="1" latinLnBrk="0" hangingPunct="1"/>
            <a:r>
              <a:rPr lang="en-US">
                <a:uFillTx/>
              </a:rPr>
              <a:t>Fifth level</a:t>
            </a:r>
            <a:endParaRPr kumimoji="0" lang="en-US">
              <a:uFillTx/>
            </a:endParaRPr>
          </a:p>
        </p:txBody>
      </p:sp>
      <p:sp>
        <p:nvSpPr>
          <p:cNvPr id="4" name="Date Placeholder 3"/>
          <p:cNvSpPr>
            <a:spLocks noGrp="1"/>
          </p:cNvSpPr>
          <p:nvPr>
            <p:ph type="dt" sz="half" idx="10"/>
          </p:nvPr>
        </p:nvSpPr>
        <p:spPr/>
        <p:txBody>
          <a:bodyPr/>
          <a:lstStyle/>
          <a:p>
            <a:pPr>
              <a:defRPr>
                <a:uFillTx/>
              </a:defRPr>
            </a:pPr>
            <a:endParaRPr lang="en-US">
              <a:uFillTx/>
            </a:endParaRPr>
          </a:p>
        </p:txBody>
      </p:sp>
      <p:sp>
        <p:nvSpPr>
          <p:cNvPr id="5" name="Footer Placeholder 4"/>
          <p:cNvSpPr>
            <a:spLocks noGrp="1"/>
          </p:cNvSpPr>
          <p:nvPr>
            <p:ph type="ftr" sz="quarter" idx="11"/>
          </p:nvPr>
        </p:nvSpPr>
        <p:spPr/>
        <p:txBody>
          <a:bodyPr/>
          <a:lstStyle/>
          <a:p>
            <a:pPr>
              <a:defRPr>
                <a:uFillTx/>
              </a:defRPr>
            </a:pPr>
            <a:endParaRPr lang="en-US">
              <a:uFillTx/>
            </a:endParaRPr>
          </a:p>
        </p:txBody>
      </p:sp>
      <p:sp>
        <p:nvSpPr>
          <p:cNvPr id="6" name="Slide Number Placeholder 5"/>
          <p:cNvSpPr>
            <a:spLocks noGrp="1"/>
          </p:cNvSpPr>
          <p:nvPr>
            <p:ph type="sldNum" sz="quarter" idx="12"/>
          </p:nvPr>
        </p:nvSpPr>
        <p:spPr/>
        <p:txBody>
          <a:bodyPr/>
          <a:lstStyle/>
          <a:p>
            <a:pPr>
              <a:defRPr>
                <a:uFillTx/>
              </a:defRPr>
            </a:pPr>
            <a:fld id="{7001654F-2369-4DF1-A05A-F8FEA28B25DD}" type="slidenum">
              <a:rPr lang="en-US" smtClean="0">
                <a:uFillTx/>
              </a:rPr>
              <a:pPr>
                <a:defRPr>
                  <a:uFillTx/>
                </a:defRPr>
              </a:pPr>
              <a:t>‹#›</a:t>
            </a:fld>
            <a:endParaRPr lang="en-US" dirty="0">
              <a:uFillTx/>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uFillTx/>
              </a:rPr>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uFillTx/>
              </a:rPr>
              <a:t>Click to edit Master text styles</a:t>
            </a:r>
          </a:p>
          <a:p>
            <a:pPr lvl="1" eaLnBrk="1" latinLnBrk="0" hangingPunct="1"/>
            <a:r>
              <a:rPr lang="en-US">
                <a:uFillTx/>
              </a:rPr>
              <a:t>Second level</a:t>
            </a:r>
          </a:p>
          <a:p>
            <a:pPr lvl="2" eaLnBrk="1" latinLnBrk="0" hangingPunct="1"/>
            <a:r>
              <a:rPr lang="en-US">
                <a:uFillTx/>
              </a:rPr>
              <a:t>Third level</a:t>
            </a:r>
          </a:p>
          <a:p>
            <a:pPr lvl="3" eaLnBrk="1" latinLnBrk="0" hangingPunct="1"/>
            <a:r>
              <a:rPr lang="en-US">
                <a:uFillTx/>
              </a:rPr>
              <a:t>Fourth level</a:t>
            </a:r>
          </a:p>
          <a:p>
            <a:pPr lvl="4" eaLnBrk="1" latinLnBrk="0" hangingPunct="1"/>
            <a:r>
              <a:rPr lang="en-US">
                <a:uFillTx/>
              </a:rPr>
              <a:t>Fifth level</a:t>
            </a:r>
            <a:endParaRPr kumimoji="0" lang="en-US">
              <a:uFillTx/>
            </a:endParaRPr>
          </a:p>
        </p:txBody>
      </p:sp>
      <p:sp>
        <p:nvSpPr>
          <p:cNvPr id="4" name="Date Placeholder 3"/>
          <p:cNvSpPr>
            <a:spLocks noGrp="1"/>
          </p:cNvSpPr>
          <p:nvPr>
            <p:ph type="dt" sz="half" idx="10"/>
          </p:nvPr>
        </p:nvSpPr>
        <p:spPr/>
        <p:txBody>
          <a:bodyPr/>
          <a:lstStyle/>
          <a:p>
            <a:pPr>
              <a:defRPr>
                <a:uFillTx/>
              </a:defRPr>
            </a:pPr>
            <a:endParaRPr lang="en-US">
              <a:uFillTx/>
            </a:endParaRPr>
          </a:p>
        </p:txBody>
      </p:sp>
      <p:sp>
        <p:nvSpPr>
          <p:cNvPr id="5" name="Footer Placeholder 4"/>
          <p:cNvSpPr>
            <a:spLocks noGrp="1"/>
          </p:cNvSpPr>
          <p:nvPr>
            <p:ph type="ftr" sz="quarter" idx="11"/>
          </p:nvPr>
        </p:nvSpPr>
        <p:spPr/>
        <p:txBody>
          <a:bodyPr/>
          <a:lstStyle/>
          <a:p>
            <a:pPr>
              <a:defRPr>
                <a:uFillTx/>
              </a:defRPr>
            </a:pPr>
            <a:endParaRPr lang="en-US">
              <a:uFillTx/>
            </a:endParaRPr>
          </a:p>
        </p:txBody>
      </p:sp>
      <p:sp>
        <p:nvSpPr>
          <p:cNvPr id="6" name="Slide Number Placeholder 5"/>
          <p:cNvSpPr>
            <a:spLocks noGrp="1"/>
          </p:cNvSpPr>
          <p:nvPr>
            <p:ph type="sldNum" sz="quarter" idx="12"/>
          </p:nvPr>
        </p:nvSpPr>
        <p:spPr/>
        <p:txBody>
          <a:bodyPr/>
          <a:lstStyle/>
          <a:p>
            <a:pPr>
              <a:defRPr>
                <a:uFillTx/>
              </a:defRPr>
            </a:pPr>
            <a:fld id="{F7EEDDF6-8CE1-4DD3-A724-5A66D80995D1}" type="slidenum">
              <a:rPr lang="en-US" smtClean="0">
                <a:uFillTx/>
              </a:rPr>
              <a:pPr>
                <a:defRPr>
                  <a:uFillTx/>
                </a:defRPr>
              </a:pPr>
              <a:t>‹#›</a:t>
            </a:fld>
            <a:endParaRPr lang="en-US" dirty="0">
              <a:uFillTx/>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uFillTx/>
              </a:rPr>
              <a:t>Click to edit Master title style</a:t>
            </a:r>
          </a:p>
        </p:txBody>
      </p:sp>
      <p:sp>
        <p:nvSpPr>
          <p:cNvPr id="3" name="Chart Placeholder 2"/>
          <p:cNvSpPr>
            <a:spLocks noGrp="1"/>
          </p:cNvSpPr>
          <p:nvPr>
            <p:ph type="chart" idx="1"/>
          </p:nvPr>
        </p:nvSpPr>
        <p:spPr>
          <a:xfrm>
            <a:off x="685800" y="1981200"/>
            <a:ext cx="7772400" cy="4114800"/>
          </a:xfrm>
        </p:spPr>
        <p:txBody>
          <a:bodyPr/>
          <a:lstStyle/>
          <a:p>
            <a:pPr lvl="0"/>
            <a:endParaRPr lang="en-US" noProof="0">
              <a:uFillTx/>
            </a:endParaRPr>
          </a:p>
        </p:txBody>
      </p:sp>
      <p:sp>
        <p:nvSpPr>
          <p:cNvPr id="4" name="Rectangle 4"/>
          <p:cNvSpPr>
            <a:spLocks noGrp="1" noChangeArrowheads="1"/>
          </p:cNvSpPr>
          <p:nvPr>
            <p:ph type="dt" sz="half" idx="10"/>
          </p:nvPr>
        </p:nvSpPr>
        <p:spPr/>
        <p:txBody>
          <a:bodyPr/>
          <a:lstStyle>
            <a:lvl1pPr>
              <a:defRPr>
                <a:uFillTx/>
              </a:defRPr>
            </a:lvl1pPr>
          </a:lstStyle>
          <a:p>
            <a:pPr>
              <a:defRPr>
                <a:uFillTx/>
              </a:defRPr>
            </a:pPr>
            <a:endParaRPr lang="en-US" altLang="en-US">
              <a:uFillTx/>
            </a:endParaRPr>
          </a:p>
        </p:txBody>
      </p:sp>
      <p:sp>
        <p:nvSpPr>
          <p:cNvPr id="5" name="Rectangle 5"/>
          <p:cNvSpPr>
            <a:spLocks noGrp="1" noChangeArrowheads="1"/>
          </p:cNvSpPr>
          <p:nvPr>
            <p:ph type="ftr" sz="quarter" idx="11"/>
          </p:nvPr>
        </p:nvSpPr>
        <p:spPr/>
        <p:txBody>
          <a:bodyPr/>
          <a:lstStyle>
            <a:lvl1pPr>
              <a:defRPr>
                <a:uFillTx/>
              </a:defRPr>
            </a:lvl1pPr>
          </a:lstStyle>
          <a:p>
            <a:pPr>
              <a:defRPr>
                <a:uFillTx/>
              </a:defRPr>
            </a:pPr>
            <a:endParaRPr lang="en-US" altLang="en-US">
              <a:uFillTx/>
            </a:endParaRPr>
          </a:p>
        </p:txBody>
      </p:sp>
      <p:sp>
        <p:nvSpPr>
          <p:cNvPr id="6" name="Rectangle 6"/>
          <p:cNvSpPr>
            <a:spLocks noGrp="1" noChangeArrowheads="1"/>
          </p:cNvSpPr>
          <p:nvPr>
            <p:ph type="sldNum" sz="quarter" idx="12"/>
          </p:nvPr>
        </p:nvSpPr>
        <p:spPr/>
        <p:txBody>
          <a:bodyPr/>
          <a:lstStyle>
            <a:lvl1pPr>
              <a:defRPr>
                <a:uFillTx/>
              </a:defRPr>
            </a:lvl1pPr>
          </a:lstStyle>
          <a:p>
            <a:pPr>
              <a:defRPr>
                <a:uFillTx/>
              </a:defRPr>
            </a:pPr>
            <a:fld id="{A6F15636-BB4E-48DE-BEBC-A86085ECD214}" type="slidenum">
              <a:rPr lang="en-US" altLang="en-US">
                <a:uFillTx/>
              </a:rPr>
              <a:pPr>
                <a:defRPr>
                  <a:uFillTx/>
                </a:defRPr>
              </a:pPr>
              <a:t>‹#›</a:t>
            </a:fld>
            <a:endParaRPr lang="en-US" altLang="en-US">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uFillTx/>
              </a:defRPr>
            </a:lvl1pPr>
          </a:lstStyle>
          <a:p>
            <a:r>
              <a:rPr lang="en-US">
                <a:uFillTx/>
              </a:rPr>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uFillTx/>
              </a:defRPr>
            </a:lvl1pPr>
            <a:lvl2pPr marL="457200" indent="0">
              <a:buNone/>
              <a:defRPr sz="1800">
                <a:uFillTx/>
              </a:defRPr>
            </a:lvl2pPr>
            <a:lvl3pPr marL="914400" indent="0">
              <a:buNone/>
              <a:defRPr sz="1600">
                <a:uFillTx/>
              </a:defRPr>
            </a:lvl3pPr>
            <a:lvl4pPr marL="1371600" indent="0">
              <a:buNone/>
              <a:defRPr sz="1400">
                <a:uFillTx/>
              </a:defRPr>
            </a:lvl4pPr>
            <a:lvl5pPr marL="1828800" indent="0">
              <a:buNone/>
              <a:defRPr sz="1400">
                <a:uFillTx/>
              </a:defRPr>
            </a:lvl5pPr>
            <a:lvl6pPr marL="2286000" indent="0">
              <a:buNone/>
              <a:defRPr sz="1400">
                <a:uFillTx/>
              </a:defRPr>
            </a:lvl6pPr>
            <a:lvl7pPr marL="2743200" indent="0">
              <a:buNone/>
              <a:defRPr sz="1400">
                <a:uFillTx/>
              </a:defRPr>
            </a:lvl7pPr>
            <a:lvl8pPr marL="3200400" indent="0">
              <a:buNone/>
              <a:defRPr sz="1400">
                <a:uFillTx/>
              </a:defRPr>
            </a:lvl8pPr>
            <a:lvl9pPr marL="3657600" indent="0">
              <a:buNone/>
              <a:defRPr sz="1400">
                <a:uFillTx/>
              </a:defRPr>
            </a:lvl9pPr>
          </a:lstStyle>
          <a:p>
            <a:pPr lvl="0"/>
            <a:r>
              <a:rPr lang="en-US">
                <a:uFillTx/>
              </a:rPr>
              <a:t>Click to edit Master text styles</a:t>
            </a:r>
          </a:p>
        </p:txBody>
      </p:sp>
      <p:sp>
        <p:nvSpPr>
          <p:cNvPr id="4" name="Rectangle 4"/>
          <p:cNvSpPr>
            <a:spLocks noGrp="1" noChangeArrowheads="1"/>
          </p:cNvSpPr>
          <p:nvPr>
            <p:ph type="dt" sz="half" idx="10"/>
          </p:nvPr>
        </p:nvSpPr>
        <p:spPr/>
        <p:txBody>
          <a:bodyPr/>
          <a:lstStyle>
            <a:lvl1pPr>
              <a:defRPr>
                <a:uFillTx/>
              </a:defRPr>
            </a:lvl1pPr>
          </a:lstStyle>
          <a:p>
            <a:pPr>
              <a:defRPr>
                <a:uFillTx/>
              </a:defRPr>
            </a:pPr>
            <a:endParaRPr lang="en-US">
              <a:solidFill>
                <a:srgbClr val="000000"/>
              </a:solidFill>
              <a:uFillTx/>
            </a:endParaRPr>
          </a:p>
        </p:txBody>
      </p:sp>
      <p:sp>
        <p:nvSpPr>
          <p:cNvPr id="5" name="Rectangle 5"/>
          <p:cNvSpPr>
            <a:spLocks noGrp="1" noChangeArrowheads="1"/>
          </p:cNvSpPr>
          <p:nvPr>
            <p:ph type="ftr" sz="quarter" idx="11"/>
          </p:nvPr>
        </p:nvSpPr>
        <p:spPr/>
        <p:txBody>
          <a:bodyPr/>
          <a:lstStyle>
            <a:lvl1pPr>
              <a:defRPr>
                <a:uFillTx/>
              </a:defRPr>
            </a:lvl1pPr>
          </a:lstStyle>
          <a:p>
            <a:pPr>
              <a:defRPr>
                <a:uFillTx/>
              </a:defRPr>
            </a:pPr>
            <a:endParaRPr lang="en-US">
              <a:solidFill>
                <a:srgbClr val="000000"/>
              </a:solidFill>
              <a:uFillTx/>
            </a:endParaRPr>
          </a:p>
        </p:txBody>
      </p:sp>
      <p:sp>
        <p:nvSpPr>
          <p:cNvPr id="6" name="Rectangle 6"/>
          <p:cNvSpPr>
            <a:spLocks noGrp="1" noChangeArrowheads="1"/>
          </p:cNvSpPr>
          <p:nvPr>
            <p:ph type="sldNum" sz="quarter" idx="12"/>
          </p:nvPr>
        </p:nvSpPr>
        <p:spPr/>
        <p:txBody>
          <a:bodyPr/>
          <a:lstStyle>
            <a:lvl1pPr>
              <a:defRPr>
                <a:uFillTx/>
              </a:defRPr>
            </a:lvl1pPr>
          </a:lstStyle>
          <a:p>
            <a:pPr>
              <a:defRPr>
                <a:uFillTx/>
              </a:defRPr>
            </a:pPr>
            <a:fld id="{3AC1B6DC-B4B3-49E2-B108-F7F2CA43193D}" type="slidenum">
              <a:rPr lang="en-US">
                <a:solidFill>
                  <a:srgbClr val="000000"/>
                </a:solidFill>
                <a:uFillTx/>
              </a:rPr>
              <a:pPr>
                <a:defRPr>
                  <a:uFillTx/>
                </a:defRPr>
              </a:pPr>
              <a:t>‹#›</a:t>
            </a:fld>
            <a:endParaRPr lang="en-US">
              <a:solidFill>
                <a:srgbClr val="000000"/>
              </a:solidFill>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uFillTx/>
              </a:defRPr>
            </a:lvl1pPr>
            <a:lvl2pPr>
              <a:defRPr sz="2400">
                <a:uFillTx/>
              </a:defRPr>
            </a:lvl2pPr>
            <a:lvl3pPr>
              <a:defRPr sz="2000">
                <a:uFillTx/>
              </a:defRPr>
            </a:lvl3pPr>
            <a:lvl4pPr>
              <a:defRPr sz="1800">
                <a:uFillTx/>
              </a:defRPr>
            </a:lvl4pPr>
            <a:lvl5pPr>
              <a:defRPr sz="1800">
                <a:uFillTx/>
              </a:defRPr>
            </a:lvl5pPr>
            <a:lvl6pPr>
              <a:defRPr sz="1800">
                <a:uFillTx/>
              </a:defRPr>
            </a:lvl6pPr>
            <a:lvl7pPr>
              <a:defRPr sz="1800">
                <a:uFillTx/>
              </a:defRPr>
            </a:lvl7pPr>
            <a:lvl8pPr>
              <a:defRPr sz="1800">
                <a:uFillTx/>
              </a:defRPr>
            </a:lvl8pPr>
            <a:lvl9pPr>
              <a:defRPr sz="18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Content Placeholder 3"/>
          <p:cNvSpPr>
            <a:spLocks noGrp="1"/>
          </p:cNvSpPr>
          <p:nvPr>
            <p:ph sz="half" idx="2"/>
          </p:nvPr>
        </p:nvSpPr>
        <p:spPr>
          <a:xfrm>
            <a:off x="4648200" y="1981200"/>
            <a:ext cx="3810000" cy="4114800"/>
          </a:xfrm>
        </p:spPr>
        <p:txBody>
          <a:bodyPr/>
          <a:lstStyle>
            <a:lvl1pPr>
              <a:defRPr sz="2800">
                <a:uFillTx/>
              </a:defRPr>
            </a:lvl1pPr>
            <a:lvl2pPr>
              <a:defRPr sz="2400">
                <a:uFillTx/>
              </a:defRPr>
            </a:lvl2pPr>
            <a:lvl3pPr>
              <a:defRPr sz="2000">
                <a:uFillTx/>
              </a:defRPr>
            </a:lvl3pPr>
            <a:lvl4pPr>
              <a:defRPr sz="1800">
                <a:uFillTx/>
              </a:defRPr>
            </a:lvl4pPr>
            <a:lvl5pPr>
              <a:defRPr sz="1800">
                <a:uFillTx/>
              </a:defRPr>
            </a:lvl5pPr>
            <a:lvl6pPr>
              <a:defRPr sz="1800">
                <a:uFillTx/>
              </a:defRPr>
            </a:lvl6pPr>
            <a:lvl7pPr>
              <a:defRPr sz="1800">
                <a:uFillTx/>
              </a:defRPr>
            </a:lvl7pPr>
            <a:lvl8pPr>
              <a:defRPr sz="1800">
                <a:uFillTx/>
              </a:defRPr>
            </a:lvl8pPr>
            <a:lvl9pPr>
              <a:defRPr sz="18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5" name="Rectangle 4"/>
          <p:cNvSpPr>
            <a:spLocks noGrp="1" noChangeArrowheads="1"/>
          </p:cNvSpPr>
          <p:nvPr>
            <p:ph type="dt" sz="half" idx="10"/>
          </p:nvPr>
        </p:nvSpPr>
        <p:spPr/>
        <p:txBody>
          <a:bodyPr/>
          <a:lstStyle>
            <a:lvl1pPr>
              <a:defRPr>
                <a:uFillTx/>
              </a:defRPr>
            </a:lvl1pPr>
          </a:lstStyle>
          <a:p>
            <a:pPr>
              <a:defRPr>
                <a:uFillTx/>
              </a:defRPr>
            </a:pPr>
            <a:endParaRPr lang="en-US">
              <a:solidFill>
                <a:srgbClr val="000000"/>
              </a:solidFill>
              <a:uFillTx/>
            </a:endParaRPr>
          </a:p>
        </p:txBody>
      </p:sp>
      <p:sp>
        <p:nvSpPr>
          <p:cNvPr id="6" name="Rectangle 5"/>
          <p:cNvSpPr>
            <a:spLocks noGrp="1" noChangeArrowheads="1"/>
          </p:cNvSpPr>
          <p:nvPr>
            <p:ph type="ftr" sz="quarter" idx="11"/>
          </p:nvPr>
        </p:nvSpPr>
        <p:spPr/>
        <p:txBody>
          <a:bodyPr/>
          <a:lstStyle>
            <a:lvl1pPr>
              <a:defRPr>
                <a:uFillTx/>
              </a:defRPr>
            </a:lvl1pPr>
          </a:lstStyle>
          <a:p>
            <a:pPr>
              <a:defRPr>
                <a:uFillTx/>
              </a:defRPr>
            </a:pPr>
            <a:endParaRPr lang="en-US">
              <a:solidFill>
                <a:srgbClr val="000000"/>
              </a:solidFill>
              <a:uFillTx/>
            </a:endParaRPr>
          </a:p>
        </p:txBody>
      </p:sp>
      <p:sp>
        <p:nvSpPr>
          <p:cNvPr id="7" name="Rectangle 6"/>
          <p:cNvSpPr>
            <a:spLocks noGrp="1" noChangeArrowheads="1"/>
          </p:cNvSpPr>
          <p:nvPr>
            <p:ph type="sldNum" sz="quarter" idx="12"/>
          </p:nvPr>
        </p:nvSpPr>
        <p:spPr/>
        <p:txBody>
          <a:bodyPr/>
          <a:lstStyle>
            <a:lvl1pPr>
              <a:defRPr>
                <a:uFillTx/>
              </a:defRPr>
            </a:lvl1pPr>
          </a:lstStyle>
          <a:p>
            <a:pPr>
              <a:defRPr>
                <a:uFillTx/>
              </a:defRPr>
            </a:pPr>
            <a:fld id="{0C7DA57F-0B38-4902-8E25-960CC54772AC}" type="slidenum">
              <a:rPr lang="en-US">
                <a:solidFill>
                  <a:srgbClr val="000000"/>
                </a:solidFill>
                <a:uFillTx/>
              </a:rPr>
              <a:pPr>
                <a:defRPr>
                  <a:uFillTx/>
                </a:defRPr>
              </a:pPr>
              <a:t>‹#›</a:t>
            </a:fld>
            <a:endParaRPr lang="en-US">
              <a:solidFill>
                <a:srgbClr val="000000"/>
              </a:solidFill>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uFillTx/>
              </a:defRPr>
            </a:lvl1pPr>
          </a:lstStyle>
          <a:p>
            <a:r>
              <a:rPr lang="en-US">
                <a:uFillTx/>
              </a:rPr>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uFillTx/>
              </a:defRPr>
            </a:lvl1pPr>
            <a:lvl2pPr>
              <a:defRPr sz="2000">
                <a:uFillTx/>
              </a:defRPr>
            </a:lvl2pPr>
            <a:lvl3pPr>
              <a:defRPr sz="1800">
                <a:uFillTx/>
              </a:defRPr>
            </a:lvl3pPr>
            <a:lvl4pPr>
              <a:defRPr sz="1600">
                <a:uFillTx/>
              </a:defRPr>
            </a:lvl4pPr>
            <a:lvl5pPr>
              <a:defRPr sz="1600">
                <a:uFillTx/>
              </a:defRPr>
            </a:lvl5pPr>
            <a:lvl6pPr>
              <a:defRPr sz="1600">
                <a:uFillTx/>
              </a:defRPr>
            </a:lvl6pPr>
            <a:lvl7pPr>
              <a:defRPr sz="1600">
                <a:uFillTx/>
              </a:defRPr>
            </a:lvl7pPr>
            <a:lvl8pPr>
              <a:defRPr sz="1600">
                <a:uFillTx/>
              </a:defRPr>
            </a:lvl8pPr>
            <a:lvl9pPr>
              <a:defRPr sz="16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uFillTx/>
              </a:defRPr>
            </a:lvl1pPr>
            <a:lvl2pPr>
              <a:defRPr sz="2000">
                <a:uFillTx/>
              </a:defRPr>
            </a:lvl2pPr>
            <a:lvl3pPr>
              <a:defRPr sz="1800">
                <a:uFillTx/>
              </a:defRPr>
            </a:lvl3pPr>
            <a:lvl4pPr>
              <a:defRPr sz="1600">
                <a:uFillTx/>
              </a:defRPr>
            </a:lvl4pPr>
            <a:lvl5pPr>
              <a:defRPr sz="1600">
                <a:uFillTx/>
              </a:defRPr>
            </a:lvl5pPr>
            <a:lvl6pPr>
              <a:defRPr sz="1600">
                <a:uFillTx/>
              </a:defRPr>
            </a:lvl6pPr>
            <a:lvl7pPr>
              <a:defRPr sz="1600">
                <a:uFillTx/>
              </a:defRPr>
            </a:lvl7pPr>
            <a:lvl8pPr>
              <a:defRPr sz="1600">
                <a:uFillTx/>
              </a:defRPr>
            </a:lvl8pPr>
            <a:lvl9pPr>
              <a:defRPr sz="16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7" name="Rectangle 4"/>
          <p:cNvSpPr>
            <a:spLocks noGrp="1" noChangeArrowheads="1"/>
          </p:cNvSpPr>
          <p:nvPr>
            <p:ph type="dt" sz="half" idx="10"/>
          </p:nvPr>
        </p:nvSpPr>
        <p:spPr/>
        <p:txBody>
          <a:bodyPr/>
          <a:lstStyle>
            <a:lvl1pPr>
              <a:defRPr>
                <a:uFillTx/>
              </a:defRPr>
            </a:lvl1pPr>
          </a:lstStyle>
          <a:p>
            <a:pPr>
              <a:defRPr>
                <a:uFillTx/>
              </a:defRPr>
            </a:pPr>
            <a:endParaRPr lang="en-US">
              <a:solidFill>
                <a:srgbClr val="000000"/>
              </a:solidFill>
              <a:uFillTx/>
            </a:endParaRPr>
          </a:p>
        </p:txBody>
      </p:sp>
      <p:sp>
        <p:nvSpPr>
          <p:cNvPr id="8" name="Rectangle 5"/>
          <p:cNvSpPr>
            <a:spLocks noGrp="1" noChangeArrowheads="1"/>
          </p:cNvSpPr>
          <p:nvPr>
            <p:ph type="ftr" sz="quarter" idx="11"/>
          </p:nvPr>
        </p:nvSpPr>
        <p:spPr/>
        <p:txBody>
          <a:bodyPr/>
          <a:lstStyle>
            <a:lvl1pPr>
              <a:defRPr>
                <a:uFillTx/>
              </a:defRPr>
            </a:lvl1pPr>
          </a:lstStyle>
          <a:p>
            <a:pPr>
              <a:defRPr>
                <a:uFillTx/>
              </a:defRPr>
            </a:pPr>
            <a:endParaRPr lang="en-US">
              <a:solidFill>
                <a:srgbClr val="000000"/>
              </a:solidFill>
              <a:uFillTx/>
            </a:endParaRPr>
          </a:p>
        </p:txBody>
      </p:sp>
      <p:sp>
        <p:nvSpPr>
          <p:cNvPr id="9" name="Rectangle 6"/>
          <p:cNvSpPr>
            <a:spLocks noGrp="1" noChangeArrowheads="1"/>
          </p:cNvSpPr>
          <p:nvPr>
            <p:ph type="sldNum" sz="quarter" idx="12"/>
          </p:nvPr>
        </p:nvSpPr>
        <p:spPr/>
        <p:txBody>
          <a:bodyPr/>
          <a:lstStyle>
            <a:lvl1pPr>
              <a:defRPr>
                <a:uFillTx/>
              </a:defRPr>
            </a:lvl1pPr>
          </a:lstStyle>
          <a:p>
            <a:pPr>
              <a:defRPr>
                <a:uFillTx/>
              </a:defRPr>
            </a:pPr>
            <a:fld id="{CFC05E9F-A9EA-4B75-BC80-A592434C2A67}" type="slidenum">
              <a:rPr lang="en-US">
                <a:solidFill>
                  <a:srgbClr val="000000"/>
                </a:solidFill>
                <a:uFillTx/>
              </a:rPr>
              <a:pPr>
                <a:defRPr>
                  <a:uFillTx/>
                </a:defRPr>
              </a:pPr>
              <a:t>‹#›</a:t>
            </a:fld>
            <a:endParaRPr lang="en-US">
              <a:solidFill>
                <a:srgbClr val="000000"/>
              </a:solidFill>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Rectangle 4"/>
          <p:cNvSpPr>
            <a:spLocks noGrp="1" noChangeArrowheads="1"/>
          </p:cNvSpPr>
          <p:nvPr>
            <p:ph type="dt" sz="half" idx="10"/>
          </p:nvPr>
        </p:nvSpPr>
        <p:spPr/>
        <p:txBody>
          <a:bodyPr/>
          <a:lstStyle>
            <a:lvl1pPr>
              <a:defRPr>
                <a:uFillTx/>
              </a:defRPr>
            </a:lvl1pPr>
          </a:lstStyle>
          <a:p>
            <a:pPr>
              <a:defRPr>
                <a:uFillTx/>
              </a:defRPr>
            </a:pPr>
            <a:endParaRPr lang="en-US">
              <a:solidFill>
                <a:srgbClr val="000000"/>
              </a:solidFill>
              <a:uFillTx/>
            </a:endParaRPr>
          </a:p>
        </p:txBody>
      </p:sp>
      <p:sp>
        <p:nvSpPr>
          <p:cNvPr id="4" name="Rectangle 5"/>
          <p:cNvSpPr>
            <a:spLocks noGrp="1" noChangeArrowheads="1"/>
          </p:cNvSpPr>
          <p:nvPr>
            <p:ph type="ftr" sz="quarter" idx="11"/>
          </p:nvPr>
        </p:nvSpPr>
        <p:spPr/>
        <p:txBody>
          <a:bodyPr/>
          <a:lstStyle>
            <a:lvl1pPr>
              <a:defRPr>
                <a:uFillTx/>
              </a:defRPr>
            </a:lvl1pPr>
          </a:lstStyle>
          <a:p>
            <a:pPr>
              <a:defRPr>
                <a:uFillTx/>
              </a:defRPr>
            </a:pPr>
            <a:endParaRPr lang="en-US">
              <a:solidFill>
                <a:srgbClr val="000000"/>
              </a:solidFill>
              <a:uFillTx/>
            </a:endParaRPr>
          </a:p>
        </p:txBody>
      </p:sp>
      <p:sp>
        <p:nvSpPr>
          <p:cNvPr id="5" name="Rectangle 6"/>
          <p:cNvSpPr>
            <a:spLocks noGrp="1" noChangeArrowheads="1"/>
          </p:cNvSpPr>
          <p:nvPr>
            <p:ph type="sldNum" sz="quarter" idx="12"/>
          </p:nvPr>
        </p:nvSpPr>
        <p:spPr/>
        <p:txBody>
          <a:bodyPr/>
          <a:lstStyle>
            <a:lvl1pPr>
              <a:defRPr>
                <a:uFillTx/>
              </a:defRPr>
            </a:lvl1pPr>
          </a:lstStyle>
          <a:p>
            <a:pPr>
              <a:defRPr>
                <a:uFillTx/>
              </a:defRPr>
            </a:pPr>
            <a:fld id="{522C685F-B080-4726-B3D8-EACA1B10451D}" type="slidenum">
              <a:rPr lang="en-US">
                <a:solidFill>
                  <a:srgbClr val="000000"/>
                </a:solidFill>
                <a:uFillTx/>
              </a:rPr>
              <a:pPr>
                <a:defRPr>
                  <a:uFillTx/>
                </a:defRPr>
              </a:pPr>
              <a:t>‹#›</a:t>
            </a:fld>
            <a:endParaRPr lang="en-US">
              <a:solidFill>
                <a:srgbClr val="000000"/>
              </a:solidFill>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uFillTx/>
              </a:defRPr>
            </a:lvl1pPr>
          </a:lstStyle>
          <a:p>
            <a:pPr>
              <a:defRPr>
                <a:uFillTx/>
              </a:defRPr>
            </a:pPr>
            <a:endParaRPr lang="en-US">
              <a:solidFill>
                <a:srgbClr val="000000"/>
              </a:solidFill>
              <a:uFillTx/>
            </a:endParaRPr>
          </a:p>
        </p:txBody>
      </p:sp>
      <p:sp>
        <p:nvSpPr>
          <p:cNvPr id="3" name="Rectangle 5"/>
          <p:cNvSpPr>
            <a:spLocks noGrp="1" noChangeArrowheads="1"/>
          </p:cNvSpPr>
          <p:nvPr>
            <p:ph type="ftr" sz="quarter" idx="11"/>
          </p:nvPr>
        </p:nvSpPr>
        <p:spPr/>
        <p:txBody>
          <a:bodyPr/>
          <a:lstStyle>
            <a:lvl1pPr>
              <a:defRPr>
                <a:uFillTx/>
              </a:defRPr>
            </a:lvl1pPr>
          </a:lstStyle>
          <a:p>
            <a:pPr>
              <a:defRPr>
                <a:uFillTx/>
              </a:defRPr>
            </a:pPr>
            <a:endParaRPr lang="en-US">
              <a:solidFill>
                <a:srgbClr val="000000"/>
              </a:solidFill>
              <a:uFillTx/>
            </a:endParaRPr>
          </a:p>
        </p:txBody>
      </p:sp>
      <p:sp>
        <p:nvSpPr>
          <p:cNvPr id="4" name="Rectangle 6"/>
          <p:cNvSpPr>
            <a:spLocks noGrp="1" noChangeArrowheads="1"/>
          </p:cNvSpPr>
          <p:nvPr>
            <p:ph type="sldNum" sz="quarter" idx="12"/>
          </p:nvPr>
        </p:nvSpPr>
        <p:spPr/>
        <p:txBody>
          <a:bodyPr/>
          <a:lstStyle>
            <a:lvl1pPr>
              <a:defRPr>
                <a:uFillTx/>
              </a:defRPr>
            </a:lvl1pPr>
          </a:lstStyle>
          <a:p>
            <a:pPr>
              <a:defRPr>
                <a:uFillTx/>
              </a:defRPr>
            </a:pPr>
            <a:fld id="{0C4B6F06-D853-41E5-BE13-89F69C1BB034}" type="slidenum">
              <a:rPr lang="en-US">
                <a:solidFill>
                  <a:srgbClr val="000000"/>
                </a:solidFill>
                <a:uFillTx/>
              </a:rPr>
              <a:pPr>
                <a:defRPr>
                  <a:uFillTx/>
                </a:defRPr>
              </a:pPr>
              <a:t>‹#›</a:t>
            </a:fld>
            <a:endParaRPr lang="en-US">
              <a:solidFill>
                <a:srgbClr val="000000"/>
              </a:solidFill>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uFillTx/>
              </a:defRPr>
            </a:lvl1pPr>
          </a:lstStyle>
          <a:p>
            <a:r>
              <a:rPr lang="en-US">
                <a:uFillTx/>
              </a:rPr>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Click to edit Master text styles</a:t>
            </a:r>
          </a:p>
        </p:txBody>
      </p:sp>
      <p:sp>
        <p:nvSpPr>
          <p:cNvPr id="5" name="Rectangle 4"/>
          <p:cNvSpPr>
            <a:spLocks noGrp="1" noChangeArrowheads="1"/>
          </p:cNvSpPr>
          <p:nvPr>
            <p:ph type="dt" sz="half" idx="10"/>
          </p:nvPr>
        </p:nvSpPr>
        <p:spPr/>
        <p:txBody>
          <a:bodyPr/>
          <a:lstStyle>
            <a:lvl1pPr>
              <a:defRPr>
                <a:uFillTx/>
              </a:defRPr>
            </a:lvl1pPr>
          </a:lstStyle>
          <a:p>
            <a:pPr>
              <a:defRPr>
                <a:uFillTx/>
              </a:defRPr>
            </a:pPr>
            <a:endParaRPr lang="en-US">
              <a:solidFill>
                <a:srgbClr val="000000"/>
              </a:solidFill>
              <a:uFillTx/>
            </a:endParaRPr>
          </a:p>
        </p:txBody>
      </p:sp>
      <p:sp>
        <p:nvSpPr>
          <p:cNvPr id="6" name="Rectangle 5"/>
          <p:cNvSpPr>
            <a:spLocks noGrp="1" noChangeArrowheads="1"/>
          </p:cNvSpPr>
          <p:nvPr>
            <p:ph type="ftr" sz="quarter" idx="11"/>
          </p:nvPr>
        </p:nvSpPr>
        <p:spPr/>
        <p:txBody>
          <a:bodyPr/>
          <a:lstStyle>
            <a:lvl1pPr>
              <a:defRPr>
                <a:uFillTx/>
              </a:defRPr>
            </a:lvl1pPr>
          </a:lstStyle>
          <a:p>
            <a:pPr>
              <a:defRPr>
                <a:uFillTx/>
              </a:defRPr>
            </a:pPr>
            <a:endParaRPr lang="en-US">
              <a:solidFill>
                <a:srgbClr val="000000"/>
              </a:solidFill>
              <a:uFillTx/>
            </a:endParaRPr>
          </a:p>
        </p:txBody>
      </p:sp>
      <p:sp>
        <p:nvSpPr>
          <p:cNvPr id="7" name="Rectangle 6"/>
          <p:cNvSpPr>
            <a:spLocks noGrp="1" noChangeArrowheads="1"/>
          </p:cNvSpPr>
          <p:nvPr>
            <p:ph type="sldNum" sz="quarter" idx="12"/>
          </p:nvPr>
        </p:nvSpPr>
        <p:spPr/>
        <p:txBody>
          <a:bodyPr/>
          <a:lstStyle>
            <a:lvl1pPr>
              <a:defRPr>
                <a:uFillTx/>
              </a:defRPr>
            </a:lvl1pPr>
          </a:lstStyle>
          <a:p>
            <a:pPr>
              <a:defRPr>
                <a:uFillTx/>
              </a:defRPr>
            </a:pPr>
            <a:fld id="{74C88ABE-177F-465D-97A5-FAF0D948AA23}" type="slidenum">
              <a:rPr lang="en-US">
                <a:solidFill>
                  <a:srgbClr val="000000"/>
                </a:solidFill>
                <a:uFillTx/>
              </a:rPr>
              <a:pPr>
                <a:defRPr>
                  <a:uFillTx/>
                </a:defRPr>
              </a:pPr>
              <a:t>‹#›</a:t>
            </a:fld>
            <a:endParaRPr lang="en-US">
              <a:solidFill>
                <a:srgbClr val="000000"/>
              </a:solidFill>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uFillTx/>
              </a:defRPr>
            </a:lvl1pPr>
          </a:lstStyle>
          <a:p>
            <a:r>
              <a:rPr lang="en-US">
                <a:uFillTx/>
              </a:rPr>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uFillTx/>
              </a:defRPr>
            </a:lvl1pPr>
            <a:lvl2pPr marL="457200" indent="0">
              <a:buNone/>
              <a:defRPr sz="2800">
                <a:uFillTx/>
              </a:defRPr>
            </a:lvl2pPr>
            <a:lvl3pPr marL="914400" indent="0">
              <a:buNone/>
              <a:defRPr sz="2400">
                <a:uFillTx/>
              </a:defRPr>
            </a:lvl3pPr>
            <a:lvl4pPr marL="1371600" indent="0">
              <a:buNone/>
              <a:defRPr sz="2000">
                <a:uFillTx/>
              </a:defRPr>
            </a:lvl4pPr>
            <a:lvl5pPr marL="1828800" indent="0">
              <a:buNone/>
              <a:defRPr sz="2000">
                <a:uFillTx/>
              </a:defRPr>
            </a:lvl5pPr>
            <a:lvl6pPr marL="2286000" indent="0">
              <a:buNone/>
              <a:defRPr sz="2000">
                <a:uFillTx/>
              </a:defRPr>
            </a:lvl6pPr>
            <a:lvl7pPr marL="2743200" indent="0">
              <a:buNone/>
              <a:defRPr sz="2000">
                <a:uFillTx/>
              </a:defRPr>
            </a:lvl7pPr>
            <a:lvl8pPr marL="3200400" indent="0">
              <a:buNone/>
              <a:defRPr sz="2000">
                <a:uFillTx/>
              </a:defRPr>
            </a:lvl8pPr>
            <a:lvl9pPr marL="3657600" indent="0">
              <a:buNone/>
              <a:defRPr sz="2000">
                <a:uFillTx/>
              </a:defRPr>
            </a:lvl9pPr>
          </a:lstStyle>
          <a:p>
            <a:pPr lvl="0"/>
            <a:endParaRPr lang="en-US" noProof="0">
              <a:uFillTx/>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Click to edit Master text styles</a:t>
            </a:r>
          </a:p>
        </p:txBody>
      </p:sp>
      <p:sp>
        <p:nvSpPr>
          <p:cNvPr id="5" name="Rectangle 4"/>
          <p:cNvSpPr>
            <a:spLocks noGrp="1" noChangeArrowheads="1"/>
          </p:cNvSpPr>
          <p:nvPr>
            <p:ph type="dt" sz="half" idx="10"/>
          </p:nvPr>
        </p:nvSpPr>
        <p:spPr/>
        <p:txBody>
          <a:bodyPr/>
          <a:lstStyle>
            <a:lvl1pPr>
              <a:defRPr>
                <a:uFillTx/>
              </a:defRPr>
            </a:lvl1pPr>
          </a:lstStyle>
          <a:p>
            <a:pPr>
              <a:defRPr>
                <a:uFillTx/>
              </a:defRPr>
            </a:pPr>
            <a:endParaRPr lang="en-US">
              <a:solidFill>
                <a:srgbClr val="000000"/>
              </a:solidFill>
              <a:uFillTx/>
            </a:endParaRPr>
          </a:p>
        </p:txBody>
      </p:sp>
      <p:sp>
        <p:nvSpPr>
          <p:cNvPr id="6" name="Rectangle 5"/>
          <p:cNvSpPr>
            <a:spLocks noGrp="1" noChangeArrowheads="1"/>
          </p:cNvSpPr>
          <p:nvPr>
            <p:ph type="ftr" sz="quarter" idx="11"/>
          </p:nvPr>
        </p:nvSpPr>
        <p:spPr/>
        <p:txBody>
          <a:bodyPr/>
          <a:lstStyle>
            <a:lvl1pPr>
              <a:defRPr>
                <a:uFillTx/>
              </a:defRPr>
            </a:lvl1pPr>
          </a:lstStyle>
          <a:p>
            <a:pPr>
              <a:defRPr>
                <a:uFillTx/>
              </a:defRPr>
            </a:pPr>
            <a:endParaRPr lang="en-US">
              <a:solidFill>
                <a:srgbClr val="000000"/>
              </a:solidFill>
              <a:uFillTx/>
            </a:endParaRPr>
          </a:p>
        </p:txBody>
      </p:sp>
      <p:sp>
        <p:nvSpPr>
          <p:cNvPr id="7" name="Rectangle 6"/>
          <p:cNvSpPr>
            <a:spLocks noGrp="1" noChangeArrowheads="1"/>
          </p:cNvSpPr>
          <p:nvPr>
            <p:ph type="sldNum" sz="quarter" idx="12"/>
          </p:nvPr>
        </p:nvSpPr>
        <p:spPr/>
        <p:txBody>
          <a:bodyPr/>
          <a:lstStyle>
            <a:lvl1pPr>
              <a:defRPr>
                <a:uFillTx/>
              </a:defRPr>
            </a:lvl1pPr>
          </a:lstStyle>
          <a:p>
            <a:pPr>
              <a:defRPr>
                <a:uFillTx/>
              </a:defRPr>
            </a:pPr>
            <a:fld id="{8BD21E13-28AA-46A9-9B8E-3BFC1CB371F0}" type="slidenum">
              <a:rPr lang="en-US">
                <a:solidFill>
                  <a:srgbClr val="000000"/>
                </a:solidFill>
                <a:uFillTx/>
              </a:rPr>
              <a:pPr>
                <a:defRPr>
                  <a:uFillTx/>
                </a:defRPr>
              </a:pPr>
              <a:t>‹#›</a:t>
            </a:fld>
            <a:endParaRPr lang="en-US">
              <a:solidFill>
                <a:srgbClr val="000000"/>
              </a:solidFill>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85800" y="152400"/>
            <a:ext cx="7772400" cy="1143000"/>
          </a:xfrm>
          <a:prstGeom prst="rect">
            <a:avLst/>
          </a:prstGeom>
          <a:noFill/>
          <a:ln w="9525">
            <a:noFill/>
            <a:miter lim="800000"/>
          </a:ln>
        </p:spPr>
        <p:txBody>
          <a:bodyPr vert="horz" wrap="square" lIns="91440" tIns="45720" rIns="91440" bIns="45720" numCol="1" anchor="ctr" anchorCtr="0" compatLnSpc="1">
            <a:prstTxWarp prst="textNoShape">
              <a:avLst/>
            </a:prstTxWarp>
          </a:bodyPr>
          <a:lstStyle/>
          <a:p>
            <a:pPr lvl="0"/>
            <a:r>
              <a:rPr lang="en-US">
                <a:uFillTx/>
              </a:rPr>
              <a:t>Click to edit Master title style</a:t>
            </a:r>
          </a:p>
        </p:txBody>
      </p:sp>
      <p:sp>
        <p:nvSpPr>
          <p:cNvPr id="5123" name="Rectangle 3"/>
          <p:cNvSpPr>
            <a:spLocks noGrp="1" noChangeArrowheads="1"/>
          </p:cNvSpPr>
          <p:nvPr>
            <p:ph type="body" idx="1"/>
          </p:nvPr>
        </p:nvSpPr>
        <p:spPr bwMode="auto">
          <a:xfrm>
            <a:off x="685800" y="1981200"/>
            <a:ext cx="7772400" cy="41148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defRPr sz="1400">
                <a:uFillTx/>
              </a:defRPr>
            </a:lvl1pPr>
          </a:lstStyle>
          <a:p>
            <a:pPr>
              <a:defRPr>
                <a:uFillTx/>
              </a:defRPr>
            </a:pPr>
            <a:endParaRPr lang="en-US">
              <a:solidFill>
                <a:srgbClr val="000000"/>
              </a:solidFill>
              <a:uFillTx/>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ctr">
              <a:defRPr sz="1400">
                <a:uFillTx/>
              </a:defRPr>
            </a:lvl1pPr>
          </a:lstStyle>
          <a:p>
            <a:pPr>
              <a:defRPr>
                <a:uFillTx/>
              </a:defRPr>
            </a:pPr>
            <a:endParaRPr lang="en-US">
              <a:solidFill>
                <a:srgbClr val="000000"/>
              </a:solidFill>
              <a:uFillTx/>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a:defRPr sz="1400">
                <a:uFillTx/>
              </a:defRPr>
            </a:lvl1pPr>
          </a:lstStyle>
          <a:p>
            <a:pPr>
              <a:defRPr>
                <a:uFillTx/>
              </a:defRPr>
            </a:pPr>
            <a:fld id="{362E27CB-3D1C-40B8-9409-4E050C7F27B9}" type="slidenum">
              <a:rPr lang="en-US">
                <a:solidFill>
                  <a:srgbClr val="000000"/>
                </a:solidFill>
                <a:uFillTx/>
              </a:rPr>
              <a:pPr>
                <a:defRPr>
                  <a:uFillTx/>
                </a:defRPr>
              </a:pPr>
              <a:t>‹#›</a:t>
            </a:fld>
            <a:endParaRPr lang="en-US">
              <a:solidFill>
                <a:srgbClr val="000000"/>
              </a:solidFill>
              <a:uFillTx/>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0" fontAlgn="base" hangingPunct="0">
        <a:spcBef>
          <a:spcPct val="0"/>
        </a:spcBef>
        <a:spcAft>
          <a:spcPct val="0"/>
        </a:spcAft>
        <a:defRPr sz="4000">
          <a:solidFill>
            <a:schemeClr val="tx2"/>
          </a:solidFill>
          <a:uFillTx/>
          <a:latin typeface="+mj-lt"/>
          <a:ea typeface="+mj-ea"/>
          <a:cs typeface="+mj-cs"/>
        </a:defRPr>
      </a:lvl1pPr>
      <a:lvl2pPr algn="ctr" rtl="0" eaLnBrk="0" fontAlgn="base" hangingPunct="0">
        <a:spcBef>
          <a:spcPct val="0"/>
        </a:spcBef>
        <a:spcAft>
          <a:spcPct val="0"/>
        </a:spcAft>
        <a:defRPr sz="4000">
          <a:solidFill>
            <a:schemeClr val="tx2"/>
          </a:solidFill>
          <a:uFillTx/>
          <a:latin typeface="Times" charset="0"/>
        </a:defRPr>
      </a:lvl2pPr>
      <a:lvl3pPr algn="ctr" rtl="0" eaLnBrk="0" fontAlgn="base" hangingPunct="0">
        <a:spcBef>
          <a:spcPct val="0"/>
        </a:spcBef>
        <a:spcAft>
          <a:spcPct val="0"/>
        </a:spcAft>
        <a:defRPr sz="4000">
          <a:solidFill>
            <a:schemeClr val="tx2"/>
          </a:solidFill>
          <a:uFillTx/>
          <a:latin typeface="Times" charset="0"/>
        </a:defRPr>
      </a:lvl3pPr>
      <a:lvl4pPr algn="ctr" rtl="0" eaLnBrk="0" fontAlgn="base" hangingPunct="0">
        <a:spcBef>
          <a:spcPct val="0"/>
        </a:spcBef>
        <a:spcAft>
          <a:spcPct val="0"/>
        </a:spcAft>
        <a:defRPr sz="4000">
          <a:solidFill>
            <a:schemeClr val="tx2"/>
          </a:solidFill>
          <a:uFillTx/>
          <a:latin typeface="Times" charset="0"/>
        </a:defRPr>
      </a:lvl4pPr>
      <a:lvl5pPr algn="ctr" rtl="0" eaLnBrk="0" fontAlgn="base" hangingPunct="0">
        <a:spcBef>
          <a:spcPct val="0"/>
        </a:spcBef>
        <a:spcAft>
          <a:spcPct val="0"/>
        </a:spcAft>
        <a:defRPr sz="4000">
          <a:solidFill>
            <a:schemeClr val="tx2"/>
          </a:solidFill>
          <a:uFillTx/>
          <a:latin typeface="Times" charset="0"/>
        </a:defRPr>
      </a:lvl5pPr>
      <a:lvl6pPr marL="457200" algn="ctr" rtl="0" eaLnBrk="0" fontAlgn="base" hangingPunct="0">
        <a:spcBef>
          <a:spcPct val="0"/>
        </a:spcBef>
        <a:spcAft>
          <a:spcPct val="0"/>
        </a:spcAft>
        <a:defRPr sz="4000">
          <a:solidFill>
            <a:schemeClr val="tx2"/>
          </a:solidFill>
          <a:uFillTx/>
          <a:latin typeface="Times" charset="0"/>
        </a:defRPr>
      </a:lvl6pPr>
      <a:lvl7pPr marL="914400" algn="ctr" rtl="0" eaLnBrk="0" fontAlgn="base" hangingPunct="0">
        <a:spcBef>
          <a:spcPct val="0"/>
        </a:spcBef>
        <a:spcAft>
          <a:spcPct val="0"/>
        </a:spcAft>
        <a:defRPr sz="4000">
          <a:solidFill>
            <a:schemeClr val="tx2"/>
          </a:solidFill>
          <a:uFillTx/>
          <a:latin typeface="Times" charset="0"/>
        </a:defRPr>
      </a:lvl7pPr>
      <a:lvl8pPr marL="1371600" algn="ctr" rtl="0" eaLnBrk="0" fontAlgn="base" hangingPunct="0">
        <a:spcBef>
          <a:spcPct val="0"/>
        </a:spcBef>
        <a:spcAft>
          <a:spcPct val="0"/>
        </a:spcAft>
        <a:defRPr sz="4000">
          <a:solidFill>
            <a:schemeClr val="tx2"/>
          </a:solidFill>
          <a:uFillTx/>
          <a:latin typeface="Times" charset="0"/>
        </a:defRPr>
      </a:lvl8pPr>
      <a:lvl9pPr marL="1828800" algn="ctr" rtl="0" eaLnBrk="0" fontAlgn="base" hangingPunct="0">
        <a:spcBef>
          <a:spcPct val="0"/>
        </a:spcBef>
        <a:spcAft>
          <a:spcPct val="0"/>
        </a:spcAft>
        <a:defRPr sz="4000">
          <a:solidFill>
            <a:schemeClr val="tx2"/>
          </a:solidFill>
          <a:uFillTx/>
          <a:latin typeface="Times" charset="0"/>
        </a:defRPr>
      </a:lvl9pPr>
    </p:titleStyle>
    <p:bodyStyle>
      <a:lvl1pPr marL="342900" indent="-342900" algn="l" rtl="0" eaLnBrk="0" fontAlgn="base" hangingPunct="0">
        <a:spcBef>
          <a:spcPct val="20000"/>
        </a:spcBef>
        <a:spcAft>
          <a:spcPct val="0"/>
        </a:spcAft>
        <a:buChar char="•"/>
        <a:defRPr sz="4000">
          <a:solidFill>
            <a:schemeClr val="tx1"/>
          </a:solidFill>
          <a:uFillTx/>
          <a:latin typeface="+mn-lt"/>
          <a:ea typeface="+mn-ea"/>
          <a:cs typeface="+mn-cs"/>
        </a:defRPr>
      </a:lvl1pPr>
      <a:lvl2pPr marL="742950" indent="-285750" algn="l" rtl="0" eaLnBrk="0" fontAlgn="base" hangingPunct="0">
        <a:spcBef>
          <a:spcPct val="20000"/>
        </a:spcBef>
        <a:spcAft>
          <a:spcPct val="0"/>
        </a:spcAft>
        <a:buChar char="–"/>
        <a:defRPr sz="4000">
          <a:solidFill>
            <a:schemeClr val="tx1"/>
          </a:solidFill>
          <a:uFillTx/>
          <a:latin typeface="+mn-lt"/>
        </a:defRPr>
      </a:lvl2pPr>
      <a:lvl3pPr marL="1143000" indent="-228600" algn="l" rtl="0" eaLnBrk="0" fontAlgn="base" hangingPunct="0">
        <a:spcBef>
          <a:spcPct val="20000"/>
        </a:spcBef>
        <a:spcAft>
          <a:spcPct val="0"/>
        </a:spcAft>
        <a:buChar char="•"/>
        <a:defRPr sz="2400">
          <a:solidFill>
            <a:schemeClr val="tx1"/>
          </a:solidFill>
          <a:uFillTx/>
          <a:latin typeface="+mn-lt"/>
        </a:defRPr>
      </a:lvl3pPr>
      <a:lvl4pPr marL="1600200" indent="-228600" algn="l" rtl="0" eaLnBrk="0" fontAlgn="base" hangingPunct="0">
        <a:spcBef>
          <a:spcPct val="20000"/>
        </a:spcBef>
        <a:spcAft>
          <a:spcPct val="0"/>
        </a:spcAft>
        <a:buChar char="–"/>
        <a:defRPr sz="2000">
          <a:solidFill>
            <a:schemeClr val="tx1"/>
          </a:solidFill>
          <a:uFillTx/>
          <a:latin typeface="+mn-lt"/>
        </a:defRPr>
      </a:lvl4pPr>
      <a:lvl5pPr marL="2057400" indent="-228600" algn="l" rtl="0" eaLnBrk="0" fontAlgn="base" hangingPunct="0">
        <a:spcBef>
          <a:spcPct val="20000"/>
        </a:spcBef>
        <a:spcAft>
          <a:spcPct val="0"/>
        </a:spcAft>
        <a:buChar char="»"/>
        <a:defRPr sz="2000">
          <a:solidFill>
            <a:schemeClr val="tx1"/>
          </a:solidFill>
          <a:uFillTx/>
          <a:latin typeface="+mn-lt"/>
        </a:defRPr>
      </a:lvl5pPr>
      <a:lvl6pPr marL="2514600" indent="-228600" algn="l" rtl="0" eaLnBrk="0" fontAlgn="base" hangingPunct="0">
        <a:spcBef>
          <a:spcPct val="20000"/>
        </a:spcBef>
        <a:spcAft>
          <a:spcPct val="0"/>
        </a:spcAft>
        <a:buChar char="»"/>
        <a:defRPr sz="2000">
          <a:solidFill>
            <a:schemeClr val="tx1"/>
          </a:solidFill>
          <a:uFillTx/>
          <a:latin typeface="+mn-lt"/>
        </a:defRPr>
      </a:lvl6pPr>
      <a:lvl7pPr marL="2971800" indent="-228600" algn="l" rtl="0" eaLnBrk="0" fontAlgn="base" hangingPunct="0">
        <a:spcBef>
          <a:spcPct val="20000"/>
        </a:spcBef>
        <a:spcAft>
          <a:spcPct val="0"/>
        </a:spcAft>
        <a:buChar char="»"/>
        <a:defRPr sz="2000">
          <a:solidFill>
            <a:schemeClr val="tx1"/>
          </a:solidFill>
          <a:uFillTx/>
          <a:latin typeface="+mn-lt"/>
        </a:defRPr>
      </a:lvl7pPr>
      <a:lvl8pPr marL="3429000" indent="-228600" algn="l" rtl="0" eaLnBrk="0" fontAlgn="base" hangingPunct="0">
        <a:spcBef>
          <a:spcPct val="20000"/>
        </a:spcBef>
        <a:spcAft>
          <a:spcPct val="0"/>
        </a:spcAft>
        <a:buChar char="»"/>
        <a:defRPr sz="2000">
          <a:solidFill>
            <a:schemeClr val="tx1"/>
          </a:solidFill>
          <a:uFillTx/>
          <a:latin typeface="+mn-lt"/>
        </a:defRPr>
      </a:lvl8pPr>
      <a:lvl9pPr marL="3886200" indent="-228600" algn="l" rtl="0" eaLnBrk="0" fontAlgn="base" hangingPunct="0">
        <a:spcBef>
          <a:spcPct val="20000"/>
        </a:spcBef>
        <a:spcAft>
          <a:spcPct val="0"/>
        </a:spcAft>
        <a:buChar char="»"/>
        <a:defRPr sz="2000">
          <a:solidFill>
            <a:schemeClr val="tx1"/>
          </a:solidFill>
          <a:uFillTx/>
          <a:latin typeface="+mn-lt"/>
        </a:defRPr>
      </a:lvl9pPr>
    </p:bodyStyle>
    <p:other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a:spLocks/>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uFillTx/>
            </a:endParaRPr>
          </a:p>
        </p:txBody>
      </p:sp>
      <p:sp>
        <p:nvSpPr>
          <p:cNvPr id="8" name="Oval 7"/>
          <p:cNvSpPr>
            <a:spLocks/>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uFillTx/>
            </a:endParaRPr>
          </a:p>
        </p:txBody>
      </p:sp>
      <p:sp>
        <p:nvSpPr>
          <p:cNvPr id="11" name="Donut 10"/>
          <p:cNvSpPr>
            <a:spLocks/>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uFillTx/>
            </a:endParaRPr>
          </a:p>
        </p:txBody>
      </p:sp>
      <p:sp>
        <p:nvSpPr>
          <p:cNvPr id="12" name="Rectangle 11"/>
          <p:cNvSpPr>
            <a:spLocks/>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uFillTx/>
            </a:endParaRPr>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uFillTx/>
              </a:rPr>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uFillTx/>
              </a:rPr>
              <a:t>Click to edit Master text styles</a:t>
            </a:r>
          </a:p>
          <a:p>
            <a:pPr lvl="1" eaLnBrk="1" latinLnBrk="0" hangingPunct="1"/>
            <a:r>
              <a:rPr kumimoji="0" lang="en-US">
                <a:uFillTx/>
              </a:rPr>
              <a:t>Second level</a:t>
            </a:r>
          </a:p>
          <a:p>
            <a:pPr lvl="2" eaLnBrk="1" latinLnBrk="0" hangingPunct="1"/>
            <a:r>
              <a:rPr kumimoji="0" lang="en-US">
                <a:uFillTx/>
              </a:rPr>
              <a:t>Third level</a:t>
            </a:r>
          </a:p>
          <a:p>
            <a:pPr lvl="3" eaLnBrk="1" latinLnBrk="0" hangingPunct="1"/>
            <a:r>
              <a:rPr kumimoji="0" lang="en-US">
                <a:uFillTx/>
              </a:rPr>
              <a:t>Fourth level</a:t>
            </a:r>
          </a:p>
          <a:p>
            <a:pPr lvl="4" eaLnBrk="1" latinLnBrk="0" hangingPunct="1"/>
            <a:r>
              <a:rPr kumimoji="0" lang="en-US">
                <a:uFillTx/>
              </a:rPr>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uFillTx/>
              </a:defRPr>
            </a:lvl1pPr>
            <a:extLst/>
          </a:lstStyle>
          <a:p>
            <a:pPr>
              <a:defRPr>
                <a:uFillTx/>
              </a:defRPr>
            </a:pPr>
            <a:endParaRPr lang="en-US">
              <a:uFillTx/>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uFillTx/>
              </a:defRPr>
            </a:lvl1pPr>
            <a:extLst/>
          </a:lstStyle>
          <a:p>
            <a:pPr>
              <a:defRPr>
                <a:uFillTx/>
              </a:defRPr>
            </a:pPr>
            <a:endParaRPr lang="en-US">
              <a:uFillTx/>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uFillTx/>
              </a:defRPr>
            </a:lvl1pPr>
            <a:extLst/>
          </a:lstStyle>
          <a:p>
            <a:pPr>
              <a:defRPr>
                <a:uFillTx/>
              </a:defRPr>
            </a:pPr>
            <a:fld id="{B569A6E5-29ED-4D72-ACD1-8443D7707D0B}" type="slidenum">
              <a:rPr lang="en-US" smtClean="0">
                <a:uFillTx/>
              </a:rPr>
              <a:pPr>
                <a:defRPr>
                  <a:uFillTx/>
                </a:defRPr>
              </a:pPr>
              <a:t>‹#›</a:t>
            </a:fld>
            <a:endParaRPr lang="en-US" dirty="0">
              <a:uFillTx/>
            </a:endParaRPr>
          </a:p>
        </p:txBody>
      </p:sp>
      <p:sp>
        <p:nvSpPr>
          <p:cNvPr id="15" name="Rectangle 14"/>
          <p:cNvSpPr>
            <a:spLocks/>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uFillTx/>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uFillTx/>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uFillTx/>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uFillTx/>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uFillTx/>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uFillTx/>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uFillTx/>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uFillTx/>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uFillTx/>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uFillTx/>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uFillTx/>
          <a:latin typeface="+mn-lt"/>
          <a:ea typeface="+mn-ea"/>
          <a:cs typeface="+mn-cs"/>
        </a:defRPr>
      </a:lvl9pPr>
      <a:extLst/>
    </p:bodyStyle>
    <p:otherStyle>
      <a:lvl1pPr marL="0" algn="l" rtl="0" eaLnBrk="1" latinLnBrk="0" hangingPunct="1">
        <a:defRPr kumimoji="0" kern="1200">
          <a:solidFill>
            <a:schemeClr val="tx1"/>
          </a:solidFill>
          <a:uFillTx/>
          <a:latin typeface="+mn-lt"/>
          <a:ea typeface="+mn-ea"/>
          <a:cs typeface="+mn-cs"/>
        </a:defRPr>
      </a:lvl1pPr>
      <a:lvl2pPr marL="457200" algn="l" rtl="0" eaLnBrk="1" latinLnBrk="0" hangingPunct="1">
        <a:defRPr kumimoji="0" kern="1200">
          <a:solidFill>
            <a:schemeClr val="tx1"/>
          </a:solidFill>
          <a:uFillTx/>
          <a:latin typeface="+mn-lt"/>
          <a:ea typeface="+mn-ea"/>
          <a:cs typeface="+mn-cs"/>
        </a:defRPr>
      </a:lvl2pPr>
      <a:lvl3pPr marL="914400" algn="l" rtl="0" eaLnBrk="1" latinLnBrk="0" hangingPunct="1">
        <a:defRPr kumimoji="0" kern="1200">
          <a:solidFill>
            <a:schemeClr val="tx1"/>
          </a:solidFill>
          <a:uFillTx/>
          <a:latin typeface="+mn-lt"/>
          <a:ea typeface="+mn-ea"/>
          <a:cs typeface="+mn-cs"/>
        </a:defRPr>
      </a:lvl3pPr>
      <a:lvl4pPr marL="1371600" algn="l" rtl="0" eaLnBrk="1" latinLnBrk="0" hangingPunct="1">
        <a:defRPr kumimoji="0" kern="1200">
          <a:solidFill>
            <a:schemeClr val="tx1"/>
          </a:solidFill>
          <a:uFillTx/>
          <a:latin typeface="+mn-lt"/>
          <a:ea typeface="+mn-ea"/>
          <a:cs typeface="+mn-cs"/>
        </a:defRPr>
      </a:lvl4pPr>
      <a:lvl5pPr marL="1828800" algn="l" rtl="0" eaLnBrk="1" latinLnBrk="0" hangingPunct="1">
        <a:defRPr kumimoji="0" kern="1200">
          <a:solidFill>
            <a:schemeClr val="tx1"/>
          </a:solidFill>
          <a:uFillTx/>
          <a:latin typeface="+mn-lt"/>
          <a:ea typeface="+mn-ea"/>
          <a:cs typeface="+mn-cs"/>
        </a:defRPr>
      </a:lvl5pPr>
      <a:lvl6pPr marL="2286000" algn="l" rtl="0" eaLnBrk="1" latinLnBrk="0" hangingPunct="1">
        <a:defRPr kumimoji="0" kern="1200">
          <a:solidFill>
            <a:schemeClr val="tx1"/>
          </a:solidFill>
          <a:uFillTx/>
          <a:latin typeface="+mn-lt"/>
          <a:ea typeface="+mn-ea"/>
          <a:cs typeface="+mn-cs"/>
        </a:defRPr>
      </a:lvl6pPr>
      <a:lvl7pPr marL="2743200" algn="l" rtl="0" eaLnBrk="1" latinLnBrk="0" hangingPunct="1">
        <a:defRPr kumimoji="0" kern="1200">
          <a:solidFill>
            <a:schemeClr val="tx1"/>
          </a:solidFill>
          <a:uFillTx/>
          <a:latin typeface="+mn-lt"/>
          <a:ea typeface="+mn-ea"/>
          <a:cs typeface="+mn-cs"/>
        </a:defRPr>
      </a:lvl7pPr>
      <a:lvl8pPr marL="3200400" algn="l" rtl="0" eaLnBrk="1" latinLnBrk="0" hangingPunct="1">
        <a:defRPr kumimoji="0" kern="1200">
          <a:solidFill>
            <a:schemeClr val="tx1"/>
          </a:solidFill>
          <a:uFillTx/>
          <a:latin typeface="+mn-lt"/>
          <a:ea typeface="+mn-ea"/>
          <a:cs typeface="+mn-cs"/>
        </a:defRPr>
      </a:lvl8pPr>
      <a:lvl9pPr marL="3657600" algn="l" rtl="0" eaLnBrk="1" latinLnBrk="0" hangingPunct="1">
        <a:defRPr kumimoji="0" kern="1200">
          <a:solidFill>
            <a:schemeClr val="tx1"/>
          </a:solidFill>
          <a:uFillTx/>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amu.aefis.net/" TargetMode="Externa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s://urldefense.proofpoint.com/v2/url?u=http-3A__www.povertyusa.org_data_2014&amp;d=DwMFaQ&amp;c=u6LDEWzohnDQ01ySGnxMzg&amp;r=Z6yaDUG7Yb3PdDf0Ktcbqw7qZcH-FGoXag-6Bnyu4v0&amp;m=cwLWsLfGToCd7mMW4A-g15JkIEGtFc1aYPYVPEkPW-Q&amp;s=gPh_yFfJAdO1xz8ROKCtpov0KQBAS-JBm6Cmo9fEix4&amp;e=" TargetMode="External"/><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hyperlink" Target="https://urldefense.proofpoint.com/v2/url?u=http-3A__www.povertyusa.org_data_2014&amp;d=DwMFaQ&amp;c=u6LDEWzohnDQ01ySGnxMzg&amp;r=Z6yaDUG7Yb3PdDf0Ktcbqw7qZcH-FGoXag-6Bnyu4v0&amp;m=cwLWsLfGToCd7mMW4A-g15JkIEGtFc1aYPYVPEkPW-Q&amp;s=gPh_yFfJAdO1xz8ROKCtpov0KQBAS-JBm6Cmo9fEix4&amp;e=" TargetMode="External"/><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hyperlink" Target="http://www.povertyusa.org/the-state-of-poverty/poverty-map-county/"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1.xml"/><Relationship Id="rId4" Type="http://schemas.openxmlformats.org/officeDocument/2006/relationships/hyperlink" Target="http://www.cbpp.org/cms/?fa=view&amp;id=3625"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hyperlink" Target="https://tamu.aefis.net/" TargetMode="Externa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32225-1766-4B6B-AF92-59F7D6B8FA8C}"/>
              </a:ext>
            </a:extLst>
          </p:cNvPr>
          <p:cNvSpPr>
            <a:spLocks noGrp="1"/>
          </p:cNvSpPr>
          <p:nvPr>
            <p:ph type="ctrTitle"/>
          </p:nvPr>
        </p:nvSpPr>
        <p:spPr>
          <a:xfrm>
            <a:off x="1454683" y="1778508"/>
            <a:ext cx="7406640" cy="1472184"/>
          </a:xfrm>
        </p:spPr>
        <p:txBody>
          <a:bodyPr>
            <a:normAutofit fontScale="90000"/>
          </a:bodyPr>
          <a:lstStyle/>
          <a:p>
            <a:r>
              <a:rPr lang="en-US" dirty="0">
                <a:solidFill>
                  <a:srgbClr val="C00000"/>
                </a:solidFill>
              </a:rPr>
              <a:t>Please complete the University Course Eval!</a:t>
            </a:r>
            <a:br>
              <a:rPr lang="en-US" dirty="0"/>
            </a:br>
            <a:br>
              <a:rPr lang="en-US" dirty="0"/>
            </a:br>
            <a:r>
              <a:rPr lang="en-US" dirty="0">
                <a:hlinkClick r:id="rId2"/>
              </a:rPr>
              <a:t>https://tamu.aefis.net</a:t>
            </a:r>
            <a:r>
              <a:rPr lang="en-US" dirty="0"/>
              <a:t> </a:t>
            </a:r>
          </a:p>
        </p:txBody>
      </p:sp>
      <p:sp>
        <p:nvSpPr>
          <p:cNvPr id="4" name="Subtitle 3">
            <a:extLst>
              <a:ext uri="{FF2B5EF4-FFF2-40B4-BE49-F238E27FC236}">
                <a16:creationId xmlns:a16="http://schemas.microsoft.com/office/drawing/2014/main" id="{64BEE6CC-9188-431C-B227-AAD84A22D252}"/>
              </a:ext>
            </a:extLst>
          </p:cNvPr>
          <p:cNvSpPr>
            <a:spLocks noGrp="1"/>
          </p:cNvSpPr>
          <p:nvPr>
            <p:ph type="subTitle" idx="1"/>
          </p:nvPr>
        </p:nvSpPr>
        <p:spPr>
          <a:xfrm>
            <a:off x="1432560" y="4343400"/>
            <a:ext cx="7406640" cy="1752600"/>
          </a:xfrm>
        </p:spPr>
        <p:txBody>
          <a:bodyPr>
            <a:normAutofit fontScale="70000" lnSpcReduction="20000"/>
          </a:bodyPr>
          <a:lstStyle/>
          <a:p>
            <a:r>
              <a:rPr lang="en-US" b="1" dirty="0">
                <a:solidFill>
                  <a:schemeClr val="accent3">
                    <a:lumMod val="50000"/>
                  </a:schemeClr>
                </a:solidFill>
              </a:rPr>
              <a:t>Should take only 2-10 minutes, depending on whether you are willing to leave comments, too.  I hope you will, and the more specific, the better.</a:t>
            </a:r>
          </a:p>
          <a:p>
            <a:endParaRPr lang="en-US" b="1" u="sng" dirty="0">
              <a:solidFill>
                <a:schemeClr val="accent3">
                  <a:lumMod val="50000"/>
                </a:schemeClr>
              </a:solidFill>
            </a:endParaRPr>
          </a:p>
          <a:p>
            <a:r>
              <a:rPr lang="en-US" b="1" u="sng" dirty="0">
                <a:solidFill>
                  <a:schemeClr val="accent3">
                    <a:lumMod val="50000"/>
                  </a:schemeClr>
                </a:solidFill>
              </a:rPr>
              <a:t>My Promise</a:t>
            </a:r>
            <a:r>
              <a:rPr lang="en-US" b="1" dirty="0">
                <a:solidFill>
                  <a:schemeClr val="accent3">
                    <a:lumMod val="50000"/>
                  </a:schemeClr>
                </a:solidFill>
              </a:rPr>
              <a:t>:  If you leave comments, I WILL READ them.  Previous student comments have led me to change my course design in big and small ways.</a:t>
            </a:r>
          </a:p>
          <a:p>
            <a:endParaRPr lang="en-US" dirty="0">
              <a:solidFill>
                <a:srgbClr val="C00000"/>
              </a:solidFill>
            </a:endParaRPr>
          </a:p>
        </p:txBody>
      </p:sp>
    </p:spTree>
    <p:extLst>
      <p:ext uri="{BB962C8B-B14F-4D97-AF65-F5344CB8AC3E}">
        <p14:creationId xmlns:p14="http://schemas.microsoft.com/office/powerpoint/2010/main" val="1616451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28600"/>
            <a:ext cx="7708392" cy="1143000"/>
          </a:xfrm>
        </p:spPr>
        <p:txBody>
          <a:bodyPr>
            <a:noAutofit/>
          </a:bodyPr>
          <a:lstStyle/>
          <a:p>
            <a:r>
              <a:rPr lang="en-US" sz="3200" dirty="0">
                <a:uFillTx/>
              </a:rPr>
              <a:t>Texas’ poverty rate of 15.9% ranked it 39</a:t>
            </a:r>
            <a:r>
              <a:rPr lang="en-US" sz="3200" baseline="30000" dirty="0">
                <a:uFillTx/>
              </a:rPr>
              <a:t>th</a:t>
            </a:r>
            <a:r>
              <a:rPr lang="en-US" sz="3200" dirty="0">
                <a:uFillTx/>
              </a:rPr>
              <a:t> in the U.S. in 2014</a:t>
            </a:r>
          </a:p>
        </p:txBody>
      </p:sp>
      <p:sp>
        <p:nvSpPr>
          <p:cNvPr id="3" name="Rectangle 2"/>
          <p:cNvSpPr>
            <a:spLocks/>
          </p:cNvSpPr>
          <p:nvPr/>
        </p:nvSpPr>
        <p:spPr>
          <a:xfrm>
            <a:off x="1828800" y="6347074"/>
            <a:ext cx="7848600" cy="369332"/>
          </a:xfrm>
          <a:prstGeom prst="rect">
            <a:avLst/>
          </a:prstGeom>
        </p:spPr>
        <p:txBody>
          <a:bodyPr wrap="square">
            <a:spAutoFit/>
          </a:bodyPr>
          <a:lstStyle/>
          <a:p>
            <a:r>
              <a:rPr lang="en-US" dirty="0">
                <a:uFillTx/>
                <a:hlinkClick r:id="rId3"/>
              </a:rPr>
              <a:t>http://www.povertyusa.org/data/2014</a:t>
            </a:r>
            <a:endParaRPr lang="en-US" dirty="0">
              <a:uFillTx/>
            </a:endParaRPr>
          </a:p>
        </p:txBody>
      </p:sp>
      <p:pic>
        <p:nvPicPr>
          <p:cNvPr id="5" name="Picture 4" descr="Infographic from povertyusa.org showing poverty rates of states in 2014.  Highest rates are in south and southwest.  Lowest rates are in mid-Atlantic, northeast, and Minnesota."/>
          <p:cNvPicPr>
            <a:picLocks noChangeAspect="1"/>
          </p:cNvPicPr>
          <p:nvPr/>
        </p:nvPicPr>
        <p:blipFill>
          <a:blip r:embed="rId4"/>
          <a:stretch>
            <a:fillRect/>
          </a:stretch>
        </p:blipFill>
        <p:spPr>
          <a:xfrm>
            <a:off x="2161822" y="1295399"/>
            <a:ext cx="5605815" cy="49625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708392" cy="1143000"/>
          </a:xfrm>
        </p:spPr>
        <p:txBody>
          <a:bodyPr>
            <a:noAutofit/>
          </a:bodyPr>
          <a:lstStyle/>
          <a:p>
            <a:r>
              <a:rPr lang="en-US" sz="3200" dirty="0">
                <a:uFillTx/>
              </a:rPr>
              <a:t>Poverty within Texas affected which two groups of Texans the most in 2014?</a:t>
            </a:r>
          </a:p>
        </p:txBody>
      </p:sp>
      <p:sp>
        <p:nvSpPr>
          <p:cNvPr id="3" name="Rectangle 2"/>
          <p:cNvSpPr>
            <a:spLocks/>
          </p:cNvSpPr>
          <p:nvPr/>
        </p:nvSpPr>
        <p:spPr>
          <a:xfrm>
            <a:off x="1828800" y="6347074"/>
            <a:ext cx="7848600" cy="369332"/>
          </a:xfrm>
          <a:prstGeom prst="rect">
            <a:avLst/>
          </a:prstGeom>
        </p:spPr>
        <p:txBody>
          <a:bodyPr wrap="square">
            <a:spAutoFit/>
          </a:bodyPr>
          <a:lstStyle/>
          <a:p>
            <a:r>
              <a:rPr lang="en-US" dirty="0">
                <a:uFillTx/>
                <a:hlinkClick r:id="rId3"/>
              </a:rPr>
              <a:t>http://www.povertyusa.org/data/2014</a:t>
            </a:r>
            <a:endParaRPr lang="en-US" dirty="0">
              <a:uFillTx/>
            </a:endParaRPr>
          </a:p>
        </p:txBody>
      </p:sp>
      <p:pic>
        <p:nvPicPr>
          <p:cNvPr id="4" name="Picture 3" descr="Same image as last slide, with the following information about poverty in Texas overlaid:&#10;&#10;State ranking: 37&#10;Overall poverty rate: 15.9&#10;Deep poverty rate: 6.6&#10;Child Poverty rate: 23&#10;Senior poverty rate: 10.3&#10;Poverty rate for people with disabilities: 20.5&#10;Poverty rate for women: 17.3&#10;Poverty rate for men: 14.4"/>
          <p:cNvPicPr>
            <a:picLocks noChangeAspect="1"/>
          </p:cNvPicPr>
          <p:nvPr/>
        </p:nvPicPr>
        <p:blipFill>
          <a:blip r:embed="rId4"/>
          <a:stretch>
            <a:fillRect/>
          </a:stretch>
        </p:blipFill>
        <p:spPr>
          <a:xfrm>
            <a:off x="2164954" y="1366838"/>
            <a:ext cx="5593158" cy="4957762"/>
          </a:xfrm>
          <a:prstGeom prst="rect">
            <a:avLst/>
          </a:prstGeom>
        </p:spPr>
      </p:pic>
      <p:sp>
        <p:nvSpPr>
          <p:cNvPr id="5" name="TextBox 4" descr="Note:  2018 Overall Poverty Rate in Texas is 15.5%&#10;">
            <a:extLst>
              <a:ext uri="{FF2B5EF4-FFF2-40B4-BE49-F238E27FC236}">
                <a16:creationId xmlns:a16="http://schemas.microsoft.com/office/drawing/2014/main" id="{7261C51C-3854-48A8-8473-B19DC4272991}"/>
              </a:ext>
            </a:extLst>
          </p:cNvPr>
          <p:cNvSpPr txBox="1">
            <a:spLocks/>
          </p:cNvSpPr>
          <p:nvPr/>
        </p:nvSpPr>
        <p:spPr>
          <a:xfrm rot="691946">
            <a:off x="7288184" y="2644531"/>
            <a:ext cx="2057400" cy="738664"/>
          </a:xfrm>
          <a:prstGeom prst="rect">
            <a:avLst/>
          </a:prstGeom>
          <a:noFill/>
        </p:spPr>
        <p:txBody>
          <a:bodyPr wrap="square" rtlCol="0">
            <a:spAutoFit/>
          </a:bodyPr>
          <a:lstStyle/>
          <a:p>
            <a:r>
              <a:rPr lang="en-US" sz="1400" dirty="0">
                <a:solidFill>
                  <a:srgbClr val="FF0000"/>
                </a:solidFill>
                <a:effectLst>
                  <a:outerShdw blurRad="38100" dist="38100" dir="2700000" algn="tl">
                    <a:srgbClr val="000000">
                      <a:alpha val="43137"/>
                    </a:srgbClr>
                  </a:outerShdw>
                </a:effectLst>
                <a:uFillTx/>
                <a:latin typeface="Segoe Print" panose="02000600000000000000" pitchFamily="2" charset="0"/>
              </a:rPr>
              <a:t>2018 Overall Poverty Rate in Texas is 15.5%</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ounty level poverty rate map of Texas, showing Brazos County as having a poverty rate of greater than 23%.&#10;&#10;Note reads:  Poverty rates are usually inflated in university towns.  Why?"/>
          <p:cNvPicPr>
            <a:picLocks noChangeAspect="1"/>
          </p:cNvPicPr>
          <p:nvPr/>
        </p:nvPicPr>
        <p:blipFill>
          <a:blip r:embed="rId3"/>
          <a:stretch>
            <a:fillRect/>
          </a:stretch>
        </p:blipFill>
        <p:spPr>
          <a:xfrm>
            <a:off x="3124200" y="1728788"/>
            <a:ext cx="4505889" cy="4748212"/>
          </a:xfrm>
          <a:prstGeom prst="rect">
            <a:avLst/>
          </a:prstGeom>
        </p:spPr>
      </p:pic>
      <p:sp>
        <p:nvSpPr>
          <p:cNvPr id="2" name="Title 1"/>
          <p:cNvSpPr>
            <a:spLocks noGrp="1"/>
          </p:cNvSpPr>
          <p:nvPr>
            <p:ph type="title"/>
          </p:nvPr>
        </p:nvSpPr>
        <p:spPr/>
        <p:txBody>
          <a:bodyPr>
            <a:normAutofit fontScale="90000"/>
          </a:bodyPr>
          <a:lstStyle/>
          <a:p>
            <a:r>
              <a:rPr lang="en-US" dirty="0">
                <a:uFillTx/>
              </a:rPr>
              <a:t>What was the Poverty Rate for Brazos County in 2014?</a:t>
            </a:r>
          </a:p>
        </p:txBody>
      </p:sp>
      <p:sp>
        <p:nvSpPr>
          <p:cNvPr id="3" name="Rectangle 2"/>
          <p:cNvSpPr>
            <a:spLocks/>
          </p:cNvSpPr>
          <p:nvPr/>
        </p:nvSpPr>
        <p:spPr>
          <a:xfrm>
            <a:off x="1905000" y="6477000"/>
            <a:ext cx="8458200" cy="369332"/>
          </a:xfrm>
          <a:prstGeom prst="rect">
            <a:avLst/>
          </a:prstGeom>
        </p:spPr>
        <p:txBody>
          <a:bodyPr wrap="square">
            <a:spAutoFit/>
          </a:bodyPr>
          <a:lstStyle/>
          <a:p>
            <a:r>
              <a:rPr lang="en-US" dirty="0">
                <a:uFillTx/>
                <a:hlinkClick r:id="rId4"/>
              </a:rPr>
              <a:t>http://www.povertyusa.org/the-state-of-poverty/poverty-map-county/</a:t>
            </a:r>
            <a:r>
              <a:rPr lang="en-US" dirty="0">
                <a:uFillTx/>
              </a:rPr>
              <a:t> </a:t>
            </a:r>
          </a:p>
        </p:txBody>
      </p:sp>
      <p:sp>
        <p:nvSpPr>
          <p:cNvPr id="4" name="Oval 3"/>
          <p:cNvSpPr>
            <a:spLocks/>
          </p:cNvSpPr>
          <p:nvPr/>
        </p:nvSpPr>
        <p:spPr>
          <a:xfrm>
            <a:off x="5791200" y="3048000"/>
            <a:ext cx="533400" cy="651142"/>
          </a:xfrm>
          <a:prstGeom prst="ellipse">
            <a:avLst/>
          </a:prstGeom>
          <a:ln w="19050">
            <a:solidFill>
              <a:srgbClr val="FF0000"/>
            </a:solidFill>
          </a:ln>
          <a:effectLst>
            <a:outerShdw blurRad="50800" dist="38100" dir="2700000" algn="tl" rotWithShape="0">
              <a:srgbClr val="000000">
                <a:alpha val="4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uFillTx/>
            </a:endParaRPr>
          </a:p>
        </p:txBody>
      </p:sp>
      <p:sp>
        <p:nvSpPr>
          <p:cNvPr id="5" name="TextBox 4"/>
          <p:cNvSpPr txBox="1">
            <a:spLocks/>
          </p:cNvSpPr>
          <p:nvPr/>
        </p:nvSpPr>
        <p:spPr>
          <a:xfrm rot="20987266">
            <a:off x="1135083" y="3066245"/>
            <a:ext cx="2057400" cy="954107"/>
          </a:xfrm>
          <a:prstGeom prst="rect">
            <a:avLst/>
          </a:prstGeom>
          <a:noFill/>
        </p:spPr>
        <p:txBody>
          <a:bodyPr wrap="square" rtlCol="0">
            <a:spAutoFit/>
          </a:bodyPr>
          <a:lstStyle/>
          <a:p>
            <a:r>
              <a:rPr lang="en-US" sz="1400" dirty="0">
                <a:solidFill>
                  <a:srgbClr val="FF0000"/>
                </a:solidFill>
                <a:effectLst>
                  <a:outerShdw blurRad="38100" dist="38100" dir="2700000" algn="tl">
                    <a:srgbClr val="000000">
                      <a:alpha val="43137"/>
                    </a:srgbClr>
                  </a:outerShdw>
                </a:effectLst>
                <a:uFillTx/>
                <a:latin typeface="Segoe Print" panose="02000600000000000000" pitchFamily="2" charset="0"/>
              </a:rPr>
              <a:t>Poverty rates are usually inflated in university towns.  Why?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ble of nationwide correlations between poverty and public assistance spending per recipient in 2014&#10;&#10;Medicaid spending per beneficiary: r=-0.41&#10;TANF benefit level: r=-0.63&#10;SNAP benefit level: r=-0.07 (Why?)&#10;CHIP spending per recipient: r=-0.14 (Why?)"/>
          <p:cNvPicPr>
            <a:picLocks noChangeAspect="1"/>
          </p:cNvPicPr>
          <p:nvPr/>
        </p:nvPicPr>
        <p:blipFill>
          <a:blip r:embed="rId3"/>
          <a:stretch>
            <a:fillRect/>
          </a:stretch>
        </p:blipFill>
        <p:spPr>
          <a:xfrm>
            <a:off x="2143124" y="1752600"/>
            <a:ext cx="5808179" cy="2619375"/>
          </a:xfrm>
          <a:prstGeom prst="rect">
            <a:avLst/>
          </a:prstGeom>
        </p:spPr>
      </p:pic>
      <p:sp>
        <p:nvSpPr>
          <p:cNvPr id="2" name="Title 1"/>
          <p:cNvSpPr>
            <a:spLocks noGrp="1"/>
          </p:cNvSpPr>
          <p:nvPr>
            <p:ph type="title"/>
          </p:nvPr>
        </p:nvSpPr>
        <p:spPr/>
        <p:txBody>
          <a:bodyPr anchor="ctr">
            <a:normAutofit fontScale="90000"/>
          </a:bodyPr>
          <a:lstStyle/>
          <a:p>
            <a:r>
              <a:rPr lang="en-US" sz="4000" dirty="0">
                <a:uFillTx/>
              </a:rPr>
              <a:t>Does Welfare Reduce Poverty? </a:t>
            </a:r>
            <a:r>
              <a:rPr lang="en-US" sz="3100" i="1" dirty="0">
                <a:uFillTx/>
              </a:rPr>
              <a:t>Nationwide Correlations Between Poverty and Public Assistance Spending Per Recipient  (2014)</a:t>
            </a:r>
          </a:p>
        </p:txBody>
      </p:sp>
      <p:pic>
        <p:nvPicPr>
          <p:cNvPr id="5122" name="Picture 2" descr="Screenshot from website for CHIP in Texas."/>
          <p:cNvPicPr>
            <a:picLocks noChangeAspect="1" noChangeArrowheads="1"/>
          </p:cNvPicPr>
          <p:nvPr/>
        </p:nvPicPr>
        <p:blipFill>
          <a:blip r:embed="rId4"/>
          <a:srcRect/>
          <a:stretch>
            <a:fillRect/>
          </a:stretch>
        </p:blipFill>
        <p:spPr bwMode="auto">
          <a:xfrm rot="20902121">
            <a:off x="3049909" y="4557666"/>
            <a:ext cx="6202267" cy="2918356"/>
          </a:xfrm>
          <a:prstGeom prst="rect">
            <a:avLst/>
          </a:prstGeom>
          <a:noFill/>
          <a:ln>
            <a:noFill/>
          </a:ln>
          <a:effectLst>
            <a:outerShdw blurRad="50800" dist="38100" dir="2700000" algn="tl" rotWithShape="0">
              <a:srgbClr val="000000">
                <a:alpha val="40000"/>
              </a:srgbClr>
            </a:outerShdw>
          </a:effectLst>
        </p:spPr>
      </p:pic>
      <p:sp>
        <p:nvSpPr>
          <p:cNvPr id="3" name="Oval 2"/>
          <p:cNvSpPr>
            <a:spLocks/>
          </p:cNvSpPr>
          <p:nvPr/>
        </p:nvSpPr>
        <p:spPr>
          <a:xfrm>
            <a:off x="7010400" y="3136900"/>
            <a:ext cx="762000" cy="457200"/>
          </a:xfrm>
          <a:prstGeom prst="ellipse">
            <a:avLst/>
          </a:prstGeom>
          <a:ln w="19050">
            <a:solidFill>
              <a:schemeClr val="accent1"/>
            </a:solidFill>
          </a:ln>
          <a:effectLst>
            <a:outerShdw blurRad="50800" dist="38100" dir="2700000" algn="tl" rotWithShape="0">
              <a:srgbClr val="000000">
                <a:alpha val="4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uFillTx/>
            </a:endParaRPr>
          </a:p>
        </p:txBody>
      </p:sp>
      <p:sp>
        <p:nvSpPr>
          <p:cNvPr id="5" name="TextBox 4"/>
          <p:cNvSpPr txBox="1">
            <a:spLocks/>
          </p:cNvSpPr>
          <p:nvPr/>
        </p:nvSpPr>
        <p:spPr>
          <a:xfrm>
            <a:off x="7848600" y="1847671"/>
            <a:ext cx="1295400" cy="1200329"/>
          </a:xfrm>
          <a:prstGeom prst="rect">
            <a:avLst/>
          </a:prstGeom>
          <a:noFill/>
        </p:spPr>
        <p:txBody>
          <a:bodyPr wrap="square" rtlCol="0">
            <a:spAutoFit/>
          </a:bodyPr>
          <a:lstStyle/>
          <a:p>
            <a:r>
              <a:rPr lang="en-US" sz="1200" dirty="0">
                <a:solidFill>
                  <a:srgbClr val="FF0000"/>
                </a:solidFill>
                <a:effectLst>
                  <a:outerShdw blurRad="38100" dist="38100" dir="2700000" algn="tl">
                    <a:srgbClr val="000000">
                      <a:alpha val="43137"/>
                    </a:srgbClr>
                  </a:outerShdw>
                </a:effectLst>
                <a:uFillTx/>
                <a:latin typeface="Segoe Print" panose="02000600000000000000" pitchFamily="2" charset="0"/>
              </a:rPr>
              <a:t>Data regularly show a strong correlation, but politicians argue about causality</a:t>
            </a:r>
          </a:p>
        </p:txBody>
      </p:sp>
      <p:sp>
        <p:nvSpPr>
          <p:cNvPr id="10" name="Oval 9"/>
          <p:cNvSpPr>
            <a:spLocks/>
          </p:cNvSpPr>
          <p:nvPr/>
        </p:nvSpPr>
        <p:spPr>
          <a:xfrm>
            <a:off x="7010400" y="3759200"/>
            <a:ext cx="762000" cy="457200"/>
          </a:xfrm>
          <a:prstGeom prst="ellipse">
            <a:avLst/>
          </a:prstGeom>
          <a:ln w="19050">
            <a:solidFill>
              <a:schemeClr val="accent1"/>
            </a:solidFill>
          </a:ln>
          <a:effectLst>
            <a:outerShdw blurRad="50800" dist="38100" dir="2700000" algn="tl" rotWithShape="0">
              <a:srgbClr val="000000">
                <a:alpha val="4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uFillTx/>
            </a:endParaRPr>
          </a:p>
        </p:txBody>
      </p:sp>
      <p:sp>
        <p:nvSpPr>
          <p:cNvPr id="9" name="Left Brace 8"/>
          <p:cNvSpPr>
            <a:spLocks/>
          </p:cNvSpPr>
          <p:nvPr/>
        </p:nvSpPr>
        <p:spPr>
          <a:xfrm>
            <a:off x="6858000" y="3136900"/>
            <a:ext cx="152400" cy="10795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uFillTx/>
            </a:endParaRPr>
          </a:p>
        </p:txBody>
      </p:sp>
      <p:sp>
        <p:nvSpPr>
          <p:cNvPr id="11" name="TextBox 10"/>
          <p:cNvSpPr txBox="1">
            <a:spLocks/>
          </p:cNvSpPr>
          <p:nvPr/>
        </p:nvSpPr>
        <p:spPr>
          <a:xfrm>
            <a:off x="6109077" y="3505200"/>
            <a:ext cx="748923" cy="338554"/>
          </a:xfrm>
          <a:prstGeom prst="rect">
            <a:avLst/>
          </a:prstGeom>
          <a:noFill/>
        </p:spPr>
        <p:txBody>
          <a:bodyPr wrap="none" rtlCol="0">
            <a:spAutoFit/>
          </a:bodyPr>
          <a:lstStyle/>
          <a:p>
            <a:r>
              <a:rPr lang="en-US" sz="1600" dirty="0">
                <a:solidFill>
                  <a:srgbClr val="26697A"/>
                </a:solidFill>
                <a:effectLst>
                  <a:outerShdw blurRad="38100" dist="38100" dir="2700000" algn="tl">
                    <a:srgbClr val="000000">
                      <a:alpha val="43137"/>
                    </a:srgbClr>
                  </a:outerShdw>
                </a:effectLst>
                <a:uFillTx/>
                <a:latin typeface="Segoe Print" panose="02000600000000000000" pitchFamily="2" charset="0"/>
              </a:rPr>
              <a:t>Why?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eatmap of the US state showing max monthly income for family of three to quality for TANF benefits in 2012.&#10;&#10;Texas's max was only $401.  7 other states also had very low maximums.  Alaska, Hawaii, Wisconsin, and Virginia had the highest maximums (between $1500-$2000)"/>
          <p:cNvPicPr>
            <a:picLocks noChangeAspect="1" noChangeArrowheads="1"/>
          </p:cNvPicPr>
          <p:nvPr/>
        </p:nvPicPr>
        <p:blipFill>
          <a:blip r:embed="rId3" cstate="print"/>
          <a:srcRect/>
          <a:stretch>
            <a:fillRect/>
          </a:stretch>
        </p:blipFill>
        <p:spPr bwMode="auto">
          <a:xfrm>
            <a:off x="1334156" y="2117851"/>
            <a:ext cx="7695543" cy="4587596"/>
          </a:xfrm>
          <a:prstGeom prst="rect">
            <a:avLst/>
          </a:prstGeom>
          <a:noFill/>
          <a:ln>
            <a:noFill/>
          </a:ln>
          <a:effectLst/>
        </p:spPr>
      </p:pic>
      <p:sp>
        <p:nvSpPr>
          <p:cNvPr id="2" name="Title 1"/>
          <p:cNvSpPr>
            <a:spLocks noGrp="1"/>
          </p:cNvSpPr>
          <p:nvPr>
            <p:ph type="title"/>
          </p:nvPr>
        </p:nvSpPr>
        <p:spPr/>
        <p:txBody>
          <a:bodyPr anchor="ctr">
            <a:normAutofit fontScale="90000"/>
          </a:bodyPr>
          <a:lstStyle/>
          <a:p>
            <a:r>
              <a:rPr lang="en-US" sz="4000" dirty="0">
                <a:uFillTx/>
              </a:rPr>
              <a:t>2012 Maximum Monthly Income for a Family of Three </a:t>
            </a:r>
            <a:r>
              <a:rPr lang="en-US" sz="4000" b="1" u="sng" dirty="0">
                <a:uFillTx/>
              </a:rPr>
              <a:t>to Qualify</a:t>
            </a:r>
            <a:r>
              <a:rPr lang="en-US" sz="4000" dirty="0">
                <a:uFillTx/>
              </a:rPr>
              <a:t> for TANF Benefits </a:t>
            </a:r>
            <a:r>
              <a:rPr lang="en-US" sz="2700" dirty="0">
                <a:uFillTx/>
              </a:rPr>
              <a:t>(</a:t>
            </a:r>
            <a:r>
              <a:rPr lang="en-US" sz="2700" u="sng" dirty="0">
                <a:uFillTx/>
              </a:rPr>
              <a:t>T</a:t>
            </a:r>
            <a:r>
              <a:rPr lang="en-US" sz="2700" dirty="0">
                <a:uFillTx/>
              </a:rPr>
              <a:t>emporary </a:t>
            </a:r>
            <a:r>
              <a:rPr lang="en-US" sz="2700" u="sng" dirty="0">
                <a:uFillTx/>
              </a:rPr>
              <a:t>A</a:t>
            </a:r>
            <a:r>
              <a:rPr lang="en-US" sz="2700" dirty="0">
                <a:uFillTx/>
              </a:rPr>
              <a:t>ssistance for </a:t>
            </a:r>
            <a:r>
              <a:rPr lang="en-US" sz="2700" u="sng" dirty="0">
                <a:uFillTx/>
              </a:rPr>
              <a:t>N</a:t>
            </a:r>
            <a:r>
              <a:rPr lang="en-US" sz="2700" dirty="0">
                <a:uFillTx/>
              </a:rPr>
              <a:t>eedy </a:t>
            </a:r>
            <a:r>
              <a:rPr lang="en-US" sz="2700" u="sng" dirty="0">
                <a:uFillTx/>
              </a:rPr>
              <a:t>F</a:t>
            </a:r>
            <a:r>
              <a:rPr lang="en-US" sz="2700" dirty="0">
                <a:uFillTx/>
              </a:rPr>
              <a:t>amilies)</a:t>
            </a:r>
          </a:p>
        </p:txBody>
      </p:sp>
      <p:sp>
        <p:nvSpPr>
          <p:cNvPr id="3" name="TextBox 2"/>
          <p:cNvSpPr txBox="1">
            <a:spLocks/>
          </p:cNvSpPr>
          <p:nvPr/>
        </p:nvSpPr>
        <p:spPr>
          <a:xfrm>
            <a:off x="4729301" y="5531822"/>
            <a:ext cx="543739" cy="307777"/>
          </a:xfrm>
          <a:prstGeom prst="rect">
            <a:avLst/>
          </a:prstGeom>
          <a:noFill/>
        </p:spPr>
        <p:txBody>
          <a:bodyPr wrap="none" rtlCol="0">
            <a:spAutoFit/>
          </a:bodyPr>
          <a:lstStyle/>
          <a:p>
            <a:r>
              <a:rPr lang="en-US" sz="1400" b="1" dirty="0">
                <a:solidFill>
                  <a:srgbClr val="FF0000"/>
                </a:solidFill>
                <a:effectLst>
                  <a:outerShdw blurRad="38100" dist="38100" dir="2700000" algn="tl">
                    <a:srgbClr val="000000">
                      <a:alpha val="43137"/>
                    </a:srgbClr>
                  </a:outerShdw>
                </a:effectLst>
                <a:uFillTx/>
              </a:rPr>
              <a:t>$401</a:t>
            </a:r>
          </a:p>
        </p:txBody>
      </p:sp>
      <p:sp>
        <p:nvSpPr>
          <p:cNvPr id="4" name="TextBox 3"/>
          <p:cNvSpPr txBox="1">
            <a:spLocks/>
          </p:cNvSpPr>
          <p:nvPr/>
        </p:nvSpPr>
        <p:spPr>
          <a:xfrm>
            <a:off x="5791200" y="3200400"/>
            <a:ext cx="385492" cy="276999"/>
          </a:xfrm>
          <a:prstGeom prst="rect">
            <a:avLst/>
          </a:prstGeom>
          <a:solidFill>
            <a:schemeClr val="tx1">
              <a:lumMod val="85000"/>
              <a:lumOff val="15000"/>
            </a:schemeClr>
          </a:solidFill>
          <a:ln>
            <a:noFill/>
          </a:ln>
        </p:spPr>
        <p:txBody>
          <a:bodyPr wrap="none" rtlCol="0">
            <a:spAutoFit/>
          </a:bodyPr>
          <a:lstStyle/>
          <a:p>
            <a:r>
              <a:rPr lang="en-US" sz="1200" b="1" dirty="0">
                <a:solidFill>
                  <a:srgbClr val="FFFFFF"/>
                </a:solidFill>
                <a:uFillTx/>
                <a:latin typeface="Arial"/>
                <a:cs typeface="Arial"/>
              </a:rPr>
              <a:t>WI</a:t>
            </a:r>
          </a:p>
        </p:txBody>
      </p:sp>
      <p:sp>
        <p:nvSpPr>
          <p:cNvPr id="6" name="TextBox 5"/>
          <p:cNvSpPr txBox="1">
            <a:spLocks/>
          </p:cNvSpPr>
          <p:nvPr/>
        </p:nvSpPr>
        <p:spPr>
          <a:xfrm>
            <a:off x="7454467" y="4142601"/>
            <a:ext cx="394133" cy="276999"/>
          </a:xfrm>
          <a:prstGeom prst="rect">
            <a:avLst/>
          </a:prstGeom>
          <a:solidFill>
            <a:schemeClr val="tx1">
              <a:lumMod val="85000"/>
              <a:lumOff val="15000"/>
            </a:schemeClr>
          </a:solidFill>
          <a:ln>
            <a:noFill/>
          </a:ln>
        </p:spPr>
        <p:txBody>
          <a:bodyPr wrap="none" rtlCol="0">
            <a:spAutoFit/>
          </a:bodyPr>
          <a:lstStyle/>
          <a:p>
            <a:r>
              <a:rPr lang="en-US" sz="1200" b="1" dirty="0">
                <a:solidFill>
                  <a:srgbClr val="FFFFFF"/>
                </a:solidFill>
                <a:uFillTx/>
                <a:latin typeface="Arial"/>
                <a:cs typeface="Arial"/>
              </a:rPr>
              <a:t>VA</a:t>
            </a:r>
          </a:p>
        </p:txBody>
      </p:sp>
      <p:sp>
        <p:nvSpPr>
          <p:cNvPr id="7" name="TextBox 6"/>
          <p:cNvSpPr txBox="1">
            <a:spLocks/>
          </p:cNvSpPr>
          <p:nvPr/>
        </p:nvSpPr>
        <p:spPr>
          <a:xfrm>
            <a:off x="1981200" y="5685710"/>
            <a:ext cx="419756" cy="276999"/>
          </a:xfrm>
          <a:prstGeom prst="rect">
            <a:avLst/>
          </a:prstGeom>
          <a:solidFill>
            <a:schemeClr val="tx1">
              <a:lumMod val="85000"/>
              <a:lumOff val="15000"/>
            </a:schemeClr>
          </a:solidFill>
          <a:ln>
            <a:noFill/>
          </a:ln>
        </p:spPr>
        <p:txBody>
          <a:bodyPr wrap="none" rtlCol="0">
            <a:spAutoFit/>
          </a:bodyPr>
          <a:lstStyle/>
          <a:p>
            <a:r>
              <a:rPr lang="en-US" sz="1200" b="1" dirty="0">
                <a:solidFill>
                  <a:srgbClr val="FFFFFF"/>
                </a:solidFill>
                <a:uFillTx/>
                <a:latin typeface="Arial"/>
                <a:cs typeface="Arial"/>
              </a:rPr>
              <a:t>AK</a:t>
            </a:r>
          </a:p>
        </p:txBody>
      </p:sp>
      <p:sp>
        <p:nvSpPr>
          <p:cNvPr id="5" name="TextBox 4"/>
          <p:cNvSpPr txBox="1">
            <a:spLocks/>
          </p:cNvSpPr>
          <p:nvPr/>
        </p:nvSpPr>
        <p:spPr>
          <a:xfrm>
            <a:off x="3048000" y="1779297"/>
            <a:ext cx="6098144" cy="338554"/>
          </a:xfrm>
          <a:prstGeom prst="rect">
            <a:avLst/>
          </a:prstGeom>
          <a:noFill/>
        </p:spPr>
        <p:txBody>
          <a:bodyPr wrap="none" rtlCol="0">
            <a:spAutoFit/>
          </a:bodyPr>
          <a:lstStyle/>
          <a:p>
            <a:r>
              <a:rPr lang="en-US" sz="1600" b="1" dirty="0">
                <a:solidFill>
                  <a:srgbClr val="FF0000"/>
                </a:solidFill>
                <a:effectLst>
                  <a:outerShdw blurRad="38100" dist="38100" dir="2700000" algn="tl">
                    <a:srgbClr val="000000">
                      <a:alpha val="43137"/>
                    </a:srgbClr>
                  </a:outerShdw>
                </a:effectLst>
                <a:uFillTx/>
                <a:latin typeface="Segoe Print" panose="02000600000000000000" pitchFamily="2" charset="0"/>
              </a:rPr>
              <a:t>What does this tell us about Texas “welfare” policy then?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cstate="print"/>
          <a:srcRect/>
          <a:stretch>
            <a:fillRect/>
          </a:stretch>
        </p:blipFill>
        <p:spPr bwMode="auto">
          <a:xfrm>
            <a:off x="1334156" y="2117851"/>
            <a:ext cx="7695543" cy="4587596"/>
          </a:xfrm>
          <a:prstGeom prst="rect">
            <a:avLst/>
          </a:prstGeom>
          <a:noFill/>
          <a:ln>
            <a:noFill/>
          </a:ln>
          <a:effectLst/>
        </p:spPr>
      </p:pic>
      <p:sp>
        <p:nvSpPr>
          <p:cNvPr id="2" name="Title 1"/>
          <p:cNvSpPr>
            <a:spLocks noGrp="1"/>
          </p:cNvSpPr>
          <p:nvPr>
            <p:ph type="title"/>
          </p:nvPr>
        </p:nvSpPr>
        <p:spPr/>
        <p:txBody>
          <a:bodyPr anchor="ctr">
            <a:normAutofit fontScale="90000"/>
          </a:bodyPr>
          <a:lstStyle/>
          <a:p>
            <a:r>
              <a:rPr lang="en-US" sz="4000" dirty="0">
                <a:uFillTx/>
              </a:rPr>
              <a:t>2012 Maximum Monthly Income for a Family of Three </a:t>
            </a:r>
            <a:r>
              <a:rPr lang="en-US" sz="4000" b="1" u="sng" dirty="0">
                <a:uFillTx/>
              </a:rPr>
              <a:t>to Qualify</a:t>
            </a:r>
            <a:r>
              <a:rPr lang="en-US" sz="4000" dirty="0">
                <a:uFillTx/>
              </a:rPr>
              <a:t> for TANF Benefits </a:t>
            </a:r>
            <a:r>
              <a:rPr lang="en-US" sz="2700" dirty="0">
                <a:uFillTx/>
              </a:rPr>
              <a:t>(</a:t>
            </a:r>
            <a:r>
              <a:rPr lang="en-US" sz="2700" u="sng" dirty="0">
                <a:uFillTx/>
              </a:rPr>
              <a:t>T</a:t>
            </a:r>
            <a:r>
              <a:rPr lang="en-US" sz="2700" dirty="0">
                <a:uFillTx/>
              </a:rPr>
              <a:t>emporary </a:t>
            </a:r>
            <a:r>
              <a:rPr lang="en-US" sz="2700" u="sng" dirty="0">
                <a:uFillTx/>
              </a:rPr>
              <a:t>A</a:t>
            </a:r>
            <a:r>
              <a:rPr lang="en-US" sz="2700" dirty="0">
                <a:uFillTx/>
              </a:rPr>
              <a:t>ssistance for </a:t>
            </a:r>
            <a:r>
              <a:rPr lang="en-US" sz="2700" u="sng" dirty="0">
                <a:uFillTx/>
              </a:rPr>
              <a:t>N</a:t>
            </a:r>
            <a:r>
              <a:rPr lang="en-US" sz="2700" dirty="0">
                <a:uFillTx/>
              </a:rPr>
              <a:t>eedy </a:t>
            </a:r>
            <a:r>
              <a:rPr lang="en-US" sz="2700" u="sng" dirty="0">
                <a:uFillTx/>
              </a:rPr>
              <a:t>F</a:t>
            </a:r>
            <a:r>
              <a:rPr lang="en-US" sz="2700" dirty="0">
                <a:uFillTx/>
              </a:rPr>
              <a:t>amilies)</a:t>
            </a:r>
          </a:p>
        </p:txBody>
      </p:sp>
      <p:sp>
        <p:nvSpPr>
          <p:cNvPr id="3" name="TextBox 2"/>
          <p:cNvSpPr txBox="1">
            <a:spLocks/>
          </p:cNvSpPr>
          <p:nvPr/>
        </p:nvSpPr>
        <p:spPr>
          <a:xfrm>
            <a:off x="4729301" y="5531822"/>
            <a:ext cx="543739" cy="307777"/>
          </a:xfrm>
          <a:prstGeom prst="rect">
            <a:avLst/>
          </a:prstGeom>
          <a:noFill/>
        </p:spPr>
        <p:txBody>
          <a:bodyPr wrap="none" rtlCol="0">
            <a:spAutoFit/>
          </a:bodyPr>
          <a:lstStyle/>
          <a:p>
            <a:r>
              <a:rPr lang="en-US" sz="1400" b="1" dirty="0">
                <a:solidFill>
                  <a:srgbClr val="FF0000"/>
                </a:solidFill>
                <a:effectLst>
                  <a:outerShdw blurRad="38100" dist="38100" dir="2700000" algn="tl">
                    <a:srgbClr val="000000">
                      <a:alpha val="43137"/>
                    </a:srgbClr>
                  </a:outerShdw>
                </a:effectLst>
                <a:uFillTx/>
              </a:rPr>
              <a:t>$401</a:t>
            </a:r>
          </a:p>
        </p:txBody>
      </p:sp>
      <p:sp>
        <p:nvSpPr>
          <p:cNvPr id="4" name="TextBox 3"/>
          <p:cNvSpPr txBox="1">
            <a:spLocks/>
          </p:cNvSpPr>
          <p:nvPr/>
        </p:nvSpPr>
        <p:spPr>
          <a:xfrm>
            <a:off x="5791200" y="3200400"/>
            <a:ext cx="385492" cy="276999"/>
          </a:xfrm>
          <a:prstGeom prst="rect">
            <a:avLst/>
          </a:prstGeom>
          <a:solidFill>
            <a:schemeClr val="tx1">
              <a:lumMod val="85000"/>
              <a:lumOff val="15000"/>
            </a:schemeClr>
          </a:solidFill>
          <a:ln>
            <a:noFill/>
          </a:ln>
        </p:spPr>
        <p:txBody>
          <a:bodyPr wrap="none" rtlCol="0">
            <a:spAutoFit/>
          </a:bodyPr>
          <a:lstStyle/>
          <a:p>
            <a:r>
              <a:rPr lang="en-US" sz="1200" b="1" dirty="0">
                <a:solidFill>
                  <a:srgbClr val="FFFFFF"/>
                </a:solidFill>
                <a:uFillTx/>
                <a:latin typeface="Arial"/>
                <a:cs typeface="Arial"/>
              </a:rPr>
              <a:t>WI</a:t>
            </a:r>
          </a:p>
        </p:txBody>
      </p:sp>
      <p:sp>
        <p:nvSpPr>
          <p:cNvPr id="6" name="TextBox 5"/>
          <p:cNvSpPr txBox="1">
            <a:spLocks/>
          </p:cNvSpPr>
          <p:nvPr/>
        </p:nvSpPr>
        <p:spPr>
          <a:xfrm>
            <a:off x="7454467" y="4142601"/>
            <a:ext cx="394133" cy="276999"/>
          </a:xfrm>
          <a:prstGeom prst="rect">
            <a:avLst/>
          </a:prstGeom>
          <a:solidFill>
            <a:schemeClr val="tx1">
              <a:lumMod val="85000"/>
              <a:lumOff val="15000"/>
            </a:schemeClr>
          </a:solidFill>
          <a:ln>
            <a:noFill/>
          </a:ln>
        </p:spPr>
        <p:txBody>
          <a:bodyPr wrap="none" rtlCol="0">
            <a:spAutoFit/>
          </a:bodyPr>
          <a:lstStyle/>
          <a:p>
            <a:r>
              <a:rPr lang="en-US" sz="1200" b="1" dirty="0">
                <a:solidFill>
                  <a:srgbClr val="FFFFFF"/>
                </a:solidFill>
                <a:uFillTx/>
                <a:latin typeface="Arial"/>
                <a:cs typeface="Arial"/>
              </a:rPr>
              <a:t>VA</a:t>
            </a:r>
          </a:p>
        </p:txBody>
      </p:sp>
      <p:sp>
        <p:nvSpPr>
          <p:cNvPr id="7" name="TextBox 6"/>
          <p:cNvSpPr txBox="1">
            <a:spLocks/>
          </p:cNvSpPr>
          <p:nvPr/>
        </p:nvSpPr>
        <p:spPr>
          <a:xfrm>
            <a:off x="1981200" y="5685710"/>
            <a:ext cx="419756" cy="276999"/>
          </a:xfrm>
          <a:prstGeom prst="rect">
            <a:avLst/>
          </a:prstGeom>
          <a:solidFill>
            <a:schemeClr val="tx1">
              <a:lumMod val="85000"/>
              <a:lumOff val="15000"/>
            </a:schemeClr>
          </a:solidFill>
          <a:ln>
            <a:noFill/>
          </a:ln>
        </p:spPr>
        <p:txBody>
          <a:bodyPr wrap="none" rtlCol="0">
            <a:spAutoFit/>
          </a:bodyPr>
          <a:lstStyle/>
          <a:p>
            <a:r>
              <a:rPr lang="en-US" sz="1200" b="1" dirty="0">
                <a:solidFill>
                  <a:srgbClr val="FFFFFF"/>
                </a:solidFill>
                <a:uFillTx/>
                <a:latin typeface="Arial"/>
                <a:cs typeface="Arial"/>
              </a:rPr>
              <a:t>AK</a:t>
            </a:r>
          </a:p>
        </p:txBody>
      </p:sp>
      <p:sp>
        <p:nvSpPr>
          <p:cNvPr id="5" name="TextBox 4"/>
          <p:cNvSpPr txBox="1">
            <a:spLocks/>
          </p:cNvSpPr>
          <p:nvPr/>
        </p:nvSpPr>
        <p:spPr>
          <a:xfrm>
            <a:off x="3048000" y="1779297"/>
            <a:ext cx="6098144" cy="338554"/>
          </a:xfrm>
          <a:prstGeom prst="rect">
            <a:avLst/>
          </a:prstGeom>
          <a:noFill/>
        </p:spPr>
        <p:txBody>
          <a:bodyPr wrap="none" rtlCol="0">
            <a:spAutoFit/>
          </a:bodyPr>
          <a:lstStyle/>
          <a:p>
            <a:r>
              <a:rPr lang="en-US" sz="1600" b="1" dirty="0">
                <a:solidFill>
                  <a:srgbClr val="FF0000"/>
                </a:solidFill>
                <a:effectLst>
                  <a:outerShdw blurRad="38100" dist="38100" dir="2700000" algn="tl">
                    <a:srgbClr val="000000">
                      <a:alpha val="43137"/>
                    </a:srgbClr>
                  </a:outerShdw>
                </a:effectLst>
                <a:uFillTx/>
                <a:latin typeface="Segoe Print" panose="02000600000000000000" pitchFamily="2" charset="0"/>
              </a:rPr>
              <a:t>What does this tell us about Texas “welfare” policy then?</a:t>
            </a:r>
          </a:p>
        </p:txBody>
      </p:sp>
      <p:sp>
        <p:nvSpPr>
          <p:cNvPr id="9" name="Rounded Rectangular Callout 8" descr="Same image as previous slide.  Added comment about the Texas max cutoff of $401:  This is the equivalent of working 16 hours each week at minimum wage, while supporting 3 other family members…. &#10;"/>
          <p:cNvSpPr>
            <a:spLocks/>
          </p:cNvSpPr>
          <p:nvPr/>
        </p:nvSpPr>
        <p:spPr>
          <a:xfrm>
            <a:off x="3974551" y="3645890"/>
            <a:ext cx="3733800" cy="1524000"/>
          </a:xfrm>
          <a:prstGeom prst="wedgeRoundRectCallout">
            <a:avLst/>
          </a:prstGeom>
          <a:solidFill>
            <a:schemeClr val="accent1">
              <a:lumMod val="20000"/>
              <a:lumOff val="80000"/>
            </a:schemeClr>
          </a:solidFill>
          <a:ln w="19050">
            <a:solidFill>
              <a:schemeClr val="accent1"/>
            </a:solidFill>
          </a:ln>
          <a:effectLst>
            <a:outerShdw blurRad="50800" dist="38100" dir="2700000" algn="tl" rotWithShape="0">
              <a:srgbClr val="000000">
                <a:alpha val="4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uFillTx/>
              </a:rPr>
              <a:t>This is the equivalent of working 16 hours each week at minimum wage, while supporting 3 other family members….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eatmap of US states showing max monthly TANF benefit for a family of three with no income in 2012.  Texas is $249.  4 states are below $240.  Most states are between $240 and $480.  Northern states are mostly $480-$720.  3 states are above $720."/>
          <p:cNvPicPr>
            <a:picLocks noChangeAspect="1" noChangeArrowheads="1"/>
          </p:cNvPicPr>
          <p:nvPr/>
        </p:nvPicPr>
        <p:blipFill>
          <a:blip r:embed="rId3" cstate="print"/>
          <a:srcRect/>
          <a:stretch>
            <a:fillRect/>
          </a:stretch>
        </p:blipFill>
        <p:spPr bwMode="auto">
          <a:xfrm>
            <a:off x="1257956" y="1977415"/>
            <a:ext cx="7771744" cy="4634648"/>
          </a:xfrm>
          <a:prstGeom prst="rect">
            <a:avLst/>
          </a:prstGeom>
          <a:noFill/>
          <a:ln>
            <a:noFill/>
          </a:ln>
          <a:effectLst/>
        </p:spPr>
      </p:pic>
      <p:sp>
        <p:nvSpPr>
          <p:cNvPr id="2" name="Title 1"/>
          <p:cNvSpPr>
            <a:spLocks noGrp="1"/>
          </p:cNvSpPr>
          <p:nvPr>
            <p:ph type="title"/>
          </p:nvPr>
        </p:nvSpPr>
        <p:spPr/>
        <p:txBody>
          <a:bodyPr anchor="ctr">
            <a:normAutofit/>
          </a:bodyPr>
          <a:lstStyle/>
          <a:p>
            <a:r>
              <a:rPr lang="en-US" sz="3200" dirty="0">
                <a:uFillTx/>
              </a:rPr>
              <a:t>2012 Maximum Monthly TANF </a:t>
            </a:r>
            <a:r>
              <a:rPr lang="en-US" sz="3200" b="1" u="sng" dirty="0">
                <a:uFillTx/>
              </a:rPr>
              <a:t>Benefit</a:t>
            </a:r>
            <a:r>
              <a:rPr lang="en-US" sz="3200" dirty="0">
                <a:uFillTx/>
              </a:rPr>
              <a:t> for a Family of Three with </a:t>
            </a:r>
            <a:r>
              <a:rPr lang="en-US" sz="3200" b="1" dirty="0">
                <a:uFillTx/>
              </a:rPr>
              <a:t>No Income</a:t>
            </a:r>
          </a:p>
        </p:txBody>
      </p:sp>
      <p:sp>
        <p:nvSpPr>
          <p:cNvPr id="3" name="TextBox 2"/>
          <p:cNvSpPr txBox="1">
            <a:spLocks/>
          </p:cNvSpPr>
          <p:nvPr/>
        </p:nvSpPr>
        <p:spPr>
          <a:xfrm>
            <a:off x="4744562" y="5449937"/>
            <a:ext cx="543739" cy="307777"/>
          </a:xfrm>
          <a:prstGeom prst="rect">
            <a:avLst/>
          </a:prstGeom>
          <a:noFill/>
        </p:spPr>
        <p:txBody>
          <a:bodyPr wrap="none" rtlCol="0">
            <a:spAutoFit/>
          </a:bodyPr>
          <a:lstStyle/>
          <a:p>
            <a:pPr algn="ctr"/>
            <a:r>
              <a:rPr lang="en-US" sz="1400" b="1" dirty="0">
                <a:solidFill>
                  <a:srgbClr val="FF0000"/>
                </a:solidFill>
                <a:effectLst>
                  <a:outerShdw blurRad="38100" dist="38100" dir="2700000" algn="tl">
                    <a:srgbClr val="000000">
                      <a:alpha val="43137"/>
                    </a:srgbClr>
                  </a:outerShdw>
                </a:effectLst>
                <a:uFillTx/>
              </a:rPr>
              <a:t>$249</a:t>
            </a:r>
          </a:p>
        </p:txBody>
      </p:sp>
      <p:sp>
        <p:nvSpPr>
          <p:cNvPr id="4" name="TextBox 3"/>
          <p:cNvSpPr txBox="1">
            <a:spLocks/>
          </p:cNvSpPr>
          <p:nvPr/>
        </p:nvSpPr>
        <p:spPr>
          <a:xfrm>
            <a:off x="-599703" y="2386925"/>
            <a:ext cx="184666" cy="369332"/>
          </a:xfrm>
          <a:prstGeom prst="rect">
            <a:avLst/>
          </a:prstGeom>
          <a:noFill/>
        </p:spPr>
        <p:txBody>
          <a:bodyPr wrap="none" rtlCol="0">
            <a:spAutoFit/>
          </a:bodyPr>
          <a:lstStyle/>
          <a:p>
            <a:endParaRPr lang="en-US" dirty="0">
              <a:uFillTx/>
            </a:endParaRPr>
          </a:p>
        </p:txBody>
      </p:sp>
      <p:sp>
        <p:nvSpPr>
          <p:cNvPr id="6" name="TextBox 5"/>
          <p:cNvSpPr txBox="1">
            <a:spLocks/>
          </p:cNvSpPr>
          <p:nvPr/>
        </p:nvSpPr>
        <p:spPr>
          <a:xfrm>
            <a:off x="7543800" y="2514600"/>
            <a:ext cx="402674" cy="276999"/>
          </a:xfrm>
          <a:prstGeom prst="rect">
            <a:avLst/>
          </a:prstGeom>
          <a:solidFill>
            <a:schemeClr val="tx1">
              <a:lumMod val="85000"/>
              <a:lumOff val="15000"/>
            </a:schemeClr>
          </a:solidFill>
          <a:ln>
            <a:noFill/>
          </a:ln>
        </p:spPr>
        <p:txBody>
          <a:bodyPr wrap="none" rtlCol="0">
            <a:spAutoFit/>
          </a:bodyPr>
          <a:lstStyle/>
          <a:p>
            <a:r>
              <a:rPr lang="en-US" sz="1200" b="1" dirty="0">
                <a:solidFill>
                  <a:srgbClr val="FFFFFF"/>
                </a:solidFill>
                <a:uFillTx/>
                <a:latin typeface="Arial"/>
                <a:cs typeface="Arial"/>
              </a:rPr>
              <a:t>NY</a:t>
            </a:r>
          </a:p>
        </p:txBody>
      </p:sp>
      <p:sp>
        <p:nvSpPr>
          <p:cNvPr id="7" name="TextBox 6"/>
          <p:cNvSpPr txBox="1">
            <a:spLocks/>
          </p:cNvSpPr>
          <p:nvPr/>
        </p:nvSpPr>
        <p:spPr>
          <a:xfrm>
            <a:off x="457200" y="3581400"/>
            <a:ext cx="402674" cy="276999"/>
          </a:xfrm>
          <a:prstGeom prst="rect">
            <a:avLst/>
          </a:prstGeom>
          <a:solidFill>
            <a:schemeClr val="tx1">
              <a:lumMod val="85000"/>
              <a:lumOff val="15000"/>
            </a:schemeClr>
          </a:solidFill>
          <a:ln>
            <a:noFill/>
          </a:ln>
        </p:spPr>
        <p:txBody>
          <a:bodyPr wrap="none" rtlCol="0">
            <a:spAutoFit/>
          </a:bodyPr>
          <a:lstStyle/>
          <a:p>
            <a:r>
              <a:rPr lang="en-US" sz="1200" b="1">
                <a:solidFill>
                  <a:srgbClr val="FFFFFF"/>
                </a:solidFill>
                <a:uFillTx/>
                <a:latin typeface="Arial"/>
                <a:cs typeface="Arial"/>
              </a:rPr>
              <a:t>CA</a:t>
            </a:r>
            <a:endParaRPr lang="en-US" sz="1200" b="1" dirty="0">
              <a:solidFill>
                <a:srgbClr val="FFFFFF"/>
              </a:solidFill>
              <a:uFillTx/>
              <a:latin typeface="Arial"/>
              <a:cs typeface="Arial"/>
            </a:endParaRPr>
          </a:p>
        </p:txBody>
      </p:sp>
      <p:sp>
        <p:nvSpPr>
          <p:cNvPr id="8" name="TextBox 7"/>
          <p:cNvSpPr txBox="1">
            <a:spLocks/>
          </p:cNvSpPr>
          <p:nvPr/>
        </p:nvSpPr>
        <p:spPr>
          <a:xfrm>
            <a:off x="838200" y="5486400"/>
            <a:ext cx="419756" cy="276999"/>
          </a:xfrm>
          <a:prstGeom prst="rect">
            <a:avLst/>
          </a:prstGeom>
          <a:solidFill>
            <a:schemeClr val="tx1">
              <a:lumMod val="85000"/>
              <a:lumOff val="15000"/>
            </a:schemeClr>
          </a:solidFill>
          <a:ln>
            <a:noFill/>
          </a:ln>
        </p:spPr>
        <p:txBody>
          <a:bodyPr wrap="none" rtlCol="0">
            <a:spAutoFit/>
          </a:bodyPr>
          <a:lstStyle/>
          <a:p>
            <a:r>
              <a:rPr lang="en-US" sz="1200" b="1" dirty="0">
                <a:solidFill>
                  <a:srgbClr val="FFFFFF"/>
                </a:solidFill>
                <a:uFillTx/>
                <a:latin typeface="Arial"/>
                <a:cs typeface="Arial"/>
              </a:rPr>
              <a:t>AK</a:t>
            </a:r>
          </a:p>
        </p:txBody>
      </p:sp>
      <p:sp>
        <p:nvSpPr>
          <p:cNvPr id="9" name="TextBox 8"/>
          <p:cNvSpPr txBox="1">
            <a:spLocks/>
          </p:cNvSpPr>
          <p:nvPr/>
        </p:nvSpPr>
        <p:spPr>
          <a:xfrm>
            <a:off x="2667000" y="1600200"/>
            <a:ext cx="6535764" cy="338554"/>
          </a:xfrm>
          <a:prstGeom prst="rect">
            <a:avLst/>
          </a:prstGeom>
          <a:noFill/>
        </p:spPr>
        <p:txBody>
          <a:bodyPr wrap="none" rtlCol="0">
            <a:spAutoFit/>
          </a:bodyPr>
          <a:lstStyle/>
          <a:p>
            <a:r>
              <a:rPr lang="en-US" sz="1600" b="1" dirty="0">
                <a:solidFill>
                  <a:srgbClr val="FF0000"/>
                </a:solidFill>
                <a:effectLst>
                  <a:outerShdw blurRad="38100" dist="38100" dir="2700000" algn="tl">
                    <a:srgbClr val="000000">
                      <a:alpha val="43137"/>
                    </a:srgbClr>
                  </a:outerShdw>
                </a:effectLst>
                <a:uFillTx/>
                <a:latin typeface="Segoe Print" panose="02000600000000000000" pitchFamily="2" charset="0"/>
              </a:rPr>
              <a:t>What </a:t>
            </a:r>
            <a:r>
              <a:rPr lang="en-US" sz="1600" b="1" u="sng" dirty="0">
                <a:solidFill>
                  <a:srgbClr val="FF0000"/>
                </a:solidFill>
                <a:effectLst>
                  <a:outerShdw blurRad="38100" dist="38100" dir="2700000" algn="tl">
                    <a:srgbClr val="000000">
                      <a:alpha val="43137"/>
                    </a:srgbClr>
                  </a:outerShdw>
                </a:effectLst>
                <a:uFillTx/>
                <a:latin typeface="Segoe Print" panose="02000600000000000000" pitchFamily="2" charset="0"/>
              </a:rPr>
              <a:t>else</a:t>
            </a:r>
            <a:r>
              <a:rPr lang="en-US" sz="1600" b="1" dirty="0">
                <a:solidFill>
                  <a:srgbClr val="FF0000"/>
                </a:solidFill>
                <a:effectLst>
                  <a:outerShdw blurRad="38100" dist="38100" dir="2700000" algn="tl">
                    <a:srgbClr val="000000">
                      <a:alpha val="43137"/>
                    </a:srgbClr>
                  </a:outerShdw>
                </a:effectLst>
                <a:uFillTx/>
                <a:latin typeface="Segoe Print" panose="02000600000000000000" pitchFamily="2" charset="0"/>
              </a:rPr>
              <a:t> does this tell us about Texas “welfare” policy then?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dirty="0">
                <a:uFillTx/>
              </a:rPr>
              <a:t>How Texas TANF Funds are Used</a:t>
            </a:r>
          </a:p>
        </p:txBody>
      </p:sp>
      <p:sp>
        <p:nvSpPr>
          <p:cNvPr id="4" name="Content Placeholder 3"/>
          <p:cNvSpPr>
            <a:spLocks noGrp="1"/>
          </p:cNvSpPr>
          <p:nvPr>
            <p:ph idx="1"/>
          </p:nvPr>
        </p:nvSpPr>
        <p:spPr/>
        <p:txBody>
          <a:bodyPr>
            <a:normAutofit/>
          </a:bodyPr>
          <a:lstStyle/>
          <a:p>
            <a:r>
              <a:rPr lang="en-US" sz="2400" dirty="0">
                <a:uFillTx/>
              </a:rPr>
              <a:t>TANF is a federal block grant, permitting states wide latitude in how they use the funds</a:t>
            </a:r>
          </a:p>
          <a:p>
            <a:pPr lvl="1"/>
            <a:r>
              <a:rPr lang="en-US" sz="2000" dirty="0">
                <a:uFillTx/>
              </a:rPr>
              <a:t>Each state required to also “chip in” a required amount—for Texas that is around $400M</a:t>
            </a:r>
          </a:p>
          <a:p>
            <a:r>
              <a:rPr lang="en-US" sz="2400" dirty="0">
                <a:uFillTx/>
              </a:rPr>
              <a:t>Texas uses TANF funds extensively to fund programs that improve welfare of children in poverty</a:t>
            </a:r>
          </a:p>
          <a:p>
            <a:pPr lvl="1"/>
            <a:r>
              <a:rPr lang="en-US" sz="2000" dirty="0">
                <a:uFillTx/>
              </a:rPr>
              <a:t>Early childhood, foster care, etc.</a:t>
            </a:r>
          </a:p>
          <a:p>
            <a:r>
              <a:rPr lang="en-US" sz="2400" dirty="0">
                <a:uFillTx/>
              </a:rPr>
              <a:t>Texas sharply minimizes cash assistance to adults</a:t>
            </a:r>
          </a:p>
          <a:p>
            <a:pPr lvl="1"/>
            <a:r>
              <a:rPr lang="en-US" sz="2000" dirty="0">
                <a:uFillTx/>
              </a:rPr>
              <a:t>Helps explain very tight restrictions and low benefits for Texans</a:t>
            </a:r>
            <a:endParaRPr lang="en-US" sz="1600" dirty="0">
              <a:uFillTx/>
            </a:endParaRPr>
          </a:p>
          <a:p>
            <a:pPr lvl="1"/>
            <a:r>
              <a:rPr lang="en-US" sz="2000" dirty="0">
                <a:uFillTx/>
              </a:rPr>
              <a:t>Reflects Texas’ “</a:t>
            </a:r>
            <a:r>
              <a:rPr lang="en-US" sz="2000" b="1" dirty="0">
                <a:uFillTx/>
              </a:rPr>
              <a:t>pull yourselves up by your own bootstraps</a:t>
            </a:r>
            <a:r>
              <a:rPr lang="en-US" sz="2000" dirty="0">
                <a:uFillTx/>
              </a:rPr>
              <a:t>” approach</a:t>
            </a:r>
          </a:p>
        </p:txBody>
      </p:sp>
      <p:sp>
        <p:nvSpPr>
          <p:cNvPr id="5" name="TextBox 4" descr="Questions at bottom of slide:  Does it matter to you how “welfare” funds are spent in your state?  Why?&#10;"/>
          <p:cNvSpPr txBox="1">
            <a:spLocks/>
          </p:cNvSpPr>
          <p:nvPr/>
        </p:nvSpPr>
        <p:spPr>
          <a:xfrm>
            <a:off x="3276600" y="5867400"/>
            <a:ext cx="4343400" cy="584775"/>
          </a:xfrm>
          <a:prstGeom prst="rect">
            <a:avLst/>
          </a:prstGeom>
          <a:noFill/>
        </p:spPr>
        <p:txBody>
          <a:bodyPr wrap="square" rtlCol="0">
            <a:spAutoFit/>
          </a:bodyPr>
          <a:lstStyle/>
          <a:p>
            <a:r>
              <a:rPr lang="en-US" sz="1600" dirty="0">
                <a:solidFill>
                  <a:srgbClr val="FF0000"/>
                </a:solidFill>
                <a:effectLst>
                  <a:outerShdw blurRad="38100" dist="38100" dir="2700000" algn="tl">
                    <a:srgbClr val="000000">
                      <a:alpha val="43137"/>
                    </a:srgbClr>
                  </a:outerShdw>
                </a:effectLst>
                <a:uFillTx/>
                <a:latin typeface="Segoe Print" panose="02000600000000000000" pitchFamily="2" charset="0"/>
              </a:rPr>
              <a:t>Does it matter to you how “welfare” funds are spent in your state?  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uFillTx/>
            </a:endParaRPr>
          </a:p>
        </p:txBody>
      </p:sp>
      <p:pic>
        <p:nvPicPr>
          <p:cNvPr id="3" name="Picture 2" descr="Screenshot from the Single Mother Guide website.  Article is titled: &quot;Texas TANF.&quot;  Reads: &quot;In Texas, TANF serves only very poor families with children.  An adult without children is not eligible to receive cash assistance. To be eligible for TANF cash assistance, a Texas family's assets cannot exceed $1,000 and its income must not be more than 12% of the federal poverty level.  For example, a family of three with income of no more than $188 a month may receive up to $285 per month in cash benefits.&quot;"/>
          <p:cNvPicPr>
            <a:picLocks noChangeAspect="1"/>
          </p:cNvPicPr>
          <p:nvPr/>
        </p:nvPicPr>
        <p:blipFill>
          <a:blip r:embed="rId2"/>
          <a:stretch>
            <a:fillRect/>
          </a:stretch>
        </p:blipFill>
        <p:spPr>
          <a:xfrm>
            <a:off x="1333500" y="161925"/>
            <a:ext cx="6477000" cy="6534150"/>
          </a:xfrm>
          <a:prstGeom prst="rect">
            <a:avLst/>
          </a:prstGeom>
          <a:ln>
            <a:solidFill>
              <a:schemeClr val="accent1"/>
            </a:solidFill>
          </a:ln>
          <a:effectLst>
            <a:outerShdw blurRad="50800" dist="38100" dir="13500000" algn="br" rotWithShape="0">
              <a:srgbClr val="000000">
                <a:alpha val="40000"/>
              </a:srgbClr>
            </a:outerShdw>
          </a:effectLst>
        </p:spPr>
      </p:pic>
      <p:sp>
        <p:nvSpPr>
          <p:cNvPr id="4" name="Rectangle 3"/>
          <p:cNvSpPr>
            <a:spLocks/>
          </p:cNvSpPr>
          <p:nvPr/>
        </p:nvSpPr>
        <p:spPr>
          <a:xfrm>
            <a:off x="7065795" y="6607850"/>
            <a:ext cx="2111475" cy="230832"/>
          </a:xfrm>
          <a:prstGeom prst="rect">
            <a:avLst/>
          </a:prstGeom>
        </p:spPr>
        <p:txBody>
          <a:bodyPr wrap="none">
            <a:spAutoFit/>
          </a:bodyPr>
          <a:lstStyle/>
          <a:p>
            <a:r>
              <a:rPr lang="en-US" sz="900" dirty="0">
                <a:uFillTx/>
              </a:rPr>
              <a:t>https://singlemotherguide.com/texas-tanf/</a:t>
            </a:r>
          </a:p>
        </p:txBody>
      </p:sp>
      <p:sp>
        <p:nvSpPr>
          <p:cNvPr id="5" name="Rectangle: Rounded Corners 4"/>
          <p:cNvSpPr>
            <a:spLocks/>
          </p:cNvSpPr>
          <p:nvPr/>
        </p:nvSpPr>
        <p:spPr>
          <a:xfrm>
            <a:off x="1066800" y="3200400"/>
            <a:ext cx="7010400" cy="1447800"/>
          </a:xfrm>
          <a:prstGeom prst="roundRect">
            <a:avLst/>
          </a:prstGeom>
          <a:ln w="28575">
            <a:solidFill>
              <a:srgbClr val="FF0000"/>
            </a:solidFill>
          </a:ln>
          <a:effectLst>
            <a:outerShdw blurRad="50800" dist="38100" dir="2700000" algn="tl" rotWithShape="0">
              <a:srgbClr val="000000">
                <a:alpha val="4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uFillTx/>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uFillTx/>
              </a:rPr>
              <a:t>Texas ranked 51</a:t>
            </a:r>
            <a:r>
              <a:rPr lang="en-US" baseline="30000" dirty="0">
                <a:uFillTx/>
              </a:rPr>
              <a:t>st</a:t>
            </a:r>
            <a:r>
              <a:rPr lang="en-US" dirty="0">
                <a:uFillTx/>
              </a:rPr>
              <a:t> in 2016 for spending on “core” TANF activities</a:t>
            </a:r>
          </a:p>
        </p:txBody>
      </p:sp>
      <p:pic>
        <p:nvPicPr>
          <p:cNvPr id="3" name="Picture 2" descr="Table showing Texas' spending on core welfare reform activities in 2001, 2006, 2011, and 2016.&#10;&#10;Basis (cash) assistance decreased from 31% to 6%&#10;&#10;Work activities remained between 8 and 11%&#10;&#10;Childcare descreased from 4% to 0%.&#10;&#10;Textbox titled: &quot;TANF Provides a Safety Net for Few Poor Families (in Texas)&quot;&#10;&#10;In 2016, for every 100 poor families with children in Texas, only 4 received TANF cash assistance, down from 24 in 2001.  During that time, Texas slashed its spending on basic assistance and eliminated spending on child care, while the number of families with children below 50 percent of the poverty line increased."/>
          <p:cNvPicPr>
            <a:picLocks noChangeAspect="1"/>
          </p:cNvPicPr>
          <p:nvPr/>
        </p:nvPicPr>
        <p:blipFill>
          <a:blip r:embed="rId2"/>
          <a:stretch>
            <a:fillRect/>
          </a:stretch>
        </p:blipFill>
        <p:spPr>
          <a:xfrm>
            <a:off x="1429115" y="1528763"/>
            <a:ext cx="7176722" cy="4872037"/>
          </a:xfrm>
          <a:prstGeom prst="rect">
            <a:avLst/>
          </a:prstGeom>
          <a:ln>
            <a:solidFill>
              <a:schemeClr val="accent1"/>
            </a:solidFill>
          </a:ln>
          <a:effectLst>
            <a:outerShdw blurRad="50800" dist="38100" dir="13500000" algn="br" rotWithShape="0">
              <a:srgbClr val="000000">
                <a:alpha val="40000"/>
              </a:srgbClr>
            </a:outerShdw>
          </a:effectLst>
        </p:spPr>
      </p:pic>
      <p:sp>
        <p:nvSpPr>
          <p:cNvPr id="4" name="Rectangle 3"/>
          <p:cNvSpPr>
            <a:spLocks/>
          </p:cNvSpPr>
          <p:nvPr/>
        </p:nvSpPr>
        <p:spPr>
          <a:xfrm>
            <a:off x="5562600" y="6627168"/>
            <a:ext cx="4572000" cy="230832"/>
          </a:xfrm>
          <a:prstGeom prst="rect">
            <a:avLst/>
          </a:prstGeom>
        </p:spPr>
        <p:txBody>
          <a:bodyPr>
            <a:spAutoFit/>
          </a:bodyPr>
          <a:lstStyle/>
          <a:p>
            <a:r>
              <a:rPr lang="en-US" sz="900" dirty="0">
                <a:uFillTx/>
              </a:rPr>
              <a:t>https://www.cbpp.org/sites/default/files/atoms/files/tanf_spending_tx.pdf</a:t>
            </a:r>
          </a:p>
        </p:txBody>
      </p:sp>
      <p:sp>
        <p:nvSpPr>
          <p:cNvPr id="5" name="Rectangle: Rounded Corners 4"/>
          <p:cNvSpPr>
            <a:spLocks/>
          </p:cNvSpPr>
          <p:nvPr/>
        </p:nvSpPr>
        <p:spPr>
          <a:xfrm>
            <a:off x="3505200" y="2514600"/>
            <a:ext cx="4343400" cy="228600"/>
          </a:xfrm>
          <a:prstGeom prst="roundRect">
            <a:avLst/>
          </a:prstGeom>
          <a:ln w="28575">
            <a:solidFill>
              <a:srgbClr val="FF0000"/>
            </a:solidFill>
          </a:ln>
          <a:effectLst>
            <a:outerShdw blurRad="50800" dist="38100" dir="2700000" algn="tl" rotWithShape="0">
              <a:srgbClr val="000000">
                <a:alpha val="40000"/>
              </a:srgb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rtlCol="0" fromWordArt="0" anchor="ctr" anchorCtr="0" forceAA="0" compatLnSpc="1">
            <a:prstTxWarp prst="textNoShape">
              <a:avLst/>
            </a:prstTxWarp>
            <a:noAutofit/>
          </a:bodyPr>
          <a:lstStyle/>
          <a:p>
            <a:pPr algn="ctr"/>
            <a:endParaRPr lang="en-US">
              <a:uFillTx/>
            </a:endParaRPr>
          </a:p>
        </p:txBody>
      </p:sp>
      <p:sp>
        <p:nvSpPr>
          <p:cNvPr id="6" name="Rectangle: Rounded Corners 5"/>
          <p:cNvSpPr>
            <a:spLocks/>
          </p:cNvSpPr>
          <p:nvPr/>
        </p:nvSpPr>
        <p:spPr>
          <a:xfrm>
            <a:off x="7391400" y="2514600"/>
            <a:ext cx="323485" cy="838200"/>
          </a:xfrm>
          <a:prstGeom prst="roundRect">
            <a:avLst/>
          </a:prstGeom>
          <a:ln w="28575">
            <a:solidFill>
              <a:srgbClr val="FF0000"/>
            </a:solidFill>
          </a:ln>
          <a:effectLst>
            <a:outerShdw blurRad="50800" dist="38100" dir="2700000" algn="tl" rotWithShape="0">
              <a:srgbClr val="000000">
                <a:alpha val="40000"/>
              </a:srgb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rtlCol="0" fromWordArt="0" anchor="ctr" anchorCtr="0" forceAA="0" compatLnSpc="1">
            <a:prstTxWarp prst="textNoShape">
              <a:avLst/>
            </a:prstTxWarp>
            <a:noAutofit/>
          </a:bodyPr>
          <a:lstStyle/>
          <a:p>
            <a:pPr algn="ctr"/>
            <a:endParaRPr lang="en-US">
              <a:uFillTx/>
            </a:endParaRPr>
          </a:p>
        </p:txBody>
      </p:sp>
      <p:sp>
        <p:nvSpPr>
          <p:cNvPr id="7" name="Rectangle: Rounded Corners 6"/>
          <p:cNvSpPr>
            <a:spLocks/>
          </p:cNvSpPr>
          <p:nvPr/>
        </p:nvSpPr>
        <p:spPr>
          <a:xfrm>
            <a:off x="1752600" y="4191000"/>
            <a:ext cx="4191000" cy="1676400"/>
          </a:xfrm>
          <a:prstGeom prst="roundRect">
            <a:avLst/>
          </a:prstGeom>
          <a:ln w="28575">
            <a:solidFill>
              <a:srgbClr val="FF0000"/>
            </a:solidFill>
          </a:ln>
          <a:effectLst>
            <a:outerShdw blurRad="50800" dist="38100" dir="2700000" algn="tl" rotWithShape="0">
              <a:srgbClr val="000000">
                <a:alpha val="40000"/>
              </a:srgb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rtlCol="0" fromWordArt="0" anchor="ctr" anchorCtr="0" forceAA="0" compatLnSpc="1">
            <a:prstTxWarp prst="textNoShape">
              <a:avLst/>
            </a:prstTxWarp>
            <a:noAutofit/>
          </a:bodyPr>
          <a:lstStyle/>
          <a:p>
            <a:pPr algn="ctr"/>
            <a:endParaRPr lang="en-US">
              <a:uFillTx/>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uFillTx/>
              </a:rPr>
              <a:t>Poverty &amp; State Policy</a:t>
            </a:r>
          </a:p>
        </p:txBody>
      </p:sp>
      <p:sp>
        <p:nvSpPr>
          <p:cNvPr id="5" name="Subtitle 4"/>
          <p:cNvSpPr>
            <a:spLocks noGrp="1"/>
          </p:cNvSpPr>
          <p:nvPr>
            <p:ph type="subTitle" idx="1"/>
          </p:nvPr>
        </p:nvSpPr>
        <p:spPr/>
        <p:txBody>
          <a:bodyPr>
            <a:normAutofit lnSpcReduction="10000"/>
          </a:bodyPr>
          <a:lstStyle/>
          <a:p>
            <a:r>
              <a:rPr lang="en-US" dirty="0">
                <a:uFillTx/>
              </a:rPr>
              <a:t>Chapter 12A, Part 2</a:t>
            </a:r>
          </a:p>
          <a:p>
            <a:r>
              <a:rPr lang="en-US" dirty="0">
                <a:uFillTx/>
              </a:rPr>
              <a:t>Tough Issue #1:  Poverty (Part 2)</a:t>
            </a:r>
          </a:p>
          <a:p>
            <a:endParaRPr lang="en-US" dirty="0"/>
          </a:p>
          <a:p>
            <a:r>
              <a:rPr lang="en-US" dirty="0">
                <a:uFillTx/>
              </a:rPr>
              <a:t>Dr. Dwight Roblyer</a:t>
            </a:r>
          </a:p>
        </p:txBody>
      </p:sp>
    </p:spTree>
    <p:extLst>
      <p:ext uri="{BB962C8B-B14F-4D97-AF65-F5344CB8AC3E}">
        <p14:creationId xmlns:p14="http://schemas.microsoft.com/office/powerpoint/2010/main" val="2474989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uFillTx/>
              </a:rPr>
              <a:t>…and this is where Texas spends the bulk of TANF funds</a:t>
            </a:r>
          </a:p>
        </p:txBody>
      </p:sp>
      <p:pic>
        <p:nvPicPr>
          <p:cNvPr id="3" name="Picture 2"/>
          <p:cNvPicPr>
            <a:picLocks noChangeAspect="1"/>
          </p:cNvPicPr>
          <p:nvPr/>
        </p:nvPicPr>
        <p:blipFill>
          <a:blip r:embed="rId2"/>
          <a:stretch>
            <a:fillRect/>
          </a:stretch>
        </p:blipFill>
        <p:spPr>
          <a:xfrm>
            <a:off x="1429115" y="1528763"/>
            <a:ext cx="7176722" cy="4872037"/>
          </a:xfrm>
          <a:prstGeom prst="rect">
            <a:avLst/>
          </a:prstGeom>
          <a:ln>
            <a:solidFill>
              <a:schemeClr val="accent1"/>
            </a:solidFill>
          </a:ln>
          <a:effectLst>
            <a:outerShdw blurRad="50800" dist="38100" dir="13500000" algn="br" rotWithShape="0">
              <a:srgbClr val="000000">
                <a:alpha val="40000"/>
              </a:srgbClr>
            </a:outerShdw>
          </a:effectLst>
        </p:spPr>
      </p:pic>
      <p:sp>
        <p:nvSpPr>
          <p:cNvPr id="4" name="Rectangle 3"/>
          <p:cNvSpPr>
            <a:spLocks/>
          </p:cNvSpPr>
          <p:nvPr/>
        </p:nvSpPr>
        <p:spPr>
          <a:xfrm>
            <a:off x="5562600" y="6627168"/>
            <a:ext cx="4572000" cy="230832"/>
          </a:xfrm>
          <a:prstGeom prst="rect">
            <a:avLst/>
          </a:prstGeom>
        </p:spPr>
        <p:txBody>
          <a:bodyPr>
            <a:spAutoFit/>
          </a:bodyPr>
          <a:lstStyle/>
          <a:p>
            <a:r>
              <a:rPr lang="en-US" sz="900" dirty="0">
                <a:uFillTx/>
              </a:rPr>
              <a:t>https://www.cbpp.org/sites/default/files/atoms/files/tanf_spending_tx.pdf</a:t>
            </a:r>
          </a:p>
        </p:txBody>
      </p:sp>
      <p:grpSp>
        <p:nvGrpSpPr>
          <p:cNvPr id="7" name="Group 6" descr="Same chart as previous slide, with another chart overlaid on it.&#10;&#10;Title of chart:  Federal and State TANF Spending &#10;&#10;Shows Texas spending in millions of dollars and share of overall TANF spending by core and non-core activities.  Also shows the average state share of spending.&#10;&#10;Share of spending for non-core activities:&#10;Admin and systems:  Texas 6%, National 10%&#10;Tax Credits: Texas 0%, National 9%&#10;Pre-K: Texas 40%, National 7%&#10;Child Welfare: Texas 30%, National 7%&#10;Other Services: Texas 8%, National 13%&#10;T"/>
          <p:cNvGrpSpPr/>
          <p:nvPr/>
        </p:nvGrpSpPr>
        <p:grpSpPr>
          <a:xfrm rot="21394646">
            <a:off x="1562102" y="1550419"/>
            <a:ext cx="7230097" cy="4820065"/>
            <a:chOff x="1562102" y="1550419"/>
            <a:chExt cx="7230097" cy="4820065"/>
          </a:xfrm>
        </p:grpSpPr>
        <p:pic>
          <p:nvPicPr>
            <p:cNvPr id="5" name="Picture 4"/>
            <p:cNvPicPr>
              <a:picLocks noChangeAspect="1"/>
            </p:cNvPicPr>
            <p:nvPr/>
          </p:nvPicPr>
          <p:blipFill>
            <a:blip r:embed="rId3"/>
            <a:stretch>
              <a:fillRect/>
            </a:stretch>
          </p:blipFill>
          <p:spPr>
            <a:xfrm rot="486051">
              <a:off x="1562102" y="1550419"/>
              <a:ext cx="7230097" cy="4820065"/>
            </a:xfrm>
            <a:prstGeom prst="rect">
              <a:avLst/>
            </a:prstGeom>
            <a:ln>
              <a:solidFill>
                <a:schemeClr val="accent1"/>
              </a:solidFill>
            </a:ln>
            <a:effectLst>
              <a:outerShdw blurRad="50800" dist="38100" dir="13500000" algn="br" rotWithShape="0">
                <a:srgbClr val="000000">
                  <a:alpha val="40000"/>
                </a:srgbClr>
              </a:outerShdw>
            </a:effectLst>
          </p:spPr>
        </p:pic>
        <p:sp>
          <p:nvSpPr>
            <p:cNvPr id="6" name="Rectangle: Rounded Corners 5"/>
            <p:cNvSpPr>
              <a:spLocks/>
            </p:cNvSpPr>
            <p:nvPr/>
          </p:nvSpPr>
          <p:spPr>
            <a:xfrm rot="496383">
              <a:off x="6325304" y="4739838"/>
              <a:ext cx="500201" cy="1630444"/>
            </a:xfrm>
            <a:prstGeom prst="roundRect">
              <a:avLst/>
            </a:prstGeom>
            <a:ln w="28575">
              <a:solidFill>
                <a:srgbClr val="FF0000"/>
              </a:solidFill>
            </a:ln>
            <a:effectLst>
              <a:outerShdw blurRad="50800" dist="38100" dir="2700000" algn="tl" rotWithShape="0">
                <a:srgbClr val="000000">
                  <a:alpha val="40000"/>
                </a:srgb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rtlCol="0" fromWordArt="0" anchor="ctr" anchorCtr="0" forceAA="0" compatLnSpc="1">
              <a:prstTxWarp prst="textNoShape">
                <a:avLst/>
              </a:prstTxWarp>
              <a:noAutofit/>
            </a:bodyPr>
            <a:lstStyle/>
            <a:p>
              <a:pPr algn="ctr"/>
              <a:endParaRPr lang="en-US">
                <a:uFillTx/>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uFillTx/>
              </a:rPr>
              <a:t>…and this is where Texas spends the bulk of TANF funds</a:t>
            </a:r>
          </a:p>
        </p:txBody>
      </p:sp>
      <p:pic>
        <p:nvPicPr>
          <p:cNvPr id="3" name="Picture 2"/>
          <p:cNvPicPr>
            <a:picLocks noChangeAspect="1"/>
          </p:cNvPicPr>
          <p:nvPr/>
        </p:nvPicPr>
        <p:blipFill>
          <a:blip r:embed="rId2"/>
          <a:stretch>
            <a:fillRect/>
          </a:stretch>
        </p:blipFill>
        <p:spPr>
          <a:xfrm>
            <a:off x="1429115" y="1528763"/>
            <a:ext cx="7176722" cy="4872037"/>
          </a:xfrm>
          <a:prstGeom prst="rect">
            <a:avLst/>
          </a:prstGeom>
          <a:ln>
            <a:solidFill>
              <a:schemeClr val="accent1"/>
            </a:solidFill>
          </a:ln>
          <a:effectLst>
            <a:outerShdw blurRad="50800" dist="38100" dir="13500000" algn="br" rotWithShape="0">
              <a:srgbClr val="000000">
                <a:alpha val="40000"/>
              </a:srgbClr>
            </a:outerShdw>
          </a:effectLst>
        </p:spPr>
      </p:pic>
      <p:sp>
        <p:nvSpPr>
          <p:cNvPr id="4" name="Rectangle 3"/>
          <p:cNvSpPr>
            <a:spLocks/>
          </p:cNvSpPr>
          <p:nvPr/>
        </p:nvSpPr>
        <p:spPr>
          <a:xfrm>
            <a:off x="5562600" y="6627168"/>
            <a:ext cx="4572000" cy="230832"/>
          </a:xfrm>
          <a:prstGeom prst="rect">
            <a:avLst/>
          </a:prstGeom>
        </p:spPr>
        <p:txBody>
          <a:bodyPr>
            <a:spAutoFit/>
          </a:bodyPr>
          <a:lstStyle/>
          <a:p>
            <a:r>
              <a:rPr lang="en-US" sz="900" dirty="0">
                <a:uFillTx/>
              </a:rPr>
              <a:t>https://www.cbpp.org/sites/default/files/atoms/files/tanf_spending_tx.pdf</a:t>
            </a:r>
          </a:p>
        </p:txBody>
      </p:sp>
      <p:grpSp>
        <p:nvGrpSpPr>
          <p:cNvPr id="7" name="Group 6"/>
          <p:cNvGrpSpPr/>
          <p:nvPr/>
        </p:nvGrpSpPr>
        <p:grpSpPr>
          <a:xfrm rot="21394646">
            <a:off x="1562102" y="1550419"/>
            <a:ext cx="7230097" cy="4820065"/>
            <a:chOff x="1562102" y="1550419"/>
            <a:chExt cx="7230097" cy="4820065"/>
          </a:xfrm>
        </p:grpSpPr>
        <p:pic>
          <p:nvPicPr>
            <p:cNvPr id="5" name="Picture 4"/>
            <p:cNvPicPr>
              <a:picLocks noChangeAspect="1"/>
            </p:cNvPicPr>
            <p:nvPr/>
          </p:nvPicPr>
          <p:blipFill>
            <a:blip r:embed="rId3"/>
            <a:stretch>
              <a:fillRect/>
            </a:stretch>
          </p:blipFill>
          <p:spPr>
            <a:xfrm rot="486051">
              <a:off x="1562102" y="1550419"/>
              <a:ext cx="7230097" cy="4820065"/>
            </a:xfrm>
            <a:prstGeom prst="rect">
              <a:avLst/>
            </a:prstGeom>
            <a:ln>
              <a:solidFill>
                <a:schemeClr val="accent1"/>
              </a:solidFill>
            </a:ln>
            <a:effectLst>
              <a:outerShdw blurRad="50800" dist="38100" dir="13500000" algn="br" rotWithShape="0">
                <a:srgbClr val="000000">
                  <a:alpha val="40000"/>
                </a:srgbClr>
              </a:outerShdw>
            </a:effectLst>
          </p:spPr>
        </p:pic>
        <p:sp>
          <p:nvSpPr>
            <p:cNvPr id="6" name="Rectangle: Rounded Corners 5"/>
            <p:cNvSpPr>
              <a:spLocks/>
            </p:cNvSpPr>
            <p:nvPr/>
          </p:nvSpPr>
          <p:spPr>
            <a:xfrm rot="496383">
              <a:off x="6325304" y="4739838"/>
              <a:ext cx="500201" cy="1630444"/>
            </a:xfrm>
            <a:prstGeom prst="roundRect">
              <a:avLst/>
            </a:prstGeom>
            <a:ln w="28575">
              <a:solidFill>
                <a:srgbClr val="FF0000"/>
              </a:solidFill>
            </a:ln>
            <a:effectLst>
              <a:outerShdw blurRad="50800" dist="38100" dir="2700000" algn="tl" rotWithShape="0">
                <a:srgbClr val="000000">
                  <a:alpha val="40000"/>
                </a:srgb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rtlCol="0" fromWordArt="0" anchor="ctr" anchorCtr="0" forceAA="0" compatLnSpc="1">
              <a:prstTxWarp prst="textNoShape">
                <a:avLst/>
              </a:prstTxWarp>
              <a:noAutofit/>
            </a:bodyPr>
            <a:lstStyle/>
            <a:p>
              <a:pPr algn="ctr"/>
              <a:endParaRPr lang="en-US">
                <a:uFillTx/>
              </a:endParaRPr>
            </a:p>
          </p:txBody>
        </p:sp>
      </p:grpSp>
      <p:sp>
        <p:nvSpPr>
          <p:cNvPr id="8" name="Rectangle 7" descr="Copy of previous slides with following text overlaid:  &quot;…and on top of all of that&#10;The annual federal TANF block grant has been frozen since its creation and lost more than a third of its value between 1997 and 2016 due to inflation&quot;&#10;"/>
          <p:cNvSpPr>
            <a:spLocks/>
          </p:cNvSpPr>
          <p:nvPr/>
        </p:nvSpPr>
        <p:spPr>
          <a:xfrm>
            <a:off x="1586278" y="2971800"/>
            <a:ext cx="7176722" cy="1905000"/>
          </a:xfrm>
          <a:prstGeom prst="rect">
            <a:avLst/>
          </a:prstGeom>
          <a:solidFill>
            <a:schemeClr val="accent2"/>
          </a:solidFill>
          <a:ln w="19050">
            <a:solidFill>
              <a:schemeClr val="accent1"/>
            </a:solidFill>
          </a:ln>
          <a:effectLst>
            <a:outerShdw blurRad="50800" dist="38100" dir="2700000" algn="tl" rotWithShape="0">
              <a:srgbClr val="000000">
                <a:alpha val="4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3200" i="1" dirty="0">
                <a:effectLst>
                  <a:outerShdw blurRad="38100" dist="38100" dir="2700000" algn="tl">
                    <a:srgbClr val="000000">
                      <a:alpha val="43137"/>
                    </a:srgbClr>
                  </a:outerShdw>
                </a:effectLst>
                <a:uFillTx/>
              </a:rPr>
              <a:t>…and on top of all of that</a:t>
            </a:r>
          </a:p>
          <a:p>
            <a:r>
              <a:rPr lang="en-US" sz="2400" dirty="0">
                <a:effectLst>
                  <a:outerShdw blurRad="38100" dist="38100" dir="2700000" algn="tl">
                    <a:srgbClr val="000000">
                      <a:alpha val="43137"/>
                    </a:srgbClr>
                  </a:outerShdw>
                </a:effectLst>
                <a:uFillTx/>
              </a:rPr>
              <a:t>The annual federal TANF block grant has been </a:t>
            </a:r>
            <a:r>
              <a:rPr lang="en-US" sz="2400" u="sng" dirty="0">
                <a:effectLst>
                  <a:outerShdw blurRad="38100" dist="38100" dir="2700000" algn="tl">
                    <a:srgbClr val="000000">
                      <a:alpha val="43137"/>
                    </a:srgbClr>
                  </a:outerShdw>
                </a:effectLst>
                <a:uFillTx/>
              </a:rPr>
              <a:t>frozen since its creation</a:t>
            </a:r>
            <a:r>
              <a:rPr lang="en-US" sz="2400" dirty="0">
                <a:effectLst>
                  <a:outerShdw blurRad="38100" dist="38100" dir="2700000" algn="tl">
                    <a:srgbClr val="000000">
                      <a:alpha val="43137"/>
                    </a:srgbClr>
                  </a:outerShdw>
                </a:effectLst>
                <a:uFillTx/>
              </a:rPr>
              <a:t> and lost more than a third of its value between 1997 and 2016 due to inflation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eatmap of US states showing where maximum TANF benefits leave families with respect to the federal poverty level (for a family of 3).&#10;&#10;TX, AZ, and most southern states are at 10-20% of federal poverty level.&#10;&#10;Most generous states (CA, AK, WI, NY, and most of New England) are at 40-50% of federal poverty level."/>
          <p:cNvPicPr>
            <a:picLocks noChangeAspect="1"/>
          </p:cNvPicPr>
          <p:nvPr/>
        </p:nvPicPr>
        <p:blipFill rotWithShape="1">
          <a:blip r:embed="rId3"/>
          <a:srcRect t="5639"/>
          <a:stretch/>
        </p:blipFill>
        <p:spPr>
          <a:xfrm>
            <a:off x="228600" y="511205"/>
            <a:ext cx="8686800" cy="5683190"/>
          </a:xfrm>
          <a:prstGeom prst="rect">
            <a:avLst/>
          </a:prstGeom>
        </p:spPr>
      </p:pic>
      <p:sp>
        <p:nvSpPr>
          <p:cNvPr id="3" name="Rectangle 2"/>
          <p:cNvSpPr>
            <a:spLocks/>
          </p:cNvSpPr>
          <p:nvPr/>
        </p:nvSpPr>
        <p:spPr>
          <a:xfrm>
            <a:off x="2320572" y="6324600"/>
            <a:ext cx="4502855" cy="369332"/>
          </a:xfrm>
          <a:prstGeom prst="rect">
            <a:avLst/>
          </a:prstGeom>
        </p:spPr>
        <p:txBody>
          <a:bodyPr wrap="none">
            <a:spAutoFit/>
          </a:bodyPr>
          <a:lstStyle/>
          <a:p>
            <a:r>
              <a:rPr lang="en-US" dirty="0">
                <a:uFillTx/>
                <a:hlinkClick r:id="rId4"/>
              </a:rPr>
              <a:t>http://www.cbpp.org/cms/?fa=view&amp;id=3625</a:t>
            </a:r>
            <a:r>
              <a:rPr lang="en-US" dirty="0">
                <a:uFillTx/>
              </a:rPr>
              <a:t> </a:t>
            </a:r>
          </a:p>
        </p:txBody>
      </p:sp>
      <p:sp>
        <p:nvSpPr>
          <p:cNvPr id="7" name="TextBox 6"/>
          <p:cNvSpPr txBox="1">
            <a:spLocks/>
          </p:cNvSpPr>
          <p:nvPr/>
        </p:nvSpPr>
        <p:spPr>
          <a:xfrm>
            <a:off x="3232530" y="107549"/>
            <a:ext cx="3015569" cy="369332"/>
          </a:xfrm>
          <a:prstGeom prst="rect">
            <a:avLst/>
          </a:prstGeom>
          <a:noFill/>
        </p:spPr>
        <p:txBody>
          <a:bodyPr wrap="none" rtlCol="0">
            <a:spAutoFit/>
          </a:bodyPr>
          <a:lstStyle/>
          <a:p>
            <a:r>
              <a:rPr lang="en-US" dirty="0">
                <a:solidFill>
                  <a:srgbClr val="FF0000"/>
                </a:solidFill>
                <a:effectLst>
                  <a:outerShdw blurRad="38100" dist="38100" dir="2700000" algn="tl">
                    <a:srgbClr val="000000">
                      <a:alpha val="43137"/>
                    </a:srgbClr>
                  </a:outerShdw>
                </a:effectLst>
                <a:uFillTx/>
                <a:latin typeface="Segoe Print" panose="02000600000000000000" pitchFamily="2" charset="0"/>
              </a:rPr>
              <a:t>…But it’s not just Texas!</a:t>
            </a:r>
          </a:p>
        </p:txBody>
      </p:sp>
      <p:cxnSp>
        <p:nvCxnSpPr>
          <p:cNvPr id="5" name="Straight Connector 4"/>
          <p:cNvCxnSpPr/>
          <p:nvPr/>
        </p:nvCxnSpPr>
        <p:spPr>
          <a:xfrm>
            <a:off x="2320572" y="2438400"/>
            <a:ext cx="2632428" cy="1905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Oval 3"/>
          <p:cNvSpPr>
            <a:spLocks/>
          </p:cNvSpPr>
          <p:nvPr/>
        </p:nvSpPr>
        <p:spPr>
          <a:xfrm>
            <a:off x="1981200" y="5562600"/>
            <a:ext cx="457200" cy="304800"/>
          </a:xfrm>
          <a:prstGeom prst="ellipse">
            <a:avLst/>
          </a:prstGeom>
          <a:ln w="19050">
            <a:solidFill>
              <a:srgbClr val="FF0000"/>
            </a:solidFill>
          </a:ln>
          <a:effectLst>
            <a:outerShdw blurRad="50800" dist="38100" dir="2700000" algn="tl" rotWithShape="0">
              <a:srgbClr val="000000">
                <a:alpha val="4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uFillTx/>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r chart that shows where families in each state are left with respect to the federal poverty line after both TANF and SNAP (food stamps) are added together.&#10;&#10;Lowest states is Mississippi, at 45%.&#10;Texas is at 51%.&#10;New York is highest state, at 80%."/>
          <p:cNvPicPr>
            <a:picLocks noChangeAspect="1"/>
          </p:cNvPicPr>
          <p:nvPr/>
        </p:nvPicPr>
        <p:blipFill rotWithShape="1">
          <a:blip r:embed="rId3"/>
          <a:srcRect t="1906" r="3261"/>
          <a:stretch/>
        </p:blipFill>
        <p:spPr>
          <a:xfrm>
            <a:off x="838200" y="130716"/>
            <a:ext cx="2959541" cy="6727283"/>
          </a:xfrm>
          <a:prstGeom prst="rect">
            <a:avLst/>
          </a:prstGeom>
        </p:spPr>
      </p:pic>
      <p:sp>
        <p:nvSpPr>
          <p:cNvPr id="5" name="Rectangle 4"/>
          <p:cNvSpPr>
            <a:spLocks/>
          </p:cNvSpPr>
          <p:nvPr/>
        </p:nvSpPr>
        <p:spPr>
          <a:xfrm>
            <a:off x="6081339" y="6543031"/>
            <a:ext cx="3063459" cy="276999"/>
          </a:xfrm>
          <a:prstGeom prst="rect">
            <a:avLst/>
          </a:prstGeom>
        </p:spPr>
        <p:txBody>
          <a:bodyPr wrap="none">
            <a:spAutoFit/>
          </a:bodyPr>
          <a:lstStyle/>
          <a:p>
            <a:r>
              <a:rPr lang="en-US" sz="1200" dirty="0">
                <a:uFillTx/>
                <a:latin typeface="Times New Roman"/>
                <a:cs typeface="Times New Roman"/>
              </a:rPr>
              <a:t>http://</a:t>
            </a:r>
            <a:r>
              <a:rPr lang="en-US" sz="1200" dirty="0" err="1">
                <a:uFillTx/>
                <a:latin typeface="Times New Roman"/>
                <a:cs typeface="Times New Roman"/>
              </a:rPr>
              <a:t>www.cbpp.org</a:t>
            </a:r>
            <a:r>
              <a:rPr lang="en-US" sz="1200" dirty="0">
                <a:uFillTx/>
                <a:latin typeface="Times New Roman"/>
                <a:cs typeface="Times New Roman"/>
              </a:rPr>
              <a:t>/</a:t>
            </a:r>
            <a:r>
              <a:rPr lang="en-US" sz="1200" dirty="0" err="1">
                <a:uFillTx/>
                <a:latin typeface="Times New Roman"/>
                <a:cs typeface="Times New Roman"/>
              </a:rPr>
              <a:t>cms</a:t>
            </a:r>
            <a:r>
              <a:rPr lang="en-US" sz="1200" dirty="0">
                <a:uFillTx/>
                <a:latin typeface="Times New Roman"/>
                <a:cs typeface="Times New Roman"/>
              </a:rPr>
              <a:t>/?</a:t>
            </a:r>
            <a:r>
              <a:rPr lang="en-US" sz="1200" dirty="0" err="1">
                <a:uFillTx/>
                <a:latin typeface="Times New Roman"/>
                <a:cs typeface="Times New Roman"/>
              </a:rPr>
              <a:t>fa</a:t>
            </a:r>
            <a:r>
              <a:rPr lang="en-US" sz="1200" dirty="0">
                <a:uFillTx/>
                <a:latin typeface="Times New Roman"/>
                <a:cs typeface="Times New Roman"/>
              </a:rPr>
              <a:t>=</a:t>
            </a:r>
            <a:r>
              <a:rPr lang="en-US" sz="1200" dirty="0" err="1">
                <a:uFillTx/>
                <a:latin typeface="Times New Roman"/>
                <a:cs typeface="Times New Roman"/>
              </a:rPr>
              <a:t>view&amp;id</a:t>
            </a:r>
            <a:r>
              <a:rPr lang="en-US" sz="1200" dirty="0">
                <a:uFillTx/>
                <a:latin typeface="Times New Roman"/>
                <a:cs typeface="Times New Roman"/>
              </a:rPr>
              <a:t>=3625</a:t>
            </a:r>
          </a:p>
        </p:txBody>
      </p:sp>
      <p:cxnSp>
        <p:nvCxnSpPr>
          <p:cNvPr id="12" name="Straight Connector 11"/>
          <p:cNvCxnSpPr/>
          <p:nvPr/>
        </p:nvCxnSpPr>
        <p:spPr>
          <a:xfrm>
            <a:off x="2714298" y="1371600"/>
            <a:ext cx="10668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2714298" y="685800"/>
            <a:ext cx="0" cy="68580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5" name="TextBox 14"/>
          <p:cNvSpPr txBox="1">
            <a:spLocks/>
          </p:cNvSpPr>
          <p:nvPr/>
        </p:nvSpPr>
        <p:spPr>
          <a:xfrm>
            <a:off x="3857298" y="1219200"/>
            <a:ext cx="697727" cy="276999"/>
          </a:xfrm>
          <a:prstGeom prst="rect">
            <a:avLst/>
          </a:prstGeom>
          <a:noFill/>
        </p:spPr>
        <p:txBody>
          <a:bodyPr wrap="none" rtlCol="0">
            <a:spAutoFit/>
          </a:bodyPr>
          <a:lstStyle/>
          <a:p>
            <a:r>
              <a:rPr lang="en-US" sz="1200" b="1" dirty="0">
                <a:solidFill>
                  <a:srgbClr val="FF0000"/>
                </a:solidFill>
                <a:uFillTx/>
                <a:latin typeface="Arial"/>
                <a:cs typeface="Arial"/>
              </a:rPr>
              <a:t>TEXAS</a:t>
            </a:r>
          </a:p>
        </p:txBody>
      </p:sp>
      <p:sp>
        <p:nvSpPr>
          <p:cNvPr id="10" name="TextBox 9" descr="Text box:  Does the picture change when TANF and SNAP benefits are considered together?&#10;&#10;Remember:&#10;The reasonableness of the Poverty Line as a measure of minimum expenses is highly questionable&#10;"/>
          <p:cNvSpPr txBox="1">
            <a:spLocks/>
          </p:cNvSpPr>
          <p:nvPr/>
        </p:nvSpPr>
        <p:spPr>
          <a:xfrm>
            <a:off x="4723152" y="243870"/>
            <a:ext cx="4116048" cy="2739211"/>
          </a:xfrm>
          <a:prstGeom prst="rect">
            <a:avLst/>
          </a:prstGeom>
          <a:noFill/>
        </p:spPr>
        <p:txBody>
          <a:bodyPr wrap="square" rtlCol="0">
            <a:spAutoFit/>
          </a:bodyPr>
          <a:lstStyle/>
          <a:p>
            <a:r>
              <a:rPr lang="en-US" sz="2000" dirty="0">
                <a:solidFill>
                  <a:srgbClr val="FF0000"/>
                </a:solidFill>
                <a:effectLst>
                  <a:outerShdw blurRad="38100" dist="38100" dir="2700000" algn="tl">
                    <a:srgbClr val="000000">
                      <a:alpha val="43137"/>
                    </a:srgbClr>
                  </a:outerShdw>
                </a:effectLst>
                <a:uFillTx/>
                <a:latin typeface="Segoe Print" panose="02000600000000000000" pitchFamily="2" charset="0"/>
              </a:rPr>
              <a:t>Does the picture change when TANF and SNAP benefits are considered together?</a:t>
            </a:r>
          </a:p>
          <a:p>
            <a:endParaRPr lang="en-US" sz="2000" dirty="0">
              <a:solidFill>
                <a:srgbClr val="FF0000"/>
              </a:solidFill>
              <a:effectLst>
                <a:outerShdw blurRad="38100" dist="38100" dir="2700000" algn="tl">
                  <a:srgbClr val="000000">
                    <a:alpha val="43137"/>
                  </a:srgbClr>
                </a:outerShdw>
              </a:effectLst>
              <a:uFillTx/>
              <a:latin typeface="Segoe Print" panose="02000600000000000000" pitchFamily="2" charset="0"/>
            </a:endParaRPr>
          </a:p>
          <a:p>
            <a:r>
              <a:rPr lang="en-US" sz="2000" dirty="0">
                <a:solidFill>
                  <a:srgbClr val="FF0000"/>
                </a:solidFill>
                <a:effectLst>
                  <a:outerShdw blurRad="38100" dist="38100" dir="2700000" algn="tl">
                    <a:srgbClr val="000000">
                      <a:alpha val="43137"/>
                    </a:srgbClr>
                  </a:outerShdw>
                </a:effectLst>
                <a:uFillTx/>
                <a:latin typeface="Segoe Print" panose="02000600000000000000" pitchFamily="2" charset="0"/>
              </a:rPr>
              <a:t>Remember:</a:t>
            </a:r>
          </a:p>
          <a:p>
            <a:pPr marL="342900" indent="-342900">
              <a:buFont typeface="Arial" panose="020B0604020202020204" pitchFamily="34" charset="0"/>
              <a:buChar char="•"/>
            </a:pPr>
            <a:r>
              <a:rPr lang="en-US" dirty="0">
                <a:solidFill>
                  <a:srgbClr val="FF0000"/>
                </a:solidFill>
                <a:effectLst>
                  <a:outerShdw blurRad="38100" dist="38100" dir="2700000" algn="tl">
                    <a:srgbClr val="000000">
                      <a:alpha val="43137"/>
                    </a:srgbClr>
                  </a:outerShdw>
                </a:effectLst>
                <a:uFillTx/>
                <a:latin typeface="Segoe Print" panose="02000600000000000000" pitchFamily="2" charset="0"/>
              </a:rPr>
              <a:t>The reasonableness of the Poverty Line as a measure of minimum expenses is highly questionable</a:t>
            </a:r>
          </a:p>
        </p:txBody>
      </p:sp>
      <p:pic>
        <p:nvPicPr>
          <p:cNvPr id="8" name="Picture 7"/>
          <p:cNvPicPr>
            <a:picLocks noChangeAspect="1"/>
          </p:cNvPicPr>
          <p:nvPr/>
        </p:nvPicPr>
        <p:blipFill rotWithShape="1">
          <a:blip r:embed="rId3"/>
          <a:srcRect t="1907" r="3261" b="45519"/>
          <a:stretch/>
        </p:blipFill>
        <p:spPr>
          <a:xfrm rot="21010748">
            <a:off x="3663563" y="3600251"/>
            <a:ext cx="5562600" cy="6776854"/>
          </a:xfrm>
          <a:prstGeom prst="rect">
            <a:avLst/>
          </a:prstGeom>
        </p:spPr>
      </p:pic>
      <p:sp>
        <p:nvSpPr>
          <p:cNvPr id="2" name="Oval 1"/>
          <p:cNvSpPr>
            <a:spLocks/>
          </p:cNvSpPr>
          <p:nvPr/>
        </p:nvSpPr>
        <p:spPr>
          <a:xfrm rot="21032314">
            <a:off x="3806083" y="5913825"/>
            <a:ext cx="3534102" cy="340112"/>
          </a:xfrm>
          <a:prstGeom prst="ellipse">
            <a:avLst/>
          </a:prstGeom>
          <a:ln w="19050">
            <a:solidFill>
              <a:srgbClr val="FF0000"/>
            </a:solidFill>
          </a:ln>
          <a:effectLst>
            <a:outerShdw blurRad="50800" dist="38100" dir="2700000" algn="tl" rotWithShape="0">
              <a:srgbClr val="000000">
                <a:alpha val="4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uFillTx/>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uFillTx/>
              </a:rPr>
              <a:t>How to evaluate old programs or new proposals to “fix” poverty</a:t>
            </a:r>
          </a:p>
        </p:txBody>
      </p:sp>
      <p:sp>
        <p:nvSpPr>
          <p:cNvPr id="3" name="Content Placeholder 2"/>
          <p:cNvSpPr>
            <a:spLocks noGrp="1"/>
          </p:cNvSpPr>
          <p:nvPr>
            <p:ph idx="1"/>
          </p:nvPr>
        </p:nvSpPr>
        <p:spPr>
          <a:xfrm>
            <a:off x="1435608" y="1676400"/>
            <a:ext cx="7708392" cy="4572000"/>
          </a:xfrm>
        </p:spPr>
        <p:txBody>
          <a:bodyPr>
            <a:normAutofit fontScale="85000" lnSpcReduction="20000"/>
          </a:bodyPr>
          <a:lstStyle/>
          <a:p>
            <a:r>
              <a:rPr lang="en-US" dirty="0">
                <a:uFillTx/>
              </a:rPr>
              <a:t>How much may states adjust how benefits are distributed?  </a:t>
            </a:r>
          </a:p>
          <a:p>
            <a:pPr lvl="1"/>
            <a:r>
              <a:rPr lang="en-US" dirty="0">
                <a:uFillTx/>
              </a:rPr>
              <a:t>Who?  (by age, gender, and income)</a:t>
            </a:r>
          </a:p>
          <a:p>
            <a:pPr lvl="1"/>
            <a:r>
              <a:rPr lang="en-US" dirty="0">
                <a:uFillTx/>
              </a:rPr>
              <a:t>How?  (monthly or annually, direct or indirect)</a:t>
            </a:r>
          </a:p>
          <a:p>
            <a:r>
              <a:rPr lang="en-US" dirty="0">
                <a:uFillTx/>
              </a:rPr>
              <a:t>How livable is a family’s income level, after counting in all forms of assistance?</a:t>
            </a:r>
          </a:p>
          <a:p>
            <a:pPr lvl="1"/>
            <a:r>
              <a:rPr lang="en-US" dirty="0">
                <a:uFillTx/>
              </a:rPr>
              <a:t>Which characteristics of that family would result in less assistance?  Why?</a:t>
            </a:r>
          </a:p>
          <a:p>
            <a:r>
              <a:rPr lang="en-US" dirty="0">
                <a:uFillTx/>
              </a:rPr>
              <a:t>How much reliance is placed on the private market?</a:t>
            </a:r>
          </a:p>
          <a:p>
            <a:pPr lvl="1"/>
            <a:r>
              <a:rPr lang="en-US" dirty="0">
                <a:uFillTx/>
              </a:rPr>
              <a:t>Are there proper incentives for providers?</a:t>
            </a:r>
          </a:p>
          <a:p>
            <a:pPr lvl="1"/>
            <a:r>
              <a:rPr lang="en-US" dirty="0">
                <a:uFillTx/>
              </a:rPr>
              <a:t>Are there safeguards for recipients and the public?</a:t>
            </a:r>
          </a:p>
        </p:txBody>
      </p:sp>
      <p:sp>
        <p:nvSpPr>
          <p:cNvPr id="4" name="TextBox 3" descr="Comment about 1st bullet:  &quot;How much may states adjust how benefits are distributed?&quot;&#10;&#10;comment reads: …this can be a good or bad!&#10;"/>
          <p:cNvSpPr txBox="1">
            <a:spLocks/>
          </p:cNvSpPr>
          <p:nvPr/>
        </p:nvSpPr>
        <p:spPr>
          <a:xfrm>
            <a:off x="3474027" y="2078182"/>
            <a:ext cx="3070071" cy="338554"/>
          </a:xfrm>
          <a:prstGeom prst="rect">
            <a:avLst/>
          </a:prstGeom>
          <a:noFill/>
        </p:spPr>
        <p:txBody>
          <a:bodyPr wrap="none" rtlCol="0">
            <a:spAutoFit/>
          </a:bodyPr>
          <a:lstStyle/>
          <a:p>
            <a:r>
              <a:rPr lang="en-US" sz="1600" dirty="0">
                <a:solidFill>
                  <a:srgbClr val="FF0000"/>
                </a:solidFill>
                <a:effectLst>
                  <a:outerShdw blurRad="38100" dist="38100" dir="2700000" algn="tl">
                    <a:srgbClr val="000000">
                      <a:alpha val="43137"/>
                    </a:srgbClr>
                  </a:outerShdw>
                </a:effectLst>
                <a:uFillTx/>
                <a:latin typeface="Segoe Print" panose="02000600000000000000" pitchFamily="2" charset="0"/>
              </a:rPr>
              <a:t>…this can be a good or bad!</a:t>
            </a:r>
          </a:p>
        </p:txBody>
      </p:sp>
      <p:sp>
        <p:nvSpPr>
          <p:cNvPr id="5" name="TextBox 4" descr="Comment at bottom of slide:  Access detailed analyses from both conservative &amp; liberal perspectives to get a fuller picture&#10;"/>
          <p:cNvSpPr txBox="1">
            <a:spLocks/>
          </p:cNvSpPr>
          <p:nvPr/>
        </p:nvSpPr>
        <p:spPr>
          <a:xfrm>
            <a:off x="2244852" y="6096000"/>
            <a:ext cx="5832348" cy="646331"/>
          </a:xfrm>
          <a:prstGeom prst="rect">
            <a:avLst/>
          </a:prstGeom>
          <a:solidFill>
            <a:schemeClr val="accent1">
              <a:lumMod val="40000"/>
              <a:lumOff val="60000"/>
            </a:schemeClr>
          </a:solidFill>
          <a:effectLst>
            <a:outerShdw blurRad="50800" dist="38100" dir="13500000" algn="br" rotWithShape="0">
              <a:srgbClr val="000000">
                <a:alpha val="40000"/>
              </a:srgbClr>
            </a:outerShdw>
          </a:effectLst>
        </p:spPr>
        <p:txBody>
          <a:bodyPr wrap="square" rtlCol="0">
            <a:spAutoFit/>
          </a:bodyPr>
          <a:lstStyle/>
          <a:p>
            <a:pPr algn="ctr"/>
            <a:r>
              <a:rPr lang="en-US" dirty="0">
                <a:solidFill>
                  <a:srgbClr val="FF0000"/>
                </a:solidFill>
                <a:effectLst>
                  <a:outerShdw blurRad="38100" dist="38100" dir="2700000" algn="tl">
                    <a:srgbClr val="000000">
                      <a:alpha val="43137"/>
                    </a:srgbClr>
                  </a:outerShdw>
                </a:effectLst>
                <a:uFillTx/>
                <a:latin typeface="Segoe Print" panose="02000600000000000000" pitchFamily="2" charset="0"/>
              </a:rPr>
              <a:t>Access detailed analyses from both conservative &amp; liberal perspectives to get a fuller picture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uFillTx/>
              </a:rPr>
              <a:t>When do politicians care more about social safety net policies? </a:t>
            </a:r>
          </a:p>
        </p:txBody>
      </p:sp>
      <p:sp>
        <p:nvSpPr>
          <p:cNvPr id="3" name="Content Placeholder 2"/>
          <p:cNvSpPr>
            <a:spLocks noGrp="1"/>
          </p:cNvSpPr>
          <p:nvPr>
            <p:ph idx="1"/>
          </p:nvPr>
        </p:nvSpPr>
        <p:spPr>
          <a:xfrm>
            <a:off x="1435608" y="1600200"/>
            <a:ext cx="7498080" cy="4648200"/>
          </a:xfrm>
        </p:spPr>
        <p:txBody>
          <a:bodyPr>
            <a:normAutofit/>
          </a:bodyPr>
          <a:lstStyle/>
          <a:p>
            <a:r>
              <a:rPr lang="en-US" sz="2800" i="1" dirty="0">
                <a:uFillTx/>
              </a:rPr>
              <a:t>Conservative</a:t>
            </a:r>
            <a:r>
              <a:rPr lang="en-US" sz="2800" dirty="0">
                <a:uFillTx/>
              </a:rPr>
              <a:t> vs. </a:t>
            </a:r>
            <a:r>
              <a:rPr lang="en-US" sz="2800" i="1" dirty="0">
                <a:uFillTx/>
              </a:rPr>
              <a:t>Liberal</a:t>
            </a:r>
            <a:r>
              <a:rPr lang="en-US" sz="2800" dirty="0">
                <a:uFillTx/>
              </a:rPr>
              <a:t> political ideologies may help explain overall positions based on differing ideas of the role of government</a:t>
            </a:r>
          </a:p>
          <a:p>
            <a:r>
              <a:rPr lang="en-US" sz="2800" dirty="0">
                <a:uFillTx/>
              </a:rPr>
              <a:t>But what about other influences?</a:t>
            </a:r>
          </a:p>
          <a:p>
            <a:pPr lvl="1"/>
            <a:r>
              <a:rPr lang="en-US" sz="2400" dirty="0">
                <a:uFillTx/>
              </a:rPr>
              <a:t>Religious beliefs</a:t>
            </a:r>
          </a:p>
          <a:p>
            <a:pPr lvl="1"/>
            <a:r>
              <a:rPr lang="en-US" sz="2400" dirty="0">
                <a:uFillTx/>
              </a:rPr>
              <a:t>Moral convictions</a:t>
            </a:r>
          </a:p>
          <a:p>
            <a:pPr lvl="1"/>
            <a:r>
              <a:rPr lang="en-US" sz="2400" dirty="0">
                <a:uFillTx/>
              </a:rPr>
              <a:t>Awareness of facts &amp; associated math</a:t>
            </a:r>
          </a:p>
          <a:p>
            <a:pPr lvl="1"/>
            <a:r>
              <a:rPr lang="en-US" sz="2400" dirty="0">
                <a:uFillTx/>
              </a:rPr>
              <a:t>Personal knowledge or involvement of individuals in need of the safety net</a:t>
            </a:r>
          </a:p>
          <a:p>
            <a:pPr lvl="1"/>
            <a:r>
              <a:rPr lang="en-US" sz="2400" dirty="0">
                <a:uFillTx/>
              </a:rPr>
              <a:t>Understanding of our economic system</a:t>
            </a:r>
          </a:p>
          <a:p>
            <a:endParaRPr lang="en-US" sz="2800" dirty="0">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600" dirty="0">
                <a:uFillTx/>
              </a:rPr>
              <a:t>The single most-impacting thing you can do about poverty in your state…</a:t>
            </a:r>
          </a:p>
        </p:txBody>
      </p:sp>
      <p:sp>
        <p:nvSpPr>
          <p:cNvPr id="4" name="Content Placeholder 3"/>
          <p:cNvSpPr>
            <a:spLocks noGrp="1"/>
          </p:cNvSpPr>
          <p:nvPr>
            <p:ph idx="1"/>
          </p:nvPr>
        </p:nvSpPr>
        <p:spPr>
          <a:xfrm>
            <a:off x="1435608" y="1600200"/>
            <a:ext cx="7708392" cy="5105400"/>
          </a:xfrm>
        </p:spPr>
        <p:txBody>
          <a:bodyPr>
            <a:normAutofit fontScale="92500" lnSpcReduction="20000"/>
          </a:bodyPr>
          <a:lstStyle/>
          <a:p>
            <a:r>
              <a:rPr lang="en-US" sz="2400" dirty="0">
                <a:solidFill>
                  <a:schemeClr val="accent1">
                    <a:lumMod val="75000"/>
                  </a:schemeClr>
                </a:solidFill>
                <a:uFillTx/>
              </a:rPr>
              <a:t>…is start a friendly conversation with a low-income “stranger”</a:t>
            </a:r>
          </a:p>
          <a:p>
            <a:pPr lvl="1"/>
            <a:r>
              <a:rPr lang="en-US" sz="2000" dirty="0">
                <a:uFillTx/>
              </a:rPr>
              <a:t>They are all around us:  </a:t>
            </a:r>
            <a:r>
              <a:rPr lang="en-US" sz="1800" dirty="0">
                <a:uFillTx/>
              </a:rPr>
              <a:t>housekeepers, food servers, store clerks, etc.</a:t>
            </a:r>
            <a:endParaRPr lang="en-US" sz="1600" dirty="0">
              <a:uFillTx/>
            </a:endParaRPr>
          </a:p>
          <a:p>
            <a:r>
              <a:rPr lang="en-US" sz="2400" dirty="0">
                <a:solidFill>
                  <a:schemeClr val="accent2">
                    <a:lumMod val="75000"/>
                  </a:schemeClr>
                </a:solidFill>
                <a:uFillTx/>
              </a:rPr>
              <a:t>Risk</a:t>
            </a:r>
            <a:r>
              <a:rPr lang="en-US" sz="2400" dirty="0">
                <a:uFillTx/>
              </a:rPr>
              <a:t> making friends with people who struggle to make a living</a:t>
            </a:r>
          </a:p>
          <a:p>
            <a:pPr lvl="1"/>
            <a:r>
              <a:rPr lang="en-US" sz="2000" dirty="0">
                <a:uFillTx/>
              </a:rPr>
              <a:t>They’ll probably have no interest in asking for handouts from you</a:t>
            </a:r>
          </a:p>
          <a:p>
            <a:r>
              <a:rPr lang="en-US" sz="2400" dirty="0">
                <a:solidFill>
                  <a:schemeClr val="accent2">
                    <a:lumMod val="75000"/>
                  </a:schemeClr>
                </a:solidFill>
                <a:uFillTx/>
              </a:rPr>
              <a:t>Listen</a:t>
            </a:r>
            <a:r>
              <a:rPr lang="en-US" sz="2400" dirty="0">
                <a:uFillTx/>
              </a:rPr>
              <a:t> to what they say about their life and how they understand the world around them</a:t>
            </a:r>
          </a:p>
          <a:p>
            <a:pPr lvl="1"/>
            <a:r>
              <a:rPr lang="en-US" sz="2000" dirty="0">
                <a:uFillTx/>
              </a:rPr>
              <a:t>What are their hopes and plans?  What about their family’s?</a:t>
            </a:r>
          </a:p>
          <a:p>
            <a:pPr lvl="1"/>
            <a:r>
              <a:rPr lang="en-US" sz="2000" dirty="0">
                <a:uFillTx/>
              </a:rPr>
              <a:t>Are their efforts to move ahead succeeding?  Why or why not?</a:t>
            </a:r>
          </a:p>
          <a:p>
            <a:r>
              <a:rPr lang="en-US" sz="2400" dirty="0">
                <a:solidFill>
                  <a:schemeClr val="accent2">
                    <a:lumMod val="75000"/>
                  </a:schemeClr>
                </a:solidFill>
                <a:uFillTx/>
              </a:rPr>
              <a:t>Become involved</a:t>
            </a:r>
            <a:r>
              <a:rPr lang="en-US" sz="2400" dirty="0">
                <a:uFillTx/>
              </a:rPr>
              <a:t> in their lives, coming along side them to assist and to celebrate, as friends do</a:t>
            </a:r>
          </a:p>
          <a:p>
            <a:r>
              <a:rPr lang="en-US" sz="2400" dirty="0">
                <a:solidFill>
                  <a:schemeClr val="accent2">
                    <a:lumMod val="75000"/>
                  </a:schemeClr>
                </a:solidFill>
                <a:uFillTx/>
              </a:rPr>
              <a:t>Evaluate</a:t>
            </a:r>
            <a:r>
              <a:rPr lang="en-US" sz="2400" dirty="0">
                <a:uFillTx/>
              </a:rPr>
              <a:t> your own assumptions about “those in poverty” against the realities you learn through these relationships</a:t>
            </a:r>
          </a:p>
          <a:p>
            <a:r>
              <a:rPr lang="en-US" sz="2400" dirty="0">
                <a:solidFill>
                  <a:schemeClr val="accent2">
                    <a:lumMod val="75000"/>
                  </a:schemeClr>
                </a:solidFill>
                <a:uFillTx/>
              </a:rPr>
              <a:t>Ask</a:t>
            </a:r>
            <a:r>
              <a:rPr lang="en-US" sz="2400" dirty="0">
                <a:uFillTx/>
              </a:rPr>
              <a:t> yourself, what policy would make sense for my friends’ life situations?</a:t>
            </a:r>
          </a:p>
          <a:p>
            <a:r>
              <a:rPr lang="en-US" sz="2400" dirty="0">
                <a:solidFill>
                  <a:schemeClr val="accent2">
                    <a:lumMod val="75000"/>
                  </a:schemeClr>
                </a:solidFill>
                <a:uFillTx/>
              </a:rPr>
              <a:t>Inspect</a:t>
            </a:r>
            <a:r>
              <a:rPr lang="en-US" sz="2400" dirty="0">
                <a:uFillTx/>
              </a:rPr>
              <a:t> other’s proposals using </a:t>
            </a:r>
            <a:r>
              <a:rPr lang="en-US" sz="2400">
                <a:uFillTx/>
              </a:rPr>
              <a:t>the 3-P </a:t>
            </a:r>
            <a:r>
              <a:rPr lang="en-US" sz="2400" dirty="0">
                <a:uFillTx/>
              </a:rPr>
              <a:t>framework, or other approach to critical analysis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D5D8A-F6F1-44C9-B418-02D251FEDE4C}"/>
              </a:ext>
            </a:extLst>
          </p:cNvPr>
          <p:cNvSpPr>
            <a:spLocks noGrp="1"/>
          </p:cNvSpPr>
          <p:nvPr>
            <p:ph type="title"/>
          </p:nvPr>
        </p:nvSpPr>
        <p:spPr/>
        <p:txBody>
          <a:bodyPr>
            <a:normAutofit/>
          </a:bodyPr>
          <a:lstStyle/>
          <a:p>
            <a:pPr>
              <a:lnSpc>
                <a:spcPct val="100000"/>
              </a:lnSpc>
            </a:pPr>
            <a:r>
              <a:rPr lang="en-US" b="0" cap="none" dirty="0"/>
              <a:t>Practice Problems</a:t>
            </a:r>
            <a:br>
              <a:rPr lang="en-US" b="0" cap="none" dirty="0"/>
            </a:br>
            <a:r>
              <a:rPr lang="en-US" sz="2400" b="0" cap="none" dirty="0"/>
              <a:t>…to begin mastering this material.  </a:t>
            </a:r>
            <a:br>
              <a:rPr lang="en-US" sz="2400" b="0" cap="none" dirty="0"/>
            </a:br>
            <a:br>
              <a:rPr lang="en-US" sz="2400" b="0" cap="none" dirty="0"/>
            </a:br>
            <a:r>
              <a:rPr lang="en-US" sz="2200" b="0" cap="none" dirty="0"/>
              <a:t>Complete instructions are in the Module 1 resource, </a:t>
            </a:r>
            <a:r>
              <a:rPr lang="en-US" sz="2200" b="0" i="1" cap="none" dirty="0"/>
              <a:t>How to Use Practice Problems to Prepare for Exams</a:t>
            </a:r>
            <a:r>
              <a:rPr lang="en-US" sz="2200" b="0" cap="none" dirty="0"/>
              <a:t>.</a:t>
            </a:r>
            <a:endParaRPr lang="en-US" b="0" cap="none" dirty="0"/>
          </a:p>
        </p:txBody>
      </p:sp>
      <p:sp>
        <p:nvSpPr>
          <p:cNvPr id="3" name="Text Placeholder 2">
            <a:extLst>
              <a:ext uri="{FF2B5EF4-FFF2-40B4-BE49-F238E27FC236}">
                <a16:creationId xmlns:a16="http://schemas.microsoft.com/office/drawing/2014/main" id="{CDD7CD17-A96A-44C2-A99E-E35FF58BEDEF}"/>
              </a:ext>
            </a:extLst>
          </p:cNvPr>
          <p:cNvSpPr>
            <a:spLocks noGrp="1"/>
          </p:cNvSpPr>
          <p:nvPr>
            <p:ph type="body" idx="1"/>
          </p:nvPr>
        </p:nvSpPr>
        <p:spPr/>
        <p:txBody>
          <a:bodyPr/>
          <a:lstStyle/>
          <a:p>
            <a:r>
              <a:rPr lang="en-US" dirty="0"/>
              <a:t>Don’t forget to do the…</a:t>
            </a:r>
          </a:p>
        </p:txBody>
      </p:sp>
    </p:spTree>
    <p:extLst>
      <p:ext uri="{BB962C8B-B14F-4D97-AF65-F5344CB8AC3E}">
        <p14:creationId xmlns:p14="http://schemas.microsoft.com/office/powerpoint/2010/main" val="4111746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32225-1766-4B6B-AF92-59F7D6B8FA8C}"/>
              </a:ext>
            </a:extLst>
          </p:cNvPr>
          <p:cNvSpPr>
            <a:spLocks noGrp="1"/>
          </p:cNvSpPr>
          <p:nvPr>
            <p:ph type="ctrTitle"/>
          </p:nvPr>
        </p:nvSpPr>
        <p:spPr>
          <a:xfrm>
            <a:off x="1454683" y="1778508"/>
            <a:ext cx="7406640" cy="1472184"/>
          </a:xfrm>
        </p:spPr>
        <p:txBody>
          <a:bodyPr>
            <a:normAutofit fontScale="90000"/>
          </a:bodyPr>
          <a:lstStyle/>
          <a:p>
            <a:r>
              <a:rPr lang="en-US" dirty="0">
                <a:solidFill>
                  <a:srgbClr val="C00000"/>
                </a:solidFill>
              </a:rPr>
              <a:t>Please complete the University Course Eval!</a:t>
            </a:r>
            <a:br>
              <a:rPr lang="en-US" dirty="0"/>
            </a:br>
            <a:br>
              <a:rPr lang="en-US" dirty="0"/>
            </a:br>
            <a:r>
              <a:rPr lang="en-US" dirty="0">
                <a:hlinkClick r:id="rId2"/>
              </a:rPr>
              <a:t>https://tamu.aefis.net</a:t>
            </a:r>
            <a:r>
              <a:rPr lang="en-US" dirty="0"/>
              <a:t> </a:t>
            </a:r>
          </a:p>
        </p:txBody>
      </p:sp>
      <p:sp>
        <p:nvSpPr>
          <p:cNvPr id="4" name="Subtitle 3">
            <a:extLst>
              <a:ext uri="{FF2B5EF4-FFF2-40B4-BE49-F238E27FC236}">
                <a16:creationId xmlns:a16="http://schemas.microsoft.com/office/drawing/2014/main" id="{64BEE6CC-9188-431C-B227-AAD84A22D252}"/>
              </a:ext>
            </a:extLst>
          </p:cNvPr>
          <p:cNvSpPr>
            <a:spLocks noGrp="1"/>
          </p:cNvSpPr>
          <p:nvPr>
            <p:ph type="subTitle" idx="1"/>
          </p:nvPr>
        </p:nvSpPr>
        <p:spPr>
          <a:xfrm>
            <a:off x="1432560" y="4343400"/>
            <a:ext cx="7406640" cy="1752600"/>
          </a:xfrm>
        </p:spPr>
        <p:txBody>
          <a:bodyPr>
            <a:normAutofit fontScale="70000" lnSpcReduction="20000"/>
          </a:bodyPr>
          <a:lstStyle/>
          <a:p>
            <a:r>
              <a:rPr lang="en-US" b="1" dirty="0">
                <a:solidFill>
                  <a:schemeClr val="accent3">
                    <a:lumMod val="50000"/>
                  </a:schemeClr>
                </a:solidFill>
              </a:rPr>
              <a:t>Should take only 2-10 minutes, depending on whether you are willing to leave comments, too.  I hope you will, and the more specific, the better.</a:t>
            </a:r>
          </a:p>
          <a:p>
            <a:endParaRPr lang="en-US" b="1" u="sng" dirty="0">
              <a:solidFill>
                <a:schemeClr val="accent3">
                  <a:lumMod val="50000"/>
                </a:schemeClr>
              </a:solidFill>
            </a:endParaRPr>
          </a:p>
          <a:p>
            <a:r>
              <a:rPr lang="en-US" b="1" u="sng" dirty="0">
                <a:solidFill>
                  <a:schemeClr val="accent3">
                    <a:lumMod val="50000"/>
                  </a:schemeClr>
                </a:solidFill>
              </a:rPr>
              <a:t>My Promise</a:t>
            </a:r>
            <a:r>
              <a:rPr lang="en-US" b="1" dirty="0">
                <a:solidFill>
                  <a:schemeClr val="accent3">
                    <a:lumMod val="50000"/>
                  </a:schemeClr>
                </a:solidFill>
              </a:rPr>
              <a:t>:  If you leave comments, I WILL READ them.  Previous student comments have led me to change my course design in big and small ways.</a:t>
            </a:r>
          </a:p>
          <a:p>
            <a:endParaRPr lang="en-US" dirty="0">
              <a:solidFill>
                <a:srgbClr val="C00000"/>
              </a:solidFill>
            </a:endParaRPr>
          </a:p>
        </p:txBody>
      </p:sp>
    </p:spTree>
    <p:extLst>
      <p:ext uri="{BB962C8B-B14F-4D97-AF65-F5344CB8AC3E}">
        <p14:creationId xmlns:p14="http://schemas.microsoft.com/office/powerpoint/2010/main" val="8976618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E929A1CA-313A-42B8-8EEC-C7D7876B3CEC}"/>
              </a:ext>
            </a:extLst>
          </p:cNvPr>
          <p:cNvSpPr txBox="1">
            <a:spLocks/>
          </p:cNvSpPr>
          <p:nvPr/>
        </p:nvSpPr>
        <p:spPr>
          <a:xfrm>
            <a:off x="838199" y="1456791"/>
            <a:ext cx="9695985" cy="4891970"/>
          </a:xfrm>
          <a:prstGeom prst="rect">
            <a:avLst/>
          </a:prstGeom>
        </p:spPr>
        <p:txBody>
          <a:bodyPr/>
          <a:lstStyle>
            <a:lvl1pPr marL="342900" indent="-342900" algn="l" rtl="0" eaLnBrk="0" fontAlgn="base" hangingPunct="0">
              <a:spcBef>
                <a:spcPct val="20000"/>
              </a:spcBef>
              <a:spcAft>
                <a:spcPct val="0"/>
              </a:spcAft>
              <a:buChar char="•"/>
              <a:defRPr sz="4000">
                <a:solidFill>
                  <a:schemeClr val="tx1"/>
                </a:solidFill>
                <a:uFillTx/>
                <a:latin typeface="+mn-lt"/>
                <a:ea typeface="+mn-ea"/>
                <a:cs typeface="+mn-cs"/>
              </a:defRPr>
            </a:lvl1pPr>
            <a:lvl2pPr marL="742950" indent="-285750" algn="l" rtl="0" eaLnBrk="0" fontAlgn="base" hangingPunct="0">
              <a:spcBef>
                <a:spcPct val="20000"/>
              </a:spcBef>
              <a:spcAft>
                <a:spcPct val="0"/>
              </a:spcAft>
              <a:buChar char="–"/>
              <a:defRPr sz="4000">
                <a:solidFill>
                  <a:schemeClr val="tx1"/>
                </a:solidFill>
                <a:uFillTx/>
                <a:latin typeface="+mn-lt"/>
              </a:defRPr>
            </a:lvl2pPr>
            <a:lvl3pPr marL="1143000" indent="-228600" algn="l" rtl="0" eaLnBrk="0" fontAlgn="base" hangingPunct="0">
              <a:spcBef>
                <a:spcPct val="20000"/>
              </a:spcBef>
              <a:spcAft>
                <a:spcPct val="0"/>
              </a:spcAft>
              <a:buChar char="•"/>
              <a:defRPr sz="2400">
                <a:solidFill>
                  <a:schemeClr val="tx1"/>
                </a:solidFill>
                <a:uFillTx/>
                <a:latin typeface="+mn-lt"/>
              </a:defRPr>
            </a:lvl3pPr>
            <a:lvl4pPr marL="1600200" indent="-228600" algn="l" rtl="0" eaLnBrk="0" fontAlgn="base" hangingPunct="0">
              <a:spcBef>
                <a:spcPct val="20000"/>
              </a:spcBef>
              <a:spcAft>
                <a:spcPct val="0"/>
              </a:spcAft>
              <a:buChar char="–"/>
              <a:defRPr sz="2000">
                <a:solidFill>
                  <a:schemeClr val="tx1"/>
                </a:solidFill>
                <a:uFillTx/>
                <a:latin typeface="+mn-lt"/>
              </a:defRPr>
            </a:lvl4pPr>
            <a:lvl5pPr marL="2057400" indent="-228600" algn="l" rtl="0" eaLnBrk="0" fontAlgn="base" hangingPunct="0">
              <a:spcBef>
                <a:spcPct val="20000"/>
              </a:spcBef>
              <a:spcAft>
                <a:spcPct val="0"/>
              </a:spcAft>
              <a:buChar char="»"/>
              <a:defRPr sz="2000">
                <a:solidFill>
                  <a:schemeClr val="tx1"/>
                </a:solidFill>
                <a:uFillTx/>
                <a:latin typeface="+mn-lt"/>
              </a:defRPr>
            </a:lvl5pPr>
            <a:lvl6pPr marL="2514600" indent="-228600" algn="l" rtl="0" eaLnBrk="0" fontAlgn="base" hangingPunct="0">
              <a:spcBef>
                <a:spcPct val="20000"/>
              </a:spcBef>
              <a:spcAft>
                <a:spcPct val="0"/>
              </a:spcAft>
              <a:buChar char="»"/>
              <a:defRPr sz="2000">
                <a:solidFill>
                  <a:schemeClr val="tx1"/>
                </a:solidFill>
                <a:uFillTx/>
                <a:latin typeface="+mn-lt"/>
              </a:defRPr>
            </a:lvl6pPr>
            <a:lvl7pPr marL="2971800" indent="-228600" algn="l" rtl="0" eaLnBrk="0" fontAlgn="base" hangingPunct="0">
              <a:spcBef>
                <a:spcPct val="20000"/>
              </a:spcBef>
              <a:spcAft>
                <a:spcPct val="0"/>
              </a:spcAft>
              <a:buChar char="»"/>
              <a:defRPr sz="2000">
                <a:solidFill>
                  <a:schemeClr val="tx1"/>
                </a:solidFill>
                <a:uFillTx/>
                <a:latin typeface="+mn-lt"/>
              </a:defRPr>
            </a:lvl7pPr>
            <a:lvl8pPr marL="3429000" indent="-228600" algn="l" rtl="0" eaLnBrk="0" fontAlgn="base" hangingPunct="0">
              <a:spcBef>
                <a:spcPct val="20000"/>
              </a:spcBef>
              <a:spcAft>
                <a:spcPct val="0"/>
              </a:spcAft>
              <a:buChar char="»"/>
              <a:defRPr sz="2000">
                <a:solidFill>
                  <a:schemeClr val="tx1"/>
                </a:solidFill>
                <a:uFillTx/>
                <a:latin typeface="+mn-lt"/>
              </a:defRPr>
            </a:lvl8pPr>
            <a:lvl9pPr marL="3886200" indent="-228600" algn="l" rtl="0" eaLnBrk="0" fontAlgn="base" hangingPunct="0">
              <a:spcBef>
                <a:spcPct val="20000"/>
              </a:spcBef>
              <a:spcAft>
                <a:spcPct val="0"/>
              </a:spcAft>
              <a:buChar char="»"/>
              <a:defRPr sz="2000">
                <a:solidFill>
                  <a:schemeClr val="tx1"/>
                </a:solidFill>
                <a:uFillTx/>
                <a:latin typeface="+mn-lt"/>
              </a:defRPr>
            </a:lvl9pPr>
          </a:lstStyle>
          <a:p>
            <a:r>
              <a:rPr lang="en-US" altLang="x-none" kern="0"/>
              <a:t>Making international law</a:t>
            </a:r>
          </a:p>
          <a:p>
            <a:r>
              <a:rPr lang="en-US" altLang="x-none" kern="0"/>
              <a:t>A political process</a:t>
            </a:r>
            <a:endParaRPr lang="en-US" altLang="x-none" kern="0" dirty="0"/>
          </a:p>
        </p:txBody>
      </p:sp>
      <p:sp>
        <p:nvSpPr>
          <p:cNvPr id="4" name="Content Placeholder 1">
            <a:extLst>
              <a:ext uri="{FF2B5EF4-FFF2-40B4-BE49-F238E27FC236}">
                <a16:creationId xmlns:a16="http://schemas.microsoft.com/office/drawing/2014/main" id="{4A06951F-3975-42CC-84C2-6F01829DA67C}"/>
              </a:ext>
            </a:extLst>
          </p:cNvPr>
          <p:cNvSpPr txBox="1">
            <a:spLocks/>
          </p:cNvSpPr>
          <p:nvPr/>
        </p:nvSpPr>
        <p:spPr>
          <a:xfrm>
            <a:off x="990599" y="1609191"/>
            <a:ext cx="9695985" cy="4891970"/>
          </a:xfrm>
          <a:prstGeom prst="rect">
            <a:avLst/>
          </a:prstGeom>
        </p:spPr>
        <p:txBody>
          <a:bodyPr/>
          <a:lstStyle>
            <a:lvl1pPr marL="342900" indent="-342900" algn="l" rtl="0" eaLnBrk="0" fontAlgn="base" hangingPunct="0">
              <a:spcBef>
                <a:spcPct val="20000"/>
              </a:spcBef>
              <a:spcAft>
                <a:spcPct val="0"/>
              </a:spcAft>
              <a:buChar char="•"/>
              <a:defRPr sz="4000">
                <a:solidFill>
                  <a:schemeClr val="tx1"/>
                </a:solidFill>
                <a:uFillTx/>
                <a:latin typeface="+mn-lt"/>
                <a:ea typeface="+mn-ea"/>
                <a:cs typeface="+mn-cs"/>
              </a:defRPr>
            </a:lvl1pPr>
            <a:lvl2pPr marL="742950" indent="-285750" algn="l" rtl="0" eaLnBrk="0" fontAlgn="base" hangingPunct="0">
              <a:spcBef>
                <a:spcPct val="20000"/>
              </a:spcBef>
              <a:spcAft>
                <a:spcPct val="0"/>
              </a:spcAft>
              <a:buChar char="–"/>
              <a:defRPr sz="4000">
                <a:solidFill>
                  <a:schemeClr val="tx1"/>
                </a:solidFill>
                <a:uFillTx/>
                <a:latin typeface="+mn-lt"/>
              </a:defRPr>
            </a:lvl2pPr>
            <a:lvl3pPr marL="1143000" indent="-228600" algn="l" rtl="0" eaLnBrk="0" fontAlgn="base" hangingPunct="0">
              <a:spcBef>
                <a:spcPct val="20000"/>
              </a:spcBef>
              <a:spcAft>
                <a:spcPct val="0"/>
              </a:spcAft>
              <a:buChar char="•"/>
              <a:defRPr sz="2400">
                <a:solidFill>
                  <a:schemeClr val="tx1"/>
                </a:solidFill>
                <a:uFillTx/>
                <a:latin typeface="+mn-lt"/>
              </a:defRPr>
            </a:lvl3pPr>
            <a:lvl4pPr marL="1600200" indent="-228600" algn="l" rtl="0" eaLnBrk="0" fontAlgn="base" hangingPunct="0">
              <a:spcBef>
                <a:spcPct val="20000"/>
              </a:spcBef>
              <a:spcAft>
                <a:spcPct val="0"/>
              </a:spcAft>
              <a:buChar char="–"/>
              <a:defRPr sz="2000">
                <a:solidFill>
                  <a:schemeClr val="tx1"/>
                </a:solidFill>
                <a:uFillTx/>
                <a:latin typeface="+mn-lt"/>
              </a:defRPr>
            </a:lvl4pPr>
            <a:lvl5pPr marL="2057400" indent="-228600" algn="l" rtl="0" eaLnBrk="0" fontAlgn="base" hangingPunct="0">
              <a:spcBef>
                <a:spcPct val="20000"/>
              </a:spcBef>
              <a:spcAft>
                <a:spcPct val="0"/>
              </a:spcAft>
              <a:buChar char="»"/>
              <a:defRPr sz="2000">
                <a:solidFill>
                  <a:schemeClr val="tx1"/>
                </a:solidFill>
                <a:uFillTx/>
                <a:latin typeface="+mn-lt"/>
              </a:defRPr>
            </a:lvl5pPr>
            <a:lvl6pPr marL="2514600" indent="-228600" algn="l" rtl="0" eaLnBrk="0" fontAlgn="base" hangingPunct="0">
              <a:spcBef>
                <a:spcPct val="20000"/>
              </a:spcBef>
              <a:spcAft>
                <a:spcPct val="0"/>
              </a:spcAft>
              <a:buChar char="»"/>
              <a:defRPr sz="2000">
                <a:solidFill>
                  <a:schemeClr val="tx1"/>
                </a:solidFill>
                <a:uFillTx/>
                <a:latin typeface="+mn-lt"/>
              </a:defRPr>
            </a:lvl6pPr>
            <a:lvl7pPr marL="2971800" indent="-228600" algn="l" rtl="0" eaLnBrk="0" fontAlgn="base" hangingPunct="0">
              <a:spcBef>
                <a:spcPct val="20000"/>
              </a:spcBef>
              <a:spcAft>
                <a:spcPct val="0"/>
              </a:spcAft>
              <a:buChar char="»"/>
              <a:defRPr sz="2000">
                <a:solidFill>
                  <a:schemeClr val="tx1"/>
                </a:solidFill>
                <a:uFillTx/>
                <a:latin typeface="+mn-lt"/>
              </a:defRPr>
            </a:lvl7pPr>
            <a:lvl8pPr marL="3429000" indent="-228600" algn="l" rtl="0" eaLnBrk="0" fontAlgn="base" hangingPunct="0">
              <a:spcBef>
                <a:spcPct val="20000"/>
              </a:spcBef>
              <a:spcAft>
                <a:spcPct val="0"/>
              </a:spcAft>
              <a:buChar char="»"/>
              <a:defRPr sz="2000">
                <a:solidFill>
                  <a:schemeClr val="tx1"/>
                </a:solidFill>
                <a:uFillTx/>
                <a:latin typeface="+mn-lt"/>
              </a:defRPr>
            </a:lvl8pPr>
            <a:lvl9pPr marL="3886200" indent="-228600" algn="l" rtl="0" eaLnBrk="0" fontAlgn="base" hangingPunct="0">
              <a:spcBef>
                <a:spcPct val="20000"/>
              </a:spcBef>
              <a:spcAft>
                <a:spcPct val="0"/>
              </a:spcAft>
              <a:buChar char="»"/>
              <a:defRPr sz="2000">
                <a:solidFill>
                  <a:schemeClr val="tx1"/>
                </a:solidFill>
                <a:uFillTx/>
                <a:latin typeface="+mn-lt"/>
              </a:defRPr>
            </a:lvl9pPr>
          </a:lstStyle>
          <a:p>
            <a:r>
              <a:rPr lang="en-US" altLang="x-none" kern="0"/>
              <a:t>Making international law</a:t>
            </a:r>
          </a:p>
          <a:p>
            <a:r>
              <a:rPr lang="en-US" altLang="x-none" kern="0"/>
              <a:t>A political process</a:t>
            </a:r>
            <a:endParaRPr lang="en-US" altLang="x-none" kern="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4A493-5BF3-47F3-954A-5612414A13AD}"/>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37DE31A3-D178-40A3-8F06-3B0C82C8F8BB}"/>
              </a:ext>
            </a:extLst>
          </p:cNvPr>
          <p:cNvSpPr>
            <a:spLocks noGrp="1"/>
          </p:cNvSpPr>
          <p:nvPr>
            <p:ph idx="1"/>
          </p:nvPr>
        </p:nvSpPr>
        <p:spPr/>
        <p:txBody>
          <a:bodyPr>
            <a:normAutofit fontScale="55000" lnSpcReduction="20000"/>
          </a:bodyPr>
          <a:lstStyle/>
          <a:p>
            <a:pPr marL="461963" indent="-381000">
              <a:buFont typeface="+mj-lt"/>
              <a:buAutoNum type="arabicPeriod"/>
            </a:pPr>
            <a:r>
              <a:rPr lang="en-US" dirty="0"/>
              <a:t>Describe the concerns of demographers connecting the changes in the makeup of Texas related to ethnicity, education quality, and economic potential. </a:t>
            </a:r>
          </a:p>
          <a:p>
            <a:pPr marL="461963" indent="-381000">
              <a:buFont typeface="+mj-lt"/>
              <a:buAutoNum type="arabicPeriod"/>
            </a:pPr>
            <a:r>
              <a:rPr lang="en-US" dirty="0"/>
              <a:t>Increase the standard policy tools used by states in varying degrees to address poverty among their residents.</a:t>
            </a:r>
          </a:p>
          <a:p>
            <a:pPr marL="461963" indent="-381000">
              <a:buFont typeface="+mj-lt"/>
              <a:buAutoNum type="arabicPeriod"/>
            </a:pPr>
            <a:r>
              <a:rPr lang="en-US" dirty="0"/>
              <a:t>Characterize the count and rate measures of poverty between 1960 and 2014.  Explain the differences between the two measures over this same period.</a:t>
            </a:r>
          </a:p>
          <a:p>
            <a:pPr marL="461963" indent="-381000">
              <a:buFont typeface="+mj-lt"/>
              <a:buAutoNum type="arabicPeriod"/>
            </a:pPr>
            <a:r>
              <a:rPr lang="en-US" dirty="0"/>
              <a:t>Characterize the poverty rate by race and ethnicity, as well as by age group, over the same period from 1960-2014.</a:t>
            </a:r>
          </a:p>
          <a:p>
            <a:pPr marL="461963" indent="-381000">
              <a:buFont typeface="+mj-lt"/>
              <a:buAutoNum type="arabicPeriod"/>
            </a:pPr>
            <a:r>
              <a:rPr lang="en-US" dirty="0"/>
              <a:t>Describe in which regions of the US were the states with the highest and lowest rates of poverty in 2014.</a:t>
            </a:r>
          </a:p>
          <a:p>
            <a:pPr marL="461963" indent="-381000">
              <a:buFont typeface="+mj-lt"/>
              <a:buAutoNum type="arabicPeriod"/>
            </a:pPr>
            <a:r>
              <a:rPr lang="en-US" dirty="0"/>
              <a:t>Describe where Texas ranked in percent population in poverty among US states in 2014 and the state’s overall, deep, and child poverty rates in the same year.</a:t>
            </a:r>
          </a:p>
          <a:p>
            <a:pPr marL="461963" indent="-381000">
              <a:buFont typeface="+mj-lt"/>
              <a:buAutoNum type="arabicPeriod"/>
            </a:pPr>
            <a:r>
              <a:rPr lang="en-US" dirty="0"/>
              <a:t>Explain why poverty rates are often unexpectedly high in college towns.</a:t>
            </a:r>
          </a:p>
          <a:p>
            <a:pPr marL="461963" indent="-381000">
              <a:buFont typeface="+mj-lt"/>
              <a:buAutoNum type="arabicPeriod"/>
            </a:pPr>
            <a:r>
              <a:rPr lang="en-US" dirty="0"/>
              <a:t>Explain the correlations between welfare-related spending and poverty rates in the US states, as well as what this can mean about the effectiveness of poverty reduction efforts?</a:t>
            </a:r>
          </a:p>
          <a:p>
            <a:pPr marL="461963" indent="-381000">
              <a:buFont typeface="+mj-lt"/>
              <a:buAutoNum type="arabicPeriod"/>
            </a:pPr>
            <a:endParaRPr lang="en-US" dirty="0"/>
          </a:p>
          <a:p>
            <a:pPr marL="461963" indent="-381000">
              <a:buFont typeface="+mj-lt"/>
              <a:buAutoNum type="arabicPeriod"/>
            </a:pPr>
            <a:endParaRPr lang="en-US" dirty="0"/>
          </a:p>
          <a:p>
            <a:pPr marL="461963" indent="-381000">
              <a:buFont typeface="+mj-lt"/>
              <a:buAutoNum type="arabicPeriod"/>
            </a:pPr>
            <a:endParaRPr lang="en-US" dirty="0"/>
          </a:p>
          <a:p>
            <a:pPr marL="461963" indent="-381000">
              <a:buFont typeface="+mj-lt"/>
              <a:buAutoNum type="arabicPeriod"/>
            </a:pPr>
            <a:endParaRPr lang="en-US" dirty="0"/>
          </a:p>
          <a:p>
            <a:pPr marL="461963" indent="-381000">
              <a:buFont typeface="+mj-lt"/>
              <a:buAutoNum type="arabicPeriod"/>
            </a:pPr>
            <a:endParaRPr lang="en-US" dirty="0"/>
          </a:p>
          <a:p>
            <a:pPr marL="461963" indent="-381000">
              <a:buFont typeface="+mj-lt"/>
              <a:buAutoNum type="arabicPeriod"/>
            </a:pPr>
            <a:endParaRPr lang="en-US" dirty="0"/>
          </a:p>
        </p:txBody>
      </p:sp>
    </p:spTree>
    <p:extLst>
      <p:ext uri="{BB962C8B-B14F-4D97-AF65-F5344CB8AC3E}">
        <p14:creationId xmlns:p14="http://schemas.microsoft.com/office/powerpoint/2010/main" val="805245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4A493-5BF3-47F3-954A-5612414A13AD}"/>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37DE31A3-D178-40A3-8F06-3B0C82C8F8BB}"/>
              </a:ext>
            </a:extLst>
          </p:cNvPr>
          <p:cNvSpPr>
            <a:spLocks noGrp="1"/>
          </p:cNvSpPr>
          <p:nvPr>
            <p:ph idx="1"/>
          </p:nvPr>
        </p:nvSpPr>
        <p:spPr/>
        <p:txBody>
          <a:bodyPr>
            <a:normAutofit fontScale="55000" lnSpcReduction="20000"/>
          </a:bodyPr>
          <a:lstStyle/>
          <a:p>
            <a:pPr marL="461963" indent="-381000">
              <a:buFont typeface="+mj-lt"/>
              <a:buAutoNum type="arabicPeriod" startAt="9"/>
            </a:pPr>
            <a:r>
              <a:rPr lang="en-US" dirty="0"/>
              <a:t>Describe how TANF worked in Texas in 2012:  who was eligible, how much assistance they could receive.  Compare this to neighboring states that border Texas.</a:t>
            </a:r>
          </a:p>
          <a:p>
            <a:pPr marL="461963" indent="-381000">
              <a:buFont typeface="+mj-lt"/>
              <a:buAutoNum type="arabicPeriod" startAt="9"/>
            </a:pPr>
            <a:r>
              <a:rPr lang="en-US" dirty="0"/>
              <a:t>Explain how TANF functions as a federal block grant and where and why Texas chooses to allocate and not allocate its TANF funds.  Discuss how Texas compares to other states and the recent trends in Texas TANF spending.</a:t>
            </a:r>
          </a:p>
          <a:p>
            <a:pPr marL="461963" indent="-381000">
              <a:buFont typeface="+mj-lt"/>
              <a:buAutoNum type="arabicPeriod" startAt="9"/>
            </a:pPr>
            <a:r>
              <a:rPr lang="en-US" dirty="0"/>
              <a:t>Explain how inflation has affected TANF block grants since 1997, when they started.</a:t>
            </a:r>
          </a:p>
          <a:p>
            <a:pPr marL="461963" indent="-381000">
              <a:buFont typeface="+mj-lt"/>
              <a:buAutoNum type="arabicPeriod" startAt="9"/>
            </a:pPr>
            <a:r>
              <a:rPr lang="en-US" dirty="0"/>
              <a:t>Characterize how families on TANF or TANF and SNAP were faring as %s of the federal poverty level in Texas and other regions of the US.</a:t>
            </a:r>
          </a:p>
          <a:p>
            <a:pPr marL="461963" indent="-381000">
              <a:buFont typeface="+mj-lt"/>
              <a:buAutoNum type="arabicPeriod" startAt="9"/>
            </a:pPr>
            <a:r>
              <a:rPr lang="en-US" dirty="0"/>
              <a:t>Describe key questions that are important to consider when evaluating current or future poverty-reduction policies.</a:t>
            </a:r>
          </a:p>
          <a:p>
            <a:pPr marL="461963" indent="-381000">
              <a:buFont typeface="+mj-lt"/>
              <a:buAutoNum type="arabicPeriod" startAt="9"/>
            </a:pPr>
            <a:r>
              <a:rPr lang="en-US" dirty="0"/>
              <a:t>Describe the various influences that can affect our attitudes about social-safety-net policies.</a:t>
            </a:r>
          </a:p>
          <a:p>
            <a:pPr marL="461963" indent="-381000">
              <a:buFont typeface="+mj-lt"/>
              <a:buAutoNum type="arabicPeriod" startAt="9"/>
            </a:pPr>
            <a:r>
              <a:rPr lang="en-US" dirty="0"/>
              <a:t>List actions that individuals can take to become better informed about poverty and its impact in their state and locality.</a:t>
            </a:r>
          </a:p>
          <a:p>
            <a:pPr marL="461963" indent="-381000">
              <a:buFont typeface="+mj-lt"/>
              <a:buAutoNum type="arabicPeriod" startAt="9"/>
            </a:pPr>
            <a:endParaRPr lang="en-US" dirty="0"/>
          </a:p>
          <a:p>
            <a:pPr marL="461963" indent="-381000">
              <a:buFont typeface="+mj-lt"/>
              <a:buAutoNum type="arabicPeriod" startAt="9"/>
            </a:pPr>
            <a:endParaRPr lang="en-US" dirty="0"/>
          </a:p>
          <a:p>
            <a:pPr marL="461963" indent="-381000">
              <a:buFont typeface="+mj-lt"/>
              <a:buAutoNum type="arabicPeriod" startAt="9"/>
            </a:pPr>
            <a:endParaRPr lang="en-US" dirty="0"/>
          </a:p>
          <a:p>
            <a:pPr marL="461963" indent="-381000">
              <a:buFont typeface="+mj-lt"/>
              <a:buAutoNum type="arabicPeriod" startAt="9"/>
            </a:pPr>
            <a:endParaRPr lang="en-US" dirty="0"/>
          </a:p>
          <a:p>
            <a:pPr marL="461963" indent="-381000">
              <a:buFont typeface="+mj-lt"/>
              <a:buAutoNum type="arabicPeriod" startAt="9"/>
            </a:pPr>
            <a:endParaRPr lang="en-US" dirty="0"/>
          </a:p>
          <a:p>
            <a:pPr marL="461963" indent="-381000">
              <a:buFont typeface="+mj-lt"/>
              <a:buAutoNum type="arabicPeriod" startAt="9"/>
            </a:pPr>
            <a:endParaRPr lang="en-US" dirty="0"/>
          </a:p>
          <a:p>
            <a:pPr marL="461963" indent="-381000">
              <a:buFont typeface="+mj-lt"/>
              <a:buAutoNum type="arabicPeriod" startAt="9"/>
            </a:pPr>
            <a:endParaRPr lang="en-US" dirty="0"/>
          </a:p>
        </p:txBody>
      </p:sp>
    </p:spTree>
    <p:extLst>
      <p:ext uri="{BB962C8B-B14F-4D97-AF65-F5344CB8AC3E}">
        <p14:creationId xmlns:p14="http://schemas.microsoft.com/office/powerpoint/2010/main" val="2454071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sz="4000" dirty="0">
                <a:uFillTx/>
              </a:rPr>
              <a:t>Demographers are also forewarning about the future state economy!</a:t>
            </a:r>
          </a:p>
        </p:txBody>
      </p:sp>
      <p:sp>
        <p:nvSpPr>
          <p:cNvPr id="3" name="Content Placeholder 2"/>
          <p:cNvSpPr>
            <a:spLocks noGrp="1"/>
          </p:cNvSpPr>
          <p:nvPr>
            <p:ph idx="1"/>
          </p:nvPr>
        </p:nvSpPr>
        <p:spPr>
          <a:xfrm>
            <a:off x="1435608" y="1600200"/>
            <a:ext cx="7174992" cy="4800600"/>
          </a:xfrm>
        </p:spPr>
        <p:txBody>
          <a:bodyPr>
            <a:normAutofit fontScale="92500" lnSpcReduction="10000"/>
          </a:bodyPr>
          <a:lstStyle/>
          <a:p>
            <a:r>
              <a:rPr lang="en-US" sz="2800" dirty="0">
                <a:uFillTx/>
              </a:rPr>
              <a:t>Steve Murdoch’s newest book:  </a:t>
            </a:r>
            <a:r>
              <a:rPr lang="en-US" sz="2800" i="1" dirty="0">
                <a:uFillTx/>
              </a:rPr>
              <a:t>Changing Texas</a:t>
            </a:r>
            <a:endParaRPr lang="en-US" sz="2800" dirty="0">
              <a:uFillTx/>
            </a:endParaRPr>
          </a:p>
          <a:p>
            <a:pPr lvl="1"/>
            <a:r>
              <a:rPr lang="en-US" sz="2400" dirty="0">
                <a:uFillTx/>
              </a:rPr>
              <a:t>Panelist in </a:t>
            </a:r>
            <a:r>
              <a:rPr lang="en-US" sz="2400" i="1" dirty="0">
                <a:uFillTx/>
              </a:rPr>
              <a:t>Demography &amp; Healthcare </a:t>
            </a:r>
            <a:r>
              <a:rPr lang="en-US" sz="2400" dirty="0">
                <a:uFillTx/>
              </a:rPr>
              <a:t>extra-credit option</a:t>
            </a:r>
          </a:p>
          <a:p>
            <a:pPr lvl="1"/>
            <a:r>
              <a:rPr lang="en-US" sz="2400" dirty="0">
                <a:uFillTx/>
              </a:rPr>
              <a:t>Article about the book is source in Homework #12a</a:t>
            </a:r>
          </a:p>
          <a:p>
            <a:r>
              <a:rPr lang="en-US" sz="2800" dirty="0">
                <a:uFillTx/>
              </a:rPr>
              <a:t>We already have learned that Texas’ population is increasingly more Hispanic and less white</a:t>
            </a:r>
          </a:p>
          <a:p>
            <a:pPr lvl="1"/>
            <a:r>
              <a:rPr lang="en-US" sz="2400" dirty="0">
                <a:uFillTx/>
              </a:rPr>
              <a:t>He points out that </a:t>
            </a:r>
            <a:r>
              <a:rPr lang="en-US" sz="2400" dirty="0">
                <a:solidFill>
                  <a:schemeClr val="accent1">
                    <a:lumMod val="75000"/>
                  </a:schemeClr>
                </a:solidFill>
                <a:uFillTx/>
              </a:rPr>
              <a:t>this is accelerating rapidly</a:t>
            </a:r>
            <a:r>
              <a:rPr lang="en-US" sz="2400" dirty="0">
                <a:uFillTx/>
              </a:rPr>
              <a:t>:  Hispanics will account for 70% of increase over next 25 years, largely due to higher birthrate</a:t>
            </a:r>
          </a:p>
          <a:p>
            <a:r>
              <a:rPr lang="en-US" sz="2800" dirty="0">
                <a:uFillTx/>
              </a:rPr>
              <a:t>The problem is that Hispanic population is </a:t>
            </a:r>
            <a:r>
              <a:rPr lang="en-US" sz="2800" dirty="0">
                <a:solidFill>
                  <a:schemeClr val="accent2">
                    <a:lumMod val="50000"/>
                  </a:schemeClr>
                </a:solidFill>
                <a:uFillTx/>
              </a:rPr>
              <a:t>less wealthy </a:t>
            </a:r>
            <a:r>
              <a:rPr lang="en-US" sz="2800" u="sng" dirty="0">
                <a:solidFill>
                  <a:schemeClr val="accent2">
                    <a:lumMod val="50000"/>
                  </a:schemeClr>
                </a:solidFill>
                <a:uFillTx/>
              </a:rPr>
              <a:t>and</a:t>
            </a:r>
            <a:r>
              <a:rPr lang="en-US" sz="2800" dirty="0">
                <a:solidFill>
                  <a:schemeClr val="accent2">
                    <a:lumMod val="50000"/>
                  </a:schemeClr>
                </a:solidFill>
                <a:uFillTx/>
              </a:rPr>
              <a:t> less educated</a:t>
            </a:r>
            <a:r>
              <a:rPr lang="en-US" sz="2800" dirty="0">
                <a:uFillTx/>
              </a:rPr>
              <a:t> than whites</a:t>
            </a:r>
          </a:p>
          <a:p>
            <a:pPr lvl="1"/>
            <a:r>
              <a:rPr lang="en-US" sz="2400" dirty="0">
                <a:uFillTx/>
              </a:rPr>
              <a:t>So as Texas grows it will </a:t>
            </a:r>
            <a:r>
              <a:rPr lang="en-US" sz="2400" u="sng" dirty="0">
                <a:uFillTx/>
              </a:rPr>
              <a:t>also</a:t>
            </a:r>
            <a:r>
              <a:rPr lang="en-US" sz="2400" dirty="0">
                <a:uFillTx/>
              </a:rPr>
              <a:t> become poorer, less educated, and less prosperous </a:t>
            </a:r>
            <a:r>
              <a:rPr lang="en-US" sz="2400" b="1" i="1" dirty="0">
                <a:solidFill>
                  <a:schemeClr val="accent4">
                    <a:lumMod val="50000"/>
                  </a:schemeClr>
                </a:solidFill>
                <a:uFillTx/>
              </a:rPr>
              <a:t>unless we change our policies</a:t>
            </a:r>
          </a:p>
          <a:p>
            <a:pPr lvl="1"/>
            <a:endParaRPr lang="en-US" sz="2400" dirty="0">
              <a:uFillTx/>
            </a:endParaRPr>
          </a:p>
          <a:p>
            <a:pPr lvl="1"/>
            <a:endParaRPr lang="en-US" sz="2400" dirty="0">
              <a:uFillTx/>
            </a:endParaRPr>
          </a:p>
          <a:p>
            <a:pPr lvl="2"/>
            <a:endParaRPr lang="en-US" sz="1800" dirty="0">
              <a:uFillTx/>
            </a:endParaRPr>
          </a:p>
          <a:p>
            <a:pPr lvl="1"/>
            <a:endParaRPr lang="en-US" sz="2000" dirty="0">
              <a:uFillTx/>
            </a:endParaRPr>
          </a:p>
        </p:txBody>
      </p:sp>
      <p:sp>
        <p:nvSpPr>
          <p:cNvPr id="4" name="Rectangle 3"/>
          <p:cNvSpPr>
            <a:spLocks/>
          </p:cNvSpPr>
          <p:nvPr/>
        </p:nvSpPr>
        <p:spPr>
          <a:xfrm>
            <a:off x="4343400" y="6611779"/>
            <a:ext cx="5029200" cy="246221"/>
          </a:xfrm>
          <a:prstGeom prst="rect">
            <a:avLst/>
          </a:prstGeom>
        </p:spPr>
        <p:txBody>
          <a:bodyPr wrap="square">
            <a:spAutoFit/>
          </a:bodyPr>
          <a:lstStyle/>
          <a:p>
            <a:r>
              <a:rPr lang="en-US" sz="1000" dirty="0">
                <a:uFillTx/>
              </a:rPr>
              <a:t>https://www.texastribune.org/2014/01/30/study-half-texas-households-are-crisis-poverty/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sz="4000" dirty="0">
                <a:uFillTx/>
              </a:rPr>
              <a:t>How Can Governments Decrease Poverty Levels?</a:t>
            </a:r>
          </a:p>
        </p:txBody>
      </p:sp>
      <p:sp>
        <p:nvSpPr>
          <p:cNvPr id="3" name="Content Placeholder 2"/>
          <p:cNvSpPr>
            <a:spLocks noGrp="1"/>
          </p:cNvSpPr>
          <p:nvPr>
            <p:ph idx="1"/>
          </p:nvPr>
        </p:nvSpPr>
        <p:spPr>
          <a:xfrm>
            <a:off x="1435608" y="1447800"/>
            <a:ext cx="7498080" cy="5105400"/>
          </a:xfrm>
        </p:spPr>
        <p:txBody>
          <a:bodyPr>
            <a:normAutofit lnSpcReduction="10000"/>
          </a:bodyPr>
          <a:lstStyle/>
          <a:p>
            <a:r>
              <a:rPr lang="en-US" sz="2800" dirty="0">
                <a:uFillTx/>
                <a:cs typeface="Arial" pitchFamily="34" charset="0"/>
              </a:rPr>
              <a:t>All states say they want this to happen, but approach the problem with varying vigor</a:t>
            </a:r>
          </a:p>
          <a:p>
            <a:r>
              <a:rPr lang="en-US" sz="2800" dirty="0">
                <a:uFillTx/>
                <a:cs typeface="Arial" pitchFamily="34" charset="0"/>
              </a:rPr>
              <a:t>Poverty was decreasing until 2000, but has </a:t>
            </a:r>
            <a:r>
              <a:rPr lang="en-US" sz="2800" dirty="0">
                <a:solidFill>
                  <a:schemeClr val="accent1">
                    <a:lumMod val="75000"/>
                  </a:schemeClr>
                </a:solidFill>
                <a:uFillTx/>
                <a:cs typeface="Arial" pitchFamily="34" charset="0"/>
              </a:rPr>
              <a:t>increased substantially </a:t>
            </a:r>
            <a:r>
              <a:rPr lang="en-US" sz="2800" dirty="0">
                <a:uFillTx/>
                <a:cs typeface="Arial" pitchFamily="34" charset="0"/>
              </a:rPr>
              <a:t>since then</a:t>
            </a:r>
          </a:p>
          <a:p>
            <a:pPr lvl="1"/>
            <a:r>
              <a:rPr lang="en-US" sz="2400" dirty="0">
                <a:uFillTx/>
                <a:cs typeface="Arial" pitchFamily="34" charset="0"/>
              </a:rPr>
              <a:t>Also, </a:t>
            </a:r>
            <a:r>
              <a:rPr lang="en-US" sz="2400" dirty="0">
                <a:solidFill>
                  <a:schemeClr val="accent1">
                    <a:lumMod val="75000"/>
                  </a:schemeClr>
                </a:solidFill>
                <a:uFillTx/>
                <a:cs typeface="Arial" pitchFamily="34" charset="0"/>
              </a:rPr>
              <a:t>gap is widening </a:t>
            </a:r>
            <a:r>
              <a:rPr lang="en-US" sz="2400" dirty="0">
                <a:uFillTx/>
                <a:cs typeface="Arial" pitchFamily="34" charset="0"/>
              </a:rPr>
              <a:t>between those in “top 10%” income bracket and the rest of us</a:t>
            </a:r>
          </a:p>
          <a:p>
            <a:r>
              <a:rPr lang="en-US" sz="2800" dirty="0">
                <a:uFillTx/>
                <a:cs typeface="Arial" pitchFamily="34" charset="0"/>
              </a:rPr>
              <a:t>States use various, standard policy ingredients, each using its own “recipe”:</a:t>
            </a:r>
          </a:p>
          <a:p>
            <a:pPr lvl="1"/>
            <a:r>
              <a:rPr lang="en-US" sz="2400" dirty="0">
                <a:uFillTx/>
                <a:cs typeface="Arial" pitchFamily="34" charset="0"/>
              </a:rPr>
              <a:t>Boost</a:t>
            </a:r>
            <a:r>
              <a:rPr lang="en-US" sz="2400" dirty="0">
                <a:solidFill>
                  <a:srgbClr val="990000"/>
                </a:solidFill>
                <a:uFillTx/>
                <a:cs typeface="Arial" pitchFamily="34" charset="0"/>
              </a:rPr>
              <a:t> welfare programs </a:t>
            </a:r>
            <a:endParaRPr lang="en-US" sz="2400" dirty="0">
              <a:uFillTx/>
              <a:cs typeface="Arial" pitchFamily="34" charset="0"/>
            </a:endParaRPr>
          </a:p>
          <a:p>
            <a:pPr lvl="1"/>
            <a:r>
              <a:rPr lang="en-US" sz="2400" dirty="0">
                <a:uFillTx/>
                <a:cs typeface="Arial" pitchFamily="34" charset="0"/>
              </a:rPr>
              <a:t>Increase</a:t>
            </a:r>
            <a:r>
              <a:rPr lang="en-US" sz="2400" dirty="0">
                <a:solidFill>
                  <a:schemeClr val="accent2">
                    <a:lumMod val="75000"/>
                  </a:schemeClr>
                </a:solidFill>
                <a:uFillTx/>
                <a:cs typeface="Arial" pitchFamily="34" charset="0"/>
              </a:rPr>
              <a:t> wages</a:t>
            </a:r>
          </a:p>
          <a:p>
            <a:pPr lvl="1"/>
            <a:r>
              <a:rPr lang="en-US" sz="2400" dirty="0">
                <a:uFillTx/>
                <a:cs typeface="Arial" pitchFamily="34" charset="0"/>
              </a:rPr>
              <a:t>Increase</a:t>
            </a:r>
            <a:r>
              <a:rPr lang="en-US" sz="2400" dirty="0">
                <a:solidFill>
                  <a:schemeClr val="accent2">
                    <a:lumMod val="50000"/>
                  </a:schemeClr>
                </a:solidFill>
                <a:uFillTx/>
                <a:cs typeface="Arial" pitchFamily="34" charset="0"/>
              </a:rPr>
              <a:t> education </a:t>
            </a:r>
            <a:r>
              <a:rPr lang="en-US" sz="2400" dirty="0">
                <a:uFillTx/>
                <a:cs typeface="Arial" pitchFamily="34" charset="0"/>
              </a:rPr>
              <a:t>opportunities</a:t>
            </a:r>
          </a:p>
          <a:p>
            <a:pPr lvl="1"/>
            <a:r>
              <a:rPr lang="en-US" sz="2400" dirty="0">
                <a:uFillTx/>
                <a:cs typeface="Arial" pitchFamily="34" charset="0"/>
              </a:rPr>
              <a:t>Provide </a:t>
            </a:r>
            <a:r>
              <a:rPr lang="en-US" sz="2400" dirty="0">
                <a:solidFill>
                  <a:schemeClr val="accent6">
                    <a:lumMod val="75000"/>
                  </a:schemeClr>
                </a:solidFill>
                <a:uFillTx/>
                <a:cs typeface="Arial" pitchFamily="34" charset="0"/>
              </a:rPr>
              <a:t>basic healthcare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Line plot of poverty from 1960-2014.&#10;&#10;Top line show millions in poverty, starting near 40 million, dropping to around 28 million in mid-1970s, then up to 47 million by 2014.&#10;&#10;Bottom line shows percent US population in poverty.  Starts at 22% in 1960.  Drops to 10-12% from 1969-early 2000s, then back up to 15% in 2014.&#10;&#10;Note on the chart asks &quot;What drives the differences between the 2 lines?&quot;"/>
          <p:cNvPicPr>
            <a:picLocks noChangeAspect="1"/>
          </p:cNvPicPr>
          <p:nvPr/>
        </p:nvPicPr>
        <p:blipFill>
          <a:blip r:embed="rId3"/>
          <a:stretch>
            <a:fillRect/>
          </a:stretch>
        </p:blipFill>
        <p:spPr>
          <a:xfrm>
            <a:off x="1514188" y="1371600"/>
            <a:ext cx="7248812" cy="5212951"/>
          </a:xfrm>
          <a:prstGeom prst="rect">
            <a:avLst/>
          </a:prstGeom>
        </p:spPr>
      </p:pic>
      <p:sp>
        <p:nvSpPr>
          <p:cNvPr id="2" name="Title 1"/>
          <p:cNvSpPr>
            <a:spLocks noGrp="1"/>
          </p:cNvSpPr>
          <p:nvPr>
            <p:ph type="title"/>
          </p:nvPr>
        </p:nvSpPr>
        <p:spPr/>
        <p:txBody>
          <a:bodyPr anchor="ctr">
            <a:normAutofit/>
          </a:bodyPr>
          <a:lstStyle/>
          <a:p>
            <a:r>
              <a:rPr lang="en-US" sz="4000" dirty="0">
                <a:uFillTx/>
              </a:rPr>
              <a:t>Poverty 1960-2014</a:t>
            </a:r>
          </a:p>
        </p:txBody>
      </p:sp>
      <p:sp>
        <p:nvSpPr>
          <p:cNvPr id="4" name="TextBox 3"/>
          <p:cNvSpPr txBox="1">
            <a:spLocks/>
          </p:cNvSpPr>
          <p:nvPr/>
        </p:nvSpPr>
        <p:spPr>
          <a:xfrm>
            <a:off x="2528159" y="2145268"/>
            <a:ext cx="2236510" cy="369332"/>
          </a:xfrm>
          <a:prstGeom prst="rect">
            <a:avLst/>
          </a:prstGeom>
          <a:noFill/>
        </p:spPr>
        <p:txBody>
          <a:bodyPr wrap="none" rtlCol="0">
            <a:spAutoFit/>
          </a:bodyPr>
          <a:lstStyle/>
          <a:p>
            <a:r>
              <a:rPr lang="en-US" b="1" dirty="0">
                <a:uFillTx/>
                <a:latin typeface="Arial"/>
                <a:cs typeface="Arial"/>
              </a:rPr>
              <a:t>Millions in poverty</a:t>
            </a:r>
          </a:p>
        </p:txBody>
      </p:sp>
      <p:sp>
        <p:nvSpPr>
          <p:cNvPr id="5" name="TextBox 4"/>
          <p:cNvSpPr txBox="1">
            <a:spLocks/>
          </p:cNvSpPr>
          <p:nvPr/>
        </p:nvSpPr>
        <p:spPr>
          <a:xfrm>
            <a:off x="3962400" y="4659868"/>
            <a:ext cx="3441968" cy="369332"/>
          </a:xfrm>
          <a:prstGeom prst="rect">
            <a:avLst/>
          </a:prstGeom>
          <a:noFill/>
        </p:spPr>
        <p:txBody>
          <a:bodyPr wrap="none" rtlCol="0">
            <a:spAutoFit/>
          </a:bodyPr>
          <a:lstStyle/>
          <a:p>
            <a:r>
              <a:rPr lang="en-US" b="1" dirty="0">
                <a:uFillTx/>
                <a:latin typeface="Arial"/>
                <a:cs typeface="Arial"/>
              </a:rPr>
              <a:t>Percent population in poverty</a:t>
            </a:r>
          </a:p>
        </p:txBody>
      </p:sp>
      <p:sp>
        <p:nvSpPr>
          <p:cNvPr id="6" name="TextBox 5"/>
          <p:cNvSpPr txBox="1">
            <a:spLocks/>
          </p:cNvSpPr>
          <p:nvPr/>
        </p:nvSpPr>
        <p:spPr>
          <a:xfrm>
            <a:off x="5544312" y="457200"/>
            <a:ext cx="3523488" cy="738664"/>
          </a:xfrm>
          <a:prstGeom prst="rect">
            <a:avLst/>
          </a:prstGeom>
          <a:noFill/>
        </p:spPr>
        <p:txBody>
          <a:bodyPr wrap="square" rtlCol="0">
            <a:spAutoFit/>
          </a:bodyPr>
          <a:lstStyle/>
          <a:p>
            <a:r>
              <a:rPr lang="en-US" sz="1400" dirty="0">
                <a:solidFill>
                  <a:srgbClr val="FF0000"/>
                </a:solidFill>
                <a:effectLst>
                  <a:outerShdw blurRad="38100" dist="38100" dir="2700000" algn="tl">
                    <a:srgbClr val="000000">
                      <a:alpha val="43137"/>
                    </a:srgbClr>
                  </a:outerShdw>
                </a:effectLst>
                <a:uFillTx/>
                <a:latin typeface="Segoe Print" panose="02000600000000000000" pitchFamily="2" charset="0"/>
              </a:rPr>
              <a:t>(Counting all individuals at or below federal poverty line that year, along with their dependents)</a:t>
            </a:r>
          </a:p>
        </p:txBody>
      </p:sp>
      <p:sp>
        <p:nvSpPr>
          <p:cNvPr id="7" name="TextBox 6"/>
          <p:cNvSpPr txBox="1">
            <a:spLocks/>
          </p:cNvSpPr>
          <p:nvPr/>
        </p:nvSpPr>
        <p:spPr>
          <a:xfrm>
            <a:off x="6172200" y="3978075"/>
            <a:ext cx="2761488" cy="307777"/>
          </a:xfrm>
          <a:prstGeom prst="rect">
            <a:avLst/>
          </a:prstGeom>
          <a:solidFill>
            <a:srgbClr val="FFFF00"/>
          </a:solidFill>
          <a:effectLst>
            <a:outerShdw blurRad="50800" dist="38100" dir="13500000" algn="br" rotWithShape="0">
              <a:srgbClr val="000000">
                <a:alpha val="40000"/>
              </a:srgbClr>
            </a:outerShdw>
          </a:effectLst>
        </p:spPr>
        <p:txBody>
          <a:bodyPr wrap="square" rtlCol="0">
            <a:spAutoFit/>
          </a:bodyPr>
          <a:lstStyle/>
          <a:p>
            <a:r>
              <a:rPr lang="en-US" sz="1400" dirty="0">
                <a:solidFill>
                  <a:srgbClr val="FF0000"/>
                </a:solidFill>
                <a:effectLst>
                  <a:outerShdw blurRad="38100" dist="38100" dir="2700000" algn="tl">
                    <a:srgbClr val="000000">
                      <a:alpha val="43137"/>
                    </a:srgbClr>
                  </a:outerShdw>
                </a:effectLst>
                <a:uFillTx/>
                <a:latin typeface="Segoe Print" panose="02000600000000000000" pitchFamily="2" charset="0"/>
              </a:rPr>
              <a:t>What drives this difference?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Line plot of poverty by % of racial grouops from 1960-2014.&#10;&#10;African Americans descend from high of 42% to low point of 20% around 2000, then back above 25%.&#10;&#10;Hispanics start at 23% in 1971 (first year of measure), then fluctuate between 20-28%.  Low point is in 2000 at 19%.&#10;&#10;Anglos start at 18% in 1960, then drop to below 10% by 1969, low in 2000, then backup to 13% by 2014."/>
          <p:cNvPicPr>
            <a:picLocks noChangeAspect="1"/>
          </p:cNvPicPr>
          <p:nvPr/>
        </p:nvPicPr>
        <p:blipFill>
          <a:blip r:embed="rId3"/>
          <a:stretch>
            <a:fillRect/>
          </a:stretch>
        </p:blipFill>
        <p:spPr>
          <a:xfrm>
            <a:off x="1438312" y="1566620"/>
            <a:ext cx="7248488" cy="4834180"/>
          </a:xfrm>
          <a:prstGeom prst="rect">
            <a:avLst/>
          </a:prstGeom>
        </p:spPr>
      </p:pic>
      <p:sp>
        <p:nvSpPr>
          <p:cNvPr id="2" name="Title 1"/>
          <p:cNvSpPr>
            <a:spLocks noGrp="1"/>
          </p:cNvSpPr>
          <p:nvPr>
            <p:ph type="title"/>
          </p:nvPr>
        </p:nvSpPr>
        <p:spPr/>
        <p:txBody>
          <a:bodyPr anchor="ctr">
            <a:normAutofit/>
          </a:bodyPr>
          <a:lstStyle/>
          <a:p>
            <a:r>
              <a:rPr lang="en-US" sz="4000" dirty="0">
                <a:uFillTx/>
              </a:rPr>
              <a:t>Poverty by Race 1960-2014</a:t>
            </a:r>
          </a:p>
        </p:txBody>
      </p:sp>
      <p:sp>
        <p:nvSpPr>
          <p:cNvPr id="4" name="TextBox 3"/>
          <p:cNvSpPr txBox="1">
            <a:spLocks/>
          </p:cNvSpPr>
          <p:nvPr/>
        </p:nvSpPr>
        <p:spPr>
          <a:xfrm>
            <a:off x="2923385" y="2368113"/>
            <a:ext cx="2143916" cy="369332"/>
          </a:xfrm>
          <a:prstGeom prst="rect">
            <a:avLst/>
          </a:prstGeom>
          <a:noFill/>
        </p:spPr>
        <p:txBody>
          <a:bodyPr wrap="none" rtlCol="0">
            <a:spAutoFit/>
          </a:bodyPr>
          <a:lstStyle/>
          <a:p>
            <a:r>
              <a:rPr lang="en-US" b="1" dirty="0">
                <a:uFillTx/>
                <a:latin typeface="Arial"/>
                <a:cs typeface="Arial"/>
              </a:rPr>
              <a:t>African American</a:t>
            </a:r>
          </a:p>
        </p:txBody>
      </p:sp>
      <p:sp>
        <p:nvSpPr>
          <p:cNvPr id="5" name="TextBox 4"/>
          <p:cNvSpPr txBox="1">
            <a:spLocks/>
          </p:cNvSpPr>
          <p:nvPr/>
        </p:nvSpPr>
        <p:spPr>
          <a:xfrm>
            <a:off x="2222500" y="3719050"/>
            <a:ext cx="1146768" cy="369332"/>
          </a:xfrm>
          <a:prstGeom prst="rect">
            <a:avLst/>
          </a:prstGeom>
          <a:noFill/>
        </p:spPr>
        <p:txBody>
          <a:bodyPr wrap="none" rtlCol="0">
            <a:spAutoFit/>
          </a:bodyPr>
          <a:lstStyle/>
          <a:p>
            <a:r>
              <a:rPr lang="en-US" b="1" dirty="0">
                <a:uFillTx/>
                <a:latin typeface="Arial"/>
                <a:cs typeface="Arial"/>
              </a:rPr>
              <a:t>Hispanic</a:t>
            </a:r>
          </a:p>
        </p:txBody>
      </p:sp>
      <p:sp>
        <p:nvSpPr>
          <p:cNvPr id="6" name="TextBox 5"/>
          <p:cNvSpPr txBox="1">
            <a:spLocks/>
          </p:cNvSpPr>
          <p:nvPr/>
        </p:nvSpPr>
        <p:spPr>
          <a:xfrm>
            <a:off x="3124200" y="4812268"/>
            <a:ext cx="838691" cy="369332"/>
          </a:xfrm>
          <a:prstGeom prst="rect">
            <a:avLst/>
          </a:prstGeom>
          <a:noFill/>
        </p:spPr>
        <p:txBody>
          <a:bodyPr wrap="none" rtlCol="0">
            <a:spAutoFit/>
          </a:bodyPr>
          <a:lstStyle/>
          <a:p>
            <a:r>
              <a:rPr lang="en-US" b="1" dirty="0">
                <a:uFillTx/>
                <a:latin typeface="Arial"/>
                <a:cs typeface="Arial"/>
              </a:rPr>
              <a:t>Anglo</a:t>
            </a:r>
          </a:p>
        </p:txBody>
      </p:sp>
      <p:sp>
        <p:nvSpPr>
          <p:cNvPr id="7" name="TextBox 6" descr="Note:  Poverty is not color-blind: minorities have highest numbers,&#10;but whites are still represented, and increasingly so since 2000…&#10;"/>
          <p:cNvSpPr txBox="1">
            <a:spLocks/>
          </p:cNvSpPr>
          <p:nvPr/>
        </p:nvSpPr>
        <p:spPr>
          <a:xfrm>
            <a:off x="2923385" y="1747859"/>
            <a:ext cx="6126998" cy="523220"/>
          </a:xfrm>
          <a:prstGeom prst="rect">
            <a:avLst/>
          </a:prstGeom>
          <a:noFill/>
        </p:spPr>
        <p:txBody>
          <a:bodyPr wrap="none" rtlCol="0">
            <a:spAutoFit/>
          </a:bodyPr>
          <a:lstStyle/>
          <a:p>
            <a:r>
              <a:rPr lang="en-US" sz="1400" dirty="0">
                <a:solidFill>
                  <a:srgbClr val="FF0000"/>
                </a:solidFill>
                <a:effectLst>
                  <a:outerShdw blurRad="38100" dist="38100" dir="2700000" algn="tl">
                    <a:srgbClr val="000000">
                      <a:alpha val="43137"/>
                    </a:srgbClr>
                  </a:outerShdw>
                </a:effectLst>
                <a:uFillTx/>
                <a:latin typeface="Segoe Print" panose="02000600000000000000" pitchFamily="2" charset="0"/>
              </a:rPr>
              <a:t>Poverty is </a:t>
            </a:r>
            <a:r>
              <a:rPr lang="en-US" sz="1400" u="sng" dirty="0">
                <a:solidFill>
                  <a:srgbClr val="FF0000"/>
                </a:solidFill>
                <a:effectLst>
                  <a:outerShdw blurRad="38100" dist="38100" dir="2700000" algn="tl">
                    <a:srgbClr val="000000">
                      <a:alpha val="43137"/>
                    </a:srgbClr>
                  </a:outerShdw>
                </a:effectLst>
                <a:uFillTx/>
                <a:latin typeface="Segoe Print" panose="02000600000000000000" pitchFamily="2" charset="0"/>
              </a:rPr>
              <a:t>not</a:t>
            </a:r>
            <a:r>
              <a:rPr lang="en-US" sz="1400" dirty="0">
                <a:solidFill>
                  <a:srgbClr val="FF0000"/>
                </a:solidFill>
                <a:effectLst>
                  <a:outerShdw blurRad="38100" dist="38100" dir="2700000" algn="tl">
                    <a:srgbClr val="000000">
                      <a:alpha val="43137"/>
                    </a:srgbClr>
                  </a:outerShdw>
                </a:effectLst>
                <a:uFillTx/>
                <a:latin typeface="Segoe Print" panose="02000600000000000000" pitchFamily="2" charset="0"/>
              </a:rPr>
              <a:t> color-blind: minorities have highest numbers,</a:t>
            </a:r>
          </a:p>
          <a:p>
            <a:r>
              <a:rPr lang="en-US" sz="1400" dirty="0">
                <a:solidFill>
                  <a:srgbClr val="FF0000"/>
                </a:solidFill>
                <a:effectLst>
                  <a:outerShdw blurRad="38100" dist="38100" dir="2700000" algn="tl">
                    <a:srgbClr val="000000">
                      <a:alpha val="43137"/>
                    </a:srgbClr>
                  </a:outerShdw>
                </a:effectLst>
                <a:uFillTx/>
                <a:latin typeface="Segoe Print" panose="02000600000000000000" pitchFamily="2" charset="0"/>
              </a:rPr>
              <a:t>but whites are still represented, and increasingly so since 2000…</a:t>
            </a:r>
          </a:p>
        </p:txBody>
      </p:sp>
      <p:sp>
        <p:nvSpPr>
          <p:cNvPr id="8" name="TextBox 7"/>
          <p:cNvSpPr txBox="1">
            <a:spLocks/>
          </p:cNvSpPr>
          <p:nvPr/>
        </p:nvSpPr>
        <p:spPr>
          <a:xfrm rot="16200000">
            <a:off x="-860041" y="3633261"/>
            <a:ext cx="4277133" cy="338554"/>
          </a:xfrm>
          <a:prstGeom prst="rect">
            <a:avLst/>
          </a:prstGeom>
          <a:noFill/>
        </p:spPr>
        <p:txBody>
          <a:bodyPr wrap="none" rtlCol="0">
            <a:spAutoFit/>
          </a:bodyPr>
          <a:lstStyle/>
          <a:p>
            <a:r>
              <a:rPr lang="en-US" sz="1600" dirty="0">
                <a:solidFill>
                  <a:srgbClr val="FF0000"/>
                </a:solidFill>
                <a:effectLst>
                  <a:outerShdw blurRad="38100" dist="38100" dir="2700000" algn="tl">
                    <a:srgbClr val="000000">
                      <a:alpha val="43137"/>
                    </a:srgbClr>
                  </a:outerShdw>
                </a:effectLst>
                <a:uFillTx/>
                <a:latin typeface="Segoe Print" panose="02000600000000000000" pitchFamily="2" charset="0"/>
              </a:rPr>
              <a:t>Percent of each racial group in poverty</a:t>
            </a:r>
          </a:p>
        </p:txBody>
      </p:sp>
      <p:sp>
        <p:nvSpPr>
          <p:cNvPr id="3" name="Oval 2"/>
          <p:cNvSpPr>
            <a:spLocks/>
          </p:cNvSpPr>
          <p:nvPr/>
        </p:nvSpPr>
        <p:spPr>
          <a:xfrm>
            <a:off x="6553200" y="3429000"/>
            <a:ext cx="457200" cy="2512105"/>
          </a:xfrm>
          <a:prstGeom prst="ellipse">
            <a:avLst/>
          </a:prstGeom>
          <a:ln w="19050">
            <a:solidFill>
              <a:srgbClr val="FF0000"/>
            </a:solidFill>
          </a:ln>
          <a:effectLst>
            <a:outerShdw blurRad="50800" dist="38100" dir="2700000" algn="tl" rotWithShape="0">
              <a:srgbClr val="000000">
                <a:alpha val="4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uFillTx/>
            </a:endParaRPr>
          </a:p>
        </p:txBody>
      </p:sp>
      <p:sp>
        <p:nvSpPr>
          <p:cNvPr id="10" name="TextBox 9"/>
          <p:cNvSpPr txBox="1">
            <a:spLocks/>
          </p:cNvSpPr>
          <p:nvPr/>
        </p:nvSpPr>
        <p:spPr>
          <a:xfrm>
            <a:off x="7053854" y="4473714"/>
            <a:ext cx="1927131" cy="338554"/>
          </a:xfrm>
          <a:prstGeom prst="rect">
            <a:avLst/>
          </a:prstGeom>
          <a:noFill/>
        </p:spPr>
        <p:txBody>
          <a:bodyPr wrap="none" rtlCol="0">
            <a:spAutoFit/>
          </a:bodyPr>
          <a:lstStyle/>
          <a:p>
            <a:r>
              <a:rPr lang="en-US" sz="1600" dirty="0">
                <a:solidFill>
                  <a:srgbClr val="FF0000"/>
                </a:solidFill>
                <a:effectLst>
                  <a:outerShdw blurRad="38100" dist="38100" dir="2700000" algn="tl">
                    <a:srgbClr val="000000">
                      <a:alpha val="43137"/>
                    </a:srgbClr>
                  </a:outerShdw>
                </a:effectLst>
                <a:uFillTx/>
                <a:latin typeface="Segoe Print" panose="02000600000000000000" pitchFamily="2" charset="0"/>
              </a:rPr>
              <a:t>What happened?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Line plot of poverty by % of age group in poverty.  &quot;65 and older&quot; and &quot;Under 18&quot; both start around 28% in 1960, but drop to around 15% around 1970.  &quot;65 and older&quot; continues to decline from there, ending at 10% in 2014, but &quot;Under 18&quot; climbs again, drops, climbs, then ends at 21% in 2014.&#10;&quot;18 to 64&quot; group stays between 8 and 13% until 2010, when it goes to 14%."/>
          <p:cNvPicPr>
            <a:picLocks noChangeAspect="1"/>
          </p:cNvPicPr>
          <p:nvPr/>
        </p:nvPicPr>
        <p:blipFill>
          <a:blip r:embed="rId3"/>
          <a:stretch>
            <a:fillRect/>
          </a:stretch>
        </p:blipFill>
        <p:spPr>
          <a:xfrm>
            <a:off x="1740062" y="1448579"/>
            <a:ext cx="6846501" cy="4787872"/>
          </a:xfrm>
          <a:prstGeom prst="rect">
            <a:avLst/>
          </a:prstGeom>
        </p:spPr>
      </p:pic>
      <p:sp>
        <p:nvSpPr>
          <p:cNvPr id="2" name="Title 1"/>
          <p:cNvSpPr>
            <a:spLocks noGrp="1"/>
          </p:cNvSpPr>
          <p:nvPr>
            <p:ph type="title"/>
          </p:nvPr>
        </p:nvSpPr>
        <p:spPr/>
        <p:txBody>
          <a:bodyPr anchor="ctr">
            <a:normAutofit/>
          </a:bodyPr>
          <a:lstStyle/>
          <a:p>
            <a:r>
              <a:rPr lang="en-US" sz="4000" dirty="0">
                <a:uFillTx/>
              </a:rPr>
              <a:t>Poverty by Age 1960-2014</a:t>
            </a:r>
          </a:p>
        </p:txBody>
      </p:sp>
      <p:sp>
        <p:nvSpPr>
          <p:cNvPr id="6" name="TextBox 5"/>
          <p:cNvSpPr txBox="1">
            <a:spLocks/>
          </p:cNvSpPr>
          <p:nvPr/>
        </p:nvSpPr>
        <p:spPr>
          <a:xfrm>
            <a:off x="3108326" y="1760785"/>
            <a:ext cx="1544413" cy="369332"/>
          </a:xfrm>
          <a:prstGeom prst="rect">
            <a:avLst/>
          </a:prstGeom>
          <a:noFill/>
        </p:spPr>
        <p:txBody>
          <a:bodyPr wrap="none" rtlCol="0">
            <a:spAutoFit/>
          </a:bodyPr>
          <a:lstStyle/>
          <a:p>
            <a:r>
              <a:rPr lang="en-US" b="1" dirty="0">
                <a:uFillTx/>
                <a:latin typeface="Arial"/>
                <a:cs typeface="Arial"/>
              </a:rPr>
              <a:t>65 and older</a:t>
            </a:r>
          </a:p>
        </p:txBody>
      </p:sp>
      <p:sp>
        <p:nvSpPr>
          <p:cNvPr id="8" name="TextBox 7"/>
          <p:cNvSpPr txBox="1">
            <a:spLocks/>
          </p:cNvSpPr>
          <p:nvPr/>
        </p:nvSpPr>
        <p:spPr>
          <a:xfrm>
            <a:off x="3146686" y="4953000"/>
            <a:ext cx="1044314" cy="369332"/>
          </a:xfrm>
          <a:prstGeom prst="rect">
            <a:avLst/>
          </a:prstGeom>
          <a:noFill/>
        </p:spPr>
        <p:txBody>
          <a:bodyPr wrap="none" rtlCol="0">
            <a:spAutoFit/>
          </a:bodyPr>
          <a:lstStyle/>
          <a:p>
            <a:r>
              <a:rPr lang="en-US" b="1" dirty="0">
                <a:uFillTx/>
                <a:latin typeface="Arial"/>
                <a:cs typeface="Arial"/>
              </a:rPr>
              <a:t>18 to 64</a:t>
            </a:r>
          </a:p>
        </p:txBody>
      </p:sp>
      <p:sp>
        <p:nvSpPr>
          <p:cNvPr id="9" name="TextBox 8"/>
          <p:cNvSpPr txBox="1">
            <a:spLocks/>
          </p:cNvSpPr>
          <p:nvPr/>
        </p:nvSpPr>
        <p:spPr>
          <a:xfrm>
            <a:off x="4800600" y="2672774"/>
            <a:ext cx="1172466" cy="369332"/>
          </a:xfrm>
          <a:prstGeom prst="rect">
            <a:avLst/>
          </a:prstGeom>
          <a:noFill/>
        </p:spPr>
        <p:txBody>
          <a:bodyPr wrap="none" rtlCol="0">
            <a:spAutoFit/>
          </a:bodyPr>
          <a:lstStyle/>
          <a:p>
            <a:r>
              <a:rPr lang="en-US" b="1" dirty="0">
                <a:uFillTx/>
                <a:latin typeface="Arial"/>
                <a:cs typeface="Arial"/>
              </a:rPr>
              <a:t>Under 18</a:t>
            </a:r>
          </a:p>
        </p:txBody>
      </p:sp>
      <p:sp>
        <p:nvSpPr>
          <p:cNvPr id="10" name="Title 1"/>
          <p:cNvSpPr txBox="1">
            <a:spLocks/>
          </p:cNvSpPr>
          <p:nvPr/>
        </p:nvSpPr>
        <p:spPr>
          <a:xfrm>
            <a:off x="428625" y="561972"/>
            <a:ext cx="8229600" cy="689539"/>
          </a:xfrm>
          <a:prstGeom prst="rect">
            <a:avLst/>
          </a:prstGeom>
        </p:spPr>
        <p:txBody>
          <a:bodyPr/>
          <a:lstStyle>
            <a:lvl1pPr algn="ctr" defTabSz="457200" rtl="0" eaLnBrk="1" latinLnBrk="0" hangingPunct="1">
              <a:spcBef>
                <a:spcPct val="0"/>
              </a:spcBef>
              <a:buNone/>
              <a:defRPr sz="1800" b="1" i="0" kern="1200">
                <a:solidFill>
                  <a:schemeClr val="tx1"/>
                </a:solidFill>
                <a:uFillTx/>
                <a:latin typeface="Arial"/>
                <a:ea typeface="+mj-ea"/>
                <a:cs typeface="Arial"/>
              </a:defRPr>
            </a:lvl1pPr>
          </a:lstStyle>
          <a:p>
            <a:endParaRPr lang="en-US" dirty="0">
              <a:uFillTx/>
            </a:endParaRPr>
          </a:p>
        </p:txBody>
      </p:sp>
      <p:sp>
        <p:nvSpPr>
          <p:cNvPr id="3" name="TextBox 2"/>
          <p:cNvSpPr txBox="1">
            <a:spLocks/>
          </p:cNvSpPr>
          <p:nvPr/>
        </p:nvSpPr>
        <p:spPr>
          <a:xfrm>
            <a:off x="5129658" y="1454932"/>
            <a:ext cx="3933824" cy="830997"/>
          </a:xfrm>
          <a:prstGeom prst="rect">
            <a:avLst/>
          </a:prstGeom>
          <a:solidFill>
            <a:srgbClr val="FFFFFF">
              <a:alpha val="45882"/>
            </a:srgbClr>
          </a:solidFill>
        </p:spPr>
        <p:txBody>
          <a:bodyPr wrap="square" rtlCol="0">
            <a:spAutoFit/>
          </a:bodyPr>
          <a:lstStyle/>
          <a:p>
            <a:r>
              <a:rPr lang="en-US" sz="1600" dirty="0">
                <a:solidFill>
                  <a:srgbClr val="FF0000"/>
                </a:solidFill>
                <a:effectLst>
                  <a:outerShdw blurRad="38100" dist="38100" dir="2700000" algn="tl">
                    <a:srgbClr val="000000">
                      <a:alpha val="43137"/>
                    </a:srgbClr>
                  </a:outerShdw>
                </a:effectLst>
                <a:uFillTx/>
                <a:latin typeface="Segoe Print" panose="02000600000000000000" pitchFamily="2" charset="0"/>
              </a:rPr>
              <a:t>…Could this change a person’s perspective about poverty and what the government ought to do?</a:t>
            </a:r>
          </a:p>
        </p:txBody>
      </p:sp>
      <p:sp>
        <p:nvSpPr>
          <p:cNvPr id="4" name="TextBox 3"/>
          <p:cNvSpPr txBox="1">
            <a:spLocks/>
          </p:cNvSpPr>
          <p:nvPr/>
        </p:nvSpPr>
        <p:spPr>
          <a:xfrm rot="16200000">
            <a:off x="-400595" y="3386230"/>
            <a:ext cx="3589444" cy="338554"/>
          </a:xfrm>
          <a:prstGeom prst="rect">
            <a:avLst/>
          </a:prstGeom>
          <a:noFill/>
        </p:spPr>
        <p:txBody>
          <a:bodyPr wrap="none" rtlCol="0">
            <a:spAutoFit/>
          </a:bodyPr>
          <a:lstStyle/>
          <a:p>
            <a:r>
              <a:rPr lang="en-US" sz="1600" dirty="0">
                <a:solidFill>
                  <a:srgbClr val="FF0000"/>
                </a:solidFill>
                <a:effectLst>
                  <a:outerShdw blurRad="38100" dist="38100" dir="2700000" algn="tl">
                    <a:srgbClr val="000000">
                      <a:alpha val="43137"/>
                    </a:srgbClr>
                  </a:outerShdw>
                </a:effectLst>
                <a:uFillTx/>
                <a:latin typeface="Segoe Print" panose="02000600000000000000" pitchFamily="2" charset="0"/>
              </a:rPr>
              <a:t>Percent of age group in poverty</a:t>
            </a:r>
          </a:p>
        </p:txBody>
      </p:sp>
      <p:cxnSp>
        <p:nvCxnSpPr>
          <p:cNvPr id="11" name="Straight Arrow Connector 10"/>
          <p:cNvCxnSpPr>
            <a:endCxn id="9" idx="0"/>
          </p:cNvCxnSpPr>
          <p:nvPr/>
        </p:nvCxnSpPr>
        <p:spPr>
          <a:xfrm flipH="1">
            <a:off x="5386833" y="2285370"/>
            <a:ext cx="88329" cy="387404"/>
          </a:xfrm>
          <a:prstGeom prst="straightConnector1">
            <a:avLst/>
          </a:prstGeom>
          <a:ln w="28575">
            <a:solidFill>
              <a:srgbClr val="FF0000"/>
            </a:solidFill>
            <a:tailEnd type="triangle"/>
          </a:ln>
          <a:effectLst>
            <a:outerShdw blurRad="50800" dist="38100" dir="2700000" algn="tl" rotWithShape="0">
              <a:srgbClr val="000000">
                <a:alpha val="40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FontTx/>
          <a:buNone/>
          <a:defRPr kumimoji="0" lang="en-US" altLang="en-US" sz="2400" b="0" i="0" u="none" strike="noStrike" cap="none" normalizeH="0" baseline="0" smtClean="0">
            <a:ln>
              <a:noFill/>
            </a:ln>
            <a:solidFill>
              <a:schemeClr val="tx1"/>
            </a:solidFill>
            <a:effectLst/>
            <a:uFillTx/>
            <a:latin typeface="Times" charset="0"/>
          </a:defRPr>
        </a:defPPr>
      </a:lstStyle>
      <a:style>
        <a:lnRef idx="1">
          <a:schemeClr val="accent1"/>
        </a:lnRef>
        <a:fillRef idx="1">
          <a:schemeClr val="accent1"/>
        </a:fillRef>
        <a:effectRef idx="1">
          <a:schemeClr val="accent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FontTx/>
          <a:buNone/>
          <a:defRPr kumimoji="0" lang="en-US" altLang="en-US" sz="2400" b="0" i="0" u="none" strike="noStrike" cap="none" normalizeH="0" baseline="0" smtClean="0">
            <a:ln>
              <a:noFill/>
            </a:ln>
            <a:solidFill>
              <a:schemeClr val="tx1"/>
            </a:solidFill>
            <a:effectLst/>
            <a:uFillTx/>
            <a:latin typeface="Times" charset="0"/>
          </a:defRPr>
        </a:defP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tint val="90000"/>
                <a:satMod val="225000"/>
              </a:schemeClr>
              <a:schemeClr val="phClr">
                <a:shade val="9000"/>
                <a:satMod val="300000"/>
                <a:tint val="90000"/>
                <a:satMod val="225000"/>
              </a:schemeClr>
            </a:duotone>
          </a:blip>
          <a:tile tx="0" ty="0" sx="90000" sy="90000" flip="xy" algn="tl"/>
        </a:blipFill>
      </a:bgFillStyleLst>
    </a:fmtScheme>
  </a:themeElements>
  <a:objectDefaults>
    <a:spDef>
      <a:spPr>
        <a:ln w="19050">
          <a:solidFill>
            <a:srgbClr val="FF0000"/>
          </a:solidFill>
        </a:ln>
        <a:effectLst>
          <a:outerShdw blurRad="50800" dist="38100" dir="2700000" algn="tl" rotWithShape="0">
            <a:srgbClr val="000000">
              <a:alpha val="40000"/>
            </a:srgbClr>
          </a:outerShdw>
        </a:effectLst>
      </a:spPr>
      <a:bodyPr rtlCol="0" anchor="ctr"/>
      <a:lstStyle>
        <a:defPPr algn="ctr">
          <a:defRPr>
            <a:uFillTx/>
          </a:defRPr>
        </a:defPPr>
      </a:lstStyle>
      <a:style>
        <a:lnRef idx="1">
          <a:schemeClr val="accent1"/>
        </a:lnRef>
        <a:fillRef idx="0">
          <a:schemeClr val="accent1"/>
        </a:fillRef>
        <a:effectRef idx="0">
          <a:schemeClr val="accent1"/>
        </a:effectRef>
        <a:fontRef idx="minor">
          <a:schemeClr val="tx1"/>
        </a:fontRef>
      </a:style>
    </a:spDef>
    <a:lnDef>
      <a:spPr/>
      <a:bodyPr/>
      <a:lstStyle/>
      <a:style>
        <a:lnRef idx="1">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600" dirty="0" smtClean="0">
            <a:solidFill>
              <a:srgbClr val="FF0000"/>
            </a:solidFill>
            <a:effectLst>
              <a:outerShdw blurRad="38100" dist="38100" dir="2700000" algn="tl">
                <a:srgbClr val="000000">
                  <a:alpha val="43137"/>
                </a:srgbClr>
              </a:outerShdw>
            </a:effectLst>
            <a:uFillTx/>
            <a:latin typeface="Segoe Print" panose="02000600000000000000" pitchFamily="2" charset="0"/>
          </a:defRPr>
        </a:defPPr>
      </a:lstStyle>
    </a:tx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otalTime>21955</TotalTime>
  <Words>2116</Words>
  <Application>Microsoft Office PowerPoint</Application>
  <PresentationFormat>On-screen Show (4:3)</PresentationFormat>
  <Paragraphs>209</Paragraphs>
  <Slides>29</Slides>
  <Notes>21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Arial</vt:lpstr>
      <vt:lpstr>Gill Sans MT</vt:lpstr>
      <vt:lpstr>Segoe Print</vt:lpstr>
      <vt:lpstr>Times</vt:lpstr>
      <vt:lpstr>Times New Roman</vt:lpstr>
      <vt:lpstr>Verdana</vt:lpstr>
      <vt:lpstr>Wingdings 2</vt:lpstr>
      <vt:lpstr>1_Default Design</vt:lpstr>
      <vt:lpstr>1_Solstice</vt:lpstr>
      <vt:lpstr>Please complete the University Course Eval!  https://tamu.aefis.net </vt:lpstr>
      <vt:lpstr>Poverty &amp; State Policy</vt:lpstr>
      <vt:lpstr>Learning Objectives</vt:lpstr>
      <vt:lpstr>Learning Objectives</vt:lpstr>
      <vt:lpstr>Demographers are also forewarning about the future state economy!</vt:lpstr>
      <vt:lpstr>How Can Governments Decrease Poverty Levels?</vt:lpstr>
      <vt:lpstr>Poverty 1960-2014</vt:lpstr>
      <vt:lpstr>Poverty by Race 1960-2014</vt:lpstr>
      <vt:lpstr>Poverty by Age 1960-2014</vt:lpstr>
      <vt:lpstr>Texas’ poverty rate of 15.9% ranked it 39th in the U.S. in 2014</vt:lpstr>
      <vt:lpstr>Poverty within Texas affected which two groups of Texans the most in 2014?</vt:lpstr>
      <vt:lpstr>What was the Poverty Rate for Brazos County in 2014?</vt:lpstr>
      <vt:lpstr>Does Welfare Reduce Poverty? Nationwide Correlations Between Poverty and Public Assistance Spending Per Recipient  (2014)</vt:lpstr>
      <vt:lpstr>2012 Maximum Monthly Income for a Family of Three to Qualify for TANF Benefits (Temporary Assistance for Needy Families)</vt:lpstr>
      <vt:lpstr>2012 Maximum Monthly Income for a Family of Three to Qualify for TANF Benefits (Temporary Assistance for Needy Families)</vt:lpstr>
      <vt:lpstr>2012 Maximum Monthly TANF Benefit for a Family of Three with No Income</vt:lpstr>
      <vt:lpstr>How Texas TANF Funds are Used</vt:lpstr>
      <vt:lpstr>PowerPoint Presentation</vt:lpstr>
      <vt:lpstr>Texas ranked 51st in 2016 for spending on “core” TANF activities</vt:lpstr>
      <vt:lpstr>…and this is where Texas spends the bulk of TANF funds</vt:lpstr>
      <vt:lpstr>…and this is where Texas spends the bulk of TANF funds</vt:lpstr>
      <vt:lpstr>PowerPoint Presentation</vt:lpstr>
      <vt:lpstr>PowerPoint Presentation</vt:lpstr>
      <vt:lpstr>How to evaluate old programs or new proposals to “fix” poverty</vt:lpstr>
      <vt:lpstr>When do politicians care more about social safety net policies? </vt:lpstr>
      <vt:lpstr>The single most-impacting thing you can do about poverty in your state…</vt:lpstr>
      <vt:lpstr>Practice Problems …to begin mastering this material.    Complete instructions are in the Module 1 resource, How to Use Practice Problems to Prepare for Exams.</vt:lpstr>
      <vt:lpstr>Please complete the University Course Eval!  https://tamu.aefis.net </vt:lpstr>
      <vt:lpstr>PowerPoint Presentation</vt:lpstr>
    </vt:vector>
  </TitlesOfParts>
  <Company>Texas A&amp;M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Professor Harvey J. Tucker</dc:title>
  <dc:creator>Harvey Tucker</dc:creator>
  <cp:lastModifiedBy>Dwight Roblyer</cp:lastModifiedBy>
  <cp:revision>1547</cp:revision>
  <cp:lastPrinted>2016-12-07T02:00:19Z</cp:lastPrinted>
  <dcterms:created xsi:type="dcterms:W3CDTF">2002-01-15T14:16:03Z</dcterms:created>
  <dcterms:modified xsi:type="dcterms:W3CDTF">2022-10-10T18:45:21Z</dcterms:modified>
</cp:coreProperties>
</file>