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931" r:id="rId2"/>
    <p:sldMasterId id="2147483944" r:id="rId3"/>
  </p:sldMasterIdLst>
  <p:notesMasterIdLst>
    <p:notesMasterId r:id="rId33"/>
  </p:notesMasterIdLst>
  <p:handoutMasterIdLst>
    <p:handoutMasterId r:id="rId34"/>
  </p:handoutMasterIdLst>
  <p:sldIdLst>
    <p:sldId id="656" r:id="rId4"/>
    <p:sldId id="732" r:id="rId5"/>
    <p:sldId id="731" r:id="rId6"/>
    <p:sldId id="733" r:id="rId7"/>
    <p:sldId id="701" r:id="rId8"/>
    <p:sldId id="705" r:id="rId9"/>
    <p:sldId id="679" r:id="rId10"/>
    <p:sldId id="706" r:id="rId11"/>
    <p:sldId id="700" r:id="rId12"/>
    <p:sldId id="690" r:id="rId13"/>
    <p:sldId id="680" r:id="rId14"/>
    <p:sldId id="707" r:id="rId15"/>
    <p:sldId id="638" r:id="rId16"/>
    <p:sldId id="711" r:id="rId17"/>
    <p:sldId id="604" r:id="rId18"/>
    <p:sldId id="605" r:id="rId19"/>
    <p:sldId id="728" r:id="rId20"/>
    <p:sldId id="727" r:id="rId21"/>
    <p:sldId id="602" r:id="rId22"/>
    <p:sldId id="683" r:id="rId23"/>
    <p:sldId id="693" r:id="rId24"/>
    <p:sldId id="640" r:id="rId25"/>
    <p:sldId id="686" r:id="rId26"/>
    <p:sldId id="708" r:id="rId27"/>
    <p:sldId id="709" r:id="rId28"/>
    <p:sldId id="671" r:id="rId29"/>
    <p:sldId id="735" r:id="rId30"/>
    <p:sldId id="734" r:id="rId31"/>
    <p:sldId id="627" r:id="rId3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448">
          <p15:clr>
            <a:srgbClr val="A4A3A4"/>
          </p15:clr>
        </p15:guide>
        <p15:guide id="4" pos="2928">
          <p15:clr>
            <a:srgbClr val="A4A3A4"/>
          </p15:clr>
        </p15:guide>
      </p15:sldGuideLst>
    </p:ext>
    <p:ext uri="{2D200454-40CA-4A62-9FC3-DE9A4176ACB9}">
      <p15:notesGuideLst xmlns:p15="http://schemas.microsoft.com/office/powerpoint/2012/main">
        <p15:guide id="1" orient="horz" pos="2674" userDrawn="1">
          <p15:clr>
            <a:srgbClr val="A4A3A4"/>
          </p15:clr>
        </p15:guide>
        <p15:guide id="2" pos="2192" userDrawn="1">
          <p15:clr>
            <a:srgbClr val="A4A3A4"/>
          </p15:clr>
        </p15:guide>
        <p15:guide id="3" orient="horz" pos="2928" userDrawn="1">
          <p15:clr>
            <a:srgbClr val="A4A3A4"/>
          </p15:clr>
        </p15:guide>
        <p15:guide id="4"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CCCCFF"/>
    <a:srgbClr val="FF0000"/>
    <a:srgbClr val="3891A7"/>
    <a:srgbClr val="66B9CC"/>
    <a:srgbClr val="E7DEC9"/>
    <a:srgbClr val="FF3300"/>
    <a:srgbClr val="26697A"/>
    <a:srgbClr val="D91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340" autoAdjust="0"/>
  </p:normalViewPr>
  <p:slideViewPr>
    <p:cSldViewPr>
      <p:cViewPr varScale="1">
        <p:scale>
          <a:sx n="97" d="100"/>
          <a:sy n="97" d="100"/>
        </p:scale>
        <p:origin x="726" y="96"/>
      </p:cViewPr>
      <p:guideLst>
        <p:guide orient="horz" pos="2160"/>
        <p:guide pos="2880"/>
        <p:guide orient="horz" pos="2448"/>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8" d="100"/>
        <a:sy n="128" d="100"/>
      </p:scale>
      <p:origin x="0" y="-2592"/>
    </p:cViewPr>
  </p:sorterViewPr>
  <p:notesViewPr>
    <p:cSldViewPr>
      <p:cViewPr>
        <p:scale>
          <a:sx n="90" d="100"/>
          <a:sy n="90" d="100"/>
        </p:scale>
        <p:origin x="5544" y="1218"/>
      </p:cViewPr>
      <p:guideLst>
        <p:guide orient="horz" pos="2674"/>
        <p:guide pos="219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30" name="Rectangle 6"/>
          <p:cNvSpPr>
            <a:spLocks noGrp="1" noChangeArrowheads="1"/>
          </p:cNvSpPr>
          <p:nvPr>
            <p:ph type="hdr" sz="quarter"/>
          </p:nvPr>
        </p:nvSpPr>
        <p:spPr bwMode="auto">
          <a:xfrm>
            <a:off x="2181473" y="149245"/>
            <a:ext cx="3037628" cy="465847"/>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ctr">
              <a:defRPr sz="2000" b="1"/>
            </a:lvl1pPr>
          </a:lstStyle>
          <a:p>
            <a:pPr>
              <a:defRPr/>
            </a:pPr>
            <a:r>
              <a:rPr lang="en-US" dirty="0"/>
              <a:t>207 – </a:t>
            </a:r>
            <a:r>
              <a:rPr lang="en-US" dirty="0" err="1"/>
              <a:t>Chpt</a:t>
            </a:r>
            <a:r>
              <a:rPr lang="en-US" dirty="0"/>
              <a:t> 12B, Healthcare</a:t>
            </a:r>
          </a:p>
        </p:txBody>
      </p:sp>
      <p:sp>
        <p:nvSpPr>
          <p:cNvPr id="3" name="Slide Number Placeholder 2"/>
          <p:cNvSpPr>
            <a:spLocks noGrp="1"/>
          </p:cNvSpPr>
          <p:nvPr>
            <p:ph type="sldNum" sz="quarter" idx="3"/>
          </p:nvPr>
        </p:nvSpPr>
        <p:spPr>
          <a:xfrm>
            <a:off x="3970784" y="8830644"/>
            <a:ext cx="3038049" cy="464315"/>
          </a:xfrm>
          <a:prstGeom prst="rect">
            <a:avLst/>
          </a:prstGeom>
        </p:spPr>
        <p:txBody>
          <a:bodyPr vert="horz" lIns="85213" tIns="42606" rIns="85213" bIns="42606" rtlCol="0" anchor="b"/>
          <a:lstStyle>
            <a:lvl1pPr algn="r">
              <a:defRPr sz="1100"/>
            </a:lvl1pPr>
          </a:lstStyle>
          <a:p>
            <a:fld id="{B751B3C4-1C1A-472C-A87C-FD34C815DC6D}" type="slidenum">
              <a:rPr lang="en-US" smtClean="0"/>
              <a:pPr/>
              <a:t>‹#›</a:t>
            </a:fld>
            <a:endParaRPr lang="en-US"/>
          </a:p>
        </p:txBody>
      </p:sp>
      <p:sp>
        <p:nvSpPr>
          <p:cNvPr id="4" name="Date Placeholder 3"/>
          <p:cNvSpPr>
            <a:spLocks noGrp="1"/>
          </p:cNvSpPr>
          <p:nvPr>
            <p:ph type="dt" sz="quarter" idx="1"/>
          </p:nvPr>
        </p:nvSpPr>
        <p:spPr>
          <a:xfrm>
            <a:off x="3970784" y="2"/>
            <a:ext cx="3038049" cy="464315"/>
          </a:xfrm>
          <a:prstGeom prst="rect">
            <a:avLst/>
          </a:prstGeom>
        </p:spPr>
        <p:txBody>
          <a:bodyPr vert="horz" lIns="85213" tIns="42606" rIns="85213" bIns="42606" rtlCol="0"/>
          <a:lstStyle>
            <a:lvl1pPr algn="r">
              <a:defRPr sz="1100"/>
            </a:lvl1pPr>
          </a:lstStyle>
          <a:p>
            <a:fld id="{A43C84FB-A914-410D-8EBA-70F20698A521}" type="datetimeFigureOut">
              <a:rPr lang="en-US" smtClean="0"/>
              <a:pPr/>
              <a:t>10/10/2022</a:t>
            </a:fld>
            <a:endParaRPr lang="en-US"/>
          </a:p>
        </p:txBody>
      </p:sp>
    </p:spTree>
    <p:extLst>
      <p:ext uri="{BB962C8B-B14F-4D97-AF65-F5344CB8AC3E}">
        <p14:creationId xmlns:p14="http://schemas.microsoft.com/office/powerpoint/2010/main" val="3631751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1" y="4"/>
            <a:ext cx="3037629"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defRPr sz="1200"/>
            </a:lvl1pPr>
          </a:lstStyle>
          <a:p>
            <a:pPr>
              <a:defRPr/>
            </a:pPr>
            <a:endParaRPr lang="en-US"/>
          </a:p>
        </p:txBody>
      </p:sp>
      <p:sp>
        <p:nvSpPr>
          <p:cNvPr id="51203" name="Rectangle 3"/>
          <p:cNvSpPr>
            <a:spLocks noGrp="1" noChangeArrowheads="1"/>
          </p:cNvSpPr>
          <p:nvPr>
            <p:ph type="dt" idx="1"/>
          </p:nvPr>
        </p:nvSpPr>
        <p:spPr bwMode="auto">
          <a:xfrm>
            <a:off x="3972773" y="4"/>
            <a:ext cx="3037628"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35143" y="4415280"/>
            <a:ext cx="5140119" cy="4183143"/>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06" name="Rectangle 6"/>
          <p:cNvSpPr>
            <a:spLocks noGrp="1" noChangeArrowheads="1"/>
          </p:cNvSpPr>
          <p:nvPr>
            <p:ph type="ftr" sz="quarter" idx="4"/>
          </p:nvPr>
        </p:nvSpPr>
        <p:spPr bwMode="auto">
          <a:xfrm>
            <a:off x="1" y="8832135"/>
            <a:ext cx="3037629"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defRPr sz="1200"/>
            </a:lvl1pPr>
          </a:lstStyle>
          <a:p>
            <a:pPr>
              <a:defRPr/>
            </a:pPr>
            <a:endParaRPr lang="en-US"/>
          </a:p>
        </p:txBody>
      </p:sp>
      <p:sp>
        <p:nvSpPr>
          <p:cNvPr id="51207" name="Rectangle 7"/>
          <p:cNvSpPr>
            <a:spLocks noGrp="1" noChangeArrowheads="1"/>
          </p:cNvSpPr>
          <p:nvPr>
            <p:ph type="sldNum" sz="quarter" idx="5"/>
          </p:nvPr>
        </p:nvSpPr>
        <p:spPr bwMode="auto">
          <a:xfrm>
            <a:off x="3972773" y="8832135"/>
            <a:ext cx="3037628"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lgn="r">
              <a:defRPr sz="1200"/>
            </a:lvl1pPr>
          </a:lstStyle>
          <a:p>
            <a:pPr>
              <a:defRPr/>
            </a:pPr>
            <a:fld id="{39DE6753-D867-4516-B49D-6DC49629989B}" type="slidenum">
              <a:rPr lang="en-US"/>
              <a:pPr>
                <a:defRPr/>
              </a:pPr>
              <a:t>‹#›</a:t>
            </a:fld>
            <a:endParaRPr lang="en-US" dirty="0"/>
          </a:p>
        </p:txBody>
      </p:sp>
    </p:spTree>
    <p:extLst>
      <p:ext uri="{BB962C8B-B14F-4D97-AF65-F5344CB8AC3E}">
        <p14:creationId xmlns:p14="http://schemas.microsoft.com/office/powerpoint/2010/main" val="2205602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thetexaseconomy.org/healthcare/federal-leg/articles/article.php?name=medicaid_prim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pPr>
              <a:defRPr>
                <a:uFillTx/>
              </a:defRPr>
            </a:pPr>
            <a:fld id="{39DE6753-D867-4516-B49D-6DC49629989B}" type="slidenum">
              <a:rPr lang="en-US" smtClean="0">
                <a:uFillTx/>
              </a:rPr>
              <a:pPr>
                <a:defRPr>
                  <a:uFillTx/>
                </a:defRPr>
              </a:pPr>
              <a:t>2</a:t>
            </a:fld>
            <a:endParaRPr lang="en-US" dirty="0">
              <a:uFillTx/>
            </a:endParaRPr>
          </a:p>
        </p:txBody>
      </p:sp>
    </p:spTree>
    <p:extLst>
      <p:ext uri="{BB962C8B-B14F-4D97-AF65-F5344CB8AC3E}">
        <p14:creationId xmlns:p14="http://schemas.microsoft.com/office/powerpoint/2010/main" val="2788422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13</a:t>
            </a:fld>
            <a:endParaRPr lang="en-US" dirty="0"/>
          </a:p>
        </p:txBody>
      </p:sp>
    </p:spTree>
    <p:extLst>
      <p:ext uri="{BB962C8B-B14F-4D97-AF65-F5344CB8AC3E}">
        <p14:creationId xmlns:p14="http://schemas.microsoft.com/office/powerpoint/2010/main" val="3732415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14</a:t>
            </a:fld>
            <a:endParaRPr lang="en-US" dirty="0"/>
          </a:p>
        </p:txBody>
      </p:sp>
    </p:spTree>
    <p:extLst>
      <p:ext uri="{BB962C8B-B14F-4D97-AF65-F5344CB8AC3E}">
        <p14:creationId xmlns:p14="http://schemas.microsoft.com/office/powerpoint/2010/main" val="124069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15</a:t>
            </a:fld>
            <a:endParaRPr lang="en-US" dirty="0"/>
          </a:p>
        </p:txBody>
      </p:sp>
    </p:spTree>
    <p:extLst>
      <p:ext uri="{BB962C8B-B14F-4D97-AF65-F5344CB8AC3E}">
        <p14:creationId xmlns:p14="http://schemas.microsoft.com/office/powerpoint/2010/main" val="1611173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16</a:t>
            </a:fld>
            <a:endParaRPr lang="en-US" dirty="0"/>
          </a:p>
        </p:txBody>
      </p:sp>
    </p:spTree>
    <p:extLst>
      <p:ext uri="{BB962C8B-B14F-4D97-AF65-F5344CB8AC3E}">
        <p14:creationId xmlns:p14="http://schemas.microsoft.com/office/powerpoint/2010/main" val="1540067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http://www.thetexaseconomy.org/healthcare/federal-leg/articles/article.php?name=medicaid_primer</a:t>
            </a:r>
            <a:endParaRPr lang="en-US" dirty="0"/>
          </a:p>
          <a:p>
            <a:endParaRPr lang="en-US" dirty="0"/>
          </a:p>
          <a:p>
            <a:endParaRPr lang="en-US" dirty="0"/>
          </a:p>
          <a:p>
            <a:r>
              <a:rPr lang="en-US" dirty="0"/>
              <a:t>Due to federal health care reform, in 2014 all states will be required to provide Medicaid services for all citizens at or below 133 percent of FPL with Medicaid services. At present, Texas Medicaid does not cover childless adults, and has stiffer income requirements than 133 percent of FPL for some services. </a:t>
            </a:r>
          </a:p>
          <a:p>
            <a:r>
              <a:rPr lang="en-US" dirty="0"/>
              <a:t> </a:t>
            </a:r>
          </a:p>
          <a:p>
            <a:r>
              <a:rPr lang="en-US" dirty="0"/>
              <a:t>US SUPREME COURT UPHELD AFFORDABLE CARE ACT BUT STRUCK THIS PART.  FEDERAL GOVERNMENT CANNOT FORCE ADDITIONAL MEDICAID COVERAGE</a:t>
            </a:r>
          </a:p>
        </p:txBody>
      </p:sp>
      <p:sp>
        <p:nvSpPr>
          <p:cNvPr id="4" name="Slide Number Placeholder 3"/>
          <p:cNvSpPr>
            <a:spLocks noGrp="1"/>
          </p:cNvSpPr>
          <p:nvPr>
            <p:ph type="sldNum" sz="quarter" idx="10"/>
          </p:nvPr>
        </p:nvSpPr>
        <p:spPr/>
        <p:txBody>
          <a:bodyPr/>
          <a:lstStyle/>
          <a:p>
            <a:fld id="{98186FD4-CDB2-42BC-B901-94713099405E}" type="slidenum">
              <a:rPr lang="en-US" smtClean="0"/>
              <a:pPr/>
              <a:t>19</a:t>
            </a:fld>
            <a:endParaRPr lang="en-US"/>
          </a:p>
        </p:txBody>
      </p:sp>
    </p:spTree>
    <p:extLst>
      <p:ext uri="{BB962C8B-B14F-4D97-AF65-F5344CB8AC3E}">
        <p14:creationId xmlns:p14="http://schemas.microsoft.com/office/powerpoint/2010/main" val="1793082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20</a:t>
            </a:fld>
            <a:endParaRPr lang="en-US" dirty="0"/>
          </a:p>
        </p:txBody>
      </p:sp>
    </p:spTree>
    <p:extLst>
      <p:ext uri="{BB962C8B-B14F-4D97-AF65-F5344CB8AC3E}">
        <p14:creationId xmlns:p14="http://schemas.microsoft.com/office/powerpoint/2010/main" val="4159347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21</a:t>
            </a:fld>
            <a:endParaRPr lang="en-US" dirty="0"/>
          </a:p>
        </p:txBody>
      </p:sp>
    </p:spTree>
    <p:extLst>
      <p:ext uri="{BB962C8B-B14F-4D97-AF65-F5344CB8AC3E}">
        <p14:creationId xmlns:p14="http://schemas.microsoft.com/office/powerpoint/2010/main" val="2796447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22</a:t>
            </a:fld>
            <a:endParaRPr lang="en-US" dirty="0"/>
          </a:p>
        </p:txBody>
      </p:sp>
    </p:spTree>
    <p:extLst>
      <p:ext uri="{BB962C8B-B14F-4D97-AF65-F5344CB8AC3E}">
        <p14:creationId xmlns:p14="http://schemas.microsoft.com/office/powerpoint/2010/main" val="2563628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23</a:t>
            </a:fld>
            <a:endParaRPr lang="en-US" dirty="0"/>
          </a:p>
        </p:txBody>
      </p:sp>
    </p:spTree>
    <p:extLst>
      <p:ext uri="{BB962C8B-B14F-4D97-AF65-F5344CB8AC3E}">
        <p14:creationId xmlns:p14="http://schemas.microsoft.com/office/powerpoint/2010/main" val="896342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26</a:t>
            </a:fld>
            <a:endParaRPr lang="en-US" dirty="0"/>
          </a:p>
        </p:txBody>
      </p:sp>
    </p:spTree>
    <p:extLst>
      <p:ext uri="{BB962C8B-B14F-4D97-AF65-F5344CB8AC3E}">
        <p14:creationId xmlns:p14="http://schemas.microsoft.com/office/powerpoint/2010/main" val="380858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5</a:t>
            </a:fld>
            <a:endParaRPr lang="en-US" dirty="0"/>
          </a:p>
        </p:txBody>
      </p:sp>
    </p:spTree>
    <p:extLst>
      <p:ext uri="{BB962C8B-B14F-4D97-AF65-F5344CB8AC3E}">
        <p14:creationId xmlns:p14="http://schemas.microsoft.com/office/powerpoint/2010/main" val="282457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27</a:t>
            </a:fld>
            <a:endParaRPr lang="en-US" dirty="0"/>
          </a:p>
        </p:txBody>
      </p:sp>
    </p:spTree>
    <p:extLst>
      <p:ext uri="{BB962C8B-B14F-4D97-AF65-F5344CB8AC3E}">
        <p14:creationId xmlns:p14="http://schemas.microsoft.com/office/powerpoint/2010/main" val="2616976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29</a:t>
            </a:fld>
            <a:endParaRPr lang="en-US" dirty="0"/>
          </a:p>
        </p:txBody>
      </p:sp>
    </p:spTree>
    <p:extLst>
      <p:ext uri="{BB962C8B-B14F-4D97-AF65-F5344CB8AC3E}">
        <p14:creationId xmlns:p14="http://schemas.microsoft.com/office/powerpoint/2010/main" val="211096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6</a:t>
            </a:fld>
            <a:endParaRPr lang="en-US" dirty="0"/>
          </a:p>
        </p:txBody>
      </p:sp>
    </p:spTree>
    <p:extLst>
      <p:ext uri="{BB962C8B-B14F-4D97-AF65-F5344CB8AC3E}">
        <p14:creationId xmlns:p14="http://schemas.microsoft.com/office/powerpoint/2010/main" val="1414928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7</a:t>
            </a:fld>
            <a:endParaRPr lang="en-US" dirty="0"/>
          </a:p>
        </p:txBody>
      </p:sp>
    </p:spTree>
    <p:extLst>
      <p:ext uri="{BB962C8B-B14F-4D97-AF65-F5344CB8AC3E}">
        <p14:creationId xmlns:p14="http://schemas.microsoft.com/office/powerpoint/2010/main" val="299039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8</a:t>
            </a:fld>
            <a:endParaRPr lang="en-US" dirty="0"/>
          </a:p>
        </p:txBody>
      </p:sp>
    </p:spTree>
    <p:extLst>
      <p:ext uri="{BB962C8B-B14F-4D97-AF65-F5344CB8AC3E}">
        <p14:creationId xmlns:p14="http://schemas.microsoft.com/office/powerpoint/2010/main" val="77533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86FD4-CDB2-42BC-B901-94713099405E}" type="slidenum">
              <a:rPr lang="en-US" smtClean="0"/>
              <a:pPr/>
              <a:t>9</a:t>
            </a:fld>
            <a:endParaRPr lang="en-US"/>
          </a:p>
        </p:txBody>
      </p:sp>
    </p:spTree>
    <p:extLst>
      <p:ext uri="{BB962C8B-B14F-4D97-AF65-F5344CB8AC3E}">
        <p14:creationId xmlns:p14="http://schemas.microsoft.com/office/powerpoint/2010/main" val="242736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10</a:t>
            </a:fld>
            <a:endParaRPr lang="en-US" dirty="0"/>
          </a:p>
        </p:txBody>
      </p:sp>
    </p:spTree>
    <p:extLst>
      <p:ext uri="{BB962C8B-B14F-4D97-AF65-F5344CB8AC3E}">
        <p14:creationId xmlns:p14="http://schemas.microsoft.com/office/powerpoint/2010/main" val="4238842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11</a:t>
            </a:fld>
            <a:endParaRPr lang="en-US" dirty="0"/>
          </a:p>
        </p:txBody>
      </p:sp>
    </p:spTree>
    <p:extLst>
      <p:ext uri="{BB962C8B-B14F-4D97-AF65-F5344CB8AC3E}">
        <p14:creationId xmlns:p14="http://schemas.microsoft.com/office/powerpoint/2010/main" val="219652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12</a:t>
            </a:fld>
            <a:endParaRPr lang="en-US" dirty="0"/>
          </a:p>
        </p:txBody>
      </p:sp>
    </p:spTree>
    <p:extLst>
      <p:ext uri="{BB962C8B-B14F-4D97-AF65-F5344CB8AC3E}">
        <p14:creationId xmlns:p14="http://schemas.microsoft.com/office/powerpoint/2010/main" val="2874283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79C1FF-5C6C-4AA1-8597-576C441BDA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567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D96800-93A6-4B82-8A8B-035BAEA3FF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9195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099019-8B76-43C3-8186-0D1A372928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3542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1524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95AB143-90EE-4CFA-8ADC-F6E024E08F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456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2A02DDC2-5D91-476C-98E9-1871A9B60990}" type="slidenum">
              <a:rPr lang="en-US" smtClean="0"/>
              <a:pPr>
                <a:defRPr/>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1F937BD-16A9-430D-BFA3-A0F2C3127D3A}"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DB70EA-66B7-4514-82E0-AD8F294B14F7}" type="slidenum">
              <a:rPr lang="en-US" smtClean="0"/>
              <a:pPr>
                <a:defRPr/>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4EC62E-EB3B-4096-A366-F1330D92472A}"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2939BF9-4B5F-4ACE-A5CB-7B5A83B6849C}"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7A0E17E-07BB-4594-8CBF-6867FC94F94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7F679B2-B67C-4F00-9618-CEB0F3AD7EB4}" type="slidenum">
              <a:rPr lang="en-US" smtClean="0"/>
              <a:pPr>
                <a:defRPr/>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B81BE5-F046-4BE4-9B8B-C5519DC1D9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1034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AF3C9E-6342-4FB3-A96A-B470133184A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D8365DF-9520-456E-9DE5-FCFFC795C1CD}" type="slidenum">
              <a:rPr lang="en-US" smtClean="0"/>
              <a:pPr>
                <a:defRPr/>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01654F-2369-4DF1-A05A-F8FEA28B25DD}"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EEDDF6-8CE1-4DD3-A724-5A66D80995D1}"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6F15636-BB4E-48DE-BEBC-A86085ECD214}" type="slidenum">
              <a:rPr lang="en-US" altLang="en-US"/>
              <a:pPr>
                <a:defRPr/>
              </a:pPr>
              <a:t>‹#›</a:t>
            </a:fld>
            <a:endParaRPr lang="en-US" altLang="en-US"/>
          </a:p>
        </p:txBody>
      </p:sp>
    </p:spTree>
    <p:extLst>
      <p:ext uri="{BB962C8B-B14F-4D97-AF65-F5344CB8AC3E}">
        <p14:creationId xmlns:p14="http://schemas.microsoft.com/office/powerpoint/2010/main" val="179924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4162607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8811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04706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62600" y="2438400"/>
            <a:ext cx="15621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277100" y="2438400"/>
            <a:ext cx="15621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59055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096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C1B6DC-B4B3-49E2-B108-F7F2CA4319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9396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1808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964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3118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01699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8739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3250" y="609600"/>
            <a:ext cx="18859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609600"/>
            <a:ext cx="55054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191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C7DA57F-0B38-4902-8E25-960CC54772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0759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FC05E9F-A9EA-4B75-BC80-A592434C2A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627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22C685F-B080-4726-B3D8-EACA1B1045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037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C4B6F06-D853-41E5-BE13-89F69C1BB0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516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4C88ABE-177F-465D-97A5-FAF0D948AA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88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BD21E13-28AA-46A9-9B8E-3BFC1CB371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0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2E27CB-3D1C-40B8-9409-4E050C7F27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364538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charset="0"/>
        </a:defRPr>
      </a:lvl2pPr>
      <a:lvl3pPr algn="ctr" rtl="0" eaLnBrk="0" fontAlgn="base" hangingPunct="0">
        <a:spcBef>
          <a:spcPct val="0"/>
        </a:spcBef>
        <a:spcAft>
          <a:spcPct val="0"/>
        </a:spcAft>
        <a:defRPr sz="4000">
          <a:solidFill>
            <a:schemeClr val="tx2"/>
          </a:solidFill>
          <a:latin typeface="Times" charset="0"/>
        </a:defRPr>
      </a:lvl3pPr>
      <a:lvl4pPr algn="ctr" rtl="0" eaLnBrk="0" fontAlgn="base" hangingPunct="0">
        <a:spcBef>
          <a:spcPct val="0"/>
        </a:spcBef>
        <a:spcAft>
          <a:spcPct val="0"/>
        </a:spcAft>
        <a:defRPr sz="4000">
          <a:solidFill>
            <a:schemeClr val="tx2"/>
          </a:solidFill>
          <a:latin typeface="Times" charset="0"/>
        </a:defRPr>
      </a:lvl4pPr>
      <a:lvl5pPr algn="ctr" rtl="0" eaLnBrk="0" fontAlgn="base" hangingPunct="0">
        <a:spcBef>
          <a:spcPct val="0"/>
        </a:spcBef>
        <a:spcAft>
          <a:spcPct val="0"/>
        </a:spcAft>
        <a:defRPr sz="4000">
          <a:solidFill>
            <a:schemeClr val="tx2"/>
          </a:solidFill>
          <a:latin typeface="Times" charset="0"/>
        </a:defRPr>
      </a:lvl5pPr>
      <a:lvl6pPr marL="457200" algn="ctr" rtl="0" eaLnBrk="0" fontAlgn="base" hangingPunct="0">
        <a:spcBef>
          <a:spcPct val="0"/>
        </a:spcBef>
        <a:spcAft>
          <a:spcPct val="0"/>
        </a:spcAft>
        <a:defRPr sz="4000">
          <a:solidFill>
            <a:schemeClr val="tx2"/>
          </a:solidFill>
          <a:latin typeface="Times" charset="0"/>
        </a:defRPr>
      </a:lvl6pPr>
      <a:lvl7pPr marL="914400" algn="ctr" rtl="0" eaLnBrk="0" fontAlgn="base" hangingPunct="0">
        <a:spcBef>
          <a:spcPct val="0"/>
        </a:spcBef>
        <a:spcAft>
          <a:spcPct val="0"/>
        </a:spcAft>
        <a:defRPr sz="4000">
          <a:solidFill>
            <a:schemeClr val="tx2"/>
          </a:solidFill>
          <a:latin typeface="Times" charset="0"/>
        </a:defRPr>
      </a:lvl7pPr>
      <a:lvl8pPr marL="1371600" algn="ctr" rtl="0" eaLnBrk="0" fontAlgn="base" hangingPunct="0">
        <a:spcBef>
          <a:spcPct val="0"/>
        </a:spcBef>
        <a:spcAft>
          <a:spcPct val="0"/>
        </a:spcAft>
        <a:defRPr sz="4000">
          <a:solidFill>
            <a:schemeClr val="tx2"/>
          </a:solidFill>
          <a:latin typeface="Times" charset="0"/>
        </a:defRPr>
      </a:lvl8pPr>
      <a:lvl9pPr marL="1828800" algn="ctr" rtl="0" eaLnBrk="0" fontAlgn="base" hangingPunct="0">
        <a:spcBef>
          <a:spcPct val="0"/>
        </a:spcBef>
        <a:spcAft>
          <a:spcPct val="0"/>
        </a:spcAft>
        <a:defRPr sz="4000">
          <a:solidFill>
            <a:schemeClr val="tx2"/>
          </a:solidFill>
          <a:latin typeface="Times" charset="0"/>
        </a:defRPr>
      </a:lvl9pPr>
    </p:titleStyle>
    <p:bodyStyle>
      <a:lvl1pPr marL="342900" indent="-342900" algn="l" rtl="0" eaLnBrk="0" fontAlgn="base" hangingPunct="0">
        <a:spcBef>
          <a:spcPct val="20000"/>
        </a:spcBef>
        <a:spcAft>
          <a:spcPct val="0"/>
        </a:spcAft>
        <a:buChar char="•"/>
        <a:defRPr sz="4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569A6E5-29ED-4D72-ACD1-8443D7707D0B}" type="slidenum">
              <a:rPr lang="en-US" smtClean="0"/>
              <a:pPr>
                <a:defRPr/>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5562600" y="2438400"/>
            <a:ext cx="3276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2"/>
          <p:cNvSpPr>
            <a:spLocks noGrp="1" noChangeArrowheads="1"/>
          </p:cNvSpPr>
          <p:nvPr>
            <p:ph type="title"/>
          </p:nvPr>
        </p:nvSpPr>
        <p:spPr bwMode="auto">
          <a:xfrm>
            <a:off x="1295400" y="609600"/>
            <a:ext cx="7391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Rectangle 5"/>
          <p:cNvSpPr>
            <a:spLocks noChangeArrowheads="1"/>
          </p:cNvSpPr>
          <p:nvPr userDrawn="1"/>
        </p:nvSpPr>
        <p:spPr bwMode="auto">
          <a:xfrm>
            <a:off x="0" y="0"/>
            <a:ext cx="9144000" cy="381000"/>
          </a:xfrm>
          <a:prstGeom prst="rect">
            <a:avLst/>
          </a:prstGeom>
          <a:solidFill>
            <a:srgbClr val="C898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 charset="-128"/>
              </a:defRPr>
            </a:lvl1pPr>
            <a:lvl2pPr marL="742950" indent="-285750" eaLnBrk="0" hangingPunct="0">
              <a:defRPr sz="2400">
                <a:solidFill>
                  <a:schemeClr val="tx1"/>
                </a:solidFill>
                <a:latin typeface="Arial" charset="0"/>
                <a:ea typeface="ＭＳ Ｐゴシック" pitchFamily="1" charset="-128"/>
              </a:defRPr>
            </a:lvl2pPr>
            <a:lvl3pPr marL="1143000" indent="-228600" eaLnBrk="0" hangingPunct="0">
              <a:defRPr sz="2400">
                <a:solidFill>
                  <a:schemeClr val="tx1"/>
                </a:solidFill>
                <a:latin typeface="Arial" charset="0"/>
                <a:ea typeface="ＭＳ Ｐゴシック" pitchFamily="1" charset="-128"/>
              </a:defRPr>
            </a:lvl3pPr>
            <a:lvl4pPr marL="1600200" indent="-228600" eaLnBrk="0" hangingPunct="0">
              <a:defRPr sz="2400">
                <a:solidFill>
                  <a:schemeClr val="tx1"/>
                </a:solidFill>
                <a:latin typeface="Arial" charset="0"/>
                <a:ea typeface="ＭＳ Ｐゴシック" pitchFamily="1" charset="-128"/>
              </a:defRPr>
            </a:lvl4pPr>
            <a:lvl5pPr marL="2057400" indent="-228600" eaLnBrk="0" hangingPunct="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defRPr/>
            </a:pPr>
            <a:endParaRPr lang="en-US" altLang="en-US" sz="1800">
              <a:solidFill>
                <a:srgbClr val="000000"/>
              </a:solidFill>
            </a:endParaRPr>
          </a:p>
        </p:txBody>
      </p:sp>
      <p:sp>
        <p:nvSpPr>
          <p:cNvPr id="1029" name="Rectangle 2"/>
          <p:cNvSpPr>
            <a:spLocks noChangeArrowheads="1"/>
          </p:cNvSpPr>
          <p:nvPr userDrawn="1"/>
        </p:nvSpPr>
        <p:spPr bwMode="auto">
          <a:xfrm>
            <a:off x="7772400" y="76200"/>
            <a:ext cx="1371600" cy="1066800"/>
          </a:xfrm>
          <a:prstGeom prst="rect">
            <a:avLst/>
          </a:prstGeom>
          <a:solidFill>
            <a:srgbClr val="C898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 charset="-128"/>
              </a:defRPr>
            </a:lvl1pPr>
            <a:lvl2pPr marL="742950" indent="-285750" eaLnBrk="0" hangingPunct="0">
              <a:defRPr sz="2400">
                <a:solidFill>
                  <a:schemeClr val="tx1"/>
                </a:solidFill>
                <a:latin typeface="Arial" charset="0"/>
                <a:ea typeface="ＭＳ Ｐゴシック" pitchFamily="1" charset="-128"/>
              </a:defRPr>
            </a:lvl2pPr>
            <a:lvl3pPr marL="1143000" indent="-228600" eaLnBrk="0" hangingPunct="0">
              <a:defRPr sz="2400">
                <a:solidFill>
                  <a:schemeClr val="tx1"/>
                </a:solidFill>
                <a:latin typeface="Arial" charset="0"/>
                <a:ea typeface="ＭＳ Ｐゴシック" pitchFamily="1" charset="-128"/>
              </a:defRPr>
            </a:lvl3pPr>
            <a:lvl4pPr marL="1600200" indent="-228600" eaLnBrk="0" hangingPunct="0">
              <a:defRPr sz="2400">
                <a:solidFill>
                  <a:schemeClr val="tx1"/>
                </a:solidFill>
                <a:latin typeface="Arial" charset="0"/>
                <a:ea typeface="ＭＳ Ｐゴシック" pitchFamily="1" charset="-128"/>
              </a:defRPr>
            </a:lvl4pPr>
            <a:lvl5pPr marL="2057400" indent="-228600" eaLnBrk="0" hangingPunct="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defRPr/>
            </a:pPr>
            <a:endParaRPr lang="en-US" altLang="en-US" sz="1800">
              <a:solidFill>
                <a:srgbClr val="B11D44"/>
              </a:solidFill>
            </a:endParaRPr>
          </a:p>
        </p:txBody>
      </p:sp>
    </p:spTree>
    <p:extLst>
      <p:ext uri="{BB962C8B-B14F-4D97-AF65-F5344CB8AC3E}">
        <p14:creationId xmlns:p14="http://schemas.microsoft.com/office/powerpoint/2010/main" val="1193926947"/>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Arial" charset="0"/>
          <a:ea typeface="ＭＳ Ｐゴシック" charset="0"/>
          <a:cs typeface="Arial" charset="0"/>
        </a:defRPr>
      </a:lvl6pPr>
      <a:lvl7pPr marL="914400" algn="l" rtl="0" fontAlgn="base">
        <a:spcBef>
          <a:spcPct val="0"/>
        </a:spcBef>
        <a:spcAft>
          <a:spcPct val="0"/>
        </a:spcAft>
        <a:defRPr sz="4400">
          <a:solidFill>
            <a:schemeClr val="tx2"/>
          </a:solidFill>
          <a:latin typeface="Arial" charset="0"/>
          <a:ea typeface="ＭＳ Ｐゴシック" charset="0"/>
          <a:cs typeface="Arial" charset="0"/>
        </a:defRPr>
      </a:lvl7pPr>
      <a:lvl8pPr marL="1371600" algn="l" rtl="0" fontAlgn="base">
        <a:spcBef>
          <a:spcPct val="0"/>
        </a:spcBef>
        <a:spcAft>
          <a:spcPct val="0"/>
        </a:spcAft>
        <a:defRPr sz="4400">
          <a:solidFill>
            <a:schemeClr val="tx2"/>
          </a:solidFill>
          <a:latin typeface="Arial" charset="0"/>
          <a:ea typeface="ＭＳ Ｐゴシック" charset="0"/>
          <a:cs typeface="Arial" charset="0"/>
        </a:defRPr>
      </a:lvl8pPr>
      <a:lvl9pPr marL="1828800" algn="l"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har char="•"/>
        <a:defRPr sz="2000" b="1">
          <a:solidFill>
            <a:srgbClr val="660099"/>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mu.aefis.net/"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hyperlink" Target="https://tamu.aefis.net/"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2225-1766-4B6B-AF92-59F7D6B8FA8C}"/>
              </a:ext>
            </a:extLst>
          </p:cNvPr>
          <p:cNvSpPr>
            <a:spLocks noGrp="1"/>
          </p:cNvSpPr>
          <p:nvPr>
            <p:ph type="ctrTitle"/>
          </p:nvPr>
        </p:nvSpPr>
        <p:spPr>
          <a:xfrm>
            <a:off x="1454683" y="1778508"/>
            <a:ext cx="7406640" cy="1472184"/>
          </a:xfrm>
        </p:spPr>
        <p:txBody>
          <a:bodyPr>
            <a:normAutofit fontScale="90000"/>
          </a:bodyPr>
          <a:lstStyle/>
          <a:p>
            <a:r>
              <a:rPr lang="en-US" dirty="0">
                <a:solidFill>
                  <a:srgbClr val="C00000"/>
                </a:solidFill>
              </a:rPr>
              <a:t>Please complete the University Course Eval!</a:t>
            </a:r>
            <a:br>
              <a:rPr lang="en-US" dirty="0"/>
            </a:br>
            <a:br>
              <a:rPr lang="en-US" dirty="0"/>
            </a:br>
            <a:r>
              <a:rPr lang="en-US" dirty="0">
                <a:hlinkClick r:id="rId2"/>
              </a:rPr>
              <a:t>https://tamu.aefis.net</a:t>
            </a:r>
            <a:r>
              <a:rPr lang="en-US" dirty="0"/>
              <a:t> </a:t>
            </a:r>
          </a:p>
        </p:txBody>
      </p:sp>
      <p:sp>
        <p:nvSpPr>
          <p:cNvPr id="4" name="Subtitle 3">
            <a:extLst>
              <a:ext uri="{FF2B5EF4-FFF2-40B4-BE49-F238E27FC236}">
                <a16:creationId xmlns:a16="http://schemas.microsoft.com/office/drawing/2014/main" id="{64BEE6CC-9188-431C-B227-AAD84A22D252}"/>
              </a:ext>
            </a:extLst>
          </p:cNvPr>
          <p:cNvSpPr>
            <a:spLocks noGrp="1"/>
          </p:cNvSpPr>
          <p:nvPr>
            <p:ph type="subTitle" idx="1"/>
          </p:nvPr>
        </p:nvSpPr>
        <p:spPr>
          <a:xfrm>
            <a:off x="1432560" y="4343400"/>
            <a:ext cx="7406640" cy="1752600"/>
          </a:xfrm>
        </p:spPr>
        <p:txBody>
          <a:bodyPr>
            <a:normAutofit fontScale="70000" lnSpcReduction="20000"/>
          </a:bodyPr>
          <a:lstStyle/>
          <a:p>
            <a:r>
              <a:rPr lang="en-US" b="1" dirty="0">
                <a:solidFill>
                  <a:schemeClr val="accent3">
                    <a:lumMod val="50000"/>
                  </a:schemeClr>
                </a:solidFill>
              </a:rPr>
              <a:t>Should take only 2-10 minutes, depending on whether you are willing to leave comments, too.  I hope you will, and the more specific, the better.</a:t>
            </a:r>
          </a:p>
          <a:p>
            <a:endParaRPr lang="en-US" b="1" u="sng" dirty="0">
              <a:solidFill>
                <a:schemeClr val="accent3">
                  <a:lumMod val="50000"/>
                </a:schemeClr>
              </a:solidFill>
            </a:endParaRPr>
          </a:p>
          <a:p>
            <a:r>
              <a:rPr lang="en-US" b="1" u="sng" dirty="0">
                <a:solidFill>
                  <a:schemeClr val="accent3">
                    <a:lumMod val="50000"/>
                  </a:schemeClr>
                </a:solidFill>
              </a:rPr>
              <a:t>My Promise</a:t>
            </a:r>
            <a:r>
              <a:rPr lang="en-US" b="1" dirty="0">
                <a:solidFill>
                  <a:schemeClr val="accent3">
                    <a:lumMod val="50000"/>
                  </a:schemeClr>
                </a:solidFill>
              </a:rPr>
              <a:t>:  If you leave comments, I WILL READ them.  Previous student comments have led me to change my course design in big and small ways.</a:t>
            </a:r>
          </a:p>
          <a:p>
            <a:endParaRPr lang="en-US" dirty="0">
              <a:solidFill>
                <a:srgbClr val="C00000"/>
              </a:solidFill>
            </a:endParaRPr>
          </a:p>
        </p:txBody>
      </p:sp>
    </p:spTree>
    <p:extLst>
      <p:ext uri="{BB962C8B-B14F-4D97-AF65-F5344CB8AC3E}">
        <p14:creationId xmlns:p14="http://schemas.microsoft.com/office/powerpoint/2010/main" val="161645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Before ACA…</a:t>
            </a:r>
          </a:p>
        </p:txBody>
      </p:sp>
      <p:sp>
        <p:nvSpPr>
          <p:cNvPr id="6" name="Rectangle 5"/>
          <p:cNvSpPr/>
          <p:nvPr/>
        </p:nvSpPr>
        <p:spPr>
          <a:xfrm>
            <a:off x="1752600" y="2170331"/>
            <a:ext cx="1600200" cy="381000"/>
          </a:xfrm>
          <a:prstGeom prst="rect">
            <a:avLst/>
          </a:prstGeom>
          <a:solidFill>
            <a:schemeClr val="accent1">
              <a:lumMod val="40000"/>
              <a:lumOff val="60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Medicaid</a:t>
            </a:r>
          </a:p>
        </p:txBody>
      </p:sp>
      <p:sp>
        <p:nvSpPr>
          <p:cNvPr id="8" name="Right Arrow 7"/>
          <p:cNvSpPr/>
          <p:nvPr/>
        </p:nvSpPr>
        <p:spPr>
          <a:xfrm>
            <a:off x="3352800" y="1965678"/>
            <a:ext cx="5181600" cy="801189"/>
          </a:xfrm>
          <a:prstGeom prst="rightArrow">
            <a:avLst/>
          </a:prstGeom>
          <a:solidFill>
            <a:schemeClr val="accent1">
              <a:lumMod val="75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Self-Pay or Employer-Provided Insurance</a:t>
            </a:r>
          </a:p>
        </p:txBody>
      </p:sp>
      <p:sp>
        <p:nvSpPr>
          <p:cNvPr id="12" name="Down Arrow 11"/>
          <p:cNvSpPr/>
          <p:nvPr/>
        </p:nvSpPr>
        <p:spPr>
          <a:xfrm>
            <a:off x="3239589" y="1865531"/>
            <a:ext cx="228600" cy="433253"/>
          </a:xfrm>
          <a:prstGeom prst="downArrow">
            <a:avLst/>
          </a:prstGeom>
          <a:solidFill>
            <a:srgbClr val="FF0000"/>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187337" y="1219200"/>
            <a:ext cx="838200" cy="646331"/>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Federal Poverty Line</a:t>
            </a:r>
          </a:p>
        </p:txBody>
      </p:sp>
      <p:sp>
        <p:nvSpPr>
          <p:cNvPr id="14" name="TextBox 13"/>
          <p:cNvSpPr txBox="1"/>
          <p:nvPr/>
        </p:nvSpPr>
        <p:spPr>
          <a:xfrm rot="16200000">
            <a:off x="992804" y="2248179"/>
            <a:ext cx="1011815" cy="276999"/>
          </a:xfrm>
          <a:prstGeom prst="rect">
            <a:avLst/>
          </a:prstGeom>
          <a:noFill/>
        </p:spPr>
        <p:txBody>
          <a:bodyPr wrap="none" rtlCol="0">
            <a:spAutoFit/>
          </a:bodyPr>
          <a:lstStyle/>
          <a:p>
            <a:r>
              <a:rPr lang="en-US" sz="1200" dirty="0">
                <a:solidFill>
                  <a:schemeClr val="accent1">
                    <a:lumMod val="40000"/>
                    <a:lumOff val="60000"/>
                  </a:schemeClr>
                </a:solidFill>
                <a:effectLst>
                  <a:outerShdw blurRad="38100" dist="38100" dir="2700000" algn="tl">
                    <a:srgbClr val="000000">
                      <a:alpha val="43137"/>
                    </a:srgbClr>
                  </a:outerShdw>
                </a:effectLst>
                <a:latin typeface="Segoe Print" panose="02000600000000000000" pitchFamily="2" charset="0"/>
              </a:rPr>
              <a:t>No Income</a:t>
            </a:r>
          </a:p>
        </p:txBody>
      </p:sp>
      <p:sp>
        <p:nvSpPr>
          <p:cNvPr id="15" name="TextBox 14"/>
          <p:cNvSpPr txBox="1"/>
          <p:nvPr/>
        </p:nvSpPr>
        <p:spPr>
          <a:xfrm rot="16200000">
            <a:off x="8096460" y="2248179"/>
            <a:ext cx="1152880" cy="276999"/>
          </a:xfrm>
          <a:prstGeom prst="rect">
            <a:avLst/>
          </a:prstGeom>
          <a:noFill/>
        </p:spPr>
        <p:txBody>
          <a:bodyPr wrap="none" rtlCol="0">
            <a:spAutoFit/>
          </a:bodyPr>
          <a:lstStyle/>
          <a:p>
            <a:r>
              <a:rPr lang="en-US" sz="12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High Income</a:t>
            </a:r>
          </a:p>
        </p:txBody>
      </p:sp>
      <p:sp>
        <p:nvSpPr>
          <p:cNvPr id="16" name="Title 1"/>
          <p:cNvSpPr txBox="1">
            <a:spLocks/>
          </p:cNvSpPr>
          <p:nvPr/>
        </p:nvSpPr>
        <p:spPr>
          <a:xfrm>
            <a:off x="1430383" y="3124200"/>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fontAlgn="auto">
              <a:spcAft>
                <a:spcPts val="0"/>
              </a:spcAft>
            </a:pPr>
            <a:r>
              <a:rPr lang="en-US" dirty="0"/>
              <a:t>The ACA way…</a:t>
            </a:r>
          </a:p>
        </p:txBody>
      </p:sp>
      <p:sp>
        <p:nvSpPr>
          <p:cNvPr id="17" name="Rectangle 16"/>
          <p:cNvSpPr/>
          <p:nvPr/>
        </p:nvSpPr>
        <p:spPr>
          <a:xfrm>
            <a:off x="1763988" y="5074612"/>
            <a:ext cx="2046012" cy="381000"/>
          </a:xfrm>
          <a:prstGeom prst="rect">
            <a:avLst/>
          </a:prstGeom>
          <a:solidFill>
            <a:schemeClr val="accent1">
              <a:lumMod val="40000"/>
              <a:lumOff val="60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Expanded Medicaid</a:t>
            </a:r>
          </a:p>
        </p:txBody>
      </p:sp>
      <p:sp>
        <p:nvSpPr>
          <p:cNvPr id="19" name="Down Arrow 18"/>
          <p:cNvSpPr/>
          <p:nvPr/>
        </p:nvSpPr>
        <p:spPr>
          <a:xfrm>
            <a:off x="3250977" y="4769812"/>
            <a:ext cx="228600" cy="433253"/>
          </a:xfrm>
          <a:prstGeom prst="downArrow">
            <a:avLst/>
          </a:prstGeom>
          <a:solidFill>
            <a:srgbClr val="FF0000"/>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3198725" y="4123481"/>
            <a:ext cx="838200" cy="646331"/>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Federal Poverty Line</a:t>
            </a:r>
          </a:p>
        </p:txBody>
      </p:sp>
      <p:sp>
        <p:nvSpPr>
          <p:cNvPr id="21" name="TextBox 20"/>
          <p:cNvSpPr txBox="1"/>
          <p:nvPr/>
        </p:nvSpPr>
        <p:spPr>
          <a:xfrm rot="16200000">
            <a:off x="1004192" y="5152460"/>
            <a:ext cx="1011815" cy="276999"/>
          </a:xfrm>
          <a:prstGeom prst="rect">
            <a:avLst/>
          </a:prstGeom>
          <a:noFill/>
        </p:spPr>
        <p:txBody>
          <a:bodyPr wrap="none" rtlCol="0">
            <a:spAutoFit/>
          </a:bodyPr>
          <a:lstStyle/>
          <a:p>
            <a:r>
              <a:rPr lang="en-US" sz="1200" dirty="0">
                <a:solidFill>
                  <a:schemeClr val="accent1">
                    <a:lumMod val="40000"/>
                    <a:lumOff val="60000"/>
                  </a:schemeClr>
                </a:solidFill>
                <a:effectLst>
                  <a:outerShdw blurRad="38100" dist="38100" dir="2700000" algn="tl">
                    <a:srgbClr val="000000">
                      <a:alpha val="43137"/>
                    </a:srgbClr>
                  </a:outerShdw>
                </a:effectLst>
                <a:latin typeface="Segoe Print" panose="02000600000000000000" pitchFamily="2" charset="0"/>
              </a:rPr>
              <a:t>No Income</a:t>
            </a:r>
          </a:p>
        </p:txBody>
      </p:sp>
      <p:sp>
        <p:nvSpPr>
          <p:cNvPr id="22" name="TextBox 21"/>
          <p:cNvSpPr txBox="1"/>
          <p:nvPr/>
        </p:nvSpPr>
        <p:spPr>
          <a:xfrm rot="16200000">
            <a:off x="8107848" y="5152460"/>
            <a:ext cx="1152880" cy="276999"/>
          </a:xfrm>
          <a:prstGeom prst="rect">
            <a:avLst/>
          </a:prstGeom>
          <a:noFill/>
        </p:spPr>
        <p:txBody>
          <a:bodyPr wrap="none" rtlCol="0">
            <a:spAutoFit/>
          </a:bodyPr>
          <a:lstStyle/>
          <a:p>
            <a:r>
              <a:rPr lang="en-US" sz="12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High Income</a:t>
            </a:r>
          </a:p>
        </p:txBody>
      </p:sp>
      <p:sp>
        <p:nvSpPr>
          <p:cNvPr id="10" name="Rectangle 9"/>
          <p:cNvSpPr/>
          <p:nvPr/>
        </p:nvSpPr>
        <p:spPr>
          <a:xfrm>
            <a:off x="3810000" y="5074612"/>
            <a:ext cx="1778934" cy="381000"/>
          </a:xfrm>
          <a:prstGeom prst="rect">
            <a:avLst/>
          </a:prstGeom>
          <a:solidFill>
            <a:schemeClr val="accent1">
              <a:lumMod val="60000"/>
              <a:lumOff val="40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t>ACA-Subsidized</a:t>
            </a:r>
          </a:p>
        </p:txBody>
      </p:sp>
      <p:sp>
        <p:nvSpPr>
          <p:cNvPr id="18" name="Right Arrow 17"/>
          <p:cNvSpPr/>
          <p:nvPr/>
        </p:nvSpPr>
        <p:spPr>
          <a:xfrm>
            <a:off x="5588933" y="4869959"/>
            <a:ext cx="2932403" cy="801189"/>
          </a:xfrm>
          <a:prstGeom prst="rightArrow">
            <a:avLst/>
          </a:prstGeom>
          <a:solidFill>
            <a:schemeClr val="accent1">
              <a:lumMod val="75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solidFill>
                  <a:schemeClr val="bg1"/>
                </a:solidFill>
              </a:rPr>
              <a:t>Self-Pay or Employer-Provided Insurance</a:t>
            </a:r>
          </a:p>
        </p:txBody>
      </p:sp>
      <p:sp>
        <p:nvSpPr>
          <p:cNvPr id="23" name="Down Arrow 22"/>
          <p:cNvSpPr/>
          <p:nvPr/>
        </p:nvSpPr>
        <p:spPr>
          <a:xfrm flipV="1">
            <a:off x="3694611" y="5314102"/>
            <a:ext cx="228600" cy="433253"/>
          </a:xfrm>
          <a:prstGeom prst="downArrow">
            <a:avLst/>
          </a:prstGeom>
          <a:solidFill>
            <a:srgbClr val="FF0000"/>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606437" y="5796867"/>
            <a:ext cx="838200" cy="830997"/>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133% of Federal Poverty Line</a:t>
            </a:r>
          </a:p>
        </p:txBody>
      </p:sp>
      <p:cxnSp>
        <p:nvCxnSpPr>
          <p:cNvPr id="26" name="Straight Connector 25"/>
          <p:cNvCxnSpPr/>
          <p:nvPr/>
        </p:nvCxnSpPr>
        <p:spPr>
          <a:xfrm>
            <a:off x="1360212" y="3200400"/>
            <a:ext cx="7568251"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219200" y="3352799"/>
            <a:ext cx="7848600" cy="3275065"/>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61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Affordable Care Act (ACA)</a:t>
            </a:r>
          </a:p>
        </p:txBody>
      </p:sp>
      <p:sp>
        <p:nvSpPr>
          <p:cNvPr id="6" name="Content Placeholder 5"/>
          <p:cNvSpPr>
            <a:spLocks noGrp="1"/>
          </p:cNvSpPr>
          <p:nvPr>
            <p:ph idx="1"/>
          </p:nvPr>
        </p:nvSpPr>
        <p:spPr>
          <a:xfrm>
            <a:off x="1435608" y="1600200"/>
            <a:ext cx="7498080" cy="4419600"/>
          </a:xfrm>
        </p:spPr>
        <p:txBody>
          <a:bodyPr>
            <a:normAutofit lnSpcReduction="10000"/>
          </a:bodyPr>
          <a:lstStyle/>
          <a:p>
            <a:r>
              <a:rPr lang="en-US" sz="3400" dirty="0"/>
              <a:t>Formally:  </a:t>
            </a:r>
            <a:r>
              <a:rPr lang="en-US" sz="3400" i="1" dirty="0"/>
              <a:t>The Patient Protection and Affordable Care Act</a:t>
            </a:r>
          </a:p>
          <a:p>
            <a:pPr lvl="1"/>
            <a:r>
              <a:rPr lang="en-US" dirty="0"/>
              <a:t>Colloquially:  “Obamacare”</a:t>
            </a:r>
          </a:p>
          <a:p>
            <a:pPr lvl="1"/>
            <a:r>
              <a:rPr lang="en-US" dirty="0">
                <a:solidFill>
                  <a:schemeClr val="accent2">
                    <a:lumMod val="50000"/>
                  </a:schemeClr>
                </a:solidFill>
              </a:rPr>
              <a:t>Passed by Congress</a:t>
            </a:r>
            <a:r>
              <a:rPr lang="en-US" dirty="0"/>
              <a:t>, signed by the President</a:t>
            </a:r>
          </a:p>
          <a:p>
            <a:pPr lvl="1"/>
            <a:r>
              <a:rPr lang="en-US" dirty="0"/>
              <a:t>Hard-fought battle  between </a:t>
            </a:r>
            <a:r>
              <a:rPr lang="en-US" u="sng" dirty="0"/>
              <a:t>many</a:t>
            </a:r>
            <a:r>
              <a:rPr lang="en-US" dirty="0"/>
              <a:t> </a:t>
            </a:r>
            <a:r>
              <a:rPr lang="en-US" dirty="0">
                <a:solidFill>
                  <a:schemeClr val="accent2">
                    <a:lumMod val="75000"/>
                  </a:schemeClr>
                </a:solidFill>
              </a:rPr>
              <a:t>major interest group &amp; political party players </a:t>
            </a:r>
          </a:p>
          <a:p>
            <a:pPr lvl="2"/>
            <a:r>
              <a:rPr lang="en-US" dirty="0"/>
              <a:t>Hospitals, doctors, pharmaceutical companies, insurance companies, etc.</a:t>
            </a:r>
          </a:p>
          <a:p>
            <a:pPr lvl="2"/>
            <a:r>
              <a:rPr lang="en-US" dirty="0">
                <a:solidFill>
                  <a:schemeClr val="accent1">
                    <a:lumMod val="75000"/>
                  </a:schemeClr>
                </a:solidFill>
              </a:rPr>
              <a:t>All wanted to ensure they were “winners” in at least some aspects</a:t>
            </a:r>
          </a:p>
        </p:txBody>
      </p:sp>
      <p:sp>
        <p:nvSpPr>
          <p:cNvPr id="4" name="TextBox 3"/>
          <p:cNvSpPr txBox="1"/>
          <p:nvPr/>
        </p:nvSpPr>
        <p:spPr>
          <a:xfrm>
            <a:off x="304800" y="4427170"/>
            <a:ext cx="1676400" cy="646331"/>
          </a:xfrm>
          <a:prstGeom prst="rect">
            <a:avLst/>
          </a:prstGeom>
          <a:noFill/>
        </p:spPr>
        <p:txBody>
          <a:bodyPr wrap="square" rtlCol="0">
            <a:spAutoFit/>
          </a:bodyPr>
          <a:lstStyle/>
          <a:p>
            <a:pPr algn="r"/>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Remember about the role of interest groups in </a:t>
            </a:r>
            <a:r>
              <a:rPr lang="en-US" sz="1200" dirty="0" err="1">
                <a:solidFill>
                  <a:srgbClr val="FF0000"/>
                </a:solidFill>
                <a:effectLst>
                  <a:outerShdw blurRad="38100" dist="38100" dir="2700000" algn="tl">
                    <a:srgbClr val="000000">
                      <a:alpha val="43137"/>
                    </a:srgbClr>
                  </a:outerShdw>
                </a:effectLst>
                <a:latin typeface="Segoe Print" panose="02000600000000000000" pitchFamily="2" charset="0"/>
              </a:rPr>
              <a:t>Chpt</a:t>
            </a:r>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 7?</a:t>
            </a:r>
          </a:p>
        </p:txBody>
      </p:sp>
    </p:spTree>
    <p:extLst>
      <p:ext uri="{BB962C8B-B14F-4D97-AF65-F5344CB8AC3E}">
        <p14:creationId xmlns:p14="http://schemas.microsoft.com/office/powerpoint/2010/main" val="820958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Affordable Care Act (ACA)</a:t>
            </a:r>
          </a:p>
        </p:txBody>
      </p:sp>
      <p:sp>
        <p:nvSpPr>
          <p:cNvPr id="6" name="Content Placeholder 5"/>
          <p:cNvSpPr>
            <a:spLocks noGrp="1"/>
          </p:cNvSpPr>
          <p:nvPr>
            <p:ph idx="1"/>
          </p:nvPr>
        </p:nvSpPr>
        <p:spPr>
          <a:xfrm>
            <a:off x="1435608" y="1524000"/>
            <a:ext cx="7498080" cy="5029200"/>
          </a:xfrm>
        </p:spPr>
        <p:txBody>
          <a:bodyPr>
            <a:normAutofit fontScale="85000" lnSpcReduction="20000"/>
          </a:bodyPr>
          <a:lstStyle/>
          <a:p>
            <a:r>
              <a:rPr lang="en-US" sz="3400" dirty="0"/>
              <a:t>Wide-reaching, multifaceted federal law to address very serious problems in the American healthcare system</a:t>
            </a:r>
          </a:p>
          <a:p>
            <a:pPr lvl="1"/>
            <a:r>
              <a:rPr lang="en-US" dirty="0">
                <a:solidFill>
                  <a:schemeClr val="accent3">
                    <a:lumMod val="75000"/>
                  </a:schemeClr>
                </a:solidFill>
              </a:rPr>
              <a:t>Created a </a:t>
            </a:r>
            <a:r>
              <a:rPr lang="en-US" sz="3400" b="1" dirty="0">
                <a:solidFill>
                  <a:schemeClr val="accent3">
                    <a:lumMod val="75000"/>
                  </a:schemeClr>
                </a:solidFill>
              </a:rPr>
              <a:t>non-ideal</a:t>
            </a:r>
            <a:r>
              <a:rPr lang="en-US" dirty="0">
                <a:solidFill>
                  <a:schemeClr val="accent3">
                    <a:lumMod val="75000"/>
                  </a:schemeClr>
                </a:solidFill>
              </a:rPr>
              <a:t> mechanism </a:t>
            </a:r>
            <a:r>
              <a:rPr lang="en-US" dirty="0"/>
              <a:t>for low-income Americans to obtain </a:t>
            </a:r>
            <a:r>
              <a:rPr lang="en-US" dirty="0">
                <a:solidFill>
                  <a:schemeClr val="accent3">
                    <a:lumMod val="75000"/>
                  </a:schemeClr>
                </a:solidFill>
              </a:rPr>
              <a:t>affordable health insurance</a:t>
            </a:r>
          </a:p>
          <a:p>
            <a:pPr lvl="1"/>
            <a:r>
              <a:rPr lang="en-US" dirty="0">
                <a:solidFill>
                  <a:schemeClr val="accent2">
                    <a:lumMod val="50000"/>
                  </a:schemeClr>
                </a:solidFill>
              </a:rPr>
              <a:t>Authorized expansion of Medicaid </a:t>
            </a:r>
            <a:r>
              <a:rPr lang="en-US" dirty="0"/>
              <a:t>to cover more needy individuals </a:t>
            </a:r>
          </a:p>
          <a:p>
            <a:pPr lvl="1"/>
            <a:r>
              <a:rPr lang="en-US" dirty="0">
                <a:solidFill>
                  <a:schemeClr val="accent1">
                    <a:lumMod val="75000"/>
                  </a:schemeClr>
                </a:solidFill>
              </a:rPr>
              <a:t>Plus </a:t>
            </a:r>
            <a:r>
              <a:rPr lang="en-US" u="sng" dirty="0">
                <a:solidFill>
                  <a:schemeClr val="accent1">
                    <a:lumMod val="75000"/>
                  </a:schemeClr>
                </a:solidFill>
              </a:rPr>
              <a:t>important</a:t>
            </a:r>
            <a:r>
              <a:rPr lang="en-US" dirty="0">
                <a:solidFill>
                  <a:schemeClr val="accent1">
                    <a:lumMod val="75000"/>
                  </a:schemeClr>
                </a:solidFill>
              </a:rPr>
              <a:t> reforms that most people don’t credit to ACA:</a:t>
            </a:r>
          </a:p>
          <a:p>
            <a:pPr lvl="2"/>
            <a:r>
              <a:rPr lang="en-US" dirty="0">
                <a:solidFill>
                  <a:schemeClr val="accent3">
                    <a:lumMod val="75000"/>
                  </a:schemeClr>
                </a:solidFill>
              </a:rPr>
              <a:t>Created minimum standards </a:t>
            </a:r>
            <a:r>
              <a:rPr lang="en-US" dirty="0"/>
              <a:t>for what bills would be covered by a policy</a:t>
            </a:r>
          </a:p>
          <a:p>
            <a:pPr lvl="2"/>
            <a:r>
              <a:rPr lang="en-US" dirty="0"/>
              <a:t>Made it </a:t>
            </a:r>
            <a:r>
              <a:rPr lang="en-US" dirty="0">
                <a:solidFill>
                  <a:schemeClr val="accent2">
                    <a:lumMod val="50000"/>
                  </a:schemeClr>
                </a:solidFill>
              </a:rPr>
              <a:t>illegal for insurers to deny insurance coverage </a:t>
            </a:r>
            <a:r>
              <a:rPr lang="en-US" dirty="0"/>
              <a:t>to anyone due to their health conditions</a:t>
            </a:r>
          </a:p>
          <a:p>
            <a:pPr lvl="2"/>
            <a:r>
              <a:rPr lang="en-US" dirty="0"/>
              <a:t>Allowed </a:t>
            </a:r>
            <a:r>
              <a:rPr lang="en-US" dirty="0">
                <a:solidFill>
                  <a:schemeClr val="accent3">
                    <a:lumMod val="75000"/>
                  </a:schemeClr>
                </a:solidFill>
              </a:rPr>
              <a:t>adult children to remain on their parents’ policy </a:t>
            </a:r>
            <a:r>
              <a:rPr lang="en-US" dirty="0"/>
              <a:t>for much longer period of time</a:t>
            </a:r>
          </a:p>
        </p:txBody>
      </p:sp>
    </p:spTree>
    <p:extLst>
      <p:ext uri="{BB962C8B-B14F-4D97-AF65-F5344CB8AC3E}">
        <p14:creationId xmlns:p14="http://schemas.microsoft.com/office/powerpoint/2010/main" val="157143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ACA and the States </a:t>
            </a:r>
            <a:r>
              <a:rPr lang="en-US" sz="3600" i="1" dirty="0"/>
              <a:t>(or, “How policy can get a lot messier… fast!”)</a:t>
            </a:r>
          </a:p>
        </p:txBody>
      </p:sp>
      <p:sp>
        <p:nvSpPr>
          <p:cNvPr id="6" name="Content Placeholder 5"/>
          <p:cNvSpPr>
            <a:spLocks noGrp="1"/>
          </p:cNvSpPr>
          <p:nvPr>
            <p:ph idx="1"/>
          </p:nvPr>
        </p:nvSpPr>
        <p:spPr>
          <a:xfrm>
            <a:off x="1435608" y="1752600"/>
            <a:ext cx="7498080" cy="4267200"/>
          </a:xfrm>
        </p:spPr>
        <p:txBody>
          <a:bodyPr>
            <a:normAutofit fontScale="85000" lnSpcReduction="20000"/>
          </a:bodyPr>
          <a:lstStyle/>
          <a:p>
            <a:r>
              <a:rPr lang="en-US" sz="2800" dirty="0"/>
              <a:t>Affordable Care Act </a:t>
            </a:r>
            <a:r>
              <a:rPr lang="en-US" sz="2800" b="1" dirty="0"/>
              <a:t>originally </a:t>
            </a:r>
            <a:r>
              <a:rPr lang="en-US" sz="2800" b="1" u="sng" dirty="0"/>
              <a:t>required</a:t>
            </a:r>
            <a:r>
              <a:rPr lang="en-US" sz="2800" b="1" dirty="0"/>
              <a:t> </a:t>
            </a:r>
            <a:r>
              <a:rPr lang="en-US" sz="2800" dirty="0"/>
              <a:t>all states to </a:t>
            </a:r>
            <a:r>
              <a:rPr lang="en-US" sz="2800" dirty="0">
                <a:solidFill>
                  <a:schemeClr val="accent2">
                    <a:lumMod val="50000"/>
                  </a:schemeClr>
                </a:solidFill>
              </a:rPr>
              <a:t>expand Medicaid coverage </a:t>
            </a:r>
            <a:r>
              <a:rPr lang="en-US" sz="2800" dirty="0"/>
              <a:t>to more residents starting in 2014</a:t>
            </a:r>
          </a:p>
          <a:p>
            <a:pPr lvl="1"/>
            <a:r>
              <a:rPr lang="en-US" sz="2400" dirty="0"/>
              <a:t>To provide Medicaid services for </a:t>
            </a:r>
            <a:r>
              <a:rPr lang="en-US" sz="2400" dirty="0">
                <a:solidFill>
                  <a:schemeClr val="accent1">
                    <a:lumMod val="75000"/>
                  </a:schemeClr>
                </a:solidFill>
              </a:rPr>
              <a:t>all </a:t>
            </a:r>
            <a:r>
              <a:rPr lang="en-US" sz="2400" u="sng" dirty="0">
                <a:solidFill>
                  <a:schemeClr val="accent1">
                    <a:lumMod val="75000"/>
                  </a:schemeClr>
                </a:solidFill>
              </a:rPr>
              <a:t>citizens</a:t>
            </a:r>
            <a:r>
              <a:rPr lang="en-US" sz="2400" dirty="0">
                <a:solidFill>
                  <a:schemeClr val="accent1">
                    <a:lumMod val="75000"/>
                  </a:schemeClr>
                </a:solidFill>
              </a:rPr>
              <a:t> at or below 133% of federal poverty level</a:t>
            </a:r>
          </a:p>
          <a:p>
            <a:r>
              <a:rPr lang="en-US" sz="2800" dirty="0"/>
              <a:t>ACA also required each state to establish an “insurance exchange” so residents could obtain private insurance subsidized by the federal government</a:t>
            </a:r>
          </a:p>
          <a:p>
            <a:r>
              <a:rPr lang="en-US" sz="2800" dirty="0"/>
              <a:t>In 2013, US </a:t>
            </a:r>
            <a:r>
              <a:rPr lang="en-US" sz="2800" b="1" dirty="0"/>
              <a:t>Supreme Court </a:t>
            </a:r>
            <a:r>
              <a:rPr lang="en-US" sz="2800" dirty="0"/>
              <a:t>upheld ACA law in general, but </a:t>
            </a:r>
            <a:r>
              <a:rPr lang="en-US" sz="2800" dirty="0">
                <a:solidFill>
                  <a:schemeClr val="accent2">
                    <a:lumMod val="50000"/>
                  </a:schemeClr>
                </a:solidFill>
              </a:rPr>
              <a:t>struck down “state mandate”</a:t>
            </a:r>
          </a:p>
          <a:p>
            <a:pPr lvl="1"/>
            <a:r>
              <a:rPr lang="en-US" sz="2400" dirty="0"/>
              <a:t>Federal government </a:t>
            </a:r>
            <a:r>
              <a:rPr lang="en-US" sz="2400" dirty="0">
                <a:solidFill>
                  <a:schemeClr val="accent1">
                    <a:lumMod val="75000"/>
                  </a:schemeClr>
                </a:solidFill>
              </a:rPr>
              <a:t>cannot force </a:t>
            </a:r>
            <a:r>
              <a:rPr lang="en-US" sz="2400" dirty="0"/>
              <a:t>additional Medicaid coverage upon states, nor can it force each state to establish an insurance exchange</a:t>
            </a:r>
          </a:p>
          <a:p>
            <a:endParaRPr lang="en-US" sz="2800" dirty="0"/>
          </a:p>
        </p:txBody>
      </p:sp>
    </p:spTree>
    <p:extLst>
      <p:ext uri="{BB962C8B-B14F-4D97-AF65-F5344CB8AC3E}">
        <p14:creationId xmlns:p14="http://schemas.microsoft.com/office/powerpoint/2010/main" val="397402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Before ACA…</a:t>
            </a:r>
          </a:p>
        </p:txBody>
      </p:sp>
      <p:grpSp>
        <p:nvGrpSpPr>
          <p:cNvPr id="3" name="Group 2" descr="Arrow diagram showing how people obtaining healthcare before the passing of the Affordable Care Act.  Starts with no income and heads towards high income.  Shows that everyone with an income below the federal poverty line was theoretically eligible for Medicaid.  But those above the federal poverty line had two options:  self-pay or employer-provided insurance.">
            <a:extLst>
              <a:ext uri="{FF2B5EF4-FFF2-40B4-BE49-F238E27FC236}">
                <a16:creationId xmlns:a16="http://schemas.microsoft.com/office/drawing/2014/main" id="{F22BBD59-9D86-4745-B561-98A321E570C0}"/>
              </a:ext>
            </a:extLst>
          </p:cNvPr>
          <p:cNvGrpSpPr/>
          <p:nvPr/>
        </p:nvGrpSpPr>
        <p:grpSpPr>
          <a:xfrm>
            <a:off x="1360212" y="1219200"/>
            <a:ext cx="7451187" cy="1743919"/>
            <a:chOff x="1360212" y="1219200"/>
            <a:chExt cx="7451187" cy="1743919"/>
          </a:xfrm>
        </p:grpSpPr>
        <p:sp>
          <p:nvSpPr>
            <p:cNvPr id="6" name="Rectangle 5"/>
            <p:cNvSpPr/>
            <p:nvPr/>
          </p:nvSpPr>
          <p:spPr>
            <a:xfrm>
              <a:off x="1752600" y="2170331"/>
              <a:ext cx="1600200" cy="381000"/>
            </a:xfrm>
            <a:prstGeom prst="rect">
              <a:avLst/>
            </a:prstGeom>
            <a:solidFill>
              <a:schemeClr val="accent1">
                <a:lumMod val="40000"/>
                <a:lumOff val="60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Medicaid</a:t>
              </a:r>
            </a:p>
          </p:txBody>
        </p:sp>
        <p:sp>
          <p:nvSpPr>
            <p:cNvPr id="8" name="Right Arrow 7"/>
            <p:cNvSpPr/>
            <p:nvPr/>
          </p:nvSpPr>
          <p:spPr>
            <a:xfrm>
              <a:off x="3352800" y="1965678"/>
              <a:ext cx="5181600" cy="801189"/>
            </a:xfrm>
            <a:prstGeom prst="rightArrow">
              <a:avLst/>
            </a:prstGeom>
            <a:solidFill>
              <a:schemeClr val="accent1">
                <a:lumMod val="75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Self-Pay or Employer-Provided Insurance</a:t>
              </a:r>
            </a:p>
          </p:txBody>
        </p:sp>
        <p:sp>
          <p:nvSpPr>
            <p:cNvPr id="12" name="Down Arrow 11"/>
            <p:cNvSpPr/>
            <p:nvPr/>
          </p:nvSpPr>
          <p:spPr>
            <a:xfrm>
              <a:off x="3239589" y="1865531"/>
              <a:ext cx="228600" cy="433253"/>
            </a:xfrm>
            <a:prstGeom prst="downArrow">
              <a:avLst/>
            </a:prstGeom>
            <a:solidFill>
              <a:srgbClr val="FF0000"/>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187337" y="1219200"/>
              <a:ext cx="838200" cy="646331"/>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Federal Poverty Line</a:t>
              </a:r>
            </a:p>
          </p:txBody>
        </p:sp>
        <p:sp>
          <p:nvSpPr>
            <p:cNvPr id="14" name="TextBox 13"/>
            <p:cNvSpPr txBox="1"/>
            <p:nvPr/>
          </p:nvSpPr>
          <p:spPr>
            <a:xfrm rot="16200000">
              <a:off x="992804" y="2248179"/>
              <a:ext cx="1011815" cy="276999"/>
            </a:xfrm>
            <a:prstGeom prst="rect">
              <a:avLst/>
            </a:prstGeom>
            <a:noFill/>
          </p:spPr>
          <p:txBody>
            <a:bodyPr wrap="none" rtlCol="0">
              <a:spAutoFit/>
            </a:bodyPr>
            <a:lstStyle/>
            <a:p>
              <a:r>
                <a:rPr lang="en-US" sz="1200" dirty="0">
                  <a:solidFill>
                    <a:schemeClr val="accent1">
                      <a:lumMod val="40000"/>
                      <a:lumOff val="60000"/>
                    </a:schemeClr>
                  </a:solidFill>
                  <a:effectLst>
                    <a:outerShdw blurRad="38100" dist="38100" dir="2700000" algn="tl">
                      <a:srgbClr val="000000">
                        <a:alpha val="43137"/>
                      </a:srgbClr>
                    </a:outerShdw>
                  </a:effectLst>
                  <a:latin typeface="Segoe Print" panose="02000600000000000000" pitchFamily="2" charset="0"/>
                </a:rPr>
                <a:t>No Income</a:t>
              </a:r>
            </a:p>
          </p:txBody>
        </p:sp>
        <p:sp>
          <p:nvSpPr>
            <p:cNvPr id="15" name="TextBox 14"/>
            <p:cNvSpPr txBox="1"/>
            <p:nvPr/>
          </p:nvSpPr>
          <p:spPr>
            <a:xfrm rot="16200000">
              <a:off x="8096460" y="2248179"/>
              <a:ext cx="1152880" cy="276999"/>
            </a:xfrm>
            <a:prstGeom prst="rect">
              <a:avLst/>
            </a:prstGeom>
            <a:noFill/>
          </p:spPr>
          <p:txBody>
            <a:bodyPr wrap="none" rtlCol="0">
              <a:spAutoFit/>
            </a:bodyPr>
            <a:lstStyle/>
            <a:p>
              <a:r>
                <a:rPr lang="en-US" sz="12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High Income</a:t>
              </a:r>
            </a:p>
          </p:txBody>
        </p:sp>
      </p:grpSp>
      <p:sp>
        <p:nvSpPr>
          <p:cNvPr id="16" name="Title 1"/>
          <p:cNvSpPr txBox="1">
            <a:spLocks/>
          </p:cNvSpPr>
          <p:nvPr/>
        </p:nvSpPr>
        <p:spPr>
          <a:xfrm>
            <a:off x="1430383" y="3124200"/>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fontAlgn="auto">
              <a:spcAft>
                <a:spcPts val="0"/>
              </a:spcAft>
            </a:pPr>
            <a:r>
              <a:rPr lang="en-US" dirty="0"/>
              <a:t>The ACA way…</a:t>
            </a:r>
          </a:p>
        </p:txBody>
      </p:sp>
      <p:grpSp>
        <p:nvGrpSpPr>
          <p:cNvPr id="4" name="Group 3" descr="Arrow diagram showing how people can obtain healthcare after the passing of the Affordable Care Act.  Starts with no income and heads towards high income.  Shows that everyone with an income below 133% of the federal poverty line is theoretically eligible for Medicaid.  Those above 133% of FPL are eligible for ACA-subsidized health insurance.  At some point, the income has increased enough so that individuals are no longer eligible for ACA subsidies.  Those who make that much income or more have two options:  self-pay or employer-provided insurance.">
            <a:extLst>
              <a:ext uri="{FF2B5EF4-FFF2-40B4-BE49-F238E27FC236}">
                <a16:creationId xmlns:a16="http://schemas.microsoft.com/office/drawing/2014/main" id="{711A244E-70D7-466F-BBC4-EDFBBDB4238A}"/>
              </a:ext>
            </a:extLst>
          </p:cNvPr>
          <p:cNvGrpSpPr/>
          <p:nvPr/>
        </p:nvGrpSpPr>
        <p:grpSpPr>
          <a:xfrm>
            <a:off x="1371600" y="4123481"/>
            <a:ext cx="7451187" cy="2504383"/>
            <a:chOff x="1371600" y="4123481"/>
            <a:chExt cx="7451187" cy="2504383"/>
          </a:xfrm>
        </p:grpSpPr>
        <p:sp>
          <p:nvSpPr>
            <p:cNvPr id="17" name="Rectangle 16"/>
            <p:cNvSpPr/>
            <p:nvPr/>
          </p:nvSpPr>
          <p:spPr>
            <a:xfrm>
              <a:off x="1763988" y="5074612"/>
              <a:ext cx="2046012" cy="381000"/>
            </a:xfrm>
            <a:prstGeom prst="rect">
              <a:avLst/>
            </a:prstGeom>
            <a:solidFill>
              <a:schemeClr val="accent1">
                <a:lumMod val="40000"/>
                <a:lumOff val="60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Expanded Medicaid</a:t>
              </a:r>
            </a:p>
          </p:txBody>
        </p:sp>
        <p:sp>
          <p:nvSpPr>
            <p:cNvPr id="19" name="Down Arrow 18"/>
            <p:cNvSpPr/>
            <p:nvPr/>
          </p:nvSpPr>
          <p:spPr>
            <a:xfrm>
              <a:off x="3250977" y="4769812"/>
              <a:ext cx="228600" cy="433253"/>
            </a:xfrm>
            <a:prstGeom prst="downArrow">
              <a:avLst/>
            </a:prstGeom>
            <a:solidFill>
              <a:srgbClr val="FF0000"/>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3198725" y="4123481"/>
              <a:ext cx="838200" cy="646331"/>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Federal Poverty Line</a:t>
              </a:r>
            </a:p>
          </p:txBody>
        </p:sp>
        <p:sp>
          <p:nvSpPr>
            <p:cNvPr id="21" name="TextBox 20"/>
            <p:cNvSpPr txBox="1"/>
            <p:nvPr/>
          </p:nvSpPr>
          <p:spPr>
            <a:xfrm rot="16200000">
              <a:off x="1004192" y="5152460"/>
              <a:ext cx="1011815" cy="276999"/>
            </a:xfrm>
            <a:prstGeom prst="rect">
              <a:avLst/>
            </a:prstGeom>
            <a:noFill/>
          </p:spPr>
          <p:txBody>
            <a:bodyPr wrap="none" rtlCol="0">
              <a:spAutoFit/>
            </a:bodyPr>
            <a:lstStyle/>
            <a:p>
              <a:r>
                <a:rPr lang="en-US" sz="1200" dirty="0">
                  <a:solidFill>
                    <a:schemeClr val="accent1">
                      <a:lumMod val="40000"/>
                      <a:lumOff val="60000"/>
                    </a:schemeClr>
                  </a:solidFill>
                  <a:effectLst>
                    <a:outerShdw blurRad="38100" dist="38100" dir="2700000" algn="tl">
                      <a:srgbClr val="000000">
                        <a:alpha val="43137"/>
                      </a:srgbClr>
                    </a:outerShdw>
                  </a:effectLst>
                  <a:latin typeface="Segoe Print" panose="02000600000000000000" pitchFamily="2" charset="0"/>
                </a:rPr>
                <a:t>No Income</a:t>
              </a:r>
            </a:p>
          </p:txBody>
        </p:sp>
        <p:sp>
          <p:nvSpPr>
            <p:cNvPr id="22" name="TextBox 21"/>
            <p:cNvSpPr txBox="1"/>
            <p:nvPr/>
          </p:nvSpPr>
          <p:spPr>
            <a:xfrm rot="16200000">
              <a:off x="8107848" y="5152460"/>
              <a:ext cx="1152880" cy="276999"/>
            </a:xfrm>
            <a:prstGeom prst="rect">
              <a:avLst/>
            </a:prstGeom>
            <a:noFill/>
          </p:spPr>
          <p:txBody>
            <a:bodyPr wrap="none" rtlCol="0">
              <a:spAutoFit/>
            </a:bodyPr>
            <a:lstStyle/>
            <a:p>
              <a:r>
                <a:rPr lang="en-US" sz="12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High Income</a:t>
              </a:r>
            </a:p>
          </p:txBody>
        </p:sp>
        <p:sp>
          <p:nvSpPr>
            <p:cNvPr id="10" name="Rectangle 9"/>
            <p:cNvSpPr/>
            <p:nvPr/>
          </p:nvSpPr>
          <p:spPr>
            <a:xfrm>
              <a:off x="3810000" y="5074612"/>
              <a:ext cx="1778934" cy="381000"/>
            </a:xfrm>
            <a:prstGeom prst="rect">
              <a:avLst/>
            </a:prstGeom>
            <a:solidFill>
              <a:schemeClr val="accent1">
                <a:lumMod val="60000"/>
                <a:lumOff val="40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t>ACA-Subsidized</a:t>
              </a:r>
            </a:p>
          </p:txBody>
        </p:sp>
        <p:sp>
          <p:nvSpPr>
            <p:cNvPr id="18" name="Right Arrow 17"/>
            <p:cNvSpPr/>
            <p:nvPr/>
          </p:nvSpPr>
          <p:spPr>
            <a:xfrm>
              <a:off x="5588933" y="4869959"/>
              <a:ext cx="2932403" cy="801189"/>
            </a:xfrm>
            <a:prstGeom prst="rightArrow">
              <a:avLst/>
            </a:prstGeom>
            <a:solidFill>
              <a:schemeClr val="accent1">
                <a:lumMod val="75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solidFill>
                    <a:schemeClr val="bg1"/>
                  </a:solidFill>
                </a:rPr>
                <a:t>Self-Pay or Employer-Provided Insurance</a:t>
              </a:r>
            </a:p>
          </p:txBody>
        </p:sp>
        <p:sp>
          <p:nvSpPr>
            <p:cNvPr id="23" name="Down Arrow 22"/>
            <p:cNvSpPr/>
            <p:nvPr/>
          </p:nvSpPr>
          <p:spPr>
            <a:xfrm flipV="1">
              <a:off x="3694611" y="5314102"/>
              <a:ext cx="228600" cy="433253"/>
            </a:xfrm>
            <a:prstGeom prst="downArrow">
              <a:avLst/>
            </a:prstGeom>
            <a:solidFill>
              <a:srgbClr val="FF0000"/>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606437" y="5796867"/>
              <a:ext cx="838200" cy="830997"/>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133% of Federal Poverty Line</a:t>
              </a:r>
            </a:p>
          </p:txBody>
        </p:sp>
      </p:grpSp>
      <p:cxnSp>
        <p:nvCxnSpPr>
          <p:cNvPr id="26" name="Straight Connector 25"/>
          <p:cNvCxnSpPr/>
          <p:nvPr/>
        </p:nvCxnSpPr>
        <p:spPr>
          <a:xfrm>
            <a:off x="1360212" y="3200400"/>
            <a:ext cx="75682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6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eatmap of the US states.  Title: Beyond the Pledges: Where the States Stand on Medicaid Expansion (as of July 2013).&#10;&#10;16 states (including Texas) not participating.&#10;7 states leaning toward not participating.&#10;1 state (Arkansas) with an alternative expansion model.&#10;3 states considering alternative model.&#10;19 states participating.&#10;5 states leaning toward participating."/>
          <p:cNvPicPr>
            <a:picLocks noChangeAspect="1"/>
          </p:cNvPicPr>
          <p:nvPr/>
        </p:nvPicPr>
        <p:blipFill rotWithShape="1">
          <a:blip r:embed="rId3"/>
          <a:srcRect r="4529" b="7611"/>
          <a:stretch/>
        </p:blipFill>
        <p:spPr>
          <a:xfrm>
            <a:off x="207036" y="838200"/>
            <a:ext cx="8729928" cy="4359212"/>
          </a:xfrm>
          <a:prstGeom prst="rect">
            <a:avLst/>
          </a:prstGeom>
        </p:spPr>
      </p:pic>
      <p:sp>
        <p:nvSpPr>
          <p:cNvPr id="4" name="Rectangle 3"/>
          <p:cNvSpPr/>
          <p:nvPr/>
        </p:nvSpPr>
        <p:spPr>
          <a:xfrm>
            <a:off x="1981200" y="6248400"/>
            <a:ext cx="5410200" cy="246221"/>
          </a:xfrm>
          <a:prstGeom prst="rect">
            <a:avLst/>
          </a:prstGeom>
        </p:spPr>
        <p:txBody>
          <a:bodyPr wrap="square">
            <a:spAutoFit/>
          </a:bodyPr>
          <a:lstStyle/>
          <a:p>
            <a:r>
              <a:rPr lang="en-US" sz="1000" dirty="0">
                <a:latin typeface="Arial"/>
                <a:cs typeface="Arial"/>
              </a:rPr>
              <a:t>http://</a:t>
            </a:r>
            <a:r>
              <a:rPr lang="en-US" sz="1000" dirty="0" err="1">
                <a:latin typeface="Arial"/>
                <a:cs typeface="Arial"/>
              </a:rPr>
              <a:t>www.advisory.com</a:t>
            </a:r>
            <a:r>
              <a:rPr lang="en-US" sz="1000" dirty="0">
                <a:latin typeface="Arial"/>
                <a:cs typeface="Arial"/>
              </a:rPr>
              <a:t>/Daily-Briefing/Resources/Primers/</a:t>
            </a:r>
            <a:r>
              <a:rPr lang="en-US" sz="1000" dirty="0" err="1">
                <a:latin typeface="Arial"/>
                <a:cs typeface="Arial"/>
              </a:rPr>
              <a:t>MedicaidMap#lightbox</a:t>
            </a:r>
            <a:r>
              <a:rPr lang="en-US" sz="1000" dirty="0">
                <a:latin typeface="Arial"/>
                <a:cs typeface="Arial"/>
              </a:rPr>
              <a:t>/2/</a:t>
            </a:r>
          </a:p>
        </p:txBody>
      </p:sp>
      <p:sp>
        <p:nvSpPr>
          <p:cNvPr id="7" name="TextBox 6" descr="Comment at bottom of slide.  Reads: …So do the states that are turning down the expansion have large percentage of already-insured residents?  (…next slide)&#10;"/>
          <p:cNvSpPr txBox="1"/>
          <p:nvPr/>
        </p:nvSpPr>
        <p:spPr>
          <a:xfrm>
            <a:off x="1121436" y="5511225"/>
            <a:ext cx="7031964" cy="584775"/>
          </a:xfrm>
          <a:prstGeom prst="rect">
            <a:avLst/>
          </a:prstGeom>
          <a:solidFill>
            <a:srgbClr val="FFFF00"/>
          </a:solidFill>
          <a:effectLst>
            <a:outerShdw blurRad="50800" dist="38100" dir="2700000" algn="tl" rotWithShape="0">
              <a:prstClr val="black">
                <a:alpha val="40000"/>
              </a:prstClr>
            </a:outerShdw>
          </a:effectLst>
        </p:spPr>
        <p:txBody>
          <a:bodyPr wrap="square" rtlCol="0">
            <a:spAutoFit/>
          </a:bodyPr>
          <a:lstStyle/>
          <a:p>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…So do the states that are turning down the expansion have large percentage of already-insured residents?  (…next slide)</a:t>
            </a:r>
          </a:p>
        </p:txBody>
      </p:sp>
      <p:sp>
        <p:nvSpPr>
          <p:cNvPr id="2" name="Oval 1"/>
          <p:cNvSpPr/>
          <p:nvPr/>
        </p:nvSpPr>
        <p:spPr>
          <a:xfrm>
            <a:off x="4473766" y="1208183"/>
            <a:ext cx="1143000" cy="381000"/>
          </a:xfrm>
          <a:prstGeom prst="ellipse">
            <a:avLst/>
          </a:prstGeom>
          <a:ln w="19050">
            <a:solidFill>
              <a:srgbClr val="FFC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024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eatmap of US states showing the uninsured population after the ACA was implemented.&#10;&#10;6 states are in the 0-50 uininsured per 1,000 residents.&#10;Most states are in the 51-100 uninsured per 1,000 residents.&#10;15 states are at 101-150 uninsured per 1,000 residents.&#10;4 states (Texas, Louisiana, Georgia, South Caroline) are in the 151-200 uninsured per 1,000 residents."/>
          <p:cNvPicPr>
            <a:picLocks noChangeAspect="1"/>
          </p:cNvPicPr>
          <p:nvPr/>
        </p:nvPicPr>
        <p:blipFill rotWithShape="1">
          <a:blip r:embed="rId3"/>
          <a:srcRect t="1154"/>
          <a:stretch/>
        </p:blipFill>
        <p:spPr>
          <a:xfrm>
            <a:off x="76200" y="990600"/>
            <a:ext cx="8832150" cy="4316267"/>
          </a:xfrm>
          <a:prstGeom prst="rect">
            <a:avLst/>
          </a:prstGeom>
        </p:spPr>
      </p:pic>
      <p:sp>
        <p:nvSpPr>
          <p:cNvPr id="4" name="Rectangle 3"/>
          <p:cNvSpPr/>
          <p:nvPr/>
        </p:nvSpPr>
        <p:spPr>
          <a:xfrm>
            <a:off x="1981200" y="6248400"/>
            <a:ext cx="5410200" cy="246221"/>
          </a:xfrm>
          <a:prstGeom prst="rect">
            <a:avLst/>
          </a:prstGeom>
        </p:spPr>
        <p:txBody>
          <a:bodyPr wrap="square">
            <a:spAutoFit/>
          </a:bodyPr>
          <a:lstStyle/>
          <a:p>
            <a:r>
              <a:rPr lang="en-US" sz="1000" dirty="0">
                <a:latin typeface="Arial"/>
                <a:cs typeface="Arial"/>
              </a:rPr>
              <a:t>http://</a:t>
            </a:r>
            <a:r>
              <a:rPr lang="en-US" sz="1000" dirty="0" err="1">
                <a:latin typeface="Arial"/>
                <a:cs typeface="Arial"/>
              </a:rPr>
              <a:t>www.advisory.com</a:t>
            </a:r>
            <a:r>
              <a:rPr lang="en-US" sz="1000" dirty="0">
                <a:latin typeface="Arial"/>
                <a:cs typeface="Arial"/>
              </a:rPr>
              <a:t>/Daily-Briefing/Resources/Primers/</a:t>
            </a:r>
            <a:r>
              <a:rPr lang="en-US" sz="1000" dirty="0" err="1">
                <a:latin typeface="Arial"/>
                <a:cs typeface="Arial"/>
              </a:rPr>
              <a:t>MedicaidMap#lightbox</a:t>
            </a:r>
            <a:r>
              <a:rPr lang="en-US" sz="1000" dirty="0">
                <a:latin typeface="Arial"/>
                <a:cs typeface="Arial"/>
              </a:rPr>
              <a:t>/2/</a:t>
            </a:r>
          </a:p>
        </p:txBody>
      </p:sp>
      <p:sp>
        <p:nvSpPr>
          <p:cNvPr id="7" name="TextBox 6" descr="Comment at bottom of slide:  …No.  Actually most of the states that are turning down the expansion have the largest percentages of non-insured residents &#10;"/>
          <p:cNvSpPr txBox="1"/>
          <p:nvPr/>
        </p:nvSpPr>
        <p:spPr>
          <a:xfrm>
            <a:off x="990600" y="5511225"/>
            <a:ext cx="7336764" cy="584775"/>
          </a:xfrm>
          <a:prstGeom prst="rect">
            <a:avLst/>
          </a:prstGeom>
          <a:solidFill>
            <a:srgbClr val="FFFF00"/>
          </a:solidFill>
          <a:effectLst>
            <a:outerShdw blurRad="50800" dist="38100" dir="2700000" algn="tl" rotWithShape="0">
              <a:prstClr val="black">
                <a:alpha val="40000"/>
              </a:prstClr>
            </a:outerShdw>
          </a:effectLst>
        </p:spPr>
        <p:txBody>
          <a:bodyPr wrap="square" rtlCol="0">
            <a:spAutoFit/>
          </a:bodyPr>
          <a:lstStyle/>
          <a:p>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…No.  Actually most of the states that are turning down the expansion have the largest percentages of non-insured residents </a:t>
            </a:r>
          </a:p>
        </p:txBody>
      </p:sp>
      <p:sp>
        <p:nvSpPr>
          <p:cNvPr id="2" name="Oval 1"/>
          <p:cNvSpPr/>
          <p:nvPr/>
        </p:nvSpPr>
        <p:spPr>
          <a:xfrm>
            <a:off x="2362200" y="1219200"/>
            <a:ext cx="2133600" cy="457200"/>
          </a:xfrm>
          <a:prstGeom prst="ellipse">
            <a:avLst/>
          </a:prstGeom>
          <a:ln w="19050">
            <a:solidFill>
              <a:srgbClr val="FFC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69409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534540-8457-4C81-B5F9-BC7CEBFEA669}"/>
              </a:ext>
            </a:extLst>
          </p:cNvPr>
          <p:cNvSpPr>
            <a:spLocks noGrp="1"/>
          </p:cNvSpPr>
          <p:nvPr>
            <p:ph type="title"/>
          </p:nvPr>
        </p:nvSpPr>
        <p:spPr/>
        <p:txBody>
          <a:bodyPr/>
          <a:lstStyle/>
          <a:p>
            <a:r>
              <a:rPr lang="en-US" dirty="0"/>
              <a:t>Post 2018 Election</a:t>
            </a:r>
          </a:p>
        </p:txBody>
      </p:sp>
      <p:sp>
        <p:nvSpPr>
          <p:cNvPr id="6" name="Content Placeholder 5">
            <a:extLst>
              <a:ext uri="{FF2B5EF4-FFF2-40B4-BE49-F238E27FC236}">
                <a16:creationId xmlns:a16="http://schemas.microsoft.com/office/drawing/2014/main" id="{775AA5B5-B847-4663-B217-F4BE5831BDAF}"/>
              </a:ext>
            </a:extLst>
          </p:cNvPr>
          <p:cNvSpPr>
            <a:spLocks noGrp="1"/>
          </p:cNvSpPr>
          <p:nvPr>
            <p:ph idx="1"/>
          </p:nvPr>
        </p:nvSpPr>
        <p:spPr/>
        <p:txBody>
          <a:bodyPr/>
          <a:lstStyle/>
          <a:p>
            <a:endParaRPr lang="en-US"/>
          </a:p>
        </p:txBody>
      </p:sp>
      <p:pic>
        <p:nvPicPr>
          <p:cNvPr id="7" name="Picture 6" descr="Heatmap of status of state Medicaid expansion decisions after the 2018 election.  Only 14 states have not expanded Medicaid.">
            <a:extLst>
              <a:ext uri="{FF2B5EF4-FFF2-40B4-BE49-F238E27FC236}">
                <a16:creationId xmlns:a16="http://schemas.microsoft.com/office/drawing/2014/main" id="{9A14B48E-CF77-41C8-B0F9-B24E13C159D3}"/>
              </a:ext>
            </a:extLst>
          </p:cNvPr>
          <p:cNvPicPr>
            <a:picLocks noChangeAspect="1"/>
          </p:cNvPicPr>
          <p:nvPr/>
        </p:nvPicPr>
        <p:blipFill>
          <a:blip r:embed="rId2"/>
          <a:stretch>
            <a:fillRect/>
          </a:stretch>
        </p:blipFill>
        <p:spPr>
          <a:xfrm>
            <a:off x="1419225" y="1166812"/>
            <a:ext cx="6305550" cy="4524375"/>
          </a:xfrm>
          <a:prstGeom prst="rect">
            <a:avLst/>
          </a:prstGeom>
        </p:spPr>
      </p:pic>
      <p:sp>
        <p:nvSpPr>
          <p:cNvPr id="8" name="Rectangle 7">
            <a:extLst>
              <a:ext uri="{FF2B5EF4-FFF2-40B4-BE49-F238E27FC236}">
                <a16:creationId xmlns:a16="http://schemas.microsoft.com/office/drawing/2014/main" id="{994264D2-0972-4CD1-954D-235E63A14DC0}"/>
              </a:ext>
            </a:extLst>
          </p:cNvPr>
          <p:cNvSpPr/>
          <p:nvPr/>
        </p:nvSpPr>
        <p:spPr>
          <a:xfrm>
            <a:off x="4191000" y="5955396"/>
            <a:ext cx="4572000" cy="646331"/>
          </a:xfrm>
          <a:prstGeom prst="rect">
            <a:avLst/>
          </a:prstGeom>
        </p:spPr>
        <p:txBody>
          <a:bodyPr>
            <a:spAutoFit/>
          </a:bodyPr>
          <a:lstStyle/>
          <a:p>
            <a:r>
              <a:rPr lang="en-US" dirty="0"/>
              <a:t>https://bipartisanpolicy.org/blog/medicaid-expansion-wins-big-in-midterm-elections/</a:t>
            </a:r>
          </a:p>
        </p:txBody>
      </p:sp>
    </p:spTree>
    <p:extLst>
      <p:ext uri="{BB962C8B-B14F-4D97-AF65-F5344CB8AC3E}">
        <p14:creationId xmlns:p14="http://schemas.microsoft.com/office/powerpoint/2010/main" val="2773726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2EE9-E050-424C-9FE1-52130C61294B}"/>
              </a:ext>
            </a:extLst>
          </p:cNvPr>
          <p:cNvSpPr>
            <a:spLocks noGrp="1"/>
          </p:cNvSpPr>
          <p:nvPr>
            <p:ph type="title"/>
          </p:nvPr>
        </p:nvSpPr>
        <p:spPr/>
        <p:txBody>
          <a:bodyPr>
            <a:normAutofit/>
          </a:bodyPr>
          <a:lstStyle/>
          <a:p>
            <a:r>
              <a:rPr lang="en-US" dirty="0"/>
              <a:t>Should Texas Expand Medicaid?</a:t>
            </a:r>
          </a:p>
        </p:txBody>
      </p:sp>
      <p:pic>
        <p:nvPicPr>
          <p:cNvPr id="4" name="Picture 3" descr="Screenshot of Twitter post from Texas Democrat @NathanforTexas.  Reads: &quot;Are you one of the 64% of Texans who want to accept federal Medicaid expansion funding?  For six years, @txlege has not expanded Medicaid.  Make your voice heard on March 4th at the Capitol!  Let the People Vote! Texas Rally for Medicaid Expansion.">
            <a:extLst>
              <a:ext uri="{FF2B5EF4-FFF2-40B4-BE49-F238E27FC236}">
                <a16:creationId xmlns:a16="http://schemas.microsoft.com/office/drawing/2014/main" id="{F1AD3D80-C353-44EB-B289-C1B7383F7ABF}"/>
              </a:ext>
            </a:extLst>
          </p:cNvPr>
          <p:cNvPicPr>
            <a:picLocks noChangeAspect="1"/>
          </p:cNvPicPr>
          <p:nvPr/>
        </p:nvPicPr>
        <p:blipFill>
          <a:blip r:embed="rId2"/>
          <a:stretch>
            <a:fillRect/>
          </a:stretch>
        </p:blipFill>
        <p:spPr>
          <a:xfrm>
            <a:off x="1766887" y="1524000"/>
            <a:ext cx="6462713" cy="4948529"/>
          </a:xfrm>
          <a:prstGeom prst="rect">
            <a:avLst/>
          </a:prstGeom>
        </p:spPr>
      </p:pic>
      <p:sp>
        <p:nvSpPr>
          <p:cNvPr id="5" name="Rectangle 4">
            <a:extLst>
              <a:ext uri="{FF2B5EF4-FFF2-40B4-BE49-F238E27FC236}">
                <a16:creationId xmlns:a16="http://schemas.microsoft.com/office/drawing/2014/main" id="{22E03C0B-F32C-4E03-9D90-C1C8FF641099}"/>
              </a:ext>
            </a:extLst>
          </p:cNvPr>
          <p:cNvSpPr/>
          <p:nvPr/>
        </p:nvSpPr>
        <p:spPr>
          <a:xfrm>
            <a:off x="4724400" y="6581001"/>
            <a:ext cx="4572000" cy="276999"/>
          </a:xfrm>
          <a:prstGeom prst="rect">
            <a:avLst/>
          </a:prstGeom>
        </p:spPr>
        <p:txBody>
          <a:bodyPr>
            <a:spAutoFit/>
          </a:bodyPr>
          <a:lstStyle/>
          <a:p>
            <a:r>
              <a:rPr lang="en-US" sz="1200" dirty="0"/>
              <a:t>https://twitter.com/hashtag/txlege?src=hash&amp;ref_src=twsrc%5Etfw</a:t>
            </a:r>
          </a:p>
        </p:txBody>
      </p:sp>
    </p:spTree>
    <p:extLst>
      <p:ext uri="{BB962C8B-B14F-4D97-AF65-F5344CB8AC3E}">
        <p14:creationId xmlns:p14="http://schemas.microsoft.com/office/powerpoint/2010/main" val="2820613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r chart that shows the %FPL that individuals must be under in order to qualify for Medicaid in Texas at present, as well as if Texas expanded Medicaid as called for in the ACA.&#10;&#10;Newborn - 185% (no change after expansion)&#10;Children (1-5) - 133% (no change after expansion)&#10;Children (6-18) - 100% (changes to 133% after expansion)&#10;Pregnant Women - 185% (no change after expansion)&#10;SSI, Aged, Disabled - 75% (changes to 133% after expansion)&#10;Parent w/ TANF: 10% (changes to 133% after expansion)&#10;Childless adults - 0% (changes to 133% after expansion)&#10;Long-Term Care - 220% (no change after expansion)&#10;&#10;Biggest benefits and biggest costs are associated with SSI, Aged, Disabled, Parent with TANF, and Childless Adult categories under expansion."/>
          <p:cNvPicPr>
            <a:picLocks noChangeAspect="1"/>
          </p:cNvPicPr>
          <p:nvPr/>
        </p:nvPicPr>
        <p:blipFill rotWithShape="1">
          <a:blip r:embed="rId3"/>
          <a:srcRect t="13445" r="1100"/>
          <a:stretch/>
        </p:blipFill>
        <p:spPr>
          <a:xfrm>
            <a:off x="-17732" y="990600"/>
            <a:ext cx="9144000" cy="5706180"/>
          </a:xfrm>
          <a:prstGeom prst="rect">
            <a:avLst/>
          </a:prstGeom>
        </p:spPr>
      </p:pic>
      <p:sp>
        <p:nvSpPr>
          <p:cNvPr id="2" name="Title 1"/>
          <p:cNvSpPr>
            <a:spLocks noGrp="1"/>
          </p:cNvSpPr>
          <p:nvPr>
            <p:ph type="title"/>
          </p:nvPr>
        </p:nvSpPr>
        <p:spPr>
          <a:xfrm>
            <a:off x="1200912" y="-76200"/>
            <a:ext cx="8171688" cy="1143000"/>
          </a:xfrm>
        </p:spPr>
        <p:txBody>
          <a:bodyPr anchor="ctr">
            <a:normAutofit/>
          </a:bodyPr>
          <a:lstStyle/>
          <a:p>
            <a:r>
              <a:rPr lang="en-US" sz="3200" dirty="0"/>
              <a:t>Impact of Texas participation in Medicaid Expansion </a:t>
            </a:r>
            <a:r>
              <a:rPr lang="en-US" sz="3200" b="1" u="sng" dirty="0"/>
              <a:t>IF</a:t>
            </a:r>
            <a:r>
              <a:rPr lang="en-US" sz="3200" dirty="0"/>
              <a:t> it had happened…</a:t>
            </a:r>
          </a:p>
        </p:txBody>
      </p:sp>
      <p:sp>
        <p:nvSpPr>
          <p:cNvPr id="6" name="TextBox 5"/>
          <p:cNvSpPr txBox="1"/>
          <p:nvPr/>
        </p:nvSpPr>
        <p:spPr>
          <a:xfrm>
            <a:off x="1447800" y="1371600"/>
            <a:ext cx="6258445" cy="338554"/>
          </a:xfrm>
          <a:prstGeom prst="rect">
            <a:avLst/>
          </a:prstGeom>
          <a:solidFill>
            <a:srgbClr val="FFFFFF">
              <a:alpha val="47843"/>
            </a:srgbClr>
          </a:solidFill>
        </p:spPr>
        <p:txBody>
          <a:bodyPr wrap="none" rtlCol="0">
            <a:spAutoFit/>
          </a:bodyPr>
          <a:lstStyle/>
          <a:p>
            <a:r>
              <a:rPr lang="en-US" sz="1600" b="1" dirty="0">
                <a:solidFill>
                  <a:srgbClr val="FF0000"/>
                </a:solidFill>
                <a:effectLst>
                  <a:outerShdw blurRad="38100" dist="38100" dir="2700000" algn="tl">
                    <a:srgbClr val="000000">
                      <a:alpha val="43137"/>
                    </a:srgbClr>
                  </a:outerShdw>
                </a:effectLst>
                <a:latin typeface="Segoe Print" panose="02000600000000000000" pitchFamily="2" charset="0"/>
              </a:rPr>
              <a:t>These are qualification levels for Medicaid services in Texas</a:t>
            </a:r>
          </a:p>
        </p:txBody>
      </p:sp>
      <p:sp>
        <p:nvSpPr>
          <p:cNvPr id="7" name="Right Brace 6"/>
          <p:cNvSpPr/>
          <p:nvPr/>
        </p:nvSpPr>
        <p:spPr>
          <a:xfrm rot="5400000">
            <a:off x="6324600" y="4800600"/>
            <a:ext cx="228600" cy="2971800"/>
          </a:xfrm>
          <a:prstGeom prst="rightBrace">
            <a:avLst>
              <a:gd name="adj1" fmla="val 8333"/>
              <a:gd name="adj2" fmla="val 48974"/>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898028" y="6443246"/>
            <a:ext cx="3050835"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Biggest benefit, biggest cost</a:t>
            </a:r>
          </a:p>
        </p:txBody>
      </p:sp>
    </p:spTree>
    <p:extLst>
      <p:ext uri="{BB962C8B-B14F-4D97-AF65-F5344CB8AC3E}">
        <p14:creationId xmlns:p14="http://schemas.microsoft.com/office/powerpoint/2010/main" val="292202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uFillTx/>
              </a:rPr>
              <a:t>Tough Issues &amp; State Policy</a:t>
            </a:r>
          </a:p>
        </p:txBody>
      </p:sp>
      <p:sp>
        <p:nvSpPr>
          <p:cNvPr id="5" name="Subtitle 4"/>
          <p:cNvSpPr>
            <a:spLocks noGrp="1"/>
          </p:cNvSpPr>
          <p:nvPr>
            <p:ph type="subTitle" idx="1"/>
          </p:nvPr>
        </p:nvSpPr>
        <p:spPr/>
        <p:txBody>
          <a:bodyPr>
            <a:normAutofit lnSpcReduction="10000"/>
          </a:bodyPr>
          <a:lstStyle/>
          <a:p>
            <a:r>
              <a:rPr lang="en-US" dirty="0">
                <a:uFillTx/>
              </a:rPr>
              <a:t>Chapter 12B, Part 2</a:t>
            </a:r>
          </a:p>
          <a:p>
            <a:r>
              <a:rPr lang="en-US" dirty="0">
                <a:uFillTx/>
              </a:rPr>
              <a:t>Tough Issue #2:  Healthcare (Part 2)</a:t>
            </a:r>
          </a:p>
          <a:p>
            <a:endParaRPr lang="en-US" dirty="0"/>
          </a:p>
          <a:p>
            <a:r>
              <a:rPr lang="en-US" dirty="0">
                <a:uFillTx/>
              </a:rPr>
              <a:t>Dr. Dwight Roblyer</a:t>
            </a:r>
          </a:p>
        </p:txBody>
      </p:sp>
    </p:spTree>
    <p:extLst>
      <p:ext uri="{BB962C8B-B14F-4D97-AF65-F5344CB8AC3E}">
        <p14:creationId xmlns:p14="http://schemas.microsoft.com/office/powerpoint/2010/main" val="535806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320" y="23001"/>
            <a:ext cx="7498080" cy="1143000"/>
          </a:xfrm>
        </p:spPr>
        <p:txBody>
          <a:bodyPr>
            <a:normAutofit fontScale="90000"/>
          </a:bodyPr>
          <a:lstStyle/>
          <a:p>
            <a:r>
              <a:rPr lang="en-US" dirty="0"/>
              <a:t>“Mind the Gap” – </a:t>
            </a:r>
            <a:r>
              <a:rPr lang="en-US" i="1" dirty="0"/>
              <a:t>Another way that policy gets messy…</a:t>
            </a:r>
          </a:p>
        </p:txBody>
      </p:sp>
      <p:sp>
        <p:nvSpPr>
          <p:cNvPr id="5" name="Content Placeholder 4"/>
          <p:cNvSpPr>
            <a:spLocks noGrp="1"/>
          </p:cNvSpPr>
          <p:nvPr>
            <p:ph idx="1"/>
          </p:nvPr>
        </p:nvSpPr>
        <p:spPr>
          <a:xfrm>
            <a:off x="1435608" y="1371600"/>
            <a:ext cx="7498080" cy="1447800"/>
          </a:xfrm>
        </p:spPr>
        <p:txBody>
          <a:bodyPr>
            <a:noAutofit/>
          </a:bodyPr>
          <a:lstStyle/>
          <a:p>
            <a:r>
              <a:rPr lang="en-US" sz="2000" dirty="0"/>
              <a:t>Congress wrote ACA so that those at or below 133% of the Federal Poverty Level could not obtain subsidized insurance</a:t>
            </a:r>
          </a:p>
          <a:p>
            <a:r>
              <a:rPr lang="en-US" sz="2000" dirty="0"/>
              <a:t>Instead, these Americans would be covered by expanded Medicaid</a:t>
            </a:r>
          </a:p>
          <a:p>
            <a:r>
              <a:rPr lang="en-US" sz="2000" b="1" dirty="0"/>
              <a:t>When some states refused to expand Medicaid</a:t>
            </a:r>
            <a:r>
              <a:rPr lang="en-US" sz="2000" dirty="0"/>
              <a:t>, this left millions of people without medical coverage</a:t>
            </a:r>
          </a:p>
          <a:p>
            <a:pPr lvl="1"/>
            <a:r>
              <a:rPr lang="en-US" sz="1600" dirty="0"/>
              <a:t>Income was too high to qualify for Medicaid</a:t>
            </a:r>
          </a:p>
          <a:p>
            <a:pPr lvl="1"/>
            <a:r>
              <a:rPr lang="en-US" sz="1600" dirty="0"/>
              <a:t>Income was too low to qualify for ACA subsidies</a:t>
            </a:r>
          </a:p>
        </p:txBody>
      </p:sp>
      <p:grpSp>
        <p:nvGrpSpPr>
          <p:cNvPr id="3" name="Group 2" descr="Similar income diagram as shown earlier.  Highlights the income range between Federal Poverty Line and 133% of FPL.">
            <a:extLst>
              <a:ext uri="{FF2B5EF4-FFF2-40B4-BE49-F238E27FC236}">
                <a16:creationId xmlns:a16="http://schemas.microsoft.com/office/drawing/2014/main" id="{CCF63980-1AB0-4D04-B928-C05D0DB56C5D}"/>
              </a:ext>
            </a:extLst>
          </p:cNvPr>
          <p:cNvGrpSpPr/>
          <p:nvPr/>
        </p:nvGrpSpPr>
        <p:grpSpPr>
          <a:xfrm>
            <a:off x="1433431" y="4048817"/>
            <a:ext cx="7451187" cy="2504383"/>
            <a:chOff x="1433431" y="4048817"/>
            <a:chExt cx="7451187" cy="2504383"/>
          </a:xfrm>
        </p:grpSpPr>
        <p:sp>
          <p:nvSpPr>
            <p:cNvPr id="8" name="Rectangle 7"/>
            <p:cNvSpPr/>
            <p:nvPr/>
          </p:nvSpPr>
          <p:spPr>
            <a:xfrm>
              <a:off x="1825819" y="4999948"/>
              <a:ext cx="2046012" cy="381000"/>
            </a:xfrm>
            <a:prstGeom prst="rect">
              <a:avLst/>
            </a:prstGeom>
            <a:solidFill>
              <a:schemeClr val="accent1">
                <a:lumMod val="40000"/>
                <a:lumOff val="60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Medicaid</a:t>
              </a:r>
            </a:p>
          </p:txBody>
        </p:sp>
        <p:sp>
          <p:nvSpPr>
            <p:cNvPr id="9" name="Down Arrow 8"/>
            <p:cNvSpPr/>
            <p:nvPr/>
          </p:nvSpPr>
          <p:spPr>
            <a:xfrm>
              <a:off x="3312808" y="4695148"/>
              <a:ext cx="228600" cy="433253"/>
            </a:xfrm>
            <a:prstGeom prst="downArrow">
              <a:avLst/>
            </a:prstGeom>
            <a:solidFill>
              <a:srgbClr val="FF0000"/>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260556" y="4048817"/>
              <a:ext cx="838200" cy="646331"/>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Federal Poverty Line</a:t>
              </a:r>
            </a:p>
          </p:txBody>
        </p:sp>
        <p:sp>
          <p:nvSpPr>
            <p:cNvPr id="11" name="TextBox 10"/>
            <p:cNvSpPr txBox="1"/>
            <p:nvPr/>
          </p:nvSpPr>
          <p:spPr>
            <a:xfrm rot="16200000">
              <a:off x="1066023" y="5077796"/>
              <a:ext cx="1011815" cy="276999"/>
            </a:xfrm>
            <a:prstGeom prst="rect">
              <a:avLst/>
            </a:prstGeom>
            <a:noFill/>
          </p:spPr>
          <p:txBody>
            <a:bodyPr wrap="none" rtlCol="0">
              <a:spAutoFit/>
            </a:bodyPr>
            <a:lstStyle/>
            <a:p>
              <a:r>
                <a:rPr lang="en-US" sz="1200" dirty="0">
                  <a:solidFill>
                    <a:schemeClr val="accent1">
                      <a:lumMod val="40000"/>
                      <a:lumOff val="60000"/>
                    </a:schemeClr>
                  </a:solidFill>
                  <a:effectLst>
                    <a:outerShdw blurRad="38100" dist="38100" dir="2700000" algn="tl">
                      <a:srgbClr val="000000">
                        <a:alpha val="43137"/>
                      </a:srgbClr>
                    </a:outerShdw>
                  </a:effectLst>
                  <a:latin typeface="Segoe Print" panose="02000600000000000000" pitchFamily="2" charset="0"/>
                </a:rPr>
                <a:t>No Income</a:t>
              </a:r>
            </a:p>
          </p:txBody>
        </p:sp>
        <p:sp>
          <p:nvSpPr>
            <p:cNvPr id="12" name="TextBox 11"/>
            <p:cNvSpPr txBox="1"/>
            <p:nvPr/>
          </p:nvSpPr>
          <p:spPr>
            <a:xfrm rot="16200000">
              <a:off x="8169679" y="5077796"/>
              <a:ext cx="1152880" cy="276999"/>
            </a:xfrm>
            <a:prstGeom prst="rect">
              <a:avLst/>
            </a:prstGeom>
            <a:noFill/>
          </p:spPr>
          <p:txBody>
            <a:bodyPr wrap="none" rtlCol="0">
              <a:spAutoFit/>
            </a:bodyPr>
            <a:lstStyle/>
            <a:p>
              <a:r>
                <a:rPr lang="en-US" sz="12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High Income</a:t>
              </a:r>
            </a:p>
          </p:txBody>
        </p:sp>
        <p:sp>
          <p:nvSpPr>
            <p:cNvPr id="13" name="Rectangle 12"/>
            <p:cNvSpPr/>
            <p:nvPr/>
          </p:nvSpPr>
          <p:spPr>
            <a:xfrm>
              <a:off x="3871831" y="4999948"/>
              <a:ext cx="1778934" cy="381000"/>
            </a:xfrm>
            <a:prstGeom prst="rect">
              <a:avLst/>
            </a:prstGeom>
            <a:solidFill>
              <a:schemeClr val="accent1">
                <a:lumMod val="60000"/>
                <a:lumOff val="40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t>ACA-Subsidized</a:t>
              </a:r>
            </a:p>
          </p:txBody>
        </p:sp>
        <p:sp>
          <p:nvSpPr>
            <p:cNvPr id="14" name="Right Arrow 13"/>
            <p:cNvSpPr/>
            <p:nvPr/>
          </p:nvSpPr>
          <p:spPr>
            <a:xfrm>
              <a:off x="5650764" y="4795295"/>
              <a:ext cx="2932403" cy="801189"/>
            </a:xfrm>
            <a:prstGeom prst="rightArrow">
              <a:avLst/>
            </a:prstGeom>
            <a:solidFill>
              <a:schemeClr val="accent1">
                <a:lumMod val="75000"/>
              </a:schemeClr>
            </a:solidFill>
            <a:ln w="1905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solidFill>
                    <a:schemeClr val="bg1"/>
                  </a:solidFill>
                </a:rPr>
                <a:t>Self-Pay or Employer-Provided Insurance</a:t>
              </a:r>
            </a:p>
          </p:txBody>
        </p:sp>
        <p:sp>
          <p:nvSpPr>
            <p:cNvPr id="15" name="Down Arrow 14"/>
            <p:cNvSpPr/>
            <p:nvPr/>
          </p:nvSpPr>
          <p:spPr>
            <a:xfrm flipV="1">
              <a:off x="3756442" y="5239438"/>
              <a:ext cx="228600" cy="433253"/>
            </a:xfrm>
            <a:prstGeom prst="downArrow">
              <a:avLst/>
            </a:prstGeom>
            <a:solidFill>
              <a:srgbClr val="FF0000"/>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3668268" y="5722203"/>
              <a:ext cx="838200" cy="830997"/>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133% of Federal Poverty Line</a:t>
              </a:r>
            </a:p>
          </p:txBody>
        </p:sp>
        <p:sp>
          <p:nvSpPr>
            <p:cNvPr id="17" name="Rounded Rectangle 16"/>
            <p:cNvSpPr/>
            <p:nvPr/>
          </p:nvSpPr>
          <p:spPr>
            <a:xfrm>
              <a:off x="3429000" y="4895443"/>
              <a:ext cx="442831" cy="585653"/>
            </a:xfrm>
            <a:prstGeom prst="roundRect">
              <a:avLst/>
            </a:prstGeom>
            <a:ln w="38100">
              <a:solidFill>
                <a:srgbClr val="FFFF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a:off x="3429000" y="4895443"/>
              <a:ext cx="442831" cy="58565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429000" y="4900747"/>
              <a:ext cx="442831" cy="58565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1335335"/>
      </p:ext>
    </p:extLst>
  </p:cSld>
  <p:clrMapOvr>
    <a:masterClrMapping/>
  </p:clrMapOvr>
  <p:extLst>
    <p:ext uri="{3A86A75C-4F4B-4683-9AE1-C65F6400EC91}">
      <p14:laserTraceLst xmlns:p14="http://schemas.microsoft.com/office/powerpoint/2010/main">
        <p14:tracePtLst>
          <p14:tracePt t="33455" x="4811713" y="5280025"/>
          <p14:tracePt t="33463" x="4811713" y="5268913"/>
          <p14:tracePt t="33471" x="4811713" y="5240338"/>
          <p14:tracePt t="33485" x="4811713" y="5229225"/>
          <p14:tracePt t="33502" x="4811713" y="5189538"/>
          <p14:tracePt t="33519" x="4806950" y="5143500"/>
          <p14:tracePt t="33535" x="4789488" y="5097463"/>
          <p14:tracePt t="33552" x="4778375" y="5068888"/>
          <p14:tracePt t="33569" x="4754563" y="5040313"/>
          <p14:tracePt t="33585" x="4721225" y="5006975"/>
          <p14:tracePt t="33602" x="4703763" y="4994275"/>
          <p14:tracePt t="33619" x="4686300" y="4978400"/>
          <p14:tracePt t="33635" x="4675188" y="4972050"/>
          <p14:tracePt t="33652" x="4635500" y="4972050"/>
          <p14:tracePt t="33669" x="4606925" y="4972050"/>
          <p14:tracePt t="33685" x="4565650" y="4972050"/>
          <p14:tracePt t="33702" x="4543425" y="4972050"/>
          <p14:tracePt t="33719" x="4503738" y="4972050"/>
          <p14:tracePt t="33735" x="4468813" y="4972050"/>
          <p14:tracePt t="33752" x="4429125" y="4972050"/>
          <p14:tracePt t="33769" x="4400550" y="4978400"/>
          <p14:tracePt t="33785" x="4378325" y="4983163"/>
          <p14:tracePt t="33802" x="4349750" y="4989513"/>
          <p14:tracePt t="33819" x="4314825" y="5006975"/>
          <p14:tracePt t="33835" x="4275138" y="5035550"/>
          <p14:tracePt t="33852" x="4229100" y="5057775"/>
          <p14:tracePt t="33868" x="4194175" y="5080000"/>
          <p14:tracePt t="33885" x="4183063" y="5086350"/>
          <p14:tracePt t="33902" x="4160838" y="5103813"/>
          <p14:tracePt t="33919" x="4149725" y="5108575"/>
          <p14:tracePt t="33935" x="4125913" y="5126038"/>
          <p14:tracePt t="33952" x="4103688" y="5149850"/>
          <p14:tracePt t="33968" x="4079875" y="5200650"/>
          <p14:tracePt t="33985" x="4040188" y="5264150"/>
          <p14:tracePt t="34002" x="4011613" y="5365750"/>
          <p14:tracePt t="34018" x="3994150" y="5429250"/>
          <p14:tracePt t="34035" x="3994150" y="5486400"/>
          <p14:tracePt t="34052" x="3983038" y="5532438"/>
          <p14:tracePt t="34068" x="3983038" y="5572125"/>
          <p14:tracePt t="34085" x="3983038" y="5589588"/>
          <p14:tracePt t="34102" x="3983038" y="5607050"/>
          <p14:tracePt t="34119" x="4006850" y="5618163"/>
          <p14:tracePt t="34135" x="4040188" y="5640388"/>
          <p14:tracePt t="34152" x="4137025" y="5651500"/>
          <p14:tracePt t="34168" x="4251325" y="5675313"/>
          <p14:tracePt t="34185" x="4468813" y="5675313"/>
          <p14:tracePt t="34202" x="4611688" y="5675313"/>
          <p14:tracePt t="34218" x="4772025" y="5697538"/>
          <p14:tracePt t="34235" x="4846638" y="5697538"/>
          <p14:tracePt t="34252" x="4914900" y="5703888"/>
          <p14:tracePt t="34268" x="4937125" y="5703888"/>
          <p14:tracePt t="34303" x="4943475" y="5703888"/>
          <p14:tracePt t="34311" x="4949825" y="5703888"/>
          <p14:tracePt t="34319" x="4954588" y="5697538"/>
          <p14:tracePt t="34335" x="4994275" y="5697538"/>
          <p14:tracePt t="34352" x="5035550" y="5697538"/>
          <p14:tracePt t="34368" x="5075238" y="5692775"/>
          <p14:tracePt t="34385" x="5097463" y="5692775"/>
          <p14:tracePt t="34402" x="5137150" y="5692775"/>
          <p14:tracePt t="34418" x="5207000" y="5703888"/>
          <p14:tracePt t="34435" x="5332413" y="5703888"/>
          <p14:tracePt t="34452" x="5508625" y="5657850"/>
          <p14:tracePt t="34468" x="5611813" y="5629275"/>
          <p14:tracePt t="34485" x="5629275" y="5611813"/>
          <p14:tracePt t="34502" x="5635625" y="5611813"/>
          <p14:tracePt t="34518" x="5635625" y="5607050"/>
          <p14:tracePt t="34535" x="5635625" y="5600700"/>
          <p14:tracePt t="34552" x="5640388" y="5594350"/>
          <p14:tracePt t="34569" x="5640388" y="5589588"/>
          <p14:tracePt t="34585" x="5640388" y="5578475"/>
          <p14:tracePt t="34602" x="5640388" y="5572125"/>
          <p14:tracePt t="34618" x="5646738" y="5572125"/>
          <p14:tracePt t="34671" x="5640388" y="5572125"/>
          <p14:tracePt t="34679" x="5635625" y="5561013"/>
          <p14:tracePt t="34687" x="5635625" y="5549900"/>
          <p14:tracePt t="34702" x="5635625" y="5537200"/>
          <p14:tracePt t="34719" x="5600700" y="5480050"/>
          <p14:tracePt t="34735" x="5583238" y="5440363"/>
          <p14:tracePt t="34752" x="5554663" y="5372100"/>
          <p14:tracePt t="34768" x="5537200" y="5343525"/>
          <p14:tracePt t="34785" x="5526088" y="5303838"/>
          <p14:tracePt t="34802" x="5526088" y="5292725"/>
          <p14:tracePt t="34818" x="5508625" y="5264150"/>
          <p14:tracePt t="34835" x="5486400" y="5218113"/>
          <p14:tracePt t="34852" x="5457825" y="5172075"/>
          <p14:tracePt t="34868" x="5446713" y="5143500"/>
          <p14:tracePt t="34885" x="5429250" y="5103813"/>
          <p14:tracePt t="34902" x="5422900" y="5080000"/>
          <p14:tracePt t="34918" x="5407025" y="5051425"/>
          <p14:tracePt t="34935" x="5400675" y="5029200"/>
          <p14:tracePt t="34952" x="5378450" y="4983163"/>
          <p14:tracePt t="34968" x="5360988" y="4949825"/>
          <p14:tracePt t="34985" x="5332413" y="4886325"/>
          <p14:tracePt t="35002" x="5321300" y="4864100"/>
          <p14:tracePt t="35018" x="5303838" y="4822825"/>
          <p14:tracePt t="35019" x="5297488" y="4818063"/>
          <p14:tracePt t="35035" x="5292725" y="4806950"/>
          <p14:tracePt t="35059" x="5286375" y="4800600"/>
          <p14:tracePt t="35075" x="5280025" y="4794250"/>
          <p14:tracePt t="35091" x="5268913" y="4783138"/>
          <p14:tracePt t="35107" x="5264150" y="4778375"/>
          <p14:tracePt t="35118" x="5257800" y="4772025"/>
          <p14:tracePt t="35135" x="5229225" y="4754563"/>
          <p14:tracePt t="35152" x="5207000" y="4743450"/>
          <p14:tracePt t="35168" x="5183188" y="4737100"/>
          <p14:tracePt t="35185" x="5160963" y="4725988"/>
          <p14:tracePt t="35202" x="5132388" y="4725988"/>
          <p14:tracePt t="35218" x="5108575" y="4721225"/>
          <p14:tracePt t="35235" x="5080000" y="4721225"/>
          <p14:tracePt t="35252" x="5051425" y="4721225"/>
          <p14:tracePt t="35268" x="5022850" y="4725988"/>
          <p14:tracePt t="35285" x="4983163" y="4732338"/>
          <p14:tracePt t="35302" x="4943475" y="4737100"/>
          <p14:tracePt t="35318" x="4879975" y="4749800"/>
          <p14:tracePt t="35335" x="4818063" y="4754563"/>
          <p14:tracePt t="35352" x="4760913" y="4765675"/>
          <p14:tracePt t="35368" x="4708525" y="4778375"/>
          <p14:tracePt t="35385" x="4668838" y="4783138"/>
          <p14:tracePt t="35402" x="4651375" y="4789488"/>
          <p14:tracePt t="35418" x="4640263" y="4794250"/>
          <p14:tracePt t="35435" x="4618038" y="4806950"/>
          <p14:tracePt t="35452" x="4606925" y="4811713"/>
          <p14:tracePt t="35468" x="4594225" y="4818063"/>
          <p14:tracePt t="35485" x="4572000" y="4822825"/>
          <p14:tracePt t="35502" x="4560888" y="4829175"/>
          <p14:tracePt t="35518" x="4532313" y="4846638"/>
          <p14:tracePt t="35535" x="4508500" y="4857750"/>
          <p14:tracePt t="35552" x="4486275" y="4875213"/>
          <p14:tracePt t="35568" x="4464050" y="4879975"/>
          <p14:tracePt t="35585" x="4451350" y="4892675"/>
          <p14:tracePt t="35602" x="4429125" y="4903788"/>
          <p14:tracePt t="35618" x="4400550" y="4926013"/>
          <p14:tracePt t="35635" x="4314825" y="5011738"/>
          <p14:tracePt t="35652" x="4257675" y="5064125"/>
          <p14:tracePt t="35668" x="4206875" y="5121275"/>
          <p14:tracePt t="35685" x="4171950" y="5154613"/>
          <p14:tracePt t="35702" x="4160838" y="5165725"/>
          <p14:tracePt t="35718" x="4149725" y="5172075"/>
          <p14:tracePt t="35763" x="4143375" y="5183188"/>
          <p14:tracePt t="35771" x="4137025" y="5189538"/>
          <p14:tracePt t="35779" x="4132263" y="5200650"/>
          <p14:tracePt t="35787" x="4125913" y="5207000"/>
          <p14:tracePt t="35802" x="4108450" y="5240338"/>
          <p14:tracePt t="35818" x="4079875" y="5297488"/>
          <p14:tracePt t="35835" x="4022725" y="5394325"/>
          <p14:tracePt t="35852" x="4000500" y="5440363"/>
          <p14:tracePt t="35868" x="3989388" y="5464175"/>
          <p14:tracePt t="36003" x="3994150" y="5464175"/>
          <p14:tracePt t="36019" x="4000500" y="5464175"/>
          <p14:tracePt t="36027" x="4006850" y="5468938"/>
          <p14:tracePt t="36035" x="4006850" y="5475288"/>
          <p14:tracePt t="36051" x="4011613" y="5480050"/>
          <p14:tracePt t="36147" x="4017963" y="5480050"/>
          <p14:tracePt t="36163" x="4022725" y="5480050"/>
          <p14:tracePt t="36179" x="4035425" y="5480050"/>
          <p14:tracePt t="36195" x="4040188" y="5480050"/>
          <p14:tracePt t="36211" x="4051300" y="5480050"/>
          <p14:tracePt t="36219" x="4057650" y="5480050"/>
          <p14:tracePt t="36227" x="4079875" y="5492750"/>
          <p14:tracePt t="36235" x="4108450" y="5492750"/>
          <p14:tracePt t="36251" x="4137025" y="5497513"/>
          <p14:tracePt t="36268" x="4189413" y="5503863"/>
          <p14:tracePt t="36285" x="4222750" y="5514975"/>
          <p14:tracePt t="36301" x="4264025" y="5532438"/>
          <p14:tracePt t="36318" x="4292600" y="5537200"/>
          <p14:tracePt t="36335" x="4343400" y="5537200"/>
          <p14:tracePt t="36351" x="4371975" y="5537200"/>
          <p14:tracePt t="36368" x="4406900" y="5549900"/>
          <p14:tracePt t="36385" x="4418013" y="5549900"/>
          <p14:tracePt t="36401" x="4446588" y="5561013"/>
          <p14:tracePt t="36418" x="4479925" y="5565775"/>
          <p14:tracePt t="36435" x="4549775" y="5589588"/>
          <p14:tracePt t="36451" x="4583113" y="5589588"/>
          <p14:tracePt t="36468" x="4606925" y="5589588"/>
          <p14:tracePt t="36485" x="4611688" y="5583238"/>
          <p14:tracePt t="36501" x="4622800" y="5572125"/>
          <p14:tracePt t="36518" x="4629150" y="5572125"/>
          <p14:tracePt t="36535" x="4737100" y="5565775"/>
          <p14:tracePt t="36551" x="4835525" y="5565775"/>
          <p14:tracePt t="36568" x="4965700" y="5572125"/>
          <p14:tracePt t="36585" x="5018088" y="5572125"/>
          <p14:tracePt t="36601" x="5040313" y="5565775"/>
          <p14:tracePt t="36618" x="5046663" y="5565775"/>
          <p14:tracePt t="36635" x="5051425" y="5565775"/>
          <p14:tracePt t="36651" x="5057775" y="5565775"/>
          <p14:tracePt t="36668" x="5097463" y="5565775"/>
          <p14:tracePt t="36685" x="5143500" y="5572125"/>
          <p14:tracePt t="36701" x="5240338" y="5583238"/>
          <p14:tracePt t="36718" x="5326063" y="5583238"/>
          <p14:tracePt t="36735" x="5411788" y="5583238"/>
          <p14:tracePt t="36751" x="5418138" y="5583238"/>
          <p14:tracePt t="36787" x="5422900" y="5583238"/>
          <p14:tracePt t="36915" x="5440363" y="5583238"/>
          <p14:tracePt t="36923" x="5451475" y="5578475"/>
          <p14:tracePt t="36931" x="5480050" y="5572125"/>
          <p14:tracePt t="36939" x="5503863" y="5561013"/>
          <p14:tracePt t="36951" x="5521325" y="5554663"/>
          <p14:tracePt t="36968" x="5549900" y="5532438"/>
          <p14:tracePt t="36985" x="5565775" y="5521325"/>
          <p14:tracePt t="37001" x="5572125" y="5503863"/>
          <p14:tracePt t="37018" x="5572125" y="5480050"/>
          <p14:tracePt t="37035" x="5572125" y="5457825"/>
          <p14:tracePt t="37051" x="5572125" y="5435600"/>
          <p14:tracePt t="37068" x="5572125" y="5422900"/>
          <p14:tracePt t="37085" x="5572125" y="5411788"/>
          <p14:tracePt t="37101" x="5572125" y="5407025"/>
          <p14:tracePt t="37118" x="5572125" y="5394325"/>
          <p14:tracePt t="37135" x="5572125" y="5365750"/>
          <p14:tracePt t="37151" x="5572125" y="5343525"/>
          <p14:tracePt t="37168" x="5565775" y="5303838"/>
          <p14:tracePt t="37185" x="5554663" y="5275263"/>
          <p14:tracePt t="37201" x="5537200" y="5229225"/>
          <p14:tracePt t="37218" x="5532438" y="5200650"/>
          <p14:tracePt t="37235" x="5508625" y="5172075"/>
          <p14:tracePt t="37251" x="5492750" y="5149850"/>
          <p14:tracePt t="37268" x="5486400" y="5137150"/>
          <p14:tracePt t="37285" x="5475288" y="5103813"/>
          <p14:tracePt t="37301" x="5446713" y="5080000"/>
          <p14:tracePt t="37318" x="5435600" y="5040313"/>
          <p14:tracePt t="37335" x="5418138" y="5006975"/>
          <p14:tracePt t="37351" x="5407025" y="4989513"/>
          <p14:tracePt t="37368" x="5407025" y="4978400"/>
          <p14:tracePt t="37385" x="5407025" y="4972050"/>
          <p14:tracePt t="37427" x="5407025" y="4965700"/>
          <p14:tracePt t="37435" x="5400675" y="4960938"/>
          <p14:tracePt t="37443" x="5400675" y="4954588"/>
          <p14:tracePt t="37451" x="5394325" y="4949825"/>
          <p14:tracePt t="37468" x="5389563" y="4926013"/>
          <p14:tracePt t="37485" x="5372100" y="4886325"/>
          <p14:tracePt t="37501" x="5354638" y="4857750"/>
          <p14:tracePt t="37518" x="5343525" y="4835525"/>
          <p14:tracePt t="37535" x="5332413" y="4822825"/>
          <p14:tracePt t="37551" x="5314950" y="4811713"/>
          <p14:tracePt t="37568" x="5303838" y="4806950"/>
          <p14:tracePt t="37585" x="5292725" y="4800600"/>
          <p14:tracePt t="37603" x="5280025" y="4800600"/>
          <p14:tracePt t="37715" x="5275263" y="4794250"/>
          <p14:tracePt t="37723" x="5251450" y="4794250"/>
          <p14:tracePt t="37731" x="5240338" y="4783138"/>
          <p14:tracePt t="37739" x="5229225" y="4783138"/>
          <p14:tracePt t="37751" x="5218113" y="4778375"/>
          <p14:tracePt t="37768" x="5183188" y="4772025"/>
          <p14:tracePt t="37785" x="5172075" y="4772025"/>
          <p14:tracePt t="37801" x="5149850" y="4760913"/>
          <p14:tracePt t="37875" x="5143500" y="4760913"/>
          <p14:tracePt t="37891" x="5137150" y="4760913"/>
          <p14:tracePt t="37907" x="5132388" y="4760913"/>
          <p14:tracePt t="37915" x="5114925" y="4760913"/>
          <p14:tracePt t="37927" x="5108575" y="4760913"/>
          <p14:tracePt t="37935" x="5103813" y="4760913"/>
          <p14:tracePt t="37951" x="5080000" y="4760913"/>
          <p14:tracePt t="37968" x="5064125" y="4760913"/>
          <p14:tracePt t="37985" x="5046663" y="4760913"/>
          <p14:tracePt t="38001" x="5029200" y="4760913"/>
          <p14:tracePt t="38018" x="5006975" y="4760913"/>
          <p14:tracePt t="38034" x="5000625" y="4760913"/>
          <p14:tracePt t="38055" x="4994275" y="4760913"/>
          <p14:tracePt t="38071" x="4989513" y="4760913"/>
          <p14:tracePt t="38087" x="4978400" y="4760913"/>
          <p14:tracePt t="38101" x="4972050" y="4760913"/>
          <p14:tracePt t="38118" x="4965700" y="4760913"/>
          <p14:tracePt t="38135" x="4954588" y="4760913"/>
          <p14:tracePt t="38151" x="4949825" y="4760913"/>
          <p14:tracePt t="38168" x="4937125" y="4760913"/>
          <p14:tracePt t="38184" x="4921250" y="4765675"/>
          <p14:tracePt t="38201" x="4903788" y="4765675"/>
          <p14:tracePt t="38218" x="4892675" y="4765675"/>
          <p14:tracePt t="38311" x="4886325" y="4772025"/>
          <p14:tracePt t="38319" x="4879975" y="4772025"/>
          <p14:tracePt t="38327" x="4875213" y="4778375"/>
          <p14:tracePt t="38335" x="4857750" y="4783138"/>
          <p14:tracePt t="38351" x="4835525" y="4794250"/>
          <p14:tracePt t="38368" x="4822825" y="4794250"/>
          <p14:tracePt t="42475" x="4800600" y="4800600"/>
          <p14:tracePt t="42483" x="4794250" y="4800600"/>
          <p14:tracePt t="42491" x="4772025" y="4806950"/>
          <p14:tracePt t="42500" x="4732338" y="4818063"/>
          <p14:tracePt t="42517" x="4635500" y="4868863"/>
          <p14:tracePt t="42534" x="4572000" y="4892675"/>
          <p14:tracePt t="42550" x="4508500" y="4932363"/>
          <p14:tracePt t="42567" x="4475163" y="4943475"/>
          <p14:tracePt t="42584" x="4464050" y="4949825"/>
          <p14:tracePt t="42600" x="4457700" y="4960938"/>
          <p14:tracePt t="42617" x="4435475" y="4965700"/>
          <p14:tracePt t="42634" x="4400550" y="4994275"/>
          <p14:tracePt t="42650" x="4332288" y="5080000"/>
          <p14:tracePt t="42667" x="4257675" y="5160963"/>
          <p14:tracePt t="42684" x="4222750" y="5194300"/>
          <p14:tracePt t="42700" x="4211638" y="5207000"/>
          <p14:tracePt t="42779" x="4206875" y="5211763"/>
          <p14:tracePt t="42795" x="4200525" y="5222875"/>
          <p14:tracePt t="42803" x="4183063" y="5235575"/>
          <p14:tracePt t="42811" x="4165600" y="5246688"/>
          <p14:tracePt t="42819" x="4149725" y="5264150"/>
          <p14:tracePt t="42834" x="4149725" y="5268913"/>
          <p14:tracePt t="42850" x="4143375" y="5275263"/>
          <p14:tracePt t="42891" x="4137025" y="5275263"/>
          <p14:tracePt t="42899" x="4137025" y="5280025"/>
          <p14:tracePt t="42939" x="4132263" y="5280025"/>
          <p14:tracePt t="42955" x="4125913" y="5286375"/>
          <p14:tracePt t="42963" x="4121150" y="5286375"/>
          <p14:tracePt t="42971" x="4108450" y="5286375"/>
          <p14:tracePt t="42984" x="4103688" y="5286375"/>
          <p14:tracePt t="43000" x="4086225" y="5286375"/>
          <p14:tracePt t="43017" x="4064000" y="5286375"/>
          <p14:tracePt t="43034" x="4040188" y="5280025"/>
          <p14:tracePt t="43050" x="4029075" y="5280025"/>
          <p14:tracePt t="43067" x="4017963" y="5280025"/>
          <p14:tracePt t="43084" x="4011613" y="5280025"/>
          <p14:tracePt t="43163" x="4006850" y="5280025"/>
          <p14:tracePt t="43195" x="4000500" y="5280025"/>
          <p14:tracePt t="43227" x="3994150" y="5280025"/>
          <p14:tracePt t="43243" x="3989388" y="5280025"/>
          <p14:tracePt t="43251" x="3978275" y="5268913"/>
          <p14:tracePt t="43323" x="3971925" y="5268913"/>
          <p14:tracePt t="43339" x="3965575" y="5268913"/>
          <p14:tracePt t="43347" x="3960813" y="5268913"/>
          <p14:tracePt t="43355" x="3954463" y="5268913"/>
          <p14:tracePt t="43367" x="3949700" y="5268913"/>
          <p14:tracePt t="43384" x="3925888" y="5275263"/>
          <p14:tracePt t="43400" x="3914775" y="5280025"/>
          <p14:tracePt t="43417" x="3903663" y="5280025"/>
          <p14:tracePt t="43434" x="3897313" y="5286375"/>
          <p14:tracePt t="43450" x="3879850" y="5286375"/>
          <p14:tracePt t="43467" x="3868738" y="5286375"/>
          <p14:tracePt t="43595" x="3868738" y="5292725"/>
          <p14:tracePt t="43603" x="3863975" y="5292725"/>
          <p14:tracePt t="43631" x="3857625" y="5292725"/>
          <p14:tracePt t="43647" x="3857625" y="5297488"/>
          <p14:tracePt t="44527" x="3846513" y="5297488"/>
          <p14:tracePt t="44535" x="3835400" y="5297488"/>
          <p14:tracePt t="44543" x="3811588" y="5297488"/>
          <p14:tracePt t="44551" x="3789363" y="5292725"/>
          <p14:tracePt t="44567" x="3736975" y="5292725"/>
          <p14:tracePt t="44583" x="3697288" y="5280025"/>
          <p14:tracePt t="44600" x="3675063" y="5280025"/>
          <p14:tracePt t="44617" x="3668713" y="5280025"/>
          <p14:tracePt t="44633" x="3657600" y="5280025"/>
          <p14:tracePt t="44650" x="3640138" y="5275263"/>
          <p14:tracePt t="44667" x="3622675" y="5275263"/>
          <p14:tracePt t="44683" x="3606800" y="5275263"/>
          <p14:tracePt t="44700" x="3594100" y="5275263"/>
          <p14:tracePt t="44717" x="3571875" y="5275263"/>
          <p14:tracePt t="44733" x="3532188" y="5275263"/>
          <p14:tracePt t="44750" x="3463925" y="5280025"/>
          <p14:tracePt t="44767" x="3222625" y="5280025"/>
          <p14:tracePt t="44783" x="3063875" y="5314950"/>
          <p14:tracePt t="44800" x="3000375" y="5332413"/>
          <p14:tracePt t="44817" x="2978150" y="5337175"/>
          <p14:tracePt t="44833" x="2971800" y="5337175"/>
          <p14:tracePt t="44863" x="2965450" y="5337175"/>
          <p14:tracePt t="44871" x="2949575" y="5343525"/>
          <p14:tracePt t="44883" x="2914650" y="5354638"/>
          <p14:tracePt t="44900" x="2811463" y="5378450"/>
          <p14:tracePt t="44917" x="2635250" y="5411788"/>
          <p14:tracePt t="44933" x="2549525" y="5429250"/>
          <p14:tracePt t="44950" x="2446338" y="5451475"/>
          <p14:tracePt t="44967" x="2422525" y="5457825"/>
          <p14:tracePt t="45007" x="2417763" y="5457825"/>
          <p14:tracePt t="45071" x="2411413" y="5457825"/>
          <p14:tracePt t="45087" x="2406650" y="5457825"/>
          <p14:tracePt t="45095" x="2389188" y="5457825"/>
          <p14:tracePt t="45103" x="2365375" y="5457825"/>
          <p14:tracePt t="45117" x="2349500" y="5457825"/>
          <p14:tracePt t="45134" x="2332038" y="5457825"/>
          <p14:tracePt t="45150" x="2308225" y="5457825"/>
          <p14:tracePt t="45167" x="2303463" y="5446713"/>
          <p14:tracePt t="45167" x="2292350" y="5446713"/>
          <p14:tracePt t="45183" x="2274888" y="5440363"/>
          <p14:tracePt t="45200" x="2251075" y="5440363"/>
          <p14:tracePt t="45217" x="2228850" y="5435600"/>
          <p14:tracePt t="45233" x="2217738" y="5435600"/>
          <p14:tracePt t="45250" x="2193925" y="5429250"/>
          <p14:tracePt t="45267" x="2165350" y="5418138"/>
          <p14:tracePt t="45283" x="2132013" y="5407025"/>
          <p14:tracePt t="45300" x="2114550" y="5389563"/>
          <p14:tracePt t="45317" x="2079625" y="5383213"/>
          <p14:tracePt t="45333" x="2057400" y="5365750"/>
          <p14:tracePt t="45350" x="2028825" y="5360988"/>
          <p14:tracePt t="45367" x="1989138" y="5349875"/>
          <p14:tracePt t="45383" x="1965325" y="5343525"/>
          <p14:tracePt t="45400" x="1954213" y="5343525"/>
          <p14:tracePt t="45417" x="1943100" y="5337175"/>
          <p14:tracePt t="45433" x="1936750" y="5337175"/>
          <p14:tracePt t="45450" x="1925638" y="5332413"/>
          <p14:tracePt t="45471" x="1920875" y="5332413"/>
          <p14:tracePt t="45487" x="1914525" y="5321300"/>
          <p14:tracePt t="45500" x="1903413" y="5314950"/>
          <p14:tracePt t="45517" x="1874838" y="5297488"/>
          <p14:tracePt t="45533" x="1851025" y="5292725"/>
          <p14:tracePt t="45550" x="1839913" y="5286375"/>
          <p14:tracePt t="48131" x="1839913" y="5280025"/>
          <p14:tracePt t="48515" x="1839913" y="5268913"/>
          <p14:tracePt t="48867" x="1839913" y="5264150"/>
          <p14:tracePt t="48875" x="1846263" y="5264150"/>
          <p14:tracePt t="49315" x="1851025" y="5257800"/>
          <p14:tracePt t="49815" x="1857375" y="5257800"/>
          <p14:tracePt t="49847" x="1857375" y="5251450"/>
          <p14:tracePt t="50055" x="1879600" y="5251450"/>
          <p14:tracePt t="50063" x="1954213" y="5268913"/>
          <p14:tracePt t="50071" x="1989138" y="5268913"/>
          <p14:tracePt t="50083" x="2028825" y="5275263"/>
          <p14:tracePt t="50099" x="2160588" y="5297488"/>
          <p14:tracePt t="50116" x="2257425" y="5314950"/>
          <p14:tracePt t="50133" x="2378075" y="5349875"/>
          <p14:tracePt t="50149" x="2451100" y="5360988"/>
          <p14:tracePt t="50166" x="2520950" y="5360988"/>
          <p14:tracePt t="50183" x="2578100" y="5365750"/>
          <p14:tracePt t="50199" x="2657475" y="5378450"/>
          <p14:tracePt t="50216" x="2686050" y="5378450"/>
          <p14:tracePt t="50233" x="2714625" y="5378450"/>
          <p14:tracePt t="50249" x="2736850" y="5378450"/>
          <p14:tracePt t="50266" x="2778125" y="5378450"/>
          <p14:tracePt t="50283" x="2806700" y="5378450"/>
          <p14:tracePt t="50299" x="2828925" y="5378450"/>
          <p14:tracePt t="50316" x="2857500" y="5378450"/>
          <p14:tracePt t="50333" x="2886075" y="5378450"/>
          <p14:tracePt t="50349" x="2949575" y="5372100"/>
          <p14:tracePt t="50366" x="3035300" y="5372100"/>
          <p14:tracePt t="50383" x="3206750" y="5349875"/>
          <p14:tracePt t="50399" x="3325813" y="5343525"/>
          <p14:tracePt t="50416" x="3382963" y="5321300"/>
          <p14:tracePt t="50433" x="3394075" y="5321300"/>
          <p14:tracePt t="50449" x="3400425" y="5314950"/>
          <p14:tracePt t="50466" x="3406775" y="5297488"/>
          <p14:tracePt t="50483" x="3435350" y="5218113"/>
          <p14:tracePt t="50499" x="3468688" y="5165725"/>
          <p14:tracePt t="50516" x="3497263" y="5114925"/>
          <p14:tracePt t="50533" x="3521075" y="5092700"/>
          <p14:tracePt t="50549" x="3543300" y="5068888"/>
          <p14:tracePt t="50566" x="3549650" y="5046663"/>
          <p14:tracePt t="50583" x="3549650" y="5029200"/>
          <p14:tracePt t="50599" x="3554413" y="5000625"/>
          <p14:tracePt t="50616" x="3554413" y="4965700"/>
          <p14:tracePt t="50633" x="3565525" y="4921250"/>
          <p14:tracePt t="50649" x="3565525" y="4868863"/>
          <p14:tracePt t="50666" x="3565525" y="4772025"/>
          <p14:tracePt t="50683" x="3560763" y="4703763"/>
          <p14:tracePt t="50699" x="3554413" y="4640263"/>
          <p14:tracePt t="50716" x="3549650" y="4618038"/>
          <p14:tracePt t="50732" x="3549650" y="4606925"/>
          <p14:tracePt t="50749" x="3536950" y="4600575"/>
          <p14:tracePt t="50766" x="3532188" y="4583113"/>
          <p14:tracePt t="50782" x="3521075" y="4578350"/>
          <p14:tracePt t="50799" x="3508375" y="4572000"/>
          <p14:tracePt t="50816" x="3492500" y="4572000"/>
          <p14:tracePt t="50832" x="3463925" y="4572000"/>
          <p14:tracePt t="50849" x="3440113" y="4572000"/>
          <p14:tracePt t="50866" x="3411538" y="4572000"/>
          <p14:tracePt t="50882" x="3382963" y="4572000"/>
          <p14:tracePt t="50899" x="3360738" y="4572000"/>
          <p14:tracePt t="50916" x="3349625" y="4578350"/>
          <p14:tracePt t="50932" x="3336925" y="4589463"/>
          <p14:tracePt t="50949" x="3303588" y="4606925"/>
          <p14:tracePt t="50966" x="3275013" y="4640263"/>
          <p14:tracePt t="50982" x="3217863" y="4697413"/>
          <p14:tracePt t="50999" x="3182938" y="4749800"/>
          <p14:tracePt t="51016" x="3149600" y="4800600"/>
          <p14:tracePt t="51032" x="3132138" y="4840288"/>
          <p14:tracePt t="51049" x="3103563" y="4897438"/>
          <p14:tracePt t="51066" x="3097213" y="4926013"/>
          <p14:tracePt t="51083" x="3097213" y="4978400"/>
          <p14:tracePt t="51099" x="3097213" y="5029200"/>
          <p14:tracePt t="51116" x="3097213" y="5097463"/>
          <p14:tracePt t="51132" x="3097213" y="5137150"/>
          <p14:tracePt t="51149" x="3086100" y="5172075"/>
          <p14:tracePt t="51166" x="3086100" y="5189538"/>
          <p14:tracePt t="51182" x="3086100" y="5246688"/>
          <p14:tracePt t="51199" x="3086100" y="5332413"/>
          <p14:tracePt t="51216" x="3092450" y="5372100"/>
          <p14:tracePt t="51232" x="3097213" y="5411788"/>
          <p14:tracePt t="51249" x="3097213" y="5429250"/>
          <p14:tracePt t="51266" x="3103563" y="5446713"/>
          <p14:tracePt t="51282" x="3114675" y="5468938"/>
          <p14:tracePt t="51299" x="3114675" y="5492750"/>
          <p14:tracePt t="51316" x="3125788" y="5508625"/>
          <p14:tracePt t="51332" x="3132138" y="5532438"/>
          <p14:tracePt t="51349" x="3143250" y="5554663"/>
          <p14:tracePt t="51366" x="3154363" y="5565775"/>
          <p14:tracePt t="51382" x="3160713" y="5583238"/>
          <p14:tracePt t="51399" x="3165475" y="5594350"/>
          <p14:tracePt t="51416" x="3171825" y="5600700"/>
          <p14:tracePt t="51432" x="3182938" y="5607050"/>
          <p14:tracePt t="51449" x="3189288" y="5622925"/>
          <p14:tracePt t="51466" x="3200400" y="5635625"/>
          <p14:tracePt t="51482" x="3200400" y="5640388"/>
          <p14:tracePt t="51499" x="3235325" y="5675313"/>
          <p14:tracePt t="51516" x="3257550" y="5697538"/>
          <p14:tracePt t="51532" x="3268663" y="5721350"/>
          <p14:tracePt t="51549" x="3286125" y="5732463"/>
          <p14:tracePt t="51566" x="3297238" y="5749925"/>
          <p14:tracePt t="51582" x="3303588" y="5754688"/>
          <p14:tracePt t="51599" x="3321050" y="5765800"/>
          <p14:tracePt t="51616" x="3332163" y="5765800"/>
          <p14:tracePt t="51687" x="3336925" y="5765800"/>
          <p14:tracePt t="51751" x="3343275" y="5765800"/>
          <p14:tracePt t="51759" x="3349625" y="5765800"/>
          <p14:tracePt t="51767" x="3371850" y="5772150"/>
          <p14:tracePt t="51782" x="3400425" y="5772150"/>
          <p14:tracePt t="51799" x="3606800" y="5783263"/>
          <p14:tracePt t="51816" x="3721100" y="5783263"/>
          <p14:tracePt t="51832" x="3811588" y="5783263"/>
          <p14:tracePt t="51849" x="3840163" y="5783263"/>
          <p14:tracePt t="51866" x="3846513" y="5783263"/>
          <p14:tracePt t="51882" x="3857625" y="5783263"/>
          <p14:tracePt t="51899" x="3863975" y="5789613"/>
          <p14:tracePt t="51916" x="3868738" y="5789613"/>
          <p14:tracePt t="51932" x="3892550" y="5789613"/>
          <p14:tracePt t="51949" x="3908425" y="5789613"/>
          <p14:tracePt t="51966" x="3949700" y="5789613"/>
          <p14:tracePt t="51982" x="3971925" y="5789613"/>
          <p14:tracePt t="51999" x="3994150" y="5789613"/>
          <p14:tracePt t="52087" x="3994150" y="5783263"/>
          <p14:tracePt t="52095" x="4000500" y="5778500"/>
          <p14:tracePt t="52103" x="4011613" y="5772150"/>
          <p14:tracePt t="52116" x="4029075" y="5754688"/>
          <p14:tracePt t="52132" x="4086225" y="5697538"/>
          <p14:tracePt t="52149" x="4121150" y="5646738"/>
          <p14:tracePt t="52166" x="4154488" y="5583238"/>
          <p14:tracePt t="52182" x="4171950" y="5537200"/>
          <p14:tracePt t="52199" x="4189413" y="5497513"/>
          <p14:tracePt t="52216" x="4189413" y="5486400"/>
          <p14:tracePt t="52232" x="4200525" y="5475288"/>
          <p14:tracePt t="52249" x="4200525" y="5446713"/>
          <p14:tracePt t="52266" x="4206875" y="5411788"/>
          <p14:tracePt t="52282" x="4211638" y="5360988"/>
          <p14:tracePt t="52299" x="4211638" y="5332413"/>
          <p14:tracePt t="52316" x="4222750" y="5303838"/>
          <p14:tracePt t="52332" x="4222750" y="5286375"/>
          <p14:tracePt t="52359" x="4222750" y="5280025"/>
          <p14:tracePt t="52375" x="4222750" y="5275263"/>
          <p14:tracePt t="52391" x="4222750" y="5268913"/>
          <p14:tracePt t="52399" x="4211638" y="5251450"/>
          <p14:tracePt t="52416" x="4189413" y="5211763"/>
          <p14:tracePt t="52432" x="4154488" y="5149850"/>
          <p14:tracePt t="52449" x="4114800" y="5086350"/>
          <p14:tracePt t="52466" x="4092575" y="5040313"/>
          <p14:tracePt t="52482" x="4068763" y="5018088"/>
          <p14:tracePt t="52499" x="4064000" y="5006975"/>
          <p14:tracePt t="52516" x="4051300" y="4994275"/>
          <p14:tracePt t="52532" x="4040188" y="4972050"/>
          <p14:tracePt t="52549" x="4029075" y="4960938"/>
          <p14:tracePt t="52566" x="4011613" y="4926013"/>
          <p14:tracePt t="52582" x="4000500" y="4897438"/>
          <p14:tracePt t="52599" x="3978275" y="4851400"/>
          <p14:tracePt t="52616" x="3960813" y="4829175"/>
          <p14:tracePt t="52632" x="3937000" y="4794250"/>
          <p14:tracePt t="52649" x="3921125" y="4778375"/>
          <p14:tracePt t="52666" x="3908425" y="4749800"/>
          <p14:tracePt t="52682" x="3892550" y="4737100"/>
          <p14:tracePt t="52699" x="3886200" y="4732338"/>
          <p14:tracePt t="52716" x="3886200" y="4725988"/>
          <p14:tracePt t="52747" x="3886200" y="4721225"/>
          <p14:tracePt t="52763" x="3879850" y="4721225"/>
          <p14:tracePt t="52779" x="3875088" y="4708525"/>
          <p14:tracePt t="52787" x="3857625" y="4703763"/>
          <p14:tracePt t="52799" x="3851275" y="4703763"/>
          <p14:tracePt t="52815" x="3846513" y="4697413"/>
          <p14:tracePt t="52832" x="3829050" y="4697413"/>
          <p14:tracePt t="52849" x="3822700" y="4692650"/>
          <p14:tracePt t="52865" x="3806825" y="4692650"/>
          <p14:tracePt t="52882" x="3789363" y="4692650"/>
          <p14:tracePt t="52899" x="3771900" y="4692650"/>
          <p14:tracePt t="52899" x="3754438" y="4692650"/>
          <p14:tracePt t="52915" x="3736975" y="4686300"/>
          <p14:tracePt t="52932" x="3714750" y="4686300"/>
          <p14:tracePt t="52949" x="3692525" y="4686300"/>
          <p14:tracePt t="52966" x="3686175" y="4686300"/>
          <p14:tracePt t="53051" x="3679825" y="4686300"/>
          <p14:tracePt t="53059" x="3663950" y="4686300"/>
          <p14:tracePt t="53067" x="3651250" y="4686300"/>
          <p14:tracePt t="53082" x="3622675" y="4686300"/>
          <p14:tracePt t="53099" x="3606800" y="4686300"/>
          <p14:tracePt t="53115" x="3578225" y="4686300"/>
          <p14:tracePt t="53132" x="3560763" y="4686300"/>
          <p14:tracePt t="53149" x="3549650" y="4692650"/>
          <p14:tracePt t="53165" x="3536950" y="4697413"/>
          <p14:tracePt t="53182" x="3521075" y="4703763"/>
          <p14:tracePt t="53199" x="3503613" y="4721225"/>
          <p14:tracePt t="53215" x="3468688" y="4737100"/>
          <p14:tracePt t="53232" x="3446463" y="4743450"/>
          <p14:tracePt t="53249" x="3435350" y="4754563"/>
          <p14:tracePt t="53265" x="3429000" y="4754563"/>
          <p14:tracePt t="53282" x="3406775" y="4772025"/>
          <p14:tracePt t="53299" x="3389313" y="4783138"/>
          <p14:tracePt t="53315" x="3308350" y="4835525"/>
          <p14:tracePt t="53332" x="3251200" y="4879975"/>
          <p14:tracePt t="53349" x="3206750" y="4914900"/>
          <p14:tracePt t="53365" x="3194050" y="4932363"/>
          <p14:tracePt t="53483" x="3194050" y="4937125"/>
          <p14:tracePt t="53499" x="3194050" y="4943475"/>
          <p14:tracePt t="53507" x="3194050" y="4960938"/>
          <p14:tracePt t="53515" x="3194050" y="4965700"/>
          <p14:tracePt t="53532" x="3194050" y="4978400"/>
          <p14:tracePt t="53549" x="3194050" y="5006975"/>
          <p14:tracePt t="53565" x="3194050" y="5046663"/>
          <p14:tracePt t="53582" x="3200400" y="5097463"/>
          <p14:tracePt t="53599" x="3206750" y="5137150"/>
          <p14:tracePt t="53615" x="3217863" y="5189538"/>
          <p14:tracePt t="53632" x="3222625" y="5222875"/>
          <p14:tracePt t="53649" x="3240088" y="5240338"/>
          <p14:tracePt t="53665" x="3240088" y="5257800"/>
          <p14:tracePt t="53682" x="3240088" y="5264150"/>
          <p14:tracePt t="53699" x="3246438" y="5275263"/>
          <p14:tracePt t="53715" x="3251200" y="5297488"/>
          <p14:tracePt t="53732" x="3257550" y="5314950"/>
          <p14:tracePt t="53749" x="3275013" y="5349875"/>
          <p14:tracePt t="53765" x="3279775" y="5372100"/>
          <p14:tracePt t="53782" x="3297238" y="5400675"/>
          <p14:tracePt t="53799" x="3303588" y="5407025"/>
          <p14:tracePt t="53815" x="3321050" y="5422900"/>
          <p14:tracePt t="53832" x="3325813" y="5435600"/>
          <p14:tracePt t="53849" x="3332163" y="5440363"/>
          <p14:tracePt t="53865" x="3336925" y="5457825"/>
          <p14:tracePt t="53882" x="3349625" y="5464175"/>
          <p14:tracePt t="53899" x="3349625" y="5468938"/>
          <p14:tracePt t="53915" x="3371850" y="5480050"/>
          <p14:tracePt t="53932" x="3378200" y="5480050"/>
          <p14:tracePt t="53949" x="3389313" y="5492750"/>
          <p14:tracePt t="53965" x="3417888" y="5503863"/>
          <p14:tracePt t="53982" x="3440113" y="5508625"/>
          <p14:tracePt t="53999" x="3486150" y="5526088"/>
          <p14:tracePt t="54015" x="3514725" y="5554663"/>
          <p14:tracePt t="54032" x="3536950" y="5554663"/>
          <p14:tracePt t="54049" x="3549650" y="5561013"/>
          <p14:tracePt t="54065" x="3560763" y="5565775"/>
          <p14:tracePt t="54082" x="3565525" y="5565775"/>
          <p14:tracePt t="54099" x="3565525" y="5572125"/>
          <p14:tracePt t="54115" x="3589338" y="5572125"/>
          <p14:tracePt t="54132" x="3622675" y="5589588"/>
          <p14:tracePt t="54149" x="3675063" y="5589588"/>
          <p14:tracePt t="54165" x="3736975" y="5607050"/>
          <p14:tracePt t="54182" x="3783013" y="5607050"/>
          <p14:tracePt t="54199" x="3822700" y="5607050"/>
          <p14:tracePt t="54215" x="3840163" y="5611813"/>
          <p14:tracePt t="54299" x="3846513" y="5611813"/>
          <p14:tracePt t="54315" x="3851275" y="5611813"/>
          <p14:tracePt t="54323" x="3875088" y="5607050"/>
          <p14:tracePt t="54332" x="3892550" y="5589588"/>
          <p14:tracePt t="54349" x="3932238" y="5561013"/>
          <p14:tracePt t="54365" x="3954463" y="5549900"/>
          <p14:tracePt t="54382" x="3971925" y="5532438"/>
          <p14:tracePt t="54399" x="3983038" y="5526088"/>
          <p14:tracePt t="54415" x="3994150" y="5514975"/>
          <p14:tracePt t="54432" x="4017963" y="5497513"/>
          <p14:tracePt t="54449" x="4046538" y="5475288"/>
          <p14:tracePt t="54465" x="4064000" y="5464175"/>
          <p14:tracePt t="54482" x="4068763" y="5451475"/>
          <p14:tracePt t="54499" x="4075113" y="5446713"/>
          <p14:tracePt t="54515" x="4092575" y="5418138"/>
          <p14:tracePt t="54532" x="4097338" y="5400675"/>
          <p14:tracePt t="54549" x="4103688" y="5372100"/>
          <p14:tracePt t="54565" x="4108450" y="5321300"/>
          <p14:tracePt t="54582" x="4121150" y="5303838"/>
          <p14:tracePt t="54599" x="4125913" y="5268913"/>
          <p14:tracePt t="54615" x="4125913" y="5246688"/>
          <p14:tracePt t="54632" x="4125913" y="5229225"/>
          <p14:tracePt t="54649" x="4125913" y="5207000"/>
          <p14:tracePt t="54665" x="4125913" y="5178425"/>
          <p14:tracePt t="54682" x="4125913" y="5137150"/>
          <p14:tracePt t="54699" x="4125913" y="5097463"/>
          <p14:tracePt t="54715" x="4125913" y="5068888"/>
          <p14:tracePt t="54732" x="4108450" y="5022850"/>
          <p14:tracePt t="54749" x="4097338" y="4994275"/>
          <p14:tracePt t="54765" x="4079875" y="4960938"/>
          <p14:tracePt t="54782" x="4075113" y="4949825"/>
          <p14:tracePt t="54799" x="4068763" y="4937125"/>
          <p14:tracePt t="54815" x="4064000" y="4921250"/>
          <p14:tracePt t="54832" x="4057650" y="4921250"/>
          <p14:tracePt t="54848" x="4051300" y="4914900"/>
          <p14:tracePt t="54865" x="4029075" y="4914900"/>
          <p14:tracePt t="54882" x="4017963" y="4903788"/>
          <p14:tracePt t="54898" x="4000500" y="4897438"/>
          <p14:tracePt t="54915" x="3983038" y="4879975"/>
          <p14:tracePt t="54932" x="3965575" y="4857750"/>
          <p14:tracePt t="54948" x="3954463" y="4846638"/>
          <p14:tracePt t="54965" x="3937000" y="4829175"/>
          <p14:tracePt t="54982" x="3925888" y="4818063"/>
          <p14:tracePt t="54999" x="3921125" y="4806950"/>
          <p14:tracePt t="55015" x="3903663" y="4800600"/>
          <p14:tracePt t="55032" x="3897313" y="4789488"/>
          <p14:tracePt t="55048" x="3875088" y="4778375"/>
          <p14:tracePt t="55065" x="3863975" y="4772025"/>
          <p14:tracePt t="55082" x="3857625" y="4765675"/>
          <p14:tracePt t="55099" x="3851275" y="4765675"/>
          <p14:tracePt t="55131" x="3846513" y="4765675"/>
          <p14:tracePt t="55139" x="3829050" y="4754563"/>
          <p14:tracePt t="55148" x="3822700" y="4754563"/>
          <p14:tracePt t="55165" x="3811588" y="4749800"/>
          <p14:tracePt t="55182" x="3800475" y="4743450"/>
          <p14:tracePt t="55198" x="3794125" y="4743450"/>
          <p14:tracePt t="55227" x="3794125" y="4737100"/>
          <p14:tracePt t="55275" x="3794125" y="4732338"/>
          <p14:tracePt t="55291" x="3789363" y="4732338"/>
          <p14:tracePt t="55299" x="3783013" y="4732338"/>
          <p14:tracePt t="55307" x="3765550" y="4732338"/>
          <p14:tracePt t="55315" x="3754438" y="4732338"/>
          <p14:tracePt t="55332" x="3736975" y="4732338"/>
          <p14:tracePt t="55348" x="3721100" y="4732338"/>
          <p14:tracePt t="55365" x="3703638" y="4725988"/>
          <p14:tracePt t="55382" x="3697288" y="4725988"/>
          <p14:tracePt t="55398" x="3679825" y="4725988"/>
          <p14:tracePt t="55415" x="3663950" y="4725988"/>
          <p14:tracePt t="55432" x="3629025" y="4725988"/>
          <p14:tracePt t="55448" x="3606800" y="4725988"/>
          <p14:tracePt t="55465" x="3582988" y="4732338"/>
          <p14:tracePt t="55482" x="3578225" y="4732338"/>
          <p14:tracePt t="55498" x="3571875" y="4732338"/>
          <p14:tracePt t="55515" x="3565525" y="4732338"/>
          <p14:tracePt t="55532" x="3560763" y="4737100"/>
          <p14:tracePt t="55548" x="3536950" y="4749800"/>
          <p14:tracePt t="55565" x="3486150" y="4765675"/>
          <p14:tracePt t="55582" x="3411538" y="4794250"/>
          <p14:tracePt t="55598" x="3360738" y="4811713"/>
          <p14:tracePt t="55615" x="3314700" y="4822825"/>
          <p14:tracePt t="55632" x="3303588" y="4822825"/>
          <p14:tracePt t="55648" x="3292475" y="4840288"/>
          <p14:tracePt t="55665" x="3275013" y="4846638"/>
          <p14:tracePt t="55682" x="3263900" y="4846638"/>
          <p14:tracePt t="55711" x="3257550" y="4851400"/>
          <p14:tracePt t="55719" x="3251200" y="4851400"/>
          <p14:tracePt t="55732" x="3240088" y="4857750"/>
          <p14:tracePt t="55748" x="3200400" y="4903788"/>
          <p14:tracePt t="55765" x="3165475" y="4932363"/>
          <p14:tracePt t="55782" x="3143250" y="4960938"/>
          <p14:tracePt t="55798" x="3136900" y="4965700"/>
          <p14:tracePt t="55855" x="3136900" y="4978400"/>
          <p14:tracePt t="55863" x="3136900" y="4983163"/>
          <p14:tracePt t="55871" x="3132138" y="5018088"/>
          <p14:tracePt t="55882" x="3132138" y="5035550"/>
          <p14:tracePt t="55898" x="3132138" y="5075238"/>
          <p14:tracePt t="55915" x="3132138" y="5121275"/>
          <p14:tracePt t="55932" x="3132138" y="5154613"/>
          <p14:tracePt t="55948" x="3132138" y="5183188"/>
          <p14:tracePt t="55965" x="3132138" y="5194300"/>
          <p14:tracePt t="55982" x="3132138" y="5207000"/>
          <p14:tracePt t="55998" x="3132138" y="5222875"/>
          <p14:tracePt t="56015" x="3132138" y="5275263"/>
          <p14:tracePt t="56032" x="3143250" y="5337175"/>
          <p14:tracePt t="56048" x="3149600" y="5378450"/>
          <p14:tracePt t="56065" x="3165475" y="5418138"/>
          <p14:tracePt t="56082" x="3171825" y="5451475"/>
          <p14:tracePt t="56098" x="3189288" y="5475288"/>
          <p14:tracePt t="56115" x="3194050" y="5497513"/>
          <p14:tracePt t="56132" x="3200400" y="5508625"/>
          <p14:tracePt t="56148" x="3211513" y="5521325"/>
          <p14:tracePt t="56165" x="3222625" y="5521325"/>
          <p14:tracePt t="56182" x="3222625" y="5543550"/>
          <p14:tracePt t="56198" x="3235325" y="5565775"/>
          <p14:tracePt t="56215" x="3257550" y="5594350"/>
          <p14:tracePt t="56232" x="3275013" y="5611813"/>
          <p14:tracePt t="56248" x="3286125" y="5635625"/>
          <p14:tracePt t="56265" x="3297238" y="5651500"/>
          <p14:tracePt t="56282" x="3314700" y="5664200"/>
          <p14:tracePt t="56298" x="3321050" y="5675313"/>
          <p14:tracePt t="56315" x="3325813" y="5680075"/>
          <p14:tracePt t="56332" x="3325813" y="5692775"/>
          <p14:tracePt t="56367" x="3332163" y="5692775"/>
          <p14:tracePt t="56383" x="3336925" y="5692775"/>
          <p14:tracePt t="56399" x="3354388" y="5697538"/>
          <p14:tracePt t="56407" x="3371850" y="5697538"/>
          <p14:tracePt t="56415" x="3394075" y="5697538"/>
          <p14:tracePt t="56432" x="3429000" y="5715000"/>
          <p14:tracePt t="56448" x="3468688" y="5721350"/>
          <p14:tracePt t="56465" x="3508375" y="5732463"/>
          <p14:tracePt t="56482" x="3549650" y="5732463"/>
          <p14:tracePt t="56498" x="3571875" y="5732463"/>
          <p14:tracePt t="56515" x="3617913" y="5721350"/>
          <p14:tracePt t="56532" x="3651250" y="5703888"/>
          <p14:tracePt t="56548" x="3725863" y="5675313"/>
          <p14:tracePt t="56565" x="3765550" y="5668963"/>
          <p14:tracePt t="56582" x="3789363" y="5657850"/>
          <p14:tracePt t="56598" x="3794125" y="5651500"/>
          <p14:tracePt t="56623" x="3800475" y="5651500"/>
          <p14:tracePt t="56632" x="3817938" y="5646738"/>
          <p14:tracePt t="56648" x="3840163" y="5640388"/>
          <p14:tracePt t="56665" x="3868738" y="5622925"/>
          <p14:tracePt t="56682" x="3897313" y="5618163"/>
          <p14:tracePt t="56698" x="3949700" y="5600700"/>
          <p14:tracePt t="56715" x="3971925" y="5600700"/>
          <p14:tracePt t="56732" x="3983038" y="5600700"/>
          <p14:tracePt t="56748" x="3989388" y="5600700"/>
          <p14:tracePt t="56783" x="3994150" y="5600700"/>
          <p14:tracePt t="56799" x="4006850" y="5594350"/>
          <p14:tracePt t="56807" x="4017963" y="5583238"/>
          <p14:tracePt t="56815" x="4022725" y="5578475"/>
          <p14:tracePt t="56832" x="4046538" y="5572125"/>
          <p14:tracePt t="56848" x="4057650" y="5561013"/>
          <p14:tracePt t="56865" x="4068763" y="5561013"/>
          <p14:tracePt t="56881" x="4068763" y="5549900"/>
          <p14:tracePt t="56898" x="4079875" y="5543550"/>
          <p14:tracePt t="56915" x="4086225" y="5532438"/>
          <p14:tracePt t="56932" x="4103688" y="5497513"/>
          <p14:tracePt t="56948" x="4121150" y="5468938"/>
          <p14:tracePt t="56965" x="4137025" y="5418138"/>
          <p14:tracePt t="56981" x="4143375" y="5394325"/>
          <p14:tracePt t="56998" x="4149725" y="5383213"/>
          <p14:tracePt t="57015" x="4154488" y="5365750"/>
          <p14:tracePt t="57032" x="4154488" y="5349875"/>
          <p14:tracePt t="57048" x="4154488" y="5326063"/>
          <p14:tracePt t="57065" x="4154488" y="5297488"/>
          <p14:tracePt t="57081" x="4154488" y="5268913"/>
          <p14:tracePt t="57098" x="4154488" y="5235575"/>
          <p14:tracePt t="57115" x="4149725" y="5207000"/>
          <p14:tracePt t="57131" x="4137025" y="5194300"/>
          <p14:tracePt t="57148" x="4132263" y="5160963"/>
          <p14:tracePt t="57165" x="4121150" y="5149850"/>
          <p14:tracePt t="57181" x="4103688" y="5121275"/>
          <p14:tracePt t="57198" x="4097338" y="5097463"/>
          <p14:tracePt t="57215" x="4068763" y="5046663"/>
          <p14:tracePt t="57231" x="4051300" y="5006975"/>
          <p14:tracePt t="57248" x="4035425" y="4989513"/>
          <p14:tracePt t="57265" x="4029075" y="4965700"/>
          <p14:tracePt t="57281" x="4022725" y="4954588"/>
          <p14:tracePt t="57298" x="4017963" y="4954588"/>
          <p14:tracePt t="57315" x="4006850" y="4954588"/>
          <p14:tracePt t="57331" x="4000500" y="4954588"/>
          <p14:tracePt t="57375" x="3994150" y="4943475"/>
          <p14:tracePt t="57383" x="3994150" y="4937125"/>
          <p14:tracePt t="57391" x="3989388" y="4932363"/>
          <p14:tracePt t="57399" x="3983038" y="4926013"/>
          <p14:tracePt t="57415" x="3965575" y="4908550"/>
          <p14:tracePt t="57432" x="3954463" y="4886325"/>
          <p14:tracePt t="57448" x="3943350" y="4875213"/>
          <p14:tracePt t="57465" x="3932238" y="4875213"/>
          <p14:tracePt t="57481" x="3932238" y="4868863"/>
          <p14:tracePt t="57567" x="3925888" y="4868863"/>
          <p14:tracePt t="57583" x="3921125" y="4868863"/>
          <p14:tracePt t="57599" x="3903663" y="4868863"/>
          <p14:tracePt t="57607" x="3897313" y="4868863"/>
          <p14:tracePt t="57615" x="3886200" y="4868863"/>
          <p14:tracePt t="57631" x="3868738" y="4864100"/>
          <p14:tracePt t="57648" x="3851275" y="4864100"/>
          <p14:tracePt t="57665" x="3835400" y="4864100"/>
          <p14:tracePt t="57681" x="3822700" y="4851400"/>
          <p14:tracePt t="57698" x="3817938" y="4851400"/>
          <p14:tracePt t="57823" x="3811588" y="4851400"/>
          <p14:tracePt t="57831" x="3800475" y="4846638"/>
          <p14:tracePt t="57839" x="3778250" y="4840288"/>
          <p14:tracePt t="57848" x="3771900" y="4835525"/>
          <p14:tracePt t="57865" x="3765550" y="4835525"/>
          <p14:tracePt t="57951" x="3760788" y="4829175"/>
          <p14:tracePt t="57967" x="3754438" y="4829175"/>
          <p14:tracePt t="58095" x="3749675" y="4829175"/>
          <p14:tracePt t="58103" x="3736975" y="4829175"/>
          <p14:tracePt t="58111" x="3732213" y="4829175"/>
          <p14:tracePt t="58119" x="3725863" y="4829175"/>
          <p14:tracePt t="58131" x="3721100" y="4829175"/>
          <p14:tracePt t="61459" x="3714750" y="4829175"/>
          <p14:tracePt t="61475" x="3708400" y="4829175"/>
          <p14:tracePt t="61799" x="3697288" y="4829175"/>
          <p14:tracePt t="61815" x="3692525" y="4829175"/>
          <p14:tracePt t="61831" x="3679825" y="4829175"/>
          <p14:tracePt t="61839" x="3663950" y="4829175"/>
          <p14:tracePt t="61847" x="3657600" y="4829175"/>
          <p14:tracePt t="61864" x="3635375" y="4846638"/>
          <p14:tracePt t="61881" x="3611563" y="4851400"/>
          <p14:tracePt t="61897" x="3594100" y="4857750"/>
          <p14:tracePt t="61914" x="3571875" y="4864100"/>
          <p14:tracePt t="61931" x="3560763" y="4868863"/>
          <p14:tracePt t="61991" x="3554413" y="4868863"/>
          <p14:tracePt t="61999" x="3543300" y="4868863"/>
          <p14:tracePt t="62007" x="3543300" y="4875213"/>
          <p14:tracePt t="62015" x="3521075" y="4886325"/>
          <p14:tracePt t="62031" x="3514725" y="4886325"/>
          <p14:tracePt t="62047" x="3503613" y="4892675"/>
          <p14:tracePt t="62071" x="3497263" y="4892675"/>
          <p14:tracePt t="62135" x="3479800" y="4897438"/>
          <p14:tracePt t="62143" x="3475038" y="4897438"/>
          <p14:tracePt t="62151" x="3457575" y="4914900"/>
          <p14:tracePt t="62164" x="3446463" y="4921250"/>
          <p14:tracePt t="62181" x="3400425" y="4978400"/>
          <p14:tracePt t="62197" x="3378200" y="5000625"/>
          <p14:tracePt t="62214" x="3354388" y="5022850"/>
          <p14:tracePt t="62231" x="3349625" y="5035550"/>
          <p14:tracePt t="62247" x="3332163" y="5046663"/>
          <p14:tracePt t="62264" x="3332163" y="5064125"/>
          <p14:tracePt t="62281" x="3332163" y="5075238"/>
          <p14:tracePt t="62297" x="3332163" y="5092700"/>
          <p14:tracePt t="62314" x="3332163" y="5097463"/>
          <p14:tracePt t="62423" x="3332163" y="5103813"/>
          <p14:tracePt t="62439" x="3332163" y="5108575"/>
          <p14:tracePt t="62455" x="3332163" y="5114925"/>
          <p14:tracePt t="62663" x="3332163" y="5121275"/>
          <p14:tracePt t="62679" x="3332163" y="5132388"/>
          <p14:tracePt t="62687" x="3343275" y="5137150"/>
          <p14:tracePt t="62697" x="3343275" y="5143500"/>
          <p14:tracePt t="62714" x="3349625" y="5149850"/>
          <p14:tracePt t="62731" x="3354388" y="5154613"/>
          <p14:tracePt t="62839" x="3360738" y="5160963"/>
          <p14:tracePt t="62847" x="3360738" y="5172075"/>
          <p14:tracePt t="62855" x="3365500" y="5178425"/>
          <p14:tracePt t="62864" x="3378200" y="5189538"/>
          <p14:tracePt t="62881" x="3389313" y="5207000"/>
          <p14:tracePt t="62897" x="3389313" y="5218113"/>
          <p14:tracePt t="62914" x="3394075" y="5229225"/>
          <p14:tracePt t="62931" x="3394075" y="5235575"/>
          <p14:tracePt t="62947" x="3400425" y="5235575"/>
          <p14:tracePt t="62999" x="3406775" y="5246688"/>
          <p14:tracePt t="63015" x="3406775" y="5251450"/>
          <p14:tracePt t="63031" x="3417888" y="5251450"/>
          <p14:tracePt t="63039" x="3417888" y="5257800"/>
          <p14:tracePt t="63047" x="3417888" y="5264150"/>
          <p14:tracePt t="63064" x="3422650" y="5286375"/>
          <p14:tracePt t="63081" x="3422650" y="5292725"/>
          <p14:tracePt t="63175" x="3422650" y="5297488"/>
          <p14:tracePt t="63183" x="3429000" y="5303838"/>
          <p14:tracePt t="63191" x="3429000" y="5308600"/>
          <p14:tracePt t="63207" x="3429000" y="5321300"/>
          <p14:tracePt t="63223" x="3429000" y="5326063"/>
          <p14:tracePt t="63231" x="3429000" y="5332413"/>
          <p14:tracePt t="63247" x="3429000" y="5337175"/>
          <p14:tracePt t="63264" x="3429000" y="5349875"/>
          <p14:tracePt t="63280" x="3429000" y="5360988"/>
          <p14:tracePt t="63297" x="3429000" y="5365750"/>
          <p14:tracePt t="63314" x="3429000" y="5383213"/>
          <p14:tracePt t="63330" x="3435350" y="5394325"/>
          <p14:tracePt t="63367" x="3435350" y="5400675"/>
          <p14:tracePt t="63431" x="3435350" y="5407025"/>
          <p14:tracePt t="63439" x="3435350" y="5411788"/>
          <p14:tracePt t="63447" x="3435350" y="5418138"/>
          <p14:tracePt t="63464" x="3435350" y="5422900"/>
          <p14:tracePt t="63480" x="3435350" y="5435600"/>
          <p14:tracePt t="63497" x="3435350" y="5440363"/>
          <p14:tracePt t="63527" x="3435350" y="5446713"/>
          <p14:tracePt t="63559" x="3435350" y="5468938"/>
          <p14:tracePt t="63567" x="3435350" y="5475288"/>
          <p14:tracePt t="63575" x="3435350" y="5486400"/>
          <p14:tracePt t="63583" x="3435350" y="5503863"/>
          <p14:tracePt t="63597" x="3435350" y="5508625"/>
          <p14:tracePt t="63614" x="3440113" y="5532438"/>
          <p14:tracePt t="64119" x="3446463" y="5532438"/>
          <p14:tracePt t="64151" x="3457575" y="5532438"/>
          <p14:tracePt t="64167" x="3463925" y="5532438"/>
          <p14:tracePt t="64215" x="3463925" y="5537200"/>
          <p14:tracePt t="64231" x="3468688" y="5537200"/>
          <p14:tracePt t="64247" x="3475038" y="5543550"/>
          <p14:tracePt t="64327" x="3479800" y="5543550"/>
          <p14:tracePt t="64343" x="3479800" y="5549900"/>
          <p14:tracePt t="64423" x="3486150" y="5549900"/>
          <p14:tracePt t="64439" x="3486150" y="5561013"/>
          <p14:tracePt t="65067" x="3497263" y="5565775"/>
          <p14:tracePt t="65307" x="3503613" y="5565775"/>
          <p14:tracePt t="65323" x="3508375" y="5565775"/>
          <p14:tracePt t="65531" x="3521075" y="5565775"/>
          <p14:tracePt t="65539" x="3532188" y="5565775"/>
          <p14:tracePt t="65547" x="3536950" y="5572125"/>
          <p14:tracePt t="65675" x="3543300" y="5572125"/>
          <p14:tracePt t="65683" x="3549650" y="5572125"/>
          <p14:tracePt t="65899" x="3549650" y="5578475"/>
          <p14:tracePt t="65931" x="3549650" y="5583238"/>
          <p14:tracePt t="66267" x="3554413" y="5583238"/>
          <p14:tracePt t="66283" x="3560763" y="5583238"/>
          <p14:tracePt t="66379" x="3571875" y="5583238"/>
          <p14:tracePt t="66395" x="3578225" y="5583238"/>
          <p14:tracePt t="66403" x="3582988" y="5578475"/>
          <p14:tracePt t="66413" x="3594100" y="5572125"/>
          <p14:tracePt t="66430" x="3611563" y="5554663"/>
          <p14:tracePt t="66447" x="3622675" y="5549900"/>
          <p14:tracePt t="66463" x="3635375" y="5543550"/>
          <p14:tracePt t="66480" x="3668713" y="5543550"/>
          <p14:tracePt t="66497" x="3697288" y="5537200"/>
          <p14:tracePt t="66513" x="3725863" y="5526088"/>
          <p14:tracePt t="66530" x="3749675" y="5514975"/>
          <p14:tracePt t="66547" x="3771900" y="5497513"/>
          <p14:tracePt t="66563" x="3811588" y="5480050"/>
          <p14:tracePt t="66580" x="3822700" y="5464175"/>
          <p14:tracePt t="66597" x="3829050" y="5457825"/>
          <p14:tracePt t="66613" x="3835400" y="5457825"/>
          <p14:tracePt t="66635" x="3835400" y="5451475"/>
          <p14:tracePt t="66683" x="3846513" y="5451475"/>
          <p14:tracePt t="66691" x="3846513" y="5446713"/>
          <p14:tracePt t="66699" x="3851275" y="5446713"/>
          <p14:tracePt t="66713" x="3857625" y="5429250"/>
          <p14:tracePt t="66730" x="3863975" y="5422900"/>
          <p14:tracePt t="66747" x="3879850" y="5407025"/>
          <p14:tracePt t="66763" x="3886200" y="5378450"/>
          <p14:tracePt t="66780" x="3892550" y="5360988"/>
          <p14:tracePt t="66797" x="3892550" y="5354638"/>
          <p14:tracePt t="66813" x="3892550" y="5343525"/>
          <p14:tracePt t="66830" x="3892550" y="5337175"/>
          <p14:tracePt t="66847" x="3892550" y="5332413"/>
          <p14:tracePt t="66863" x="3897313" y="5332413"/>
          <p14:tracePt t="66880" x="3897313" y="5321300"/>
          <p14:tracePt t="66897" x="3897313" y="5314950"/>
          <p14:tracePt t="67019" x="3897313" y="5308600"/>
          <p14:tracePt t="67035" x="3897313" y="5303838"/>
          <p14:tracePt t="67043" x="3897313" y="5297488"/>
          <p14:tracePt t="67051" x="3897313" y="5292725"/>
          <p14:tracePt t="67083" x="3897313" y="5280025"/>
          <p14:tracePt t="70112" x="3879850" y="5280025"/>
          <p14:tracePt t="70119" x="3875088" y="5280025"/>
          <p14:tracePt t="70129" x="3868738" y="5280025"/>
          <p14:tracePt t="70146" x="3840163" y="5275263"/>
          <p14:tracePt t="70163" x="3817938" y="5264150"/>
          <p14:tracePt t="70179" x="3794125" y="5251450"/>
          <p14:tracePt t="70196" x="3778250" y="5240338"/>
          <p14:tracePt t="70213" x="3743325" y="5235575"/>
          <p14:tracePt t="70229" x="3732213" y="5218113"/>
          <p14:tracePt t="70246" x="3725863" y="5218113"/>
          <p14:tracePt t="70319" x="3714750" y="5218113"/>
          <p14:tracePt t="70400" x="3708400" y="5218113"/>
          <p14:tracePt t="70407" x="3703638" y="5218113"/>
          <p14:tracePt t="70419" x="3697288" y="5218113"/>
          <p14:tracePt t="70435" x="3692525" y="5218113"/>
          <p14:tracePt t="70483" x="3686175" y="5218113"/>
          <p14:tracePt t="70555" x="3675063" y="5218113"/>
          <p14:tracePt t="70596" x="3675063" y="5222875"/>
          <p14:tracePt t="70611" x="3668713" y="5222875"/>
          <p14:tracePt t="70692" x="3668713" y="5229225"/>
          <p14:tracePt t="72228" x="3668713" y="5222875"/>
          <p14:tracePt t="72244" x="3668713" y="5218113"/>
          <p14:tracePt t="75768" x="3679825" y="5211763"/>
          <p14:tracePt t="75776" x="3692525" y="5200650"/>
          <p14:tracePt t="75784" x="3697288" y="5200650"/>
          <p14:tracePt t="75795" x="3714750" y="5200650"/>
          <p14:tracePt t="75812" x="3721100" y="5194300"/>
          <p14:tracePt t="75828" x="3725863" y="5194300"/>
          <p14:tracePt t="75848" x="3732213" y="5194300"/>
          <p14:tracePt t="75880" x="3749675" y="5189538"/>
          <p14:tracePt t="75888" x="3754438" y="5189538"/>
          <p14:tracePt t="75896" x="3760788" y="5189538"/>
          <p14:tracePt t="75912" x="3778250" y="5183188"/>
          <p14:tracePt t="75928" x="3817938" y="5165725"/>
          <p14:tracePt t="75945" x="3851275" y="5149850"/>
          <p14:tracePt t="75962" x="3903663" y="5132388"/>
          <p14:tracePt t="75978" x="3914775" y="5121275"/>
          <p14:tracePt t="75995" x="3932238" y="5114925"/>
          <p14:tracePt t="76012" x="3954463" y="5114925"/>
          <p14:tracePt t="76028" x="3971925" y="5114925"/>
          <p14:tracePt t="76045" x="4000500" y="5114925"/>
          <p14:tracePt t="76062" x="4029075" y="5126038"/>
          <p14:tracePt t="76078" x="4079875" y="5132388"/>
          <p14:tracePt t="76095" x="4103688" y="5132388"/>
          <p14:tracePt t="76112" x="4114800" y="5137150"/>
          <p14:tracePt t="76128" x="4132263" y="5137150"/>
          <p14:tracePt t="76145" x="4137025" y="5137150"/>
          <p14:tracePt t="76168" x="4143375" y="5149850"/>
          <p14:tracePt t="76184" x="4149725" y="5149850"/>
          <p14:tracePt t="76195" x="4165600" y="5154613"/>
          <p14:tracePt t="76212" x="4246563" y="5165725"/>
          <p14:tracePt t="76228" x="4308475" y="5183188"/>
          <p14:tracePt t="76245" x="4360863" y="5189538"/>
          <p14:tracePt t="76262" x="4365625" y="5194300"/>
          <p14:tracePt t="76278" x="4371975" y="5194300"/>
          <p14:tracePt t="76296" x="4378325" y="5194300"/>
          <p14:tracePt t="76316" x="4378325" y="5200650"/>
          <p14:tracePt t="76328" x="4383088" y="5200650"/>
          <p14:tracePt t="76345" x="4400550" y="5207000"/>
          <p14:tracePt t="76362" x="4406900" y="5218113"/>
          <p14:tracePt t="76378" x="4411663" y="5218113"/>
          <p14:tracePt t="76395" x="4411663" y="5222875"/>
          <p14:tracePt t="76412" x="4435475" y="5235575"/>
          <p14:tracePt t="76428" x="4440238" y="5235575"/>
          <p14:tracePt t="76445" x="4440238" y="5240338"/>
          <p14:tracePt t="76588" x="4446588" y="5251450"/>
          <p14:tracePt t="76604" x="4451350" y="5251450"/>
          <p14:tracePt t="76612" x="4451350" y="5257800"/>
          <p14:tracePt t="76636" x="4464050" y="5257800"/>
          <p14:tracePt t="76652" x="4464050" y="5264150"/>
          <p14:tracePt t="77340" x="4468813" y="5264150"/>
          <p14:tracePt t="77484" x="4475163" y="5257800"/>
          <p14:tracePt t="78652" x="4475163" y="5246688"/>
          <p14:tracePt t="78660" x="4457700" y="5235575"/>
          <p14:tracePt t="78668" x="4440238" y="5218113"/>
          <p14:tracePt t="78678" x="4418013" y="5207000"/>
          <p14:tracePt t="78695" x="4371975" y="5183188"/>
          <p14:tracePt t="78711" x="4297363" y="5154613"/>
          <p14:tracePt t="78728" x="4246563" y="5137150"/>
          <p14:tracePt t="78745" x="4160838" y="5121275"/>
          <p14:tracePt t="78761" x="4092575" y="5103813"/>
          <p14:tracePt t="78778" x="4029075" y="5092700"/>
          <p14:tracePt t="78795" x="3960813" y="5080000"/>
          <p14:tracePt t="78811" x="3897313" y="5075238"/>
          <p14:tracePt t="78828" x="3822700" y="5064125"/>
          <p14:tracePt t="78845" x="3789363" y="5057775"/>
          <p14:tracePt t="78861" x="3778250" y="5051425"/>
          <p14:tracePt t="78878" x="3743325" y="5035550"/>
          <p14:tracePt t="78895" x="3708400" y="5022850"/>
          <p14:tracePt t="78911" x="3708400" y="5018088"/>
          <p14:tracePt t="79052" x="3703638" y="5029200"/>
          <p14:tracePt t="79060" x="3703638" y="5035550"/>
          <p14:tracePt t="79068" x="3697288" y="5057775"/>
          <p14:tracePt t="79078" x="3663950" y="5143500"/>
          <p14:tracePt t="79095" x="3582988" y="5286375"/>
          <p14:tracePt t="79111" x="3514725" y="5394325"/>
          <p14:tracePt t="79128" x="3508375" y="5407025"/>
          <p14:tracePt t="79408" x="3521075" y="5394325"/>
          <p14:tracePt t="79416" x="3536950" y="5383213"/>
          <p14:tracePt t="79424" x="3554413" y="5354638"/>
          <p14:tracePt t="79432" x="3571875" y="5337175"/>
          <p14:tracePt t="79445" x="3578225" y="5332413"/>
          <p14:tracePt t="79461" x="3600450" y="5308600"/>
          <p14:tracePt t="79478" x="3606800" y="5303838"/>
          <p14:tracePt t="79584" x="3611563" y="5303838"/>
          <p14:tracePt t="79600" x="3622675" y="5303838"/>
          <p14:tracePt t="79616" x="3629025" y="5303838"/>
          <p14:tracePt t="79632" x="3635375" y="5303838"/>
          <p14:tracePt t="79648" x="3657600" y="5303838"/>
          <p14:tracePt t="79656" x="3675063" y="5297488"/>
          <p14:tracePt t="79664" x="3697288" y="5280025"/>
          <p14:tracePt t="79678" x="3725863" y="5264150"/>
          <p14:tracePt t="79695" x="3829050" y="5194300"/>
          <p14:tracePt t="79711" x="3886200" y="5154613"/>
          <p14:tracePt t="79728" x="3908425" y="5126038"/>
          <p14:tracePt t="79856" x="3903663" y="5126038"/>
          <p14:tracePt t="79888" x="3892550" y="5126038"/>
          <p14:tracePt t="79896" x="3886200" y="5126038"/>
          <p14:tracePt t="79904" x="3875088" y="5126038"/>
          <p14:tracePt t="79912" x="3857625" y="5126038"/>
          <p14:tracePt t="79928" x="3835400" y="5137150"/>
          <p14:tracePt t="79945" x="3817938" y="5143500"/>
          <p14:tracePt t="79961" x="3806825" y="5143500"/>
          <p14:tracePt t="79978" x="3794125" y="5154613"/>
          <p14:tracePt t="79995" x="3771900" y="5160963"/>
          <p14:tracePt t="80011" x="3708400" y="5178425"/>
          <p14:tracePt t="80028" x="3646488" y="5194300"/>
          <p14:tracePt t="80044" x="3594100" y="5211763"/>
          <p14:tracePt t="80061" x="3582988" y="5211763"/>
          <p14:tracePt t="80078" x="3582988" y="5218113"/>
          <p14:tracePt t="80094" x="3578225" y="5218113"/>
          <p14:tracePt t="80111" x="3578225" y="5222875"/>
          <p14:tracePt t="80128" x="3571875" y="5222875"/>
          <p14:tracePt t="80304" x="3578225" y="5222875"/>
          <p14:tracePt t="80352" x="3578225" y="5211763"/>
          <p14:tracePt t="80360" x="3578225" y="5200650"/>
          <p14:tracePt t="80368" x="3578225" y="5172075"/>
          <p14:tracePt t="80378" x="3578225" y="5154613"/>
          <p14:tracePt t="80394" x="3578225" y="5108575"/>
          <p14:tracePt t="80411" x="3578225" y="5046663"/>
          <p14:tracePt t="80428" x="3578225" y="5018088"/>
          <p14:tracePt t="80444" x="3571875" y="4994275"/>
          <p14:tracePt t="80461" x="3565525" y="4983163"/>
          <p14:tracePt t="80478" x="3565525" y="4972050"/>
          <p14:tracePt t="80494" x="3560763" y="4965700"/>
          <p14:tracePt t="80511" x="3536950" y="4954588"/>
          <p14:tracePt t="80528" x="3514725" y="4949825"/>
          <p14:tracePt t="80544" x="3492500" y="4932363"/>
          <p14:tracePt t="80561" x="3479800" y="4932363"/>
          <p14:tracePt t="80578" x="3435350" y="4926013"/>
          <p14:tracePt t="80594" x="3394075" y="4914900"/>
          <p14:tracePt t="80611" x="3332163" y="4914900"/>
          <p14:tracePt t="80628" x="3235325" y="4914900"/>
          <p14:tracePt t="80644" x="3194050" y="4914900"/>
          <p14:tracePt t="80661" x="3121025" y="4921250"/>
          <p14:tracePt t="80678" x="3040063" y="4932363"/>
          <p14:tracePt t="80694" x="2908300" y="4954588"/>
          <p14:tracePt t="80711" x="2789238" y="4972050"/>
          <p14:tracePt t="80728" x="2657475" y="5006975"/>
          <p14:tracePt t="80744" x="2554288" y="5040313"/>
          <p14:tracePt t="80761" x="2406650" y="5086350"/>
          <p14:tracePt t="80778" x="2332038" y="5114925"/>
          <p14:tracePt t="80794" x="2268538" y="5143500"/>
          <p14:tracePt t="80811" x="2246313" y="5149850"/>
          <p14:tracePt t="80828" x="2228850" y="5154613"/>
          <p14:tracePt t="80844" x="2228850" y="5160963"/>
          <p14:tracePt t="80896" x="2228850" y="5183188"/>
          <p14:tracePt t="80904" x="2228850" y="5200650"/>
          <p14:tracePt t="80912" x="2235200" y="5235575"/>
          <p14:tracePt t="80928" x="2235200" y="5257800"/>
          <p14:tracePt t="80944" x="2239963" y="5297488"/>
          <p14:tracePt t="80961" x="2246313" y="5321300"/>
          <p14:tracePt t="80978" x="2274888" y="5372100"/>
          <p14:tracePt t="80994" x="2292350" y="5407025"/>
          <p14:tracePt t="81011" x="2314575" y="5435600"/>
          <p14:tracePt t="81028" x="2332038" y="5451475"/>
          <p14:tracePt t="81044" x="2332038" y="5457825"/>
          <p14:tracePt t="82032" x="2336800" y="5457825"/>
          <p14:tracePt t="82256" x="2343150" y="5457825"/>
          <p14:tracePt t="82276" x="2343150" y="5446713"/>
          <p14:tracePt t="82900" x="2378075" y="5435600"/>
          <p14:tracePt t="82908" x="2474913" y="5383213"/>
          <p14:tracePt t="82916" x="2532063" y="5349875"/>
          <p14:tracePt t="82927" x="2611438" y="5303838"/>
          <p14:tracePt t="82944" x="2800350" y="5200650"/>
          <p14:tracePt t="82961" x="2965450" y="5103813"/>
          <p14:tracePt t="82977" x="3063875" y="5029200"/>
          <p14:tracePt t="82994" x="3097213" y="5018088"/>
          <p14:tracePt t="83108" x="3103563" y="5018088"/>
          <p14:tracePt t="83124" x="3108325" y="5018088"/>
          <p14:tracePt t="83132" x="3125788" y="5018088"/>
          <p14:tracePt t="83140" x="3132138" y="5018088"/>
          <p14:tracePt t="83148" x="3149600" y="5018088"/>
          <p14:tracePt t="83161" x="3171825" y="5018088"/>
          <p14:tracePt t="83177" x="3194050" y="5018088"/>
          <p14:tracePt t="83194" x="3222625" y="5018088"/>
          <p14:tracePt t="83211" x="3235325" y="5018088"/>
          <p14:tracePt t="83227" x="3246438" y="5018088"/>
          <p14:tracePt t="83268" x="3257550" y="5018088"/>
          <p14:tracePt t="83276" x="3268663" y="5018088"/>
          <p14:tracePt t="83284" x="3292475" y="5018088"/>
          <p14:tracePt t="83294" x="3321050" y="5018088"/>
          <p14:tracePt t="83311" x="3360738" y="5018088"/>
          <p14:tracePt t="83327" x="3389313" y="5018088"/>
          <p14:tracePt t="83344" x="3411538" y="5018088"/>
          <p14:tracePt t="83361" x="3435350" y="5018088"/>
          <p14:tracePt t="83377" x="3463925" y="5018088"/>
          <p14:tracePt t="83394" x="3479800" y="5018088"/>
          <p14:tracePt t="83411" x="3497263" y="5018088"/>
          <p14:tracePt t="83427" x="3503613" y="5018088"/>
          <p14:tracePt t="83444" x="3521075" y="5018088"/>
          <p14:tracePt t="83461" x="3536950" y="5018088"/>
          <p14:tracePt t="83477" x="3554413" y="5018088"/>
          <p14:tracePt t="83494" x="3578225" y="5018088"/>
          <p14:tracePt t="83511" x="3606800" y="5022850"/>
          <p14:tracePt t="83527" x="3640138" y="5040313"/>
          <p14:tracePt t="83544" x="3668713" y="5051425"/>
          <p14:tracePt t="83561" x="3686175" y="5057775"/>
          <p14:tracePt t="83577" x="3714750" y="5064125"/>
          <p14:tracePt t="83594" x="3725863" y="5068888"/>
          <p14:tracePt t="83611" x="3736975" y="5075238"/>
          <p14:tracePt t="83764" x="3736975" y="5086350"/>
          <p14:tracePt t="83892" x="3736975" y="5092700"/>
          <p14:tracePt t="83900" x="3736975" y="5097463"/>
          <p14:tracePt t="83911" x="3736975" y="5103813"/>
          <p14:tracePt t="83927" x="3736975" y="5108575"/>
          <p14:tracePt t="83944" x="3736975" y="5114925"/>
          <p14:tracePt t="84052" x="3736975" y="5126038"/>
          <p14:tracePt t="84060" x="3736975" y="5132388"/>
          <p14:tracePt t="84068" x="3732213" y="5137150"/>
          <p14:tracePt t="84077" x="3732213" y="5143500"/>
          <p14:tracePt t="84094" x="3732213" y="5154613"/>
          <p14:tracePt t="84111" x="3732213" y="5165725"/>
          <p14:tracePt t="84228" x="3732213" y="5172075"/>
          <p14:tracePt t="84244" x="3732213" y="5178425"/>
          <p14:tracePt t="84252" x="3725863" y="5183188"/>
          <p14:tracePt t="84261" x="3725863" y="5189538"/>
          <p14:tracePt t="84277" x="3721100" y="5189538"/>
          <p14:tracePt t="84340" x="3714750" y="5194300"/>
          <p14:tracePt t="84404" x="3703638" y="5194300"/>
          <p14:tracePt t="84412" x="3703638" y="5207000"/>
          <p14:tracePt t="84436" x="3697288" y="5207000"/>
          <p14:tracePt t="84452" x="3697288" y="5211763"/>
          <p14:tracePt t="84468" x="3692525" y="5211763"/>
          <p14:tracePt t="84500" x="3692525" y="5218113"/>
          <p14:tracePt t="84548" x="3686175" y="5218113"/>
          <p14:tracePt t="84564" x="3679825" y="5222875"/>
          <p14:tracePt t="94001" x="0" y="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8361"/>
            <a:ext cx="7498080" cy="1143000"/>
          </a:xfrm>
        </p:spPr>
        <p:txBody>
          <a:bodyPr/>
          <a:lstStyle/>
          <a:p>
            <a:r>
              <a:rPr lang="en-US" dirty="0"/>
              <a:t>“Mind the Gap”</a:t>
            </a:r>
          </a:p>
        </p:txBody>
      </p:sp>
      <p:sp>
        <p:nvSpPr>
          <p:cNvPr id="5" name="Content Placeholder 4"/>
          <p:cNvSpPr>
            <a:spLocks noGrp="1"/>
          </p:cNvSpPr>
          <p:nvPr>
            <p:ph idx="1"/>
          </p:nvPr>
        </p:nvSpPr>
        <p:spPr>
          <a:xfrm>
            <a:off x="1435608" y="1172378"/>
            <a:ext cx="7498080" cy="1447800"/>
          </a:xfrm>
        </p:spPr>
        <p:txBody>
          <a:bodyPr>
            <a:normAutofit/>
          </a:bodyPr>
          <a:lstStyle/>
          <a:p>
            <a:r>
              <a:rPr lang="en-US" sz="2400" dirty="0"/>
              <a:t>How many people are affected and where do they live?</a:t>
            </a:r>
          </a:p>
        </p:txBody>
      </p:sp>
      <p:pic>
        <p:nvPicPr>
          <p:cNvPr id="3" name="Picture 2" descr="Two pie charts showing distribution of adults in the coverage gap.&#10;&#10;First show by state:&#10;Texas has 26%&#10;Florida has 18%&#10;North Carolina has 10%&#10;Georgia has 8%&#10;All other states who have not yet expanded have 39%&#10;&#10;Second chart shows distribution by geographic region:&#10;South has 89%&#10;Midwest has 7%&#10;West has 4%&#10;Northeast has 1%&#10;&#10;Total number of people caught in this gap in 2014 was 4 million"/>
          <p:cNvPicPr>
            <a:picLocks noChangeAspect="1"/>
          </p:cNvPicPr>
          <p:nvPr/>
        </p:nvPicPr>
        <p:blipFill>
          <a:blip r:embed="rId3"/>
          <a:stretch>
            <a:fillRect/>
          </a:stretch>
        </p:blipFill>
        <p:spPr>
          <a:xfrm>
            <a:off x="2257850" y="1600200"/>
            <a:ext cx="6505150" cy="4889956"/>
          </a:xfrm>
          <a:prstGeom prst="rect">
            <a:avLst/>
          </a:prstGeom>
        </p:spPr>
      </p:pic>
      <p:sp>
        <p:nvSpPr>
          <p:cNvPr id="4" name="Rectangle 3"/>
          <p:cNvSpPr/>
          <p:nvPr/>
        </p:nvSpPr>
        <p:spPr>
          <a:xfrm>
            <a:off x="3733800" y="6642556"/>
            <a:ext cx="5855208" cy="215444"/>
          </a:xfrm>
          <a:prstGeom prst="rect">
            <a:avLst/>
          </a:prstGeom>
        </p:spPr>
        <p:txBody>
          <a:bodyPr wrap="square">
            <a:spAutoFit/>
          </a:bodyPr>
          <a:lstStyle/>
          <a:p>
            <a:r>
              <a:rPr lang="en-US" sz="800" dirty="0"/>
              <a:t>http://kff.org/health-reform/issue-brief/the-coverage-gap-uninsured-poor-adults-in-states-that-do-not-expand-medicaid-an-update/</a:t>
            </a:r>
          </a:p>
        </p:txBody>
      </p:sp>
      <p:sp>
        <p:nvSpPr>
          <p:cNvPr id="6" name="Oval 5"/>
          <p:cNvSpPr/>
          <p:nvPr/>
        </p:nvSpPr>
        <p:spPr>
          <a:xfrm>
            <a:off x="4092389" y="3461274"/>
            <a:ext cx="457200" cy="457200"/>
          </a:xfrm>
          <a:prstGeom prst="ellips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p:cNvSpPr/>
          <p:nvPr/>
        </p:nvSpPr>
        <p:spPr>
          <a:xfrm>
            <a:off x="6193716" y="3494442"/>
            <a:ext cx="457200" cy="457200"/>
          </a:xfrm>
          <a:prstGeom prst="ellips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6"/>
          <p:cNvSpPr/>
          <p:nvPr/>
        </p:nvSpPr>
        <p:spPr>
          <a:xfrm>
            <a:off x="3886200" y="5334000"/>
            <a:ext cx="2819400" cy="381000"/>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59207183"/>
      </p:ext>
    </p:extLst>
  </p:cSld>
  <p:clrMapOvr>
    <a:masterClrMapping/>
  </p:clrMapOvr>
  <p:extLst>
    <p:ext uri="{3A86A75C-4F4B-4683-9AE1-C65F6400EC91}">
      <p14:laserTraceLst xmlns:p14="http://schemas.microsoft.com/office/powerpoint/2010/main">
        <p14:tracePtLst>
          <p14:tracePt t="18849" x="7029450" y="6383338"/>
          <p14:tracePt t="18873" x="7035800" y="6378575"/>
          <p14:tracePt t="18881" x="7035800" y="6372225"/>
          <p14:tracePt t="18890" x="7040563" y="6372225"/>
          <p14:tracePt t="18906" x="7040563" y="6361113"/>
          <p14:tracePt t="18923" x="7007225" y="6275388"/>
          <p14:tracePt t="18940" x="6904038" y="6161088"/>
          <p14:tracePt t="18956" x="6732588" y="6022975"/>
          <p14:tracePt t="18973" x="6635750" y="5937250"/>
          <p14:tracePt t="18990" x="6475413" y="5789613"/>
          <p14:tracePt t="19006" x="6400800" y="5708650"/>
          <p14:tracePt t="19023" x="6321425" y="5646738"/>
          <p14:tracePt t="19040" x="6240463" y="5594350"/>
          <p14:tracePt t="19056" x="6178550" y="5572125"/>
          <p14:tracePt t="19057" x="6154738" y="5572125"/>
          <p14:tracePt t="19073" x="6115050" y="5561013"/>
          <p14:tracePt t="19090" x="6080125" y="5561013"/>
          <p14:tracePt t="19106" x="6018213" y="5532438"/>
          <p14:tracePt t="19123" x="5868988" y="5464175"/>
          <p14:tracePt t="19140" x="5583238" y="5326063"/>
          <p14:tracePt t="19156" x="5280025" y="5160963"/>
          <p14:tracePt t="19173" x="5035550" y="5018088"/>
          <p14:tracePt t="19190" x="4892675" y="4914900"/>
          <p14:tracePt t="19206" x="4846638" y="4857750"/>
          <p14:tracePt t="19223" x="4840288" y="4846638"/>
          <p14:tracePt t="19240" x="4840288" y="4835525"/>
          <p14:tracePt t="19256" x="4835525" y="4822825"/>
          <p14:tracePt t="19273" x="4835525" y="4811713"/>
          <p14:tracePt t="19290" x="4829175" y="4811713"/>
          <p14:tracePt t="19329" x="4829175" y="4806950"/>
          <p14:tracePt t="19337" x="4818063" y="4806950"/>
          <p14:tracePt t="19345" x="4818063" y="4789488"/>
          <p14:tracePt t="19356" x="4806950" y="4783138"/>
          <p14:tracePt t="19373" x="4789488" y="4772025"/>
          <p14:tracePt t="19390" x="4765675" y="4754563"/>
          <p14:tracePt t="19406" x="4754563" y="4743450"/>
          <p14:tracePt t="19469" x="4749800" y="4743450"/>
          <p14:tracePt t="19485" x="4743450" y="4743450"/>
          <p14:tracePt t="19493" x="4725988" y="4760913"/>
          <p14:tracePt t="19501" x="4708525" y="4778375"/>
          <p14:tracePt t="19509" x="4703763" y="4783138"/>
          <p14:tracePt t="19523" x="4697413" y="4789488"/>
          <p14:tracePt t="19565" x="4697413" y="4794250"/>
          <p14:tracePt t="19581" x="4714875" y="4794250"/>
          <p14:tracePt t="19589" x="4749800" y="4806950"/>
          <p14:tracePt t="19597" x="4846638" y="4818063"/>
          <p14:tracePt t="19606" x="4926013" y="4829175"/>
          <p14:tracePt t="19623" x="5086350" y="4840288"/>
          <p14:tracePt t="19640" x="5286375" y="4851400"/>
          <p14:tracePt t="19656" x="5378450" y="4864100"/>
          <p14:tracePt t="19673" x="5418138" y="4864100"/>
          <p14:tracePt t="19725" x="5435600" y="4864100"/>
          <p14:tracePt t="19733" x="5446713" y="4864100"/>
          <p14:tracePt t="19741" x="5475288" y="4857750"/>
          <p14:tracePt t="19756" x="5508625" y="4840288"/>
          <p14:tracePt t="19773" x="5640388" y="4811713"/>
          <p14:tracePt t="19790" x="5686425" y="4811713"/>
          <p14:tracePt t="19806" x="5697538" y="4811713"/>
          <p14:tracePt t="19889" x="5692775" y="4794250"/>
          <p14:tracePt t="19897" x="5686425" y="4772025"/>
          <p14:tracePt t="19906" x="5668963" y="4754563"/>
          <p14:tracePt t="19923" x="5572125" y="4679950"/>
          <p14:tracePt t="19940" x="5464175" y="4629150"/>
          <p14:tracePt t="19956" x="5240338" y="4589463"/>
          <p14:tracePt t="19973" x="5064125" y="4578350"/>
          <p14:tracePt t="19990" x="4892675" y="4594225"/>
          <p14:tracePt t="20006" x="4800600" y="4622800"/>
          <p14:tracePt t="20023" x="4708525" y="4657725"/>
          <p14:tracePt t="20040" x="4657725" y="4675188"/>
          <p14:tracePt t="20056" x="4572000" y="4703763"/>
          <p14:tracePt t="20073" x="4475163" y="4732338"/>
          <p14:tracePt t="20090" x="4360863" y="4760913"/>
          <p14:tracePt t="20106" x="4286250" y="4789488"/>
          <p14:tracePt t="20123" x="4165600" y="4822825"/>
          <p14:tracePt t="20140" x="4068763" y="4840288"/>
          <p14:tracePt t="20156" x="3921125" y="4864100"/>
          <p14:tracePt t="20173" x="3857625" y="4875213"/>
          <p14:tracePt t="20189" x="3829050" y="4879975"/>
          <p14:tracePt t="20265" x="3835400" y="4879975"/>
          <p14:tracePt t="20273" x="3840163" y="4903788"/>
          <p14:tracePt t="20281" x="3857625" y="4921250"/>
          <p14:tracePt t="20289" x="3875088" y="4960938"/>
          <p14:tracePt t="20306" x="3921125" y="5011738"/>
          <p14:tracePt t="20323" x="3949700" y="5029200"/>
          <p14:tracePt t="20340" x="4000500" y="5075238"/>
          <p14:tracePt t="20356" x="4075113" y="5108575"/>
          <p14:tracePt t="20373" x="4211638" y="5143500"/>
          <p14:tracePt t="20389" x="4308475" y="5143500"/>
          <p14:tracePt t="20406" x="4457700" y="5137150"/>
          <p14:tracePt t="20423" x="4611688" y="5126038"/>
          <p14:tracePt t="20439" x="4743450" y="5114925"/>
          <p14:tracePt t="20456" x="4811713" y="5114925"/>
          <p14:tracePt t="20473" x="4886325" y="5114925"/>
          <p14:tracePt t="20489" x="4954588" y="5137150"/>
          <p14:tracePt t="20506" x="5103813" y="5172075"/>
          <p14:tracePt t="20523" x="5222875" y="5189538"/>
          <p14:tracePt t="20539" x="5365750" y="5200650"/>
          <p14:tracePt t="20556" x="5464175" y="5211763"/>
          <p14:tracePt t="20573" x="5600700" y="5211763"/>
          <p14:tracePt t="20589" x="5664200" y="5211763"/>
          <p14:tracePt t="20606" x="5675313" y="5211763"/>
          <p14:tracePt t="20623" x="5680075" y="5211763"/>
          <p14:tracePt t="20641" x="5692775" y="5211763"/>
          <p14:tracePt t="20657" x="5697538" y="5207000"/>
          <p14:tracePt t="20673" x="5708650" y="5207000"/>
          <p14:tracePt t="20689" x="5749925" y="5207000"/>
          <p14:tracePt t="20706" x="5754688" y="5200650"/>
          <p14:tracePt t="20723" x="5783263" y="5200650"/>
          <p14:tracePt t="20739" x="5840413" y="5200650"/>
          <p14:tracePt t="20756" x="5943600" y="5189538"/>
          <p14:tracePt t="20773" x="6103938" y="5189538"/>
          <p14:tracePt t="20789" x="6246813" y="5178425"/>
          <p14:tracePt t="20806" x="6269038" y="5165725"/>
          <p14:tracePt t="20837" x="6269038" y="5160963"/>
          <p14:tracePt t="20913" x="6269038" y="5154613"/>
          <p14:tracePt t="20949" x="6269038" y="5137150"/>
          <p14:tracePt t="20957" x="6269038" y="5126038"/>
          <p14:tracePt t="20965" x="6269038" y="5108575"/>
          <p14:tracePt t="20973" x="6275388" y="5086350"/>
          <p14:tracePt t="20989" x="6275388" y="5068888"/>
          <p14:tracePt t="21006" x="6280150" y="5057775"/>
          <p14:tracePt t="21023" x="6280150" y="5051425"/>
          <p14:tracePt t="21057" x="6280150" y="5046663"/>
          <p14:tracePt t="21073" x="6280150" y="5040313"/>
          <p14:tracePt t="21081" x="6280150" y="5029200"/>
          <p14:tracePt t="21089" x="6280150" y="5018088"/>
          <p14:tracePt t="21106" x="6280150" y="4989513"/>
          <p14:tracePt t="21123" x="6280150" y="4965700"/>
          <p14:tracePt t="21139" x="6257925" y="4943475"/>
          <p14:tracePt t="21156" x="6251575" y="4921250"/>
          <p14:tracePt t="21173" x="6235700" y="4908550"/>
          <p14:tracePt t="21189" x="6223000" y="4892675"/>
          <p14:tracePt t="21206" x="6200775" y="4879975"/>
          <p14:tracePt t="21223" x="6172200" y="4864100"/>
          <p14:tracePt t="21239" x="6132513" y="4846638"/>
          <p14:tracePt t="21256" x="6086475" y="4829175"/>
          <p14:tracePt t="21273" x="6046788" y="4822825"/>
          <p14:tracePt t="21289" x="6022975" y="4811713"/>
          <p14:tracePt t="21306" x="6007100" y="4806950"/>
          <p14:tracePt t="21323" x="5989638" y="4800600"/>
          <p14:tracePt t="21339" x="5978525" y="4794250"/>
          <p14:tracePt t="21356" x="5965825" y="4789488"/>
          <p14:tracePt t="21373" x="5921375" y="4772025"/>
          <p14:tracePt t="21389" x="5886450" y="4765675"/>
          <p14:tracePt t="21406" x="5857875" y="4765675"/>
          <p14:tracePt t="21423" x="5818188" y="4754563"/>
          <p14:tracePt t="21439" x="5789613" y="4754563"/>
          <p14:tracePt t="21456" x="5749925" y="4754563"/>
          <p14:tracePt t="21473" x="5697538" y="4754563"/>
          <p14:tracePt t="21489" x="5611813" y="4754563"/>
          <p14:tracePt t="21506" x="5514975" y="4743450"/>
          <p14:tracePt t="21523" x="5389563" y="4743450"/>
          <p14:tracePt t="21539" x="5257800" y="4737100"/>
          <p14:tracePt t="21556" x="5172075" y="4725988"/>
          <p14:tracePt t="21573" x="5108575" y="4725988"/>
          <p14:tracePt t="21589" x="5075238" y="4725988"/>
          <p14:tracePt t="21606" x="5029200" y="4725988"/>
          <p14:tracePt t="21623" x="4978400" y="4725988"/>
          <p14:tracePt t="21639" x="4914900" y="4737100"/>
          <p14:tracePt t="21656" x="4857750" y="4743450"/>
          <p14:tracePt t="21673" x="4811713" y="4754563"/>
          <p14:tracePt t="21689" x="4772025" y="4772025"/>
          <p14:tracePt t="21706" x="4749800" y="4772025"/>
          <p14:tracePt t="21723" x="4737100" y="4772025"/>
          <p14:tracePt t="21739" x="4732338" y="4772025"/>
          <p14:tracePt t="21756" x="4725988" y="4778375"/>
          <p14:tracePt t="21773" x="4721225" y="4778375"/>
          <p14:tracePt t="21789" x="4708525" y="4778375"/>
          <p14:tracePt t="21873" x="4708525" y="4783138"/>
          <p14:tracePt t="21889" x="4703763" y="4783138"/>
          <p14:tracePt t="21897" x="4697413" y="4783138"/>
          <p14:tracePt t="21906" x="4692650" y="4789488"/>
          <p14:tracePt t="21937" x="4692650" y="4794250"/>
          <p14:tracePt t="21945" x="4686300" y="4794250"/>
          <p14:tracePt t="22297" x="4679950" y="4794250"/>
          <p14:tracePt t="22313" x="4679950" y="4800600"/>
          <p14:tracePt t="22345" x="4668838" y="4800600"/>
          <p14:tracePt t="22585" x="4664075" y="4800600"/>
          <p14:tracePt t="25809" x="0" y="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Why did Texas Not Expand?</a:t>
            </a:r>
          </a:p>
        </p:txBody>
      </p:sp>
      <p:sp>
        <p:nvSpPr>
          <p:cNvPr id="7" name="Content Placeholder 6"/>
          <p:cNvSpPr>
            <a:spLocks noGrp="1"/>
          </p:cNvSpPr>
          <p:nvPr>
            <p:ph idx="1"/>
          </p:nvPr>
        </p:nvSpPr>
        <p:spPr>
          <a:xfrm>
            <a:off x="1435608" y="1447800"/>
            <a:ext cx="7498080" cy="5105400"/>
          </a:xfrm>
        </p:spPr>
        <p:txBody>
          <a:bodyPr>
            <a:normAutofit fontScale="92500" lnSpcReduction="10000"/>
          </a:bodyPr>
          <a:lstStyle/>
          <a:p>
            <a:r>
              <a:rPr lang="en-US" sz="2400" dirty="0"/>
              <a:t>Didn’t want </a:t>
            </a:r>
            <a:r>
              <a:rPr lang="en-US" sz="2400" b="1" dirty="0"/>
              <a:t>additional federal intervention </a:t>
            </a:r>
            <a:r>
              <a:rPr lang="en-US" sz="2400" dirty="0"/>
              <a:t>in state</a:t>
            </a:r>
          </a:p>
          <a:p>
            <a:pPr lvl="1"/>
            <a:r>
              <a:rPr lang="en-US" sz="2000" dirty="0"/>
              <a:t>BUT </a:t>
            </a:r>
            <a:r>
              <a:rPr lang="en-US" sz="2000" u="sng" dirty="0">
                <a:solidFill>
                  <a:schemeClr val="accent1">
                    <a:lumMod val="75000"/>
                  </a:schemeClr>
                </a:solidFill>
              </a:rPr>
              <a:t>one-third</a:t>
            </a:r>
            <a:r>
              <a:rPr lang="en-US" sz="2000" dirty="0">
                <a:solidFill>
                  <a:schemeClr val="accent1">
                    <a:lumMod val="75000"/>
                  </a:schemeClr>
                </a:solidFill>
              </a:rPr>
              <a:t> of state budget </a:t>
            </a:r>
            <a:r>
              <a:rPr lang="en-US" sz="2000" dirty="0"/>
              <a:t>is already coming from feds</a:t>
            </a:r>
          </a:p>
          <a:p>
            <a:r>
              <a:rPr lang="en-US" sz="2400" dirty="0"/>
              <a:t>Planned to devise “</a:t>
            </a:r>
            <a:r>
              <a:rPr lang="en-US" sz="2400" b="1" dirty="0"/>
              <a:t>Texas Plan</a:t>
            </a:r>
            <a:r>
              <a:rPr lang="en-US" sz="2400" dirty="0"/>
              <a:t>” to reform healthcare</a:t>
            </a:r>
          </a:p>
          <a:p>
            <a:pPr lvl="1"/>
            <a:r>
              <a:rPr lang="en-US" sz="2000" dirty="0"/>
              <a:t>BUT would feds agree to </a:t>
            </a:r>
            <a:r>
              <a:rPr lang="en-US" sz="2000" dirty="0">
                <a:solidFill>
                  <a:schemeClr val="accent1">
                    <a:lumMod val="75000"/>
                  </a:schemeClr>
                </a:solidFill>
              </a:rPr>
              <a:t>return Medicaid-funding tax $$ </a:t>
            </a:r>
            <a:r>
              <a:rPr lang="en-US" sz="2000" dirty="0"/>
              <a:t>to Texas?</a:t>
            </a:r>
          </a:p>
          <a:p>
            <a:pPr lvl="1"/>
            <a:r>
              <a:rPr lang="en-US" sz="2000" dirty="0"/>
              <a:t>BUT would Texas be able to craft </a:t>
            </a:r>
            <a:r>
              <a:rPr lang="en-US" sz="2000" dirty="0">
                <a:solidFill>
                  <a:schemeClr val="accent1">
                    <a:lumMod val="75000"/>
                  </a:schemeClr>
                </a:solidFill>
              </a:rPr>
              <a:t>more efficient </a:t>
            </a:r>
            <a:r>
              <a:rPr lang="en-US" sz="2000" dirty="0"/>
              <a:t>system?</a:t>
            </a:r>
          </a:p>
          <a:p>
            <a:pPr lvl="1"/>
            <a:r>
              <a:rPr lang="en-US" sz="2000" dirty="0"/>
              <a:t>BUT would Texas be willing to use “new money” to extend benefits to new beneficiaries, </a:t>
            </a:r>
            <a:r>
              <a:rPr lang="en-US" sz="2000" dirty="0">
                <a:solidFill>
                  <a:schemeClr val="accent1">
                    <a:lumMod val="75000"/>
                  </a:schemeClr>
                </a:solidFill>
              </a:rPr>
              <a:t>or find other “pressing” needs?</a:t>
            </a:r>
          </a:p>
          <a:p>
            <a:r>
              <a:rPr lang="en-US" sz="2400" b="1" dirty="0"/>
              <a:t>Couldn’t afford </a:t>
            </a:r>
            <a:r>
              <a:rPr lang="en-US" sz="2400" dirty="0"/>
              <a:t>additional costs</a:t>
            </a:r>
          </a:p>
          <a:p>
            <a:pPr lvl="1"/>
            <a:r>
              <a:rPr lang="en-US" sz="2000" dirty="0"/>
              <a:t>BUT most all of costs was to have been </a:t>
            </a:r>
            <a:r>
              <a:rPr lang="en-US" sz="2000" dirty="0">
                <a:solidFill>
                  <a:schemeClr val="accent1">
                    <a:lumMod val="75000"/>
                  </a:schemeClr>
                </a:solidFill>
              </a:rPr>
              <a:t>funded by feds</a:t>
            </a:r>
          </a:p>
          <a:p>
            <a:pPr lvl="1"/>
            <a:r>
              <a:rPr lang="en-US" sz="2000" dirty="0"/>
              <a:t>BUT studies had shown </a:t>
            </a:r>
            <a:r>
              <a:rPr lang="en-US" sz="2000" dirty="0">
                <a:solidFill>
                  <a:schemeClr val="accent1">
                    <a:lumMod val="75000"/>
                  </a:schemeClr>
                </a:solidFill>
              </a:rPr>
              <a:t>large numbers of new jobs would accompany </a:t>
            </a:r>
            <a:r>
              <a:rPr lang="en-US" sz="2000" dirty="0"/>
              <a:t>the</a:t>
            </a:r>
            <a:r>
              <a:rPr lang="en-US" sz="2000" dirty="0">
                <a:solidFill>
                  <a:schemeClr val="accent1">
                    <a:lumMod val="75000"/>
                  </a:schemeClr>
                </a:solidFill>
              </a:rPr>
              <a:t> </a:t>
            </a:r>
            <a:r>
              <a:rPr lang="en-US" sz="2000" dirty="0"/>
              <a:t>enlargement of healthcare system</a:t>
            </a:r>
          </a:p>
          <a:p>
            <a:r>
              <a:rPr lang="en-US" sz="2400" b="1" dirty="0"/>
              <a:t>Didn’t trust</a:t>
            </a:r>
            <a:r>
              <a:rPr lang="en-US" sz="2400" dirty="0"/>
              <a:t> federal government wouldn’t continue to pay promised bills</a:t>
            </a:r>
          </a:p>
          <a:p>
            <a:pPr lvl="1"/>
            <a:r>
              <a:rPr lang="en-US" sz="2000" dirty="0"/>
              <a:t>BUT </a:t>
            </a:r>
            <a:r>
              <a:rPr lang="en-US" sz="2000" dirty="0">
                <a:solidFill>
                  <a:schemeClr val="accent1">
                    <a:lumMod val="75000"/>
                  </a:schemeClr>
                </a:solidFill>
              </a:rPr>
              <a:t>already trusting </a:t>
            </a:r>
            <a:r>
              <a:rPr lang="en-US" sz="2000" dirty="0"/>
              <a:t>feds to pay for roads, school lunches, etc.</a:t>
            </a:r>
          </a:p>
          <a:p>
            <a:endParaRPr lang="en-US" sz="2400" dirty="0"/>
          </a:p>
        </p:txBody>
      </p:sp>
      <p:sp>
        <p:nvSpPr>
          <p:cNvPr id="5" name="TextBox 4" descr="Comment about 1/3 of state budget coming from feds.  Reads:  Remember chapter 5?"/>
          <p:cNvSpPr txBox="1"/>
          <p:nvPr/>
        </p:nvSpPr>
        <p:spPr>
          <a:xfrm>
            <a:off x="210312" y="1860030"/>
            <a:ext cx="1828800" cy="276999"/>
          </a:xfrm>
          <a:prstGeom prst="rect">
            <a:avLst/>
          </a:prstGeom>
          <a:noFill/>
        </p:spPr>
        <p:txBody>
          <a:bodyPr wrap="square" rtlCol="0">
            <a:spAutoFit/>
          </a:bodyPr>
          <a:lstStyle/>
          <a:p>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Remember </a:t>
            </a:r>
            <a:r>
              <a:rPr lang="en-US" sz="1200" dirty="0" err="1">
                <a:solidFill>
                  <a:srgbClr val="FF0000"/>
                </a:solidFill>
                <a:effectLst>
                  <a:outerShdw blurRad="38100" dist="38100" dir="2700000" algn="tl">
                    <a:srgbClr val="000000">
                      <a:alpha val="43137"/>
                    </a:srgbClr>
                  </a:outerShdw>
                </a:effectLst>
                <a:latin typeface="Segoe Print" panose="02000600000000000000" pitchFamily="2" charset="0"/>
              </a:rPr>
              <a:t>Chpt</a:t>
            </a:r>
            <a:r>
              <a:rPr lang="en-US" sz="1200" dirty="0">
                <a:solidFill>
                  <a:srgbClr val="FF0000"/>
                </a:solidFill>
                <a:effectLst>
                  <a:outerShdw blurRad="38100" dist="38100" dir="2700000" algn="tl">
                    <a:srgbClr val="000000">
                      <a:alpha val="43137"/>
                    </a:srgbClr>
                  </a:outerShdw>
                </a:effectLst>
                <a:latin typeface="Segoe Print" panose="02000600000000000000" pitchFamily="2" charset="0"/>
              </a:rPr>
              <a:t> 5?</a:t>
            </a:r>
          </a:p>
        </p:txBody>
      </p:sp>
    </p:spTree>
    <p:extLst>
      <p:ext uri="{BB962C8B-B14F-4D97-AF65-F5344CB8AC3E}">
        <p14:creationId xmlns:p14="http://schemas.microsoft.com/office/powerpoint/2010/main" val="132322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1000"/>
                                        <p:tgtEl>
                                          <p:spTgt spid="7">
                                            <p:txEl>
                                              <p:pRg st="4" end="4"/>
                                            </p:txEl>
                                          </p:spTgt>
                                        </p:tgtEl>
                                      </p:cBhvr>
                                    </p:animEffect>
                                    <p:anim calcmode="lin" valueType="num">
                                      <p:cBhvr>
                                        <p:cTn id="4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fade">
                                      <p:cBhvr>
                                        <p:cTn id="47" dur="1000"/>
                                        <p:tgtEl>
                                          <p:spTgt spid="7">
                                            <p:txEl>
                                              <p:pRg st="5" end="5"/>
                                            </p:txEl>
                                          </p:spTgt>
                                        </p:tgtEl>
                                      </p:cBhvr>
                                    </p:animEffect>
                                    <p:anim calcmode="lin" valueType="num">
                                      <p:cBhvr>
                                        <p:cTn id="4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1000"/>
                                        <p:tgtEl>
                                          <p:spTgt spid="7">
                                            <p:txEl>
                                              <p:pRg st="6" end="6"/>
                                            </p:txEl>
                                          </p:spTgt>
                                        </p:tgtEl>
                                      </p:cBhvr>
                                    </p:animEffect>
                                    <p:anim calcmode="lin" valueType="num">
                                      <p:cBhvr>
                                        <p:cTn id="5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7">
                                            <p:txEl>
                                              <p:pRg st="7" end="7"/>
                                            </p:txEl>
                                          </p:spTgt>
                                        </p:tgtEl>
                                        <p:attrNameLst>
                                          <p:attrName>style.visibility</p:attrName>
                                        </p:attrNameLst>
                                      </p:cBhvr>
                                      <p:to>
                                        <p:strVal val="visible"/>
                                      </p:to>
                                    </p:set>
                                    <p:animEffect transition="in" filter="fade">
                                      <p:cBhvr>
                                        <p:cTn id="61" dur="1000"/>
                                        <p:tgtEl>
                                          <p:spTgt spid="7">
                                            <p:txEl>
                                              <p:pRg st="7" end="7"/>
                                            </p:txEl>
                                          </p:spTgt>
                                        </p:tgtEl>
                                      </p:cBhvr>
                                    </p:animEffect>
                                    <p:anim calcmode="lin" valueType="num">
                                      <p:cBhvr>
                                        <p:cTn id="62"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7">
                                            <p:txEl>
                                              <p:pRg st="8" end="8"/>
                                            </p:txEl>
                                          </p:spTgt>
                                        </p:tgtEl>
                                        <p:attrNameLst>
                                          <p:attrName>style.visibility</p:attrName>
                                        </p:attrNameLst>
                                      </p:cBhvr>
                                      <p:to>
                                        <p:strVal val="visible"/>
                                      </p:to>
                                    </p:set>
                                    <p:animEffect transition="in" filter="fade">
                                      <p:cBhvr>
                                        <p:cTn id="68" dur="1000"/>
                                        <p:tgtEl>
                                          <p:spTgt spid="7">
                                            <p:txEl>
                                              <p:pRg st="8" end="8"/>
                                            </p:txEl>
                                          </p:spTgt>
                                        </p:tgtEl>
                                      </p:cBhvr>
                                    </p:animEffect>
                                    <p:anim calcmode="lin" valueType="num">
                                      <p:cBhvr>
                                        <p:cTn id="69"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7">
                                            <p:txEl>
                                              <p:pRg st="9" end="9"/>
                                            </p:txEl>
                                          </p:spTgt>
                                        </p:tgtEl>
                                        <p:attrNameLst>
                                          <p:attrName>style.visibility</p:attrName>
                                        </p:attrNameLst>
                                      </p:cBhvr>
                                      <p:to>
                                        <p:strVal val="visible"/>
                                      </p:to>
                                    </p:set>
                                    <p:animEffect transition="in" filter="fade">
                                      <p:cBhvr>
                                        <p:cTn id="75" dur="1000"/>
                                        <p:tgtEl>
                                          <p:spTgt spid="7">
                                            <p:txEl>
                                              <p:pRg st="9" end="9"/>
                                            </p:txEl>
                                          </p:spTgt>
                                        </p:tgtEl>
                                      </p:cBhvr>
                                    </p:animEffect>
                                    <p:anim calcmode="lin" valueType="num">
                                      <p:cBhvr>
                                        <p:cTn id="76"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7">
                                            <p:txEl>
                                              <p:pRg st="10" end="10"/>
                                            </p:txEl>
                                          </p:spTgt>
                                        </p:tgtEl>
                                        <p:attrNameLst>
                                          <p:attrName>style.visibility</p:attrName>
                                        </p:attrNameLst>
                                      </p:cBhvr>
                                      <p:to>
                                        <p:strVal val="visible"/>
                                      </p:to>
                                    </p:set>
                                    <p:animEffect transition="in" filter="fade">
                                      <p:cBhvr>
                                        <p:cTn id="82" dur="1000"/>
                                        <p:tgtEl>
                                          <p:spTgt spid="7">
                                            <p:txEl>
                                              <p:pRg st="10" end="10"/>
                                            </p:txEl>
                                          </p:spTgt>
                                        </p:tgtEl>
                                      </p:cBhvr>
                                    </p:animEffect>
                                    <p:anim calcmode="lin" valueType="num">
                                      <p:cBhvr>
                                        <p:cTn id="8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708392" cy="1143000"/>
          </a:xfrm>
        </p:spPr>
        <p:txBody>
          <a:bodyPr>
            <a:normAutofit/>
          </a:bodyPr>
          <a:lstStyle/>
          <a:p>
            <a:r>
              <a:rPr lang="en-US" sz="3600" dirty="0">
                <a:solidFill>
                  <a:schemeClr val="accent5">
                    <a:lumMod val="75000"/>
                  </a:schemeClr>
                </a:solidFill>
              </a:rPr>
              <a:t>Where Texas stood in 2014 </a:t>
            </a:r>
            <a:r>
              <a:rPr lang="en-US" sz="2400" i="1" dirty="0">
                <a:solidFill>
                  <a:schemeClr val="accent5">
                    <a:lumMod val="75000"/>
                  </a:schemeClr>
                </a:solidFill>
              </a:rPr>
              <a:t>(by the numbers)</a:t>
            </a:r>
            <a:endParaRPr lang="en-US" sz="3600" i="1" dirty="0">
              <a:solidFill>
                <a:schemeClr val="accent5">
                  <a:lumMod val="75000"/>
                </a:schemeClr>
              </a:solidFill>
            </a:endParaRPr>
          </a:p>
        </p:txBody>
      </p:sp>
      <p:sp>
        <p:nvSpPr>
          <p:cNvPr id="3" name="Content Placeholder 2"/>
          <p:cNvSpPr>
            <a:spLocks noGrp="1"/>
          </p:cNvSpPr>
          <p:nvPr>
            <p:ph idx="1"/>
          </p:nvPr>
        </p:nvSpPr>
        <p:spPr>
          <a:xfrm>
            <a:off x="5334000" y="1447799"/>
            <a:ext cx="3599688" cy="5011733"/>
          </a:xfrm>
        </p:spPr>
        <p:txBody>
          <a:bodyPr>
            <a:normAutofit fontScale="70000" lnSpcReduction="20000"/>
          </a:bodyPr>
          <a:lstStyle/>
          <a:p>
            <a:r>
              <a:rPr lang="en-US" dirty="0"/>
              <a:t>In 2014, 24% of Texans were uninsured</a:t>
            </a:r>
            <a:r>
              <a:rPr lang="en-US" i="1" dirty="0">
                <a:solidFill>
                  <a:schemeClr val="accent1">
                    <a:lumMod val="75000"/>
                  </a:schemeClr>
                </a:solidFill>
              </a:rPr>
              <a:t>*</a:t>
            </a:r>
          </a:p>
          <a:p>
            <a:pPr lvl="1"/>
            <a:r>
              <a:rPr lang="en-US" dirty="0"/>
              <a:t>This was a 3% improvement from 2013</a:t>
            </a:r>
          </a:p>
          <a:p>
            <a:r>
              <a:rPr lang="en-US" dirty="0"/>
              <a:t>In 2014, 23% of low-income Texans had obtained insurance under the ACA</a:t>
            </a:r>
          </a:p>
          <a:p>
            <a:pPr lvl="1"/>
            <a:r>
              <a:rPr lang="en-US" dirty="0"/>
              <a:t>This rate is 5% less than for all low-income Americans</a:t>
            </a:r>
          </a:p>
          <a:p>
            <a:pPr lvl="1"/>
            <a:r>
              <a:rPr lang="en-US" dirty="0"/>
              <a:t>Of all ACA-insured Texans, 84% of them are receiving a federal subsidy toward their monthly premiums</a:t>
            </a:r>
          </a:p>
          <a:p>
            <a:r>
              <a:rPr lang="en-US" dirty="0"/>
              <a:t>Texas </a:t>
            </a:r>
            <a:r>
              <a:rPr lang="en-US" u="sng" dirty="0"/>
              <a:t>still</a:t>
            </a:r>
            <a:r>
              <a:rPr lang="en-US" dirty="0"/>
              <a:t> led the nation in uninsured residents</a:t>
            </a:r>
          </a:p>
        </p:txBody>
      </p:sp>
      <p:pic>
        <p:nvPicPr>
          <p:cNvPr id="4" name="Picture 3" descr="Infographic of medical emblem showing the same statistics included in the bullets on this slide."/>
          <p:cNvPicPr>
            <a:picLocks noChangeAspect="1"/>
          </p:cNvPicPr>
          <p:nvPr/>
        </p:nvPicPr>
        <p:blipFill>
          <a:blip r:embed="rId3"/>
          <a:stretch>
            <a:fillRect/>
          </a:stretch>
        </p:blipFill>
        <p:spPr>
          <a:xfrm>
            <a:off x="1143000" y="1427480"/>
            <a:ext cx="4086225" cy="5032053"/>
          </a:xfrm>
          <a:prstGeom prst="rect">
            <a:avLst/>
          </a:prstGeom>
        </p:spPr>
      </p:pic>
      <p:cxnSp>
        <p:nvCxnSpPr>
          <p:cNvPr id="8" name="Straight Connector 7"/>
          <p:cNvCxnSpPr/>
          <p:nvPr/>
        </p:nvCxnSpPr>
        <p:spPr>
          <a:xfrm flipV="1">
            <a:off x="2209800" y="1676400"/>
            <a:ext cx="3276600" cy="266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362200" y="2209800"/>
            <a:ext cx="34290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724400" y="2819400"/>
            <a:ext cx="762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724400" y="3962401"/>
            <a:ext cx="1066800" cy="533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81400" y="4724400"/>
            <a:ext cx="22098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95400" y="6505250"/>
            <a:ext cx="4572000" cy="230832"/>
          </a:xfrm>
          <a:prstGeom prst="rect">
            <a:avLst/>
          </a:prstGeom>
        </p:spPr>
        <p:txBody>
          <a:bodyPr>
            <a:spAutoFit/>
          </a:bodyPr>
          <a:lstStyle/>
          <a:p>
            <a:r>
              <a:rPr lang="en-US" sz="900" dirty="0"/>
              <a:t>http://www.texasobserver.org/state-texas-medicaid-obamacare-uninsured-texas/</a:t>
            </a:r>
          </a:p>
        </p:txBody>
      </p:sp>
      <p:sp>
        <p:nvSpPr>
          <p:cNvPr id="18" name="TextBox 17"/>
          <p:cNvSpPr txBox="1"/>
          <p:nvPr/>
        </p:nvSpPr>
        <p:spPr>
          <a:xfrm>
            <a:off x="5972175" y="6274713"/>
            <a:ext cx="2902785" cy="430887"/>
          </a:xfrm>
          <a:prstGeom prst="rect">
            <a:avLst/>
          </a:prstGeom>
          <a:noFill/>
        </p:spPr>
        <p:txBody>
          <a:bodyPr wrap="square" rtlCol="0">
            <a:spAutoFit/>
          </a:bodyPr>
          <a:lstStyle/>
          <a:p>
            <a:r>
              <a:rPr lang="en-US" sz="11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 “uninsured” excludes individuals</a:t>
            </a:r>
          </a:p>
          <a:p>
            <a:r>
              <a:rPr lang="en-US" sz="11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    with Medicaid</a:t>
            </a:r>
          </a:p>
        </p:txBody>
      </p:sp>
    </p:spTree>
    <p:extLst>
      <p:ext uri="{BB962C8B-B14F-4D97-AF65-F5344CB8AC3E}">
        <p14:creationId xmlns:p14="http://schemas.microsoft.com/office/powerpoint/2010/main" val="2557922855"/>
      </p:ext>
    </p:extLst>
  </p:cSld>
  <p:clrMapOvr>
    <a:masterClrMapping/>
  </p:clrMapOvr>
  <p:extLst>
    <p:ext uri="{3A86A75C-4F4B-4683-9AE1-C65F6400EC91}">
      <p14:laserTraceLst xmlns:p14="http://schemas.microsoft.com/office/powerpoint/2010/main">
        <p14:tracePtLst>
          <p14:tracePt t="30949" x="4572000" y="3429000"/>
          <p14:tracePt t="30957" x="4549775" y="3435350"/>
          <p14:tracePt t="30965" x="4486275" y="3435350"/>
          <p14:tracePt t="30973" x="4464050" y="3435350"/>
          <p14:tracePt t="30988" x="4429125" y="3435350"/>
          <p14:tracePt t="31005" x="4217988" y="3479800"/>
          <p14:tracePt t="31021" x="4051300" y="3565525"/>
          <p14:tracePt t="31038" x="3794125" y="3714750"/>
          <p14:tracePt t="31038" x="0" y="0"/>
        </p14:tracePtLst>
        <p14:tracePtLst>
          <p14:tracePt t="31989" x="6618288" y="2708275"/>
          <p14:tracePt t="32021" x="6618288" y="2714625"/>
          <p14:tracePt t="32029" x="6618288" y="2725738"/>
          <p14:tracePt t="32038" x="6618288" y="2749550"/>
          <p14:tracePt t="32055" x="6618288" y="2794000"/>
          <p14:tracePt t="32071" x="6618288" y="2811463"/>
          <p14:tracePt t="32088" x="6618288" y="2835275"/>
          <p14:tracePt t="32105" x="6618288" y="2840038"/>
          <p14:tracePt t="32217" x="6623050" y="2846388"/>
          <p14:tracePt t="32233" x="6623050" y="2851150"/>
          <p14:tracePt t="32241" x="6635750" y="2868613"/>
          <p14:tracePt t="32249" x="6640513" y="2874963"/>
          <p14:tracePt t="32257" x="6646863" y="2879725"/>
          <p14:tracePt t="32271" x="6651625" y="2886075"/>
          <p14:tracePt t="32288" x="6692900" y="2908300"/>
          <p14:tracePt t="32305" x="6983413" y="2982913"/>
          <p14:tracePt t="32321" x="7086600" y="3006725"/>
          <p14:tracePt t="32338" x="7104063" y="3006725"/>
          <p14:tracePt t="32425" x="7115175" y="3006725"/>
          <p14:tracePt t="32441" x="7121525" y="3006725"/>
          <p14:tracePt t="32457" x="7132638" y="3000375"/>
          <p14:tracePt t="32465" x="7143750" y="3000375"/>
          <p14:tracePt t="32473" x="7150100" y="2994025"/>
          <p14:tracePt t="32488" x="7172325" y="2994025"/>
          <p14:tracePt t="32505" x="7251700" y="2994025"/>
          <p14:tracePt t="32505" x="7275513" y="2994025"/>
          <p14:tracePt t="32521" x="7308850" y="2994025"/>
          <p14:tracePt t="32538" x="7315200" y="2994025"/>
          <p14:tracePt t="32555" x="7321550" y="2994025"/>
          <p14:tracePt t="32585" x="7321550" y="2989263"/>
          <p14:tracePt t="32593" x="7343775" y="2954338"/>
          <p14:tracePt t="32605" x="7354888" y="2932113"/>
          <p14:tracePt t="32621" x="7378700" y="2868613"/>
          <p14:tracePt t="32638" x="7378700" y="2765425"/>
          <p14:tracePt t="32655" x="7378700" y="2708275"/>
          <p14:tracePt t="32671" x="7343775" y="2651125"/>
          <p14:tracePt t="32688" x="7326313" y="2628900"/>
          <p14:tracePt t="32705" x="7292975" y="2589213"/>
          <p14:tracePt t="32705" x="7280275" y="2582863"/>
          <p14:tracePt t="32721" x="7212013" y="2525713"/>
          <p14:tracePt t="32738" x="7154863" y="2479675"/>
          <p14:tracePt t="32755" x="7046913" y="2406650"/>
          <p14:tracePt t="32771" x="6994525" y="2371725"/>
          <p14:tracePt t="32788" x="6932613" y="2332038"/>
          <p14:tracePt t="32805" x="6897688" y="2320925"/>
          <p14:tracePt t="32821" x="6858000" y="2303463"/>
          <p14:tracePt t="32838" x="6835775" y="2292350"/>
          <p14:tracePt t="32855" x="6829425" y="2292350"/>
          <p14:tracePt t="32889" x="6823075" y="2292350"/>
          <p14:tracePt t="32905" x="6823075" y="2297113"/>
          <p14:tracePt t="32937" x="6807200" y="2308225"/>
          <p14:tracePt t="32945" x="6800850" y="2314575"/>
          <p14:tracePt t="32955" x="6778625" y="2343150"/>
          <p14:tracePt t="32971" x="6704013" y="2422525"/>
          <p14:tracePt t="32988" x="6635750" y="2492375"/>
          <p14:tracePt t="33005" x="6594475" y="2549525"/>
          <p14:tracePt t="33021" x="6565900" y="2600325"/>
          <p14:tracePt t="33038" x="6550025" y="2628900"/>
          <p14:tracePt t="33055" x="6543675" y="2679700"/>
          <p14:tracePt t="33071" x="6543675" y="2732088"/>
          <p14:tracePt t="33088" x="6550025" y="2760663"/>
          <p14:tracePt t="33104" x="6578600" y="2806700"/>
          <p14:tracePt t="33121" x="6611938" y="2863850"/>
          <p14:tracePt t="33138" x="6635750" y="2897188"/>
          <p14:tracePt t="33154" x="6646863" y="2908300"/>
          <p14:tracePt t="33171" x="6664325" y="2932113"/>
          <p14:tracePt t="33188" x="6675438" y="2943225"/>
          <p14:tracePt t="33204" x="6680200" y="2949575"/>
          <p14:tracePt t="33221" x="6686550" y="2965450"/>
          <p14:tracePt t="33238" x="6708775" y="2971800"/>
          <p14:tracePt t="33254" x="6761163" y="2989263"/>
          <p14:tracePt t="33271" x="6807200" y="2989263"/>
          <p14:tracePt t="33288" x="6869113" y="2994025"/>
          <p14:tracePt t="33304" x="6921500" y="2994025"/>
          <p14:tracePt t="33321" x="6983413" y="3006725"/>
          <p14:tracePt t="33338" x="7011988" y="3006725"/>
          <p14:tracePt t="33354" x="7029450" y="3006725"/>
          <p14:tracePt t="33371" x="7058025" y="3006725"/>
          <p14:tracePt t="33388" x="7086600" y="3006725"/>
          <p14:tracePt t="33404" x="7121525" y="3000375"/>
          <p14:tracePt t="33421" x="7126288" y="2994025"/>
          <p14:tracePt t="33465" x="7132638" y="2994025"/>
          <p14:tracePt t="33529" x="7132638" y="2989263"/>
          <p14:tracePt t="33737" x="7137400" y="2989263"/>
          <p14:tracePt t="33753" x="7137400" y="2982913"/>
          <p14:tracePt t="33769" x="7143750" y="2982913"/>
          <p14:tracePt t="33913" x="0" y="0"/>
        </p14:tracePtLst>
        <p14:tracePtLst>
          <p14:tracePt t="91442" x="6961188" y="5537200"/>
          <p14:tracePt t="91474" x="6950075" y="5537200"/>
          <p14:tracePt t="91522" x="6937375" y="5537200"/>
          <p14:tracePt t="91530" x="6921500" y="5532438"/>
          <p14:tracePt t="91538" x="6904038" y="5532438"/>
          <p14:tracePt t="91546" x="6880225" y="5532438"/>
          <p14:tracePt t="91562" x="6864350" y="5532438"/>
          <p14:tracePt t="91579" x="6800850" y="5521325"/>
          <p14:tracePt t="91595" x="6737350" y="5521325"/>
          <p14:tracePt t="91612" x="6629400" y="5497513"/>
          <p14:tracePt t="91629" x="6469063" y="5497513"/>
          <p14:tracePt t="91645" x="6326188" y="5497513"/>
          <p14:tracePt t="91662" x="6183313" y="5503863"/>
          <p14:tracePt t="91679" x="6069013" y="5503863"/>
          <p14:tracePt t="91695" x="5989638" y="5503863"/>
          <p14:tracePt t="91712" x="5926138" y="5514975"/>
          <p14:tracePt t="91729" x="5875338" y="5514975"/>
          <p14:tracePt t="91745" x="5864225" y="5514975"/>
          <p14:tracePt t="91762" x="5851525" y="5514975"/>
          <p14:tracePt t="91779" x="5835650" y="5521325"/>
          <p14:tracePt t="91795" x="5829300" y="5521325"/>
          <p14:tracePt t="91812" x="5811838" y="5521325"/>
          <p14:tracePt t="91829" x="5778500" y="5537200"/>
          <p14:tracePt t="91845" x="5737225" y="5543550"/>
          <p14:tracePt t="91862" x="5686425" y="5572125"/>
          <p14:tracePt t="91878" x="5646738" y="5589588"/>
          <p14:tracePt t="91895" x="5607050" y="5600700"/>
          <p14:tracePt t="91912" x="5594350" y="5600700"/>
          <p14:tracePt t="91928" x="5589588" y="5600700"/>
          <p14:tracePt t="91945" x="5589588" y="5611813"/>
          <p14:tracePt t="91962" x="5583238" y="5618163"/>
          <p14:tracePt t="91978" x="5572125" y="5629275"/>
          <p14:tracePt t="91995" x="5554663" y="5651500"/>
          <p14:tracePt t="92012" x="5549900" y="5668963"/>
          <p14:tracePt t="92028" x="5543550" y="5703888"/>
          <p14:tracePt t="92045" x="5532438" y="5732463"/>
          <p14:tracePt t="92062" x="5526088" y="5765800"/>
          <p14:tracePt t="92078" x="5521325" y="5778500"/>
          <p14:tracePt t="92095" x="5521325" y="5789613"/>
          <p14:tracePt t="92112" x="5521325" y="5807075"/>
          <p14:tracePt t="92128" x="5521325" y="5822950"/>
          <p14:tracePt t="92145" x="5521325" y="5840413"/>
          <p14:tracePt t="92162" x="5521325" y="5868988"/>
          <p14:tracePt t="92178" x="5521325" y="5908675"/>
          <p14:tracePt t="92195" x="5521325" y="5932488"/>
          <p14:tracePt t="92212" x="5526088" y="5972175"/>
          <p14:tracePt t="92228" x="5543550" y="6018213"/>
          <p14:tracePt t="92245" x="5561013" y="6069013"/>
          <p14:tracePt t="92262" x="5578475" y="6092825"/>
          <p14:tracePt t="92278" x="5578475" y="6097588"/>
          <p14:tracePt t="92354" x="5583238" y="6103938"/>
          <p14:tracePt t="92362" x="5589588" y="6121400"/>
          <p14:tracePt t="92370" x="5600700" y="6126163"/>
          <p14:tracePt t="92378" x="5600700" y="6137275"/>
          <p14:tracePt t="92395" x="5611813" y="6143625"/>
          <p14:tracePt t="92412" x="5622925" y="6165850"/>
          <p14:tracePt t="92428" x="5622925" y="6172200"/>
          <p14:tracePt t="92530" x="5629275" y="6178550"/>
          <p14:tracePt t="92538" x="5640388" y="6178550"/>
          <p14:tracePt t="92546" x="5646738" y="6189663"/>
          <p14:tracePt t="92562" x="5657850" y="6189663"/>
          <p14:tracePt t="92578" x="5675313" y="6189663"/>
          <p14:tracePt t="92610" x="5680075" y="6189663"/>
          <p14:tracePt t="92618" x="5686425" y="6189663"/>
          <p14:tracePt t="92628" x="5703888" y="6194425"/>
          <p14:tracePt t="92645" x="5743575" y="6200775"/>
          <p14:tracePt t="92662" x="5765800" y="6211888"/>
          <p14:tracePt t="92678" x="5864225" y="6229350"/>
          <p14:tracePt t="92695" x="5926138" y="6235700"/>
          <p14:tracePt t="92712" x="5965825" y="6246813"/>
          <p14:tracePt t="92728" x="5983288" y="6246813"/>
          <p14:tracePt t="92745" x="5994400" y="6251575"/>
          <p14:tracePt t="92762" x="6000750" y="6251575"/>
          <p14:tracePt t="92778" x="6007100" y="6251575"/>
          <p14:tracePt t="92795" x="6018213" y="6251575"/>
          <p14:tracePt t="92812" x="6035675" y="6251575"/>
          <p14:tracePt t="92828" x="6075363" y="6251575"/>
          <p14:tracePt t="92845" x="6115050" y="6251575"/>
          <p14:tracePt t="92862" x="6189663" y="6251575"/>
          <p14:tracePt t="92878" x="6292850" y="6251575"/>
          <p14:tracePt t="92895" x="6446838" y="6269038"/>
          <p14:tracePt t="92912" x="6572250" y="6275388"/>
          <p14:tracePt t="92928" x="6761163" y="6275388"/>
          <p14:tracePt t="92945" x="6904038" y="6275388"/>
          <p14:tracePt t="92962" x="7046913" y="6275388"/>
          <p14:tracePt t="92978" x="7115175" y="6275388"/>
          <p14:tracePt t="92995" x="7189788" y="6275388"/>
          <p14:tracePt t="93012" x="7218363" y="6269038"/>
          <p14:tracePt t="93028" x="7269163" y="6257925"/>
          <p14:tracePt t="93045" x="7297738" y="6251575"/>
          <p14:tracePt t="93062" x="7343775" y="6240463"/>
          <p14:tracePt t="93078" x="7418388" y="6240463"/>
          <p14:tracePt t="93095" x="7464425" y="6240463"/>
          <p14:tracePt t="93112" x="7566025" y="6257925"/>
          <p14:tracePt t="93128" x="7669213" y="6269038"/>
          <p14:tracePt t="93145" x="7812088" y="6275388"/>
          <p14:tracePt t="93162" x="7908925" y="6275388"/>
          <p14:tracePt t="93178" x="8007350" y="6275388"/>
          <p14:tracePt t="93195" x="8086725" y="6275388"/>
          <p14:tracePt t="93212" x="8161338" y="6275388"/>
          <p14:tracePt t="93229" x="8229600" y="6286500"/>
          <p14:tracePt t="93245" x="8297863" y="6286500"/>
          <p14:tracePt t="93262" x="8350250" y="6292850"/>
          <p14:tracePt t="93278" x="8418513" y="6303963"/>
          <p14:tracePt t="93295" x="8447088" y="6303963"/>
          <p14:tracePt t="93312" x="8469313" y="6303963"/>
          <p14:tracePt t="93328" x="8475663" y="6303963"/>
          <p14:tracePt t="93350" x="8480425" y="6303963"/>
          <p14:tracePt t="93366" x="8497888" y="6303963"/>
          <p14:tracePt t="93378" x="8504238" y="6303963"/>
          <p14:tracePt t="93395" x="8532813" y="6303963"/>
          <p14:tracePt t="93412" x="8561388" y="6303963"/>
          <p14:tracePt t="93428" x="8572500" y="6303963"/>
          <p14:tracePt t="93445" x="8583613" y="6303963"/>
          <p14:tracePt t="93462" x="8589963" y="6303963"/>
          <p14:tracePt t="93526" x="8594725" y="6297613"/>
          <p14:tracePt t="93542" x="8601075" y="6297613"/>
          <p14:tracePt t="93550" x="8601075" y="6286500"/>
          <p14:tracePt t="93562" x="8607425" y="6286500"/>
          <p14:tracePt t="93578" x="8623300" y="6275388"/>
          <p14:tracePt t="93595" x="8636000" y="6269038"/>
          <p14:tracePt t="93612" x="8647113" y="6264275"/>
          <p14:tracePt t="93628" x="8664575" y="6257925"/>
          <p14:tracePt t="93645" x="8680450" y="6246813"/>
          <p14:tracePt t="93662" x="8704263" y="6240463"/>
          <p14:tracePt t="93678" x="8732838" y="6229350"/>
          <p14:tracePt t="93695" x="8761413" y="6218238"/>
          <p14:tracePt t="93712" x="8778875" y="6211888"/>
          <p14:tracePt t="93728" x="8807450" y="6189663"/>
          <p14:tracePt t="93745" x="8829675" y="6178550"/>
          <p14:tracePt t="93762" x="8840788" y="6161088"/>
          <p14:tracePt t="93778" x="8858250" y="6154738"/>
          <p14:tracePt t="93795" x="8869363" y="6149975"/>
          <p14:tracePt t="93812" x="8875713" y="6132513"/>
          <p14:tracePt t="93828" x="8897938" y="6121400"/>
          <p14:tracePt t="93845" x="8904288" y="6115050"/>
          <p14:tracePt t="93862" x="8909050" y="6103938"/>
          <p14:tracePt t="93878" x="8932863" y="6092825"/>
          <p14:tracePt t="93910" x="8937625" y="6086475"/>
          <p14:tracePt t="93926" x="8937625" y="6080125"/>
          <p14:tracePt t="93934" x="8943975" y="6075363"/>
          <p14:tracePt t="93945" x="8943975" y="6057900"/>
          <p14:tracePt t="93961" x="8950325" y="6029325"/>
          <p14:tracePt t="93978" x="8950325" y="6011863"/>
          <p14:tracePt t="93995" x="8950325" y="5994400"/>
          <p14:tracePt t="94011" x="8950325" y="5978525"/>
          <p14:tracePt t="94028" x="8950325" y="5965825"/>
          <p14:tracePt t="94045" x="8950325" y="5949950"/>
          <p14:tracePt t="94061" x="8950325" y="5915025"/>
          <p14:tracePt t="94078" x="8950325" y="5886450"/>
          <p14:tracePt t="94078" x="8950325" y="5868988"/>
          <p14:tracePt t="94095" x="8950325" y="5857875"/>
          <p14:tracePt t="94111" x="8950325" y="5846763"/>
          <p14:tracePt t="94128" x="8943975" y="5840413"/>
          <p14:tracePt t="94145" x="8932863" y="5822950"/>
          <p14:tracePt t="94161" x="8932863" y="5818188"/>
          <p14:tracePt t="94178" x="8915400" y="5811838"/>
          <p14:tracePt t="94195" x="8915400" y="5807075"/>
          <p14:tracePt t="94211" x="8909050" y="5794375"/>
          <p14:tracePt t="94228" x="8904288" y="5789613"/>
          <p14:tracePt t="94294" x="8897938" y="5789613"/>
          <p14:tracePt t="94326" x="8893175" y="5789613"/>
          <p14:tracePt t="94342" x="8880475" y="5789613"/>
          <p14:tracePt t="94358" x="8869363" y="5789613"/>
          <p14:tracePt t="94366" x="8851900" y="5789613"/>
          <p14:tracePt t="94378" x="8836025" y="5783263"/>
          <p14:tracePt t="94395" x="8818563" y="5772150"/>
          <p14:tracePt t="94411" x="8772525" y="5754688"/>
          <p14:tracePt t="94428" x="8743950" y="5743575"/>
          <p14:tracePt t="94445" x="8709025" y="5726113"/>
          <p14:tracePt t="94461" x="8686800" y="5721350"/>
          <p14:tracePt t="94478" x="8669338" y="5715000"/>
          <p14:tracePt t="94495" x="8651875" y="5703888"/>
          <p14:tracePt t="94511" x="8647113" y="5703888"/>
          <p14:tracePt t="94528" x="8623300" y="5697538"/>
          <p14:tracePt t="94545" x="8612188" y="5692775"/>
          <p14:tracePt t="94561" x="8589963" y="5686425"/>
          <p14:tracePt t="94578" x="8578850" y="5680075"/>
          <p14:tracePt t="94595" x="8566150" y="5668963"/>
          <p14:tracePt t="94611" x="8550275" y="5657850"/>
          <p14:tracePt t="94628" x="8532813" y="5651500"/>
          <p14:tracePt t="94645" x="8509000" y="5640388"/>
          <p14:tracePt t="94661" x="8493125" y="5635625"/>
          <p14:tracePt t="94678" x="8480425" y="5629275"/>
          <p14:tracePt t="94695" x="8451850" y="5622925"/>
          <p14:tracePt t="94711" x="8440738" y="5618163"/>
          <p14:tracePt t="94728" x="8418513" y="5607050"/>
          <p14:tracePt t="94745" x="8389938" y="5600700"/>
          <p14:tracePt t="94761" x="8337550" y="5583238"/>
          <p14:tracePt t="94778" x="8308975" y="5583238"/>
          <p14:tracePt t="94795" x="8086725" y="5543550"/>
          <p14:tracePt t="94811" x="7972425" y="5532438"/>
          <p14:tracePt t="94828" x="7886700" y="5521325"/>
          <p14:tracePt t="94845" x="7818438" y="5521325"/>
          <p14:tracePt t="94861" x="7766050" y="5521325"/>
          <p14:tracePt t="94878" x="7737475" y="5514975"/>
          <p14:tracePt t="94895" x="7704138" y="5514975"/>
          <p14:tracePt t="94911" x="7658100" y="5514975"/>
          <p14:tracePt t="94928" x="7594600" y="5514975"/>
          <p14:tracePt t="94945" x="7566025" y="5514975"/>
          <p14:tracePt t="94961" x="7554913" y="5514975"/>
          <p14:tracePt t="94978" x="7543800" y="5514975"/>
          <p14:tracePt t="94995" x="7537450" y="5514975"/>
          <p14:tracePt t="95011" x="7532688" y="5514975"/>
          <p14:tracePt t="95028" x="7504113" y="5514975"/>
          <p14:tracePt t="95045" x="7464425" y="5514975"/>
          <p14:tracePt t="95061" x="7423150" y="5514975"/>
          <p14:tracePt t="95078" x="7400925" y="5514975"/>
          <p14:tracePt t="95095" x="7383463" y="5514975"/>
          <p14:tracePt t="95190" x="7372350" y="5521325"/>
          <p14:tracePt t="95198" x="7366000" y="5521325"/>
          <p14:tracePt t="95206" x="7343775" y="5543550"/>
          <p14:tracePt t="95214" x="7326313" y="5549900"/>
          <p14:tracePt t="95228" x="7304088" y="5561013"/>
          <p14:tracePt t="95245" x="7292975" y="5572125"/>
          <p14:tracePt t="96026" x="7280275" y="5572125"/>
          <p14:tracePt t="96042" x="7280275" y="5578475"/>
          <p14:tracePt t="98442" x="7286625" y="5572125"/>
          <p14:tracePt t="101859" x="7280275" y="5572125"/>
          <p14:tracePt t="101975" x="7275513" y="5572125"/>
          <p14:tracePt t="102003" x="7269163" y="5578475"/>
          <p14:tracePt t="102115" x="7264400" y="5578475"/>
          <p14:tracePt t="103667" x="7258050" y="5578475"/>
          <p14:tracePt t="103675" x="7240588" y="5578475"/>
          <p14:tracePt t="103699" x="7235825" y="5578475"/>
          <p14:tracePt t="103707" x="7235825" y="5572125"/>
          <p14:tracePt t="103715" x="7229475" y="5565775"/>
          <p14:tracePt t="103731" x="7223125" y="5561013"/>
          <p14:tracePt t="103743" x="7207250" y="5561013"/>
          <p14:tracePt t="103760" x="7200900" y="5554663"/>
          <p14:tracePt t="103795" x="7194550" y="5554663"/>
          <p14:tracePt t="103939" x="7189788" y="5554663"/>
          <p14:tracePt t="103955" x="7183438" y="5554663"/>
          <p14:tracePt t="103963" x="7165975" y="5543550"/>
          <p14:tracePt t="103971" x="7150100" y="5543550"/>
          <p14:tracePt t="103979" x="7137400" y="5543550"/>
          <p14:tracePt t="103993" x="7132638" y="5543550"/>
          <p14:tracePt t="104010" x="7108825" y="5543550"/>
          <p14:tracePt t="104027" x="7097713" y="5543550"/>
          <p14:tracePt t="104043" x="7086600" y="5543550"/>
          <p14:tracePt t="104067" x="7080250" y="5543550"/>
          <p14:tracePt t="104083" x="7075488" y="5543550"/>
          <p14:tracePt t="104093" x="7069138" y="5543550"/>
          <p14:tracePt t="104110" x="7058025" y="5543550"/>
          <p14:tracePt t="104127" x="7040563" y="5543550"/>
          <p14:tracePt t="104147" x="7035800" y="5543550"/>
          <p14:tracePt t="104160" x="7029450" y="5543550"/>
          <p14:tracePt t="104177" x="7023100" y="5543550"/>
          <p14:tracePt t="104193" x="7018338" y="5543550"/>
          <p14:tracePt t="104215" x="7007225" y="5543550"/>
          <p14:tracePt t="104231" x="7000875" y="5543550"/>
          <p14:tracePt t="104247" x="6994525" y="5543550"/>
          <p14:tracePt t="104260" x="6989763" y="5543550"/>
          <p14:tracePt t="104291" x="6983413" y="5543550"/>
          <p14:tracePt t="104307" x="6978650" y="5543550"/>
          <p14:tracePt t="104323" x="6965950" y="5543550"/>
          <p14:tracePt t="104331" x="6954838" y="5537200"/>
          <p14:tracePt t="104343" x="6950075" y="5537200"/>
          <p14:tracePt t="104360" x="6926263" y="5537200"/>
          <p14:tracePt t="104377" x="6921500" y="5532438"/>
          <p14:tracePt t="104393" x="6897688" y="5532438"/>
          <p14:tracePt t="104410" x="6886575" y="5532438"/>
          <p14:tracePt t="104427" x="6875463" y="5526088"/>
          <p14:tracePt t="104583" x="6864350" y="5526088"/>
          <p14:tracePt t="104591" x="6858000" y="5514975"/>
          <p14:tracePt t="104599" x="6846888" y="5514975"/>
          <p14:tracePt t="104610" x="6818313" y="5508625"/>
          <p14:tracePt t="104626" x="6772275" y="5508625"/>
          <p14:tracePt t="104643" x="6721475" y="5508625"/>
          <p14:tracePt t="104660" x="6680200" y="5508625"/>
          <p14:tracePt t="104676" x="6651625" y="5508625"/>
          <p14:tracePt t="104693" x="6635750" y="5508625"/>
          <p14:tracePt t="104710" x="6623050" y="5508625"/>
          <p14:tracePt t="104727" x="6607175" y="5508625"/>
          <p14:tracePt t="104743" x="6565900" y="5503863"/>
          <p14:tracePt t="104760" x="6515100" y="5503863"/>
          <p14:tracePt t="104776" x="6464300" y="5503863"/>
          <p14:tracePt t="104793" x="6435725" y="5503863"/>
          <p14:tracePt t="104810" x="6423025" y="5503863"/>
          <p14:tracePt t="104951" x="6407150" y="5503863"/>
          <p14:tracePt t="104959" x="6400800" y="5503863"/>
          <p14:tracePt t="104967" x="6389688" y="5503863"/>
          <p14:tracePt t="104976" x="6378575" y="5503863"/>
          <p14:tracePt t="104993" x="6350000" y="5503863"/>
          <p14:tracePt t="105010" x="6337300" y="5503863"/>
          <p14:tracePt t="105027" x="6315075" y="5503863"/>
          <p14:tracePt t="105043" x="6275388" y="5503863"/>
          <p14:tracePt t="105060" x="6194425" y="5503863"/>
          <p14:tracePt t="105076" x="6092825" y="5492750"/>
          <p14:tracePt t="105093" x="6011863" y="5480050"/>
          <p14:tracePt t="105110" x="5978525" y="5480050"/>
          <p14:tracePt t="105126" x="5961063" y="5480050"/>
          <p14:tracePt t="105143" x="5943600" y="5480050"/>
          <p14:tracePt t="105160" x="5932488" y="5480050"/>
          <p14:tracePt t="105176" x="5908675" y="5480050"/>
          <p14:tracePt t="105193" x="5868988" y="5492750"/>
          <p14:tracePt t="105210" x="5818188" y="5497513"/>
          <p14:tracePt t="105226" x="5754688" y="5521325"/>
          <p14:tracePt t="105243" x="5680075" y="5526088"/>
          <p14:tracePt t="105260" x="5640388" y="5526088"/>
          <p14:tracePt t="105277" x="5618163" y="5526088"/>
          <p14:tracePt t="105293" x="5600700" y="5532438"/>
          <p14:tracePt t="105479" x="5594350" y="5543550"/>
          <p14:tracePt t="105495" x="5589588" y="5549900"/>
          <p14:tracePt t="105503" x="5572125" y="5561013"/>
          <p14:tracePt t="105511" x="5554663" y="5578475"/>
          <p14:tracePt t="105526" x="5543550" y="5594350"/>
          <p14:tracePt t="105543" x="5503863" y="5629275"/>
          <p14:tracePt t="105560" x="5486400" y="5635625"/>
          <p14:tracePt t="105576" x="5480050" y="5640388"/>
          <p14:tracePt t="105593" x="5475288" y="5651500"/>
          <p14:tracePt t="105610" x="5468938" y="5657850"/>
          <p14:tracePt t="105626" x="5457825" y="5675313"/>
          <p14:tracePt t="105643" x="5446713" y="5686425"/>
          <p14:tracePt t="105660" x="5435600" y="5703888"/>
          <p14:tracePt t="105676" x="5418138" y="5721350"/>
          <p14:tracePt t="105693" x="5407025" y="5737225"/>
          <p14:tracePt t="105710" x="5400675" y="5765800"/>
          <p14:tracePt t="105726" x="5394325" y="5772150"/>
          <p14:tracePt t="105743" x="5383213" y="5778500"/>
          <p14:tracePt t="105767" x="5383213" y="5783263"/>
          <p14:tracePt t="105799" x="5383213" y="5794375"/>
          <p14:tracePt t="105807" x="5378450" y="5800725"/>
          <p14:tracePt t="105815" x="5378450" y="5807075"/>
          <p14:tracePt t="105831" x="5378450" y="5811838"/>
          <p14:tracePt t="105943" x="5378450" y="5818188"/>
          <p14:tracePt t="105959" x="5378450" y="5835650"/>
          <p14:tracePt t="105967" x="5378450" y="5840413"/>
          <p14:tracePt t="105976" x="5378450" y="5846763"/>
          <p14:tracePt t="105993" x="5378450" y="5868988"/>
          <p14:tracePt t="106010" x="5378450" y="5880100"/>
          <p14:tracePt t="106026" x="5378450" y="5892800"/>
          <p14:tracePt t="106043" x="5378450" y="5915025"/>
          <p14:tracePt t="106060" x="5378450" y="5926138"/>
          <p14:tracePt t="106076" x="5378450" y="5943600"/>
          <p14:tracePt t="106093" x="5389563" y="5954713"/>
          <p14:tracePt t="106110" x="5394325" y="5965825"/>
          <p14:tracePt t="106126" x="5400675" y="5983288"/>
          <p14:tracePt t="106143" x="5407025" y="6000750"/>
          <p14:tracePt t="106160" x="5418138" y="6018213"/>
          <p14:tracePt t="106176" x="5435600" y="6035675"/>
          <p14:tracePt t="106193" x="5457825" y="6075363"/>
          <p14:tracePt t="106210" x="5468938" y="6092825"/>
          <p14:tracePt t="106226" x="5480050" y="6097588"/>
          <p14:tracePt t="106243" x="5486400" y="6103938"/>
          <p14:tracePt t="106260" x="5497513" y="6115050"/>
          <p14:tracePt t="106276" x="5508625" y="6132513"/>
          <p14:tracePt t="106293" x="5543550" y="6154738"/>
          <p14:tracePt t="106310" x="5578475" y="6178550"/>
          <p14:tracePt t="106326" x="5618163" y="6194425"/>
          <p14:tracePt t="106343" x="5651500" y="6218238"/>
          <p14:tracePt t="106360" x="5675313" y="6223000"/>
          <p14:tracePt t="106376" x="5703888" y="6229350"/>
          <p14:tracePt t="106393" x="5721350" y="6235700"/>
          <p14:tracePt t="106410" x="5737225" y="6246813"/>
          <p14:tracePt t="106426" x="5754688" y="6246813"/>
          <p14:tracePt t="106443" x="5765800" y="6251575"/>
          <p14:tracePt t="106460" x="5789613" y="6264275"/>
          <p14:tracePt t="106476" x="5840413" y="6280150"/>
          <p14:tracePt t="106493" x="5880100" y="6297613"/>
          <p14:tracePt t="106510" x="5921375" y="6315075"/>
          <p14:tracePt t="106526" x="5965825" y="6332538"/>
          <p14:tracePt t="106543" x="5989638" y="6337300"/>
          <p14:tracePt t="106560" x="6011863" y="6343650"/>
          <p14:tracePt t="106647" x="6018213" y="6343650"/>
          <p14:tracePt t="106663" x="6022975" y="6343650"/>
          <p14:tracePt t="106671" x="6046788" y="6354763"/>
          <p14:tracePt t="106679" x="6064250" y="6361113"/>
          <p14:tracePt t="106693" x="6092825" y="6372225"/>
          <p14:tracePt t="106710" x="6115050" y="6378575"/>
          <p14:tracePt t="106726" x="6126163" y="6383338"/>
          <p14:tracePt t="106935" x="0" y="0"/>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 what about that </a:t>
            </a:r>
            <a:r>
              <a:rPr lang="en-US" i="1" dirty="0"/>
              <a:t>Individual Mandate?</a:t>
            </a:r>
            <a:endParaRPr lang="en-US" dirty="0"/>
          </a:p>
        </p:txBody>
      </p:sp>
      <p:sp>
        <p:nvSpPr>
          <p:cNvPr id="3" name="Content Placeholder 2"/>
          <p:cNvSpPr>
            <a:spLocks noGrp="1"/>
          </p:cNvSpPr>
          <p:nvPr>
            <p:ph idx="1"/>
          </p:nvPr>
        </p:nvSpPr>
        <p:spPr>
          <a:xfrm>
            <a:off x="1435608" y="1752600"/>
            <a:ext cx="7498080" cy="4800600"/>
          </a:xfrm>
        </p:spPr>
        <p:txBody>
          <a:bodyPr>
            <a:normAutofit fontScale="92500" lnSpcReduction="20000"/>
          </a:bodyPr>
          <a:lstStyle/>
          <a:p>
            <a:r>
              <a:rPr lang="en-US" i="1" dirty="0"/>
              <a:t>Why do people have to pay a penalty if they don’t have insurance?</a:t>
            </a:r>
          </a:p>
          <a:p>
            <a:r>
              <a:rPr lang="en-US" dirty="0"/>
              <a:t>Because…</a:t>
            </a:r>
          </a:p>
          <a:p>
            <a:pPr lvl="1"/>
            <a:r>
              <a:rPr lang="en-US" dirty="0"/>
              <a:t>…ACA was an insurance-based policy—</a:t>
            </a:r>
            <a:r>
              <a:rPr lang="en-US" u="sng" dirty="0"/>
              <a:t>not</a:t>
            </a:r>
            <a:r>
              <a:rPr lang="en-US" dirty="0"/>
              <a:t> a “</a:t>
            </a:r>
            <a:r>
              <a:rPr lang="en-US" i="1" dirty="0"/>
              <a:t>socialized medicine </a:t>
            </a:r>
            <a:r>
              <a:rPr lang="en-US" dirty="0"/>
              <a:t>single-payer” model</a:t>
            </a:r>
          </a:p>
          <a:p>
            <a:pPr lvl="1"/>
            <a:r>
              <a:rPr lang="en-US" dirty="0"/>
              <a:t>…insurance only works when the insured </a:t>
            </a:r>
            <a:r>
              <a:rPr lang="en-US" i="1" dirty="0"/>
              <a:t>pool</a:t>
            </a:r>
            <a:r>
              <a:rPr lang="en-US" dirty="0"/>
              <a:t> includes lots of healthy people who pay premiums </a:t>
            </a:r>
            <a:r>
              <a:rPr lang="en-US" i="1" dirty="0"/>
              <a:t>(paying in more than they withdraw in benefits!)</a:t>
            </a:r>
          </a:p>
          <a:p>
            <a:pPr lvl="1"/>
            <a:r>
              <a:rPr lang="en-US" dirty="0"/>
              <a:t>…in order to create a </a:t>
            </a:r>
            <a:r>
              <a:rPr lang="en-US" i="1" dirty="0"/>
              <a:t>pool</a:t>
            </a:r>
            <a:r>
              <a:rPr lang="en-US" dirty="0"/>
              <a:t> big enough to make this insurance-based solution work,  Americans had to be “encouraged” to join through penalties if they didn’t!</a:t>
            </a:r>
          </a:p>
        </p:txBody>
      </p:sp>
      <p:sp>
        <p:nvSpPr>
          <p:cNvPr id="4" name="TextBox 3" descr="Comment at bottom of slide:&#10;&#10;No penalties, no sufficiently large pool, no solution!&#10;"/>
          <p:cNvSpPr txBox="1"/>
          <p:nvPr/>
        </p:nvSpPr>
        <p:spPr>
          <a:xfrm>
            <a:off x="2209800" y="6248400"/>
            <a:ext cx="6400800"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Segoe Print" panose="02000600000000000000" pitchFamily="2" charset="0"/>
              </a:rPr>
              <a:t>No penalties, no sufficiently large pool, no solution!</a:t>
            </a:r>
          </a:p>
        </p:txBody>
      </p:sp>
    </p:spTree>
    <p:extLst>
      <p:ext uri="{BB962C8B-B14F-4D97-AF65-F5344CB8AC3E}">
        <p14:creationId xmlns:p14="http://schemas.microsoft.com/office/powerpoint/2010/main" val="622253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why were so many insurers quitting ACA?</a:t>
            </a:r>
          </a:p>
        </p:txBody>
      </p:sp>
      <p:sp>
        <p:nvSpPr>
          <p:cNvPr id="3" name="Content Placeholder 2"/>
          <p:cNvSpPr>
            <a:spLocks noGrp="1"/>
          </p:cNvSpPr>
          <p:nvPr>
            <p:ph idx="1"/>
          </p:nvPr>
        </p:nvSpPr>
        <p:spPr>
          <a:xfrm>
            <a:off x="1435608" y="1752600"/>
            <a:ext cx="7498080" cy="4114800"/>
          </a:xfrm>
        </p:spPr>
        <p:txBody>
          <a:bodyPr>
            <a:normAutofit lnSpcReduction="10000"/>
          </a:bodyPr>
          <a:lstStyle/>
          <a:p>
            <a:r>
              <a:rPr lang="en-US" dirty="0"/>
              <a:t>A lot of reasons are behind these decisions</a:t>
            </a:r>
          </a:p>
          <a:p>
            <a:r>
              <a:rPr lang="en-US" dirty="0"/>
              <a:t>Two big ones:</a:t>
            </a:r>
          </a:p>
          <a:p>
            <a:pPr lvl="1"/>
            <a:r>
              <a:rPr lang="en-US" dirty="0"/>
              <a:t>Insurance companies </a:t>
            </a:r>
            <a:r>
              <a:rPr lang="en-US" dirty="0">
                <a:solidFill>
                  <a:schemeClr val="accent1">
                    <a:lumMod val="75000"/>
                  </a:schemeClr>
                </a:solidFill>
              </a:rPr>
              <a:t>competed</a:t>
            </a:r>
            <a:r>
              <a:rPr lang="en-US" dirty="0"/>
              <a:t> </a:t>
            </a:r>
            <a:r>
              <a:rPr lang="en-US" dirty="0">
                <a:solidFill>
                  <a:schemeClr val="accent1">
                    <a:lumMod val="75000"/>
                  </a:schemeClr>
                </a:solidFill>
              </a:rPr>
              <a:t>with each other </a:t>
            </a:r>
            <a:r>
              <a:rPr lang="en-US" dirty="0"/>
              <a:t>to sell subsidized policies via ACA—some companies </a:t>
            </a:r>
            <a:r>
              <a:rPr lang="en-US" u="sng" dirty="0"/>
              <a:t>priced their policies too low</a:t>
            </a:r>
            <a:r>
              <a:rPr lang="en-US" dirty="0"/>
              <a:t>, and couldn’t make enough profit</a:t>
            </a:r>
          </a:p>
          <a:p>
            <a:pPr lvl="1"/>
            <a:r>
              <a:rPr lang="en-US" dirty="0"/>
              <a:t>ACA policy </a:t>
            </a:r>
            <a:r>
              <a:rPr lang="en-US" dirty="0">
                <a:solidFill>
                  <a:schemeClr val="accent1">
                    <a:lumMod val="75000"/>
                  </a:schemeClr>
                </a:solidFill>
              </a:rPr>
              <a:t>buyers were sicker </a:t>
            </a:r>
            <a:r>
              <a:rPr lang="en-US" dirty="0"/>
              <a:t>than even the government anticipated, so had more claims</a:t>
            </a:r>
          </a:p>
        </p:txBody>
      </p:sp>
      <p:sp>
        <p:nvSpPr>
          <p:cNvPr id="4" name="TextBox 3" descr="Comment at bottom of slide:  Private market-based solution?  Private market risks!&#10;"/>
          <p:cNvSpPr txBox="1"/>
          <p:nvPr/>
        </p:nvSpPr>
        <p:spPr>
          <a:xfrm>
            <a:off x="2133600" y="6019800"/>
            <a:ext cx="6477000"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Segoe Print" panose="02000600000000000000" pitchFamily="2" charset="0"/>
              </a:rPr>
              <a:t>Private market-based solution?  Private market risks!</a:t>
            </a:r>
          </a:p>
        </p:txBody>
      </p:sp>
    </p:spTree>
    <p:extLst>
      <p:ext uri="{BB962C8B-B14F-4D97-AF65-F5344CB8AC3E}">
        <p14:creationId xmlns:p14="http://schemas.microsoft.com/office/powerpoint/2010/main" val="3475797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4000" dirty="0"/>
              <a:t>Want to Learn More About Healthcare, Texas, and the ACA?</a:t>
            </a:r>
          </a:p>
        </p:txBody>
      </p:sp>
      <p:sp>
        <p:nvSpPr>
          <p:cNvPr id="7" name="Content Placeholder 6"/>
          <p:cNvSpPr>
            <a:spLocks noGrp="1"/>
          </p:cNvSpPr>
          <p:nvPr>
            <p:ph idx="1"/>
          </p:nvPr>
        </p:nvSpPr>
        <p:spPr>
          <a:xfrm>
            <a:off x="1435608" y="1676400"/>
            <a:ext cx="7498080" cy="4876800"/>
          </a:xfrm>
        </p:spPr>
        <p:txBody>
          <a:bodyPr>
            <a:normAutofit/>
          </a:bodyPr>
          <a:lstStyle/>
          <a:p>
            <a:r>
              <a:rPr lang="en-US" sz="2400" dirty="0"/>
              <a:t>Topic of extra credit assignment:  “</a:t>
            </a:r>
            <a:r>
              <a:rPr lang="en-US" sz="2400" dirty="0">
                <a:solidFill>
                  <a:schemeClr val="accent2">
                    <a:lumMod val="50000"/>
                  </a:schemeClr>
                </a:solidFill>
              </a:rPr>
              <a:t>Demography and Healthcare</a:t>
            </a:r>
            <a:r>
              <a:rPr lang="en-US" sz="2400" dirty="0"/>
              <a:t>”</a:t>
            </a:r>
          </a:p>
          <a:p>
            <a:pPr lvl="1"/>
            <a:r>
              <a:rPr lang="en-US" sz="1800" dirty="0"/>
              <a:t>Panel discussion between a Texas state legislator, county treasurer, former state demographer, healthcare philanthropist, and an academic</a:t>
            </a:r>
          </a:p>
          <a:p>
            <a:r>
              <a:rPr lang="en-US" sz="2200" dirty="0"/>
              <a:t>Don’t just listen to the politicians!  </a:t>
            </a:r>
            <a:r>
              <a:rPr lang="en-US" sz="2200" dirty="0">
                <a:solidFill>
                  <a:schemeClr val="accent2">
                    <a:lumMod val="75000"/>
                  </a:schemeClr>
                </a:solidFill>
              </a:rPr>
              <a:t>Distortions are the rule </a:t>
            </a:r>
            <a:r>
              <a:rPr lang="en-US" sz="2200" dirty="0"/>
              <a:t>on both sides…</a:t>
            </a:r>
          </a:p>
          <a:p>
            <a:r>
              <a:rPr lang="en-US" sz="2200" dirty="0">
                <a:solidFill>
                  <a:schemeClr val="accent3">
                    <a:lumMod val="75000"/>
                  </a:schemeClr>
                </a:solidFill>
              </a:rPr>
              <a:t>Do some </a:t>
            </a:r>
            <a:r>
              <a:rPr lang="en-US" sz="2200" b="1" dirty="0">
                <a:solidFill>
                  <a:schemeClr val="accent3">
                    <a:lumMod val="75000"/>
                  </a:schemeClr>
                </a:solidFill>
              </a:rPr>
              <a:t>fact checking of your own</a:t>
            </a:r>
          </a:p>
          <a:p>
            <a:endParaRPr lang="en-US" sz="2400" dirty="0"/>
          </a:p>
        </p:txBody>
      </p:sp>
      <p:sp>
        <p:nvSpPr>
          <p:cNvPr id="8" name="Rectangle 7"/>
          <p:cNvSpPr/>
          <p:nvPr/>
        </p:nvSpPr>
        <p:spPr>
          <a:xfrm rot="16200000">
            <a:off x="6193443" y="4649943"/>
            <a:ext cx="5720718" cy="230832"/>
          </a:xfrm>
          <a:prstGeom prst="rect">
            <a:avLst/>
          </a:prstGeom>
          <a:solidFill>
            <a:srgbClr val="F2F2F2">
              <a:alpha val="63922"/>
            </a:srgbClr>
          </a:solidFill>
        </p:spPr>
        <p:txBody>
          <a:bodyPr wrap="square">
            <a:spAutoFit/>
          </a:bodyPr>
          <a:lstStyle/>
          <a:p>
            <a:r>
              <a:rPr lang="en-US" sz="900" dirty="0"/>
              <a:t>http://www.politifact.com/truth-o-meter/article/2013/sep/24/top-16-myths-about-health-care-law/</a:t>
            </a:r>
          </a:p>
        </p:txBody>
      </p:sp>
      <p:grpSp>
        <p:nvGrpSpPr>
          <p:cNvPr id="10" name="Group 9" descr="Screenshots of fact-checking websites:  factcheck.org, justfacts.com, politifact.com.">
            <a:extLst>
              <a:ext uri="{FF2B5EF4-FFF2-40B4-BE49-F238E27FC236}">
                <a16:creationId xmlns:a16="http://schemas.microsoft.com/office/drawing/2014/main" id="{A35D1420-D09F-4486-B6AB-5B950B93C873}"/>
              </a:ext>
            </a:extLst>
          </p:cNvPr>
          <p:cNvGrpSpPr/>
          <p:nvPr/>
        </p:nvGrpSpPr>
        <p:grpSpPr>
          <a:xfrm>
            <a:off x="786737" y="3725116"/>
            <a:ext cx="8335393" cy="5148006"/>
            <a:chOff x="786737" y="3725116"/>
            <a:chExt cx="8335393" cy="5148006"/>
          </a:xfrm>
        </p:grpSpPr>
        <p:pic>
          <p:nvPicPr>
            <p:cNvPr id="2" name="Picture 1"/>
            <p:cNvPicPr>
              <a:picLocks noChangeAspect="1"/>
            </p:cNvPicPr>
            <p:nvPr/>
          </p:nvPicPr>
          <p:blipFill>
            <a:blip r:embed="rId3"/>
            <a:stretch>
              <a:fillRect/>
            </a:stretch>
          </p:blipFill>
          <p:spPr>
            <a:xfrm rot="21014494">
              <a:off x="1120863" y="4171353"/>
              <a:ext cx="2770519" cy="3571875"/>
            </a:xfrm>
            <a:prstGeom prst="rect">
              <a:avLst/>
            </a:prstGeom>
            <a:ln>
              <a:solidFill>
                <a:schemeClr val="bg1">
                  <a:lumMod val="65000"/>
                </a:schemeClr>
              </a:solidFill>
            </a:ln>
            <a:effectLst>
              <a:outerShdw blurRad="50800" dist="38100" dir="13500000" algn="br" rotWithShape="0">
                <a:prstClr val="black">
                  <a:alpha val="40000"/>
                </a:prstClr>
              </a:outerShdw>
            </a:effectLst>
          </p:spPr>
        </p:pic>
        <p:pic>
          <p:nvPicPr>
            <p:cNvPr id="4" name="Picture 3"/>
            <p:cNvPicPr>
              <a:picLocks noChangeAspect="1"/>
            </p:cNvPicPr>
            <p:nvPr/>
          </p:nvPicPr>
          <p:blipFill>
            <a:blip r:embed="rId4"/>
            <a:stretch>
              <a:fillRect/>
            </a:stretch>
          </p:blipFill>
          <p:spPr>
            <a:xfrm rot="21370102">
              <a:off x="3733800" y="4572000"/>
              <a:ext cx="3048000" cy="3601065"/>
            </a:xfrm>
            <a:prstGeom prst="rect">
              <a:avLst/>
            </a:prstGeom>
            <a:ln>
              <a:solidFill>
                <a:schemeClr val="bg1">
                  <a:lumMod val="65000"/>
                </a:schemeClr>
              </a:solidFill>
            </a:ln>
            <a:effectLst>
              <a:outerShdw blurRad="50800" dist="38100" dir="13500000" algn="br" rotWithShape="0">
                <a:prstClr val="black">
                  <a:alpha val="40000"/>
                </a:prstClr>
              </a:outerShdw>
            </a:effectLst>
          </p:spPr>
        </p:pic>
        <p:pic>
          <p:nvPicPr>
            <p:cNvPr id="3" name="Picture 2"/>
            <p:cNvPicPr>
              <a:picLocks noChangeAspect="1"/>
            </p:cNvPicPr>
            <p:nvPr/>
          </p:nvPicPr>
          <p:blipFill>
            <a:blip r:embed="rId5"/>
            <a:stretch>
              <a:fillRect/>
            </a:stretch>
          </p:blipFill>
          <p:spPr>
            <a:xfrm rot="377599">
              <a:off x="6217005" y="3725116"/>
              <a:ext cx="2905125" cy="5148006"/>
            </a:xfrm>
            <a:prstGeom prst="rect">
              <a:avLst/>
            </a:prstGeom>
            <a:ln>
              <a:solidFill>
                <a:schemeClr val="bg1">
                  <a:lumMod val="65000"/>
                </a:schemeClr>
              </a:solidFill>
            </a:ln>
            <a:effectLst>
              <a:outerShdw blurRad="50800" dist="38100" dir="13500000" algn="br" rotWithShape="0">
                <a:prstClr val="black">
                  <a:alpha val="40000"/>
                </a:prstClr>
              </a:outerShdw>
            </a:effectLst>
          </p:spPr>
        </p:pic>
        <p:sp>
          <p:nvSpPr>
            <p:cNvPr id="5" name="Rectangle 4"/>
            <p:cNvSpPr/>
            <p:nvPr/>
          </p:nvSpPr>
          <p:spPr>
            <a:xfrm rot="21371995">
              <a:off x="3857773" y="4358767"/>
              <a:ext cx="2085827" cy="230832"/>
            </a:xfrm>
            <a:prstGeom prst="rect">
              <a:avLst/>
            </a:prstGeom>
          </p:spPr>
          <p:txBody>
            <a:bodyPr wrap="none">
              <a:spAutoFit/>
            </a:bodyPr>
            <a:lstStyle/>
            <a:p>
              <a:r>
                <a:rPr lang="en-US" sz="900" dirty="0"/>
                <a:t>https://www.justfacts.com/healthcare.asp</a:t>
              </a:r>
            </a:p>
          </p:txBody>
        </p:sp>
        <p:sp>
          <p:nvSpPr>
            <p:cNvPr id="9" name="Rectangle 8"/>
            <p:cNvSpPr/>
            <p:nvPr/>
          </p:nvSpPr>
          <p:spPr>
            <a:xfrm rot="15617040">
              <a:off x="-502426" y="5403295"/>
              <a:ext cx="2809158" cy="230832"/>
            </a:xfrm>
            <a:prstGeom prst="rect">
              <a:avLst/>
            </a:prstGeom>
          </p:spPr>
          <p:txBody>
            <a:bodyPr wrap="square">
              <a:spAutoFit/>
            </a:bodyPr>
            <a:lstStyle/>
            <a:p>
              <a:r>
                <a:rPr lang="en-US" sz="900" dirty="0"/>
                <a:t>http://www.factcheck.org/issue/affordable-care-act/</a:t>
              </a:r>
            </a:p>
          </p:txBody>
        </p:sp>
      </p:grpSp>
    </p:spTree>
    <p:extLst>
      <p:ext uri="{BB962C8B-B14F-4D97-AF65-F5344CB8AC3E}">
        <p14:creationId xmlns:p14="http://schemas.microsoft.com/office/powerpoint/2010/main" val="2614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1000"/>
                                        <p:tgtEl>
                                          <p:spTgt spid="7">
                                            <p:txEl>
                                              <p:pRg st="3" end="3"/>
                                            </p:txEl>
                                          </p:spTgt>
                                        </p:tgtEl>
                                      </p:cBhvr>
                                    </p:animEffect>
                                    <p:anim calcmode="lin" valueType="num">
                                      <p:cBhvr>
                                        <p:cTn id="27"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5D8A-F6F1-44C9-B418-02D251FEDE4C}"/>
              </a:ext>
            </a:extLst>
          </p:cNvPr>
          <p:cNvSpPr>
            <a:spLocks noGrp="1"/>
          </p:cNvSpPr>
          <p:nvPr>
            <p:ph type="title"/>
          </p:nvPr>
        </p:nvSpPr>
        <p:spPr/>
        <p:txBody>
          <a:bodyPr>
            <a:normAutofit/>
          </a:bodyPr>
          <a:lstStyle/>
          <a:p>
            <a:pPr>
              <a:lnSpc>
                <a:spcPct val="100000"/>
              </a:lnSpc>
            </a:pPr>
            <a:r>
              <a:rPr lang="en-US" b="0" cap="none" dirty="0"/>
              <a:t>Practice Problems</a:t>
            </a:r>
            <a:br>
              <a:rPr lang="en-US" b="0" cap="none" dirty="0"/>
            </a:br>
            <a:r>
              <a:rPr lang="en-US" sz="2400" b="0" cap="none" dirty="0"/>
              <a:t>…to begin mastering this material.  </a:t>
            </a:r>
            <a:br>
              <a:rPr lang="en-US" sz="2400" b="0" cap="none" dirty="0"/>
            </a:br>
            <a:br>
              <a:rPr lang="en-US" sz="2400" b="0" cap="none" dirty="0"/>
            </a:br>
            <a:r>
              <a:rPr lang="en-US" sz="2200" b="0" cap="none" dirty="0"/>
              <a:t>Complete instructions are in the Module 1 resource, </a:t>
            </a:r>
            <a:r>
              <a:rPr lang="en-US" sz="2200" b="0" i="1" cap="none" dirty="0"/>
              <a:t>How to Use Practice Problems to Prepare for Exams</a:t>
            </a:r>
            <a:r>
              <a:rPr lang="en-US" sz="2200" b="0" cap="none" dirty="0"/>
              <a:t>.</a:t>
            </a:r>
            <a:endParaRPr lang="en-US" b="0" cap="none" dirty="0"/>
          </a:p>
        </p:txBody>
      </p:sp>
      <p:sp>
        <p:nvSpPr>
          <p:cNvPr id="3" name="Text Placeholder 2">
            <a:extLst>
              <a:ext uri="{FF2B5EF4-FFF2-40B4-BE49-F238E27FC236}">
                <a16:creationId xmlns:a16="http://schemas.microsoft.com/office/drawing/2014/main" id="{CDD7CD17-A96A-44C2-A99E-E35FF58BEDEF}"/>
              </a:ext>
            </a:extLst>
          </p:cNvPr>
          <p:cNvSpPr>
            <a:spLocks noGrp="1"/>
          </p:cNvSpPr>
          <p:nvPr>
            <p:ph type="body" idx="1"/>
          </p:nvPr>
        </p:nvSpPr>
        <p:spPr/>
        <p:txBody>
          <a:bodyPr/>
          <a:lstStyle/>
          <a:p>
            <a:r>
              <a:rPr lang="en-US" dirty="0"/>
              <a:t>Don’t forget to do the…</a:t>
            </a:r>
          </a:p>
        </p:txBody>
      </p:sp>
    </p:spTree>
    <p:extLst>
      <p:ext uri="{BB962C8B-B14F-4D97-AF65-F5344CB8AC3E}">
        <p14:creationId xmlns:p14="http://schemas.microsoft.com/office/powerpoint/2010/main" val="85774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2225-1766-4B6B-AF92-59F7D6B8FA8C}"/>
              </a:ext>
            </a:extLst>
          </p:cNvPr>
          <p:cNvSpPr>
            <a:spLocks noGrp="1"/>
          </p:cNvSpPr>
          <p:nvPr>
            <p:ph type="ctrTitle"/>
          </p:nvPr>
        </p:nvSpPr>
        <p:spPr>
          <a:xfrm>
            <a:off x="1454683" y="1778508"/>
            <a:ext cx="7406640" cy="1472184"/>
          </a:xfrm>
        </p:spPr>
        <p:txBody>
          <a:bodyPr>
            <a:normAutofit fontScale="90000"/>
          </a:bodyPr>
          <a:lstStyle/>
          <a:p>
            <a:r>
              <a:rPr lang="en-US" dirty="0">
                <a:solidFill>
                  <a:srgbClr val="C00000"/>
                </a:solidFill>
              </a:rPr>
              <a:t>Please complete the University Course Eval!</a:t>
            </a:r>
            <a:br>
              <a:rPr lang="en-US" dirty="0"/>
            </a:br>
            <a:br>
              <a:rPr lang="en-US" dirty="0"/>
            </a:br>
            <a:r>
              <a:rPr lang="en-US" dirty="0">
                <a:hlinkClick r:id="rId2"/>
              </a:rPr>
              <a:t>https://tamu.aefis.net</a:t>
            </a:r>
            <a:r>
              <a:rPr lang="en-US" dirty="0"/>
              <a:t> </a:t>
            </a:r>
          </a:p>
        </p:txBody>
      </p:sp>
      <p:sp>
        <p:nvSpPr>
          <p:cNvPr id="4" name="Subtitle 3">
            <a:extLst>
              <a:ext uri="{FF2B5EF4-FFF2-40B4-BE49-F238E27FC236}">
                <a16:creationId xmlns:a16="http://schemas.microsoft.com/office/drawing/2014/main" id="{64BEE6CC-9188-431C-B227-AAD84A22D252}"/>
              </a:ext>
            </a:extLst>
          </p:cNvPr>
          <p:cNvSpPr>
            <a:spLocks noGrp="1"/>
          </p:cNvSpPr>
          <p:nvPr>
            <p:ph type="subTitle" idx="1"/>
          </p:nvPr>
        </p:nvSpPr>
        <p:spPr>
          <a:xfrm>
            <a:off x="1432560" y="4343400"/>
            <a:ext cx="7406640" cy="1752600"/>
          </a:xfrm>
        </p:spPr>
        <p:txBody>
          <a:bodyPr>
            <a:normAutofit fontScale="70000" lnSpcReduction="20000"/>
          </a:bodyPr>
          <a:lstStyle/>
          <a:p>
            <a:r>
              <a:rPr lang="en-US" b="1" dirty="0">
                <a:solidFill>
                  <a:schemeClr val="accent3">
                    <a:lumMod val="50000"/>
                  </a:schemeClr>
                </a:solidFill>
              </a:rPr>
              <a:t>Should take only 2-10 minutes, depending on whether you are willing to leave comments, too.  I hope you will, and the more specific, the better.</a:t>
            </a:r>
          </a:p>
          <a:p>
            <a:endParaRPr lang="en-US" b="1" u="sng" dirty="0">
              <a:solidFill>
                <a:schemeClr val="accent3">
                  <a:lumMod val="50000"/>
                </a:schemeClr>
              </a:solidFill>
            </a:endParaRPr>
          </a:p>
          <a:p>
            <a:r>
              <a:rPr lang="en-US" b="1" u="sng" dirty="0">
                <a:solidFill>
                  <a:schemeClr val="accent3">
                    <a:lumMod val="50000"/>
                  </a:schemeClr>
                </a:solidFill>
              </a:rPr>
              <a:t>My Promise</a:t>
            </a:r>
            <a:r>
              <a:rPr lang="en-US" b="1" dirty="0">
                <a:solidFill>
                  <a:schemeClr val="accent3">
                    <a:lumMod val="50000"/>
                  </a:schemeClr>
                </a:solidFill>
              </a:rPr>
              <a:t>:  If you leave comments, I WILL READ them.  Previous student comments have led me to change my course design in big and small ways.</a:t>
            </a:r>
          </a:p>
          <a:p>
            <a:endParaRPr lang="en-US" dirty="0">
              <a:solidFill>
                <a:srgbClr val="C00000"/>
              </a:solidFill>
            </a:endParaRPr>
          </a:p>
        </p:txBody>
      </p:sp>
    </p:spTree>
    <p:extLst>
      <p:ext uri="{BB962C8B-B14F-4D97-AF65-F5344CB8AC3E}">
        <p14:creationId xmlns:p14="http://schemas.microsoft.com/office/powerpoint/2010/main" val="12168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347880"/>
      </p:ext>
    </p:extLst>
  </p:cSld>
  <p:clrMapOvr>
    <a:masterClrMapping/>
  </p:clrMapOvr>
  <mc:AlternateContent xmlns:mc="http://schemas.openxmlformats.org/markup-compatibility/2006" xmlns:p14="http://schemas.microsoft.com/office/powerpoint/2010/main">
    <mc:Choice Requires="p14">
      <p:transition spd="slow" p14:dur="2000" advTm="17073"/>
    </mc:Choice>
    <mc:Fallback xmlns="">
      <p:transition spd="slow" advTm="1707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FABC-AA1F-4B0B-A446-ACD68687048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55B2857-BBB1-4B0C-8C7B-4F2A1A5605FD}"/>
              </a:ext>
            </a:extLst>
          </p:cNvPr>
          <p:cNvSpPr>
            <a:spLocks noGrp="1"/>
          </p:cNvSpPr>
          <p:nvPr>
            <p:ph idx="1"/>
          </p:nvPr>
        </p:nvSpPr>
        <p:spPr>
          <a:xfrm>
            <a:off x="1435608" y="1447800"/>
            <a:ext cx="7498080" cy="5334000"/>
          </a:xfrm>
        </p:spPr>
        <p:txBody>
          <a:bodyPr>
            <a:normAutofit fontScale="55000" lnSpcReduction="20000"/>
          </a:bodyPr>
          <a:lstStyle/>
          <a:p>
            <a:pPr marL="461963" indent="-381000">
              <a:buFont typeface="+mj-lt"/>
              <a:buAutoNum type="arabicPeriod"/>
            </a:pPr>
            <a:r>
              <a:rPr lang="en-US" dirty="0"/>
              <a:t>Describe the inherent problems associated with delaying or avoiding necessary healthcare, as well as those connected to seeking indigent care in hospital emergency rooms.</a:t>
            </a:r>
          </a:p>
          <a:p>
            <a:pPr marL="461963" indent="-381000">
              <a:buFont typeface="+mj-lt"/>
              <a:buAutoNum type="arabicPeriod"/>
            </a:pPr>
            <a:r>
              <a:rPr lang="en-US" dirty="0"/>
              <a:t>Explain who the ACA is designed to help, how it does so, and why it is not free for the participants.</a:t>
            </a:r>
          </a:p>
          <a:p>
            <a:pPr marL="461963" indent="-381000">
              <a:buFont typeface="+mj-lt"/>
              <a:buAutoNum type="arabicPeriod"/>
            </a:pPr>
            <a:r>
              <a:rPr lang="en-US" dirty="0"/>
              <a:t>Explain who Medicaid is designed to help, how it does so, and how the federal-state partnership works.</a:t>
            </a:r>
          </a:p>
          <a:p>
            <a:pPr marL="461963" indent="-381000">
              <a:buFont typeface="+mj-lt"/>
              <a:buAutoNum type="arabicPeriod"/>
            </a:pPr>
            <a:r>
              <a:rPr lang="en-US" dirty="0"/>
              <a:t>Map out the Texas Medicaid caseload and costs based on the 3 major groups of recipients.  Describe patterns that are present.</a:t>
            </a:r>
          </a:p>
          <a:p>
            <a:pPr marL="461963" indent="-381000">
              <a:buFont typeface="+mj-lt"/>
              <a:buAutoNum type="arabicPeriod"/>
            </a:pPr>
            <a:r>
              <a:rPr lang="en-US" dirty="0"/>
              <a:t>Describe how individuals, based on their income,  obtained healthcare before and after ACA.</a:t>
            </a:r>
          </a:p>
          <a:p>
            <a:pPr marL="461963" indent="-381000">
              <a:buFont typeface="+mj-lt"/>
              <a:buAutoNum type="arabicPeriod"/>
            </a:pPr>
            <a:r>
              <a:rPr lang="en-US" dirty="0"/>
              <a:t>Describe the players that helped craft the ACA and their motivations.</a:t>
            </a:r>
          </a:p>
          <a:p>
            <a:pPr marL="461963" indent="-381000">
              <a:buFont typeface="+mj-lt"/>
              <a:buAutoNum type="arabicPeriod"/>
            </a:pPr>
            <a:r>
              <a:rPr lang="en-US" dirty="0"/>
              <a:t>List the changes to healthcare insurance that ACA caused, even though many Americans don’t realize that the ACA was the reason.</a:t>
            </a:r>
          </a:p>
          <a:p>
            <a:pPr marL="461963" indent="-381000">
              <a:buFont typeface="+mj-lt"/>
              <a:buAutoNum type="arabicPeriod"/>
            </a:pPr>
            <a:r>
              <a:rPr lang="en-US" dirty="0"/>
              <a:t>Explain the </a:t>
            </a:r>
            <a:r>
              <a:rPr lang="en-US" i="1" dirty="0"/>
              <a:t>state mandate</a:t>
            </a:r>
            <a:r>
              <a:rPr lang="en-US" dirty="0"/>
              <a:t> in the ACA, the Supreme Court decision regarding it, and the situation that was created.</a:t>
            </a:r>
          </a:p>
          <a:p>
            <a:pPr marL="461963" indent="-381000">
              <a:buFont typeface="+mj-lt"/>
              <a:buAutoNum type="arabicPeriod"/>
            </a:pPr>
            <a:r>
              <a:rPr lang="en-US" dirty="0"/>
              <a:t>Characterize the various positions of the states on the ACA-sanctioned expansion of Medicaid.  Do the same for the variations in percentages of uninsured residents in each state and note any patterns with each state’s position on expansion.</a:t>
            </a:r>
          </a:p>
          <a:p>
            <a:pPr marL="461963" indent="-381000">
              <a:buFont typeface="+mj-lt"/>
              <a:buAutoNum type="arabicPeriod"/>
            </a:pPr>
            <a:endParaRPr lang="en-US" dirty="0"/>
          </a:p>
          <a:p>
            <a:pPr marL="461963" indent="-381000">
              <a:buFont typeface="+mj-lt"/>
              <a:buAutoNum type="arabicPeriod"/>
            </a:pPr>
            <a:endParaRPr lang="en-US" dirty="0"/>
          </a:p>
          <a:p>
            <a:pPr marL="461963" indent="-381000">
              <a:buFont typeface="+mj-lt"/>
              <a:buAutoNum type="arabicPeriod"/>
            </a:pPr>
            <a:endParaRPr lang="en-US" dirty="0"/>
          </a:p>
          <a:p>
            <a:pPr marL="461963" indent="-381000">
              <a:buFont typeface="+mj-lt"/>
              <a:buAutoNum type="arabicPeriod"/>
            </a:pPr>
            <a:endParaRPr lang="en-US" dirty="0"/>
          </a:p>
        </p:txBody>
      </p:sp>
    </p:spTree>
    <p:extLst>
      <p:ext uri="{BB962C8B-B14F-4D97-AF65-F5344CB8AC3E}">
        <p14:creationId xmlns:p14="http://schemas.microsoft.com/office/powerpoint/2010/main" val="99316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FABC-AA1F-4B0B-A446-ACD68687048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55B2857-BBB1-4B0C-8C7B-4F2A1A5605FD}"/>
              </a:ext>
            </a:extLst>
          </p:cNvPr>
          <p:cNvSpPr>
            <a:spLocks noGrp="1"/>
          </p:cNvSpPr>
          <p:nvPr>
            <p:ph idx="1"/>
          </p:nvPr>
        </p:nvSpPr>
        <p:spPr/>
        <p:txBody>
          <a:bodyPr>
            <a:normAutofit fontScale="55000" lnSpcReduction="20000"/>
          </a:bodyPr>
          <a:lstStyle/>
          <a:p>
            <a:pPr marL="461963" indent="-381000">
              <a:buFont typeface="+mj-lt"/>
              <a:buAutoNum type="arabicPeriod" startAt="10"/>
            </a:pPr>
            <a:r>
              <a:rPr lang="en-US" dirty="0"/>
              <a:t>Describe the nature of the shift in states’ positions on expansion between 2013 and 2018.</a:t>
            </a:r>
          </a:p>
          <a:p>
            <a:pPr marL="461963" indent="-381000">
              <a:buFont typeface="+mj-lt"/>
              <a:buAutoNum type="arabicPeriod" startAt="10"/>
            </a:pPr>
            <a:r>
              <a:rPr lang="en-US" dirty="0"/>
              <a:t>Describe the positions of the Texas populace and the Texas Legislature regarding Medicaid expansion here.</a:t>
            </a:r>
          </a:p>
          <a:p>
            <a:pPr marL="461963" indent="-381000">
              <a:buFont typeface="+mj-lt"/>
              <a:buAutoNum type="arabicPeriod" startAt="10"/>
            </a:pPr>
            <a:r>
              <a:rPr lang="en-US" dirty="0"/>
              <a:t>Explain the profile that Texas uses to determine who is eligible for Medicaid in the state, as well as how it would change if Texas decided to expand Medicaid access under the ACA.  Discuss how this highlights the conservative values that Texas references for not expanding.</a:t>
            </a:r>
          </a:p>
          <a:p>
            <a:pPr marL="461963" indent="-381000">
              <a:buFont typeface="+mj-lt"/>
              <a:buAutoNum type="arabicPeriod" startAt="10"/>
            </a:pPr>
            <a:r>
              <a:rPr lang="en-US" dirty="0"/>
              <a:t>Discuss the gap in provision of healthcare in states like Texas that have not expanded Medicaid.  Characterize which states and regions have residents that fall into this gap.</a:t>
            </a:r>
          </a:p>
          <a:p>
            <a:pPr marL="461963" indent="-381000">
              <a:buFont typeface="+mj-lt"/>
              <a:buAutoNum type="arabicPeriod" startAt="10"/>
            </a:pPr>
            <a:r>
              <a:rPr lang="en-US" dirty="0"/>
              <a:t>Describe the various reasons that Texas politicians have given for not expanding Medicaid in the state.  Explain possible counterpoints for each.</a:t>
            </a:r>
          </a:p>
          <a:p>
            <a:pPr marL="461963" indent="-381000">
              <a:buFont typeface="+mj-lt"/>
              <a:buAutoNum type="arabicPeriod" startAt="10"/>
            </a:pPr>
            <a:r>
              <a:rPr lang="en-US" dirty="0"/>
              <a:t>Describe the healthcare situation for Texans in 2014 and compare it to other states.</a:t>
            </a:r>
          </a:p>
          <a:p>
            <a:pPr marL="461963" indent="-381000">
              <a:buFont typeface="+mj-lt"/>
              <a:buAutoNum type="arabicPeriod" startAt="10"/>
            </a:pPr>
            <a:r>
              <a:rPr lang="en-US" dirty="0"/>
              <a:t>Define the </a:t>
            </a:r>
            <a:r>
              <a:rPr lang="en-US" i="1" dirty="0"/>
              <a:t>individual mandate</a:t>
            </a:r>
            <a:r>
              <a:rPr lang="en-US" dirty="0"/>
              <a:t> within the ACA and explain why it was necessary given the private-insurance-based approach used in the law.</a:t>
            </a:r>
          </a:p>
          <a:p>
            <a:pPr marL="461963" indent="-381000">
              <a:buFont typeface="+mj-lt"/>
              <a:buAutoNum type="arabicPeriod" startAt="10"/>
            </a:pPr>
            <a:r>
              <a:rPr lang="en-US" dirty="0"/>
              <a:t>Explain how the loss of insurers from the ACA marketplace was a normal occurrence within insurance markets.</a:t>
            </a:r>
          </a:p>
          <a:p>
            <a:pPr marL="461963" indent="-381000">
              <a:buFont typeface="+mj-lt"/>
              <a:buAutoNum type="arabicPeriod" startAt="10"/>
            </a:pPr>
            <a:endParaRPr lang="en-US" dirty="0"/>
          </a:p>
          <a:p>
            <a:pPr marL="461963" indent="-381000">
              <a:buFont typeface="+mj-lt"/>
              <a:buAutoNum type="arabicPeriod" startAt="10"/>
            </a:pPr>
            <a:endParaRPr lang="en-US" dirty="0"/>
          </a:p>
          <a:p>
            <a:pPr marL="461963" indent="-381000">
              <a:buFont typeface="+mj-lt"/>
              <a:buAutoNum type="arabicPeriod" startAt="10"/>
            </a:pPr>
            <a:endParaRPr lang="en-US" dirty="0"/>
          </a:p>
          <a:p>
            <a:pPr marL="461963" indent="-381000">
              <a:buFont typeface="+mj-lt"/>
              <a:buAutoNum type="arabicPeriod" startAt="10"/>
            </a:pPr>
            <a:endParaRPr lang="en-US" dirty="0"/>
          </a:p>
          <a:p>
            <a:pPr marL="461963" indent="-381000">
              <a:buFont typeface="+mj-lt"/>
              <a:buAutoNum type="arabicPeriod" startAt="10"/>
            </a:pPr>
            <a:endParaRPr lang="en-US" dirty="0"/>
          </a:p>
          <a:p>
            <a:pPr marL="461963" indent="-381000">
              <a:buFont typeface="+mj-lt"/>
              <a:buAutoNum type="arabicPeriod" startAt="10"/>
            </a:pPr>
            <a:endParaRPr lang="en-US" dirty="0"/>
          </a:p>
        </p:txBody>
      </p:sp>
    </p:spTree>
    <p:extLst>
      <p:ext uri="{BB962C8B-B14F-4D97-AF65-F5344CB8AC3E}">
        <p14:creationId xmlns:p14="http://schemas.microsoft.com/office/powerpoint/2010/main" val="326214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the issue?</a:t>
            </a:r>
            <a:br>
              <a:rPr lang="en-US" sz="2700" i="1" dirty="0"/>
            </a:br>
            <a:r>
              <a:rPr lang="en-US" dirty="0"/>
              <a:t>What if you can’t pay?</a:t>
            </a:r>
          </a:p>
        </p:txBody>
      </p:sp>
      <p:sp>
        <p:nvSpPr>
          <p:cNvPr id="3" name="Content Placeholder 2"/>
          <p:cNvSpPr>
            <a:spLocks noGrp="1"/>
          </p:cNvSpPr>
          <p:nvPr>
            <p:ph idx="1"/>
          </p:nvPr>
        </p:nvSpPr>
        <p:spPr>
          <a:xfrm>
            <a:off x="1435608" y="1447799"/>
            <a:ext cx="7498080" cy="3124201"/>
          </a:xfrm>
        </p:spPr>
        <p:txBody>
          <a:bodyPr>
            <a:normAutofit fontScale="77500" lnSpcReduction="20000"/>
          </a:bodyPr>
          <a:lstStyle/>
          <a:p>
            <a:r>
              <a:rPr lang="en-US" dirty="0"/>
              <a:t>A large number of Americans are </a:t>
            </a:r>
            <a:r>
              <a:rPr lang="en-US" b="1" dirty="0"/>
              <a:t>uninsured</a:t>
            </a:r>
            <a:r>
              <a:rPr lang="en-US" dirty="0"/>
              <a:t> </a:t>
            </a:r>
            <a:r>
              <a:rPr lang="en-US" u="sng" dirty="0"/>
              <a:t>and</a:t>
            </a:r>
            <a:r>
              <a:rPr lang="en-US" dirty="0"/>
              <a:t> </a:t>
            </a:r>
            <a:r>
              <a:rPr lang="en-US" b="1" dirty="0"/>
              <a:t>cannot afford medical care</a:t>
            </a:r>
            <a:r>
              <a:rPr lang="en-US" dirty="0"/>
              <a:t>, so they </a:t>
            </a:r>
            <a:r>
              <a:rPr lang="en-US" dirty="0">
                <a:solidFill>
                  <a:schemeClr val="accent2">
                    <a:lumMod val="75000"/>
                  </a:schemeClr>
                </a:solidFill>
              </a:rPr>
              <a:t>delay it</a:t>
            </a:r>
            <a:r>
              <a:rPr lang="en-US" dirty="0"/>
              <a:t>, </a:t>
            </a:r>
            <a:r>
              <a:rPr lang="en-US" dirty="0">
                <a:solidFill>
                  <a:schemeClr val="accent2">
                    <a:lumMod val="50000"/>
                  </a:schemeClr>
                </a:solidFill>
              </a:rPr>
              <a:t>skip it</a:t>
            </a:r>
            <a:r>
              <a:rPr lang="en-US" dirty="0"/>
              <a:t>, or </a:t>
            </a:r>
            <a:r>
              <a:rPr lang="en-US" dirty="0">
                <a:solidFill>
                  <a:schemeClr val="accent3">
                    <a:lumMod val="75000"/>
                  </a:schemeClr>
                </a:solidFill>
              </a:rPr>
              <a:t>go to a nearby Emergency Room and then do not pay their bill</a:t>
            </a:r>
          </a:p>
          <a:p>
            <a:pPr lvl="1"/>
            <a:r>
              <a:rPr lang="en-US" dirty="0"/>
              <a:t>People who push out or avoid care have significantly </a:t>
            </a:r>
            <a:r>
              <a:rPr lang="en-US" dirty="0">
                <a:solidFill>
                  <a:schemeClr val="accent2">
                    <a:lumMod val="50000"/>
                  </a:schemeClr>
                </a:solidFill>
              </a:rPr>
              <a:t>worse health, productivity, quality of life, and life expectancy</a:t>
            </a:r>
          </a:p>
          <a:p>
            <a:pPr lvl="1"/>
            <a:r>
              <a:rPr lang="en-US" dirty="0"/>
              <a:t>Those who obtain “indigent” care from hospital emergency rooms each leave </a:t>
            </a:r>
            <a:r>
              <a:rPr lang="en-US" dirty="0">
                <a:solidFill>
                  <a:schemeClr val="accent2">
                    <a:lumMod val="50000"/>
                  </a:schemeClr>
                </a:solidFill>
              </a:rPr>
              <a:t>thousands of dollars in unpaid bills </a:t>
            </a:r>
            <a:r>
              <a:rPr lang="en-US" dirty="0"/>
              <a:t>that </a:t>
            </a:r>
            <a:r>
              <a:rPr lang="en-US" b="1" dirty="0"/>
              <a:t>others must eventually pay</a:t>
            </a:r>
          </a:p>
        </p:txBody>
      </p:sp>
    </p:spTree>
    <p:extLst>
      <p:ext uri="{BB962C8B-B14F-4D97-AF65-F5344CB8AC3E}">
        <p14:creationId xmlns:p14="http://schemas.microsoft.com/office/powerpoint/2010/main" val="43413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the issue?</a:t>
            </a:r>
            <a:br>
              <a:rPr lang="en-US" sz="2700" i="1" dirty="0"/>
            </a:br>
            <a:r>
              <a:rPr lang="en-US" dirty="0"/>
              <a:t>What if you can’t pay?</a:t>
            </a:r>
          </a:p>
        </p:txBody>
      </p:sp>
      <p:sp>
        <p:nvSpPr>
          <p:cNvPr id="3" name="Content Placeholder 2"/>
          <p:cNvSpPr>
            <a:spLocks noGrp="1"/>
          </p:cNvSpPr>
          <p:nvPr>
            <p:ph idx="1"/>
          </p:nvPr>
        </p:nvSpPr>
        <p:spPr>
          <a:xfrm>
            <a:off x="1435608" y="1447799"/>
            <a:ext cx="7498080" cy="5351033"/>
          </a:xfrm>
        </p:spPr>
        <p:txBody>
          <a:bodyPr>
            <a:normAutofit fontScale="77500" lnSpcReduction="20000"/>
          </a:bodyPr>
          <a:lstStyle/>
          <a:p>
            <a:r>
              <a:rPr lang="en-US" dirty="0"/>
              <a:t>A large number of Americans are </a:t>
            </a:r>
            <a:r>
              <a:rPr lang="en-US" b="1" dirty="0"/>
              <a:t>uninsured</a:t>
            </a:r>
            <a:r>
              <a:rPr lang="en-US" dirty="0"/>
              <a:t> </a:t>
            </a:r>
            <a:r>
              <a:rPr lang="en-US" u="sng" dirty="0"/>
              <a:t>and</a:t>
            </a:r>
            <a:r>
              <a:rPr lang="en-US" dirty="0"/>
              <a:t> </a:t>
            </a:r>
            <a:r>
              <a:rPr lang="en-US" b="1" dirty="0"/>
              <a:t>cannot afford medical care</a:t>
            </a:r>
            <a:r>
              <a:rPr lang="en-US" dirty="0"/>
              <a:t>, so they </a:t>
            </a:r>
            <a:r>
              <a:rPr lang="en-US" dirty="0">
                <a:solidFill>
                  <a:schemeClr val="accent2">
                    <a:lumMod val="75000"/>
                  </a:schemeClr>
                </a:solidFill>
              </a:rPr>
              <a:t>delay it</a:t>
            </a:r>
            <a:r>
              <a:rPr lang="en-US" dirty="0"/>
              <a:t>, </a:t>
            </a:r>
            <a:r>
              <a:rPr lang="en-US" dirty="0">
                <a:solidFill>
                  <a:schemeClr val="accent2">
                    <a:lumMod val="50000"/>
                  </a:schemeClr>
                </a:solidFill>
              </a:rPr>
              <a:t>skip it</a:t>
            </a:r>
            <a:r>
              <a:rPr lang="en-US" dirty="0"/>
              <a:t>, or </a:t>
            </a:r>
            <a:r>
              <a:rPr lang="en-US" dirty="0">
                <a:solidFill>
                  <a:schemeClr val="accent3">
                    <a:lumMod val="75000"/>
                  </a:schemeClr>
                </a:solidFill>
              </a:rPr>
              <a:t>go to a nearby Emergency Room and then do not pay their bill</a:t>
            </a:r>
          </a:p>
          <a:p>
            <a:pPr lvl="1"/>
            <a:r>
              <a:rPr lang="en-US" dirty="0"/>
              <a:t>People who push out or avoid care have significantly </a:t>
            </a:r>
            <a:r>
              <a:rPr lang="en-US" dirty="0">
                <a:solidFill>
                  <a:schemeClr val="accent2">
                    <a:lumMod val="50000"/>
                  </a:schemeClr>
                </a:solidFill>
              </a:rPr>
              <a:t>worse health, productivity, quality of life, and life expectancy</a:t>
            </a:r>
          </a:p>
          <a:p>
            <a:pPr lvl="1"/>
            <a:r>
              <a:rPr lang="en-US" dirty="0"/>
              <a:t>Those who obtain “indigent” care from hospital emergency rooms each leave </a:t>
            </a:r>
            <a:r>
              <a:rPr lang="en-US" dirty="0">
                <a:solidFill>
                  <a:schemeClr val="accent2">
                    <a:lumMod val="50000"/>
                  </a:schemeClr>
                </a:solidFill>
              </a:rPr>
              <a:t>thousands of dollars in unpaid bills </a:t>
            </a:r>
            <a:r>
              <a:rPr lang="en-US" dirty="0"/>
              <a:t>that </a:t>
            </a:r>
            <a:r>
              <a:rPr lang="en-US" b="1" dirty="0"/>
              <a:t>others must eventually pay</a:t>
            </a:r>
          </a:p>
          <a:p>
            <a:r>
              <a:rPr lang="en-US" dirty="0"/>
              <a:t>Depending on your perspective, these “</a:t>
            </a:r>
            <a:r>
              <a:rPr lang="en-US" dirty="0" err="1"/>
              <a:t>uninsureds</a:t>
            </a:r>
            <a:r>
              <a:rPr lang="en-US" dirty="0"/>
              <a:t>” result in </a:t>
            </a:r>
            <a:r>
              <a:rPr lang="en-US" dirty="0">
                <a:solidFill>
                  <a:schemeClr val="accent3">
                    <a:lumMod val="75000"/>
                  </a:schemeClr>
                </a:solidFill>
              </a:rPr>
              <a:t>one or more problems</a:t>
            </a:r>
          </a:p>
          <a:p>
            <a:pPr lvl="1"/>
            <a:r>
              <a:rPr lang="en-US" dirty="0">
                <a:solidFill>
                  <a:schemeClr val="accent2">
                    <a:lumMod val="75000"/>
                  </a:schemeClr>
                </a:solidFill>
              </a:rPr>
              <a:t>Humanitarian</a:t>
            </a:r>
            <a:r>
              <a:rPr lang="en-US" dirty="0"/>
              <a:t> – They suffer individually, sometimes greatly</a:t>
            </a:r>
          </a:p>
          <a:p>
            <a:pPr lvl="1"/>
            <a:r>
              <a:rPr lang="en-US" dirty="0">
                <a:solidFill>
                  <a:schemeClr val="accent2">
                    <a:lumMod val="75000"/>
                  </a:schemeClr>
                </a:solidFill>
              </a:rPr>
              <a:t>Societal</a:t>
            </a:r>
            <a:r>
              <a:rPr lang="en-US" dirty="0"/>
              <a:t> – Their poor health hurts their families and communities</a:t>
            </a:r>
          </a:p>
          <a:p>
            <a:pPr lvl="1"/>
            <a:r>
              <a:rPr lang="en-US" dirty="0">
                <a:solidFill>
                  <a:schemeClr val="accent2">
                    <a:lumMod val="75000"/>
                  </a:schemeClr>
                </a:solidFill>
              </a:rPr>
              <a:t>Economic</a:t>
            </a:r>
            <a:r>
              <a:rPr lang="en-US" dirty="0"/>
              <a:t> – They are burdens on commercial productivity and drain away tax and charity dollars from other needs</a:t>
            </a:r>
          </a:p>
        </p:txBody>
      </p:sp>
      <p:sp>
        <p:nvSpPr>
          <p:cNvPr id="4" name="Rectangle 3"/>
          <p:cNvSpPr/>
          <p:nvPr/>
        </p:nvSpPr>
        <p:spPr>
          <a:xfrm>
            <a:off x="1219200" y="1447799"/>
            <a:ext cx="7848600" cy="30480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0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so tough about this issue?</a:t>
            </a:r>
            <a:br>
              <a:rPr lang="en-US" sz="2700" i="1" dirty="0"/>
            </a:br>
            <a:r>
              <a:rPr lang="en-US" dirty="0"/>
              <a:t>Government Can Only Help Some</a:t>
            </a:r>
          </a:p>
        </p:txBody>
      </p:sp>
      <p:sp>
        <p:nvSpPr>
          <p:cNvPr id="3" name="Content Placeholder 2"/>
          <p:cNvSpPr>
            <a:spLocks noGrp="1"/>
          </p:cNvSpPr>
          <p:nvPr>
            <p:ph idx="1"/>
          </p:nvPr>
        </p:nvSpPr>
        <p:spPr>
          <a:xfrm>
            <a:off x="1435608" y="1905000"/>
            <a:ext cx="7498080" cy="4191000"/>
          </a:xfrm>
        </p:spPr>
        <p:txBody>
          <a:bodyPr>
            <a:normAutofit fontScale="85000" lnSpcReduction="20000"/>
          </a:bodyPr>
          <a:lstStyle/>
          <a:p>
            <a:r>
              <a:rPr lang="en-US" dirty="0"/>
              <a:t>How does someone who is uninsured obtain </a:t>
            </a:r>
            <a:r>
              <a:rPr lang="en-US" dirty="0">
                <a:solidFill>
                  <a:schemeClr val="accent2">
                    <a:lumMod val="50000"/>
                  </a:schemeClr>
                </a:solidFill>
              </a:rPr>
              <a:t>long-term help </a:t>
            </a:r>
            <a:r>
              <a:rPr lang="en-US" dirty="0"/>
              <a:t>with their medical bills?</a:t>
            </a:r>
          </a:p>
          <a:p>
            <a:pPr lvl="1"/>
            <a:r>
              <a:rPr lang="en-US" dirty="0"/>
              <a:t>Under the </a:t>
            </a:r>
            <a:r>
              <a:rPr lang="en-US" dirty="0">
                <a:solidFill>
                  <a:schemeClr val="accent1">
                    <a:lumMod val="75000"/>
                  </a:schemeClr>
                </a:solidFill>
              </a:rPr>
              <a:t>Affordable Care Act</a:t>
            </a:r>
            <a:r>
              <a:rPr lang="en-US" dirty="0"/>
              <a:t>, people with income at or above 133% of the Federal Poverty Level (FPL) can obtain health insurance for reduced premiums that are keyed to their annual income </a:t>
            </a:r>
            <a:r>
              <a:rPr lang="en-US" i="1" dirty="0"/>
              <a:t>(e.g., about $200/mo for a person making $24,000 per year)</a:t>
            </a:r>
          </a:p>
          <a:p>
            <a:pPr lvl="2"/>
            <a:r>
              <a:rPr lang="en-US" dirty="0"/>
              <a:t>The </a:t>
            </a:r>
            <a:r>
              <a:rPr lang="en-US" dirty="0">
                <a:solidFill>
                  <a:schemeClr val="accent2">
                    <a:lumMod val="75000"/>
                  </a:schemeClr>
                </a:solidFill>
              </a:rPr>
              <a:t>federal government heavily subsidizes </a:t>
            </a:r>
            <a:r>
              <a:rPr lang="en-US" dirty="0"/>
              <a:t>the actual premium amount to make it affordable for individuals</a:t>
            </a:r>
          </a:p>
          <a:p>
            <a:pPr lvl="2"/>
            <a:r>
              <a:rPr lang="en-US" dirty="0"/>
              <a:t>These </a:t>
            </a:r>
            <a:r>
              <a:rPr lang="en-US" dirty="0">
                <a:solidFill>
                  <a:schemeClr val="accent2">
                    <a:lumMod val="75000"/>
                  </a:schemeClr>
                </a:solidFill>
              </a:rPr>
              <a:t>individuals will </a:t>
            </a:r>
            <a:r>
              <a:rPr lang="en-US" u="sng" dirty="0">
                <a:solidFill>
                  <a:schemeClr val="accent2">
                    <a:lumMod val="75000"/>
                  </a:schemeClr>
                </a:solidFill>
              </a:rPr>
              <a:t>still need to pay $1000s more</a:t>
            </a:r>
            <a:r>
              <a:rPr lang="en-US" dirty="0">
                <a:solidFill>
                  <a:schemeClr val="accent2">
                    <a:lumMod val="75000"/>
                  </a:schemeClr>
                </a:solidFill>
              </a:rPr>
              <a:t> </a:t>
            </a:r>
            <a:r>
              <a:rPr lang="en-US" dirty="0"/>
              <a:t>each year in premiums, deductibles, co-pays, etc.</a:t>
            </a:r>
          </a:p>
          <a:p>
            <a:pPr lvl="2"/>
            <a:r>
              <a:rPr lang="en-US" u="sng" dirty="0">
                <a:solidFill>
                  <a:srgbClr val="FF0000"/>
                </a:solidFill>
              </a:rPr>
              <a:t>WARNING</a:t>
            </a:r>
            <a:r>
              <a:rPr lang="en-US" dirty="0">
                <a:solidFill>
                  <a:srgbClr val="FF0000"/>
                </a:solidFill>
              </a:rPr>
              <a:t>:  </a:t>
            </a:r>
            <a:r>
              <a:rPr lang="en-US" dirty="0"/>
              <a:t>Available plans </a:t>
            </a:r>
            <a:r>
              <a:rPr lang="en-US" dirty="0">
                <a:solidFill>
                  <a:schemeClr val="accent2">
                    <a:lumMod val="50000"/>
                  </a:schemeClr>
                </a:solidFill>
              </a:rPr>
              <a:t>can be confusing</a:t>
            </a:r>
            <a:r>
              <a:rPr lang="en-US" dirty="0"/>
              <a:t> and </a:t>
            </a:r>
            <a:r>
              <a:rPr lang="en-US" u="sng" dirty="0"/>
              <a:t>may be accepted by </a:t>
            </a:r>
            <a:r>
              <a:rPr lang="en-US" u="sng" dirty="0">
                <a:solidFill>
                  <a:schemeClr val="accent2">
                    <a:lumMod val="50000"/>
                  </a:schemeClr>
                </a:solidFill>
              </a:rPr>
              <a:t>very few doctors</a:t>
            </a:r>
          </a:p>
        </p:txBody>
      </p:sp>
    </p:spTree>
    <p:extLst>
      <p:ext uri="{BB962C8B-B14F-4D97-AF65-F5344CB8AC3E}">
        <p14:creationId xmlns:p14="http://schemas.microsoft.com/office/powerpoint/2010/main" val="16471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i="1" dirty="0"/>
              <a:t>What’s so tough about this issue?</a:t>
            </a:r>
            <a:br>
              <a:rPr lang="en-US" sz="2700" i="1" dirty="0"/>
            </a:br>
            <a:r>
              <a:rPr lang="en-US" dirty="0"/>
              <a:t>Government Can Only Help Some</a:t>
            </a:r>
          </a:p>
        </p:txBody>
      </p:sp>
      <p:sp>
        <p:nvSpPr>
          <p:cNvPr id="3" name="Content Placeholder 2"/>
          <p:cNvSpPr>
            <a:spLocks noGrp="1"/>
          </p:cNvSpPr>
          <p:nvPr>
            <p:ph idx="1"/>
          </p:nvPr>
        </p:nvSpPr>
        <p:spPr>
          <a:xfrm>
            <a:off x="1435608" y="1752600"/>
            <a:ext cx="7498080" cy="3831302"/>
          </a:xfrm>
        </p:spPr>
        <p:txBody>
          <a:bodyPr>
            <a:normAutofit fontScale="92500" lnSpcReduction="10000"/>
          </a:bodyPr>
          <a:lstStyle/>
          <a:p>
            <a:pPr lvl="1"/>
            <a:r>
              <a:rPr lang="en-US" dirty="0"/>
              <a:t>For those too young/old/sick to work, or otherwise with income below the FPL, there is the federal </a:t>
            </a:r>
            <a:r>
              <a:rPr lang="en-US" dirty="0">
                <a:solidFill>
                  <a:schemeClr val="accent1">
                    <a:lumMod val="75000"/>
                  </a:schemeClr>
                </a:solidFill>
              </a:rPr>
              <a:t>Medicaid</a:t>
            </a:r>
            <a:r>
              <a:rPr lang="en-US" dirty="0"/>
              <a:t> program</a:t>
            </a:r>
          </a:p>
          <a:p>
            <a:pPr lvl="2"/>
            <a:r>
              <a:rPr lang="en-US" dirty="0"/>
              <a:t>Pays for all necessary medical care</a:t>
            </a:r>
          </a:p>
          <a:p>
            <a:pPr lvl="2"/>
            <a:r>
              <a:rPr lang="en-US" dirty="0"/>
              <a:t>Not same as Medicare (for seniors)</a:t>
            </a:r>
          </a:p>
          <a:p>
            <a:pPr lvl="2"/>
            <a:r>
              <a:rPr lang="en-US" dirty="0"/>
              <a:t>Joint federal-state program, but </a:t>
            </a:r>
            <a:r>
              <a:rPr lang="en-US" dirty="0">
                <a:solidFill>
                  <a:schemeClr val="accent2">
                    <a:lumMod val="75000"/>
                  </a:schemeClr>
                </a:solidFill>
              </a:rPr>
              <a:t>feds pay most of costs </a:t>
            </a:r>
            <a:r>
              <a:rPr lang="en-US" dirty="0"/>
              <a:t>via grants</a:t>
            </a:r>
          </a:p>
          <a:p>
            <a:pPr lvl="2"/>
            <a:r>
              <a:rPr lang="en-US" dirty="0"/>
              <a:t>However, the states tailor their programs to determine who is eligible and who is not – </a:t>
            </a:r>
            <a:r>
              <a:rPr lang="en-US" dirty="0">
                <a:solidFill>
                  <a:schemeClr val="accent2">
                    <a:lumMod val="75000"/>
                  </a:schemeClr>
                </a:solidFill>
              </a:rPr>
              <a:t>Texas has some of tightest restrictions</a:t>
            </a:r>
          </a:p>
        </p:txBody>
      </p:sp>
    </p:spTree>
    <p:extLst>
      <p:ext uri="{BB962C8B-B14F-4D97-AF65-F5344CB8AC3E}">
        <p14:creationId xmlns:p14="http://schemas.microsoft.com/office/powerpoint/2010/main" val="395868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wo bar charts showing percentage of components.&#10;&#10;First is for Medicaid caseload:  66% is non-disabled children (newborn to 18yo), 25% is long-term care and SSI, aged and disabled, 9% is pregnant women and parents with TANF.&#10;&#10;Second is for Medicaid costs:  32% is non-disabled children, 58% is long-term care and SSI, aged and disabled, and 10% is pregnant women and parents with TANF.&#10;&#10;Comment about chart:  &quot;Which group of Texas residents is missing?&quot;&#10;&#10;Comment about 66% of caseload is non-disabled children:  &quot;Remember the percentage of children in poverty from Chpt 12A?&quot;&#10;&#10;Comment about how non-disabled children make up 2/3s of caseload but only 1/3 of costs.&#10;&#10;Comment about how long-term care and SSI, aged and disabled make up only 25% of caseload, but over half of the costs."/>
          <p:cNvPicPr>
            <a:picLocks noChangeAspect="1"/>
          </p:cNvPicPr>
          <p:nvPr/>
        </p:nvPicPr>
        <p:blipFill>
          <a:blip r:embed="rId3"/>
          <a:stretch>
            <a:fillRect/>
          </a:stretch>
        </p:blipFill>
        <p:spPr>
          <a:xfrm>
            <a:off x="304800" y="838200"/>
            <a:ext cx="8686800" cy="6061876"/>
          </a:xfrm>
          <a:prstGeom prst="rect">
            <a:avLst/>
          </a:prstGeom>
        </p:spPr>
      </p:pic>
      <p:sp>
        <p:nvSpPr>
          <p:cNvPr id="9" name="Oval 8"/>
          <p:cNvSpPr/>
          <p:nvPr/>
        </p:nvSpPr>
        <p:spPr>
          <a:xfrm>
            <a:off x="2438400" y="4267200"/>
            <a:ext cx="609600" cy="533400"/>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4876800" y="5029200"/>
            <a:ext cx="609600" cy="533400"/>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2423160" y="1965960"/>
            <a:ext cx="609600" cy="533400"/>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Oval 11"/>
          <p:cNvSpPr/>
          <p:nvPr/>
        </p:nvSpPr>
        <p:spPr>
          <a:xfrm>
            <a:off x="4861560" y="2727960"/>
            <a:ext cx="609600" cy="533400"/>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11" idx="6"/>
            <a:endCxn id="12" idx="2"/>
          </p:cNvCxnSpPr>
          <p:nvPr/>
        </p:nvCxnSpPr>
        <p:spPr>
          <a:xfrm>
            <a:off x="3032760" y="2232660"/>
            <a:ext cx="1828800" cy="76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6"/>
            <a:endCxn id="10" idx="2"/>
          </p:cNvCxnSpPr>
          <p:nvPr/>
        </p:nvCxnSpPr>
        <p:spPr>
          <a:xfrm>
            <a:off x="3048000" y="4533900"/>
            <a:ext cx="1828800" cy="76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269516" y="5029200"/>
            <a:ext cx="2743200" cy="954107"/>
          </a:xfrm>
          <a:prstGeom prst="rect">
            <a:avLst/>
          </a:prstGeom>
          <a:solidFill>
            <a:srgbClr val="CCCCFF"/>
          </a:solidFill>
          <a:effectLst>
            <a:outerShdw blurRad="50800" dist="38100" dir="13500000" algn="br" rotWithShape="0">
              <a:prstClr val="black">
                <a:alpha val="40000"/>
              </a:prstClr>
            </a:outerShdw>
          </a:effectLst>
        </p:spPr>
        <p:txBody>
          <a:bodyPr wrap="squar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Surprised?  Which group is giving the state the “best deal?”</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Who is the most expensive?</a:t>
            </a:r>
          </a:p>
        </p:txBody>
      </p:sp>
      <p:sp>
        <p:nvSpPr>
          <p:cNvPr id="13" name="TextBox 12"/>
          <p:cNvSpPr txBox="1"/>
          <p:nvPr/>
        </p:nvSpPr>
        <p:spPr>
          <a:xfrm>
            <a:off x="-194399" y="4284259"/>
            <a:ext cx="1849683" cy="646331"/>
          </a:xfrm>
          <a:prstGeom prst="rect">
            <a:avLst/>
          </a:prstGeom>
          <a:solidFill>
            <a:srgbClr val="FFFFFF">
              <a:alpha val="30980"/>
            </a:srgbClr>
          </a:solidFill>
        </p:spPr>
        <p:txBody>
          <a:bodyPr wrap="square" rtlCol="0">
            <a:spAutoFit/>
          </a:bodyPr>
          <a:lstStyle/>
          <a:p>
            <a:pPr algn="r"/>
            <a:r>
              <a:rPr lang="en-US" sz="12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Remember % of children in poverty from </a:t>
            </a:r>
            <a:r>
              <a:rPr lang="en-US" sz="1200" dirty="0" err="1">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Chpt</a:t>
            </a:r>
            <a:r>
              <a:rPr lang="en-US" sz="12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 12A?</a:t>
            </a:r>
          </a:p>
        </p:txBody>
      </p:sp>
      <p:sp>
        <p:nvSpPr>
          <p:cNvPr id="4" name="Left Brace 3"/>
          <p:cNvSpPr/>
          <p:nvPr/>
        </p:nvSpPr>
        <p:spPr>
          <a:xfrm>
            <a:off x="1655284" y="3261360"/>
            <a:ext cx="173516" cy="2682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rot="20958664">
            <a:off x="13633" y="2027460"/>
            <a:ext cx="2197249" cy="523220"/>
          </a:xfrm>
          <a:prstGeom prst="rect">
            <a:avLst/>
          </a:prstGeom>
          <a:solidFill>
            <a:srgbClr val="CCCCFF"/>
          </a:solidFill>
          <a:effectLst>
            <a:outerShdw blurRad="50800" dist="38100" dir="13500000" algn="br" rotWithShape="0">
              <a:prstClr val="black">
                <a:alpha val="40000"/>
              </a:prstClr>
            </a:outerShdw>
          </a:effectLst>
        </p:spPr>
        <p:txBody>
          <a:bodyPr wrap="squar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Which group of Texas residents are missing?</a:t>
            </a:r>
          </a:p>
        </p:txBody>
      </p:sp>
      <p:cxnSp>
        <p:nvCxnSpPr>
          <p:cNvPr id="6" name="Straight Arrow Connector 5"/>
          <p:cNvCxnSpPr>
            <a:stCxn id="2" idx="1"/>
          </p:cNvCxnSpPr>
          <p:nvPr/>
        </p:nvCxnSpPr>
        <p:spPr>
          <a:xfrm flipH="1" flipV="1">
            <a:off x="5410200" y="3261360"/>
            <a:ext cx="859316" cy="2244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 idx="1"/>
          </p:cNvCxnSpPr>
          <p:nvPr/>
        </p:nvCxnSpPr>
        <p:spPr>
          <a:xfrm flipH="1" flipV="1">
            <a:off x="5562600" y="5410200"/>
            <a:ext cx="706916" cy="96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61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ln w="19050">
          <a:solidFill>
            <a:srgbClr val="FF0000"/>
          </a:solid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spPr>
      <a:bodyPr wrap="square" rtlCol="0">
        <a:spAutoFit/>
      </a:bodyPr>
      <a:lstStyle>
        <a:defPPr>
          <a:defRPr sz="1600" b="1" dirty="0">
            <a:solidFill>
              <a:srgbClr val="FF0000"/>
            </a:solidFill>
            <a:effectLst>
              <a:outerShdw blurRad="38100" dist="38100" dir="2700000" algn="tl">
                <a:srgbClr val="000000">
                  <a:alpha val="43137"/>
                </a:srgbClr>
              </a:outerShdw>
            </a:effectLst>
            <a:latin typeface="Segoe Print" panose="02000600000000000000" pitchFamily="2" charset="0"/>
          </a:defRPr>
        </a:defPPr>
      </a:lstStyle>
    </a:txDef>
  </a:objectDefaults>
  <a:extraClrSchemeLst/>
</a:theme>
</file>

<file path=ppt/theme/theme3.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Arial" charset="0"/>
          </a:defRPr>
        </a:defPPr>
      </a:lstStyle>
    </a:lnDef>
    <a:txDef>
      <a:spPr>
        <a:noFill/>
      </a:spPr>
      <a:bodyPr wrap="none" rtlCol="0">
        <a:spAutoFit/>
      </a:bodyPr>
      <a:lstStyle>
        <a:defPPr>
          <a:defRPr sz="1800" dirty="0" smtClean="0">
            <a:solidFill>
              <a:srgbClr val="FF0000"/>
            </a:solidFill>
            <a:effectLst>
              <a:outerShdw blurRad="38100" dist="38100" dir="2700000" algn="tl">
                <a:srgbClr val="000000">
                  <a:alpha val="43137"/>
                </a:srgbClr>
              </a:outerShdw>
            </a:effectLst>
            <a:latin typeface="Segoe Print" panose="02000600000000000000" pitchFamily="2" charset="0"/>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22297</TotalTime>
  <Words>2394</Words>
  <Application>Microsoft Office PowerPoint</Application>
  <PresentationFormat>On-screen Show (4:3)</PresentationFormat>
  <Paragraphs>216</Paragraphs>
  <Slides>29</Slides>
  <Notes>21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Arial</vt:lpstr>
      <vt:lpstr>Gill Sans MT</vt:lpstr>
      <vt:lpstr>Segoe Print</vt:lpstr>
      <vt:lpstr>Times</vt:lpstr>
      <vt:lpstr>Verdana</vt:lpstr>
      <vt:lpstr>Wingdings 2</vt:lpstr>
      <vt:lpstr>1_Default Design</vt:lpstr>
      <vt:lpstr>1_Solstice</vt:lpstr>
      <vt:lpstr>Blank</vt:lpstr>
      <vt:lpstr>Please complete the University Course Eval!  https://tamu.aefis.net </vt:lpstr>
      <vt:lpstr>Tough Issues &amp; State Policy</vt:lpstr>
      <vt:lpstr>Learning Objectives:</vt:lpstr>
      <vt:lpstr>Learning Objectives:</vt:lpstr>
      <vt:lpstr>What’s the issue? What if you can’t pay?</vt:lpstr>
      <vt:lpstr>What’s the issue? What if you can’t pay?</vt:lpstr>
      <vt:lpstr>What’s so tough about this issue? Government Can Only Help Some</vt:lpstr>
      <vt:lpstr>What’s so tough about this issue? Government Can Only Help Some</vt:lpstr>
      <vt:lpstr>PowerPoint Presentation</vt:lpstr>
      <vt:lpstr>Before ACA…</vt:lpstr>
      <vt:lpstr>The Affordable Care Act (ACA)</vt:lpstr>
      <vt:lpstr>The Affordable Care Act (ACA)</vt:lpstr>
      <vt:lpstr>ACA and the States (or, “How policy can get a lot messier… fast!”)</vt:lpstr>
      <vt:lpstr>Before ACA…</vt:lpstr>
      <vt:lpstr>PowerPoint Presentation</vt:lpstr>
      <vt:lpstr>PowerPoint Presentation</vt:lpstr>
      <vt:lpstr>Post 2018 Election</vt:lpstr>
      <vt:lpstr>Should Texas Expand Medicaid?</vt:lpstr>
      <vt:lpstr>Impact of Texas participation in Medicaid Expansion IF it had happened…</vt:lpstr>
      <vt:lpstr>“Mind the Gap” – Another way that policy gets messy…</vt:lpstr>
      <vt:lpstr>“Mind the Gap”</vt:lpstr>
      <vt:lpstr>Why did Texas Not Expand?</vt:lpstr>
      <vt:lpstr>Where Texas stood in 2014 (by the numbers)</vt:lpstr>
      <vt:lpstr>…and what about that Individual Mandate?</vt:lpstr>
      <vt:lpstr>…so why were so many insurers quitting ACA?</vt:lpstr>
      <vt:lpstr>Want to Learn More About Healthcare, Texas, and the ACA?</vt:lpstr>
      <vt:lpstr>Practice Problems …to begin mastering this material.    Complete instructions are in the Module 1 resource, How to Use Practice Problems to Prepare for Exams.</vt:lpstr>
      <vt:lpstr>Please complete the University Course Eval!  https://tamu.aefis.net </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Professor Harvey J. Tucker</dc:title>
  <dc:creator>Harvey Tucker</dc:creator>
  <cp:lastModifiedBy>Dwight Roblyer</cp:lastModifiedBy>
  <cp:revision>1564</cp:revision>
  <cp:lastPrinted>2016-12-07T02:00:43Z</cp:lastPrinted>
  <dcterms:created xsi:type="dcterms:W3CDTF">2002-01-15T14:16:03Z</dcterms:created>
  <dcterms:modified xsi:type="dcterms:W3CDTF">2022-10-10T18:46:37Z</dcterms:modified>
</cp:coreProperties>
</file>