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58" r:id="rId5"/>
    <p:sldId id="260" r:id="rId6"/>
    <p:sldId id="262" r:id="rId7"/>
    <p:sldId id="263" r:id="rId8"/>
    <p:sldId id="264" r:id="rId9"/>
    <p:sldId id="265" r:id="rId10"/>
    <p:sldId id="268" r:id="rId11"/>
    <p:sldId id="266" r:id="rId12"/>
    <p:sldId id="269"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93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210" autoAdjust="0"/>
  </p:normalViewPr>
  <p:slideViewPr>
    <p:cSldViewPr>
      <p:cViewPr>
        <p:scale>
          <a:sx n="84" d="100"/>
          <a:sy n="84" d="100"/>
        </p:scale>
        <p:origin x="-342" y="9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B36396-AD55-436C-ADE6-57701CC1ADAD}" type="datetimeFigureOut">
              <a:rPr lang="en-US" smtClean="0"/>
              <a:t>10/30/2016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2A3D12-3E91-4B86-B808-ADA454CE9CEF}" type="slidenum">
              <a:rPr lang="en-GB" smtClean="0"/>
              <a:t>‹#›</a:t>
            </a:fld>
            <a:endParaRPr lang="en-GB"/>
          </a:p>
        </p:txBody>
      </p:sp>
    </p:spTree>
    <p:extLst>
      <p:ext uri="{BB962C8B-B14F-4D97-AF65-F5344CB8AC3E}">
        <p14:creationId xmlns:p14="http://schemas.microsoft.com/office/powerpoint/2010/main" val="3181170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app should be data base driving and should be </a:t>
            </a:r>
            <a:r>
              <a:rPr lang="en-US" baseline="0" dirty="0" err="1" smtClean="0"/>
              <a:t>sycronice</a:t>
            </a:r>
            <a:r>
              <a:rPr lang="en-US" baseline="0" dirty="0" smtClean="0"/>
              <a:t> with the website so user can also login on the website.</a:t>
            </a:r>
            <a:endParaRPr lang="en-US" dirty="0"/>
          </a:p>
        </p:txBody>
      </p:sp>
      <p:sp>
        <p:nvSpPr>
          <p:cNvPr id="4" name="Slide Number Placeholder 3"/>
          <p:cNvSpPr>
            <a:spLocks noGrp="1"/>
          </p:cNvSpPr>
          <p:nvPr>
            <p:ph type="sldNum" sz="quarter" idx="10"/>
          </p:nvPr>
        </p:nvSpPr>
        <p:spPr/>
        <p:txBody>
          <a:bodyPr/>
          <a:lstStyle/>
          <a:p>
            <a:fld id="{7F2A3D12-3E91-4B86-B808-ADA454CE9CEF}" type="slidenum">
              <a:rPr lang="en-GB" smtClean="0"/>
              <a:t>2</a:t>
            </a:fld>
            <a:endParaRPr lang="en-GB"/>
          </a:p>
        </p:txBody>
      </p:sp>
    </p:spTree>
    <p:extLst>
      <p:ext uri="{BB962C8B-B14F-4D97-AF65-F5344CB8AC3E}">
        <p14:creationId xmlns:p14="http://schemas.microsoft.com/office/powerpoint/2010/main" val="2144884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2A3D12-3E91-4B86-B808-ADA454CE9CEF}" type="slidenum">
              <a:rPr lang="en-GB" smtClean="0"/>
              <a:t>3</a:t>
            </a:fld>
            <a:endParaRPr lang="en-GB"/>
          </a:p>
        </p:txBody>
      </p:sp>
    </p:spTree>
    <p:extLst>
      <p:ext uri="{BB962C8B-B14F-4D97-AF65-F5344CB8AC3E}">
        <p14:creationId xmlns:p14="http://schemas.microsoft.com/office/powerpoint/2010/main" val="3337460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Investment: When user click on</a:t>
            </a:r>
            <a:r>
              <a:rPr lang="en-US" baseline="0" dirty="0" smtClean="0"/>
              <a:t> my investment should always ask for PIN to verify the owner</a:t>
            </a:r>
            <a:endParaRPr lang="en-US" dirty="0"/>
          </a:p>
        </p:txBody>
      </p:sp>
      <p:sp>
        <p:nvSpPr>
          <p:cNvPr id="4" name="Slide Number Placeholder 3"/>
          <p:cNvSpPr>
            <a:spLocks noGrp="1"/>
          </p:cNvSpPr>
          <p:nvPr>
            <p:ph type="sldNum" sz="quarter" idx="10"/>
          </p:nvPr>
        </p:nvSpPr>
        <p:spPr/>
        <p:txBody>
          <a:bodyPr/>
          <a:lstStyle/>
          <a:p>
            <a:fld id="{7F2A3D12-3E91-4B86-B808-ADA454CE9CEF}" type="slidenum">
              <a:rPr lang="en-GB" smtClean="0"/>
              <a:t>4</a:t>
            </a:fld>
            <a:endParaRPr lang="en-GB"/>
          </a:p>
        </p:txBody>
      </p:sp>
    </p:spTree>
    <p:extLst>
      <p:ext uri="{BB962C8B-B14F-4D97-AF65-F5344CB8AC3E}">
        <p14:creationId xmlns:p14="http://schemas.microsoft.com/office/powerpoint/2010/main" val="66973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3% should be paid to investor daily</a:t>
            </a:r>
          </a:p>
          <a:p>
            <a:r>
              <a:rPr lang="en-GB" dirty="0" smtClean="0"/>
              <a:t>And all investment will be valid for 90 days</a:t>
            </a:r>
          </a:p>
          <a:p>
            <a:r>
              <a:rPr lang="en-GB" dirty="0" smtClean="0"/>
              <a:t>Investor can invest at different times but will be valid for 90days,</a:t>
            </a:r>
            <a:r>
              <a:rPr lang="en-GB" baseline="0" dirty="0" smtClean="0"/>
              <a:t> and should pay investor every 24 hours for 90days of investment</a:t>
            </a:r>
            <a:endParaRPr lang="en-GB" dirty="0" smtClean="0"/>
          </a:p>
          <a:p>
            <a:endParaRPr lang="en-GB" dirty="0" smtClean="0"/>
          </a:p>
          <a:p>
            <a:r>
              <a:rPr lang="en-GB" dirty="0" smtClean="0"/>
              <a:t>Deposit: When user click on deposit the system should tell them to enter amount between N20,000, N50,000, N100,000, N200,000 </a:t>
            </a:r>
          </a:p>
          <a:p>
            <a:r>
              <a:rPr lang="en-GB" dirty="0" smtClean="0"/>
              <a:t>             pay into the company bank account. Bank details are</a:t>
            </a:r>
          </a:p>
          <a:p>
            <a:r>
              <a:rPr lang="en-GB" dirty="0" smtClean="0"/>
              <a:t>             Bank: </a:t>
            </a:r>
            <a:r>
              <a:rPr lang="en-GB" dirty="0" err="1" smtClean="0"/>
              <a:t>Gtbank</a:t>
            </a:r>
            <a:endParaRPr lang="en-GB" dirty="0" smtClean="0"/>
          </a:p>
          <a:p>
            <a:r>
              <a:rPr lang="en-GB" dirty="0" smtClean="0"/>
              <a:t>             NO:0129580930</a:t>
            </a:r>
          </a:p>
          <a:p>
            <a:r>
              <a:rPr lang="en-GB" dirty="0" smtClean="0"/>
              <a:t>             Name:</a:t>
            </a:r>
            <a:r>
              <a:rPr lang="en-GB" baseline="0" dirty="0" smtClean="0"/>
              <a:t> </a:t>
            </a:r>
            <a:r>
              <a:rPr lang="en-GB" baseline="0" dirty="0" err="1" smtClean="0"/>
              <a:t>Boonbuy</a:t>
            </a:r>
            <a:r>
              <a:rPr lang="en-GB" baseline="0" dirty="0" smtClean="0"/>
              <a:t> Network</a:t>
            </a:r>
          </a:p>
          <a:p>
            <a:r>
              <a:rPr lang="en-GB" baseline="0" dirty="0" smtClean="0"/>
              <a:t>Note: User can invest different times and they will be paid different within 24 hours of all their investment</a:t>
            </a:r>
            <a:endParaRPr lang="en-GB" dirty="0" smtClean="0"/>
          </a:p>
          <a:p>
            <a:endParaRPr lang="en-GB" dirty="0" smtClean="0"/>
          </a:p>
          <a:p>
            <a:r>
              <a:rPr lang="en-GB" dirty="0" smtClean="0"/>
              <a:t>Withdraw: Min to withdraw is 1200</a:t>
            </a:r>
            <a:r>
              <a:rPr lang="en-GB" baseline="0" dirty="0" smtClean="0"/>
              <a:t> and withdraw fee is 200.</a:t>
            </a:r>
          </a:p>
          <a:p>
            <a:r>
              <a:rPr lang="en-GB" baseline="0" dirty="0" smtClean="0"/>
              <a:t>                this should automatically send all withdraw details to an email, and withdrawer will be process will take between 15min to 2hours.</a:t>
            </a:r>
          </a:p>
          <a:p>
            <a:endParaRPr lang="en-GB" dirty="0" smtClean="0"/>
          </a:p>
          <a:p>
            <a:endParaRPr lang="en-GB" dirty="0" smtClean="0"/>
          </a:p>
          <a:p>
            <a:r>
              <a:rPr lang="en-GB" dirty="0" smtClean="0"/>
              <a:t>My balance: Should always tell investor their balance</a:t>
            </a:r>
          </a:p>
          <a:p>
            <a:endParaRPr lang="en-GB" dirty="0" smtClean="0"/>
          </a:p>
          <a:p>
            <a:r>
              <a:rPr lang="en-GB" dirty="0" smtClean="0"/>
              <a:t>All transactions: This should show Total investment</a:t>
            </a:r>
          </a:p>
          <a:p>
            <a:r>
              <a:rPr lang="en-GB" dirty="0" smtClean="0"/>
              <a:t>                        Amount</a:t>
            </a:r>
            <a:r>
              <a:rPr lang="en-GB" baseline="0" dirty="0" smtClean="0"/>
              <a:t> withdraw</a:t>
            </a:r>
          </a:p>
          <a:p>
            <a:r>
              <a:rPr lang="en-GB" baseline="0" dirty="0" smtClean="0"/>
              <a:t>                        Time &amp; Date of all investment</a:t>
            </a:r>
            <a:endParaRPr lang="en-GB" dirty="0" smtClean="0"/>
          </a:p>
          <a:p>
            <a:endParaRPr lang="en-GB" dirty="0" smtClean="0"/>
          </a:p>
          <a:p>
            <a:r>
              <a:rPr lang="en-GB" dirty="0" smtClean="0"/>
              <a:t>Reinvest: Investor should be able</a:t>
            </a:r>
            <a:r>
              <a:rPr lang="en-GB" baseline="0" dirty="0" smtClean="0"/>
              <a:t> to reinvest all their balance, should automatically take their credit. Maximum reinvest N500,000</a:t>
            </a:r>
            <a:endParaRPr lang="en-GB" dirty="0" smtClean="0"/>
          </a:p>
          <a:p>
            <a:endParaRPr lang="en-GB" dirty="0" smtClean="0"/>
          </a:p>
          <a:p>
            <a:r>
              <a:rPr lang="en-GB" dirty="0" smtClean="0"/>
              <a:t>My</a:t>
            </a:r>
            <a:r>
              <a:rPr lang="en-GB" baseline="0" dirty="0" smtClean="0"/>
              <a:t> referral number: user should able to send their phone to others </a:t>
            </a:r>
          </a:p>
          <a:p>
            <a:endParaRPr lang="en-GB" baseline="0" dirty="0" smtClean="0"/>
          </a:p>
          <a:p>
            <a:r>
              <a:rPr lang="en-GB" baseline="0" dirty="0" smtClean="0"/>
              <a:t>Add bank: Investor should able to  add their bank details where their withdrawer will be paid</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7F2A3D12-3E91-4B86-B808-ADA454CE9CEF}" type="slidenum">
              <a:rPr lang="en-GB" smtClean="0"/>
              <a:t>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3% should be paid to investor daily</a:t>
            </a:r>
          </a:p>
          <a:p>
            <a:r>
              <a:rPr lang="en-GB" dirty="0" smtClean="0"/>
              <a:t>And all investment will be valid for 90 days</a:t>
            </a:r>
          </a:p>
          <a:p>
            <a:r>
              <a:rPr lang="en-GB" dirty="0" smtClean="0"/>
              <a:t>Investor can invest at different times but will be valid for 90days,</a:t>
            </a:r>
            <a:r>
              <a:rPr lang="en-GB" baseline="0" dirty="0" smtClean="0"/>
              <a:t> and should pay investor every 24 hours for 90days of investment</a:t>
            </a:r>
            <a:endParaRPr lang="en-GB" dirty="0" smtClean="0"/>
          </a:p>
          <a:p>
            <a:endParaRPr lang="en-GB" dirty="0" smtClean="0"/>
          </a:p>
          <a:p>
            <a:r>
              <a:rPr lang="en-GB" dirty="0" smtClean="0"/>
              <a:t>Deposit: When user click on deposit the system should tell them to enter amount between N20,000, N50,000, N100,000, N200,000 </a:t>
            </a:r>
          </a:p>
          <a:p>
            <a:r>
              <a:rPr lang="en-GB" dirty="0" smtClean="0"/>
              <a:t>             pay into the company bank account. Bank details are</a:t>
            </a:r>
          </a:p>
          <a:p>
            <a:r>
              <a:rPr lang="en-GB" dirty="0" smtClean="0"/>
              <a:t>             Bank: </a:t>
            </a:r>
            <a:r>
              <a:rPr lang="en-GB" dirty="0" err="1" smtClean="0"/>
              <a:t>Gtbank</a:t>
            </a:r>
            <a:endParaRPr lang="en-GB" dirty="0" smtClean="0"/>
          </a:p>
          <a:p>
            <a:r>
              <a:rPr lang="en-GB" dirty="0" smtClean="0"/>
              <a:t>             NO:0129580930</a:t>
            </a:r>
          </a:p>
          <a:p>
            <a:r>
              <a:rPr lang="en-GB" dirty="0" smtClean="0"/>
              <a:t>             Name:</a:t>
            </a:r>
            <a:r>
              <a:rPr lang="en-GB" baseline="0" dirty="0" smtClean="0"/>
              <a:t> </a:t>
            </a:r>
            <a:r>
              <a:rPr lang="en-GB" baseline="0" dirty="0" err="1" smtClean="0"/>
              <a:t>Boonbuy</a:t>
            </a:r>
            <a:r>
              <a:rPr lang="en-GB" baseline="0" dirty="0" smtClean="0"/>
              <a:t> Network</a:t>
            </a:r>
          </a:p>
          <a:p>
            <a:r>
              <a:rPr lang="en-GB" baseline="0" dirty="0" smtClean="0"/>
              <a:t>Note: User can invest different times and they will be paid different within 24 hours of all their investment</a:t>
            </a:r>
            <a:endParaRPr lang="en-GB" dirty="0" smtClean="0"/>
          </a:p>
          <a:p>
            <a:endParaRPr lang="en-GB" dirty="0" smtClean="0"/>
          </a:p>
          <a:p>
            <a:r>
              <a:rPr lang="en-GB" dirty="0" smtClean="0"/>
              <a:t>Withdraw: Min to withdraw is 1200</a:t>
            </a:r>
            <a:r>
              <a:rPr lang="en-GB" baseline="0" dirty="0" smtClean="0"/>
              <a:t> and withdraw fee is 200.</a:t>
            </a:r>
          </a:p>
          <a:p>
            <a:r>
              <a:rPr lang="en-GB" baseline="0" dirty="0" smtClean="0"/>
              <a:t>                this should automatically send all withdraw details to an email, and withdrawer will be process will take between 15min to 2hours.</a:t>
            </a:r>
          </a:p>
          <a:p>
            <a:endParaRPr lang="en-GB" dirty="0" smtClean="0"/>
          </a:p>
          <a:p>
            <a:endParaRPr lang="en-GB" dirty="0" smtClean="0"/>
          </a:p>
          <a:p>
            <a:r>
              <a:rPr lang="en-GB" dirty="0" smtClean="0"/>
              <a:t>My balance: Should always tell investor their balance</a:t>
            </a:r>
          </a:p>
          <a:p>
            <a:endParaRPr lang="en-GB" dirty="0" smtClean="0"/>
          </a:p>
          <a:p>
            <a:r>
              <a:rPr lang="en-GB" dirty="0" smtClean="0"/>
              <a:t>All transactions: This should show Total investment</a:t>
            </a:r>
          </a:p>
          <a:p>
            <a:r>
              <a:rPr lang="en-GB" dirty="0" smtClean="0"/>
              <a:t>                        Amount</a:t>
            </a:r>
            <a:r>
              <a:rPr lang="en-GB" baseline="0" dirty="0" smtClean="0"/>
              <a:t> withdraw</a:t>
            </a:r>
          </a:p>
          <a:p>
            <a:r>
              <a:rPr lang="en-GB" baseline="0" dirty="0" smtClean="0"/>
              <a:t>                        Time &amp; Date of all investment</a:t>
            </a:r>
            <a:endParaRPr lang="en-GB" dirty="0" smtClean="0"/>
          </a:p>
          <a:p>
            <a:endParaRPr lang="en-GB" dirty="0" smtClean="0"/>
          </a:p>
          <a:p>
            <a:r>
              <a:rPr lang="en-GB" dirty="0" smtClean="0"/>
              <a:t>Reinvest: Investor should be able</a:t>
            </a:r>
            <a:r>
              <a:rPr lang="en-GB" baseline="0" dirty="0" smtClean="0"/>
              <a:t> to reinvest all their balance, should automatically take their credit. Maximum reinvest N500,000</a:t>
            </a:r>
            <a:endParaRPr lang="en-GB" dirty="0" smtClean="0"/>
          </a:p>
          <a:p>
            <a:endParaRPr lang="en-GB" dirty="0" smtClean="0"/>
          </a:p>
          <a:p>
            <a:r>
              <a:rPr lang="en-GB" dirty="0" smtClean="0"/>
              <a:t>My</a:t>
            </a:r>
            <a:r>
              <a:rPr lang="en-GB" baseline="0" dirty="0" smtClean="0"/>
              <a:t> referral number: user should able to send their phone to others </a:t>
            </a:r>
          </a:p>
          <a:p>
            <a:endParaRPr lang="en-GB" baseline="0" dirty="0" smtClean="0"/>
          </a:p>
          <a:p>
            <a:r>
              <a:rPr lang="en-GB" baseline="0" dirty="0" smtClean="0"/>
              <a:t>Add bank: Investor should able to  add their bank details where their withdrawer will be paid</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7F2A3D12-3E91-4B86-B808-ADA454CE9CEF}" type="slidenum">
              <a:rPr lang="en-GB" smtClean="0"/>
              <a:t>11</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When user click on sell meaning they want to sell</a:t>
            </a:r>
            <a:r>
              <a:rPr lang="en-GB" baseline="0" dirty="0" smtClean="0"/>
              <a:t> money in their wallet, after putting the amount the system should take their BBN coin to the market place, so new member and member that want to buy more can</a:t>
            </a:r>
          </a:p>
        </p:txBody>
      </p:sp>
      <p:sp>
        <p:nvSpPr>
          <p:cNvPr id="4" name="Slide Number Placeholder 3"/>
          <p:cNvSpPr>
            <a:spLocks noGrp="1"/>
          </p:cNvSpPr>
          <p:nvPr>
            <p:ph type="sldNum" sz="quarter" idx="10"/>
          </p:nvPr>
        </p:nvSpPr>
        <p:spPr/>
        <p:txBody>
          <a:bodyPr/>
          <a:lstStyle/>
          <a:p>
            <a:fld id="{7F2A3D12-3E91-4B86-B808-ADA454CE9CEF}" type="slidenum">
              <a:rPr lang="en-GB" smtClean="0"/>
              <a:t>12</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baseline="0" dirty="0" smtClean="0"/>
              <a:t>This place will display to anyone that click on buy meaning they want to put money in their wallet. This list is showing all the sellers that need money in their bank account and buyers can pick the amount they want to buy, when the buy click on next it should automatically send sellers details to the buyer base on amount of people select.</a:t>
            </a:r>
          </a:p>
          <a:p>
            <a:endParaRPr lang="en-GB" baseline="0" dirty="0" smtClean="0"/>
          </a:p>
          <a:p>
            <a:r>
              <a:rPr lang="en-GB" baseline="0" dirty="0" smtClean="0"/>
              <a:t>Full name of seller:</a:t>
            </a:r>
          </a:p>
          <a:p>
            <a:r>
              <a:rPr lang="en-GB" baseline="0" dirty="0" smtClean="0"/>
              <a:t>Phone no:</a:t>
            </a:r>
          </a:p>
          <a:p>
            <a:r>
              <a:rPr lang="en-GB" baseline="0" dirty="0" smtClean="0"/>
              <a:t>Bank name:</a:t>
            </a:r>
          </a:p>
          <a:p>
            <a:r>
              <a:rPr lang="en-GB" baseline="0" dirty="0" smtClean="0"/>
              <a:t>Account no:</a:t>
            </a:r>
          </a:p>
          <a:p>
            <a:endParaRPr lang="en-GB" baseline="0" dirty="0" smtClean="0"/>
          </a:p>
          <a:p>
            <a:r>
              <a:rPr lang="en-GB" baseline="0" dirty="0" smtClean="0"/>
              <a:t>All the following details will sent to the buyers message box and email address.</a:t>
            </a:r>
          </a:p>
          <a:p>
            <a:endParaRPr lang="en-GB" baseline="0" dirty="0" smtClean="0"/>
          </a:p>
          <a:p>
            <a:r>
              <a:rPr lang="en-GB" baseline="0" dirty="0" smtClean="0"/>
              <a:t>After buyer has already send money to the selected seller using the local bank, he should come back to his account to send a message to the seller for approval.</a:t>
            </a:r>
          </a:p>
          <a:p>
            <a:endParaRPr lang="en-GB" baseline="0" dirty="0" smtClean="0"/>
          </a:p>
          <a:p>
            <a:endParaRPr lang="en-GB" baseline="0" dirty="0" smtClean="0"/>
          </a:p>
          <a:p>
            <a:r>
              <a:rPr lang="en-GB" baseline="0" dirty="0" smtClean="0"/>
              <a:t>After approval from the seller the buyers account should be automatically credited.</a:t>
            </a:r>
          </a:p>
          <a:p>
            <a:r>
              <a:rPr lang="en-GB" baseline="0" dirty="0" smtClean="0"/>
              <a:t>When a buyer select a seller after clicking on go the seller should disappear from the marketplace list, and a warning should be given to buyer if his sure he of she want to buy BBN coin or not.</a:t>
            </a:r>
          </a:p>
          <a:p>
            <a:endParaRPr lang="en-GB" baseline="0" dirty="0" smtClean="0"/>
          </a:p>
          <a:p>
            <a:r>
              <a:rPr lang="en-GB" baseline="0" dirty="0" smtClean="0"/>
              <a:t>Buyer will be </a:t>
            </a:r>
            <a:r>
              <a:rPr lang="en-GB" baseline="0" smtClean="0"/>
              <a:t>given 6hrs </a:t>
            </a:r>
            <a:r>
              <a:rPr lang="en-GB" baseline="0" dirty="0" smtClean="0"/>
              <a:t>to credit the seller account, if buyer didn’t pay within 6hrs seller should automatically show back on the market place list.</a:t>
            </a:r>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7F2A3D12-3E91-4B86-B808-ADA454CE9CEF}" type="slidenum">
              <a:rPr lang="en-GB" smtClean="0"/>
              <a:t>13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79D69B7-9B33-40AD-9594-8A3ECAE499F6}" type="datetimeFigureOut">
              <a:rPr lang="en-US" smtClean="0"/>
              <a:t>10/30/2016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ED9A74-2C8C-4892-A83B-63D6F772236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9D69B7-9B33-40AD-9594-8A3ECAE499F6}" type="datetimeFigureOut">
              <a:rPr lang="en-US" smtClean="0"/>
              <a:t>10/30/2016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ED9A74-2C8C-4892-A83B-63D6F772236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9D69B7-9B33-40AD-9594-8A3ECAE499F6}" type="datetimeFigureOut">
              <a:rPr lang="en-US" smtClean="0"/>
              <a:t>10/30/2016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ED9A74-2C8C-4892-A83B-63D6F772236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9D69B7-9B33-40AD-9594-8A3ECAE499F6}" type="datetimeFigureOut">
              <a:rPr lang="en-US" smtClean="0"/>
              <a:t>10/30/2016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ED9A74-2C8C-4892-A83B-63D6F772236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9D69B7-9B33-40AD-9594-8A3ECAE499F6}" type="datetimeFigureOut">
              <a:rPr lang="en-US" smtClean="0"/>
              <a:t>10/30/2016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ED9A74-2C8C-4892-A83B-63D6F772236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79D69B7-9B33-40AD-9594-8A3ECAE499F6}" type="datetimeFigureOut">
              <a:rPr lang="en-US" smtClean="0"/>
              <a:t>10/30/2016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ED9A74-2C8C-4892-A83B-63D6F772236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79D69B7-9B33-40AD-9594-8A3ECAE499F6}" type="datetimeFigureOut">
              <a:rPr lang="en-US" smtClean="0"/>
              <a:t>10/30/2016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9ED9A74-2C8C-4892-A83B-63D6F772236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79D69B7-9B33-40AD-9594-8A3ECAE499F6}" type="datetimeFigureOut">
              <a:rPr lang="en-US" smtClean="0"/>
              <a:t>10/30/2016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9ED9A74-2C8C-4892-A83B-63D6F772236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9D69B7-9B33-40AD-9594-8A3ECAE499F6}" type="datetimeFigureOut">
              <a:rPr lang="en-US" smtClean="0"/>
              <a:t>10/30/2016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9ED9A74-2C8C-4892-A83B-63D6F772236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9D69B7-9B33-40AD-9594-8A3ECAE499F6}" type="datetimeFigureOut">
              <a:rPr lang="en-US" smtClean="0"/>
              <a:t>10/30/2016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ED9A74-2C8C-4892-A83B-63D6F772236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9D69B7-9B33-40AD-9594-8A3ECAE499F6}" type="datetimeFigureOut">
              <a:rPr lang="en-US" smtClean="0"/>
              <a:t>10/30/2016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ED9A74-2C8C-4892-A83B-63D6F772236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9D69B7-9B33-40AD-9594-8A3ECAE499F6}" type="datetimeFigureOut">
              <a:rPr lang="en-US" smtClean="0"/>
              <a:t>10/30/2016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D9A74-2C8C-4892-A83B-63D6F772236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Boonbuy</a:t>
            </a:r>
            <a:r>
              <a:rPr lang="en-GB" dirty="0" smtClean="0"/>
              <a:t> Network app</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276872"/>
            <a:ext cx="8229600" cy="1143000"/>
          </a:xfrm>
        </p:spPr>
        <p:txBody>
          <a:bodyPr/>
          <a:lstStyle/>
          <a:p>
            <a:r>
              <a:rPr lang="en-US" dirty="0" smtClean="0"/>
              <a:t>Update 10/28/16</a:t>
            </a:r>
            <a:endParaRPr lang="en-US" dirty="0"/>
          </a:p>
        </p:txBody>
      </p:sp>
    </p:spTree>
    <p:extLst>
      <p:ext uri="{BB962C8B-B14F-4D97-AF65-F5344CB8AC3E}">
        <p14:creationId xmlns:p14="http://schemas.microsoft.com/office/powerpoint/2010/main" val="1327296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1071546"/>
            <a:ext cx="3357586" cy="5214974"/>
          </a:xfrm>
          <a:prstGeom prst="rect">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1142976" y="3286124"/>
            <a:ext cx="2214578"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Buy and Sell section</a:t>
            </a:r>
            <a:endParaRPr lang="en-GB" dirty="0">
              <a:solidFill>
                <a:srgbClr val="EE930C"/>
              </a:solidFill>
            </a:endParaRPr>
          </a:p>
        </p:txBody>
      </p:sp>
      <p:sp>
        <p:nvSpPr>
          <p:cNvPr id="8" name="Rectangle 7"/>
          <p:cNvSpPr/>
          <p:nvPr/>
        </p:nvSpPr>
        <p:spPr>
          <a:xfrm>
            <a:off x="4572000" y="1000108"/>
            <a:ext cx="3357586" cy="5669252"/>
          </a:xfrm>
          <a:prstGeom prst="rect">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5929322" y="1071546"/>
            <a:ext cx="642942" cy="369332"/>
          </a:xfrm>
          <a:prstGeom prst="rect">
            <a:avLst/>
          </a:prstGeom>
          <a:noFill/>
        </p:spPr>
        <p:txBody>
          <a:bodyPr wrap="square" rtlCol="0">
            <a:spAutoFit/>
          </a:bodyPr>
          <a:lstStyle/>
          <a:p>
            <a:r>
              <a:rPr lang="en-GB" dirty="0" smtClean="0">
                <a:solidFill>
                  <a:schemeClr val="bg1"/>
                </a:solidFill>
              </a:rPr>
              <a:t>BBN</a:t>
            </a:r>
            <a:endParaRPr lang="en-GB" dirty="0">
              <a:solidFill>
                <a:schemeClr val="bg1"/>
              </a:solidFill>
            </a:endParaRPr>
          </a:p>
        </p:txBody>
      </p:sp>
      <p:sp>
        <p:nvSpPr>
          <p:cNvPr id="14" name="Rectangle 13"/>
          <p:cNvSpPr/>
          <p:nvPr/>
        </p:nvSpPr>
        <p:spPr>
          <a:xfrm>
            <a:off x="4714876" y="1142984"/>
            <a:ext cx="357190" cy="71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4714876" y="1285860"/>
            <a:ext cx="357190" cy="71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714876" y="1428736"/>
            <a:ext cx="357190" cy="71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4572000" y="1928802"/>
            <a:ext cx="3357586" cy="428625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5429256" y="1571612"/>
            <a:ext cx="1785950" cy="285752"/>
          </a:xfrm>
          <a:prstGeom prst="rect">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My Investment</a:t>
            </a:r>
            <a:endParaRPr lang="en-GB" dirty="0"/>
          </a:p>
        </p:txBody>
      </p:sp>
      <p:sp>
        <p:nvSpPr>
          <p:cNvPr id="32" name="Rectangle 31"/>
          <p:cNvSpPr/>
          <p:nvPr/>
        </p:nvSpPr>
        <p:spPr>
          <a:xfrm>
            <a:off x="4572000" y="4450792"/>
            <a:ext cx="1714512" cy="571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My balance</a:t>
            </a:r>
            <a:endParaRPr lang="en-GB" dirty="0">
              <a:solidFill>
                <a:schemeClr val="tx1"/>
              </a:solidFill>
            </a:endParaRPr>
          </a:p>
        </p:txBody>
      </p:sp>
      <p:sp>
        <p:nvSpPr>
          <p:cNvPr id="33" name="Rectangle 32"/>
          <p:cNvSpPr/>
          <p:nvPr/>
        </p:nvSpPr>
        <p:spPr>
          <a:xfrm>
            <a:off x="4572000" y="3879288"/>
            <a:ext cx="1714512" cy="571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Deposits</a:t>
            </a:r>
            <a:endParaRPr lang="en-GB" dirty="0">
              <a:solidFill>
                <a:schemeClr val="tx1"/>
              </a:solidFill>
            </a:endParaRPr>
          </a:p>
        </p:txBody>
      </p:sp>
      <p:sp>
        <p:nvSpPr>
          <p:cNvPr id="34" name="Rectangle 33"/>
          <p:cNvSpPr/>
          <p:nvPr/>
        </p:nvSpPr>
        <p:spPr>
          <a:xfrm>
            <a:off x="6215074" y="3879288"/>
            <a:ext cx="1714512" cy="571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Withdraw</a:t>
            </a:r>
            <a:endParaRPr lang="en-GB" dirty="0">
              <a:solidFill>
                <a:schemeClr val="tx1"/>
              </a:solidFill>
            </a:endParaRPr>
          </a:p>
        </p:txBody>
      </p:sp>
      <p:sp>
        <p:nvSpPr>
          <p:cNvPr id="35" name="Rectangle 34"/>
          <p:cNvSpPr/>
          <p:nvPr/>
        </p:nvSpPr>
        <p:spPr>
          <a:xfrm>
            <a:off x="5286380" y="2210564"/>
            <a:ext cx="1785950" cy="5703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N 59,800</a:t>
            </a:r>
            <a:endParaRPr lang="en-GB" dirty="0">
              <a:solidFill>
                <a:schemeClr val="tx1"/>
              </a:solidFill>
            </a:endParaRPr>
          </a:p>
        </p:txBody>
      </p:sp>
      <p:sp>
        <p:nvSpPr>
          <p:cNvPr id="36" name="Rectangle 35"/>
          <p:cNvSpPr/>
          <p:nvPr/>
        </p:nvSpPr>
        <p:spPr>
          <a:xfrm>
            <a:off x="4572000" y="5022296"/>
            <a:ext cx="1643074" cy="571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All transactions</a:t>
            </a:r>
          </a:p>
        </p:txBody>
      </p:sp>
      <p:sp>
        <p:nvSpPr>
          <p:cNvPr id="37" name="Rectangle 36"/>
          <p:cNvSpPr/>
          <p:nvPr/>
        </p:nvSpPr>
        <p:spPr>
          <a:xfrm>
            <a:off x="6215074" y="4450792"/>
            <a:ext cx="1714512" cy="571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Reinvest</a:t>
            </a:r>
            <a:endParaRPr lang="en-GB" dirty="0">
              <a:solidFill>
                <a:schemeClr val="tx1"/>
              </a:solidFill>
            </a:endParaRPr>
          </a:p>
        </p:txBody>
      </p:sp>
      <p:sp>
        <p:nvSpPr>
          <p:cNvPr id="38" name="Rectangle 37"/>
          <p:cNvSpPr/>
          <p:nvPr/>
        </p:nvSpPr>
        <p:spPr>
          <a:xfrm>
            <a:off x="6215074" y="5022296"/>
            <a:ext cx="1714512" cy="571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My referral link</a:t>
            </a:r>
            <a:endParaRPr lang="en-GB" dirty="0">
              <a:solidFill>
                <a:schemeClr val="tx1"/>
              </a:solidFill>
            </a:endParaRPr>
          </a:p>
        </p:txBody>
      </p:sp>
      <p:sp>
        <p:nvSpPr>
          <p:cNvPr id="39" name="Rectangle 38"/>
          <p:cNvSpPr/>
          <p:nvPr/>
        </p:nvSpPr>
        <p:spPr>
          <a:xfrm>
            <a:off x="4572000" y="5593800"/>
            <a:ext cx="1643074" cy="571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Add bank</a:t>
            </a:r>
          </a:p>
        </p:txBody>
      </p:sp>
      <p:sp>
        <p:nvSpPr>
          <p:cNvPr id="40" name="Rectangle 39"/>
          <p:cNvSpPr/>
          <p:nvPr/>
        </p:nvSpPr>
        <p:spPr>
          <a:xfrm>
            <a:off x="6215074" y="5593800"/>
            <a:ext cx="1714512" cy="571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1" name="Rectangle 40"/>
          <p:cNvSpPr/>
          <p:nvPr/>
        </p:nvSpPr>
        <p:spPr>
          <a:xfrm>
            <a:off x="4572000" y="6165304"/>
            <a:ext cx="3357586" cy="714356"/>
          </a:xfrm>
          <a:prstGeom prst="rect">
            <a:avLst/>
          </a:prstGeom>
          <a:solidFill>
            <a:srgbClr val="EE930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C</a:t>
            </a:r>
            <a:r>
              <a:rPr lang="en-GB" dirty="0" smtClean="0">
                <a:solidFill>
                  <a:schemeClr val="bg1"/>
                </a:solidFill>
              </a:rPr>
              <a:t>ustomise </a:t>
            </a:r>
            <a:r>
              <a:rPr lang="en-GB" dirty="0">
                <a:solidFill>
                  <a:schemeClr val="bg1"/>
                </a:solidFill>
              </a:rPr>
              <a:t>ads</a:t>
            </a:r>
          </a:p>
        </p:txBody>
      </p:sp>
      <p:sp>
        <p:nvSpPr>
          <p:cNvPr id="2" name="Rectangle 1"/>
          <p:cNvSpPr/>
          <p:nvPr/>
        </p:nvSpPr>
        <p:spPr>
          <a:xfrm>
            <a:off x="5148064" y="2946792"/>
            <a:ext cx="2067142" cy="1785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BTC   0.190000</a:t>
            </a:r>
            <a:endParaRPr lang="en-US" dirty="0">
              <a:solidFill>
                <a:schemeClr val="tx1"/>
              </a:solidFill>
            </a:endParaRPr>
          </a:p>
        </p:txBody>
      </p:sp>
      <p:sp>
        <p:nvSpPr>
          <p:cNvPr id="22" name="Rectangle 21"/>
          <p:cNvSpPr/>
          <p:nvPr/>
        </p:nvSpPr>
        <p:spPr>
          <a:xfrm>
            <a:off x="4572000" y="3361552"/>
            <a:ext cx="1714512" cy="5715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Buy</a:t>
            </a:r>
            <a:endParaRPr lang="en-GB" dirty="0">
              <a:solidFill>
                <a:schemeClr val="tx1"/>
              </a:solidFill>
            </a:endParaRPr>
          </a:p>
        </p:txBody>
      </p:sp>
      <p:sp>
        <p:nvSpPr>
          <p:cNvPr id="24" name="Rectangle 23"/>
          <p:cNvSpPr/>
          <p:nvPr/>
        </p:nvSpPr>
        <p:spPr>
          <a:xfrm>
            <a:off x="6215074" y="3361552"/>
            <a:ext cx="1714512" cy="57150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Sell</a:t>
            </a:r>
            <a:endParaRPr lang="en-GB" dirty="0">
              <a:solidFill>
                <a:schemeClr val="tx1"/>
              </a:solidFill>
            </a:endParaRPr>
          </a:p>
        </p:txBody>
      </p:sp>
    </p:spTree>
    <p:extLst>
      <p:ext uri="{BB962C8B-B14F-4D97-AF65-F5344CB8AC3E}">
        <p14:creationId xmlns:p14="http://schemas.microsoft.com/office/powerpoint/2010/main" val="770222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1071546"/>
            <a:ext cx="3357586" cy="5214974"/>
          </a:xfrm>
          <a:prstGeom prst="rect">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1142976" y="3286124"/>
            <a:ext cx="2214578"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Sell</a:t>
            </a:r>
            <a:endParaRPr lang="en-GB" dirty="0">
              <a:solidFill>
                <a:srgbClr val="EE930C"/>
              </a:solidFill>
            </a:endParaRPr>
          </a:p>
        </p:txBody>
      </p:sp>
      <p:sp>
        <p:nvSpPr>
          <p:cNvPr id="8" name="Rectangle 7"/>
          <p:cNvSpPr/>
          <p:nvPr/>
        </p:nvSpPr>
        <p:spPr>
          <a:xfrm>
            <a:off x="4572000" y="1000108"/>
            <a:ext cx="3357586" cy="5669252"/>
          </a:xfrm>
          <a:prstGeom prst="rect">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5929322" y="1071546"/>
            <a:ext cx="642942" cy="369332"/>
          </a:xfrm>
          <a:prstGeom prst="rect">
            <a:avLst/>
          </a:prstGeom>
          <a:noFill/>
        </p:spPr>
        <p:txBody>
          <a:bodyPr wrap="square" rtlCol="0">
            <a:spAutoFit/>
          </a:bodyPr>
          <a:lstStyle/>
          <a:p>
            <a:r>
              <a:rPr lang="en-GB" dirty="0" smtClean="0">
                <a:solidFill>
                  <a:schemeClr val="bg1"/>
                </a:solidFill>
              </a:rPr>
              <a:t>BBN</a:t>
            </a:r>
            <a:endParaRPr lang="en-GB" dirty="0">
              <a:solidFill>
                <a:schemeClr val="bg1"/>
              </a:solidFill>
            </a:endParaRPr>
          </a:p>
        </p:txBody>
      </p:sp>
      <p:sp>
        <p:nvSpPr>
          <p:cNvPr id="14" name="Rectangle 13"/>
          <p:cNvSpPr/>
          <p:nvPr/>
        </p:nvSpPr>
        <p:spPr>
          <a:xfrm>
            <a:off x="4714876" y="1142984"/>
            <a:ext cx="357190" cy="71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4714876" y="1285860"/>
            <a:ext cx="357190" cy="71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714876" y="1428736"/>
            <a:ext cx="357190" cy="71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4572000" y="1928802"/>
            <a:ext cx="3357586" cy="4740558"/>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5429256" y="1571612"/>
            <a:ext cx="1785950" cy="285752"/>
          </a:xfrm>
          <a:prstGeom prst="rect">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My Investment</a:t>
            </a:r>
            <a:endParaRPr lang="en-GB" dirty="0"/>
          </a:p>
        </p:txBody>
      </p:sp>
      <p:sp>
        <p:nvSpPr>
          <p:cNvPr id="35" name="Rectangle 34"/>
          <p:cNvSpPr/>
          <p:nvPr/>
        </p:nvSpPr>
        <p:spPr>
          <a:xfrm>
            <a:off x="5286380" y="2210564"/>
            <a:ext cx="1785950" cy="5703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BNN 59,800</a:t>
            </a:r>
            <a:endParaRPr lang="en-GB" dirty="0">
              <a:solidFill>
                <a:schemeClr val="tx1"/>
              </a:solidFill>
            </a:endParaRPr>
          </a:p>
        </p:txBody>
      </p:sp>
      <p:sp>
        <p:nvSpPr>
          <p:cNvPr id="22" name="Rectangle 21"/>
          <p:cNvSpPr/>
          <p:nvPr/>
        </p:nvSpPr>
        <p:spPr>
          <a:xfrm>
            <a:off x="4572000" y="3361552"/>
            <a:ext cx="3357586" cy="571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bg1">
                    <a:lumMod val="65000"/>
                  </a:schemeClr>
                </a:solidFill>
              </a:rPr>
              <a:t>Amount to sell </a:t>
            </a:r>
            <a:r>
              <a:rPr lang="en-GB" sz="1400" dirty="0" err="1" smtClean="0">
                <a:solidFill>
                  <a:schemeClr val="bg1">
                    <a:lumMod val="65000"/>
                  </a:schemeClr>
                </a:solidFill>
              </a:rPr>
              <a:t>eg</a:t>
            </a:r>
            <a:r>
              <a:rPr lang="en-GB" sz="1400" dirty="0" smtClean="0">
                <a:solidFill>
                  <a:schemeClr val="bg1">
                    <a:lumMod val="65000"/>
                  </a:schemeClr>
                </a:solidFill>
              </a:rPr>
              <a:t> (50,000)</a:t>
            </a:r>
            <a:endParaRPr lang="en-GB" sz="1400" dirty="0">
              <a:solidFill>
                <a:schemeClr val="bg1">
                  <a:lumMod val="65000"/>
                </a:schemeClr>
              </a:solidFill>
            </a:endParaRPr>
          </a:p>
        </p:txBody>
      </p:sp>
      <p:sp>
        <p:nvSpPr>
          <p:cNvPr id="24" name="Rectangle 23"/>
          <p:cNvSpPr/>
          <p:nvPr/>
        </p:nvSpPr>
        <p:spPr>
          <a:xfrm>
            <a:off x="4573322" y="3933056"/>
            <a:ext cx="3356263" cy="5715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Send to Market place</a:t>
            </a:r>
            <a:endParaRPr lang="en-GB" dirty="0">
              <a:solidFill>
                <a:schemeClr val="bg1"/>
              </a:solidFill>
            </a:endParaRPr>
          </a:p>
        </p:txBody>
      </p:sp>
      <p:sp>
        <p:nvSpPr>
          <p:cNvPr id="3" name="Rectangle 2"/>
          <p:cNvSpPr/>
          <p:nvPr/>
        </p:nvSpPr>
        <p:spPr>
          <a:xfrm>
            <a:off x="4573322" y="4725144"/>
            <a:ext cx="3356263" cy="194421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Recharge your phone now</a:t>
            </a:r>
            <a:endParaRPr lang="en-US" dirty="0"/>
          </a:p>
        </p:txBody>
      </p:sp>
      <p:sp>
        <p:nvSpPr>
          <p:cNvPr id="5" name="Rectangle 4"/>
          <p:cNvSpPr/>
          <p:nvPr/>
        </p:nvSpPr>
        <p:spPr>
          <a:xfrm>
            <a:off x="7072330" y="4869160"/>
            <a:ext cx="74003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ads</a:t>
            </a:r>
            <a:endParaRPr lang="en-US" dirty="0">
              <a:solidFill>
                <a:schemeClr val="tx1"/>
              </a:solidFill>
            </a:endParaRPr>
          </a:p>
        </p:txBody>
      </p:sp>
    </p:spTree>
    <p:extLst>
      <p:ext uri="{BB962C8B-B14F-4D97-AF65-F5344CB8AC3E}">
        <p14:creationId xmlns:p14="http://schemas.microsoft.com/office/powerpoint/2010/main" val="292302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1071546"/>
            <a:ext cx="3357586" cy="5214974"/>
          </a:xfrm>
          <a:prstGeom prst="rect">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1142976" y="3286124"/>
            <a:ext cx="2214578"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Buy</a:t>
            </a:r>
            <a:endParaRPr lang="en-GB" dirty="0">
              <a:solidFill>
                <a:srgbClr val="EE930C"/>
              </a:solidFill>
            </a:endParaRPr>
          </a:p>
        </p:txBody>
      </p:sp>
      <p:sp>
        <p:nvSpPr>
          <p:cNvPr id="8" name="Rectangle 7"/>
          <p:cNvSpPr/>
          <p:nvPr/>
        </p:nvSpPr>
        <p:spPr>
          <a:xfrm>
            <a:off x="4572000" y="1000108"/>
            <a:ext cx="3357586" cy="5669252"/>
          </a:xfrm>
          <a:prstGeom prst="rect">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5929322" y="1071546"/>
            <a:ext cx="642942" cy="369332"/>
          </a:xfrm>
          <a:prstGeom prst="rect">
            <a:avLst/>
          </a:prstGeom>
          <a:noFill/>
        </p:spPr>
        <p:txBody>
          <a:bodyPr wrap="square" rtlCol="0">
            <a:spAutoFit/>
          </a:bodyPr>
          <a:lstStyle/>
          <a:p>
            <a:r>
              <a:rPr lang="en-GB" dirty="0" smtClean="0">
                <a:solidFill>
                  <a:schemeClr val="bg1"/>
                </a:solidFill>
              </a:rPr>
              <a:t>BBN</a:t>
            </a:r>
            <a:endParaRPr lang="en-GB" dirty="0">
              <a:solidFill>
                <a:schemeClr val="bg1"/>
              </a:solidFill>
            </a:endParaRPr>
          </a:p>
        </p:txBody>
      </p:sp>
      <p:sp>
        <p:nvSpPr>
          <p:cNvPr id="14" name="Rectangle 13"/>
          <p:cNvSpPr/>
          <p:nvPr/>
        </p:nvSpPr>
        <p:spPr>
          <a:xfrm>
            <a:off x="4714876" y="1142984"/>
            <a:ext cx="357190" cy="71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4714876" y="1285860"/>
            <a:ext cx="357190" cy="71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714876" y="1428736"/>
            <a:ext cx="357190" cy="71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4572000" y="1928802"/>
            <a:ext cx="3357586" cy="428625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5429256" y="1571612"/>
            <a:ext cx="1785950" cy="285752"/>
          </a:xfrm>
          <a:prstGeom prst="rect">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Market place</a:t>
            </a:r>
            <a:endParaRPr lang="en-GB" dirty="0"/>
          </a:p>
        </p:txBody>
      </p:sp>
      <p:sp>
        <p:nvSpPr>
          <p:cNvPr id="35" name="Rectangle 34"/>
          <p:cNvSpPr/>
          <p:nvPr/>
        </p:nvSpPr>
        <p:spPr>
          <a:xfrm>
            <a:off x="4573322" y="2060848"/>
            <a:ext cx="3356263" cy="57036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N 70,000</a:t>
            </a:r>
            <a:endParaRPr lang="en-GB" dirty="0">
              <a:solidFill>
                <a:schemeClr val="tx1"/>
              </a:solidFill>
            </a:endParaRPr>
          </a:p>
        </p:txBody>
      </p:sp>
      <p:sp>
        <p:nvSpPr>
          <p:cNvPr id="41" name="Rectangle 40"/>
          <p:cNvSpPr/>
          <p:nvPr/>
        </p:nvSpPr>
        <p:spPr>
          <a:xfrm>
            <a:off x="4572000" y="6165304"/>
            <a:ext cx="1750231" cy="714356"/>
          </a:xfrm>
          <a:prstGeom prst="rect">
            <a:avLst/>
          </a:prstGeom>
          <a:solidFill>
            <a:srgbClr val="EE930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More sellers</a:t>
            </a:r>
            <a:endParaRPr lang="en-GB" dirty="0">
              <a:solidFill>
                <a:schemeClr val="bg1"/>
              </a:solidFill>
            </a:endParaRPr>
          </a:p>
        </p:txBody>
      </p:sp>
      <p:sp>
        <p:nvSpPr>
          <p:cNvPr id="25" name="Rectangle 24"/>
          <p:cNvSpPr/>
          <p:nvPr/>
        </p:nvSpPr>
        <p:spPr>
          <a:xfrm>
            <a:off x="6213673" y="6165304"/>
            <a:ext cx="1750231" cy="7143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a:t>
            </a:r>
            <a:endParaRPr lang="en-GB" dirty="0">
              <a:solidFill>
                <a:schemeClr val="bg1"/>
              </a:solidFill>
            </a:endParaRPr>
          </a:p>
        </p:txBody>
      </p:sp>
      <p:sp>
        <p:nvSpPr>
          <p:cNvPr id="26" name="Rectangle 25"/>
          <p:cNvSpPr/>
          <p:nvPr/>
        </p:nvSpPr>
        <p:spPr>
          <a:xfrm>
            <a:off x="4572000" y="2642612"/>
            <a:ext cx="3356263" cy="5703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N 50,000</a:t>
            </a:r>
            <a:endParaRPr lang="en-GB" dirty="0">
              <a:solidFill>
                <a:schemeClr val="tx1"/>
              </a:solidFill>
            </a:endParaRPr>
          </a:p>
        </p:txBody>
      </p:sp>
      <p:sp>
        <p:nvSpPr>
          <p:cNvPr id="3" name="Rectangle 2"/>
          <p:cNvSpPr/>
          <p:nvPr/>
        </p:nvSpPr>
        <p:spPr>
          <a:xfrm>
            <a:off x="4714876" y="2276872"/>
            <a:ext cx="178595" cy="1468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716016" y="2778078"/>
            <a:ext cx="178595" cy="1468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572000" y="3218676"/>
            <a:ext cx="3356263" cy="57036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N 100,000</a:t>
            </a:r>
            <a:endParaRPr lang="en-GB" dirty="0">
              <a:solidFill>
                <a:schemeClr val="tx1"/>
              </a:solidFill>
            </a:endParaRPr>
          </a:p>
        </p:txBody>
      </p:sp>
      <p:sp>
        <p:nvSpPr>
          <p:cNvPr id="29" name="Rectangle 28"/>
          <p:cNvSpPr/>
          <p:nvPr/>
        </p:nvSpPr>
        <p:spPr>
          <a:xfrm>
            <a:off x="4716016" y="3354142"/>
            <a:ext cx="178595" cy="1468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72000" y="3789040"/>
            <a:ext cx="3356263" cy="5703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N 55,000</a:t>
            </a:r>
            <a:endParaRPr lang="en-GB" dirty="0">
              <a:solidFill>
                <a:schemeClr val="tx1"/>
              </a:solidFill>
            </a:endParaRPr>
          </a:p>
        </p:txBody>
      </p:sp>
      <p:sp>
        <p:nvSpPr>
          <p:cNvPr id="42" name="Rectangle 41"/>
          <p:cNvSpPr/>
          <p:nvPr/>
        </p:nvSpPr>
        <p:spPr>
          <a:xfrm>
            <a:off x="4716016" y="3924506"/>
            <a:ext cx="178595" cy="1468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572000" y="4365104"/>
            <a:ext cx="3356263" cy="57036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N 200,000</a:t>
            </a:r>
            <a:endParaRPr lang="en-GB" dirty="0">
              <a:solidFill>
                <a:schemeClr val="tx1"/>
              </a:solidFill>
            </a:endParaRPr>
          </a:p>
        </p:txBody>
      </p:sp>
      <p:sp>
        <p:nvSpPr>
          <p:cNvPr id="44" name="Rectangle 43"/>
          <p:cNvSpPr/>
          <p:nvPr/>
        </p:nvSpPr>
        <p:spPr>
          <a:xfrm>
            <a:off x="4716016" y="4500570"/>
            <a:ext cx="178595" cy="1468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2000" y="4941168"/>
            <a:ext cx="3356263" cy="5703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N 20,000</a:t>
            </a:r>
            <a:endParaRPr lang="en-GB" dirty="0">
              <a:solidFill>
                <a:schemeClr val="tx1"/>
              </a:solidFill>
            </a:endParaRPr>
          </a:p>
        </p:txBody>
      </p:sp>
      <p:sp>
        <p:nvSpPr>
          <p:cNvPr id="46" name="Rectangle 45"/>
          <p:cNvSpPr/>
          <p:nvPr/>
        </p:nvSpPr>
        <p:spPr>
          <a:xfrm>
            <a:off x="4716016" y="5076634"/>
            <a:ext cx="178595" cy="1468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572000" y="5517232"/>
            <a:ext cx="3356263" cy="57036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N 100,000</a:t>
            </a:r>
            <a:endParaRPr lang="en-GB" dirty="0">
              <a:solidFill>
                <a:schemeClr val="tx1"/>
              </a:solidFill>
            </a:endParaRPr>
          </a:p>
        </p:txBody>
      </p:sp>
      <p:sp>
        <p:nvSpPr>
          <p:cNvPr id="48" name="Rectangle 47"/>
          <p:cNvSpPr/>
          <p:nvPr/>
        </p:nvSpPr>
        <p:spPr>
          <a:xfrm>
            <a:off x="4716016" y="5652698"/>
            <a:ext cx="178595" cy="1468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5948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Welcome page</a:t>
            </a:r>
            <a:endParaRPr lang="en-GB" dirty="0"/>
          </a:p>
        </p:txBody>
      </p:sp>
      <p:sp>
        <p:nvSpPr>
          <p:cNvPr id="4" name="Rectangle 3"/>
          <p:cNvSpPr/>
          <p:nvPr/>
        </p:nvSpPr>
        <p:spPr>
          <a:xfrm>
            <a:off x="2714612" y="1571612"/>
            <a:ext cx="3357586" cy="4643470"/>
          </a:xfrm>
          <a:prstGeom prst="rect">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p:cNvSpPr/>
          <p:nvPr/>
        </p:nvSpPr>
        <p:spPr>
          <a:xfrm>
            <a:off x="3643306" y="2928934"/>
            <a:ext cx="1643074" cy="15716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rgbClr val="EE930C"/>
                </a:solidFill>
                <a:latin typeface="Cooper Black" pitchFamily="18" charset="0"/>
              </a:rPr>
              <a:t>BBN</a:t>
            </a:r>
            <a:endParaRPr lang="en-GB" sz="3200" dirty="0">
              <a:solidFill>
                <a:srgbClr val="EE930C"/>
              </a:solidFill>
              <a:latin typeface="Cooper Black" pitchFamily="18" charset="0"/>
            </a:endParaRPr>
          </a:p>
        </p:txBody>
      </p:sp>
      <p:sp>
        <p:nvSpPr>
          <p:cNvPr id="6" name="TextBox 5"/>
          <p:cNvSpPr txBox="1"/>
          <p:nvPr/>
        </p:nvSpPr>
        <p:spPr>
          <a:xfrm>
            <a:off x="3929058" y="3825721"/>
            <a:ext cx="1130438" cy="246221"/>
          </a:xfrm>
          <a:prstGeom prst="rect">
            <a:avLst/>
          </a:prstGeom>
          <a:noFill/>
        </p:spPr>
        <p:txBody>
          <a:bodyPr wrap="none" rtlCol="0">
            <a:spAutoFit/>
          </a:bodyPr>
          <a:lstStyle/>
          <a:p>
            <a:r>
              <a:rPr lang="en-GB" sz="1000" dirty="0" err="1" smtClean="0">
                <a:solidFill>
                  <a:srgbClr val="EE930C"/>
                </a:solidFill>
              </a:rPr>
              <a:t>Boonbuy</a:t>
            </a:r>
            <a:r>
              <a:rPr lang="en-GB" sz="1000" dirty="0" smtClean="0">
                <a:solidFill>
                  <a:srgbClr val="EE930C"/>
                </a:solidFill>
              </a:rPr>
              <a:t> Network</a:t>
            </a:r>
            <a:endParaRPr lang="en-GB" sz="1000" dirty="0">
              <a:solidFill>
                <a:srgbClr val="EE930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Rectangle 3"/>
          <p:cNvSpPr/>
          <p:nvPr/>
        </p:nvSpPr>
        <p:spPr>
          <a:xfrm>
            <a:off x="500034" y="1571612"/>
            <a:ext cx="3357586" cy="4643470"/>
          </a:xfrm>
          <a:prstGeom prst="rect">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1142976" y="2500306"/>
            <a:ext cx="2214578"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Register</a:t>
            </a:r>
            <a:endParaRPr lang="en-GB" dirty="0">
              <a:solidFill>
                <a:srgbClr val="EE930C"/>
              </a:solidFill>
            </a:endParaRPr>
          </a:p>
        </p:txBody>
      </p:sp>
      <p:sp>
        <p:nvSpPr>
          <p:cNvPr id="7" name="Rectangle 6"/>
          <p:cNvSpPr/>
          <p:nvPr/>
        </p:nvSpPr>
        <p:spPr>
          <a:xfrm>
            <a:off x="1142976" y="3286124"/>
            <a:ext cx="2214578" cy="5715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Login with </a:t>
            </a:r>
            <a:r>
              <a:rPr lang="en-GB" dirty="0" err="1" smtClean="0">
                <a:solidFill>
                  <a:schemeClr val="bg1"/>
                </a:solidFill>
              </a:rPr>
              <a:t>fb</a:t>
            </a:r>
            <a:endParaRPr lang="en-GB" dirty="0">
              <a:solidFill>
                <a:schemeClr val="bg1"/>
              </a:solidFill>
            </a:endParaRPr>
          </a:p>
        </p:txBody>
      </p:sp>
      <p:sp>
        <p:nvSpPr>
          <p:cNvPr id="8" name="Rectangle 7"/>
          <p:cNvSpPr/>
          <p:nvPr/>
        </p:nvSpPr>
        <p:spPr>
          <a:xfrm>
            <a:off x="1142976" y="4000504"/>
            <a:ext cx="2214578" cy="57150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Login with </a:t>
            </a:r>
            <a:r>
              <a:rPr lang="en-GB" dirty="0">
                <a:solidFill>
                  <a:schemeClr val="bg1"/>
                </a:solidFill>
              </a:rPr>
              <a:t>G</a:t>
            </a:r>
            <a:r>
              <a:rPr lang="en-GB" dirty="0" smtClean="0">
                <a:solidFill>
                  <a:schemeClr val="bg1"/>
                </a:solidFill>
              </a:rPr>
              <a:t>oogle</a:t>
            </a:r>
            <a:endParaRPr lang="en-GB" dirty="0">
              <a:solidFill>
                <a:schemeClr val="bg1"/>
              </a:solidFill>
            </a:endParaRPr>
          </a:p>
        </p:txBody>
      </p:sp>
      <p:sp>
        <p:nvSpPr>
          <p:cNvPr id="9" name="Rectangle 8"/>
          <p:cNvSpPr/>
          <p:nvPr/>
        </p:nvSpPr>
        <p:spPr>
          <a:xfrm>
            <a:off x="1142976" y="4857760"/>
            <a:ext cx="2214578"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Login</a:t>
            </a:r>
            <a:endParaRPr lang="en-GB" dirty="0">
              <a:solidFill>
                <a:srgbClr val="EE930C"/>
              </a:solidFill>
            </a:endParaRPr>
          </a:p>
        </p:txBody>
      </p:sp>
      <p:sp>
        <p:nvSpPr>
          <p:cNvPr id="10" name="Rectangle 9"/>
          <p:cNvSpPr/>
          <p:nvPr/>
        </p:nvSpPr>
        <p:spPr>
          <a:xfrm>
            <a:off x="4500562" y="1571612"/>
            <a:ext cx="3357586" cy="4643470"/>
          </a:xfrm>
          <a:prstGeom prst="rect">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p:nvSpPr>
        <p:spPr>
          <a:xfrm>
            <a:off x="5143504" y="2071678"/>
            <a:ext cx="2214578"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Full Name</a:t>
            </a:r>
            <a:endParaRPr lang="en-GB" dirty="0">
              <a:solidFill>
                <a:srgbClr val="EE930C"/>
              </a:solidFill>
            </a:endParaRPr>
          </a:p>
        </p:txBody>
      </p:sp>
      <p:sp>
        <p:nvSpPr>
          <p:cNvPr id="15" name="Rectangle 14"/>
          <p:cNvSpPr/>
          <p:nvPr/>
        </p:nvSpPr>
        <p:spPr>
          <a:xfrm>
            <a:off x="5072066" y="1571612"/>
            <a:ext cx="2214578" cy="571504"/>
          </a:xfrm>
          <a:prstGeom prst="rect">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Registration</a:t>
            </a:r>
            <a:endParaRPr lang="en-GB" dirty="0">
              <a:solidFill>
                <a:schemeClr val="bg1"/>
              </a:solidFill>
            </a:endParaRPr>
          </a:p>
        </p:txBody>
      </p:sp>
      <p:sp>
        <p:nvSpPr>
          <p:cNvPr id="16" name="Rectangle 15"/>
          <p:cNvSpPr/>
          <p:nvPr/>
        </p:nvSpPr>
        <p:spPr>
          <a:xfrm>
            <a:off x="5143504" y="2857496"/>
            <a:ext cx="2214578"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Phone no</a:t>
            </a:r>
            <a:endParaRPr lang="en-GB" dirty="0">
              <a:solidFill>
                <a:srgbClr val="EE930C"/>
              </a:solidFill>
            </a:endParaRPr>
          </a:p>
        </p:txBody>
      </p:sp>
      <p:sp>
        <p:nvSpPr>
          <p:cNvPr id="17" name="Rectangle 16"/>
          <p:cNvSpPr/>
          <p:nvPr/>
        </p:nvSpPr>
        <p:spPr>
          <a:xfrm>
            <a:off x="5143504" y="3571876"/>
            <a:ext cx="2214578"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Email</a:t>
            </a:r>
            <a:endParaRPr lang="en-GB" dirty="0">
              <a:solidFill>
                <a:srgbClr val="EE930C"/>
              </a:solidFill>
            </a:endParaRPr>
          </a:p>
        </p:txBody>
      </p:sp>
      <p:sp>
        <p:nvSpPr>
          <p:cNvPr id="18" name="Rectangle 17"/>
          <p:cNvSpPr/>
          <p:nvPr/>
        </p:nvSpPr>
        <p:spPr>
          <a:xfrm>
            <a:off x="5143504" y="4286256"/>
            <a:ext cx="2214578"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Referral no</a:t>
            </a:r>
            <a:endParaRPr lang="en-GB" dirty="0">
              <a:solidFill>
                <a:srgbClr val="EE930C"/>
              </a:solidFill>
            </a:endParaRPr>
          </a:p>
        </p:txBody>
      </p:sp>
      <p:sp>
        <p:nvSpPr>
          <p:cNvPr id="19" name="Oval 18"/>
          <p:cNvSpPr/>
          <p:nvPr/>
        </p:nvSpPr>
        <p:spPr>
          <a:xfrm>
            <a:off x="7215206" y="5715016"/>
            <a:ext cx="428628" cy="4286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ight Arrow 19"/>
          <p:cNvSpPr/>
          <p:nvPr/>
        </p:nvSpPr>
        <p:spPr>
          <a:xfrm>
            <a:off x="7358082" y="5857892"/>
            <a:ext cx="142876" cy="142876"/>
          </a:xfrm>
          <a:prstGeom prst="rightArrow">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4786314" y="5786454"/>
            <a:ext cx="2214578" cy="295276"/>
          </a:xfrm>
          <a:prstGeom prst="rect">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Terms &amp; Condition</a:t>
            </a:r>
            <a:endParaRPr lang="en-GB" dirty="0">
              <a:solidFill>
                <a:schemeClr val="bg1"/>
              </a:solidFill>
            </a:endParaRPr>
          </a:p>
        </p:txBody>
      </p:sp>
      <p:sp>
        <p:nvSpPr>
          <p:cNvPr id="22" name="Rectangle 21"/>
          <p:cNvSpPr/>
          <p:nvPr/>
        </p:nvSpPr>
        <p:spPr>
          <a:xfrm>
            <a:off x="4786314" y="5857892"/>
            <a:ext cx="142876" cy="142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5143504" y="5000636"/>
            <a:ext cx="2214578"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Password</a:t>
            </a:r>
            <a:endParaRPr lang="en-GB" dirty="0">
              <a:solidFill>
                <a:srgbClr val="EE930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Rectangle 3"/>
          <p:cNvSpPr/>
          <p:nvPr/>
        </p:nvSpPr>
        <p:spPr>
          <a:xfrm>
            <a:off x="571472" y="1571612"/>
            <a:ext cx="3357586" cy="4643470"/>
          </a:xfrm>
          <a:prstGeom prst="rect">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1142976" y="2571744"/>
            <a:ext cx="2214578"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Verify your no</a:t>
            </a:r>
            <a:endParaRPr lang="en-GB" dirty="0">
              <a:solidFill>
                <a:srgbClr val="EE930C"/>
              </a:solidFill>
            </a:endParaRPr>
          </a:p>
        </p:txBody>
      </p:sp>
      <p:sp>
        <p:nvSpPr>
          <p:cNvPr id="6" name="Rectangle 5"/>
          <p:cNvSpPr/>
          <p:nvPr/>
        </p:nvSpPr>
        <p:spPr>
          <a:xfrm>
            <a:off x="1142976" y="3429000"/>
            <a:ext cx="2214578"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Enter code sent to phone</a:t>
            </a:r>
            <a:endParaRPr lang="en-GB" dirty="0">
              <a:solidFill>
                <a:srgbClr val="EE930C"/>
              </a:solidFill>
            </a:endParaRPr>
          </a:p>
        </p:txBody>
      </p:sp>
      <p:sp>
        <p:nvSpPr>
          <p:cNvPr id="7" name="Rectangle 6"/>
          <p:cNvSpPr/>
          <p:nvPr/>
        </p:nvSpPr>
        <p:spPr>
          <a:xfrm>
            <a:off x="1142976" y="4214818"/>
            <a:ext cx="2214578" cy="571504"/>
          </a:xfrm>
          <a:prstGeom prst="rect">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Resend code</a:t>
            </a:r>
            <a:endParaRPr lang="en-GB" dirty="0">
              <a:solidFill>
                <a:schemeClr val="bg1"/>
              </a:solidFill>
            </a:endParaRPr>
          </a:p>
        </p:txBody>
      </p:sp>
      <p:sp>
        <p:nvSpPr>
          <p:cNvPr id="8" name="Rectangle 7"/>
          <p:cNvSpPr/>
          <p:nvPr/>
        </p:nvSpPr>
        <p:spPr>
          <a:xfrm>
            <a:off x="4572000" y="1643050"/>
            <a:ext cx="3357586" cy="5000660"/>
          </a:xfrm>
          <a:prstGeom prst="rect">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5929322" y="1714488"/>
            <a:ext cx="642942" cy="369332"/>
          </a:xfrm>
          <a:prstGeom prst="rect">
            <a:avLst/>
          </a:prstGeom>
          <a:noFill/>
        </p:spPr>
        <p:txBody>
          <a:bodyPr wrap="square" rtlCol="0">
            <a:spAutoFit/>
          </a:bodyPr>
          <a:lstStyle/>
          <a:p>
            <a:r>
              <a:rPr lang="en-GB" dirty="0" smtClean="0">
                <a:solidFill>
                  <a:schemeClr val="bg1"/>
                </a:solidFill>
              </a:rPr>
              <a:t>BBN</a:t>
            </a:r>
            <a:endParaRPr lang="en-GB" dirty="0">
              <a:solidFill>
                <a:schemeClr val="bg1"/>
              </a:solidFill>
            </a:endParaRPr>
          </a:p>
        </p:txBody>
      </p:sp>
      <p:sp>
        <p:nvSpPr>
          <p:cNvPr id="14" name="Rectangle 13"/>
          <p:cNvSpPr/>
          <p:nvPr/>
        </p:nvSpPr>
        <p:spPr>
          <a:xfrm>
            <a:off x="4714876" y="1785926"/>
            <a:ext cx="357190" cy="71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4714876" y="1928802"/>
            <a:ext cx="357190" cy="71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714876" y="2071678"/>
            <a:ext cx="357190" cy="71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4572000" y="2357430"/>
            <a:ext cx="2643206" cy="392909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Oval 18"/>
          <p:cNvSpPr/>
          <p:nvPr/>
        </p:nvSpPr>
        <p:spPr>
          <a:xfrm>
            <a:off x="4714876" y="2500306"/>
            <a:ext cx="571504" cy="571504"/>
          </a:xfrm>
          <a:prstGeom prst="ellipse">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PIC</a:t>
            </a:r>
            <a:endParaRPr lang="en-GB" sz="1200" dirty="0"/>
          </a:p>
        </p:txBody>
      </p:sp>
      <p:sp>
        <p:nvSpPr>
          <p:cNvPr id="20" name="Rectangle 19"/>
          <p:cNvSpPr/>
          <p:nvPr/>
        </p:nvSpPr>
        <p:spPr>
          <a:xfrm>
            <a:off x="5357818" y="2643182"/>
            <a:ext cx="1357322"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Full name</a:t>
            </a:r>
            <a:endParaRPr lang="en-GB" dirty="0">
              <a:solidFill>
                <a:srgbClr val="EE930C"/>
              </a:solidFill>
            </a:endParaRPr>
          </a:p>
        </p:txBody>
      </p:sp>
      <p:cxnSp>
        <p:nvCxnSpPr>
          <p:cNvPr id="22" name="Straight Connector 21"/>
          <p:cNvCxnSpPr/>
          <p:nvPr/>
        </p:nvCxnSpPr>
        <p:spPr>
          <a:xfrm>
            <a:off x="4572000" y="3143248"/>
            <a:ext cx="2643206" cy="1588"/>
          </a:xfrm>
          <a:prstGeom prst="line">
            <a:avLst/>
          </a:prstGeom>
          <a:ln>
            <a:solidFill>
              <a:srgbClr val="EE930C"/>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572000" y="3143248"/>
            <a:ext cx="2643206" cy="357190"/>
          </a:xfrm>
          <a:prstGeom prst="rect">
            <a:avLst/>
          </a:prstGeom>
          <a:solidFill>
            <a:schemeClr val="bg1"/>
          </a:solidFill>
          <a:ln>
            <a:solidFill>
              <a:srgbClr val="EE93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My Investment</a:t>
            </a:r>
            <a:endParaRPr lang="en-GB" dirty="0">
              <a:solidFill>
                <a:srgbClr val="EE930C"/>
              </a:solidFill>
            </a:endParaRPr>
          </a:p>
        </p:txBody>
      </p:sp>
      <p:sp>
        <p:nvSpPr>
          <p:cNvPr id="25" name="Rectangle 24"/>
          <p:cNvSpPr/>
          <p:nvPr/>
        </p:nvSpPr>
        <p:spPr>
          <a:xfrm>
            <a:off x="4572000" y="3500438"/>
            <a:ext cx="2643206" cy="357190"/>
          </a:xfrm>
          <a:prstGeom prst="rect">
            <a:avLst/>
          </a:prstGeom>
          <a:solidFill>
            <a:schemeClr val="bg1"/>
          </a:solidFill>
          <a:ln>
            <a:solidFill>
              <a:srgbClr val="EE93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Trending/Blog / Videos</a:t>
            </a:r>
            <a:endParaRPr lang="en-GB" dirty="0">
              <a:solidFill>
                <a:srgbClr val="EE930C"/>
              </a:solidFill>
            </a:endParaRPr>
          </a:p>
        </p:txBody>
      </p:sp>
      <p:sp>
        <p:nvSpPr>
          <p:cNvPr id="26" name="Rectangle 25"/>
          <p:cNvSpPr/>
          <p:nvPr/>
        </p:nvSpPr>
        <p:spPr>
          <a:xfrm>
            <a:off x="4572000" y="3857628"/>
            <a:ext cx="2643206" cy="357190"/>
          </a:xfrm>
          <a:prstGeom prst="rect">
            <a:avLst/>
          </a:prstGeom>
          <a:solidFill>
            <a:schemeClr val="bg1"/>
          </a:solidFill>
          <a:ln>
            <a:solidFill>
              <a:srgbClr val="EE93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Sport News / Betting</a:t>
            </a:r>
            <a:endParaRPr lang="en-GB" dirty="0">
              <a:solidFill>
                <a:srgbClr val="EE930C"/>
              </a:solidFill>
            </a:endParaRPr>
          </a:p>
        </p:txBody>
      </p:sp>
      <p:sp>
        <p:nvSpPr>
          <p:cNvPr id="27" name="Rectangle 26"/>
          <p:cNvSpPr/>
          <p:nvPr/>
        </p:nvSpPr>
        <p:spPr>
          <a:xfrm>
            <a:off x="4572000" y="4214818"/>
            <a:ext cx="2643206" cy="357190"/>
          </a:xfrm>
          <a:prstGeom prst="rect">
            <a:avLst/>
          </a:prstGeom>
          <a:solidFill>
            <a:schemeClr val="bg1"/>
          </a:solidFill>
          <a:ln>
            <a:solidFill>
              <a:srgbClr val="EE93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BBN Deals </a:t>
            </a:r>
            <a:endParaRPr lang="en-GB" dirty="0">
              <a:solidFill>
                <a:srgbClr val="EE930C"/>
              </a:solidFill>
            </a:endParaRPr>
          </a:p>
        </p:txBody>
      </p:sp>
      <p:sp>
        <p:nvSpPr>
          <p:cNvPr id="28" name="Rectangle 27"/>
          <p:cNvSpPr/>
          <p:nvPr/>
        </p:nvSpPr>
        <p:spPr>
          <a:xfrm>
            <a:off x="4572000" y="4572008"/>
            <a:ext cx="2643206" cy="357190"/>
          </a:xfrm>
          <a:prstGeom prst="rect">
            <a:avLst/>
          </a:prstGeom>
          <a:solidFill>
            <a:schemeClr val="bg1"/>
          </a:solidFill>
          <a:ln>
            <a:solidFill>
              <a:srgbClr val="EE93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Message</a:t>
            </a:r>
            <a:endParaRPr lang="en-GB" dirty="0">
              <a:solidFill>
                <a:srgbClr val="EE930C"/>
              </a:solidFill>
            </a:endParaRPr>
          </a:p>
        </p:txBody>
      </p:sp>
      <p:sp>
        <p:nvSpPr>
          <p:cNvPr id="29" name="Rectangle 28"/>
          <p:cNvSpPr/>
          <p:nvPr/>
        </p:nvSpPr>
        <p:spPr>
          <a:xfrm>
            <a:off x="4572000" y="4929198"/>
            <a:ext cx="2643206" cy="357190"/>
          </a:xfrm>
          <a:prstGeom prst="rect">
            <a:avLst/>
          </a:prstGeom>
          <a:solidFill>
            <a:schemeClr val="bg1"/>
          </a:solidFill>
          <a:ln>
            <a:solidFill>
              <a:srgbClr val="EE93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Notification</a:t>
            </a:r>
            <a:endParaRPr lang="en-GB" dirty="0">
              <a:solidFill>
                <a:srgbClr val="EE930C"/>
              </a:solidFill>
            </a:endParaRPr>
          </a:p>
        </p:txBody>
      </p:sp>
      <p:sp>
        <p:nvSpPr>
          <p:cNvPr id="31" name="Rectangle 30"/>
          <p:cNvSpPr/>
          <p:nvPr/>
        </p:nvSpPr>
        <p:spPr>
          <a:xfrm>
            <a:off x="4572000" y="5286388"/>
            <a:ext cx="2643206" cy="1357322"/>
          </a:xfrm>
          <a:prstGeom prst="rect">
            <a:avLst/>
          </a:prstGeom>
          <a:solidFill>
            <a:schemeClr val="bg1"/>
          </a:solidFill>
          <a:ln>
            <a:solidFill>
              <a:srgbClr val="EE93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rgbClr val="EE930C"/>
              </a:solidFill>
            </a:endParaRPr>
          </a:p>
          <a:p>
            <a:pPr algn="ctr"/>
            <a:endParaRPr lang="en-GB" dirty="0">
              <a:solidFill>
                <a:srgbClr val="EE930C"/>
              </a:solidFill>
            </a:endParaRPr>
          </a:p>
          <a:p>
            <a:pPr algn="ctr"/>
            <a:r>
              <a:rPr lang="en-GB" dirty="0" smtClean="0">
                <a:solidFill>
                  <a:srgbClr val="EE930C"/>
                </a:solidFill>
              </a:rPr>
              <a:t>Google ads/customise ads</a:t>
            </a:r>
            <a:endParaRPr lang="en-GB" dirty="0">
              <a:solidFill>
                <a:srgbClr val="EE930C"/>
              </a:solidFill>
            </a:endParaRPr>
          </a:p>
        </p:txBody>
      </p:sp>
      <p:sp>
        <p:nvSpPr>
          <p:cNvPr id="32" name="Rectangle 31"/>
          <p:cNvSpPr/>
          <p:nvPr/>
        </p:nvSpPr>
        <p:spPr>
          <a:xfrm>
            <a:off x="4572000" y="5286388"/>
            <a:ext cx="2643206" cy="357190"/>
          </a:xfrm>
          <a:prstGeom prst="rect">
            <a:avLst/>
          </a:prstGeom>
          <a:solidFill>
            <a:schemeClr val="bg1"/>
          </a:solidFill>
          <a:ln>
            <a:solidFill>
              <a:srgbClr val="EE93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Settings</a:t>
            </a:r>
            <a:endParaRPr lang="en-GB" dirty="0">
              <a:solidFill>
                <a:srgbClr val="EE930C"/>
              </a:solidFill>
            </a:endParaRPr>
          </a:p>
        </p:txBody>
      </p:sp>
      <p:sp>
        <p:nvSpPr>
          <p:cNvPr id="33" name="Oval 32"/>
          <p:cNvSpPr/>
          <p:nvPr/>
        </p:nvSpPr>
        <p:spPr>
          <a:xfrm>
            <a:off x="6357950" y="4643446"/>
            <a:ext cx="214314" cy="21431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8</a:t>
            </a:r>
            <a:endParaRPr lang="en-GB" sz="900" dirty="0"/>
          </a:p>
        </p:txBody>
      </p:sp>
      <p:sp>
        <p:nvSpPr>
          <p:cNvPr id="35" name="Rectangle 34"/>
          <p:cNvSpPr/>
          <p:nvPr/>
        </p:nvSpPr>
        <p:spPr>
          <a:xfrm>
            <a:off x="4572000" y="5643578"/>
            <a:ext cx="2643206" cy="357190"/>
          </a:xfrm>
          <a:prstGeom prst="rect">
            <a:avLst/>
          </a:prstGeom>
          <a:solidFill>
            <a:schemeClr val="bg1"/>
          </a:solidFill>
          <a:ln>
            <a:solidFill>
              <a:srgbClr val="EE93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Contact us</a:t>
            </a:r>
            <a:endParaRPr lang="en-GB" dirty="0">
              <a:solidFill>
                <a:srgbClr val="EE930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1071546"/>
            <a:ext cx="3357586" cy="5214974"/>
          </a:xfrm>
          <a:prstGeom prst="rect">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1142976" y="3286124"/>
            <a:ext cx="2214578"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My Investment</a:t>
            </a:r>
            <a:endParaRPr lang="en-GB" dirty="0">
              <a:solidFill>
                <a:srgbClr val="EE930C"/>
              </a:solidFill>
            </a:endParaRPr>
          </a:p>
        </p:txBody>
      </p:sp>
      <p:sp>
        <p:nvSpPr>
          <p:cNvPr id="8" name="Rectangle 7"/>
          <p:cNvSpPr/>
          <p:nvPr/>
        </p:nvSpPr>
        <p:spPr>
          <a:xfrm>
            <a:off x="4572000" y="1000108"/>
            <a:ext cx="3357586" cy="5669252"/>
          </a:xfrm>
          <a:prstGeom prst="rect">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5929322" y="1071546"/>
            <a:ext cx="642942" cy="369332"/>
          </a:xfrm>
          <a:prstGeom prst="rect">
            <a:avLst/>
          </a:prstGeom>
          <a:noFill/>
        </p:spPr>
        <p:txBody>
          <a:bodyPr wrap="square" rtlCol="0">
            <a:spAutoFit/>
          </a:bodyPr>
          <a:lstStyle/>
          <a:p>
            <a:r>
              <a:rPr lang="en-GB" dirty="0" smtClean="0">
                <a:solidFill>
                  <a:schemeClr val="bg1"/>
                </a:solidFill>
              </a:rPr>
              <a:t>BBN</a:t>
            </a:r>
            <a:endParaRPr lang="en-GB" dirty="0">
              <a:solidFill>
                <a:schemeClr val="bg1"/>
              </a:solidFill>
            </a:endParaRPr>
          </a:p>
        </p:txBody>
      </p:sp>
      <p:sp>
        <p:nvSpPr>
          <p:cNvPr id="14" name="Rectangle 13"/>
          <p:cNvSpPr/>
          <p:nvPr/>
        </p:nvSpPr>
        <p:spPr>
          <a:xfrm>
            <a:off x="4714876" y="1142984"/>
            <a:ext cx="357190" cy="71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4714876" y="1285860"/>
            <a:ext cx="357190" cy="71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714876" y="1428736"/>
            <a:ext cx="357190" cy="71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4572000" y="1928802"/>
            <a:ext cx="3357586" cy="428625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5429256" y="1571612"/>
            <a:ext cx="1785950" cy="285752"/>
          </a:xfrm>
          <a:prstGeom prst="rect">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My Investment</a:t>
            </a:r>
            <a:endParaRPr lang="en-GB" dirty="0"/>
          </a:p>
        </p:txBody>
      </p:sp>
      <p:sp>
        <p:nvSpPr>
          <p:cNvPr id="32" name="Rectangle 31"/>
          <p:cNvSpPr/>
          <p:nvPr/>
        </p:nvSpPr>
        <p:spPr>
          <a:xfrm>
            <a:off x="4572000" y="4450792"/>
            <a:ext cx="1714512" cy="571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My balance</a:t>
            </a:r>
            <a:endParaRPr lang="en-GB" dirty="0">
              <a:solidFill>
                <a:schemeClr val="tx1"/>
              </a:solidFill>
            </a:endParaRPr>
          </a:p>
        </p:txBody>
      </p:sp>
      <p:sp>
        <p:nvSpPr>
          <p:cNvPr id="33" name="Rectangle 32"/>
          <p:cNvSpPr/>
          <p:nvPr/>
        </p:nvSpPr>
        <p:spPr>
          <a:xfrm>
            <a:off x="4572000" y="3879288"/>
            <a:ext cx="1714512" cy="571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Deposits</a:t>
            </a:r>
            <a:endParaRPr lang="en-GB" dirty="0">
              <a:solidFill>
                <a:schemeClr val="tx1"/>
              </a:solidFill>
            </a:endParaRPr>
          </a:p>
        </p:txBody>
      </p:sp>
      <p:sp>
        <p:nvSpPr>
          <p:cNvPr id="34" name="Rectangle 33"/>
          <p:cNvSpPr/>
          <p:nvPr/>
        </p:nvSpPr>
        <p:spPr>
          <a:xfrm>
            <a:off x="6215074" y="3879288"/>
            <a:ext cx="1714512" cy="571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Withdraw</a:t>
            </a:r>
            <a:endParaRPr lang="en-GB" dirty="0">
              <a:solidFill>
                <a:schemeClr val="tx1"/>
              </a:solidFill>
            </a:endParaRPr>
          </a:p>
        </p:txBody>
      </p:sp>
      <p:sp>
        <p:nvSpPr>
          <p:cNvPr id="35" name="Rectangle 34"/>
          <p:cNvSpPr/>
          <p:nvPr/>
        </p:nvSpPr>
        <p:spPr>
          <a:xfrm>
            <a:off x="5286380" y="2210564"/>
            <a:ext cx="1785950" cy="5703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N 59,800</a:t>
            </a:r>
            <a:endParaRPr lang="en-GB" dirty="0">
              <a:solidFill>
                <a:schemeClr val="tx1"/>
              </a:solidFill>
            </a:endParaRPr>
          </a:p>
        </p:txBody>
      </p:sp>
      <p:sp>
        <p:nvSpPr>
          <p:cNvPr id="36" name="Rectangle 35"/>
          <p:cNvSpPr/>
          <p:nvPr/>
        </p:nvSpPr>
        <p:spPr>
          <a:xfrm>
            <a:off x="4572000" y="5022296"/>
            <a:ext cx="1643074" cy="571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All transactions</a:t>
            </a:r>
          </a:p>
        </p:txBody>
      </p:sp>
      <p:sp>
        <p:nvSpPr>
          <p:cNvPr id="37" name="Rectangle 36"/>
          <p:cNvSpPr/>
          <p:nvPr/>
        </p:nvSpPr>
        <p:spPr>
          <a:xfrm>
            <a:off x="6215074" y="4450792"/>
            <a:ext cx="1714512" cy="571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Reinvest</a:t>
            </a:r>
            <a:endParaRPr lang="en-GB" dirty="0">
              <a:solidFill>
                <a:schemeClr val="tx1"/>
              </a:solidFill>
            </a:endParaRPr>
          </a:p>
        </p:txBody>
      </p:sp>
      <p:sp>
        <p:nvSpPr>
          <p:cNvPr id="38" name="Rectangle 37"/>
          <p:cNvSpPr/>
          <p:nvPr/>
        </p:nvSpPr>
        <p:spPr>
          <a:xfrm>
            <a:off x="6215074" y="5022296"/>
            <a:ext cx="1714512" cy="571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My referral link</a:t>
            </a:r>
            <a:endParaRPr lang="en-GB" dirty="0">
              <a:solidFill>
                <a:schemeClr val="tx1"/>
              </a:solidFill>
            </a:endParaRPr>
          </a:p>
        </p:txBody>
      </p:sp>
      <p:sp>
        <p:nvSpPr>
          <p:cNvPr id="39" name="Rectangle 38"/>
          <p:cNvSpPr/>
          <p:nvPr/>
        </p:nvSpPr>
        <p:spPr>
          <a:xfrm>
            <a:off x="4572000" y="5593800"/>
            <a:ext cx="1643074" cy="571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Add bank</a:t>
            </a:r>
          </a:p>
        </p:txBody>
      </p:sp>
      <p:sp>
        <p:nvSpPr>
          <p:cNvPr id="40" name="Rectangle 39"/>
          <p:cNvSpPr/>
          <p:nvPr/>
        </p:nvSpPr>
        <p:spPr>
          <a:xfrm>
            <a:off x="6215074" y="5593800"/>
            <a:ext cx="1714512" cy="571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1" name="Rectangle 40"/>
          <p:cNvSpPr/>
          <p:nvPr/>
        </p:nvSpPr>
        <p:spPr>
          <a:xfrm>
            <a:off x="4572000" y="6165304"/>
            <a:ext cx="3357586" cy="714356"/>
          </a:xfrm>
          <a:prstGeom prst="rect">
            <a:avLst/>
          </a:prstGeom>
          <a:solidFill>
            <a:srgbClr val="EE930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C</a:t>
            </a:r>
            <a:r>
              <a:rPr lang="en-GB" dirty="0" smtClean="0">
                <a:solidFill>
                  <a:schemeClr val="bg1"/>
                </a:solidFill>
              </a:rPr>
              <a:t>ustomise </a:t>
            </a:r>
            <a:r>
              <a:rPr lang="en-GB" dirty="0">
                <a:solidFill>
                  <a:schemeClr val="bg1"/>
                </a:solidFill>
              </a:rPr>
              <a:t>ads</a:t>
            </a:r>
          </a:p>
        </p:txBody>
      </p:sp>
      <p:sp>
        <p:nvSpPr>
          <p:cNvPr id="2" name="Rectangle 1"/>
          <p:cNvSpPr/>
          <p:nvPr/>
        </p:nvSpPr>
        <p:spPr>
          <a:xfrm>
            <a:off x="5148064" y="2946792"/>
            <a:ext cx="2067142" cy="1785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BTC   0.190000</a:t>
            </a:r>
            <a:endParaRPr lang="en-US" dirty="0">
              <a:solidFill>
                <a:schemeClr val="tx1"/>
              </a:solidFill>
            </a:endParaRPr>
          </a:p>
        </p:txBody>
      </p:sp>
      <p:sp>
        <p:nvSpPr>
          <p:cNvPr id="22" name="Rectangle 21"/>
          <p:cNvSpPr/>
          <p:nvPr/>
        </p:nvSpPr>
        <p:spPr>
          <a:xfrm>
            <a:off x="4572000" y="3361552"/>
            <a:ext cx="1714512" cy="571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Buy</a:t>
            </a:r>
            <a:endParaRPr lang="en-GB" dirty="0">
              <a:solidFill>
                <a:schemeClr val="tx1"/>
              </a:solidFill>
            </a:endParaRPr>
          </a:p>
        </p:txBody>
      </p:sp>
      <p:sp>
        <p:nvSpPr>
          <p:cNvPr id="24" name="Rectangle 23"/>
          <p:cNvSpPr/>
          <p:nvPr/>
        </p:nvSpPr>
        <p:spPr>
          <a:xfrm>
            <a:off x="6215074" y="3361552"/>
            <a:ext cx="1714512" cy="571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Sell</a:t>
            </a:r>
            <a:endParaRPr lang="en-GB"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500562" y="1124744"/>
            <a:ext cx="3455814" cy="5219534"/>
          </a:xfrm>
          <a:prstGeom prst="rect">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p:nvSpPr>
        <p:spPr>
          <a:xfrm>
            <a:off x="4499992" y="1915122"/>
            <a:ext cx="3456384" cy="793798"/>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lumMod val="85000"/>
                  </a:schemeClr>
                </a:solidFill>
              </a:rPr>
              <a:t>Amount</a:t>
            </a:r>
            <a:endParaRPr lang="en-GB" dirty="0">
              <a:solidFill>
                <a:schemeClr val="bg1">
                  <a:lumMod val="85000"/>
                </a:schemeClr>
              </a:solidFill>
            </a:endParaRPr>
          </a:p>
        </p:txBody>
      </p:sp>
      <p:sp>
        <p:nvSpPr>
          <p:cNvPr id="15" name="Rectangle 14"/>
          <p:cNvSpPr/>
          <p:nvPr/>
        </p:nvSpPr>
        <p:spPr>
          <a:xfrm>
            <a:off x="5072066" y="1343618"/>
            <a:ext cx="2214578" cy="571504"/>
          </a:xfrm>
          <a:prstGeom prst="rect">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Withdraw</a:t>
            </a:r>
          </a:p>
        </p:txBody>
      </p:sp>
      <p:sp>
        <p:nvSpPr>
          <p:cNvPr id="16" name="Rectangle 15"/>
          <p:cNvSpPr/>
          <p:nvPr/>
        </p:nvSpPr>
        <p:spPr>
          <a:xfrm>
            <a:off x="4499992" y="2767818"/>
            <a:ext cx="3456384" cy="445158"/>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To Bank</a:t>
            </a:r>
            <a:endParaRPr lang="en-GB" dirty="0">
              <a:solidFill>
                <a:srgbClr val="EE930C"/>
              </a:solidFill>
            </a:endParaRPr>
          </a:p>
        </p:txBody>
      </p:sp>
      <p:sp>
        <p:nvSpPr>
          <p:cNvPr id="20" name="Right Arrow 19"/>
          <p:cNvSpPr/>
          <p:nvPr/>
        </p:nvSpPr>
        <p:spPr>
          <a:xfrm>
            <a:off x="7358082" y="5987088"/>
            <a:ext cx="142876" cy="142876"/>
          </a:xfrm>
          <a:prstGeom prst="rightArrow">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571472" y="1124744"/>
            <a:ext cx="3357586" cy="5214974"/>
          </a:xfrm>
          <a:prstGeom prst="rect">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1142976" y="3339322"/>
            <a:ext cx="2214578"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Withdraw</a:t>
            </a:r>
            <a:endParaRPr lang="en-GB" dirty="0">
              <a:solidFill>
                <a:srgbClr val="EE930C"/>
              </a:solidFill>
            </a:endParaRPr>
          </a:p>
        </p:txBody>
      </p:sp>
      <p:sp>
        <p:nvSpPr>
          <p:cNvPr id="26" name="Rectangle 25"/>
          <p:cNvSpPr/>
          <p:nvPr/>
        </p:nvSpPr>
        <p:spPr>
          <a:xfrm>
            <a:off x="4499992" y="3212976"/>
            <a:ext cx="3456384" cy="445158"/>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Transfer </a:t>
            </a:r>
            <a:endParaRPr lang="en-GB" dirty="0">
              <a:solidFill>
                <a:srgbClr val="EE930C"/>
              </a:solidFill>
            </a:endParaRPr>
          </a:p>
        </p:txBody>
      </p:sp>
      <p:sp>
        <p:nvSpPr>
          <p:cNvPr id="27" name="Rectangle 26"/>
          <p:cNvSpPr/>
          <p:nvPr/>
        </p:nvSpPr>
        <p:spPr>
          <a:xfrm>
            <a:off x="4499992" y="3645024"/>
            <a:ext cx="3456384" cy="445158"/>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Recharge</a:t>
            </a:r>
            <a:endParaRPr lang="en-GB" dirty="0">
              <a:solidFill>
                <a:srgbClr val="EE930C"/>
              </a:solidFill>
            </a:endParaRPr>
          </a:p>
        </p:txBody>
      </p:sp>
      <p:sp>
        <p:nvSpPr>
          <p:cNvPr id="28" name="Rectangle 27"/>
          <p:cNvSpPr/>
          <p:nvPr/>
        </p:nvSpPr>
        <p:spPr>
          <a:xfrm>
            <a:off x="4499992" y="4063962"/>
            <a:ext cx="3456384" cy="445158"/>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DSTV</a:t>
            </a:r>
            <a:endParaRPr lang="en-GB" dirty="0">
              <a:solidFill>
                <a:srgbClr val="EE930C"/>
              </a:solidFill>
            </a:endParaRPr>
          </a:p>
        </p:txBody>
      </p:sp>
      <p:sp>
        <p:nvSpPr>
          <p:cNvPr id="29" name="Rectangle 28"/>
          <p:cNvSpPr/>
          <p:nvPr/>
        </p:nvSpPr>
        <p:spPr>
          <a:xfrm>
            <a:off x="4499992" y="4496010"/>
            <a:ext cx="3456384" cy="445158"/>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Internet Subscription</a:t>
            </a:r>
            <a:endParaRPr lang="en-GB" dirty="0">
              <a:solidFill>
                <a:srgbClr val="EE930C"/>
              </a:solidFill>
            </a:endParaRPr>
          </a:p>
        </p:txBody>
      </p:sp>
      <p:sp>
        <p:nvSpPr>
          <p:cNvPr id="30" name="Rectangle 29"/>
          <p:cNvSpPr/>
          <p:nvPr/>
        </p:nvSpPr>
        <p:spPr>
          <a:xfrm>
            <a:off x="4499992" y="4928058"/>
            <a:ext cx="3456384" cy="445158"/>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Shopping</a:t>
            </a:r>
            <a:endParaRPr lang="en-GB" dirty="0">
              <a:solidFill>
                <a:srgbClr val="EE930C"/>
              </a:solidFill>
            </a:endParaRPr>
          </a:p>
        </p:txBody>
      </p:sp>
      <p:sp>
        <p:nvSpPr>
          <p:cNvPr id="31" name="Rectangle 30"/>
          <p:cNvSpPr/>
          <p:nvPr/>
        </p:nvSpPr>
        <p:spPr>
          <a:xfrm>
            <a:off x="4499992" y="5360106"/>
            <a:ext cx="3456384" cy="445158"/>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Movie Ticket</a:t>
            </a:r>
            <a:endParaRPr lang="en-GB" dirty="0">
              <a:solidFill>
                <a:srgbClr val="EE930C"/>
              </a:solidFill>
            </a:endParaRPr>
          </a:p>
        </p:txBody>
      </p:sp>
      <p:sp>
        <p:nvSpPr>
          <p:cNvPr id="32" name="Rectangle 31"/>
          <p:cNvSpPr/>
          <p:nvPr/>
        </p:nvSpPr>
        <p:spPr>
          <a:xfrm>
            <a:off x="4499992" y="5792154"/>
            <a:ext cx="3456384" cy="445158"/>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Event Ticket</a:t>
            </a:r>
            <a:endParaRPr lang="en-GB" dirty="0">
              <a:solidFill>
                <a:srgbClr val="EE930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500562" y="1124744"/>
            <a:ext cx="3455814" cy="5219534"/>
          </a:xfrm>
          <a:prstGeom prst="rect">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p:nvSpPr>
        <p:spPr>
          <a:xfrm>
            <a:off x="4499992" y="1915122"/>
            <a:ext cx="3456384" cy="793798"/>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lumMod val="85000"/>
                  </a:schemeClr>
                </a:solidFill>
              </a:rPr>
              <a:t>Pick A Plan</a:t>
            </a:r>
            <a:endParaRPr lang="en-GB" dirty="0">
              <a:solidFill>
                <a:schemeClr val="bg1">
                  <a:lumMod val="85000"/>
                </a:schemeClr>
              </a:solidFill>
            </a:endParaRPr>
          </a:p>
        </p:txBody>
      </p:sp>
      <p:sp>
        <p:nvSpPr>
          <p:cNvPr id="15" name="Rectangle 14"/>
          <p:cNvSpPr/>
          <p:nvPr/>
        </p:nvSpPr>
        <p:spPr>
          <a:xfrm>
            <a:off x="5072066" y="1343618"/>
            <a:ext cx="2214578" cy="571504"/>
          </a:xfrm>
          <a:prstGeom prst="rect">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Deposit</a:t>
            </a:r>
            <a:endParaRPr lang="en-GB" dirty="0">
              <a:solidFill>
                <a:schemeClr val="bg1"/>
              </a:solidFill>
            </a:endParaRPr>
          </a:p>
        </p:txBody>
      </p:sp>
      <p:sp>
        <p:nvSpPr>
          <p:cNvPr id="16" name="Rectangle 15"/>
          <p:cNvSpPr/>
          <p:nvPr/>
        </p:nvSpPr>
        <p:spPr>
          <a:xfrm>
            <a:off x="4499992" y="4351994"/>
            <a:ext cx="3456384" cy="445158"/>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N20,000</a:t>
            </a:r>
            <a:endParaRPr lang="en-GB" dirty="0">
              <a:solidFill>
                <a:srgbClr val="EE930C"/>
              </a:solidFill>
            </a:endParaRPr>
          </a:p>
        </p:txBody>
      </p:sp>
      <p:sp>
        <p:nvSpPr>
          <p:cNvPr id="20" name="Right Arrow 19"/>
          <p:cNvSpPr/>
          <p:nvPr/>
        </p:nvSpPr>
        <p:spPr>
          <a:xfrm>
            <a:off x="7358082" y="5987088"/>
            <a:ext cx="142876" cy="142876"/>
          </a:xfrm>
          <a:prstGeom prst="rightArrow">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571472" y="1124744"/>
            <a:ext cx="3357586" cy="5214974"/>
          </a:xfrm>
          <a:prstGeom prst="rect">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1142976" y="3339322"/>
            <a:ext cx="2214578"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Deposit</a:t>
            </a:r>
            <a:endParaRPr lang="en-GB" dirty="0">
              <a:solidFill>
                <a:srgbClr val="EE930C"/>
              </a:solidFill>
            </a:endParaRPr>
          </a:p>
        </p:txBody>
      </p:sp>
      <p:sp>
        <p:nvSpPr>
          <p:cNvPr id="26" name="Rectangle 25"/>
          <p:cNvSpPr/>
          <p:nvPr/>
        </p:nvSpPr>
        <p:spPr>
          <a:xfrm>
            <a:off x="4499992" y="4797152"/>
            <a:ext cx="3456384" cy="445158"/>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N50,000 </a:t>
            </a:r>
            <a:endParaRPr lang="en-GB" dirty="0">
              <a:solidFill>
                <a:srgbClr val="EE930C"/>
              </a:solidFill>
            </a:endParaRPr>
          </a:p>
        </p:txBody>
      </p:sp>
      <p:sp>
        <p:nvSpPr>
          <p:cNvPr id="27" name="Rectangle 26"/>
          <p:cNvSpPr/>
          <p:nvPr/>
        </p:nvSpPr>
        <p:spPr>
          <a:xfrm>
            <a:off x="4499992" y="5229200"/>
            <a:ext cx="3456384" cy="445158"/>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N100,000</a:t>
            </a:r>
            <a:endParaRPr lang="en-GB" dirty="0">
              <a:solidFill>
                <a:srgbClr val="EE930C"/>
              </a:solidFill>
            </a:endParaRPr>
          </a:p>
        </p:txBody>
      </p:sp>
      <p:sp>
        <p:nvSpPr>
          <p:cNvPr id="28" name="Rectangle 27"/>
          <p:cNvSpPr/>
          <p:nvPr/>
        </p:nvSpPr>
        <p:spPr>
          <a:xfrm>
            <a:off x="4499992" y="5648138"/>
            <a:ext cx="3456384" cy="445158"/>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N200,000</a:t>
            </a:r>
            <a:endParaRPr lang="en-GB" dirty="0">
              <a:solidFill>
                <a:srgbClr val="EE930C"/>
              </a:solidFill>
            </a:endParaRPr>
          </a:p>
        </p:txBody>
      </p:sp>
      <p:sp>
        <p:nvSpPr>
          <p:cNvPr id="17" name="Rectangle 16"/>
          <p:cNvSpPr/>
          <p:nvPr/>
        </p:nvSpPr>
        <p:spPr>
          <a:xfrm>
            <a:off x="4499992" y="2852936"/>
            <a:ext cx="3456384" cy="1224136"/>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N20,000</a:t>
            </a:r>
            <a:endParaRPr lang="en-GB" dirty="0">
              <a:solidFill>
                <a:srgbClr val="EE930C"/>
              </a:solidFill>
            </a:endParaRPr>
          </a:p>
        </p:txBody>
      </p:sp>
      <p:sp>
        <p:nvSpPr>
          <p:cNvPr id="18" name="Oval 17"/>
          <p:cNvSpPr/>
          <p:nvPr/>
        </p:nvSpPr>
        <p:spPr>
          <a:xfrm>
            <a:off x="7455740" y="3645024"/>
            <a:ext cx="428628" cy="4286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ight Arrow 18"/>
          <p:cNvSpPr/>
          <p:nvPr/>
        </p:nvSpPr>
        <p:spPr>
          <a:xfrm>
            <a:off x="7598616" y="3787900"/>
            <a:ext cx="142876" cy="142876"/>
          </a:xfrm>
          <a:prstGeom prst="rightArrow">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7363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500562" y="1124744"/>
            <a:ext cx="3455814" cy="5219534"/>
          </a:xfrm>
          <a:prstGeom prst="rect">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p:cNvSpPr/>
          <p:nvPr/>
        </p:nvSpPr>
        <p:spPr>
          <a:xfrm>
            <a:off x="5072066" y="1343618"/>
            <a:ext cx="2596278" cy="571504"/>
          </a:xfrm>
          <a:prstGeom prst="rect">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Trending/Blog / Videos</a:t>
            </a:r>
          </a:p>
        </p:txBody>
      </p:sp>
      <p:sp>
        <p:nvSpPr>
          <p:cNvPr id="16" name="Rectangle 15"/>
          <p:cNvSpPr/>
          <p:nvPr/>
        </p:nvSpPr>
        <p:spPr>
          <a:xfrm>
            <a:off x="4499992" y="2047738"/>
            <a:ext cx="3456384" cy="445158"/>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Twitter trending</a:t>
            </a:r>
            <a:endParaRPr lang="en-GB" dirty="0">
              <a:solidFill>
                <a:srgbClr val="EE930C"/>
              </a:solidFill>
            </a:endParaRPr>
          </a:p>
        </p:txBody>
      </p:sp>
      <p:sp>
        <p:nvSpPr>
          <p:cNvPr id="20" name="Right Arrow 19"/>
          <p:cNvSpPr/>
          <p:nvPr/>
        </p:nvSpPr>
        <p:spPr>
          <a:xfrm>
            <a:off x="7358082" y="5267008"/>
            <a:ext cx="142876" cy="142876"/>
          </a:xfrm>
          <a:prstGeom prst="rightArrow">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571472" y="1124744"/>
            <a:ext cx="3357586" cy="5214974"/>
          </a:xfrm>
          <a:prstGeom prst="rect">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1142976" y="3339322"/>
            <a:ext cx="2214578"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EE930C"/>
                </a:solidFill>
              </a:rPr>
              <a:t>Trending/Blog / Videos</a:t>
            </a:r>
          </a:p>
        </p:txBody>
      </p:sp>
      <p:sp>
        <p:nvSpPr>
          <p:cNvPr id="26" name="Rectangle 25"/>
          <p:cNvSpPr/>
          <p:nvPr/>
        </p:nvSpPr>
        <p:spPr>
          <a:xfrm>
            <a:off x="4499992" y="2492896"/>
            <a:ext cx="3456384" cy="445158"/>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rgbClr val="EE930C"/>
                </a:solidFill>
              </a:rPr>
              <a:t>Youtube</a:t>
            </a:r>
            <a:r>
              <a:rPr lang="en-GB" dirty="0" smtClean="0">
                <a:solidFill>
                  <a:srgbClr val="EE930C"/>
                </a:solidFill>
              </a:rPr>
              <a:t> Top Videos</a:t>
            </a:r>
            <a:endParaRPr lang="en-GB" dirty="0">
              <a:solidFill>
                <a:srgbClr val="EE930C"/>
              </a:solidFill>
            </a:endParaRPr>
          </a:p>
        </p:txBody>
      </p:sp>
      <p:sp>
        <p:nvSpPr>
          <p:cNvPr id="27" name="Rectangle 26"/>
          <p:cNvSpPr/>
          <p:nvPr/>
        </p:nvSpPr>
        <p:spPr>
          <a:xfrm>
            <a:off x="4499992" y="2924944"/>
            <a:ext cx="3456384" cy="445158"/>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rgbClr val="EE930C"/>
                </a:solidFill>
              </a:rPr>
              <a:t>LIBlog</a:t>
            </a:r>
            <a:endParaRPr lang="en-GB" dirty="0">
              <a:solidFill>
                <a:srgbClr val="EE930C"/>
              </a:solidFill>
            </a:endParaRPr>
          </a:p>
        </p:txBody>
      </p:sp>
      <p:sp>
        <p:nvSpPr>
          <p:cNvPr id="28" name="Rectangle 27"/>
          <p:cNvSpPr/>
          <p:nvPr/>
        </p:nvSpPr>
        <p:spPr>
          <a:xfrm>
            <a:off x="4499992" y="3343882"/>
            <a:ext cx="3456384" cy="445158"/>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Other News</a:t>
            </a:r>
            <a:endParaRPr lang="en-GB" dirty="0">
              <a:solidFill>
                <a:srgbClr val="EE930C"/>
              </a:solidFill>
            </a:endParaRPr>
          </a:p>
        </p:txBody>
      </p:sp>
      <p:sp>
        <p:nvSpPr>
          <p:cNvPr id="29" name="Rectangle 28"/>
          <p:cNvSpPr/>
          <p:nvPr/>
        </p:nvSpPr>
        <p:spPr>
          <a:xfrm>
            <a:off x="4499992" y="3775930"/>
            <a:ext cx="3456384" cy="445158"/>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Comedy</a:t>
            </a:r>
            <a:endParaRPr lang="en-GB" dirty="0">
              <a:solidFill>
                <a:srgbClr val="EE930C"/>
              </a:solidFill>
            </a:endParaRPr>
          </a:p>
        </p:txBody>
      </p:sp>
      <p:sp>
        <p:nvSpPr>
          <p:cNvPr id="30" name="Rectangle 29"/>
          <p:cNvSpPr/>
          <p:nvPr/>
        </p:nvSpPr>
        <p:spPr>
          <a:xfrm>
            <a:off x="4499992" y="4207978"/>
            <a:ext cx="3456384" cy="445158"/>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rgbClr val="EE930C"/>
                </a:solidFill>
              </a:rPr>
              <a:t>Ebooks</a:t>
            </a:r>
            <a:endParaRPr lang="en-GB" dirty="0">
              <a:solidFill>
                <a:srgbClr val="EE930C"/>
              </a:solidFill>
            </a:endParaRPr>
          </a:p>
        </p:txBody>
      </p:sp>
      <p:sp>
        <p:nvSpPr>
          <p:cNvPr id="31" name="Rectangle 30"/>
          <p:cNvSpPr/>
          <p:nvPr/>
        </p:nvSpPr>
        <p:spPr>
          <a:xfrm>
            <a:off x="4499992" y="4640026"/>
            <a:ext cx="3456384" cy="445158"/>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Hollywood/</a:t>
            </a:r>
            <a:r>
              <a:rPr lang="en-GB" dirty="0" err="1" smtClean="0">
                <a:solidFill>
                  <a:srgbClr val="EE930C"/>
                </a:solidFill>
              </a:rPr>
              <a:t>Nollywood</a:t>
            </a:r>
            <a:endParaRPr lang="en-GB" dirty="0">
              <a:solidFill>
                <a:srgbClr val="EE930C"/>
              </a:solidFill>
            </a:endParaRPr>
          </a:p>
        </p:txBody>
      </p:sp>
      <p:sp>
        <p:nvSpPr>
          <p:cNvPr id="32" name="Rectangle 31"/>
          <p:cNvSpPr/>
          <p:nvPr/>
        </p:nvSpPr>
        <p:spPr>
          <a:xfrm>
            <a:off x="4499992" y="5072074"/>
            <a:ext cx="3456384" cy="445158"/>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Games</a:t>
            </a:r>
            <a:endParaRPr lang="en-GB" dirty="0">
              <a:solidFill>
                <a:srgbClr val="EE930C"/>
              </a:solidFill>
            </a:endParaRPr>
          </a:p>
        </p:txBody>
      </p:sp>
    </p:spTree>
    <p:extLst>
      <p:ext uri="{BB962C8B-B14F-4D97-AF65-F5344CB8AC3E}">
        <p14:creationId xmlns:p14="http://schemas.microsoft.com/office/powerpoint/2010/main" val="665087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500562" y="1124744"/>
            <a:ext cx="3455814" cy="5219534"/>
          </a:xfrm>
          <a:prstGeom prst="rect">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p:cNvSpPr/>
          <p:nvPr/>
        </p:nvSpPr>
        <p:spPr>
          <a:xfrm>
            <a:off x="5072066" y="1343618"/>
            <a:ext cx="2596278" cy="571504"/>
          </a:xfrm>
          <a:prstGeom prst="rect">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Sport Update</a:t>
            </a:r>
          </a:p>
        </p:txBody>
      </p:sp>
      <p:sp>
        <p:nvSpPr>
          <p:cNvPr id="16" name="Rectangle 15"/>
          <p:cNvSpPr/>
          <p:nvPr/>
        </p:nvSpPr>
        <p:spPr>
          <a:xfrm>
            <a:off x="4499992" y="2047738"/>
            <a:ext cx="3456384" cy="445158"/>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News</a:t>
            </a:r>
            <a:endParaRPr lang="en-GB" dirty="0">
              <a:solidFill>
                <a:srgbClr val="EE930C"/>
              </a:solidFill>
            </a:endParaRPr>
          </a:p>
        </p:txBody>
      </p:sp>
      <p:sp>
        <p:nvSpPr>
          <p:cNvPr id="23" name="Rectangle 22"/>
          <p:cNvSpPr/>
          <p:nvPr/>
        </p:nvSpPr>
        <p:spPr>
          <a:xfrm>
            <a:off x="571472" y="1124744"/>
            <a:ext cx="3357586" cy="5214974"/>
          </a:xfrm>
          <a:prstGeom prst="rect">
            <a:avLst/>
          </a:prstGeom>
          <a:solidFill>
            <a:srgbClr val="EE93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1142976" y="3339322"/>
            <a:ext cx="2214578"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EE930C"/>
                </a:solidFill>
              </a:rPr>
              <a:t>Sport Update</a:t>
            </a:r>
          </a:p>
        </p:txBody>
      </p:sp>
      <p:sp>
        <p:nvSpPr>
          <p:cNvPr id="26" name="Rectangle 25"/>
          <p:cNvSpPr/>
          <p:nvPr/>
        </p:nvSpPr>
        <p:spPr>
          <a:xfrm>
            <a:off x="4499992" y="2492896"/>
            <a:ext cx="3456384" cy="445158"/>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Live Score</a:t>
            </a:r>
            <a:endParaRPr lang="en-GB" dirty="0">
              <a:solidFill>
                <a:srgbClr val="EE930C"/>
              </a:solidFill>
            </a:endParaRPr>
          </a:p>
        </p:txBody>
      </p:sp>
      <p:sp>
        <p:nvSpPr>
          <p:cNvPr id="27" name="Rectangle 26"/>
          <p:cNvSpPr/>
          <p:nvPr/>
        </p:nvSpPr>
        <p:spPr>
          <a:xfrm>
            <a:off x="4499992" y="2924944"/>
            <a:ext cx="3456384" cy="445158"/>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EE930C"/>
                </a:solidFill>
              </a:rPr>
              <a:t>Betting predicts</a:t>
            </a:r>
            <a:endParaRPr lang="en-GB" dirty="0">
              <a:solidFill>
                <a:srgbClr val="EE930C"/>
              </a:solidFill>
            </a:endParaRPr>
          </a:p>
        </p:txBody>
      </p:sp>
    </p:spTree>
    <p:extLst>
      <p:ext uri="{BB962C8B-B14F-4D97-AF65-F5344CB8AC3E}">
        <p14:creationId xmlns:p14="http://schemas.microsoft.com/office/powerpoint/2010/main" val="2206687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3241</TotalTime>
  <Words>953</Words>
  <Application>Microsoft Office PowerPoint</Application>
  <PresentationFormat>On-screen Show (4:3)</PresentationFormat>
  <Paragraphs>202</Paragraphs>
  <Slides>13</Slides>
  <Notes>7</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Boonbuy Network app</vt:lpstr>
      <vt:lpstr>Welcome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Update 10/28/16</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Boonbuy Network app</dc:title>
  <dc:creator>LIM Office1</dc:creator>
  <cp:lastModifiedBy>Adaure</cp:lastModifiedBy>
  <cp:revision>88</cp:revision>
  <dcterms:created xsi:type="dcterms:W3CDTF">2016-10-12T10:11:03Z</dcterms:created>
  <dcterms:modified xsi:type="dcterms:W3CDTF">2016-10-30T12:53:17Z</dcterms:modified>
</cp:coreProperties>
</file>