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305" r:id="rId3"/>
    <p:sldId id="309" r:id="rId4"/>
    <p:sldId id="315" r:id="rId5"/>
    <p:sldId id="314" r:id="rId6"/>
    <p:sldId id="318" r:id="rId7"/>
    <p:sldId id="310" r:id="rId8"/>
    <p:sldId id="317" r:id="rId9"/>
    <p:sldId id="279" r:id="rId10"/>
    <p:sldId id="298" r:id="rId11"/>
    <p:sldId id="259" r:id="rId12"/>
    <p:sldId id="262" r:id="rId13"/>
    <p:sldId id="263" r:id="rId14"/>
    <p:sldId id="300" r:id="rId15"/>
    <p:sldId id="321" r:id="rId16"/>
    <p:sldId id="319" r:id="rId17"/>
    <p:sldId id="320" r:id="rId18"/>
    <p:sldId id="303" r:id="rId19"/>
    <p:sldId id="308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2340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icius\Downloads\SINTAE\SINTAE_planilha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lemer\Google%20Drive\UFRRJ_\relatorioAtual\IPCO_planilha_260917.xls" TargetMode="External"/><Relationship Id="rId1" Type="http://schemas.openxmlformats.org/officeDocument/2006/relationships/themeOverride" Target="../theme/themeOverride2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lemer\Google%20Drive\UFRRJ_\relatorioAtual\IPCO_planilha_260917.xls" TargetMode="External"/><Relationship Id="rId1" Type="http://schemas.openxmlformats.org/officeDocument/2006/relationships/themeOverride" Target="../theme/themeOverride3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a\Google%20Drive\_UFRRJ\Congressos\SINTAE%202017\IPCO_planilha_210917%20(2)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a\Google%20Drive\_UFRRJ\Congressos\SINTAE%202017\IPCO_planilha_210917%20(2)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a\Google%20Drive\_UFRRJ\Congressos\SINTAE%202017\IPCO_planilha_210917%20(2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icius\Downloads\SINTAE\SINTAE_planilh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icius\Downloads\SINTAE\SINTAE_planilh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a\Downloads\IPCO_planilha_210917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lemer\Google%20Drive\UFRRJ_\relatorioAtual\IPCO_planilha_260917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cimere\Desktop\Dados_Sinta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lemer\Google%20Drive\UFRRJ_\relatorioAtual\IPCO_planilha_260917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lemer\Google%20Drive\UFRRJ_\relatorioAtual\IPCO_planilha_260917.xls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lemer\Google%20Drive\UFRRJ_\relatorioAtual\IPCO_planilha_260917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2400"/>
            </a:pPr>
            <a:r>
              <a:rPr lang="pt-BR" sz="2400"/>
              <a:t>Tipo de Vínculo</a:t>
            </a:r>
          </a:p>
        </c:rich>
      </c:tx>
      <c:layout>
        <c:manualLayout>
          <c:xMode val="edge"/>
          <c:yMode val="edge"/>
          <c:x val="0.23580609138841194"/>
          <c:y val="0"/>
        </c:manualLayout>
      </c:layout>
    </c:title>
    <c:plotArea>
      <c:layout>
        <c:manualLayout>
          <c:layoutTarget val="inner"/>
          <c:xMode val="edge"/>
          <c:yMode val="edge"/>
          <c:x val="0.12524676525644893"/>
          <c:y val="0.20223701996074508"/>
          <c:w val="0.35544722992265487"/>
          <c:h val="0.460671558602742"/>
        </c:manualLayout>
      </c:layout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Percent val="1"/>
            <c:showLeaderLines val="1"/>
          </c:dLbls>
          <c:cat>
            <c:strRef>
              <c:f>Plan1!$D$5:$D$7</c:f>
              <c:strCache>
                <c:ptCount val="3"/>
                <c:pt idx="0">
                  <c:v>Terceirizado</c:v>
                </c:pt>
                <c:pt idx="1">
                  <c:v>Reintegrado</c:v>
                </c:pt>
                <c:pt idx="2">
                  <c:v>Servidor Técnico Administrativo</c:v>
                </c:pt>
              </c:strCache>
            </c:strRef>
          </c:cat>
          <c:val>
            <c:numRef>
              <c:f>Plan1!$E$5:$E$7</c:f>
              <c:numCache>
                <c:formatCode>###0</c:formatCode>
                <c:ptCount val="3"/>
                <c:pt idx="0">
                  <c:v>49</c:v>
                </c:pt>
                <c:pt idx="1">
                  <c:v>33</c:v>
                </c:pt>
                <c:pt idx="2">
                  <c:v>102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>
        <c:manualLayout>
          <c:xMode val="edge"/>
          <c:yMode val="edge"/>
          <c:x val="0"/>
          <c:y val="0.71932849408041521"/>
          <c:w val="0.65245717067462172"/>
          <c:h val="0.2806715059195854"/>
        </c:manualLayout>
      </c:layout>
    </c:legend>
    <c:plotVisOnly val="1"/>
  </c:chart>
  <c:txPr>
    <a:bodyPr/>
    <a:lstStyle/>
    <a:p>
      <a:pPr>
        <a:defRPr sz="1400"/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Média do IPCO segundo tempo de serviço na rural</a:t>
            </a:r>
          </a:p>
        </c:rich>
      </c:tx>
      <c:layout>
        <c:manualLayout>
          <c:xMode val="edge"/>
          <c:yMode val="edge"/>
          <c:x val="0.11545762711864405"/>
          <c:y val="2.3598716827063292E-2"/>
        </c:manualLayout>
      </c:layout>
    </c:title>
    <c:plotArea>
      <c:layout/>
      <c:barChart>
        <c:barDir val="col"/>
        <c:grouping val="clustered"/>
        <c:dLbls/>
        <c:overlap val="-25"/>
        <c:axId val="168821888"/>
        <c:axId val="168842368"/>
      </c:barChart>
      <c:catAx>
        <c:axId val="168821888"/>
        <c:scaling>
          <c:orientation val="minMax"/>
        </c:scaling>
        <c:axPos val="b"/>
        <c:numFmt formatCode="General" sourceLinked="1"/>
        <c:majorTickMark val="none"/>
        <c:tickLblPos val="nextTo"/>
        <c:crossAx val="168842368"/>
        <c:crosses val="autoZero"/>
        <c:auto val="1"/>
        <c:lblAlgn val="ctr"/>
        <c:lblOffset val="100"/>
      </c:catAx>
      <c:valAx>
        <c:axId val="168842368"/>
        <c:scaling>
          <c:orientation val="minMax"/>
        </c:scaling>
        <c:delete val="1"/>
        <c:axPos val="l"/>
        <c:numFmt formatCode="###0.0000" sourceLinked="1"/>
        <c:tickLblPos val="nextTo"/>
        <c:crossAx val="168821888"/>
        <c:crosses val="autoZero"/>
        <c:crossBetween val="between"/>
      </c:valAx>
    </c:plotArea>
    <c:plotVisOnly val="1"/>
    <c:dispBlanksAs val="gap"/>
  </c:chart>
  <c:externalData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Média</a:t>
            </a:r>
            <a:r>
              <a:rPr lang="en-US" baseline="0"/>
              <a:t> do IPCO segundo Tempo de serviço no serviço público</a:t>
            </a:r>
            <a:endParaRPr lang="en-US"/>
          </a:p>
        </c:rich>
      </c:tx>
      <c:layout>
        <c:manualLayout>
          <c:xMode val="edge"/>
          <c:yMode val="edge"/>
          <c:x val="0.16120144356955388"/>
          <c:y val="3.4090909090909088E-2"/>
        </c:manualLayout>
      </c:layout>
    </c:title>
    <c:plotArea>
      <c:layout>
        <c:manualLayout>
          <c:layoutTarget val="inner"/>
          <c:xMode val="edge"/>
          <c:yMode val="edge"/>
          <c:x val="3.6111111111111122E-2"/>
          <c:y val="0.24602272727272728"/>
          <c:w val="0.93888888888888911"/>
          <c:h val="0.66287252445717049"/>
        </c:manualLayout>
      </c:layout>
      <c:barChart>
        <c:barDir val="col"/>
        <c:grouping val="clustered"/>
        <c:ser>
          <c:idx val="0"/>
          <c:order val="0"/>
          <c:tx>
            <c:strRef>
              <c:f>'T7'!$C$13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474B78"/>
            </a:solidFill>
          </c:spPr>
          <c:dPt>
            <c:idx val="0"/>
          </c:dPt>
          <c:dPt>
            <c:idx val="1"/>
          </c:dPt>
          <c:dPt>
            <c:idx val="2"/>
          </c:dPt>
          <c:dLbls>
            <c:numFmt formatCode="#,##0.0" sourceLinked="0"/>
            <c:txPr>
              <a:bodyPr/>
              <a:lstStyle/>
              <a:p>
                <a:pPr>
                  <a:defRPr sz="1100" b="1"/>
                </a:pPr>
                <a:endParaRPr lang="pt-BR"/>
              </a:p>
            </c:txPr>
            <c:showVal val="1"/>
          </c:dLbls>
          <c:cat>
            <c:strRef>
              <c:f>'T7'!$B$14:$B$16</c:f>
              <c:strCache>
                <c:ptCount val="3"/>
                <c:pt idx="0">
                  <c:v>menos de 20 anos</c:v>
                </c:pt>
                <c:pt idx="1">
                  <c:v>21 a 30 anos</c:v>
                </c:pt>
                <c:pt idx="2">
                  <c:v>mais de 30 anos</c:v>
                </c:pt>
              </c:strCache>
            </c:strRef>
          </c:cat>
          <c:val>
            <c:numRef>
              <c:f>'T7'!$C$14:$C$16</c:f>
              <c:numCache>
                <c:formatCode>###0.0000</c:formatCode>
                <c:ptCount val="3"/>
                <c:pt idx="0">
                  <c:v>4.0526315789473664</c:v>
                </c:pt>
                <c:pt idx="1">
                  <c:v>3.2564102564102559</c:v>
                </c:pt>
                <c:pt idx="2">
                  <c:v>3.0273972602739745</c:v>
                </c:pt>
              </c:numCache>
            </c:numRef>
          </c:val>
        </c:ser>
        <c:dLbls/>
        <c:overlap val="-25"/>
        <c:axId val="170764160"/>
        <c:axId val="170765696"/>
      </c:barChart>
      <c:catAx>
        <c:axId val="17076416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1100" b="1"/>
            </a:pPr>
            <a:endParaRPr lang="pt-BR"/>
          </a:p>
        </c:txPr>
        <c:crossAx val="170765696"/>
        <c:crosses val="autoZero"/>
        <c:auto val="1"/>
        <c:lblAlgn val="ctr"/>
        <c:lblOffset val="100"/>
      </c:catAx>
      <c:valAx>
        <c:axId val="170765696"/>
        <c:scaling>
          <c:orientation val="minMax"/>
        </c:scaling>
        <c:delete val="1"/>
        <c:axPos val="l"/>
        <c:numFmt formatCode="###0.0000" sourceLinked="1"/>
        <c:tickLblPos val="nextTo"/>
        <c:crossAx val="170764160"/>
        <c:crosses val="autoZero"/>
        <c:crossBetween val="between"/>
      </c:valAx>
    </c:plotArea>
    <c:plotVisOnly val="1"/>
    <c:dispBlanksAs val="gap"/>
  </c:chart>
  <c:externalData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IPCO segundo o cargo</a:t>
            </a:r>
          </a:p>
        </c:rich>
      </c:tx>
      <c:layout/>
    </c:title>
    <c:plotArea>
      <c:layout/>
      <c:barChart>
        <c:barDir val="bar"/>
        <c:grouping val="percentStacked"/>
        <c:ser>
          <c:idx val="0"/>
          <c:order val="0"/>
          <c:tx>
            <c:strRef>
              <c:f>'G1'!$D$5:$D$6</c:f>
              <c:strCache>
                <c:ptCount val="1"/>
                <c:pt idx="0">
                  <c:v>ipco3y IPCO Baixo</c:v>
                </c:pt>
              </c:strCache>
            </c:strRef>
          </c:tx>
          <c:dLbls>
            <c:numFmt formatCode="0%" sourceLinked="0"/>
            <c:showVal val="1"/>
          </c:dLbls>
          <c:cat>
            <c:multiLvlStrRef>
              <c:f>'G1'!$B$7:$C$8</c:f>
              <c:multiLvlStrCache>
                <c:ptCount val="2"/>
                <c:lvl>
                  <c:pt idx="0">
                    <c:v>Colaboradores</c:v>
                  </c:pt>
                  <c:pt idx="1">
                    <c:v>Gestor</c:v>
                  </c:pt>
                </c:lvl>
                <c:lvl>
                  <c:pt idx="0">
                    <c:v>Exerce função de chefia</c:v>
                  </c:pt>
                </c:lvl>
              </c:multiLvlStrCache>
            </c:multiLvlStrRef>
          </c:cat>
          <c:val>
            <c:numRef>
              <c:f>'G1'!$D$7:$D$8</c:f>
              <c:numCache>
                <c:formatCode>###0.0%</c:formatCode>
                <c:ptCount val="2"/>
                <c:pt idx="0">
                  <c:v>0.27745664739884396</c:v>
                </c:pt>
                <c:pt idx="1">
                  <c:v>0.54545454545454541</c:v>
                </c:pt>
              </c:numCache>
            </c:numRef>
          </c:val>
        </c:ser>
        <c:ser>
          <c:idx val="1"/>
          <c:order val="1"/>
          <c:tx>
            <c:strRef>
              <c:f>'G1'!$E$5:$E$6</c:f>
              <c:strCache>
                <c:ptCount val="1"/>
                <c:pt idx="0">
                  <c:v>ipco3y IPCO Médio</c:v>
                </c:pt>
              </c:strCache>
            </c:strRef>
          </c:tx>
          <c:dLbls>
            <c:numFmt formatCode="0%" sourceLinked="0"/>
            <c:showVal val="1"/>
          </c:dLbls>
          <c:cat>
            <c:multiLvlStrRef>
              <c:f>'G1'!$B$7:$C$8</c:f>
              <c:multiLvlStrCache>
                <c:ptCount val="2"/>
                <c:lvl>
                  <c:pt idx="0">
                    <c:v>Colaboradores</c:v>
                  </c:pt>
                  <c:pt idx="1">
                    <c:v>Gestor</c:v>
                  </c:pt>
                </c:lvl>
                <c:lvl>
                  <c:pt idx="0">
                    <c:v>Exerce função de chefia</c:v>
                  </c:pt>
                </c:lvl>
              </c:multiLvlStrCache>
            </c:multiLvlStrRef>
          </c:cat>
          <c:val>
            <c:numRef>
              <c:f>'G1'!$E$7:$E$8</c:f>
              <c:numCache>
                <c:formatCode>###0.0%</c:formatCode>
                <c:ptCount val="2"/>
                <c:pt idx="0">
                  <c:v>0.22543352601156069</c:v>
                </c:pt>
                <c:pt idx="1">
                  <c:v>0.36363636363636365</c:v>
                </c:pt>
              </c:numCache>
            </c:numRef>
          </c:val>
        </c:ser>
        <c:ser>
          <c:idx val="2"/>
          <c:order val="2"/>
          <c:tx>
            <c:strRef>
              <c:f>'G1'!$F$5:$F$6</c:f>
              <c:strCache>
                <c:ptCount val="1"/>
                <c:pt idx="0">
                  <c:v>ipco3y IPCO Alto</c:v>
                </c:pt>
              </c:strCache>
            </c:strRef>
          </c:tx>
          <c:dLbls>
            <c:numFmt formatCode="0%" sourceLinked="0"/>
            <c:showVal val="1"/>
          </c:dLbls>
          <c:cat>
            <c:multiLvlStrRef>
              <c:f>'G1'!$B$7:$C$8</c:f>
              <c:multiLvlStrCache>
                <c:ptCount val="2"/>
                <c:lvl>
                  <c:pt idx="0">
                    <c:v>Colaboradores</c:v>
                  </c:pt>
                  <c:pt idx="1">
                    <c:v>Gestor</c:v>
                  </c:pt>
                </c:lvl>
                <c:lvl>
                  <c:pt idx="0">
                    <c:v>Exerce função de chefia</c:v>
                  </c:pt>
                </c:lvl>
              </c:multiLvlStrCache>
            </c:multiLvlStrRef>
          </c:cat>
          <c:val>
            <c:numRef>
              <c:f>'G1'!$F$7:$F$8</c:f>
              <c:numCache>
                <c:formatCode>###0.0%</c:formatCode>
                <c:ptCount val="2"/>
                <c:pt idx="0">
                  <c:v>0.49710982658959535</c:v>
                </c:pt>
                <c:pt idx="1">
                  <c:v>9.0909090909090912E-2</c:v>
                </c:pt>
              </c:numCache>
            </c:numRef>
          </c:val>
        </c:ser>
        <c:gapWidth val="95"/>
        <c:overlap val="100"/>
        <c:axId val="53535488"/>
        <c:axId val="53755264"/>
      </c:barChart>
      <c:catAx>
        <c:axId val="53535488"/>
        <c:scaling>
          <c:orientation val="minMax"/>
        </c:scaling>
        <c:axPos val="l"/>
        <c:numFmt formatCode="General" sourceLinked="1"/>
        <c:majorTickMark val="none"/>
        <c:tickLblPos val="nextTo"/>
        <c:crossAx val="53755264"/>
        <c:crosses val="autoZero"/>
        <c:auto val="1"/>
        <c:lblAlgn val="ctr"/>
        <c:lblOffset val="100"/>
      </c:catAx>
      <c:valAx>
        <c:axId val="53755264"/>
        <c:scaling>
          <c:orientation val="minMax"/>
        </c:scaling>
        <c:delete val="1"/>
        <c:axPos val="b"/>
        <c:numFmt formatCode="0%" sourceLinked="1"/>
        <c:tickLblPos val="nextTo"/>
        <c:crossAx val="53535488"/>
        <c:crosses val="autoZero"/>
        <c:crossBetween val="between"/>
      </c:valAx>
    </c:plotArea>
    <c:legend>
      <c:legendPos val="t"/>
      <c:layout/>
    </c:legend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IPCO segundo " A Unidade de Trabalho possui as atividades dos servidores definidas "</a:t>
            </a:r>
          </a:p>
        </c:rich>
      </c:tx>
      <c:layout/>
    </c:title>
    <c:plotArea>
      <c:layout/>
      <c:barChart>
        <c:barDir val="bar"/>
        <c:grouping val="percentStacked"/>
        <c:ser>
          <c:idx val="0"/>
          <c:order val="0"/>
          <c:tx>
            <c:strRef>
              <c:f>'G11'!$D$5:$D$6</c:f>
              <c:strCache>
                <c:ptCount val="1"/>
                <c:pt idx="0">
                  <c:v>IPCO Baixo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'G11'!$C$7:$C$9</c:f>
              <c:strCache>
                <c:ptCount val="3"/>
                <c:pt idx="0">
                  <c:v>Nunca - quase nunca</c:v>
                </c:pt>
                <c:pt idx="1">
                  <c:v>Às vezes</c:v>
                </c:pt>
                <c:pt idx="2">
                  <c:v>Sempre - quase sempre</c:v>
                </c:pt>
              </c:strCache>
            </c:strRef>
          </c:cat>
          <c:val>
            <c:numRef>
              <c:f>'G11'!$D$7:$D$9</c:f>
              <c:numCache>
                <c:formatCode>###0%</c:formatCode>
                <c:ptCount val="3"/>
                <c:pt idx="0">
                  <c:v>0.21428571428571427</c:v>
                </c:pt>
                <c:pt idx="1">
                  <c:v>0.23529411764705885</c:v>
                </c:pt>
                <c:pt idx="2">
                  <c:v>0.30718954248366015</c:v>
                </c:pt>
              </c:numCache>
            </c:numRef>
          </c:val>
        </c:ser>
        <c:ser>
          <c:idx val="1"/>
          <c:order val="1"/>
          <c:tx>
            <c:strRef>
              <c:f>'G11'!$E$5:$E$6</c:f>
              <c:strCache>
                <c:ptCount val="1"/>
                <c:pt idx="0">
                  <c:v>IPCO Médio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'G11'!$C$7:$C$9</c:f>
              <c:strCache>
                <c:ptCount val="3"/>
                <c:pt idx="0">
                  <c:v>Nunca - quase nunca</c:v>
                </c:pt>
                <c:pt idx="1">
                  <c:v>Às vezes</c:v>
                </c:pt>
                <c:pt idx="2">
                  <c:v>Sempre - quase sempre</c:v>
                </c:pt>
              </c:strCache>
            </c:strRef>
          </c:cat>
          <c:val>
            <c:numRef>
              <c:f>'G11'!$E$7:$E$9</c:f>
              <c:numCache>
                <c:formatCode>###0%</c:formatCode>
                <c:ptCount val="3"/>
                <c:pt idx="0">
                  <c:v>0.5</c:v>
                </c:pt>
                <c:pt idx="1">
                  <c:v>0.52941176470588236</c:v>
                </c:pt>
                <c:pt idx="2">
                  <c:v>0.17647058823529413</c:v>
                </c:pt>
              </c:numCache>
            </c:numRef>
          </c:val>
        </c:ser>
        <c:ser>
          <c:idx val="2"/>
          <c:order val="2"/>
          <c:tx>
            <c:strRef>
              <c:f>'G11'!$F$5:$F$6</c:f>
              <c:strCache>
                <c:ptCount val="1"/>
                <c:pt idx="0">
                  <c:v>IPCO Alto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'G11'!$C$7:$C$9</c:f>
              <c:strCache>
                <c:ptCount val="3"/>
                <c:pt idx="0">
                  <c:v>Nunca - quase nunca</c:v>
                </c:pt>
                <c:pt idx="1">
                  <c:v>Às vezes</c:v>
                </c:pt>
                <c:pt idx="2">
                  <c:v>Sempre - quase sempre</c:v>
                </c:pt>
              </c:strCache>
            </c:strRef>
          </c:cat>
          <c:val>
            <c:numRef>
              <c:f>'G11'!$F$7:$F$9</c:f>
              <c:numCache>
                <c:formatCode>###0%</c:formatCode>
                <c:ptCount val="3"/>
                <c:pt idx="0">
                  <c:v>0.28571428571428575</c:v>
                </c:pt>
                <c:pt idx="1">
                  <c:v>0.23529411764705885</c:v>
                </c:pt>
                <c:pt idx="2">
                  <c:v>0.5163398692810458</c:v>
                </c:pt>
              </c:numCache>
            </c:numRef>
          </c:val>
        </c:ser>
        <c:gapWidth val="95"/>
        <c:overlap val="100"/>
        <c:axId val="36110336"/>
        <c:axId val="36111872"/>
      </c:barChart>
      <c:catAx>
        <c:axId val="36110336"/>
        <c:scaling>
          <c:orientation val="minMax"/>
        </c:scaling>
        <c:axPos val="l"/>
        <c:numFmt formatCode="General" sourceLinked="1"/>
        <c:majorTickMark val="none"/>
        <c:tickLblPos val="nextTo"/>
        <c:crossAx val="36111872"/>
        <c:crosses val="autoZero"/>
        <c:auto val="1"/>
        <c:lblAlgn val="ctr"/>
        <c:lblOffset val="100"/>
      </c:catAx>
      <c:valAx>
        <c:axId val="36111872"/>
        <c:scaling>
          <c:orientation val="minMax"/>
        </c:scaling>
        <c:delete val="1"/>
        <c:axPos val="b"/>
        <c:numFmt formatCode="0%" sourceLinked="1"/>
        <c:tickLblPos val="nextTo"/>
        <c:crossAx val="36110336"/>
        <c:crosses val="autoZero"/>
        <c:crossBetween val="between"/>
      </c:valAx>
    </c:plotArea>
    <c:legend>
      <c:legendPos val="t"/>
      <c:layout/>
    </c:legend>
    <c:plotVisOnly val="1"/>
    <c:dispBlanksAs val="gap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IPCO segundo "A chefia comunica as atividades direcionadas a você"</a:t>
            </a:r>
          </a:p>
        </c:rich>
      </c:tx>
      <c:layout/>
    </c:title>
    <c:plotArea>
      <c:layout/>
      <c:barChart>
        <c:barDir val="bar"/>
        <c:grouping val="percentStacked"/>
        <c:ser>
          <c:idx val="0"/>
          <c:order val="0"/>
          <c:tx>
            <c:strRef>
              <c:f>'G12'!$D$5:$D$6</c:f>
              <c:strCache>
                <c:ptCount val="1"/>
                <c:pt idx="0">
                  <c:v>ipco3y IPCO Baixo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'G12'!$C$7:$C$9</c:f>
              <c:strCache>
                <c:ptCount val="3"/>
                <c:pt idx="0">
                  <c:v>Nunca - quase nunca</c:v>
                </c:pt>
                <c:pt idx="1">
                  <c:v>Às vezes</c:v>
                </c:pt>
                <c:pt idx="2">
                  <c:v>Sempre - quase sempre</c:v>
                </c:pt>
              </c:strCache>
            </c:strRef>
          </c:cat>
          <c:val>
            <c:numRef>
              <c:f>'G12'!$D$7:$D$9</c:f>
              <c:numCache>
                <c:formatCode>###0%</c:formatCode>
                <c:ptCount val="3"/>
                <c:pt idx="0">
                  <c:v>0.33333333333333337</c:v>
                </c:pt>
                <c:pt idx="1">
                  <c:v>0.55555555555555558</c:v>
                </c:pt>
                <c:pt idx="2">
                  <c:v>0.27810650887573962</c:v>
                </c:pt>
              </c:numCache>
            </c:numRef>
          </c:val>
        </c:ser>
        <c:ser>
          <c:idx val="1"/>
          <c:order val="1"/>
          <c:tx>
            <c:strRef>
              <c:f>'G12'!$E$5:$E$6</c:f>
              <c:strCache>
                <c:ptCount val="1"/>
                <c:pt idx="0">
                  <c:v>ipco3y IPCO Médio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'G12'!$C$7:$C$9</c:f>
              <c:strCache>
                <c:ptCount val="3"/>
                <c:pt idx="0">
                  <c:v>Nunca - quase nunca</c:v>
                </c:pt>
                <c:pt idx="1">
                  <c:v>Às vezes</c:v>
                </c:pt>
                <c:pt idx="2">
                  <c:v>Sempre - quase sempre</c:v>
                </c:pt>
              </c:strCache>
            </c:strRef>
          </c:cat>
          <c:val>
            <c:numRef>
              <c:f>'G12'!$E$7:$E$9</c:f>
              <c:numCache>
                <c:formatCode>###0%</c:formatCode>
                <c:ptCount val="3"/>
                <c:pt idx="0">
                  <c:v>0.66666666666666674</c:v>
                </c:pt>
                <c:pt idx="1">
                  <c:v>0.22222222222222221</c:v>
                </c:pt>
                <c:pt idx="2">
                  <c:v>0.21893491124260353</c:v>
                </c:pt>
              </c:numCache>
            </c:numRef>
          </c:val>
        </c:ser>
        <c:ser>
          <c:idx val="2"/>
          <c:order val="2"/>
          <c:tx>
            <c:strRef>
              <c:f>'G12'!$F$5:$F$6</c:f>
              <c:strCache>
                <c:ptCount val="1"/>
                <c:pt idx="0">
                  <c:v>ipco3y IPCO Alto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'G12'!$C$7:$C$9</c:f>
              <c:strCache>
                <c:ptCount val="3"/>
                <c:pt idx="0">
                  <c:v>Nunca - quase nunca</c:v>
                </c:pt>
                <c:pt idx="1">
                  <c:v>Às vezes</c:v>
                </c:pt>
                <c:pt idx="2">
                  <c:v>Sempre - quase sempre</c:v>
                </c:pt>
              </c:strCache>
            </c:strRef>
          </c:cat>
          <c:val>
            <c:numRef>
              <c:f>'G12'!$F$7:$F$9</c:f>
              <c:numCache>
                <c:formatCode>###0%</c:formatCode>
                <c:ptCount val="3"/>
                <c:pt idx="1">
                  <c:v>0.22222222222222221</c:v>
                </c:pt>
                <c:pt idx="2">
                  <c:v>0.50295857988165682</c:v>
                </c:pt>
              </c:numCache>
            </c:numRef>
          </c:val>
        </c:ser>
        <c:gapWidth val="95"/>
        <c:overlap val="100"/>
        <c:axId val="36244864"/>
        <c:axId val="53507584"/>
      </c:barChart>
      <c:catAx>
        <c:axId val="36244864"/>
        <c:scaling>
          <c:orientation val="minMax"/>
        </c:scaling>
        <c:axPos val="l"/>
        <c:numFmt formatCode="General" sourceLinked="1"/>
        <c:majorTickMark val="none"/>
        <c:tickLblPos val="nextTo"/>
        <c:txPr>
          <a:bodyPr/>
          <a:lstStyle/>
          <a:p>
            <a:pPr>
              <a:defRPr sz="1000" b="1"/>
            </a:pPr>
            <a:endParaRPr lang="pt-BR"/>
          </a:p>
        </c:txPr>
        <c:crossAx val="53507584"/>
        <c:crosses val="autoZero"/>
        <c:auto val="1"/>
        <c:lblAlgn val="ctr"/>
        <c:lblOffset val="100"/>
      </c:catAx>
      <c:valAx>
        <c:axId val="53507584"/>
        <c:scaling>
          <c:orientation val="minMax"/>
        </c:scaling>
        <c:delete val="1"/>
        <c:axPos val="b"/>
        <c:numFmt formatCode="0%" sourceLinked="1"/>
        <c:tickLblPos val="nextTo"/>
        <c:crossAx val="36244864"/>
        <c:crosses val="autoZero"/>
        <c:crossBetween val="between"/>
      </c:valAx>
    </c:plotArea>
    <c:legend>
      <c:legendPos val="t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2400"/>
            </a:pPr>
            <a:r>
              <a:rPr lang="pt-BR" sz="2400"/>
              <a:t>Escolaridade</a:t>
            </a:r>
          </a:p>
        </c:rich>
      </c:tx>
      <c:layout>
        <c:manualLayout>
          <c:xMode val="edge"/>
          <c:yMode val="edge"/>
          <c:x val="1.6200351259522867E-2"/>
          <c:y val="0.13092068959244199"/>
        </c:manualLayout>
      </c:layout>
    </c:title>
    <c:plotArea>
      <c:layout>
        <c:manualLayout>
          <c:layoutTarget val="inner"/>
          <c:xMode val="edge"/>
          <c:yMode val="edge"/>
          <c:x val="2.6247840719145377E-2"/>
          <c:y val="0.34833787118956544"/>
          <c:w val="0.33747725284339458"/>
          <c:h val="0.56246208807232279"/>
        </c:manualLayout>
      </c:layout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Percent val="1"/>
            <c:showLeaderLines val="1"/>
          </c:dLbls>
          <c:cat>
            <c:strRef>
              <c:f>Plan2!$D$5:$D$7</c:f>
              <c:strCache>
                <c:ptCount val="3"/>
                <c:pt idx="0">
                  <c:v>Ensino fundamental completo ou incompleto</c:v>
                </c:pt>
                <c:pt idx="1">
                  <c:v>Ensino médio completo ou incompleto</c:v>
                </c:pt>
                <c:pt idx="2">
                  <c:v>Ensino superior</c:v>
                </c:pt>
              </c:strCache>
            </c:strRef>
          </c:cat>
          <c:val>
            <c:numRef>
              <c:f>Plan2!$E$5:$E$7</c:f>
              <c:numCache>
                <c:formatCode>###0</c:formatCode>
                <c:ptCount val="3"/>
                <c:pt idx="0">
                  <c:v>74</c:v>
                </c:pt>
                <c:pt idx="1">
                  <c:v>87</c:v>
                </c:pt>
                <c:pt idx="2">
                  <c:v>23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>
        <c:manualLayout>
          <c:xMode val="edge"/>
          <c:yMode val="edge"/>
          <c:x val="0.40022053335662822"/>
          <c:y val="0.35000030319752123"/>
          <c:w val="0.47100978683818928"/>
          <c:h val="0.64999969680247971"/>
        </c:manualLayout>
      </c:layout>
    </c:legend>
    <c:plotVisOnly val="1"/>
  </c:chart>
  <c:txPr>
    <a:bodyPr/>
    <a:lstStyle/>
    <a:p>
      <a:pPr>
        <a:defRPr sz="14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2400"/>
            </a:pPr>
            <a:r>
              <a:rPr lang="pt-BR" sz="2400"/>
              <a:t>Sexo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196297633596267"/>
          <c:y val="0.22631846019247612"/>
          <c:w val="0.51135734918342368"/>
          <c:h val="0.53691776027996441"/>
        </c:manualLayout>
      </c:layout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Percent val="1"/>
            <c:showLeaderLines val="1"/>
          </c:dLbls>
          <c:cat>
            <c:strRef>
              <c:f>Plan3!$D$6:$D$7</c:f>
              <c:strCache>
                <c:ptCount val="2"/>
                <c:pt idx="0">
                  <c:v>Feminino</c:v>
                </c:pt>
                <c:pt idx="1">
                  <c:v>Masculino</c:v>
                </c:pt>
              </c:strCache>
            </c:strRef>
          </c:cat>
          <c:val>
            <c:numRef>
              <c:f>Plan3!$E$6:$E$7</c:f>
              <c:numCache>
                <c:formatCode>###0</c:formatCode>
                <c:ptCount val="2"/>
                <c:pt idx="0">
                  <c:v>12</c:v>
                </c:pt>
                <c:pt idx="1">
                  <c:v>172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>
        <c:manualLayout>
          <c:xMode val="edge"/>
          <c:yMode val="edge"/>
          <c:x val="0.12044550605488284"/>
          <c:y val="0.82918518518518514"/>
          <c:w val="0.71678035773802939"/>
          <c:h val="0.10111023622047248"/>
        </c:manualLayout>
      </c:layout>
      <c:txPr>
        <a:bodyPr/>
        <a:lstStyle/>
        <a:p>
          <a:pPr>
            <a:defRPr sz="1400"/>
          </a:pPr>
          <a:endParaRPr lang="pt-BR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800"/>
            </a:pPr>
            <a:r>
              <a:rPr lang="pt-BR" sz="1800"/>
              <a:t>IPCO</a:t>
            </a:r>
            <a:r>
              <a:rPr lang="pt-BR" sz="1800" baseline="0"/>
              <a:t> - Índice de Percepção do Controle Organizacional </a:t>
            </a:r>
            <a:endParaRPr lang="pt-BR" sz="1800"/>
          </a:p>
        </c:rich>
      </c:tx>
      <c:layout/>
    </c:title>
    <c:plotArea>
      <c:layout>
        <c:manualLayout>
          <c:layoutTarget val="inner"/>
          <c:xMode val="edge"/>
          <c:yMode val="edge"/>
          <c:x val="0.11683484008943326"/>
          <c:y val="0.11526086511913282"/>
          <c:w val="0.8616944138021404"/>
          <c:h val="0.71024578958880213"/>
        </c:manualLayout>
      </c:layout>
      <c:barChart>
        <c:barDir val="col"/>
        <c:grouping val="stacked"/>
        <c:ser>
          <c:idx val="0"/>
          <c:order val="0"/>
          <c:dLbls>
            <c:dLbl>
              <c:idx val="0"/>
              <c:layout>
                <c:manualLayout>
                  <c:x val="-1.1185075295539776E-3"/>
                  <c:y val="-0.14195834611582669"/>
                </c:manualLayout>
              </c:layout>
              <c:dLblPos val="ctr"/>
              <c:showVal val="1"/>
            </c:dLbl>
            <c:dLbl>
              <c:idx val="1"/>
              <c:layout>
                <c:manualLayout>
                  <c:x val="0"/>
                  <c:y val="-6.8526862026862007E-2"/>
                </c:manualLayout>
              </c:layout>
              <c:dLblPos val="ctr"/>
              <c:showVal val="1"/>
            </c:dLbl>
            <c:dLbl>
              <c:idx val="2"/>
              <c:layout>
                <c:manualLayout>
                  <c:x val="-2.5198541003630583E-3"/>
                  <c:y val="-8.0312233698060453E-2"/>
                </c:manualLayout>
              </c:layout>
              <c:dLblPos val="ctr"/>
              <c:showVal val="1"/>
            </c:dLbl>
            <c:dLbl>
              <c:idx val="3"/>
              <c:layout>
                <c:manualLayout>
                  <c:x val="0"/>
                  <c:y val="-6.6660561660561654E-2"/>
                </c:manualLayout>
              </c:layout>
              <c:dLblPos val="ctr"/>
              <c:showVal val="1"/>
            </c:dLbl>
            <c:dLbl>
              <c:idx val="4"/>
              <c:layout>
                <c:manualLayout>
                  <c:x val="0"/>
                  <c:y val="-0.11275061050061057"/>
                </c:manualLayout>
              </c:layout>
              <c:dLblPos val="ctr"/>
              <c:showVal val="1"/>
            </c:dLbl>
            <c:dLbl>
              <c:idx val="5"/>
              <c:layout>
                <c:manualLayout>
                  <c:x val="-1.14809320332543E-2"/>
                  <c:y val="-5.0562225176398433E-2"/>
                </c:manualLayout>
              </c:layout>
              <c:dLblPos val="ctr"/>
              <c:showVal val="1"/>
            </c:dLbl>
            <c:dLbl>
              <c:idx val="6"/>
              <c:layout>
                <c:manualLayout>
                  <c:x val="1.7741260603294164E-3"/>
                  <c:y val="-0.15255220370181014"/>
                </c:manualLayout>
              </c:layout>
              <c:dLblPos val="ctr"/>
              <c:showVal val="1"/>
            </c:dLbl>
            <c:dLbl>
              <c:idx val="7"/>
              <c:layout>
                <c:manualLayout>
                  <c:x val="0"/>
                  <c:y val="-6.6503991688538933E-2"/>
                </c:manualLayout>
              </c:layout>
              <c:dLblPos val="ctr"/>
              <c:showVal val="1"/>
            </c:dLbl>
            <c:dLbl>
              <c:idx val="8"/>
              <c:layout>
                <c:manualLayout>
                  <c:x val="0"/>
                  <c:y val="-5.9568569553805815E-2"/>
                </c:manualLayout>
              </c:layout>
              <c:dLblPos val="ctr"/>
              <c:showVal val="1"/>
            </c:dLbl>
            <c:dLbl>
              <c:idx val="9"/>
              <c:layout>
                <c:manualLayout>
                  <c:x val="-6.4412238325281933E-3"/>
                  <c:y val="-0.14940425415573075"/>
                </c:manualLayout>
              </c:layout>
              <c:dLblPos val="ctr"/>
              <c:showVal val="1"/>
            </c:dLbl>
            <c:txPr>
              <a:bodyPr/>
              <a:lstStyle/>
              <a:p>
                <a:pPr>
                  <a:defRPr sz="1500" b="0"/>
                </a:pPr>
                <a:endParaRPr lang="pt-BR"/>
              </a:p>
            </c:txPr>
            <c:dLblPos val="inBase"/>
            <c:showVal val="1"/>
          </c:dLbls>
          <c:cat>
            <c:numRef>
              <c:f>'H1'!$C$25:$C$31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'H1'!$E$25:$E$31</c:f>
              <c:numCache>
                <c:formatCode>###0</c:formatCode>
                <c:ptCount val="7"/>
                <c:pt idx="0">
                  <c:v>30.978260869565201</c:v>
                </c:pt>
                <c:pt idx="1">
                  <c:v>3.2608695652173929</c:v>
                </c:pt>
                <c:pt idx="2">
                  <c:v>5.4347826086956506</c:v>
                </c:pt>
                <c:pt idx="3">
                  <c:v>4.8913043478260843</c:v>
                </c:pt>
                <c:pt idx="4">
                  <c:v>9.2391304347826093</c:v>
                </c:pt>
                <c:pt idx="5">
                  <c:v>4.3478260869565215</c:v>
                </c:pt>
                <c:pt idx="6">
                  <c:v>34.782608695652151</c:v>
                </c:pt>
              </c:numCache>
            </c:numRef>
          </c:val>
        </c:ser>
        <c:gapWidth val="75"/>
        <c:overlap val="100"/>
        <c:axId val="53540736"/>
        <c:axId val="116869376"/>
      </c:barChart>
      <c:catAx>
        <c:axId val="535407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500"/>
                </a:pPr>
                <a:r>
                  <a:rPr lang="pt-BR" sz="1500"/>
                  <a:t>Índice</a:t>
                </a:r>
                <a:r>
                  <a:rPr lang="pt-BR" sz="1500" baseline="0"/>
                  <a:t> </a:t>
                </a:r>
                <a:r>
                  <a:rPr lang="pt-BR" sz="1500" i="0" baseline="0"/>
                  <a:t>IPCO - Variação do índice  </a:t>
                </a:r>
                <a:endParaRPr lang="pt-BR" sz="1500" i="0"/>
              </a:p>
            </c:rich>
          </c:tx>
          <c:layout>
            <c:manualLayout>
              <c:xMode val="edge"/>
              <c:yMode val="edge"/>
              <c:x val="0.34902926775929727"/>
              <c:y val="0.92976574979426663"/>
            </c:manualLayout>
          </c:layout>
        </c:title>
        <c:numFmt formatCode="General" sourceLinked="1"/>
        <c:majorTickMark val="none"/>
        <c:tickLblPos val="nextTo"/>
        <c:spPr>
          <a:ln>
            <a:solidFill>
              <a:schemeClr val="tx1">
                <a:alpha val="81000"/>
              </a:schemeClr>
            </a:solidFill>
          </a:ln>
        </c:spPr>
        <c:txPr>
          <a:bodyPr/>
          <a:lstStyle/>
          <a:p>
            <a:pPr>
              <a:defRPr sz="1800"/>
            </a:pPr>
            <a:endParaRPr lang="pt-BR"/>
          </a:p>
        </c:txPr>
        <c:crossAx val="116869376"/>
        <c:crosses val="autoZero"/>
        <c:auto val="1"/>
        <c:lblAlgn val="ctr"/>
        <c:lblOffset val="100"/>
        <c:tickLblSkip val="1"/>
      </c:catAx>
      <c:valAx>
        <c:axId val="116869376"/>
        <c:scaling>
          <c:orientation val="minMax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pt-BR" sz="1800" dirty="0"/>
                  <a:t>Percentual </a:t>
                </a:r>
                <a:r>
                  <a:rPr lang="pt-BR" sz="1800" baseline="0" dirty="0"/>
                  <a:t>de indivíduos</a:t>
                </a:r>
                <a:endParaRPr lang="pt-BR" sz="1800" dirty="0"/>
              </a:p>
            </c:rich>
          </c:tx>
          <c:layout/>
        </c:title>
        <c:numFmt formatCode="General" sourceLinked="0"/>
        <c:majorTickMark val="none"/>
        <c:tickLblPos val="nextTo"/>
        <c:txPr>
          <a:bodyPr/>
          <a:lstStyle/>
          <a:p>
            <a:pPr>
              <a:defRPr sz="1500"/>
            </a:pPr>
            <a:endParaRPr lang="pt-BR"/>
          </a:p>
        </c:txPr>
        <c:crossAx val="53540736"/>
        <c:crosses val="autoZero"/>
        <c:crossBetween val="between"/>
        <c:minorUnit val="5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800"/>
              <a:t>Média</a:t>
            </a:r>
            <a:r>
              <a:rPr lang="pt-BR" sz="1800" baseline="0"/>
              <a:t> do IPCO por cargo</a:t>
            </a:r>
            <a:endParaRPr lang="pt-BR" sz="1800"/>
          </a:p>
        </c:rich>
      </c:tx>
      <c:layout/>
    </c:title>
    <c:plotArea>
      <c:layout>
        <c:manualLayout>
          <c:layoutTarget val="inner"/>
          <c:xMode val="edge"/>
          <c:yMode val="edge"/>
          <c:x val="0.13505791298272021"/>
          <c:y val="0.13282865686374518"/>
          <c:w val="0.86494203849518869"/>
          <c:h val="0.62719193754626845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B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dPt>
            <c:idx val="0"/>
            <c:spPr>
              <a:solidFill>
                <a:schemeClr val="accent5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dPt>
          <c:dPt>
            <c:idx val="1"/>
            <c:spPr>
              <a:solidFill>
                <a:schemeClr val="accent5"/>
              </a:solidFill>
              <a:ln>
                <a:solidFill>
                  <a:schemeClr val="accent1"/>
                </a:solidFill>
              </a:ln>
            </c:spPr>
          </c:dPt>
          <c:dLbls>
            <c:numFmt formatCode="#,##0.0" sourceLinked="0"/>
            <c:txPr>
              <a:bodyPr/>
              <a:lstStyle/>
              <a:p>
                <a:pPr>
                  <a:defRPr sz="1500" b="1"/>
                </a:pPr>
                <a:endParaRPr lang="pt-BR"/>
              </a:p>
            </c:txPr>
            <c:showVal val="1"/>
          </c:dLbls>
          <c:cat>
            <c:strRef>
              <c:f>'T1'!$B$15:$B$16</c:f>
              <c:strCache>
                <c:ptCount val="2"/>
                <c:pt idx="0">
                  <c:v>Colaboradores </c:v>
                </c:pt>
                <c:pt idx="1">
                  <c:v>Gestor </c:v>
                </c:pt>
              </c:strCache>
            </c:strRef>
          </c:cat>
          <c:val>
            <c:numRef>
              <c:f>'T1'!$C$15:$C$16</c:f>
              <c:numCache>
                <c:formatCode>###0.0000</c:formatCode>
                <c:ptCount val="2"/>
                <c:pt idx="0">
                  <c:v>3.2750000000000008</c:v>
                </c:pt>
                <c:pt idx="1">
                  <c:v>1.9090909090909094</c:v>
                </c:pt>
              </c:numCache>
            </c:numRef>
          </c:val>
        </c:ser>
        <c:dLbls>
          <c:showVal val="1"/>
        </c:dLbls>
        <c:gapWidth val="75"/>
        <c:axId val="163943936"/>
        <c:axId val="164086528"/>
      </c:barChart>
      <c:catAx>
        <c:axId val="16394393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100" b="1"/>
            </a:pPr>
            <a:endParaRPr lang="pt-BR"/>
          </a:p>
        </c:txPr>
        <c:crossAx val="164086528"/>
        <c:crosses val="autoZero"/>
        <c:auto val="1"/>
        <c:lblAlgn val="ctr"/>
        <c:lblOffset val="100"/>
      </c:catAx>
      <c:valAx>
        <c:axId val="164086528"/>
        <c:scaling>
          <c:orientation val="minMax"/>
          <c:max val="4"/>
          <c:min val="0"/>
        </c:scaling>
        <c:delete val="1"/>
        <c:axPos val="l"/>
        <c:numFmt formatCode="General" sourceLinked="0"/>
        <c:majorTickMark val="none"/>
        <c:tickLblPos val="nextTo"/>
        <c:crossAx val="163943936"/>
        <c:crosses val="autoZero"/>
        <c:crossBetween val="between"/>
        <c:majorUnit val="1"/>
      </c:valAx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Média do IPPO segundo Escolaridade</a:t>
            </a:r>
          </a:p>
        </c:rich>
      </c:tx>
      <c:layout/>
    </c:title>
    <c:plotArea>
      <c:layout/>
      <c:barChart>
        <c:barDir val="col"/>
        <c:grouping val="clustered"/>
        <c:dLbls>
          <c:showVal val="1"/>
        </c:dLbls>
        <c:overlap val="-25"/>
        <c:axId val="122077952"/>
        <c:axId val="164937728"/>
      </c:barChart>
      <c:catAx>
        <c:axId val="122077952"/>
        <c:scaling>
          <c:orientation val="minMax"/>
        </c:scaling>
        <c:axPos val="b"/>
        <c:majorTickMark val="none"/>
        <c:tickLblPos val="nextTo"/>
        <c:crossAx val="164937728"/>
        <c:crosses val="autoZero"/>
        <c:auto val="1"/>
        <c:lblAlgn val="ctr"/>
        <c:lblOffset val="100"/>
      </c:catAx>
      <c:valAx>
        <c:axId val="164937728"/>
        <c:scaling>
          <c:orientation val="minMax"/>
        </c:scaling>
        <c:delete val="1"/>
        <c:axPos val="l"/>
        <c:numFmt formatCode="###0.0000" sourceLinked="1"/>
        <c:tickLblPos val="none"/>
        <c:crossAx val="122077952"/>
        <c:crosses val="autoZero"/>
        <c:crossBetween val="between"/>
      </c:valAx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 algn="ctr">
              <a:defRPr/>
            </a:pPr>
            <a:r>
              <a:rPr lang="en-US" dirty="0" err="1"/>
              <a:t>Média</a:t>
            </a:r>
            <a:r>
              <a:rPr lang="en-US" dirty="0"/>
              <a:t> do IPCO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Escolaridade</a:t>
            </a:r>
            <a:endParaRPr lang="en-US" dirty="0"/>
          </a:p>
        </c:rich>
      </c:tx>
      <c:layout>
        <c:manualLayout>
          <c:xMode val="edge"/>
          <c:yMode val="edge"/>
          <c:x val="0.31190209125307"/>
          <c:y val="3.1016454224820793E-2"/>
        </c:manualLayout>
      </c:layout>
    </c:title>
    <c:plotArea>
      <c:layout>
        <c:manualLayout>
          <c:layoutTarget val="inner"/>
          <c:xMode val="edge"/>
          <c:yMode val="edge"/>
          <c:x val="3.333333333333334E-2"/>
          <c:y val="0.16509695269779767"/>
          <c:w val="0.93888888888888911"/>
          <c:h val="0.67399151235859678"/>
        </c:manualLayout>
      </c:layout>
      <c:barChart>
        <c:barDir val="col"/>
        <c:grouping val="clustered"/>
        <c:ser>
          <c:idx val="0"/>
          <c:order val="0"/>
          <c:tx>
            <c:strRef>
              <c:f>'T2'!$C$12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</c:dPt>
          <c:dPt>
            <c:idx val="1"/>
          </c:dPt>
          <c:dPt>
            <c:idx val="2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100" b="1" dirty="0" smtClean="0"/>
                      <a:t>3,1</a:t>
                    </a:r>
                    <a:endParaRPr lang="en-US" dirty="0"/>
                  </a:p>
                </c:rich>
              </c:tx>
              <c:showVal val="1"/>
            </c:dLbl>
            <c:numFmt formatCode="#,##0.0" sourceLinked="0"/>
            <c:txPr>
              <a:bodyPr/>
              <a:lstStyle/>
              <a:p>
                <a:pPr>
                  <a:defRPr sz="1100" b="1"/>
                </a:pPr>
                <a:endParaRPr lang="pt-BR"/>
              </a:p>
            </c:txPr>
            <c:showVal val="1"/>
          </c:dLbls>
          <c:cat>
            <c:strRef>
              <c:f>'T2'!$B$13:$B$15</c:f>
              <c:strCache>
                <c:ptCount val="3"/>
                <c:pt idx="0">
                  <c:v>Ensino fundamental completo ou incompleto</c:v>
                </c:pt>
                <c:pt idx="1">
                  <c:v>Ensino médio completo ou incompleto</c:v>
                </c:pt>
                <c:pt idx="2">
                  <c:v>Ensino superior</c:v>
                </c:pt>
              </c:strCache>
            </c:strRef>
          </c:cat>
          <c:val>
            <c:numRef>
              <c:f>'T2'!$C$13:$C$15</c:f>
              <c:numCache>
                <c:formatCode>###0.0000</c:formatCode>
                <c:ptCount val="3"/>
                <c:pt idx="0">
                  <c:v>3.1538461538461537</c:v>
                </c:pt>
                <c:pt idx="1">
                  <c:v>3.1807228915662642</c:v>
                </c:pt>
                <c:pt idx="2">
                  <c:v>3.2608695652173938</c:v>
                </c:pt>
              </c:numCache>
            </c:numRef>
          </c:val>
        </c:ser>
        <c:dLbls/>
        <c:overlap val="-25"/>
        <c:axId val="168627200"/>
        <c:axId val="168901632"/>
      </c:barChart>
      <c:catAx>
        <c:axId val="16862720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1100" b="1"/>
            </a:pPr>
            <a:endParaRPr lang="pt-BR"/>
          </a:p>
        </c:txPr>
        <c:crossAx val="168901632"/>
        <c:crosses val="autoZero"/>
        <c:auto val="1"/>
        <c:lblAlgn val="ctr"/>
        <c:lblOffset val="100"/>
      </c:catAx>
      <c:valAx>
        <c:axId val="168901632"/>
        <c:scaling>
          <c:orientation val="minMax"/>
        </c:scaling>
        <c:delete val="1"/>
        <c:axPos val="l"/>
        <c:numFmt formatCode="###0.0000" sourceLinked="1"/>
        <c:tickLblPos val="nextTo"/>
        <c:crossAx val="168627200"/>
        <c:crosses val="autoZero"/>
        <c:crossBetween val="between"/>
      </c:valAx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 dirty="0" err="1"/>
              <a:t>Média</a:t>
            </a:r>
            <a:r>
              <a:rPr lang="en-US" baseline="0" dirty="0"/>
              <a:t> do IPCO </a:t>
            </a:r>
            <a:r>
              <a:rPr lang="en-US" baseline="0" dirty="0" err="1"/>
              <a:t>segundo</a:t>
            </a:r>
            <a:r>
              <a:rPr lang="en-US" baseline="0" dirty="0"/>
              <a:t> </a:t>
            </a:r>
            <a:r>
              <a:rPr lang="en-US" baseline="0" dirty="0" err="1"/>
              <a:t>nível</a:t>
            </a:r>
            <a:r>
              <a:rPr lang="en-US" baseline="0" dirty="0"/>
              <a:t> de </a:t>
            </a:r>
            <a:r>
              <a:rPr lang="en-US" baseline="0" dirty="0" err="1"/>
              <a:t>capacitação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'T4'!$C$4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</c:dPt>
          <c:dPt>
            <c:idx val="2"/>
          </c:dPt>
          <c:dLbls>
            <c:numFmt formatCode="#,##0.0" sourceLinked="0"/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'T4'!$B$5:$B$7</c:f>
              <c:strCache>
                <c:ptCount val="3"/>
                <c:pt idx="0">
                  <c:v>1 a 4</c:v>
                </c:pt>
                <c:pt idx="1">
                  <c:v>12 a 15</c:v>
                </c:pt>
                <c:pt idx="2">
                  <c:v>16</c:v>
                </c:pt>
              </c:strCache>
            </c:strRef>
          </c:cat>
          <c:val>
            <c:numRef>
              <c:f>'T4'!$C$5:$C$7</c:f>
              <c:numCache>
                <c:formatCode>###0.0000</c:formatCode>
                <c:ptCount val="3"/>
                <c:pt idx="0">
                  <c:v>3.9285714285714288</c:v>
                </c:pt>
                <c:pt idx="1">
                  <c:v>2.7916666666666665</c:v>
                </c:pt>
                <c:pt idx="2">
                  <c:v>3.0166666666666666</c:v>
                </c:pt>
              </c:numCache>
            </c:numRef>
          </c:val>
        </c:ser>
        <c:dLbls/>
        <c:overlap val="-25"/>
        <c:axId val="166710656"/>
        <c:axId val="166712448"/>
      </c:barChart>
      <c:catAx>
        <c:axId val="166710656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1100" b="1"/>
            </a:pPr>
            <a:endParaRPr lang="pt-BR"/>
          </a:p>
        </c:txPr>
        <c:crossAx val="166712448"/>
        <c:crosses val="autoZero"/>
        <c:auto val="1"/>
        <c:lblAlgn val="ctr"/>
        <c:lblOffset val="100"/>
      </c:catAx>
      <c:valAx>
        <c:axId val="166712448"/>
        <c:scaling>
          <c:orientation val="minMax"/>
        </c:scaling>
        <c:delete val="1"/>
        <c:axPos val="l"/>
        <c:numFmt formatCode="###0.0000" sourceLinked="1"/>
        <c:tickLblPos val="nextTo"/>
        <c:crossAx val="166710656"/>
        <c:crosses val="autoZero"/>
        <c:crossBetween val="between"/>
      </c:valAx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t-BR" dirty="0">
                <a:latin typeface="Lucida Sans" panose="020B0602030504020204" pitchFamily="34" charset="0"/>
              </a:rPr>
              <a:t>Média</a:t>
            </a:r>
            <a:r>
              <a:rPr lang="pt-BR" baseline="0" dirty="0">
                <a:latin typeface="Lucida Sans" panose="020B0602030504020204" pitchFamily="34" charset="0"/>
              </a:rPr>
              <a:t> do IPCO segundo tipo de Vínculo </a:t>
            </a:r>
            <a:endParaRPr lang="pt-BR" dirty="0">
              <a:latin typeface="Lucida Sans" panose="020B0602030504020204" pitchFamily="34" charset="0"/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spPr>
            <a:solidFill>
              <a:srgbClr val="474B78"/>
            </a:solidFill>
          </c:spPr>
          <c:dPt>
            <c:idx val="0"/>
          </c:dPt>
          <c:dPt>
            <c:idx val="1"/>
          </c:dPt>
          <c:dLbls>
            <c:numFmt formatCode="#,##0.0" sourceLinked="0"/>
            <c:txPr>
              <a:bodyPr/>
              <a:lstStyle/>
              <a:p>
                <a:pPr>
                  <a:defRPr sz="1100" b="1"/>
                </a:pPr>
                <a:endParaRPr lang="pt-BR"/>
              </a:p>
            </c:txPr>
            <c:showVal val="1"/>
          </c:dLbls>
          <c:cat>
            <c:strRef>
              <c:f>'T5'!$B$10:$B$11</c:f>
              <c:strCache>
                <c:ptCount val="2"/>
                <c:pt idx="0">
                  <c:v>Tercerizados</c:v>
                </c:pt>
                <c:pt idx="1">
                  <c:v>Servidor Técnico Administrativo</c:v>
                </c:pt>
              </c:strCache>
            </c:strRef>
          </c:cat>
          <c:val>
            <c:numRef>
              <c:f>'T5'!$C$10:$C$11</c:f>
              <c:numCache>
                <c:formatCode>###0.0000</c:formatCode>
                <c:ptCount val="2"/>
                <c:pt idx="0">
                  <c:v>3.0731707317073189</c:v>
                </c:pt>
                <c:pt idx="1">
                  <c:v>3.2230769230769245</c:v>
                </c:pt>
              </c:numCache>
            </c:numRef>
          </c:val>
        </c:ser>
        <c:dLbls>
          <c:showVal val="1"/>
        </c:dLbls>
        <c:gapWidth val="75"/>
        <c:axId val="168334464"/>
        <c:axId val="168336000"/>
      </c:barChart>
      <c:catAx>
        <c:axId val="16833446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100" b="1"/>
            </a:pPr>
            <a:endParaRPr lang="pt-BR"/>
          </a:p>
        </c:txPr>
        <c:crossAx val="168336000"/>
        <c:crosses val="autoZero"/>
        <c:auto val="1"/>
        <c:lblAlgn val="ctr"/>
        <c:lblOffset val="100"/>
      </c:catAx>
      <c:valAx>
        <c:axId val="168336000"/>
        <c:scaling>
          <c:orientation val="minMax"/>
        </c:scaling>
        <c:delete val="1"/>
        <c:axPos val="l"/>
        <c:numFmt formatCode="###0.0000" sourceLinked="1"/>
        <c:majorTickMark val="none"/>
        <c:tickLblPos val="nextTo"/>
        <c:crossAx val="168334464"/>
        <c:crosses val="autoZero"/>
        <c:crossBetween val="between"/>
      </c:valAx>
    </c:plotArea>
    <c:plotVisOnly val="1"/>
    <c:dispBlanksAs val="gap"/>
  </c:chart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DAE5A-B939-463C-8832-D8150486BA1F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2BDA8-3542-4B32-8C4E-887D1B56C82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849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2BDA8-3542-4B32-8C4E-887D1B56C8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5063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pt-BR" dirty="0" smtClean="0"/>
              <a:t>V SINTAE UFRJ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14414" y="1571612"/>
            <a:ext cx="7929586" cy="231156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Avaliação da percepção dos instrumentos e indicadores de </a:t>
            </a:r>
            <a:r>
              <a:rPr kumimoji="0" lang="pt-BR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controle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das atividades dos servidores de uma IFES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ítulo 1"/>
          <p:cNvSpPr txBox="1">
            <a:spLocks noGrp="1"/>
          </p:cNvSpPr>
          <p:nvPr>
            <p:ph type="subTitle" idx="1"/>
          </p:nvPr>
        </p:nvSpPr>
        <p:spPr>
          <a:xfrm>
            <a:off x="357158" y="4357694"/>
            <a:ext cx="7772400" cy="119970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Adriana Andrade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 smtClean="0">
                <a:latin typeface="+mj-lt"/>
                <a:ea typeface="+mj-ea"/>
                <a:cs typeface="+mj-cs"/>
              </a:rPr>
              <a:t>Klemer Monteiro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Lucimere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Antunes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aseline="0" dirty="0" smtClean="0">
                <a:latin typeface="+mj-lt"/>
                <a:ea typeface="+mj-ea"/>
                <a:cs typeface="+mj-cs"/>
              </a:rPr>
              <a:t>Letícia</a:t>
            </a:r>
            <a:r>
              <a:rPr lang="pt-BR" sz="1800" dirty="0" smtClean="0">
                <a:latin typeface="+mj-lt"/>
                <a:ea typeface="+mj-ea"/>
                <a:cs typeface="+mj-cs"/>
              </a:rPr>
              <a:t> Texeira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 smtClean="0">
                <a:latin typeface="+mj-lt"/>
                <a:ea typeface="+mj-ea"/>
                <a:cs typeface="+mj-cs"/>
              </a:rPr>
              <a:t>UFRRJ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2322E-6 L -0.46441 0.80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0" y="40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2322E-6 L -0.46441 0.805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0" y="403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6527085"/>
            <a:ext cx="19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SINTAE UFRRJ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38723363"/>
              </p:ext>
            </p:extLst>
          </p:nvPr>
        </p:nvGraphicFramePr>
        <p:xfrm>
          <a:off x="179512" y="980728"/>
          <a:ext cx="878497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993802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21159218"/>
              </p:ext>
            </p:extLst>
          </p:nvPr>
        </p:nvGraphicFramePr>
        <p:xfrm>
          <a:off x="539552" y="1481138"/>
          <a:ext cx="8280920" cy="4684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0" y="6527085"/>
            <a:ext cx="19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SINTAE UFRRJ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83720266"/>
              </p:ext>
            </p:extLst>
          </p:nvPr>
        </p:nvGraphicFramePr>
        <p:xfrm>
          <a:off x="179512" y="692696"/>
          <a:ext cx="8784976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0" y="6527085"/>
            <a:ext cx="19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SINTAE UFRRJ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91764954"/>
              </p:ext>
            </p:extLst>
          </p:nvPr>
        </p:nvGraphicFramePr>
        <p:xfrm>
          <a:off x="0" y="764704"/>
          <a:ext cx="914400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0" y="6527085"/>
            <a:ext cx="19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SINTAE UFRRJ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0738617"/>
              </p:ext>
            </p:extLst>
          </p:nvPr>
        </p:nvGraphicFramePr>
        <p:xfrm>
          <a:off x="251519" y="980728"/>
          <a:ext cx="8784977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0" y="6527085"/>
            <a:ext cx="19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SINTAE UFRRJ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76209893"/>
              </p:ext>
            </p:extLst>
          </p:nvPr>
        </p:nvGraphicFramePr>
        <p:xfrm>
          <a:off x="0" y="836712"/>
          <a:ext cx="9036495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15516409"/>
              </p:ext>
            </p:extLst>
          </p:nvPr>
        </p:nvGraphicFramePr>
        <p:xfrm>
          <a:off x="107505" y="1124744"/>
          <a:ext cx="8928992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22608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1"/>
          <p:cNvGraphicFramePr>
            <a:graphicFrameLocks/>
          </p:cNvGraphicFramePr>
          <p:nvPr/>
        </p:nvGraphicFramePr>
        <p:xfrm>
          <a:off x="714348" y="1571612"/>
          <a:ext cx="7715303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Gráfico 1"/>
          <p:cNvGraphicFramePr>
            <a:graphicFrameLocks/>
          </p:cNvGraphicFramePr>
          <p:nvPr/>
        </p:nvGraphicFramePr>
        <p:xfrm>
          <a:off x="642910" y="1285860"/>
          <a:ext cx="7858180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1"/>
          <p:cNvGraphicFramePr>
            <a:graphicFrameLocks/>
          </p:cNvGraphicFramePr>
          <p:nvPr/>
        </p:nvGraphicFramePr>
        <p:xfrm>
          <a:off x="714349" y="857232"/>
          <a:ext cx="7715304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6527085"/>
            <a:ext cx="19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SINTAE UFRRJ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2519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pt-BR" sz="2400" dirty="0" smtClean="0"/>
          </a:p>
          <a:p>
            <a:pPr marL="109728" indent="0"/>
            <a:r>
              <a:rPr lang="pt-BR" sz="2400" dirty="0" smtClean="0"/>
              <a:t> Dificuldade em mensurar o controle</a:t>
            </a:r>
          </a:p>
          <a:p>
            <a:pPr marL="109728" indent="0"/>
            <a:r>
              <a:rPr lang="pt-BR" sz="2400" dirty="0" smtClean="0"/>
              <a:t> Heterogeneidade da Força de Trabalho da Prefeitura Universitária - Polarização</a:t>
            </a:r>
          </a:p>
          <a:p>
            <a:pPr marL="109728" indent="0"/>
            <a:r>
              <a:rPr lang="pt-BR" sz="2400" dirty="0" smtClean="0"/>
              <a:t> </a:t>
            </a:r>
            <a:r>
              <a:rPr lang="pt-BR" sz="2400" dirty="0" smtClean="0"/>
              <a:t>Escolaridade e Tipo de Vínculo  não afeta o IPCO</a:t>
            </a:r>
          </a:p>
          <a:p>
            <a:pPr marL="109728" indent="0"/>
            <a:r>
              <a:rPr lang="pt-BR" sz="2400" dirty="0" smtClean="0"/>
              <a:t> Maior IPCO: </a:t>
            </a:r>
          </a:p>
          <a:p>
            <a:pPr marL="365760" lvl="1" indent="0"/>
            <a:r>
              <a:rPr lang="pt-BR" sz="2000" dirty="0" smtClean="0"/>
              <a:t>Colaboradores </a:t>
            </a:r>
          </a:p>
          <a:p>
            <a:pPr marL="365760" lvl="1" indent="0"/>
            <a:r>
              <a:rPr lang="pt-BR" sz="2000" dirty="0" smtClean="0"/>
              <a:t> </a:t>
            </a:r>
            <a:r>
              <a:rPr lang="pt-BR" sz="2000" dirty="0" smtClean="0"/>
              <a:t>Menor nível de Capacitação </a:t>
            </a:r>
          </a:p>
          <a:p>
            <a:pPr marL="365760" lvl="1" indent="0"/>
            <a:r>
              <a:rPr lang="pt-BR" sz="2000" dirty="0" smtClean="0"/>
              <a:t>Menor tempo no serviço público</a:t>
            </a:r>
          </a:p>
          <a:p>
            <a:pPr marL="109728" indent="0">
              <a:buNone/>
            </a:pPr>
            <a:r>
              <a:rPr lang="pt-BR" sz="2400" dirty="0" smtClean="0"/>
              <a:t> </a:t>
            </a:r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88379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800" dirty="0" smtClean="0"/>
              <a:t>GODOY, A. S. Introdução à pesquisa qualitativa e suas possibilidades. Revista de Administração de Empresas, São Paulo, v. 35, n. 2, mar./abr., 1995a.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LOTTA, G. S. (2002), Avaliação de desempenho na área pública: perspectivas e propostas frente a dois casos práticos.</a:t>
            </a:r>
          </a:p>
          <a:p>
            <a:pPr algn="just"/>
            <a:endParaRPr lang="pt-BR" sz="2800" dirty="0" smtClean="0"/>
          </a:p>
          <a:p>
            <a:pPr algn="just"/>
            <a:r>
              <a:rPr lang="es-ES" sz="2800" dirty="0" err="1" smtClean="0"/>
              <a:t>Schedler</a:t>
            </a:r>
            <a:r>
              <a:rPr lang="es-ES" sz="2800" dirty="0" smtClean="0"/>
              <a:t>, Andreas, ¿Qué es la rendición de cuentas?, México, IFAI, 2004.</a:t>
            </a:r>
          </a:p>
          <a:p>
            <a:pPr algn="just"/>
            <a:endParaRPr lang="es-ES" sz="2800" dirty="0" smtClean="0"/>
          </a:p>
          <a:p>
            <a:pPr algn="just"/>
            <a:r>
              <a:rPr lang="en-US" sz="2800" dirty="0" err="1" smtClean="0"/>
              <a:t>Cronbach</a:t>
            </a:r>
            <a:r>
              <a:rPr lang="en-US" sz="2800" dirty="0" smtClean="0"/>
              <a:t>, Lee J. "Coefficient alpha and the internal structure of tests." </a:t>
            </a:r>
            <a:r>
              <a:rPr lang="en-US" sz="2800" i="1" dirty="0" err="1" smtClean="0"/>
              <a:t>psychometrika</a:t>
            </a:r>
            <a:r>
              <a:rPr lang="en-US" sz="2800" dirty="0" smtClean="0"/>
              <a:t> 16.3 (1951): 297-334.</a:t>
            </a:r>
            <a:endParaRPr lang="pt-BR" sz="28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6527085"/>
            <a:ext cx="19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SINTAE UFRRJ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pt-BR" sz="800" b="1" dirty="0" smtClean="0"/>
          </a:p>
          <a:p>
            <a:pPr marL="109728" indent="0" algn="just">
              <a:buNone/>
            </a:pPr>
            <a:r>
              <a:rPr lang="pt-BR" sz="2800" dirty="0" smtClean="0"/>
              <a:t>A atividade de controle relacionada aos servidores públicos federais brasileiros é entendida, majoritariamente, sob a ótica da legalidade. </a:t>
            </a:r>
            <a:endParaRPr lang="pt-BR" sz="2800" dirty="0" smtClean="0"/>
          </a:p>
          <a:p>
            <a:pPr marL="109728" indent="0" algn="just">
              <a:buNone/>
            </a:pPr>
            <a:endParaRPr lang="pt-BR" sz="2800" dirty="0" smtClean="0"/>
          </a:p>
          <a:p>
            <a:pPr marL="109728" indent="0" algn="just">
              <a:buNone/>
            </a:pPr>
            <a:r>
              <a:rPr lang="pt-BR" sz="2800" dirty="0" smtClean="0"/>
              <a:t>Entretanto, o exercício das atividades profissionais desses indivíduos também estão sujeitas a outros controles, formais ou informais, tais como a </a:t>
            </a:r>
            <a:r>
              <a:rPr lang="pt-BR" sz="2800" u="sng" dirty="0" smtClean="0"/>
              <a:t>avaliação de desempenho</a:t>
            </a:r>
            <a:r>
              <a:rPr lang="pt-BR" sz="2800" dirty="0" smtClean="0"/>
              <a:t>, a</a:t>
            </a:r>
            <a:r>
              <a:rPr lang="pt-BR" sz="2800" u="sng" dirty="0" smtClean="0"/>
              <a:t>s metas organizacionais</a:t>
            </a:r>
            <a:r>
              <a:rPr lang="pt-BR" sz="2800" dirty="0" smtClean="0"/>
              <a:t> e, de forma mais ampla, sob aspectos relacionados à </a:t>
            </a:r>
            <a:r>
              <a:rPr lang="pt-BR" sz="2800" i="1" dirty="0" smtClean="0"/>
              <a:t>accountability</a:t>
            </a:r>
            <a:r>
              <a:rPr lang="pt-BR" sz="2800" dirty="0" smtClean="0"/>
              <a:t> (SCHEDLER, 2004).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2400" dirty="0" smtClean="0"/>
              <a:t>Dessa forma, a discussão sobre controle apresenta-se central nas ações relacionada à gestão de pessoas, pois aponta para a necessidade de ações efetivas de controle no âmbito das organizações públicas. </a:t>
            </a:r>
            <a:endParaRPr lang="pt-BR" sz="2400" dirty="0" smtClean="0"/>
          </a:p>
          <a:p>
            <a:pPr marL="109728" indent="0" algn="just">
              <a:buNone/>
            </a:pPr>
            <a:endParaRPr lang="pt-BR" sz="2400" dirty="0" smtClean="0"/>
          </a:p>
          <a:p>
            <a:pPr marL="109728" indent="0" algn="just">
              <a:buNone/>
            </a:pPr>
            <a:r>
              <a:rPr lang="pt-BR" sz="2400" dirty="0" smtClean="0"/>
              <a:t>A despeito dessa importância, são escassos os instrumentos de mensuração da atividade de controle, exceto em relação aos trabalhos sobre avaliação de desempenho (LOTTA, 2002).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749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sz="2800" dirty="0" smtClean="0"/>
              <a:t> Construir e apresentar um índice de percepção do controle das atividades dos servidores técnicos-administrativos de uma Instituição de Ensino Superior. </a:t>
            </a:r>
            <a:endParaRPr lang="pt-BR" sz="2800" dirty="0" smtClean="0"/>
          </a:p>
          <a:p>
            <a:pPr algn="just">
              <a:buNone/>
            </a:pPr>
            <a:endParaRPr lang="pt-BR" sz="2800" dirty="0" smtClean="0"/>
          </a:p>
          <a:p>
            <a:pPr algn="just">
              <a:buFont typeface="Wingdings" pitchFamily="2" charset="2"/>
              <a:buChar char="q"/>
            </a:pPr>
            <a:r>
              <a:rPr lang="pt-BR" sz="2800" dirty="0" smtClean="0"/>
              <a:t> Observar como certas características desses servidores estão relacionadas com  variações  desse índice.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17615"/>
            <a:ext cx="8219256" cy="4975681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endParaRPr lang="pt-BR" sz="1600" dirty="0" smtClean="0"/>
          </a:p>
          <a:p>
            <a:pPr marL="109728" indent="0" algn="just">
              <a:buNone/>
            </a:pPr>
            <a:endParaRPr lang="pt-BR" sz="1600" dirty="0" smtClean="0"/>
          </a:p>
          <a:p>
            <a:pPr marL="109728" indent="0" algn="just">
              <a:buNone/>
            </a:pPr>
            <a:r>
              <a:rPr lang="pt-BR" sz="2400" dirty="0" smtClean="0"/>
              <a:t>Esta investigação se trata de um estudo exploratório e descritivo (Godoy, 1995ª).</a:t>
            </a:r>
          </a:p>
          <a:p>
            <a:pPr marL="109728" indent="0" algn="just">
              <a:buNone/>
            </a:pPr>
            <a:endParaRPr lang="pt-BR" sz="1700" dirty="0" smtClean="0"/>
          </a:p>
          <a:p>
            <a:pPr marL="109728" indent="0" algn="just">
              <a:buNone/>
            </a:pPr>
            <a:r>
              <a:rPr lang="pt-BR" sz="2200" dirty="0" smtClean="0"/>
              <a:t>A análise foi realizada através dos dados fornecidos pelo Mapeamento de Competências da Força de Trabalho da UFRRJ e referem-se à unidade organizacional </a:t>
            </a:r>
            <a:r>
              <a:rPr lang="pt-BR" sz="2200" b="1" dirty="0" smtClean="0"/>
              <a:t>Prefeitura Universitária</a:t>
            </a:r>
            <a:r>
              <a:rPr lang="pt-BR" sz="2200" dirty="0" smtClean="0"/>
              <a:t> obtidos nos anos de 2012 a </a:t>
            </a:r>
            <a:r>
              <a:rPr lang="pt-BR" sz="2200" dirty="0" smtClean="0"/>
              <a:t>2015. </a:t>
            </a:r>
            <a:endParaRPr lang="pt-BR" sz="1600" dirty="0" smtClean="0"/>
          </a:p>
          <a:p>
            <a:pPr algn="ctr"/>
            <a:endParaRPr lang="pt-BR" sz="3600" b="1" dirty="0" smtClean="0"/>
          </a:p>
          <a:p>
            <a:pPr algn="ctr"/>
            <a:endParaRPr lang="pt-BR" sz="3600" b="1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527085"/>
            <a:ext cx="19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SINTAE UFRJ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5004048" cy="38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ço Reservado para Conteúdo 8"/>
          <p:cNvGraphicFramePr>
            <a:graphicFrameLocks/>
          </p:cNvGraphicFramePr>
          <p:nvPr/>
        </p:nvGraphicFramePr>
        <p:xfrm>
          <a:off x="3419872" y="3356992"/>
          <a:ext cx="5724128" cy="329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Espaço Reservado para Conteúdo 10"/>
          <p:cNvGraphicFramePr>
            <a:graphicFrameLocks/>
          </p:cNvGraphicFramePr>
          <p:nvPr/>
        </p:nvGraphicFramePr>
        <p:xfrm>
          <a:off x="5004048" y="0"/>
          <a:ext cx="3600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5072074"/>
            <a:ext cx="303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 da Força de</a:t>
            </a:r>
          </a:p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Trabalho da Prefeitura</a:t>
            </a:r>
            <a:endParaRPr lang="pt-B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85720" y="1000108"/>
            <a:ext cx="8229600" cy="1944216"/>
          </a:xfrm>
        </p:spPr>
        <p:txBody>
          <a:bodyPr>
            <a:noAutofit/>
          </a:bodyPr>
          <a:lstStyle/>
          <a:p>
            <a:pPr algn="just"/>
            <a:endParaRPr lang="pt-BR" sz="2200" dirty="0" smtClean="0"/>
          </a:p>
          <a:p>
            <a:pPr marL="109728" indent="0" algn="just">
              <a:buNone/>
            </a:pPr>
            <a:r>
              <a:rPr lang="pt-BR" sz="2200" dirty="0" smtClean="0"/>
              <a:t>Esses dados permitiram a elaboração do </a:t>
            </a: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 Percepção de Controle - IPCO </a:t>
            </a:r>
            <a:r>
              <a:rPr lang="pt-BR" sz="2200" dirty="0" smtClean="0"/>
              <a:t>- que foi elaborado a partir de 3 perguntas relacionadas com a atividade de controle na organização. Essas questões utilizavam uma escala Likert de 5 pontos do questionário do Mapeamento. </a:t>
            </a:r>
          </a:p>
          <a:p>
            <a:pPr algn="just"/>
            <a:endParaRPr lang="pt-BR" sz="2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pt-BR" sz="2200" dirty="0" smtClean="0"/>
          </a:p>
          <a:p>
            <a:pPr algn="just">
              <a:buNone/>
            </a:pPr>
            <a:endParaRPr lang="pt-BR" sz="2200" dirty="0" smtClean="0"/>
          </a:p>
          <a:p>
            <a:pPr algn="ctr"/>
            <a:endParaRPr lang="pt-BR" sz="2200" b="1" dirty="0" smtClean="0"/>
          </a:p>
          <a:p>
            <a:pPr algn="ctr"/>
            <a:endParaRPr lang="pt-BR" sz="2200" b="1" dirty="0" smtClean="0"/>
          </a:p>
          <a:p>
            <a:pPr algn="ctr"/>
            <a:endParaRPr lang="pt-BR" sz="2200" b="1" dirty="0" smtClean="0"/>
          </a:p>
          <a:p>
            <a:pPr algn="ctr"/>
            <a:endParaRPr lang="pt-BR" sz="2200" b="1" dirty="0" smtClean="0"/>
          </a:p>
          <a:p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357158" y="3357562"/>
            <a:ext cx="8229600" cy="27146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CONTROLE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Significa acompanhar e avaliar a realização das atividades de acordo com os planos e metas.</a:t>
            </a:r>
          </a:p>
          <a:p>
            <a:pPr marL="365760" marR="0" lvl="0" indent="-256032" algn="l" defTabSz="914400" rtl="0" eaLnBrk="1" fontAlgn="t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0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3753870"/>
              </p:ext>
            </p:extLst>
          </p:nvPr>
        </p:nvGraphicFramePr>
        <p:xfrm>
          <a:off x="214282" y="1285860"/>
          <a:ext cx="8643966" cy="2500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94"/>
                <a:gridCol w="7730372"/>
              </a:tblGrid>
              <a:tr h="53132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PERGUNTAS QUE</a:t>
                      </a:r>
                      <a:r>
                        <a:rPr lang="pt-BR" sz="1400" baseline="0" dirty="0" smtClean="0"/>
                        <a:t> COMPÕEM O IPCO</a:t>
                      </a:r>
                      <a:endParaRPr lang="pt-BR" sz="1400" dirty="0" smtClean="0"/>
                    </a:p>
                    <a:p>
                      <a:endParaRPr lang="pt-BR" sz="1400" dirty="0"/>
                    </a:p>
                  </a:txBody>
                  <a:tcPr/>
                </a:tc>
              </a:tr>
              <a:tr h="65633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No/Na (</a:t>
                      </a:r>
                      <a:r>
                        <a:rPr lang="pt-BR" sz="1800" dirty="0" err="1" smtClean="0"/>
                        <a:t>Unid</a:t>
                      </a:r>
                      <a:r>
                        <a:rPr lang="pt-BR" sz="1800" dirty="0" smtClean="0"/>
                        <a:t>. Trabalho) se utilizam  instrumentos e indicadores de controle?</a:t>
                      </a:r>
                      <a:endParaRPr lang="pt-BR" sz="1800" b="1" dirty="0"/>
                    </a:p>
                  </a:txBody>
                  <a:tcPr/>
                </a:tc>
              </a:tr>
              <a:tr h="65633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Os instrumentos e indicadores de controle das suas atividades são explicados a você?</a:t>
                      </a:r>
                      <a:endParaRPr lang="pt-BR" sz="1800" b="1" dirty="0"/>
                    </a:p>
                  </a:txBody>
                  <a:tcPr/>
                </a:tc>
              </a:tr>
              <a:tr h="65633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Os instrumentos e indicadores de controle das suas atividades são adequados para alcançar os objetivos estabelecidos?</a:t>
                      </a:r>
                      <a:endParaRPr lang="pt-BR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374" y="4071942"/>
            <a:ext cx="9072626" cy="2428892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A validação do </a:t>
            </a:r>
            <a:r>
              <a:rPr lang="pt-BR" sz="2200" dirty="0" smtClean="0"/>
              <a:t>IPCO </a:t>
            </a:r>
            <a:r>
              <a:rPr lang="pt-BR" sz="2200" dirty="0" smtClean="0"/>
              <a:t>foi realizada a partir do Alfa de Cronbach (CRONBACH, 1947), uma medida de confiabilidade que avalia a consistência de um construto pela correlação entre as perguntas de um questionário, cujo valor reportado foi igual a </a:t>
            </a:r>
            <a:r>
              <a:rPr lang="pt-BR" sz="2200" dirty="0" smtClean="0"/>
              <a:t>0,94, o que revela a alta consistência da medida proposta</a:t>
            </a:r>
            <a:endParaRPr lang="pt-BR" sz="2200" dirty="0" smtClean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xmlns="" val="16040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Histograma IPCO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527085"/>
            <a:ext cx="19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SINTAE UFRRJ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928662" y="1214422"/>
          <a:ext cx="7572428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6182" y="292893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IPCO Médio: 3,19</a:t>
            </a:r>
          </a:p>
          <a:p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1166</TotalTime>
  <Words>702</Words>
  <Application>Microsoft Office PowerPoint</Application>
  <PresentationFormat>On-screen Show (4:3)</PresentationFormat>
  <Paragraphs>119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Concurso</vt:lpstr>
      <vt:lpstr>V SINTAE UFRJ</vt:lpstr>
      <vt:lpstr>Introdução</vt:lpstr>
      <vt:lpstr>Introdução</vt:lpstr>
      <vt:lpstr>Objetivo </vt:lpstr>
      <vt:lpstr>Metodologia</vt:lpstr>
      <vt:lpstr>Slide 6</vt:lpstr>
      <vt:lpstr>Metodologia</vt:lpstr>
      <vt:lpstr>Metodologia</vt:lpstr>
      <vt:lpstr>Histograma IPCO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Conclusões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SINTAE</dc:title>
  <dc:creator>lucimere</dc:creator>
  <cp:lastModifiedBy>andra</cp:lastModifiedBy>
  <cp:revision>90</cp:revision>
  <dcterms:created xsi:type="dcterms:W3CDTF">2016-08-29T17:32:10Z</dcterms:created>
  <dcterms:modified xsi:type="dcterms:W3CDTF">2017-10-06T01:20:39Z</dcterms:modified>
</cp:coreProperties>
</file>