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58" r:id="rId5"/>
    <p:sldId id="268" r:id="rId6"/>
    <p:sldId id="269" r:id="rId7"/>
    <p:sldId id="262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95AD-9D4A-054D-A7BB-31CCE71EAB80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FLEX-</a:t>
            </a:r>
            <a:r>
              <a:rPr lang="en-US" dirty="0" smtClean="0"/>
              <a:t>FEC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Ali C </a:t>
            </a:r>
            <a:r>
              <a:rPr lang="en-US" dirty="0" err="1" smtClean="0"/>
              <a:t>Begen</a:t>
            </a:r>
            <a:endParaRPr lang="en-US" dirty="0" smtClean="0"/>
          </a:p>
          <a:p>
            <a:r>
              <a:rPr lang="en-US" dirty="0"/>
              <a:t>Varun Singh</a:t>
            </a:r>
          </a:p>
          <a:p>
            <a:r>
              <a:rPr lang="en-US" dirty="0" smtClean="0"/>
              <a:t>Mo </a:t>
            </a:r>
            <a:r>
              <a:rPr lang="en-US" dirty="0" err="1" smtClean="0"/>
              <a:t>Zanaty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AVTCore</a:t>
            </a:r>
            <a:r>
              <a:rPr lang="en-US" dirty="0" smtClean="0"/>
              <a:t>, IETF 91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64777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draft-singh-payload-rtp-1d2d-parity-scheme-00</a:t>
            </a:r>
          </a:p>
        </p:txBody>
      </p:sp>
    </p:spTree>
    <p:extLst>
      <p:ext uri="{BB962C8B-B14F-4D97-AF65-F5344CB8AC3E}">
        <p14:creationId xmlns:p14="http://schemas.microsoft.com/office/powerpoint/2010/main" val="27637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MSK values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00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16-bit mask</a:t>
            </a:r>
          </a:p>
          <a:p>
            <a:r>
              <a:rPr lang="en-US" dirty="0" smtClean="0"/>
              <a:t>01 </a:t>
            </a:r>
            <a:r>
              <a:rPr lang="en-US" dirty="0" smtClean="0">
                <a:sym typeface="Wingdings"/>
              </a:rPr>
              <a:t> 48-bit mask</a:t>
            </a:r>
          </a:p>
          <a:p>
            <a:r>
              <a:rPr lang="en-US" dirty="0" smtClean="0">
                <a:sym typeface="Wingdings"/>
              </a:rPr>
              <a:t>10  112-bit mask</a:t>
            </a:r>
          </a:p>
          <a:p>
            <a:r>
              <a:rPr lang="en-US" dirty="0" smtClean="0">
                <a:sym typeface="Wingdings"/>
              </a:rPr>
              <a:t>11  </a:t>
            </a:r>
            <a:r>
              <a:rPr lang="en-US" dirty="0" smtClean="0">
                <a:sym typeface="Wingdings"/>
              </a:rPr>
              <a:t>virtual mask</a:t>
            </a:r>
            <a:r>
              <a:rPr lang="en-US" dirty="0" smtClean="0">
                <a:sym typeface="Wingdings"/>
              </a:rPr>
              <a:t>, see M and N values</a:t>
            </a:r>
          </a:p>
        </p:txBody>
      </p:sp>
    </p:spTree>
    <p:extLst>
      <p:ext uri="{BB962C8B-B14F-4D97-AF65-F5344CB8AC3E}">
        <p14:creationId xmlns:p14="http://schemas.microsoft.com/office/powerpoint/2010/main" val="43567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MSK values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/>
              </a:rPr>
              <a:t>M=0, N=0  fixed values indicated in SDP</a:t>
            </a:r>
          </a:p>
          <a:p>
            <a:endParaRPr lang="en-US" dirty="0" smtClean="0"/>
          </a:p>
          <a:p>
            <a:r>
              <a:rPr lang="en-US" dirty="0" smtClean="0"/>
              <a:t>M&gt;0, N=0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row of M non</a:t>
            </a:r>
            <a:r>
              <a:rPr lang="en-US" dirty="0" smtClean="0">
                <a:sym typeface="Wingdings"/>
              </a:rPr>
              <a:t>-</a:t>
            </a:r>
            <a:r>
              <a:rPr lang="en-US" dirty="0" smtClean="0">
                <a:sym typeface="Wingdings"/>
              </a:rPr>
              <a:t>interleaved packets </a:t>
            </a:r>
            <a:r>
              <a:rPr lang="en-US" dirty="0" smtClean="0">
                <a:sym typeface="Wingdings"/>
              </a:rPr>
              <a:t>starting from </a:t>
            </a:r>
            <a:r>
              <a:rPr lang="en-US" dirty="0" err="1" smtClean="0">
                <a:sym typeface="Wingdings"/>
              </a:rPr>
              <a:t>SN_base</a:t>
            </a:r>
            <a:r>
              <a:rPr lang="en-US" dirty="0" smtClean="0">
                <a:sym typeface="Wingdings"/>
              </a:rPr>
              <a:t>:</a:t>
            </a:r>
            <a:endParaRPr lang="en-US" dirty="0" smtClean="0">
              <a:sym typeface="Wingdings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  <a:sym typeface="Wingdings"/>
              </a:rPr>
              <a:t>	SN</a:t>
            </a:r>
            <a:r>
              <a:rPr lang="en-US" dirty="0">
                <a:latin typeface="Consolas"/>
                <a:cs typeface="Consolas"/>
                <a:sym typeface="Wingdings"/>
              </a:rPr>
              <a:t>, SN+1, SN+2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,…, </a:t>
            </a:r>
            <a:r>
              <a:rPr lang="en-US" dirty="0">
                <a:latin typeface="Consolas"/>
                <a:cs typeface="Consolas"/>
                <a:sym typeface="Wingdings"/>
              </a:rPr>
              <a:t>SN+(M-1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</a:t>
            </a:r>
            <a:endParaRPr lang="en-US" dirty="0" smtClean="0">
              <a:latin typeface="Consolas"/>
              <a:cs typeface="Consolas"/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/>
              <a:t>M&gt;0, </a:t>
            </a:r>
            <a:r>
              <a:rPr lang="en-US" dirty="0" smtClean="0"/>
              <a:t>N&gt;0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column of N </a:t>
            </a:r>
            <a:r>
              <a:rPr lang="en-US" dirty="0">
                <a:sym typeface="Wingdings"/>
              </a:rPr>
              <a:t>packets interleaved by </a:t>
            </a:r>
            <a:r>
              <a:rPr lang="en-US" dirty="0" smtClean="0">
                <a:sym typeface="Wingdings"/>
              </a:rPr>
              <a:t>every M packets starting </a:t>
            </a:r>
            <a:r>
              <a:rPr lang="en-US" dirty="0">
                <a:sym typeface="Wingdings"/>
              </a:rPr>
              <a:t>from </a:t>
            </a:r>
            <a:r>
              <a:rPr lang="en-US" dirty="0" err="1" smtClean="0">
                <a:sym typeface="Wingdings"/>
              </a:rPr>
              <a:t>SN_base</a:t>
            </a:r>
            <a:r>
              <a:rPr lang="en-US" dirty="0" smtClean="0">
                <a:sym typeface="Wingdings"/>
              </a:rPr>
              <a:t>:</a:t>
            </a:r>
            <a:endParaRPr lang="en-US" dirty="0" smtClean="0">
              <a:sym typeface="Wingdings"/>
            </a:endParaRP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  <a:sym typeface="Wingdings"/>
              </a:rPr>
              <a:t>	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SN, </a:t>
            </a:r>
            <a:r>
              <a:rPr lang="en-US" dirty="0">
                <a:latin typeface="Consolas"/>
                <a:cs typeface="Consolas"/>
                <a:sym typeface="Wingdings"/>
              </a:rPr>
              <a:t>SN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+(1x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M)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, SN+(2xM),…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, </a:t>
            </a:r>
            <a:r>
              <a:rPr lang="en-US" dirty="0">
                <a:latin typeface="Consolas"/>
                <a:cs typeface="Consolas"/>
                <a:sym typeface="Wingdings"/>
              </a:rPr>
              <a:t>SN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+(N-1)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xM</a:t>
            </a:r>
            <a:endParaRPr lang="en-US" dirty="0">
              <a:latin typeface="Consolas"/>
              <a:cs typeface="Consola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3567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in MMUSIC about SDP</a:t>
            </a:r>
          </a:p>
          <a:p>
            <a:endParaRPr lang="en-US" dirty="0" smtClean="0"/>
          </a:p>
          <a:p>
            <a:r>
              <a:rPr lang="en-US" dirty="0" smtClean="0"/>
              <a:t>Adoption as PAYLOAD WG-item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0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2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912"/>
            <a:ext cx="8229600" cy="51288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FEC standards lack sufficient flexibility to be usable for many use cases, including RTCWEB</a:t>
            </a:r>
          </a:p>
          <a:p>
            <a:endParaRPr lang="en-US" dirty="0" smtClean="0"/>
          </a:p>
          <a:p>
            <a:r>
              <a:rPr lang="en-US" dirty="0"/>
              <a:t>RFC 2733 XOR with 24-bit </a:t>
            </a:r>
            <a:r>
              <a:rPr lang="en-US" dirty="0" smtClean="0"/>
              <a:t>mask: </a:t>
            </a:r>
            <a:r>
              <a:rPr lang="en-US" dirty="0"/>
              <a:t>obsoleted by </a:t>
            </a:r>
            <a:r>
              <a:rPr lang="en-US" dirty="0" smtClean="0"/>
              <a:t>5109</a:t>
            </a:r>
            <a:endParaRPr lang="en-US" dirty="0" smtClean="0"/>
          </a:p>
          <a:p>
            <a:r>
              <a:rPr lang="en-US" dirty="0" smtClean="0"/>
              <a:t>RFC 5109 XOR with 48-bit mask and ULP:</a:t>
            </a:r>
          </a:p>
          <a:p>
            <a:pPr lvl="1"/>
            <a:r>
              <a:rPr lang="en-US" dirty="0" smtClean="0"/>
              <a:t>SSRC multiplexing not supported</a:t>
            </a:r>
          </a:p>
          <a:p>
            <a:pPr lvl="2"/>
            <a:r>
              <a:rPr lang="en-US" dirty="0" smtClean="0"/>
              <a:t>draft</a:t>
            </a:r>
            <a:r>
              <a:rPr lang="en-US" dirty="0"/>
              <a:t>-</a:t>
            </a:r>
            <a:r>
              <a:rPr lang="en-US" dirty="0" err="1"/>
              <a:t>lennox</a:t>
            </a:r>
            <a:r>
              <a:rPr lang="en-US" dirty="0"/>
              <a:t>-payload-</a:t>
            </a:r>
            <a:r>
              <a:rPr lang="en-US" dirty="0" err="1"/>
              <a:t>ulp</a:t>
            </a:r>
            <a:r>
              <a:rPr lang="en-US" dirty="0"/>
              <a:t>-</a:t>
            </a:r>
            <a:r>
              <a:rPr lang="en-US" dirty="0" err="1"/>
              <a:t>ssrc</a:t>
            </a:r>
            <a:r>
              <a:rPr lang="en-US" dirty="0"/>
              <a:t>-</a:t>
            </a:r>
            <a:r>
              <a:rPr lang="en-US" dirty="0" smtClean="0"/>
              <a:t>mux proposes a=</a:t>
            </a:r>
            <a:r>
              <a:rPr lang="en-US" dirty="0" err="1" smtClean="0"/>
              <a:t>ssrc-group:FEC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48-bit mask insufficient for interleaved FEC to recover from burst loss, and requires &gt;2% FEC</a:t>
            </a:r>
            <a:endParaRPr lang="en-US" dirty="0" smtClean="0"/>
          </a:p>
          <a:p>
            <a:r>
              <a:rPr lang="en-US" dirty="0" smtClean="0"/>
              <a:t>RFC 6015 XOR with fixed 1D </a:t>
            </a:r>
            <a:r>
              <a:rPr lang="en-US" dirty="0" smtClean="0"/>
              <a:t>i</a:t>
            </a:r>
            <a:r>
              <a:rPr lang="en-US" dirty="0" smtClean="0"/>
              <a:t>nterleaved FEC:</a:t>
            </a:r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on-standard RTP header prevents general use</a:t>
            </a:r>
          </a:p>
          <a:p>
            <a:pPr lvl="1"/>
            <a:r>
              <a:rPr lang="en-US" dirty="0" smtClean="0"/>
              <a:t>Fixed parameters not suited for adaptive real-time cases</a:t>
            </a:r>
          </a:p>
          <a:p>
            <a:r>
              <a:rPr lang="en-US" dirty="0"/>
              <a:t>RFC 6682 Raptor FEC: IPR declarations </a:t>
            </a:r>
            <a:r>
              <a:rPr lang="en-US" dirty="0" smtClean="0"/>
              <a:t>exist</a:t>
            </a:r>
            <a:endParaRPr lang="en-US" dirty="0"/>
          </a:p>
          <a:p>
            <a:r>
              <a:rPr lang="en-US" dirty="0"/>
              <a:t>RFC 6865 Reed-Solomon FEC: no RTP </a:t>
            </a:r>
            <a:r>
              <a:rPr lang="en-US" dirty="0" smtClean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2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Proposed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912"/>
            <a:ext cx="8229600" cy="51288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New flexible FEC payload format ‘</a:t>
            </a:r>
            <a:r>
              <a:rPr lang="en-US" dirty="0" err="1" smtClean="0"/>
              <a:t>flexfec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Flexibility for sender to adapt FEC scheme based on dynamic network conditions (e.g. RTCP)</a:t>
            </a:r>
            <a:endParaRPr lang="en-US" dirty="0"/>
          </a:p>
          <a:p>
            <a:r>
              <a:rPr lang="en-US" dirty="0" smtClean="0"/>
              <a:t>Flexibility to use different multiplexing:</a:t>
            </a:r>
          </a:p>
          <a:p>
            <a:pPr lvl="1"/>
            <a:r>
              <a:rPr lang="en-US" dirty="0" smtClean="0"/>
              <a:t>SSRC multiplexing (e.g. BUNDLE, Unified Plan)</a:t>
            </a:r>
          </a:p>
          <a:p>
            <a:pPr lvl="1"/>
            <a:r>
              <a:rPr lang="en-US" dirty="0" smtClean="0"/>
              <a:t>RTP session multiplexing (e.g. multicast, legacy SIP)</a:t>
            </a:r>
          </a:p>
          <a:p>
            <a:pPr lvl="1"/>
            <a:r>
              <a:rPr lang="en-US" dirty="0" smtClean="0"/>
              <a:t>PT multiplexing within the same RTP stream</a:t>
            </a:r>
          </a:p>
          <a:p>
            <a:pPr lvl="1"/>
            <a:r>
              <a:rPr lang="en-US" dirty="0" smtClean="0"/>
              <a:t>RED multiplexing within the same RTP packet</a:t>
            </a:r>
          </a:p>
          <a:p>
            <a:r>
              <a:rPr lang="en-US" dirty="0" smtClean="0"/>
              <a:t>16, 48 or </a:t>
            </a:r>
            <a:r>
              <a:rPr lang="en-US" dirty="0" smtClean="0"/>
              <a:t>112-bit mask for irregular FEC patterns</a:t>
            </a:r>
          </a:p>
          <a:p>
            <a:pPr lvl="1"/>
            <a:r>
              <a:rPr lang="en-US" dirty="0" smtClean="0"/>
              <a:t>112-bit mask allows larger source blocks and &lt;1% FEC</a:t>
            </a:r>
            <a:endParaRPr lang="en-US" dirty="0" smtClean="0"/>
          </a:p>
          <a:p>
            <a:r>
              <a:rPr lang="en-US" dirty="0" smtClean="0"/>
              <a:t>Virtual bit mask for larger, regular FEC patterns up to:</a:t>
            </a:r>
          </a:p>
          <a:p>
            <a:pPr lvl="1"/>
            <a:r>
              <a:rPr lang="en-US" dirty="0" smtClean="0"/>
              <a:t>255 non-interleaved (1D row) source packets, or</a:t>
            </a:r>
          </a:p>
          <a:p>
            <a:pPr lvl="1"/>
            <a:r>
              <a:rPr lang="en-US" smtClean="0"/>
              <a:t>255x255 </a:t>
            </a:r>
            <a:r>
              <a:rPr lang="en-US" dirty="0" smtClean="0"/>
              <a:t>interleaved (2D column*row) source packets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2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Row FEC (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1D non-interleaved)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7586" name="Group 42"/>
          <p:cNvGrpSpPr>
            <a:grpSpLocks/>
          </p:cNvGrpSpPr>
          <p:nvPr/>
        </p:nvGrpSpPr>
        <p:grpSpPr bwMode="auto">
          <a:xfrm>
            <a:off x="518780" y="2292972"/>
            <a:ext cx="3780692" cy="2690446"/>
            <a:chOff x="539080" y="1914550"/>
            <a:chExt cx="4095800" cy="2913856"/>
          </a:xfrm>
        </p:grpSpPr>
        <p:sp>
          <p:nvSpPr>
            <p:cNvPr id="67602" name="Rectangle 4"/>
            <p:cNvSpPr>
              <a:spLocks noChangeArrowheads="1"/>
            </p:cNvSpPr>
            <p:nvPr/>
          </p:nvSpPr>
          <p:spPr bwMode="auto">
            <a:xfrm>
              <a:off x="5390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67603" name="Rectangle 5"/>
            <p:cNvSpPr>
              <a:spLocks noChangeArrowheads="1"/>
            </p:cNvSpPr>
            <p:nvPr/>
          </p:nvSpPr>
          <p:spPr bwMode="auto">
            <a:xfrm>
              <a:off x="15296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2</a:t>
              </a:r>
              <a:endParaRPr lang="de-DE" sz="1700" b="1"/>
            </a:p>
          </p:txBody>
        </p:sp>
        <p:sp>
          <p:nvSpPr>
            <p:cNvPr id="67604" name="Rectangle 6"/>
            <p:cNvSpPr>
              <a:spLocks noChangeArrowheads="1"/>
            </p:cNvSpPr>
            <p:nvPr/>
          </p:nvSpPr>
          <p:spPr bwMode="auto">
            <a:xfrm>
              <a:off x="25202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7605" name="Rectangle 10"/>
            <p:cNvSpPr>
              <a:spLocks noChangeArrowheads="1"/>
            </p:cNvSpPr>
            <p:nvPr/>
          </p:nvSpPr>
          <p:spPr bwMode="auto">
            <a:xfrm>
              <a:off x="5536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7606" name="Rectangle 18"/>
            <p:cNvSpPr>
              <a:spLocks noChangeArrowheads="1"/>
            </p:cNvSpPr>
            <p:nvPr/>
          </p:nvSpPr>
          <p:spPr bwMode="auto">
            <a:xfrm>
              <a:off x="15442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7607" name="Rectangle 19"/>
            <p:cNvSpPr>
              <a:spLocks noChangeArrowheads="1"/>
            </p:cNvSpPr>
            <p:nvPr/>
          </p:nvSpPr>
          <p:spPr bwMode="auto">
            <a:xfrm>
              <a:off x="25348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7608" name="Rectangle 7"/>
            <p:cNvSpPr>
              <a:spLocks noChangeArrowheads="1"/>
            </p:cNvSpPr>
            <p:nvPr/>
          </p:nvSpPr>
          <p:spPr bwMode="auto">
            <a:xfrm>
              <a:off x="5536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7609" name="Rectangle 8"/>
            <p:cNvSpPr>
              <a:spLocks noChangeArrowheads="1"/>
            </p:cNvSpPr>
            <p:nvPr/>
          </p:nvSpPr>
          <p:spPr bwMode="auto">
            <a:xfrm>
              <a:off x="15442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7610" name="Rectangle 9"/>
            <p:cNvSpPr>
              <a:spLocks noChangeArrowheads="1"/>
            </p:cNvSpPr>
            <p:nvPr/>
          </p:nvSpPr>
          <p:spPr bwMode="auto">
            <a:xfrm>
              <a:off x="25348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872871" y="2201810"/>
              <a:ext cx="762009" cy="6110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R1</a:t>
              </a:r>
              <a:endParaRPr lang="de-DE" sz="1700" b="1" dirty="0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872871" y="3211185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R2</a:t>
              </a:r>
              <a:endParaRPr lang="de-DE" sz="1700" b="1" dirty="0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3872871" y="4185644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R3</a:t>
              </a:r>
              <a:endParaRPr lang="de-DE" sz="1700" b="1" dirty="0"/>
            </a:p>
          </p:txBody>
        </p:sp>
        <p:sp>
          <p:nvSpPr>
            <p:cNvPr id="67614" name="Text Box 58"/>
            <p:cNvSpPr txBox="1">
              <a:spLocks noChangeArrowheads="1"/>
            </p:cNvSpPr>
            <p:nvPr/>
          </p:nvSpPr>
          <p:spPr bwMode="auto">
            <a:xfrm>
              <a:off x="2583481" y="1914550"/>
              <a:ext cx="644629" cy="63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906108" y="2262200"/>
            <a:ext cx="3780692" cy="2690446"/>
            <a:chOff x="5291608" y="1914550"/>
            <a:chExt cx="4095800" cy="2913856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5291608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 dirty="0"/>
                <a:t>1</a:t>
              </a:r>
              <a:endParaRPr lang="de-DE" sz="1700" b="1" dirty="0"/>
            </a:p>
          </p:txBody>
        </p:sp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6282208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2</a:t>
              </a:r>
              <a:endParaRPr lang="de-DE" sz="1700" b="1"/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7272808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7591" name="Rectangle 10"/>
            <p:cNvSpPr>
              <a:spLocks noChangeArrowheads="1"/>
            </p:cNvSpPr>
            <p:nvPr/>
          </p:nvSpPr>
          <p:spPr bwMode="auto">
            <a:xfrm>
              <a:off x="5306144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7592" name="Rectangle 18"/>
            <p:cNvSpPr>
              <a:spLocks noChangeArrowheads="1"/>
            </p:cNvSpPr>
            <p:nvPr/>
          </p:nvSpPr>
          <p:spPr bwMode="auto">
            <a:xfrm>
              <a:off x="6296744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7593" name="Rectangle 19"/>
            <p:cNvSpPr>
              <a:spLocks noChangeArrowheads="1"/>
            </p:cNvSpPr>
            <p:nvPr/>
          </p:nvSpPr>
          <p:spPr bwMode="auto">
            <a:xfrm>
              <a:off x="7287344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7594" name="Rectangle 7"/>
            <p:cNvSpPr>
              <a:spLocks noChangeArrowheads="1"/>
            </p:cNvSpPr>
            <p:nvPr/>
          </p:nvSpPr>
          <p:spPr bwMode="auto">
            <a:xfrm>
              <a:off x="5306144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7595" name="Rectangle 8"/>
            <p:cNvSpPr>
              <a:spLocks noChangeArrowheads="1"/>
            </p:cNvSpPr>
            <p:nvPr/>
          </p:nvSpPr>
          <p:spPr bwMode="auto">
            <a:xfrm>
              <a:off x="6296744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7596" name="Rectangle 9"/>
            <p:cNvSpPr>
              <a:spLocks noChangeArrowheads="1"/>
            </p:cNvSpPr>
            <p:nvPr/>
          </p:nvSpPr>
          <p:spPr bwMode="auto">
            <a:xfrm>
              <a:off x="7287344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8625399" y="2201810"/>
              <a:ext cx="762009" cy="6110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R1</a:t>
              </a:r>
              <a:endParaRPr lang="de-DE" sz="1700" b="1" dirty="0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8625399" y="3211185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R2</a:t>
              </a:r>
              <a:endParaRPr lang="de-DE" sz="1700" b="1" dirty="0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8625399" y="4185644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R3</a:t>
              </a:r>
              <a:endParaRPr lang="de-DE" sz="1700" b="1" dirty="0"/>
            </a:p>
          </p:txBody>
        </p:sp>
        <p:sp>
          <p:nvSpPr>
            <p:cNvPr id="67600" name="Text Box 58"/>
            <p:cNvSpPr txBox="1">
              <a:spLocks noChangeArrowheads="1"/>
            </p:cNvSpPr>
            <p:nvPr/>
          </p:nvSpPr>
          <p:spPr bwMode="auto">
            <a:xfrm>
              <a:off x="7336009" y="1914550"/>
              <a:ext cx="644629" cy="63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7601" name="Text Box 58"/>
            <p:cNvSpPr txBox="1">
              <a:spLocks noChangeArrowheads="1"/>
            </p:cNvSpPr>
            <p:nvPr/>
          </p:nvSpPr>
          <p:spPr bwMode="auto">
            <a:xfrm>
              <a:off x="6327896" y="1914550"/>
              <a:ext cx="644629" cy="63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2198" y="1835516"/>
            <a:ext cx="365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Recoverable loss pattern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906108" y="1831307"/>
            <a:ext cx="400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Unrecoverable loss pattern</a:t>
            </a:r>
            <a:endParaRPr lang="en-US" sz="2400" dirty="0"/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627121" y="3197351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2398385" y="4128169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Text Box 58"/>
          <p:cNvSpPr txBox="1">
            <a:spLocks noChangeArrowheads="1"/>
          </p:cNvSpPr>
          <p:nvPr/>
        </p:nvSpPr>
        <p:spPr bwMode="auto">
          <a:xfrm>
            <a:off x="5014449" y="3197804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 Box 58"/>
          <p:cNvSpPr txBox="1">
            <a:spLocks noChangeArrowheads="1"/>
          </p:cNvSpPr>
          <p:nvPr/>
        </p:nvSpPr>
        <p:spPr bwMode="auto">
          <a:xfrm>
            <a:off x="6793224" y="4097397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8162064" y="2235760"/>
            <a:ext cx="4353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586641" y="1767254"/>
            <a:ext cx="0" cy="4421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Column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FEC (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1D interleaved)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7586" name="Group 42"/>
          <p:cNvGrpSpPr>
            <a:grpSpLocks/>
          </p:cNvGrpSpPr>
          <p:nvPr/>
        </p:nvGrpSpPr>
        <p:grpSpPr bwMode="auto">
          <a:xfrm>
            <a:off x="939078" y="2283302"/>
            <a:ext cx="2545579" cy="3689733"/>
            <a:chOff x="539080" y="1914550"/>
            <a:chExt cx="2757745" cy="3996122"/>
          </a:xfrm>
        </p:grpSpPr>
        <p:sp>
          <p:nvSpPr>
            <p:cNvPr id="67602" name="Rectangle 4"/>
            <p:cNvSpPr>
              <a:spLocks noChangeArrowheads="1"/>
            </p:cNvSpPr>
            <p:nvPr/>
          </p:nvSpPr>
          <p:spPr bwMode="auto">
            <a:xfrm>
              <a:off x="5390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67603" name="Rectangle 5"/>
            <p:cNvSpPr>
              <a:spLocks noChangeArrowheads="1"/>
            </p:cNvSpPr>
            <p:nvPr/>
          </p:nvSpPr>
          <p:spPr bwMode="auto">
            <a:xfrm>
              <a:off x="15296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 dirty="0"/>
                <a:t>2</a:t>
              </a:r>
              <a:endParaRPr lang="de-DE" sz="1700" b="1" dirty="0"/>
            </a:p>
          </p:txBody>
        </p:sp>
        <p:sp>
          <p:nvSpPr>
            <p:cNvPr id="67604" name="Rectangle 6"/>
            <p:cNvSpPr>
              <a:spLocks noChangeArrowheads="1"/>
            </p:cNvSpPr>
            <p:nvPr/>
          </p:nvSpPr>
          <p:spPr bwMode="auto">
            <a:xfrm>
              <a:off x="25202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7605" name="Rectangle 10"/>
            <p:cNvSpPr>
              <a:spLocks noChangeArrowheads="1"/>
            </p:cNvSpPr>
            <p:nvPr/>
          </p:nvSpPr>
          <p:spPr bwMode="auto">
            <a:xfrm>
              <a:off x="5536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7606" name="Rectangle 18"/>
            <p:cNvSpPr>
              <a:spLocks noChangeArrowheads="1"/>
            </p:cNvSpPr>
            <p:nvPr/>
          </p:nvSpPr>
          <p:spPr bwMode="auto">
            <a:xfrm>
              <a:off x="15442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7607" name="Rectangle 19"/>
            <p:cNvSpPr>
              <a:spLocks noChangeArrowheads="1"/>
            </p:cNvSpPr>
            <p:nvPr/>
          </p:nvSpPr>
          <p:spPr bwMode="auto">
            <a:xfrm>
              <a:off x="25348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7608" name="Rectangle 7"/>
            <p:cNvSpPr>
              <a:spLocks noChangeArrowheads="1"/>
            </p:cNvSpPr>
            <p:nvPr/>
          </p:nvSpPr>
          <p:spPr bwMode="auto">
            <a:xfrm>
              <a:off x="5536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7609" name="Rectangle 8"/>
            <p:cNvSpPr>
              <a:spLocks noChangeArrowheads="1"/>
            </p:cNvSpPr>
            <p:nvPr/>
          </p:nvSpPr>
          <p:spPr bwMode="auto">
            <a:xfrm>
              <a:off x="15442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7610" name="Rectangle 9"/>
            <p:cNvSpPr>
              <a:spLocks noChangeArrowheads="1"/>
            </p:cNvSpPr>
            <p:nvPr/>
          </p:nvSpPr>
          <p:spPr bwMode="auto">
            <a:xfrm>
              <a:off x="25348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553616" y="5299651"/>
              <a:ext cx="762009" cy="6110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</a:t>
              </a:r>
              <a:r>
                <a:rPr lang="en-US" sz="1700" b="1" dirty="0" smtClean="0"/>
                <a:t>1</a:t>
              </a:r>
              <a:endParaRPr lang="de-DE" sz="1700" b="1" dirty="0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544216" y="5301238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</a:t>
              </a:r>
              <a:r>
                <a:rPr lang="en-US" sz="1700" b="1" dirty="0" smtClean="0"/>
                <a:t>2</a:t>
              </a:r>
              <a:endParaRPr lang="de-DE" sz="1700" b="1" dirty="0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2534816" y="5301238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</a:t>
              </a:r>
              <a:r>
                <a:rPr lang="en-US" sz="1700" b="1" dirty="0" smtClean="0"/>
                <a:t>3</a:t>
              </a:r>
              <a:endParaRPr lang="de-DE" sz="1700" b="1" dirty="0"/>
            </a:p>
          </p:txBody>
        </p:sp>
        <p:sp>
          <p:nvSpPr>
            <p:cNvPr id="67614" name="Text Box 58"/>
            <p:cNvSpPr txBox="1">
              <a:spLocks noChangeArrowheads="1"/>
            </p:cNvSpPr>
            <p:nvPr/>
          </p:nvSpPr>
          <p:spPr bwMode="auto">
            <a:xfrm>
              <a:off x="2583481" y="1914550"/>
              <a:ext cx="644629" cy="63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2198" y="1835516"/>
            <a:ext cx="365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Recoverable loss pattern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86641" y="1767254"/>
            <a:ext cx="0" cy="4421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06108" y="1831307"/>
            <a:ext cx="400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Unrecoverable loss pattern</a:t>
            </a:r>
            <a:endParaRPr lang="en-US" sz="2400" dirty="0"/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1047419" y="3213823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1961808" y="3213823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394457" y="2297181"/>
            <a:ext cx="2545579" cy="3689733"/>
            <a:chOff x="539080" y="1914550"/>
            <a:chExt cx="2757745" cy="3996122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5390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15296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 dirty="0"/>
                <a:t>2</a:t>
              </a:r>
              <a:endParaRPr lang="de-DE" sz="1700" b="1" dirty="0"/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5202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5536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15442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25348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5536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5442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25348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553616" y="5299651"/>
              <a:ext cx="762009" cy="6110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</a:t>
              </a:r>
              <a:r>
                <a:rPr lang="en-US" sz="1700" b="1" dirty="0" smtClean="0"/>
                <a:t>1</a:t>
              </a:r>
              <a:endParaRPr lang="de-DE" sz="1700" b="1" dirty="0"/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4216" y="5301238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</a:t>
              </a:r>
              <a:r>
                <a:rPr lang="en-US" sz="1700" b="1" dirty="0" smtClean="0"/>
                <a:t>2</a:t>
              </a:r>
              <a:endParaRPr lang="de-DE" sz="1700" b="1" dirty="0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2534816" y="5301238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</a:t>
              </a:r>
              <a:r>
                <a:rPr lang="en-US" sz="1700" b="1" dirty="0" smtClean="0"/>
                <a:t>3</a:t>
              </a:r>
              <a:endParaRPr lang="de-DE" sz="1700" b="1" dirty="0"/>
            </a:p>
          </p:txBody>
        </p:sp>
        <p:sp>
          <p:nvSpPr>
            <p:cNvPr id="57" name="Text Box 58"/>
            <p:cNvSpPr txBox="1">
              <a:spLocks noChangeArrowheads="1"/>
            </p:cNvSpPr>
            <p:nvPr/>
          </p:nvSpPr>
          <p:spPr bwMode="auto">
            <a:xfrm>
              <a:off x="2583481" y="1914550"/>
              <a:ext cx="644629" cy="63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5485189" y="3201560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6417187" y="3213823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5485189" y="4094413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5565038" y="5116474"/>
            <a:ext cx="4353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4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2D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Row+Column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FEC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7586" name="Group 42"/>
          <p:cNvGrpSpPr>
            <a:grpSpLocks/>
          </p:cNvGrpSpPr>
          <p:nvPr/>
        </p:nvGrpSpPr>
        <p:grpSpPr bwMode="auto">
          <a:xfrm>
            <a:off x="518780" y="2292972"/>
            <a:ext cx="3780692" cy="2690446"/>
            <a:chOff x="539080" y="1914550"/>
            <a:chExt cx="4095800" cy="2913856"/>
          </a:xfrm>
        </p:grpSpPr>
        <p:sp>
          <p:nvSpPr>
            <p:cNvPr id="67602" name="Rectangle 4"/>
            <p:cNvSpPr>
              <a:spLocks noChangeArrowheads="1"/>
            </p:cNvSpPr>
            <p:nvPr/>
          </p:nvSpPr>
          <p:spPr bwMode="auto">
            <a:xfrm>
              <a:off x="5390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67603" name="Rectangle 5"/>
            <p:cNvSpPr>
              <a:spLocks noChangeArrowheads="1"/>
            </p:cNvSpPr>
            <p:nvPr/>
          </p:nvSpPr>
          <p:spPr bwMode="auto">
            <a:xfrm>
              <a:off x="15296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 dirty="0"/>
                <a:t>2</a:t>
              </a:r>
              <a:endParaRPr lang="de-DE" sz="1700" b="1" dirty="0"/>
            </a:p>
          </p:txBody>
        </p:sp>
        <p:sp>
          <p:nvSpPr>
            <p:cNvPr id="67604" name="Rectangle 6"/>
            <p:cNvSpPr>
              <a:spLocks noChangeArrowheads="1"/>
            </p:cNvSpPr>
            <p:nvPr/>
          </p:nvSpPr>
          <p:spPr bwMode="auto">
            <a:xfrm>
              <a:off x="25202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7605" name="Rectangle 10"/>
            <p:cNvSpPr>
              <a:spLocks noChangeArrowheads="1"/>
            </p:cNvSpPr>
            <p:nvPr/>
          </p:nvSpPr>
          <p:spPr bwMode="auto">
            <a:xfrm>
              <a:off x="5536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7606" name="Rectangle 18"/>
            <p:cNvSpPr>
              <a:spLocks noChangeArrowheads="1"/>
            </p:cNvSpPr>
            <p:nvPr/>
          </p:nvSpPr>
          <p:spPr bwMode="auto">
            <a:xfrm>
              <a:off x="15442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7607" name="Rectangle 19"/>
            <p:cNvSpPr>
              <a:spLocks noChangeArrowheads="1"/>
            </p:cNvSpPr>
            <p:nvPr/>
          </p:nvSpPr>
          <p:spPr bwMode="auto">
            <a:xfrm>
              <a:off x="25348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7608" name="Rectangle 7"/>
            <p:cNvSpPr>
              <a:spLocks noChangeArrowheads="1"/>
            </p:cNvSpPr>
            <p:nvPr/>
          </p:nvSpPr>
          <p:spPr bwMode="auto">
            <a:xfrm>
              <a:off x="5536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7609" name="Rectangle 8"/>
            <p:cNvSpPr>
              <a:spLocks noChangeArrowheads="1"/>
            </p:cNvSpPr>
            <p:nvPr/>
          </p:nvSpPr>
          <p:spPr bwMode="auto">
            <a:xfrm>
              <a:off x="15442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7610" name="Rectangle 9"/>
            <p:cNvSpPr>
              <a:spLocks noChangeArrowheads="1"/>
            </p:cNvSpPr>
            <p:nvPr/>
          </p:nvSpPr>
          <p:spPr bwMode="auto">
            <a:xfrm>
              <a:off x="25348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872871" y="2201810"/>
              <a:ext cx="762009" cy="6110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R1</a:t>
              </a:r>
              <a:endParaRPr lang="de-DE" sz="1700" b="1" dirty="0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872871" y="3211185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R2</a:t>
              </a:r>
              <a:endParaRPr lang="de-DE" sz="1700" b="1" dirty="0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3872871" y="4185644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R3</a:t>
              </a:r>
              <a:endParaRPr lang="de-DE" sz="1700" b="1" dirty="0"/>
            </a:p>
          </p:txBody>
        </p:sp>
        <p:sp>
          <p:nvSpPr>
            <p:cNvPr id="67614" name="Text Box 58"/>
            <p:cNvSpPr txBox="1">
              <a:spLocks noChangeArrowheads="1"/>
            </p:cNvSpPr>
            <p:nvPr/>
          </p:nvSpPr>
          <p:spPr bwMode="auto">
            <a:xfrm>
              <a:off x="2583481" y="1914550"/>
              <a:ext cx="644629" cy="63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906108" y="2262200"/>
            <a:ext cx="3780692" cy="2690446"/>
            <a:chOff x="5291608" y="1914550"/>
            <a:chExt cx="4095800" cy="2913856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5291608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 dirty="0"/>
                <a:t>1</a:t>
              </a:r>
              <a:endParaRPr lang="de-DE" sz="1700" b="1" dirty="0"/>
            </a:p>
          </p:txBody>
        </p:sp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6282208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2</a:t>
              </a:r>
              <a:endParaRPr lang="de-DE" sz="1700" b="1"/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7272808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7591" name="Rectangle 10"/>
            <p:cNvSpPr>
              <a:spLocks noChangeArrowheads="1"/>
            </p:cNvSpPr>
            <p:nvPr/>
          </p:nvSpPr>
          <p:spPr bwMode="auto">
            <a:xfrm>
              <a:off x="5306144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7592" name="Rectangle 18"/>
            <p:cNvSpPr>
              <a:spLocks noChangeArrowheads="1"/>
            </p:cNvSpPr>
            <p:nvPr/>
          </p:nvSpPr>
          <p:spPr bwMode="auto">
            <a:xfrm>
              <a:off x="6296744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7593" name="Rectangle 19"/>
            <p:cNvSpPr>
              <a:spLocks noChangeArrowheads="1"/>
            </p:cNvSpPr>
            <p:nvPr/>
          </p:nvSpPr>
          <p:spPr bwMode="auto">
            <a:xfrm>
              <a:off x="7287344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7594" name="Rectangle 7"/>
            <p:cNvSpPr>
              <a:spLocks noChangeArrowheads="1"/>
            </p:cNvSpPr>
            <p:nvPr/>
          </p:nvSpPr>
          <p:spPr bwMode="auto">
            <a:xfrm>
              <a:off x="5306144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7595" name="Rectangle 8"/>
            <p:cNvSpPr>
              <a:spLocks noChangeArrowheads="1"/>
            </p:cNvSpPr>
            <p:nvPr/>
          </p:nvSpPr>
          <p:spPr bwMode="auto">
            <a:xfrm>
              <a:off x="6296744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7596" name="Rectangle 9"/>
            <p:cNvSpPr>
              <a:spLocks noChangeArrowheads="1"/>
            </p:cNvSpPr>
            <p:nvPr/>
          </p:nvSpPr>
          <p:spPr bwMode="auto">
            <a:xfrm>
              <a:off x="7287344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8625399" y="2201810"/>
              <a:ext cx="762009" cy="6110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R1</a:t>
              </a:r>
              <a:endParaRPr lang="de-DE" sz="1700" b="1" dirty="0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8625399" y="3211185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R2</a:t>
              </a:r>
              <a:endParaRPr lang="de-DE" sz="1700" b="1" dirty="0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8625399" y="4185644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R3</a:t>
              </a:r>
              <a:endParaRPr lang="de-DE" sz="1700" b="1" dirty="0"/>
            </a:p>
          </p:txBody>
        </p:sp>
        <p:sp>
          <p:nvSpPr>
            <p:cNvPr id="67600" name="Text Box 58"/>
            <p:cNvSpPr txBox="1">
              <a:spLocks noChangeArrowheads="1"/>
            </p:cNvSpPr>
            <p:nvPr/>
          </p:nvSpPr>
          <p:spPr bwMode="auto">
            <a:xfrm>
              <a:off x="7336009" y="1914550"/>
              <a:ext cx="644629" cy="63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7601" name="Text Box 58"/>
            <p:cNvSpPr txBox="1">
              <a:spLocks noChangeArrowheads="1"/>
            </p:cNvSpPr>
            <p:nvPr/>
          </p:nvSpPr>
          <p:spPr bwMode="auto">
            <a:xfrm>
              <a:off x="6327896" y="1914550"/>
              <a:ext cx="644629" cy="63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2198" y="1835516"/>
            <a:ext cx="365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Recoverable loss pattern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906108" y="1831307"/>
            <a:ext cx="400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Unrecoverable loss pattern</a:t>
            </a:r>
            <a:endParaRPr lang="en-US" sz="2400" dirty="0"/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627121" y="3197351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Text Box 58"/>
          <p:cNvSpPr txBox="1">
            <a:spLocks noChangeArrowheads="1"/>
          </p:cNvSpPr>
          <p:nvPr/>
        </p:nvSpPr>
        <p:spPr bwMode="auto">
          <a:xfrm>
            <a:off x="5014449" y="3197804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 Box 58"/>
          <p:cNvSpPr txBox="1">
            <a:spLocks noChangeArrowheads="1"/>
          </p:cNvSpPr>
          <p:nvPr/>
        </p:nvSpPr>
        <p:spPr bwMode="auto">
          <a:xfrm>
            <a:off x="5876088" y="3166579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8141017" y="2182716"/>
            <a:ext cx="4353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32198" y="5315274"/>
            <a:ext cx="703384" cy="5641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703326" eaLnBrk="0" hangingPunct="0">
              <a:defRPr/>
            </a:pPr>
            <a:r>
              <a:rPr lang="en-US" sz="1700" b="1" dirty="0" smtClean="0"/>
              <a:t>C1</a:t>
            </a:r>
            <a:endParaRPr lang="de-DE" sz="1700" b="1" dirty="0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433161" y="5315274"/>
            <a:ext cx="703384" cy="5641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703326" eaLnBrk="0" hangingPunct="0">
              <a:defRPr/>
            </a:pPr>
            <a:r>
              <a:rPr lang="en-US" sz="1700" b="1" dirty="0" smtClean="0"/>
              <a:t>C2</a:t>
            </a:r>
            <a:endParaRPr lang="de-DE" sz="1700" b="1" dirty="0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369710" y="5315274"/>
            <a:ext cx="703384" cy="5641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703326" eaLnBrk="0" hangingPunct="0">
              <a:defRPr/>
            </a:pPr>
            <a:r>
              <a:rPr lang="de-DE" sz="1700" b="1" dirty="0" smtClean="0"/>
              <a:t>C3</a:t>
            </a:r>
            <a:endParaRPr lang="de-DE" sz="1700" b="1" dirty="0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4892675" y="5315274"/>
            <a:ext cx="703384" cy="5641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703326" eaLnBrk="0" hangingPunct="0">
              <a:defRPr/>
            </a:pPr>
            <a:r>
              <a:rPr lang="en-US" sz="1700" b="1" dirty="0" smtClean="0"/>
              <a:t>C1</a:t>
            </a:r>
            <a:endParaRPr lang="de-DE" sz="1700" b="1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5807072" y="5315274"/>
            <a:ext cx="703384" cy="5641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703326" eaLnBrk="0" hangingPunct="0">
              <a:defRPr/>
            </a:pPr>
            <a:r>
              <a:rPr lang="en-US" sz="1700" b="1" dirty="0" smtClean="0"/>
              <a:t>C2</a:t>
            </a:r>
            <a:endParaRPr lang="de-DE" sz="1700" b="1" dirty="0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6734878" y="5315274"/>
            <a:ext cx="703384" cy="5641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703326" eaLnBrk="0" hangingPunct="0">
              <a:defRPr/>
            </a:pPr>
            <a:r>
              <a:rPr lang="en-US" sz="1700" b="1" dirty="0" smtClean="0"/>
              <a:t>C3</a:t>
            </a:r>
            <a:endParaRPr lang="de-DE" sz="1700" b="1" dirty="0"/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1541510" y="2262200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627121" y="4112503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3755193" y="2227644"/>
            <a:ext cx="4353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627121" y="4952646"/>
            <a:ext cx="4353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586641" y="1767254"/>
            <a:ext cx="0" cy="4421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5014449" y="4100108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6022369" y="4952646"/>
            <a:ext cx="4353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5063834" y="4952646"/>
            <a:ext cx="4353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6793224" y="3166579"/>
            <a:ext cx="59503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6905384" y="4952646"/>
            <a:ext cx="4353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ebdings" charset="0"/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6363: FEC 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7802" y="1912410"/>
            <a:ext cx="4082966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8987" y="3081885"/>
            <a:ext cx="860291" cy="723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4220" y="3081884"/>
            <a:ext cx="1611338" cy="723691"/>
          </a:xfrm>
          <a:prstGeom prst="rect">
            <a:avLst/>
          </a:prstGeom>
          <a:solidFill>
            <a:srgbClr val="DDD1E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Module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4220" y="4353047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(De)mux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7802" y="4972934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57803" y="5666091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5149889" y="2636101"/>
            <a:ext cx="0" cy="445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9278" y="3303675"/>
            <a:ext cx="83494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97039" y="3805575"/>
            <a:ext cx="0" cy="547472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7847" y="3810394"/>
            <a:ext cx="0" cy="5426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5149889" y="4721339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33733" y="3892186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Repair RTP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499285" y="5336791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5602964" y="346535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repair packets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959" y="1611237"/>
            <a:ext cx="5339263" cy="77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5959" y="2389547"/>
            <a:ext cx="5339263" cy="77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959" y="3167857"/>
            <a:ext cx="5339263" cy="77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959" y="3946167"/>
            <a:ext cx="5339263" cy="778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header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5959" y="4724477"/>
            <a:ext cx="5339263" cy="77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Repair Symbol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237364" y="3946167"/>
            <a:ext cx="641804" cy="15566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4355" y="3987132"/>
            <a:ext cx="461665" cy="14645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RTP 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FEC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da-DK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 0                   1                   2                   3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 0 1 2 3 4 5 6 7 8 9 0 1 2 3 4 5 6 7 8 9 0 1 2 3 4 5 6 7 8 9 0 1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</a:t>
            </a:r>
            <a:r>
              <a:rPr lang="da-DK" b="1" dirty="0">
                <a:solidFill>
                  <a:srgbClr val="FF0000"/>
                </a:solidFill>
                <a:latin typeface="Consolas"/>
                <a:cs typeface="Consolas"/>
              </a:rPr>
              <a:t>MSK</a:t>
            </a:r>
            <a:r>
              <a:rPr lang="da-DK" dirty="0">
                <a:latin typeface="Consolas"/>
                <a:cs typeface="Consolas"/>
              </a:rPr>
              <a:t>|</a:t>
            </a:r>
            <a:r>
              <a:rPr lang="da-DK" dirty="0">
                <a:solidFill>
                  <a:schemeClr val="accent3"/>
                </a:solidFill>
                <a:latin typeface="Consolas"/>
                <a:cs typeface="Consolas"/>
              </a:rPr>
              <a:t>P|X|  CC   |M| PT </a:t>
            </a:r>
            <a:r>
              <a:rPr lang="da-DK" dirty="0" err="1">
                <a:solidFill>
                  <a:schemeClr val="accent3"/>
                </a:solidFill>
                <a:latin typeface="Consolas"/>
                <a:cs typeface="Consolas"/>
              </a:rPr>
              <a:t>recovery</a:t>
            </a:r>
            <a:r>
              <a:rPr lang="da-DK" dirty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da-DK" dirty="0">
                <a:latin typeface="Consolas"/>
                <a:cs typeface="Consolas"/>
              </a:rPr>
              <a:t>|            </a:t>
            </a:r>
            <a:r>
              <a:rPr lang="da-DK" b="1" dirty="0">
                <a:solidFill>
                  <a:srgbClr val="FF0000"/>
                </a:solidFill>
                <a:latin typeface="Consolas"/>
                <a:cs typeface="Consolas"/>
              </a:rPr>
              <a:t>SN base</a:t>
            </a:r>
            <a:r>
              <a:rPr lang="da-DK" dirty="0">
                <a:latin typeface="Consolas"/>
                <a:cs typeface="Consolas"/>
              </a:rPr>
              <a:t>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                  </a:t>
            </a:r>
            <a:r>
              <a:rPr lang="da-DK" dirty="0">
                <a:solidFill>
                  <a:schemeClr val="accent3"/>
                </a:solidFill>
                <a:latin typeface="Consolas"/>
                <a:cs typeface="Consolas"/>
              </a:rPr>
              <a:t>TS </a:t>
            </a:r>
            <a:r>
              <a:rPr lang="da-DK" dirty="0" err="1">
                <a:solidFill>
                  <a:schemeClr val="accent3"/>
                </a:solidFill>
                <a:latin typeface="Consolas"/>
                <a:cs typeface="Consolas"/>
              </a:rPr>
              <a:t>recovery</a:t>
            </a:r>
            <a:r>
              <a:rPr lang="da-DK" dirty="0">
                <a:latin typeface="Consolas"/>
                <a:cs typeface="Consolas"/>
              </a:rPr>
              <a:t>              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</a:t>
            </a:r>
            <a:r>
              <a:rPr lang="da-DK" dirty="0" err="1">
                <a:solidFill>
                  <a:srgbClr val="2397E2"/>
                </a:solidFill>
                <a:latin typeface="Consolas"/>
                <a:cs typeface="Consolas"/>
              </a:rPr>
              <a:t>length</a:t>
            </a:r>
            <a:r>
              <a:rPr lang="da-DK" dirty="0">
                <a:solidFill>
                  <a:srgbClr val="2397E2"/>
                </a:solidFill>
                <a:latin typeface="Consolas"/>
                <a:cs typeface="Consolas"/>
              </a:rPr>
              <a:t> </a:t>
            </a:r>
            <a:r>
              <a:rPr lang="da-DK" dirty="0" err="1">
                <a:solidFill>
                  <a:srgbClr val="2397E2"/>
                </a:solidFill>
                <a:latin typeface="Consolas"/>
                <a:cs typeface="Consolas"/>
              </a:rPr>
              <a:t>recovery</a:t>
            </a:r>
            <a:r>
              <a:rPr lang="da-DK" dirty="0">
                <a:latin typeface="Consolas"/>
                <a:cs typeface="Consolas"/>
              </a:rPr>
              <a:t>        |M or Mask[8-15]| N or Mask[0-7]|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            Mask [16-47] (</a:t>
            </a:r>
            <a:r>
              <a:rPr lang="da-DK" dirty="0" err="1">
                <a:latin typeface="Consolas"/>
                <a:cs typeface="Consolas"/>
              </a:rPr>
              <a:t>optional</a:t>
            </a:r>
            <a:r>
              <a:rPr lang="da-DK" dirty="0">
                <a:latin typeface="Consolas"/>
                <a:cs typeface="Consolas"/>
              </a:rPr>
              <a:t>)        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                                           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                    Mask [48-111] (</a:t>
            </a:r>
            <a:r>
              <a:rPr lang="da-DK" dirty="0" err="1">
                <a:latin typeface="Consolas"/>
                <a:cs typeface="Consolas"/>
              </a:rPr>
              <a:t>optional</a:t>
            </a:r>
            <a:r>
              <a:rPr lang="da-DK" dirty="0">
                <a:latin typeface="Consolas"/>
                <a:cs typeface="Consolas"/>
              </a:rPr>
              <a:t>)                   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                                           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5831712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3541</TotalTime>
  <Words>1068</Words>
  <Application>Microsoft Macintosh PowerPoint</Application>
  <PresentationFormat>On-screen Show (4:3)</PresentationFormat>
  <Paragraphs>203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nexa-custom</vt:lpstr>
      <vt:lpstr>FLEX-FEC</vt:lpstr>
      <vt:lpstr>Motivation</vt:lpstr>
      <vt:lpstr>Proposed Solution</vt:lpstr>
      <vt:lpstr>Row FEC (1D non-interleaved)</vt:lpstr>
      <vt:lpstr>Column FEC (1D interleaved)</vt:lpstr>
      <vt:lpstr>2D Row+Column FEC</vt:lpstr>
      <vt:lpstr>RFC 6363: FEC Framework</vt:lpstr>
      <vt:lpstr>Format of repair packets</vt:lpstr>
      <vt:lpstr>FEC header</vt:lpstr>
      <vt:lpstr>MSK values (1/2)</vt:lpstr>
      <vt:lpstr>MSK values (2/2)</vt:lpstr>
      <vt:lpstr>Next steps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flexible-FEC</dc:title>
  <dc:creator>Varun Singh</dc:creator>
  <cp:lastModifiedBy>mzanaty</cp:lastModifiedBy>
  <cp:revision>29</cp:revision>
  <dcterms:created xsi:type="dcterms:W3CDTF">2014-11-02T19:54:43Z</dcterms:created>
  <dcterms:modified xsi:type="dcterms:W3CDTF">2014-11-10T00:23:14Z</dcterms:modified>
</cp:coreProperties>
</file>