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95AD-9D4A-054D-A7BB-31CCE71EAB80}" type="datetimeFigureOut">
              <a:rPr lang="en-US" smtClean="0"/>
              <a:t>04/11/14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089-F78E-0B41-BBB3-31F37DF4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lexible-FEC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Ali C </a:t>
            </a:r>
            <a:r>
              <a:rPr lang="en-US" dirty="0" err="1" smtClean="0"/>
              <a:t>Begen</a:t>
            </a:r>
            <a:endParaRPr lang="en-US" dirty="0" smtClean="0"/>
          </a:p>
          <a:p>
            <a:r>
              <a:rPr lang="en-US" dirty="0"/>
              <a:t>Varun Singh</a:t>
            </a:r>
          </a:p>
          <a:p>
            <a:r>
              <a:rPr lang="en-US" dirty="0" smtClean="0"/>
              <a:t>Mo </a:t>
            </a:r>
            <a:r>
              <a:rPr lang="en-US" dirty="0" err="1" smtClean="0"/>
              <a:t>Zanaty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AVTCore</a:t>
            </a:r>
            <a:r>
              <a:rPr lang="en-US" dirty="0" smtClean="0"/>
              <a:t>, IETF 91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64777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draft-singh-payload-rtp-1d2d-parity-scheme-00</a:t>
            </a:r>
          </a:p>
        </p:txBody>
      </p:sp>
    </p:spTree>
    <p:extLst>
      <p:ext uri="{BB962C8B-B14F-4D97-AF65-F5344CB8AC3E}">
        <p14:creationId xmlns:p14="http://schemas.microsoft.com/office/powerpoint/2010/main" val="27637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MSK values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ym typeface="Wingdings"/>
              </a:rPr>
              <a:t>M=0, N=0  fixed values indicated in SDP</a:t>
            </a:r>
          </a:p>
          <a:p>
            <a:endParaRPr lang="en-US" dirty="0" smtClean="0"/>
          </a:p>
          <a:p>
            <a:r>
              <a:rPr lang="en-US" dirty="0" smtClean="0"/>
              <a:t>M&gt;0, N=0 </a:t>
            </a:r>
            <a:r>
              <a:rPr lang="en-US" dirty="0" smtClean="0">
                <a:sym typeface="Wingdings"/>
              </a:rPr>
              <a:t> non-interleaved of M packets starting from </a:t>
            </a:r>
            <a:r>
              <a:rPr lang="en-US" dirty="0" err="1" smtClean="0">
                <a:sym typeface="Wingdings"/>
              </a:rPr>
              <a:t>SN_base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latin typeface="Consolas"/>
                <a:cs typeface="Consolas"/>
                <a:sym typeface="Wingdings"/>
              </a:rPr>
              <a:t>FEC </a:t>
            </a:r>
            <a:r>
              <a:rPr lang="en-US" dirty="0">
                <a:latin typeface="Consolas"/>
                <a:cs typeface="Consolas"/>
                <a:sym typeface="Wingdings"/>
              </a:rPr>
              <a:t>= SN, SN+1, SN+2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,…, </a:t>
            </a:r>
            <a:r>
              <a:rPr lang="en-US" dirty="0">
                <a:latin typeface="Consolas"/>
                <a:cs typeface="Consolas"/>
                <a:sym typeface="Wingdings"/>
              </a:rPr>
              <a:t>SN+(M-1), SN+M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.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/>
              <a:t>M&gt;0, </a:t>
            </a:r>
            <a:r>
              <a:rPr lang="en-US" dirty="0" smtClean="0"/>
              <a:t>N&gt;0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interleaved </a:t>
            </a:r>
            <a:r>
              <a:rPr lang="en-US" dirty="0">
                <a:sym typeface="Wingdings"/>
              </a:rPr>
              <a:t>with M offset starting 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 in a group of N packets</a:t>
            </a:r>
          </a:p>
          <a:p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latin typeface="Consolas"/>
                <a:cs typeface="Consolas"/>
                <a:sym typeface="Wingdings"/>
              </a:rPr>
              <a:t>FEC = SN+(Mx0), SN+(Mx1)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,…, </a:t>
            </a:r>
            <a:r>
              <a:rPr lang="en-US" dirty="0">
                <a:latin typeface="Consolas"/>
                <a:cs typeface="Consolas"/>
                <a:sym typeface="Wingdings"/>
              </a:rPr>
              <a:t>SN+(</a:t>
            </a:r>
            <a:r>
              <a:rPr lang="en-US" dirty="0" err="1">
                <a:latin typeface="Consolas"/>
                <a:cs typeface="Consolas"/>
                <a:sym typeface="Wingdings"/>
              </a:rPr>
              <a:t>MxN</a:t>
            </a:r>
            <a:r>
              <a:rPr lang="en-US" dirty="0">
                <a:latin typeface="Consolas"/>
                <a:cs typeface="Consolas"/>
                <a:sym typeface="Wingdings"/>
              </a:rPr>
              <a:t>).</a:t>
            </a: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in MMUSIC about SDP</a:t>
            </a:r>
          </a:p>
          <a:p>
            <a:endParaRPr lang="en-US" dirty="0" smtClean="0"/>
          </a:p>
          <a:p>
            <a:r>
              <a:rPr lang="en-US" dirty="0" smtClean="0"/>
              <a:t>Adoption as PAYLOAD WG-item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issues with</a:t>
            </a:r>
          </a:p>
          <a:p>
            <a:pPr lvl="1"/>
            <a:r>
              <a:rPr lang="en-US" dirty="0" smtClean="0"/>
              <a:t>RFC 5109</a:t>
            </a:r>
          </a:p>
          <a:p>
            <a:pPr lvl="1"/>
            <a:r>
              <a:rPr lang="en-US" dirty="0"/>
              <a:t>SMPTE 2022-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RFC </a:t>
            </a:r>
            <a:r>
              <a:rPr lang="en-US" dirty="0" smtClean="0"/>
              <a:t>2733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Row FEC (1D)</a:t>
            </a:r>
          </a:p>
        </p:txBody>
      </p:sp>
      <p:grpSp>
        <p:nvGrpSpPr>
          <p:cNvPr id="67586" name="Group 42"/>
          <p:cNvGrpSpPr>
            <a:grpSpLocks/>
          </p:cNvGrpSpPr>
          <p:nvPr/>
        </p:nvGrpSpPr>
        <p:grpSpPr bwMode="auto">
          <a:xfrm>
            <a:off x="498231" y="1767254"/>
            <a:ext cx="3780692" cy="2690446"/>
            <a:chOff x="539080" y="1914550"/>
            <a:chExt cx="4095800" cy="2913856"/>
          </a:xfrm>
        </p:grpSpPr>
        <p:sp>
          <p:nvSpPr>
            <p:cNvPr id="67602" name="Rectangle 4"/>
            <p:cNvSpPr>
              <a:spLocks noChangeArrowheads="1"/>
            </p:cNvSpPr>
            <p:nvPr/>
          </p:nvSpPr>
          <p:spPr bwMode="auto">
            <a:xfrm>
              <a:off x="5390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7603" name="Rectangle 5"/>
            <p:cNvSpPr>
              <a:spLocks noChangeArrowheads="1"/>
            </p:cNvSpPr>
            <p:nvPr/>
          </p:nvSpPr>
          <p:spPr bwMode="auto">
            <a:xfrm>
              <a:off x="15296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7604" name="Rectangle 6"/>
            <p:cNvSpPr>
              <a:spLocks noChangeArrowheads="1"/>
            </p:cNvSpPr>
            <p:nvPr/>
          </p:nvSpPr>
          <p:spPr bwMode="auto">
            <a:xfrm>
              <a:off x="2520280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7605" name="Rectangle 10"/>
            <p:cNvSpPr>
              <a:spLocks noChangeArrowheads="1"/>
            </p:cNvSpPr>
            <p:nvPr/>
          </p:nvSpPr>
          <p:spPr bwMode="auto">
            <a:xfrm>
              <a:off x="5536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7606" name="Rectangle 18"/>
            <p:cNvSpPr>
              <a:spLocks noChangeArrowheads="1"/>
            </p:cNvSpPr>
            <p:nvPr/>
          </p:nvSpPr>
          <p:spPr bwMode="auto">
            <a:xfrm>
              <a:off x="15442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7607" name="Rectangle 19"/>
            <p:cNvSpPr>
              <a:spLocks noChangeArrowheads="1"/>
            </p:cNvSpPr>
            <p:nvPr/>
          </p:nvSpPr>
          <p:spPr bwMode="auto">
            <a:xfrm>
              <a:off x="2534816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7608" name="Rectangle 7"/>
            <p:cNvSpPr>
              <a:spLocks noChangeArrowheads="1"/>
            </p:cNvSpPr>
            <p:nvPr/>
          </p:nvSpPr>
          <p:spPr bwMode="auto">
            <a:xfrm>
              <a:off x="5536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7609" name="Rectangle 8"/>
            <p:cNvSpPr>
              <a:spLocks noChangeArrowheads="1"/>
            </p:cNvSpPr>
            <p:nvPr/>
          </p:nvSpPr>
          <p:spPr bwMode="auto">
            <a:xfrm>
              <a:off x="15442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7610" name="Rectangle 9"/>
            <p:cNvSpPr>
              <a:spLocks noChangeArrowheads="1"/>
            </p:cNvSpPr>
            <p:nvPr/>
          </p:nvSpPr>
          <p:spPr bwMode="auto">
            <a:xfrm>
              <a:off x="2534816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872871" y="2201810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872871" y="3211185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3872871" y="4185644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  <p:sp>
          <p:nvSpPr>
            <p:cNvPr id="67614" name="Text Box 58"/>
            <p:cNvSpPr txBox="1">
              <a:spLocks noChangeArrowheads="1"/>
            </p:cNvSpPr>
            <p:nvPr/>
          </p:nvSpPr>
          <p:spPr bwMode="auto">
            <a:xfrm>
              <a:off x="2423713" y="1914550"/>
              <a:ext cx="964164" cy="101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884128" y="1767254"/>
            <a:ext cx="3780692" cy="2690446"/>
            <a:chOff x="5291608" y="1914550"/>
            <a:chExt cx="4095800" cy="2913856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52916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62822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7272808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7591" name="Rectangle 10"/>
            <p:cNvSpPr>
              <a:spLocks noChangeArrowheads="1"/>
            </p:cNvSpPr>
            <p:nvPr/>
          </p:nvSpPr>
          <p:spPr bwMode="auto">
            <a:xfrm>
              <a:off x="53061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7592" name="Rectangle 18"/>
            <p:cNvSpPr>
              <a:spLocks noChangeArrowheads="1"/>
            </p:cNvSpPr>
            <p:nvPr/>
          </p:nvSpPr>
          <p:spPr bwMode="auto">
            <a:xfrm>
              <a:off x="62967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7593" name="Rectangle 19"/>
            <p:cNvSpPr>
              <a:spLocks noChangeArrowheads="1"/>
            </p:cNvSpPr>
            <p:nvPr/>
          </p:nvSpPr>
          <p:spPr bwMode="auto">
            <a:xfrm>
              <a:off x="7287344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7594" name="Rectangle 7"/>
            <p:cNvSpPr>
              <a:spLocks noChangeArrowheads="1"/>
            </p:cNvSpPr>
            <p:nvPr/>
          </p:nvSpPr>
          <p:spPr bwMode="auto">
            <a:xfrm>
              <a:off x="53061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7595" name="Rectangle 8"/>
            <p:cNvSpPr>
              <a:spLocks noChangeArrowheads="1"/>
            </p:cNvSpPr>
            <p:nvPr/>
          </p:nvSpPr>
          <p:spPr bwMode="auto">
            <a:xfrm>
              <a:off x="62967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7596" name="Rectangle 9"/>
            <p:cNvSpPr>
              <a:spLocks noChangeArrowheads="1"/>
            </p:cNvSpPr>
            <p:nvPr/>
          </p:nvSpPr>
          <p:spPr bwMode="auto">
            <a:xfrm>
              <a:off x="7287344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8625399" y="2201810"/>
              <a:ext cx="762009" cy="6110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625399" y="3211185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8625399" y="4185644"/>
              <a:ext cx="762009" cy="6094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  <p:sp>
          <p:nvSpPr>
            <p:cNvPr id="67600" name="Text Box 58"/>
            <p:cNvSpPr txBox="1">
              <a:spLocks noChangeArrowheads="1"/>
            </p:cNvSpPr>
            <p:nvPr/>
          </p:nvSpPr>
          <p:spPr bwMode="auto">
            <a:xfrm>
              <a:off x="7176241" y="1914550"/>
              <a:ext cx="964164" cy="101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7601" name="Text Box 58"/>
            <p:cNvSpPr txBox="1">
              <a:spLocks noChangeArrowheads="1"/>
            </p:cNvSpPr>
            <p:nvPr/>
          </p:nvSpPr>
          <p:spPr bwMode="auto">
            <a:xfrm>
              <a:off x="6168129" y="1914550"/>
              <a:ext cx="964164" cy="101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58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Column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FEC (1D)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5254869" y="1966546"/>
            <a:ext cx="2584938" cy="3421674"/>
            <a:chOff x="5693568" y="2130574"/>
            <a:chExt cx="2800243" cy="3705944"/>
          </a:xfrm>
        </p:grpSpPr>
        <p:sp>
          <p:nvSpPr>
            <p:cNvPr id="68634" name="Rectangle 4"/>
            <p:cNvSpPr>
              <a:spLocks noChangeArrowheads="1"/>
            </p:cNvSpPr>
            <p:nvPr/>
          </p:nvSpPr>
          <p:spPr bwMode="auto">
            <a:xfrm>
              <a:off x="56935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8635" name="Rectangle 5"/>
            <p:cNvSpPr>
              <a:spLocks noChangeArrowheads="1"/>
            </p:cNvSpPr>
            <p:nvPr/>
          </p:nvSpPr>
          <p:spPr bwMode="auto">
            <a:xfrm>
              <a:off x="66841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8636" name="Rectangle 6"/>
            <p:cNvSpPr>
              <a:spLocks noChangeArrowheads="1"/>
            </p:cNvSpPr>
            <p:nvPr/>
          </p:nvSpPr>
          <p:spPr bwMode="auto">
            <a:xfrm>
              <a:off x="76747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8637" name="Rectangle 10"/>
            <p:cNvSpPr>
              <a:spLocks noChangeArrowheads="1"/>
            </p:cNvSpPr>
            <p:nvPr/>
          </p:nvSpPr>
          <p:spPr bwMode="auto">
            <a:xfrm>
              <a:off x="57081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8638" name="Rectangle 18"/>
            <p:cNvSpPr>
              <a:spLocks noChangeArrowheads="1"/>
            </p:cNvSpPr>
            <p:nvPr/>
          </p:nvSpPr>
          <p:spPr bwMode="auto">
            <a:xfrm>
              <a:off x="66987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8639" name="Rectangle 19"/>
            <p:cNvSpPr>
              <a:spLocks noChangeArrowheads="1"/>
            </p:cNvSpPr>
            <p:nvPr/>
          </p:nvSpPr>
          <p:spPr bwMode="auto">
            <a:xfrm>
              <a:off x="76893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8640" name="Rectangle 7"/>
            <p:cNvSpPr>
              <a:spLocks noChangeArrowheads="1"/>
            </p:cNvSpPr>
            <p:nvPr/>
          </p:nvSpPr>
          <p:spPr bwMode="auto">
            <a:xfrm>
              <a:off x="57081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8641" name="Rectangle 8"/>
            <p:cNvSpPr>
              <a:spLocks noChangeArrowheads="1"/>
            </p:cNvSpPr>
            <p:nvPr/>
          </p:nvSpPr>
          <p:spPr bwMode="auto">
            <a:xfrm>
              <a:off x="66987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8642" name="Rectangle 9"/>
            <p:cNvSpPr>
              <a:spLocks noChangeArrowheads="1"/>
            </p:cNvSpPr>
            <p:nvPr/>
          </p:nvSpPr>
          <p:spPr bwMode="auto">
            <a:xfrm>
              <a:off x="76893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5715792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C1</a:t>
              </a:r>
              <a:endParaRPr lang="de-DE" sz="1700" b="1" dirty="0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6723817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C2</a:t>
              </a:r>
              <a:endParaRPr lang="de-DE" sz="1700" b="1" dirty="0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7731840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C3</a:t>
              </a:r>
              <a:endParaRPr lang="de-DE" sz="1700" b="1" dirty="0"/>
            </a:p>
          </p:txBody>
        </p:sp>
      </p:grpSp>
      <p:grpSp>
        <p:nvGrpSpPr>
          <p:cNvPr id="68611" name="Group 54"/>
          <p:cNvGrpSpPr>
            <a:grpSpLocks/>
          </p:cNvGrpSpPr>
          <p:nvPr/>
        </p:nvGrpSpPr>
        <p:grpSpPr bwMode="auto">
          <a:xfrm>
            <a:off x="470389" y="1767254"/>
            <a:ext cx="2656452" cy="3686908"/>
            <a:chOff x="508992" y="1914550"/>
            <a:chExt cx="2879093" cy="3993976"/>
          </a:xfrm>
        </p:grpSpPr>
        <p:sp>
          <p:nvSpPr>
            <p:cNvPr id="68620" name="Rectangle 4"/>
            <p:cNvSpPr>
              <a:spLocks noChangeArrowheads="1"/>
            </p:cNvSpPr>
            <p:nvPr/>
          </p:nvSpPr>
          <p:spPr bwMode="auto">
            <a:xfrm>
              <a:off x="508992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8621" name="Rectangle 5"/>
            <p:cNvSpPr>
              <a:spLocks noChangeArrowheads="1"/>
            </p:cNvSpPr>
            <p:nvPr/>
          </p:nvSpPr>
          <p:spPr bwMode="auto">
            <a:xfrm>
              <a:off x="1499592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8622" name="Rectangle 6"/>
            <p:cNvSpPr>
              <a:spLocks noChangeArrowheads="1"/>
            </p:cNvSpPr>
            <p:nvPr/>
          </p:nvSpPr>
          <p:spPr bwMode="auto">
            <a:xfrm>
              <a:off x="2490192" y="2202582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8623" name="Rectangle 10"/>
            <p:cNvSpPr>
              <a:spLocks noChangeArrowheads="1"/>
            </p:cNvSpPr>
            <p:nvPr/>
          </p:nvSpPr>
          <p:spPr bwMode="auto">
            <a:xfrm>
              <a:off x="523528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8624" name="Rectangle 18"/>
            <p:cNvSpPr>
              <a:spLocks noChangeArrowheads="1"/>
            </p:cNvSpPr>
            <p:nvPr/>
          </p:nvSpPr>
          <p:spPr bwMode="auto">
            <a:xfrm>
              <a:off x="1514128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8625" name="Rectangle 19"/>
            <p:cNvSpPr>
              <a:spLocks noChangeArrowheads="1"/>
            </p:cNvSpPr>
            <p:nvPr/>
          </p:nvSpPr>
          <p:spPr bwMode="auto">
            <a:xfrm>
              <a:off x="2504728" y="4218806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8626" name="Rectangle 7"/>
            <p:cNvSpPr>
              <a:spLocks noChangeArrowheads="1"/>
            </p:cNvSpPr>
            <p:nvPr/>
          </p:nvSpPr>
          <p:spPr bwMode="auto">
            <a:xfrm>
              <a:off x="523528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8627" name="Rectangle 8"/>
            <p:cNvSpPr>
              <a:spLocks noChangeArrowheads="1"/>
            </p:cNvSpPr>
            <p:nvPr/>
          </p:nvSpPr>
          <p:spPr bwMode="auto">
            <a:xfrm>
              <a:off x="1514128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8628" name="Rectangle 9"/>
            <p:cNvSpPr>
              <a:spLocks noChangeArrowheads="1"/>
            </p:cNvSpPr>
            <p:nvPr/>
          </p:nvSpPr>
          <p:spPr bwMode="auto">
            <a:xfrm>
              <a:off x="2504728" y="3210694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529638" y="5298953"/>
              <a:ext cx="762336" cy="6095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C1</a:t>
              </a:r>
              <a:endParaRPr lang="de-DE" sz="1700" b="1" dirty="0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538146" y="5298953"/>
              <a:ext cx="762336" cy="6095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C2</a:t>
              </a:r>
              <a:endParaRPr lang="de-DE" sz="1700" b="1" dirty="0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546653" y="5298953"/>
              <a:ext cx="762336" cy="6095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C3</a:t>
              </a:r>
              <a:endParaRPr lang="de-DE" sz="1700" b="1" dirty="0"/>
            </a:p>
          </p:txBody>
        </p:sp>
        <p:sp>
          <p:nvSpPr>
            <p:cNvPr id="68632" name="Text Box 58"/>
            <p:cNvSpPr txBox="1">
              <a:spLocks noChangeArrowheads="1"/>
            </p:cNvSpPr>
            <p:nvPr/>
          </p:nvSpPr>
          <p:spPr bwMode="auto">
            <a:xfrm>
              <a:off x="2423507" y="1914550"/>
              <a:ext cx="964578" cy="1016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8633" name="Text Box 58"/>
            <p:cNvSpPr txBox="1">
              <a:spLocks noChangeArrowheads="1"/>
            </p:cNvSpPr>
            <p:nvPr/>
          </p:nvSpPr>
          <p:spPr bwMode="auto">
            <a:xfrm>
              <a:off x="1415394" y="1914550"/>
              <a:ext cx="964578" cy="1016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375622" y="2699239"/>
            <a:ext cx="889987" cy="1867773"/>
            <a:chOff x="407495" y="2924299"/>
            <a:chExt cx="964153" cy="2023420"/>
          </a:xfrm>
        </p:grpSpPr>
        <p:sp>
          <p:nvSpPr>
            <p:cNvPr id="68618" name="Text Box 58"/>
            <p:cNvSpPr txBox="1">
              <a:spLocks noChangeArrowheads="1"/>
            </p:cNvSpPr>
            <p:nvPr/>
          </p:nvSpPr>
          <p:spPr bwMode="auto">
            <a:xfrm>
              <a:off x="407495" y="2924299"/>
              <a:ext cx="964153" cy="101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8619" name="Text Box 58"/>
            <p:cNvSpPr txBox="1">
              <a:spLocks noChangeArrowheads="1"/>
            </p:cNvSpPr>
            <p:nvPr/>
          </p:nvSpPr>
          <p:spPr bwMode="auto">
            <a:xfrm>
              <a:off x="789543" y="3930774"/>
              <a:ext cx="200055" cy="101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 sz="55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5161640" y="1701312"/>
            <a:ext cx="2684941" cy="2799788"/>
            <a:chOff x="5592150" y="1842542"/>
            <a:chExt cx="2908211" cy="3033203"/>
          </a:xfrm>
        </p:grpSpPr>
        <p:sp>
          <p:nvSpPr>
            <p:cNvPr id="68614" name="Text Box 58"/>
            <p:cNvSpPr txBox="1">
              <a:spLocks noChangeArrowheads="1"/>
            </p:cNvSpPr>
            <p:nvPr/>
          </p:nvSpPr>
          <p:spPr bwMode="auto">
            <a:xfrm>
              <a:off x="6600262" y="1842542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8615" name="Text Box 58"/>
            <p:cNvSpPr txBox="1">
              <a:spLocks noChangeArrowheads="1"/>
            </p:cNvSpPr>
            <p:nvPr/>
          </p:nvSpPr>
          <p:spPr bwMode="auto">
            <a:xfrm>
              <a:off x="7536366" y="1842542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8616" name="Text Box 58"/>
            <p:cNvSpPr txBox="1">
              <a:spLocks noChangeArrowheads="1"/>
            </p:cNvSpPr>
            <p:nvPr/>
          </p:nvSpPr>
          <p:spPr bwMode="auto">
            <a:xfrm>
              <a:off x="5592150" y="2850654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8617" name="Text Box 58"/>
            <p:cNvSpPr txBox="1">
              <a:spLocks noChangeArrowheads="1"/>
            </p:cNvSpPr>
            <p:nvPr/>
          </p:nvSpPr>
          <p:spPr bwMode="auto">
            <a:xfrm>
              <a:off x="5592150" y="3858766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6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2-D FEC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550430" y="2125460"/>
            <a:ext cx="3609243" cy="3421674"/>
            <a:chOff x="5693568" y="2130574"/>
            <a:chExt cx="3909864" cy="3705944"/>
          </a:xfrm>
        </p:grpSpPr>
        <p:sp>
          <p:nvSpPr>
            <p:cNvPr id="68634" name="Rectangle 4"/>
            <p:cNvSpPr>
              <a:spLocks noChangeArrowheads="1"/>
            </p:cNvSpPr>
            <p:nvPr/>
          </p:nvSpPr>
          <p:spPr bwMode="auto">
            <a:xfrm>
              <a:off x="56935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68635" name="Rectangle 5"/>
            <p:cNvSpPr>
              <a:spLocks noChangeArrowheads="1"/>
            </p:cNvSpPr>
            <p:nvPr/>
          </p:nvSpPr>
          <p:spPr bwMode="auto">
            <a:xfrm>
              <a:off x="66841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68636" name="Rectangle 6"/>
            <p:cNvSpPr>
              <a:spLocks noChangeArrowheads="1"/>
            </p:cNvSpPr>
            <p:nvPr/>
          </p:nvSpPr>
          <p:spPr bwMode="auto">
            <a:xfrm>
              <a:off x="76747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68637" name="Rectangle 10"/>
            <p:cNvSpPr>
              <a:spLocks noChangeArrowheads="1"/>
            </p:cNvSpPr>
            <p:nvPr/>
          </p:nvSpPr>
          <p:spPr bwMode="auto">
            <a:xfrm>
              <a:off x="57081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68638" name="Rectangle 18"/>
            <p:cNvSpPr>
              <a:spLocks noChangeArrowheads="1"/>
            </p:cNvSpPr>
            <p:nvPr/>
          </p:nvSpPr>
          <p:spPr bwMode="auto">
            <a:xfrm>
              <a:off x="66987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68639" name="Rectangle 19"/>
            <p:cNvSpPr>
              <a:spLocks noChangeArrowheads="1"/>
            </p:cNvSpPr>
            <p:nvPr/>
          </p:nvSpPr>
          <p:spPr bwMode="auto">
            <a:xfrm>
              <a:off x="76893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68640" name="Rectangle 7"/>
            <p:cNvSpPr>
              <a:spLocks noChangeArrowheads="1"/>
            </p:cNvSpPr>
            <p:nvPr/>
          </p:nvSpPr>
          <p:spPr bwMode="auto">
            <a:xfrm>
              <a:off x="57081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68641" name="Rectangle 8"/>
            <p:cNvSpPr>
              <a:spLocks noChangeArrowheads="1"/>
            </p:cNvSpPr>
            <p:nvPr/>
          </p:nvSpPr>
          <p:spPr bwMode="auto">
            <a:xfrm>
              <a:off x="66987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68642" name="Rectangle 9"/>
            <p:cNvSpPr>
              <a:spLocks noChangeArrowheads="1"/>
            </p:cNvSpPr>
            <p:nvPr/>
          </p:nvSpPr>
          <p:spPr bwMode="auto">
            <a:xfrm>
              <a:off x="76893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5715792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C1</a:t>
              </a:r>
              <a:endParaRPr lang="de-DE" sz="1700" b="1" dirty="0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6723817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C2</a:t>
              </a:r>
              <a:endParaRPr lang="de-DE" sz="1700" b="1" dirty="0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7731840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C3</a:t>
              </a:r>
              <a:endParaRPr lang="de-DE" sz="1700" b="1" dirty="0"/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8841461" y="2130574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8841461" y="313840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8841461" y="4112897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57200" y="1860226"/>
            <a:ext cx="2684941" cy="2799788"/>
            <a:chOff x="5592150" y="1842542"/>
            <a:chExt cx="2908211" cy="3033203"/>
          </a:xfrm>
        </p:grpSpPr>
        <p:sp>
          <p:nvSpPr>
            <p:cNvPr id="68614" name="Text Box 58"/>
            <p:cNvSpPr txBox="1">
              <a:spLocks noChangeArrowheads="1"/>
            </p:cNvSpPr>
            <p:nvPr/>
          </p:nvSpPr>
          <p:spPr bwMode="auto">
            <a:xfrm>
              <a:off x="6600262" y="1842542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 dirty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 dirty="0">
                <a:solidFill>
                  <a:srgbClr val="FF0000"/>
                </a:solidFill>
              </a:endParaRPr>
            </a:p>
          </p:txBody>
        </p:sp>
        <p:sp>
          <p:nvSpPr>
            <p:cNvPr id="68615" name="Text Box 58"/>
            <p:cNvSpPr txBox="1">
              <a:spLocks noChangeArrowheads="1"/>
            </p:cNvSpPr>
            <p:nvPr/>
          </p:nvSpPr>
          <p:spPr bwMode="auto">
            <a:xfrm>
              <a:off x="7536366" y="1842542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8616" name="Text Box 58"/>
            <p:cNvSpPr txBox="1">
              <a:spLocks noChangeArrowheads="1"/>
            </p:cNvSpPr>
            <p:nvPr/>
          </p:nvSpPr>
          <p:spPr bwMode="auto">
            <a:xfrm>
              <a:off x="5592150" y="2850654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8617" name="Text Box 58"/>
            <p:cNvSpPr txBox="1">
              <a:spLocks noChangeArrowheads="1"/>
            </p:cNvSpPr>
            <p:nvPr/>
          </p:nvSpPr>
          <p:spPr bwMode="auto">
            <a:xfrm>
              <a:off x="5592150" y="3858766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090975" y="2125460"/>
            <a:ext cx="3609243" cy="3421674"/>
            <a:chOff x="5693568" y="2130574"/>
            <a:chExt cx="3909864" cy="3705944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56935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1</a:t>
              </a:r>
              <a:endParaRPr lang="de-DE" sz="1700" b="1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66841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2</a:t>
              </a:r>
              <a:endParaRPr lang="de-DE" sz="1700" b="1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7674768" y="2130574"/>
              <a:ext cx="762000" cy="6096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3</a:t>
              </a:r>
              <a:endParaRPr lang="de-DE" sz="1700" b="1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57081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7</a:t>
              </a:r>
              <a:endParaRPr lang="de-DE" sz="1700" b="1"/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6987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8</a:t>
              </a:r>
              <a:endParaRPr lang="de-DE" sz="1700" b="1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7689304" y="4146798"/>
              <a:ext cx="762000" cy="60960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9</a:t>
              </a:r>
              <a:endParaRPr lang="de-DE" sz="1700" b="1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57081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4</a:t>
              </a:r>
              <a:endParaRPr lang="de-DE" sz="1700" b="1"/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66987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5</a:t>
              </a:r>
              <a:endParaRPr lang="de-DE" sz="1700" b="1"/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7689304" y="3138686"/>
              <a:ext cx="762000" cy="6096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703326" eaLnBrk="0" hangingPunct="0"/>
              <a:r>
                <a:rPr lang="en-US" sz="1700" b="1"/>
                <a:t>6</a:t>
              </a:r>
              <a:endParaRPr lang="de-DE" sz="1700" b="1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715792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C1</a:t>
              </a:r>
              <a:endParaRPr lang="de-DE" sz="1700" b="1" dirty="0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723817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C2</a:t>
              </a:r>
              <a:endParaRPr lang="de-DE" sz="1700" b="1" dirty="0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7731840" y="522706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C3</a:t>
              </a:r>
              <a:endParaRPr lang="de-DE" sz="1700" b="1" dirty="0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8841461" y="2130574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R1</a:t>
              </a:r>
              <a:endParaRPr lang="de-DE" sz="1700" b="1" dirty="0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8841461" y="3138401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R2</a:t>
              </a:r>
              <a:endParaRPr lang="de-DE" sz="1700" b="1" dirty="0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8841461" y="4112897"/>
              <a:ext cx="761971" cy="60945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703326" eaLnBrk="0" hangingPunct="0">
                <a:defRPr/>
              </a:pPr>
              <a:r>
                <a:rPr lang="en-US" sz="1700" b="1" dirty="0"/>
                <a:t>R3</a:t>
              </a:r>
              <a:endParaRPr lang="de-DE" sz="1700" b="1" dirty="0"/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4997745" y="1860226"/>
            <a:ext cx="2684941" cy="2799788"/>
            <a:chOff x="5592150" y="1842542"/>
            <a:chExt cx="2908211" cy="3033203"/>
          </a:xfrm>
        </p:grpSpPr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6600262" y="1842542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 dirty="0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>
              <a:off x="7536366" y="1842542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5592150" y="2850654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5592150" y="3858766"/>
              <a:ext cx="963995" cy="101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500" b="1">
                  <a:solidFill>
                    <a:srgbClr val="FF0000"/>
                  </a:solidFill>
                  <a:sym typeface="Webdings" charset="0"/>
                </a:rPr>
                <a:t></a:t>
              </a:r>
              <a:endParaRPr lang="en-US" sz="5500" b="1">
                <a:solidFill>
                  <a:srgbClr val="FF0000"/>
                </a:solidFill>
              </a:endParaRPr>
            </a:p>
          </p:txBody>
        </p:sp>
      </p:grpSp>
      <p:sp>
        <p:nvSpPr>
          <p:cNvPr id="66" name="Text Box 58"/>
          <p:cNvSpPr txBox="1">
            <a:spLocks noChangeArrowheads="1"/>
          </p:cNvSpPr>
          <p:nvPr/>
        </p:nvSpPr>
        <p:spPr bwMode="auto">
          <a:xfrm>
            <a:off x="5928462" y="3729479"/>
            <a:ext cx="889987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5500" b="1" dirty="0">
                <a:solidFill>
                  <a:srgbClr val="FF0000"/>
                </a:solidFill>
                <a:sym typeface="Webdings" charset="0"/>
              </a:rPr>
              <a:t></a:t>
            </a:r>
            <a:endParaRPr lang="en-US" sz="5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9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6363: FEC 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7802" y="1912410"/>
            <a:ext cx="4082966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8987" y="3081885"/>
            <a:ext cx="860291" cy="72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4220" y="3081884"/>
            <a:ext cx="1611338" cy="723691"/>
          </a:xfrm>
          <a:prstGeom prst="rect">
            <a:avLst/>
          </a:prstGeom>
          <a:solidFill>
            <a:srgbClr val="DDD1E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4220" y="4353047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(De)mux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7802" y="4972934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57803" y="5666091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5149889" y="2636101"/>
            <a:ext cx="0" cy="445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9278" y="3303675"/>
            <a:ext cx="83494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97039" y="3805575"/>
            <a:ext cx="0" cy="547472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77847" y="3810394"/>
            <a:ext cx="0" cy="5426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149889" y="4721339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33733" y="389218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Repair RTP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499285" y="5336791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5602964" y="346535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repair packets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959" y="161123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5959" y="238954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959" y="316785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959" y="3946167"/>
            <a:ext cx="5339263" cy="778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header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5959" y="4724477"/>
            <a:ext cx="5339263" cy="77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Repair Symbol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237364" y="3946167"/>
            <a:ext cx="641804" cy="15566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64355" y="3987132"/>
            <a:ext cx="461665" cy="14645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RTP 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FEC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da-DK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 0                   1                   2                   3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 0 1 2 3 4 5 6 7 8 9 0 1 2 3 4 5 6 7 8 9 0 1 2 3 4 5 6 7 8 9 0 1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</a:t>
            </a:r>
            <a:r>
              <a:rPr lang="da-DK" b="1" dirty="0">
                <a:solidFill>
                  <a:srgbClr val="FF0000"/>
                </a:solidFill>
                <a:latin typeface="Consolas"/>
                <a:cs typeface="Consolas"/>
              </a:rPr>
              <a:t>MSK</a:t>
            </a:r>
            <a:r>
              <a:rPr lang="da-DK" dirty="0">
                <a:latin typeface="Consolas"/>
                <a:cs typeface="Consolas"/>
              </a:rPr>
              <a:t>|</a:t>
            </a:r>
            <a:r>
              <a:rPr lang="da-DK" dirty="0">
                <a:solidFill>
                  <a:schemeClr val="accent3"/>
                </a:solidFill>
                <a:latin typeface="Consolas"/>
                <a:cs typeface="Consolas"/>
              </a:rPr>
              <a:t>P|X|  CC   |M| PT </a:t>
            </a:r>
            <a:r>
              <a:rPr lang="da-DK" dirty="0" err="1">
                <a:solidFill>
                  <a:schemeClr val="accent3"/>
                </a:solidFill>
                <a:latin typeface="Consolas"/>
                <a:cs typeface="Consolas"/>
              </a:rPr>
              <a:t>recovery</a:t>
            </a:r>
            <a:r>
              <a:rPr lang="da-DK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|            </a:t>
            </a:r>
            <a:r>
              <a:rPr lang="da-DK" b="1" dirty="0">
                <a:solidFill>
                  <a:srgbClr val="FF0000"/>
                </a:solidFill>
                <a:latin typeface="Consolas"/>
                <a:cs typeface="Consolas"/>
              </a:rPr>
              <a:t>SN base</a:t>
            </a:r>
            <a:r>
              <a:rPr lang="da-DK" dirty="0">
                <a:latin typeface="Consolas"/>
                <a:cs typeface="Consolas"/>
              </a:rPr>
              <a:t>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      </a:t>
            </a:r>
            <a:r>
              <a:rPr lang="da-DK" dirty="0">
                <a:solidFill>
                  <a:schemeClr val="accent3"/>
                </a:solidFill>
                <a:latin typeface="Consolas"/>
                <a:cs typeface="Consolas"/>
              </a:rPr>
              <a:t>TS </a:t>
            </a:r>
            <a:r>
              <a:rPr lang="da-DK" dirty="0" err="1">
                <a:solidFill>
                  <a:schemeClr val="accent3"/>
                </a:solidFill>
                <a:latin typeface="Consolas"/>
                <a:cs typeface="Consolas"/>
              </a:rPr>
              <a:t>recovery</a:t>
            </a:r>
            <a:r>
              <a:rPr lang="da-DK" dirty="0">
                <a:latin typeface="Consolas"/>
                <a:cs typeface="Consolas"/>
              </a:rPr>
              <a:t>      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</a:t>
            </a:r>
            <a:r>
              <a:rPr lang="da-DK" dirty="0" err="1">
                <a:solidFill>
                  <a:srgbClr val="2397E2"/>
                </a:solidFill>
                <a:latin typeface="Consolas"/>
                <a:cs typeface="Consolas"/>
              </a:rPr>
              <a:t>length</a:t>
            </a:r>
            <a:r>
              <a:rPr lang="da-DK" dirty="0">
                <a:solidFill>
                  <a:srgbClr val="2397E2"/>
                </a:solidFill>
                <a:latin typeface="Consolas"/>
                <a:cs typeface="Consolas"/>
              </a:rPr>
              <a:t> </a:t>
            </a:r>
            <a:r>
              <a:rPr lang="da-DK" dirty="0" err="1">
                <a:solidFill>
                  <a:srgbClr val="2397E2"/>
                </a:solidFill>
                <a:latin typeface="Consolas"/>
                <a:cs typeface="Consolas"/>
              </a:rPr>
              <a:t>recovery</a:t>
            </a:r>
            <a:r>
              <a:rPr lang="da-DK" dirty="0">
                <a:latin typeface="Consolas"/>
                <a:cs typeface="Consolas"/>
              </a:rPr>
              <a:t>        |M or Mask[8-15]| N or Mask[0-7]|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Mask [16-47] (</a:t>
            </a:r>
            <a:r>
              <a:rPr lang="da-DK" dirty="0" err="1">
                <a:latin typeface="Consolas"/>
                <a:cs typeface="Consolas"/>
              </a:rPr>
              <a:t>optional</a:t>
            </a:r>
            <a:r>
              <a:rPr lang="da-DK" dirty="0">
                <a:latin typeface="Consolas"/>
                <a:cs typeface="Consolas"/>
              </a:rPr>
              <a:t>)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                       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                    Mask [48-111] (</a:t>
            </a:r>
            <a:r>
              <a:rPr lang="da-DK" dirty="0" err="1">
                <a:latin typeface="Consolas"/>
                <a:cs typeface="Consolas"/>
              </a:rPr>
              <a:t>optional</a:t>
            </a:r>
            <a:r>
              <a:rPr lang="da-DK" dirty="0">
                <a:latin typeface="Consolas"/>
                <a:cs typeface="Consolas"/>
              </a:rPr>
              <a:t>)                   +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|                                                               |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    +-+-+-+-+-+-+-+-+-+-+-+-+-+-+-+-+-+-+-+-+-+-+-+-+-+-+-+-+-+-+-+-+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583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MSK values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00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16-bit mask</a:t>
            </a:r>
          </a:p>
          <a:p>
            <a:r>
              <a:rPr lang="en-US" dirty="0" smtClean="0"/>
              <a:t>01 </a:t>
            </a:r>
            <a:r>
              <a:rPr lang="en-US" dirty="0" smtClean="0">
                <a:sym typeface="Wingdings"/>
              </a:rPr>
              <a:t> 48-bit mask</a:t>
            </a:r>
          </a:p>
          <a:p>
            <a:r>
              <a:rPr lang="en-US" dirty="0" smtClean="0">
                <a:sym typeface="Wingdings"/>
              </a:rPr>
              <a:t>10  112-bit mask</a:t>
            </a:r>
          </a:p>
          <a:p>
            <a:r>
              <a:rPr lang="en-US" dirty="0" smtClean="0">
                <a:sym typeface="Wingdings"/>
              </a:rPr>
              <a:t>11  variable length mask, see M and N values</a:t>
            </a:r>
          </a:p>
        </p:txBody>
      </p:sp>
    </p:spTree>
    <p:extLst>
      <p:ext uri="{BB962C8B-B14F-4D97-AF65-F5344CB8AC3E}">
        <p14:creationId xmlns:p14="http://schemas.microsoft.com/office/powerpoint/2010/main" val="435676159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2932</TotalTime>
  <Words>859</Words>
  <Application>Microsoft Macintosh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nexa-custom</vt:lpstr>
      <vt:lpstr>flexible-FEC</vt:lpstr>
      <vt:lpstr>Motivation</vt:lpstr>
      <vt:lpstr>Row FEC (1D)</vt:lpstr>
      <vt:lpstr>Column FEC (1D)</vt:lpstr>
      <vt:lpstr>2-D FEC</vt:lpstr>
      <vt:lpstr>RFC 6363: FEC Framework</vt:lpstr>
      <vt:lpstr>Format of repair packets</vt:lpstr>
      <vt:lpstr>FEC payload</vt:lpstr>
      <vt:lpstr>MSK values (1/2)</vt:lpstr>
      <vt:lpstr>MSK values (2/2)</vt:lpstr>
      <vt:lpstr>Next steps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flexible-FEC</dc:title>
  <dc:creator>Varun Singh</dc:creator>
  <cp:lastModifiedBy>Varun Singh</cp:lastModifiedBy>
  <cp:revision>4</cp:revision>
  <dcterms:created xsi:type="dcterms:W3CDTF">2014-11-02T19:54:43Z</dcterms:created>
  <dcterms:modified xsi:type="dcterms:W3CDTF">2014-11-06T20:51:33Z</dcterms:modified>
</cp:coreProperties>
</file>