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theme/theme2.xml" ContentType="application/vnd.openxmlformats-officedocument.them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4" d="100"/>
          <a:sy n="104" d="100"/>
        </p:scale>
        <p:origin x="144" y="24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90360F-9FDE-4F06-8934-DB1BAD350510}" type="datetimeFigureOut">
              <a:rPr lang="ru-RU"/>
              <a:t>22.12.2024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8316904-24C0-4716-8AA1-FB77D675423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49E1AC-FFC6-15FB-5F69-51915C25574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43B37C-1D8C-D298-B70C-5820D1295D2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88622B-15A3-BA08-DEE7-3AE64A001DB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AB8C65-C25E-C3C4-BC9B-7E7C036C6BB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AF0977-A7D4-B396-8269-A5F0D3268EE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3A3750-2BE6-201C-E0BC-69F914F760E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021710-E989-D2CE-DEA2-12501C5405A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EC768F-F0ED-8A74-891C-F060AB93630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FBC8B1-C567-5993-B4C1-2548563057D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B2B129-1ADB-D7BD-C455-CACDF88CE21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758747-A42A-83FA-07D1-3641103D7A8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5FCBB-1FA4-ACF4-756F-FD6C52C9A2C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932A7D-1DD0-CFFE-CE9D-D81355DCBCE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CB3BD-3295-DD6A-2370-F76A92E4C59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F61A42-6F21-4426-8F2A-6EC6BABB8035}" type="datetime1">
              <a:rPr lang="ru-RU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22B4CA-4BAD-4B35-806C-9B185F8F4524}" type="datetime1">
              <a:rPr lang="ru-RU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9BB3675-B1CB-4B57-82C3-E003E6EE02E8}" type="datetime1">
              <a:rPr lang="ru-RU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824677-2B50-491D-A172-E18EE8E81BDE}" type="datetime1">
              <a:rPr lang="ru-RU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71E321E-6389-4CF2-9D8A-531D72A29CC7}" type="datetime1">
              <a:rPr lang="ru-RU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F2AB37-D9F9-48BE-9760-8187DA2ABC62}" type="datetime1">
              <a:rPr lang="ru-RU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EE039D-25C6-4A1A-BB67-EBEA173FEF0B}" type="datetime1">
              <a:rPr lang="ru-RU"/>
              <a:t>22.12.2024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24055CF-485A-46D6-9383-BB30DCAFD45E}" type="datetime1">
              <a:rPr lang="ru-RU"/>
              <a:t>22.12.2024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1086A6-3571-4ABC-BC43-A031827AEA8A}" type="datetime1">
              <a:rPr lang="ru-RU"/>
              <a:t>22.12.2024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D0C50-4CE0-4273-BF64-EBE1D38B08E8}" type="datetime1">
              <a:rPr lang="ru-RU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AAD9EF-07D0-4463-875F-71885E93375D}" type="datetime1">
              <a:rPr lang="ru-RU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rcRect l="0" t="980" r="0" b="9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4AF2CC-A3F8-4869-8DA0-F585C9B49663}" type="datetime1">
              <a:rPr lang="ru-RU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3D2B9D-3E5A-4208-B841-6DCB29E9E02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lum/>
          </a:blip>
          <a:srcRect l="-7339" t="-6140" r="-917" b="-614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794084" y="2588507"/>
            <a:ext cx="637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КУРСОВАЯ РАБОТА</a:t>
            </a:r>
            <a:endParaRPr/>
          </a:p>
          <a:p>
            <a:pPr>
              <a:defRPr/>
            </a:pP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Разработка </a:t>
            </a: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сети передачи данных с</a:t>
            </a:r>
            <a:b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</a:b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использованием </a:t>
            </a:r>
            <a:r>
              <a:rPr lang="en-US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RIP,OSPF,HSRP</a:t>
            </a:r>
            <a:r>
              <a:rPr lang="ru-RU" sz="2400">
                <a:solidFill>
                  <a:srgbClr val="002060"/>
                </a:solidFill>
                <a:latin typeface="Calibri Light"/>
                <a:ea typeface="Calibri Light"/>
                <a:cs typeface="Calibri Light"/>
              </a:rPr>
              <a:t>.</a:t>
            </a:r>
            <a:endParaRPr lang="ru-RU" sz="2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94084" y="4465944"/>
            <a:ext cx="317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Выполнил: </a:t>
            </a:r>
            <a:endParaRPr/>
          </a:p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Клепиков </a:t>
            </a: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С. Д.</a:t>
            </a:r>
            <a:endParaRPr lang="ru-RU" sz="2000" b="1">
              <a:solidFill>
                <a:srgbClr val="002060"/>
              </a:solidFill>
              <a:latin typeface="Times New Roman"/>
              <a:ea typeface="Tahoma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94084" y="5481606"/>
            <a:ext cx="3325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Проверили</a:t>
            </a:r>
            <a:r>
              <a:rPr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: </a:t>
            </a:r>
            <a:endParaRPr lang="ru-RU" sz="2000" b="1">
              <a:solidFill>
                <a:srgbClr val="002060"/>
              </a:solidFill>
              <a:latin typeface="Times New Roman"/>
              <a:ea typeface="Tahoma"/>
              <a:cs typeface="Times New Roman"/>
            </a:endParaRPr>
          </a:p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Желенков Б.В.</a:t>
            </a:r>
            <a:endParaRPr/>
          </a:p>
          <a:p>
            <a:pPr>
              <a:defRPr/>
            </a:pP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Желенкова</a:t>
            </a:r>
            <a:r>
              <a:rPr lang="ru-RU" sz="2000" b="1">
                <a:solidFill>
                  <a:srgbClr val="002060"/>
                </a:solidFill>
                <a:latin typeface="Times New Roman"/>
                <a:ea typeface="Tahoma"/>
                <a:cs typeface="Times New Roman"/>
              </a:rPr>
              <a:t> М.Б.</a:t>
            </a:r>
            <a:endParaRPr lang="ru-RU" sz="2000" b="1">
              <a:solidFill>
                <a:srgbClr val="002060"/>
              </a:solidFill>
              <a:latin typeface="Times New Roman"/>
              <a:ea typeface="Tahom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R2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config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(RIP)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66352" y="1173894"/>
            <a:ext cx="11184924" cy="485620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defRPr/>
            </a:pPr>
            <a:r>
              <a:rPr lang="en-US" sz="1400"/>
              <a:t>hostname </a:t>
            </a:r>
            <a:r>
              <a:rPr lang="en-US" sz="1400"/>
              <a:t>R2</a:t>
            </a:r>
            <a:endParaRPr lang="en-US" sz="1400"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track 1 interface Serial0/0/0 line-protocol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 lang="en-US" sz="1400"/>
          </a:p>
          <a:p>
            <a:pPr>
              <a:defRPr/>
            </a:pPr>
            <a:r>
              <a:rPr lang="en-US" sz="1400"/>
              <a:t>interface GigabitEthernet0/0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duplex auto</a:t>
            </a:r>
            <a:endParaRPr/>
          </a:p>
          <a:p>
            <a:pPr>
              <a:defRPr/>
            </a:pPr>
            <a:r>
              <a:rPr lang="en-US" sz="1400"/>
              <a:t> speed auto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GigabitEthernet0/0.20</a:t>
            </a:r>
            <a:endParaRPr/>
          </a:p>
          <a:p>
            <a:pPr>
              <a:defRPr/>
            </a:pPr>
            <a:r>
              <a:rPr lang="en-US" sz="1400"/>
              <a:t> encapsulation dot1Q 20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172.16.12.1 255.255.255.128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broadcast-address 172.16.12.127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helper-address 192.168.1.1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snmp</a:t>
            </a:r>
            <a:r>
              <a:rPr lang="en-US" sz="1400"/>
              <a:t> trap link-status</a:t>
            </a:r>
            <a:endParaRPr/>
          </a:p>
          <a:p>
            <a:pPr>
              <a:defRPr/>
            </a:pPr>
            <a:r>
              <a:rPr lang="en-US" sz="1400"/>
              <a:t> standby 5 </a:t>
            </a:r>
            <a:r>
              <a:rPr lang="en-US" sz="1400"/>
              <a:t>ip</a:t>
            </a:r>
            <a:r>
              <a:rPr lang="en-US" sz="1400"/>
              <a:t> 172.16.12.126</a:t>
            </a:r>
            <a:endParaRPr/>
          </a:p>
          <a:p>
            <a:pPr>
              <a:defRPr/>
            </a:pPr>
            <a:r>
              <a:rPr lang="en-US" sz="1400"/>
              <a:t> standby 5 priority 95</a:t>
            </a:r>
            <a:endParaRPr/>
          </a:p>
          <a:p>
            <a:pPr>
              <a:defRPr/>
            </a:pPr>
            <a:r>
              <a:rPr lang="en-US" sz="1400"/>
              <a:t> standby 5 preempt</a:t>
            </a:r>
            <a:endParaRPr/>
          </a:p>
          <a:p>
            <a:pPr>
              <a:defRPr/>
            </a:pPr>
            <a:r>
              <a:rPr lang="en-US" sz="1400"/>
              <a:t> standby 5 track 1 decrement 50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*</a:t>
            </a:r>
            <a:endParaRPr/>
          </a:p>
          <a:p>
            <a:pPr>
              <a:defRPr/>
            </a:pPr>
            <a:r>
              <a:rPr lang="en-US" sz="1400"/>
              <a:t>interface </a:t>
            </a:r>
            <a:r>
              <a:rPr lang="en-US" sz="1400"/>
              <a:t>GigabitEthernet0/1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duplex auto</a:t>
            </a:r>
            <a:endParaRPr/>
          </a:p>
          <a:p>
            <a:pPr>
              <a:defRPr/>
            </a:pPr>
            <a:r>
              <a:rPr lang="en-US" sz="1400"/>
              <a:t> speed auto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GigabitEthernet0/1.12</a:t>
            </a:r>
            <a:endParaRPr/>
          </a:p>
          <a:p>
            <a:pPr>
              <a:defRPr/>
            </a:pPr>
            <a:r>
              <a:rPr lang="en-US" sz="1400"/>
              <a:t> encapsulation dot1Q 12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172.16.13.225 255.255.255.224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broadcast-address 172.16.13.255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snmp</a:t>
            </a:r>
            <a:r>
              <a:rPr lang="en-US" sz="1400"/>
              <a:t> trap link-status</a:t>
            </a:r>
            <a:endParaRPr/>
          </a:p>
          <a:p>
            <a:pPr>
              <a:defRPr/>
            </a:pPr>
            <a:r>
              <a:rPr lang="en-US" sz="1400"/>
              <a:t> standby 3 </a:t>
            </a:r>
            <a:r>
              <a:rPr lang="en-US" sz="1400"/>
              <a:t>ip</a:t>
            </a:r>
            <a:r>
              <a:rPr lang="en-US" sz="1400"/>
              <a:t> 172.16.13.254</a:t>
            </a:r>
            <a:endParaRPr/>
          </a:p>
          <a:p>
            <a:pPr>
              <a:defRPr/>
            </a:pPr>
            <a:r>
              <a:rPr lang="en-US" sz="1400"/>
              <a:t> standby 3 priority 90</a:t>
            </a:r>
            <a:endParaRPr/>
          </a:p>
          <a:p>
            <a:pPr>
              <a:defRPr/>
            </a:pPr>
            <a:r>
              <a:rPr lang="en-US" sz="1400"/>
              <a:t> standby 3 preempt</a:t>
            </a:r>
            <a:endParaRPr/>
          </a:p>
          <a:p>
            <a:pPr>
              <a:defRPr/>
            </a:pPr>
            <a:r>
              <a:rPr lang="en-US" sz="1400"/>
              <a:t> standby 3 track 1 decrement </a:t>
            </a:r>
            <a:r>
              <a:rPr lang="en-US" sz="1400"/>
              <a:t>50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br>
              <a:rPr lang="en-US" sz="1400"/>
            </a:br>
            <a:r>
              <a:rPr lang="en-US" sz="1400"/>
              <a:t>!</a:t>
            </a:r>
            <a:br>
              <a:rPr lang="en-US" sz="1400"/>
            </a:br>
            <a:r>
              <a:rPr lang="en-US" sz="1400"/>
              <a:t>*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 lang="en-US" sz="1400"/>
          </a:p>
          <a:p>
            <a:pPr>
              <a:defRPr/>
            </a:pPr>
            <a:r>
              <a:rPr lang="en-US" sz="1400"/>
              <a:t>interface </a:t>
            </a:r>
            <a:r>
              <a:rPr lang="en-US" sz="1400"/>
              <a:t>Serial0/0/0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192.168.1.2 255.255.255.0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broadcast-address 192.168.1.255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Serial0/0/1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broadcast-address 192.168.1.255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shutdown</a:t>
            </a:r>
            <a:endParaRPr lang="en-US" sz="1400"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router rip</a:t>
            </a:r>
            <a:endParaRPr/>
          </a:p>
          <a:p>
            <a:pPr>
              <a:defRPr/>
            </a:pPr>
            <a:r>
              <a:rPr lang="en-US" sz="1400"/>
              <a:t> version 2</a:t>
            </a:r>
            <a:endParaRPr/>
          </a:p>
          <a:p>
            <a:pPr>
              <a:defRPr/>
            </a:pPr>
            <a:r>
              <a:rPr lang="en-US" sz="1400"/>
              <a:t> network 172.16.0.0</a:t>
            </a:r>
            <a:endParaRPr/>
          </a:p>
          <a:p>
            <a:pPr>
              <a:defRPr/>
            </a:pPr>
            <a:r>
              <a:rPr lang="en-US" sz="1400"/>
              <a:t> network 192.168.1.0</a:t>
            </a:r>
            <a:endParaRPr/>
          </a:p>
          <a:p>
            <a:pPr>
              <a:defRPr/>
            </a:pPr>
            <a:r>
              <a:rPr lang="en-US" sz="1400"/>
              <a:t> no auto-summary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classless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route 0.0.0.0 0.0.0.0 Serial0/0/1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 lang="ru-RU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R3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config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(OSPF)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66352" y="1173894"/>
            <a:ext cx="11184924" cy="485620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defRPr/>
            </a:pPr>
            <a:r>
              <a:rPr lang="en-US" sz="1400"/>
              <a:t>hostname R3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track 1 interface Serial0/0/1 line-protocol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GigabitEthernet0/0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duplex auto</a:t>
            </a:r>
            <a:endParaRPr/>
          </a:p>
          <a:p>
            <a:pPr>
              <a:defRPr/>
            </a:pPr>
            <a:r>
              <a:rPr lang="en-US" sz="1400"/>
              <a:t> speed auto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GigabitEthernet0/0.10</a:t>
            </a:r>
            <a:endParaRPr/>
          </a:p>
          <a:p>
            <a:pPr>
              <a:defRPr/>
            </a:pPr>
            <a:r>
              <a:rPr lang="en-US" sz="1400"/>
              <a:t> encapsulation dot1Q 10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172.16.13.2 255.255.255.128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helper-address 192.168.2.1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snmp</a:t>
            </a:r>
            <a:r>
              <a:rPr lang="en-US" sz="1400"/>
              <a:t> trap link-status</a:t>
            </a:r>
            <a:endParaRPr/>
          </a:p>
          <a:p>
            <a:pPr>
              <a:defRPr/>
            </a:pPr>
            <a:r>
              <a:rPr lang="en-US" sz="1400"/>
              <a:t> standby 1 </a:t>
            </a:r>
            <a:r>
              <a:rPr lang="en-US" sz="1400"/>
              <a:t>ip</a:t>
            </a:r>
            <a:r>
              <a:rPr lang="en-US" sz="1400"/>
              <a:t> 172.16.13.126</a:t>
            </a:r>
            <a:endParaRPr/>
          </a:p>
          <a:p>
            <a:pPr>
              <a:defRPr/>
            </a:pPr>
            <a:r>
              <a:rPr lang="en-US" sz="1400"/>
              <a:t> standby 1 priority 95</a:t>
            </a:r>
            <a:endParaRPr/>
          </a:p>
          <a:p>
            <a:pPr>
              <a:defRPr/>
            </a:pPr>
            <a:r>
              <a:rPr lang="en-US" sz="1400"/>
              <a:t> standby 1 preempt</a:t>
            </a:r>
            <a:endParaRPr/>
          </a:p>
          <a:p>
            <a:pPr>
              <a:defRPr/>
            </a:pPr>
            <a:r>
              <a:rPr lang="en-US" sz="1400"/>
              <a:t> standby 1 track 1 decrement 50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br>
              <a:rPr lang="en-US" sz="1400"/>
            </a:br>
            <a:r>
              <a:rPr lang="en-US" sz="1400"/>
              <a:t>*</a:t>
            </a:r>
            <a:endParaRPr lang="en-US" sz="1400"/>
          </a:p>
          <a:p>
            <a:pPr>
              <a:defRPr/>
            </a:pPr>
            <a:r>
              <a:rPr lang="en-US" sz="1400"/>
              <a:t>interface GigabitEthernet0/1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duplex auto</a:t>
            </a:r>
            <a:endParaRPr/>
          </a:p>
          <a:p>
            <a:pPr>
              <a:defRPr/>
            </a:pPr>
            <a:r>
              <a:rPr lang="en-US" sz="1400"/>
              <a:t> speed auto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GigabitEthernet0/1.21</a:t>
            </a:r>
            <a:endParaRPr/>
          </a:p>
          <a:p>
            <a:pPr>
              <a:defRPr/>
            </a:pPr>
            <a:r>
              <a:rPr lang="en-US" sz="1400"/>
              <a:t> encapsulation dot1Q 21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172.16.13.194 255.255.255.224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snmp</a:t>
            </a:r>
            <a:r>
              <a:rPr lang="en-US" sz="1400"/>
              <a:t> trap link-status</a:t>
            </a:r>
            <a:endParaRPr/>
          </a:p>
          <a:p>
            <a:pPr>
              <a:defRPr/>
            </a:pPr>
            <a:r>
              <a:rPr lang="en-US" sz="1400"/>
              <a:t> standby 6 </a:t>
            </a:r>
            <a:r>
              <a:rPr lang="en-US" sz="1400"/>
              <a:t>ip</a:t>
            </a:r>
            <a:r>
              <a:rPr lang="en-US" sz="1400"/>
              <a:t> 172.16.13.222</a:t>
            </a:r>
            <a:endParaRPr/>
          </a:p>
          <a:p>
            <a:pPr>
              <a:defRPr/>
            </a:pPr>
            <a:r>
              <a:rPr lang="en-US" sz="1400"/>
              <a:t> standby 6 priority 90</a:t>
            </a:r>
            <a:endParaRPr/>
          </a:p>
          <a:p>
            <a:pPr>
              <a:defRPr/>
            </a:pPr>
            <a:r>
              <a:rPr lang="en-US" sz="1400"/>
              <a:t> standby 6 preempt</a:t>
            </a:r>
            <a:endParaRPr/>
          </a:p>
          <a:p>
            <a:pPr>
              <a:defRPr/>
            </a:pPr>
            <a:r>
              <a:rPr lang="en-US" sz="1400"/>
              <a:t> standby 6 track 1 decrement 50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br>
              <a:rPr lang="en-US" sz="1400"/>
            </a:br>
            <a:r>
              <a:rPr lang="en-US" sz="1400"/>
              <a:t>*</a:t>
            </a:r>
            <a:br>
              <a:rPr lang="en-US" sz="1400"/>
            </a:br>
            <a:r>
              <a:rPr lang="en-US" sz="1400"/>
              <a:t>!</a:t>
            </a:r>
            <a:endParaRPr lang="en-US" sz="1400"/>
          </a:p>
          <a:p>
            <a:pPr>
              <a:defRPr/>
            </a:pPr>
            <a:r>
              <a:rPr lang="en-US" sz="1400"/>
              <a:t>interface Serial0/0/0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shutdown</a:t>
            </a:r>
            <a:br>
              <a:rPr lang="en-US" sz="1400"/>
            </a:br>
            <a:r>
              <a:rPr lang="en-US" sz="1400"/>
              <a:t>!</a:t>
            </a:r>
            <a:endParaRPr lang="en-US" sz="1400"/>
          </a:p>
          <a:p>
            <a:pPr>
              <a:defRPr/>
            </a:pPr>
            <a:r>
              <a:rPr lang="en-US" sz="1400"/>
              <a:t>interface Serial0/0/1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192.168.2.2 255.255.255.0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router </a:t>
            </a:r>
            <a:r>
              <a:rPr lang="en-US" sz="1400"/>
              <a:t>ospf</a:t>
            </a:r>
            <a:r>
              <a:rPr lang="en-US" sz="1400"/>
              <a:t> 1</a:t>
            </a:r>
            <a:endParaRPr/>
          </a:p>
          <a:p>
            <a:pPr>
              <a:defRPr/>
            </a:pPr>
            <a:r>
              <a:rPr lang="en-US" sz="1400"/>
              <a:t> log-adjacency-changes</a:t>
            </a:r>
            <a:endParaRPr/>
          </a:p>
          <a:p>
            <a:pPr>
              <a:defRPr/>
            </a:pPr>
            <a:r>
              <a:rPr lang="en-US" sz="1400"/>
              <a:t> network 172.16.10.0 0.0.0.255 area 0</a:t>
            </a:r>
            <a:endParaRPr/>
          </a:p>
          <a:p>
            <a:pPr>
              <a:defRPr/>
            </a:pPr>
            <a:r>
              <a:rPr lang="en-US" sz="1400"/>
              <a:t> network 172.16.11.0 0.0.0.255 area 0</a:t>
            </a:r>
            <a:endParaRPr/>
          </a:p>
          <a:p>
            <a:pPr>
              <a:defRPr/>
            </a:pPr>
            <a:r>
              <a:rPr lang="en-US" sz="1400"/>
              <a:t> network 172.16.12.0 0.0.0.127 area 0</a:t>
            </a:r>
            <a:endParaRPr/>
          </a:p>
          <a:p>
            <a:pPr>
              <a:defRPr/>
            </a:pPr>
            <a:r>
              <a:rPr lang="en-US" sz="1400"/>
              <a:t> network 172.16.12.128 0.0.0.127 area 0</a:t>
            </a:r>
            <a:endParaRPr/>
          </a:p>
          <a:p>
            <a:pPr>
              <a:defRPr/>
            </a:pPr>
            <a:r>
              <a:rPr lang="en-US" sz="1400"/>
              <a:t> network 172.16.13.0 0.0.0.127 area 0</a:t>
            </a:r>
            <a:endParaRPr/>
          </a:p>
          <a:p>
            <a:pPr>
              <a:defRPr/>
            </a:pPr>
            <a:r>
              <a:rPr lang="en-US" sz="1400"/>
              <a:t> network 172.16.13.128 0.0.0.63 area 0</a:t>
            </a:r>
            <a:endParaRPr/>
          </a:p>
          <a:p>
            <a:pPr>
              <a:defRPr/>
            </a:pPr>
            <a:r>
              <a:rPr lang="en-US" sz="1400"/>
              <a:t> network 172.16.13.192 0.0.0.31 area 0</a:t>
            </a:r>
            <a:endParaRPr/>
          </a:p>
          <a:p>
            <a:pPr>
              <a:defRPr/>
            </a:pPr>
            <a:r>
              <a:rPr lang="en-US" sz="1400"/>
              <a:t> network 172.16.13.224 0.0.0.31 area 0</a:t>
            </a:r>
            <a:endParaRPr/>
          </a:p>
          <a:p>
            <a:pPr>
              <a:defRPr/>
            </a:pPr>
            <a:r>
              <a:rPr lang="en-US" sz="1400"/>
              <a:t> network 192.168.2.0 0.0.0.255 area 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HSRP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PoC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5269413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45131" y="3678902"/>
            <a:ext cx="3401240" cy="2123156"/>
          </a:xfrm>
          <a:prstGeom prst="rect">
            <a:avLst/>
          </a:prstGeom>
        </p:spPr>
      </p:pic>
      <p:pic>
        <p:nvPicPr>
          <p:cNvPr id="1930423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345131" y="1544383"/>
            <a:ext cx="3401240" cy="1746203"/>
          </a:xfrm>
          <a:prstGeom prst="rect">
            <a:avLst/>
          </a:prstGeom>
        </p:spPr>
      </p:pic>
      <p:pic>
        <p:nvPicPr>
          <p:cNvPr id="188838015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02631" y="1611977"/>
            <a:ext cx="4686300" cy="413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Ping 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+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WAN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PoC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53451" y="1544384"/>
            <a:ext cx="5572749" cy="50434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068064" y="3252439"/>
            <a:ext cx="4318691" cy="33353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068064" y="1544384"/>
            <a:ext cx="4318691" cy="1256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145571" y="2005012"/>
            <a:ext cx="108912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8000" b="1">
                <a:solidFill>
                  <a:schemeClr val="accent1">
                    <a:lumMod val="50000"/>
                  </a:schemeClr>
                </a:solidFill>
              </a:rPr>
              <a:t>Спасибо за Внимание!</a:t>
            </a:r>
            <a:endParaRPr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3D2B9D-3E5A-4208-B841-6DCB29E9E020}" type="slidenum">
              <a:rPr lang="ru-RU"/>
              <a:t>14</a:t>
            </a:fld>
            <a:endParaRPr lang="ru-RU"/>
          </a:p>
        </p:txBody>
      </p:sp>
      <p:sp>
        <p:nvSpPr>
          <p:cNvPr id="3" name="AutoShape 2"/>
          <p:cNvSpPr>
            <a:spLocks noChangeArrowheads="1"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7700" y="1447356"/>
            <a:ext cx="2679700" cy="1574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47700" y="377825"/>
            <a:ext cx="6836833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“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Все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, что нас не убивает, делает нас 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сильнее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” </a:t>
            </a:r>
            <a:b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Ф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. В. Ницше.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682249" y="6258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 bwMode="auto">
          <a:xfrm>
            <a:off x="3598855" y="1907573"/>
            <a:ext cx="7771356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ru-RU" sz="20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Цель </a:t>
            </a:r>
            <a:r>
              <a:rPr lang="ru-RU" sz="20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работы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-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Разработка сети передачи данных с</a:t>
            </a:r>
            <a:b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использованием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RIP, OSPF и HSRP.</a:t>
            </a: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1651000" indent="127000" algn="just">
              <a:lnSpc>
                <a:spcPct val="150000"/>
              </a:lnSpc>
              <a:buNone/>
              <a:defRPr/>
            </a:pPr>
            <a:r>
              <a:rPr lang="ru-RU" sz="20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Задачи работы:</a:t>
            </a:r>
            <a:endParaRPr/>
          </a:p>
          <a:p>
            <a:pPr marL="1651000" indent="127000"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Три раза перепутать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сериальники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;</a:t>
            </a: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1651000" indent="127000"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Ошибиться и стереть марш на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стойке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;</a:t>
            </a: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marL="1651000" indent="127000"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Пинговать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не тот 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айпишник</a:t>
            </a: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.</a:t>
            </a: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7700" y="3881471"/>
            <a:ext cx="422656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3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Адресный план сети и 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пинги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043792" y="4985359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^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DHCP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/>
              <a:t>| </a:t>
            </a:r>
            <a:r>
              <a:rPr lang="en-US" b="1">
                <a:solidFill>
                  <a:schemeClr val="accent6"/>
                </a:solidFill>
              </a:rPr>
              <a:t>WAN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/>
              <a:t>^</a:t>
            </a:r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533725" y="2732377"/>
            <a:ext cx="2781128" cy="1829072"/>
          </a:xfrm>
          <a:prstGeom prst="rect">
            <a:avLst/>
          </a:prstGeom>
        </p:spPr>
      </p:pic>
      <p:pic>
        <p:nvPicPr>
          <p:cNvPr id="19831553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64455" y="1544383"/>
            <a:ext cx="7205224" cy="4611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Сеть здорового человека (эксперимент)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838200" y="1544384"/>
            <a:ext cx="5940425" cy="51492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06657" y="1544384"/>
            <a:ext cx="3439973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6896" y="1346200"/>
            <a:ext cx="11145504" cy="551180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Сеть 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курильшика</a:t>
            </a: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b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(в реальности)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ACL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 l="0" t="0" r="0" b="26004"/>
          <a:stretch/>
        </p:blipFill>
        <p:spPr bwMode="auto">
          <a:xfrm>
            <a:off x="701538" y="1544384"/>
            <a:ext cx="6727962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7713119" y="1544384"/>
            <a:ext cx="44788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НА примере второго отдела, где нельзя </a:t>
            </a:r>
            <a:r>
              <a:rPr lang="ru-RU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пинговать</a:t>
            </a:r>
            <a:r>
              <a:rPr lang="ru-RU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никуда, кроме как во второй отдел:</a:t>
            </a:r>
            <a:endParaRPr/>
          </a:p>
          <a:p>
            <a:pPr algn="just">
              <a:defRPr/>
            </a:pPr>
            <a:endParaRPr lang="ru-RU" sz="2000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  <a:p>
            <a:pPr algn="just">
              <a:defRPr/>
            </a:pPr>
            <a:r>
              <a:rPr lang="en-US" sz="1600"/>
              <a:t>ip</a:t>
            </a:r>
            <a:r>
              <a:rPr lang="en-US" sz="1600"/>
              <a:t> access-list extended </a:t>
            </a:r>
            <a:r>
              <a:rPr lang="en-US" sz="1600"/>
              <a:t>111</a:t>
            </a:r>
            <a:endParaRPr lang="ru-RU" sz="1600"/>
          </a:p>
          <a:p>
            <a:pPr algn="just">
              <a:defRPr/>
            </a:pPr>
            <a:r>
              <a:rPr lang="en-US" sz="1600"/>
              <a:t>deny </a:t>
            </a:r>
            <a:r>
              <a:rPr lang="en-US" sz="1600"/>
              <a:t>ip</a:t>
            </a:r>
            <a:r>
              <a:rPr lang="en-US" sz="1600"/>
              <a:t> 172.16.10.0 0.0.0.255 172.16.11.0 </a:t>
            </a:r>
            <a:r>
              <a:rPr lang="en-US" sz="1600"/>
              <a:t>0.0.0.255</a:t>
            </a:r>
            <a:endParaRPr lang="ru-RU" sz="1600"/>
          </a:p>
          <a:p>
            <a:pPr algn="just">
              <a:defRPr/>
            </a:pPr>
            <a:r>
              <a:rPr lang="en-US" sz="1600"/>
              <a:t>deny </a:t>
            </a:r>
            <a:r>
              <a:rPr lang="en-US" sz="1600"/>
              <a:t>ip</a:t>
            </a:r>
            <a:r>
              <a:rPr lang="en-US" sz="1600"/>
              <a:t> 172.16.10.0 0.0.0.255 172.16.12.0 </a:t>
            </a:r>
            <a:r>
              <a:rPr lang="en-US" sz="1600"/>
              <a:t>0.0.0.255</a:t>
            </a:r>
            <a:endParaRPr lang="ru-RU" sz="1600"/>
          </a:p>
          <a:p>
            <a:pPr algn="just">
              <a:defRPr/>
            </a:pPr>
            <a:r>
              <a:rPr lang="en-US" sz="1600"/>
              <a:t>deny </a:t>
            </a:r>
            <a:r>
              <a:rPr lang="en-US" sz="1600"/>
              <a:t>ip</a:t>
            </a:r>
            <a:r>
              <a:rPr lang="en-US" sz="1600"/>
              <a:t> 172.16.10.0 0.0.0.255 172.16.13.0 </a:t>
            </a:r>
            <a:r>
              <a:rPr lang="en-US" sz="1600"/>
              <a:t>0.0.0.255</a:t>
            </a:r>
            <a:endParaRPr lang="ru-RU" sz="1600"/>
          </a:p>
          <a:p>
            <a:pPr algn="just">
              <a:defRPr/>
            </a:pPr>
            <a:r>
              <a:rPr lang="en-US" sz="1600"/>
              <a:t>permit </a:t>
            </a:r>
            <a:r>
              <a:rPr lang="en-US" sz="1600"/>
              <a:t>ip</a:t>
            </a:r>
            <a:r>
              <a:rPr lang="en-US" sz="1600"/>
              <a:t> any any</a:t>
            </a:r>
            <a:endParaRPr lang="ru-RU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Таблицы маршрутизации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200" y="1544384"/>
            <a:ext cx="8255000" cy="2108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63599" y="1544384"/>
            <a:ext cx="8204200" cy="3657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63599" y="1544384"/>
            <a:ext cx="8229600" cy="349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DHCP + WAN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916195" y="3027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745737"/>
            <a:ext cx="5778500" cy="330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27700" y="1745737"/>
            <a:ext cx="6464300" cy="344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18821"/>
            <a:ext cx="673825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R1 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config</a:t>
            </a: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(WAN)</a:t>
            </a:r>
            <a:endParaRPr lang="ru-RU" sz="2800" b="1">
              <a:solidFill>
                <a:schemeClr val="accent5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66351" y="1173893"/>
            <a:ext cx="11394989" cy="486856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defRPr/>
            </a:pPr>
            <a:r>
              <a:rPr lang="en-US" sz="1400"/>
              <a:t>#</a:t>
            </a:r>
            <a:endParaRPr/>
          </a:p>
          <a:p>
            <a:pPr>
              <a:defRPr/>
            </a:pPr>
            <a:r>
              <a:rPr lang="en-US" sz="1400"/>
              <a:t>R1#show run</a:t>
            </a:r>
            <a:endParaRPr/>
          </a:p>
          <a:p>
            <a:pPr>
              <a:defRPr/>
            </a:pPr>
            <a:r>
              <a:rPr lang="en-US" sz="1400"/>
              <a:t>hostname </a:t>
            </a:r>
            <a:r>
              <a:rPr lang="en-US" sz="1400"/>
              <a:t>R1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dhcp</a:t>
            </a:r>
            <a:r>
              <a:rPr lang="en-US" sz="1400"/>
              <a:t> excluded-address </a:t>
            </a:r>
            <a:r>
              <a:rPr lang="en-US" sz="1400"/>
              <a:t>\\\</a:t>
            </a:r>
            <a:endParaRPr lang="en-US" sz="1400"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dhcp</a:t>
            </a:r>
            <a:r>
              <a:rPr lang="en-US" sz="1400"/>
              <a:t> pool </a:t>
            </a:r>
            <a:r>
              <a:rPr lang="en-US" sz="1400"/>
              <a:t>room*</a:t>
            </a:r>
            <a:endParaRPr lang="en-US" sz="1400"/>
          </a:p>
          <a:p>
            <a:pPr>
              <a:defRPr/>
            </a:pPr>
            <a:r>
              <a:rPr lang="en-US" sz="1400"/>
              <a:t>!</a:t>
            </a:r>
            <a:endParaRPr lang="en-US" sz="1400"/>
          </a:p>
          <a:p>
            <a:pPr>
              <a:defRPr/>
            </a:pPr>
            <a:r>
              <a:rPr lang="en-US" sz="1400"/>
              <a:t>interface GigabitEthernet0/0 </a:t>
            </a:r>
            <a:r>
              <a:rPr lang="en-US" sz="1400"/>
              <a:t>ip</a:t>
            </a:r>
            <a:r>
              <a:rPr lang="en-US" sz="1400"/>
              <a:t> address 93.92.113.1 255.255.255.0 </a:t>
            </a:r>
            <a:r>
              <a:rPr lang="en-US" sz="1400"/>
              <a:t>ip</a:t>
            </a:r>
            <a:r>
              <a:rPr lang="en-US" sz="1400"/>
              <a:t> broadcast-address 93.92.113.1 </a:t>
            </a:r>
            <a:r>
              <a:rPr lang="en-US" sz="1400"/>
              <a:t>ip</a:t>
            </a:r>
            <a:r>
              <a:rPr lang="en-US" sz="1400"/>
              <a:t> access-group </a:t>
            </a:r>
            <a:r>
              <a:rPr lang="en-US" sz="1400"/>
              <a:t>toWan</a:t>
            </a:r>
            <a:r>
              <a:rPr lang="en-US" sz="1400"/>
              <a:t> out </a:t>
            </a: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nat</a:t>
            </a:r>
            <a:r>
              <a:rPr lang="en-US" sz="1400"/>
              <a:t> outside </a:t>
            </a:r>
            <a:r>
              <a:rPr lang="en-US" sz="1400"/>
              <a:t>ip</a:t>
            </a:r>
            <a:r>
              <a:rPr lang="en-US" sz="1400"/>
              <a:t> virtual-reassembly duplex auto speed auto! interface GigabitEthernet0/1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shutdown</a:t>
            </a:r>
            <a:endParaRPr/>
          </a:p>
          <a:p>
            <a:pPr>
              <a:defRPr/>
            </a:pPr>
            <a:r>
              <a:rPr lang="en-US" sz="1400"/>
              <a:t> duplex auto</a:t>
            </a:r>
            <a:endParaRPr/>
          </a:p>
          <a:p>
            <a:pPr>
              <a:defRPr/>
            </a:pPr>
            <a:r>
              <a:rPr lang="en-US" sz="1400"/>
              <a:t> speed auto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 lang="en-US" sz="1400"/>
          </a:p>
          <a:p>
            <a:pPr>
              <a:defRPr/>
            </a:pPr>
            <a:r>
              <a:rPr lang="en-US" sz="1400"/>
              <a:t>interface Serial0/0/0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192.168.1.1 255.255.255.0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nat</a:t>
            </a:r>
            <a:r>
              <a:rPr lang="en-US" sz="1400"/>
              <a:t> inside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virtual-reassembly</a:t>
            </a:r>
            <a:endParaRPr/>
          </a:p>
          <a:p>
            <a:pPr>
              <a:defRPr/>
            </a:pPr>
            <a:r>
              <a:rPr lang="en-US" sz="1400"/>
              <a:t> clock rate 64000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Serial0/0/1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address 192.168.2.1 255.255.255.0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nat</a:t>
            </a:r>
            <a:r>
              <a:rPr lang="en-US" sz="1400"/>
              <a:t> inside</a:t>
            </a:r>
            <a:endParaRPr/>
          </a:p>
          <a:p>
            <a:pPr>
              <a:defRPr/>
            </a:pPr>
            <a:r>
              <a:rPr lang="en-US" sz="1400"/>
              <a:t> </a:t>
            </a:r>
            <a:r>
              <a:rPr lang="en-US" sz="1400"/>
              <a:t>ip</a:t>
            </a:r>
            <a:r>
              <a:rPr lang="en-US" sz="1400"/>
              <a:t> virtual-reassembly</a:t>
            </a:r>
            <a:endParaRPr/>
          </a:p>
          <a:p>
            <a:pPr>
              <a:defRPr/>
            </a:pPr>
            <a:r>
              <a:rPr lang="en-US" sz="1400"/>
              <a:t> clock rate 125000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interface BRI0/1/0</a:t>
            </a:r>
            <a:endParaRPr/>
          </a:p>
          <a:p>
            <a:pPr>
              <a:defRPr/>
            </a:pPr>
            <a:r>
              <a:rPr lang="en-US" sz="1400"/>
              <a:t> no </a:t>
            </a:r>
            <a:r>
              <a:rPr lang="en-US" sz="1400"/>
              <a:t>ip</a:t>
            </a:r>
            <a:r>
              <a:rPr lang="en-US" sz="1400"/>
              <a:t> address</a:t>
            </a:r>
            <a:endParaRPr/>
          </a:p>
          <a:p>
            <a:pPr>
              <a:defRPr/>
            </a:pPr>
            <a:r>
              <a:rPr lang="en-US" sz="1400"/>
              <a:t> shutdown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router </a:t>
            </a:r>
            <a:r>
              <a:rPr lang="en-US" sz="1400"/>
              <a:t>ospf</a:t>
            </a:r>
            <a:r>
              <a:rPr lang="en-US" sz="1400"/>
              <a:t> 1</a:t>
            </a:r>
            <a:endParaRPr/>
          </a:p>
          <a:p>
            <a:pPr>
              <a:defRPr/>
            </a:pPr>
            <a:r>
              <a:rPr lang="en-US" sz="1400"/>
              <a:t> router-id 1.1.1.1</a:t>
            </a:r>
            <a:endParaRPr/>
          </a:p>
          <a:p>
            <a:pPr>
              <a:defRPr/>
            </a:pPr>
            <a:r>
              <a:rPr lang="en-US" sz="1400"/>
              <a:t> log-adjacency-changes</a:t>
            </a:r>
            <a:endParaRPr/>
          </a:p>
          <a:p>
            <a:pPr>
              <a:defRPr/>
            </a:pPr>
            <a:r>
              <a:rPr lang="en-US" sz="1400"/>
              <a:t> redistribute static metric 20 subnets</a:t>
            </a:r>
            <a:endParaRPr/>
          </a:p>
          <a:p>
            <a:pPr>
              <a:defRPr/>
            </a:pPr>
            <a:r>
              <a:rPr lang="en-US" sz="1400"/>
              <a:t> redistribute rip metric 10 metric-type 1 subnets</a:t>
            </a:r>
            <a:endParaRPr/>
          </a:p>
          <a:p>
            <a:pPr>
              <a:defRPr/>
            </a:pPr>
            <a:r>
              <a:rPr lang="en-US" sz="1400"/>
              <a:t> network 192.168.2.0 0.0.0.255 area 0</a:t>
            </a:r>
            <a:endParaRPr/>
          </a:p>
          <a:p>
            <a:pPr>
              <a:defRPr/>
            </a:pPr>
            <a:r>
              <a:rPr lang="en-US" sz="1400"/>
              <a:t> network </a:t>
            </a:r>
            <a:r>
              <a:rPr lang="en-US" sz="1400"/>
              <a:t>93.92.113.1 </a:t>
            </a:r>
            <a:r>
              <a:rPr lang="en-US" sz="1400"/>
              <a:t>0.0.0.255 area 0</a:t>
            </a:r>
            <a:endParaRPr/>
          </a:p>
          <a:p>
            <a:pPr>
              <a:defRPr/>
            </a:pPr>
            <a:r>
              <a:rPr lang="en-US" sz="1400"/>
              <a:t> default-information originate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router rip</a:t>
            </a:r>
            <a:endParaRPr/>
          </a:p>
          <a:p>
            <a:pPr>
              <a:defRPr/>
            </a:pPr>
            <a:r>
              <a:rPr lang="en-US" sz="1400"/>
              <a:t> version 2</a:t>
            </a:r>
            <a:endParaRPr/>
          </a:p>
          <a:p>
            <a:pPr>
              <a:defRPr/>
            </a:pPr>
            <a:r>
              <a:rPr lang="en-US" sz="1400"/>
              <a:t> redistribute </a:t>
            </a:r>
            <a:r>
              <a:rPr lang="en-US" sz="1400"/>
              <a:t>ospf</a:t>
            </a:r>
            <a:r>
              <a:rPr lang="en-US" sz="1400"/>
              <a:t> 1 metric 1</a:t>
            </a:r>
            <a:endParaRPr/>
          </a:p>
          <a:p>
            <a:pPr>
              <a:defRPr/>
            </a:pPr>
            <a:r>
              <a:rPr lang="en-US" sz="1400"/>
              <a:t> network 192.168.1.0</a:t>
            </a:r>
            <a:endParaRPr/>
          </a:p>
          <a:p>
            <a:pPr>
              <a:defRPr/>
            </a:pPr>
            <a:r>
              <a:rPr lang="en-US" sz="1400"/>
              <a:t> network </a:t>
            </a:r>
            <a:r>
              <a:rPr lang="en-US" sz="1400"/>
              <a:t>93.92.113.1</a:t>
            </a:r>
            <a:endParaRPr lang="en-US" sz="1400"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classless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no </a:t>
            </a:r>
            <a:r>
              <a:rPr lang="en-US" sz="1400"/>
              <a:t>ip</a:t>
            </a:r>
            <a:r>
              <a:rPr lang="en-US" sz="1400"/>
              <a:t> http server</a:t>
            </a:r>
            <a:endParaRPr/>
          </a:p>
          <a:p>
            <a:pPr>
              <a:defRPr/>
            </a:pPr>
            <a:r>
              <a:rPr lang="en-US" sz="1400"/>
              <a:t>no </a:t>
            </a:r>
            <a:r>
              <a:rPr lang="en-US" sz="1400"/>
              <a:t>ip</a:t>
            </a:r>
            <a:r>
              <a:rPr lang="en-US" sz="1400"/>
              <a:t> http secure-server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nat</a:t>
            </a:r>
            <a:r>
              <a:rPr lang="en-US" sz="1400"/>
              <a:t> pool Wan 93.92.113.1 </a:t>
            </a:r>
            <a:r>
              <a:rPr lang="en-US" sz="1400"/>
              <a:t>93.92.113.254 </a:t>
            </a:r>
            <a:r>
              <a:rPr lang="en-US" sz="1400"/>
              <a:t>netmask 255.255.255.0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</a:t>
            </a:r>
            <a:r>
              <a:rPr lang="en-US" sz="1400"/>
              <a:t>nat</a:t>
            </a:r>
            <a:r>
              <a:rPr lang="en-US" sz="1400"/>
              <a:t> inside source list </a:t>
            </a:r>
            <a:r>
              <a:rPr lang="en-US" sz="1400"/>
              <a:t>toWan</a:t>
            </a:r>
            <a:r>
              <a:rPr lang="en-US" sz="1400"/>
              <a:t> pool Wan overload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r>
              <a:rPr lang="en-US" sz="1400"/>
              <a:t>ip</a:t>
            </a:r>
            <a:r>
              <a:rPr lang="en-US" sz="1400"/>
              <a:t> access-list standard </a:t>
            </a:r>
            <a:r>
              <a:rPr lang="en-US" sz="1400"/>
              <a:t>toWan</a:t>
            </a:r>
            <a:endParaRPr lang="en-US" sz="1400"/>
          </a:p>
          <a:p>
            <a:pPr>
              <a:defRPr/>
            </a:pPr>
            <a:r>
              <a:rPr lang="en-US" sz="1400"/>
              <a:t> permit </a:t>
            </a:r>
            <a:r>
              <a:rPr lang="en-US" sz="1400"/>
              <a:t>93.92.113.12</a:t>
            </a:r>
            <a:endParaRPr lang="en-US" sz="1400"/>
          </a:p>
          <a:p>
            <a:pPr>
              <a:defRPr/>
            </a:pPr>
            <a:r>
              <a:rPr lang="en-US" sz="1400"/>
              <a:t> permit 172.16.12.0 0.0.0.127</a:t>
            </a:r>
            <a:endParaRPr/>
          </a:p>
          <a:p>
            <a:pPr>
              <a:defRPr/>
            </a:pPr>
            <a:r>
              <a:rPr lang="en-US" sz="1400"/>
              <a:t> permit 172.16.13.0 0.0.0.127</a:t>
            </a:r>
            <a:endParaRPr/>
          </a:p>
          <a:p>
            <a:pPr>
              <a:defRPr/>
            </a:pPr>
            <a:r>
              <a:rPr lang="en-US" sz="1400"/>
              <a:t> deny   any</a:t>
            </a:r>
            <a:endParaRPr/>
          </a:p>
          <a:p>
            <a:pPr>
              <a:defRPr/>
            </a:pPr>
            <a:r>
              <a:rPr lang="en-US" sz="1400"/>
              <a:t>!</a:t>
            </a:r>
            <a:endParaRPr/>
          </a:p>
          <a:p>
            <a:pPr>
              <a:defRPr/>
            </a:pPr>
            <a:endParaRPr lang="ru-RU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ONLYOFFICE/8.2.0.143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/>
  <cp:revision>130</cp:revision>
  <dcterms:created xsi:type="dcterms:W3CDTF">2021-11-29T10:22:08Z</dcterms:created>
  <dcterms:modified xsi:type="dcterms:W3CDTF">2024-12-22T21:27:23Z</dcterms:modified>
</cp:coreProperties>
</file>