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E90360F-9FDE-4F06-8934-DB1BAD350510}" type="datetimeFigureOut">
              <a:rPr lang="ru-RU"/>
              <a:t>23.12.2024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8316904-24C0-4716-8AA1-FB77D675423D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49E1AC-FFC6-15FB-5F69-51915C25574F}" type="slidenum">
              <a:rPr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EAB8C65-C25E-C3C4-BC9B-7E7C036C6BB1}" type="slidenum">
              <a:rPr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7AF0977-A7D4-B396-8269-A5F0D3268EEC}" type="slidenum">
              <a:rPr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43A3750-2BE6-201C-E0BC-69F914F760E0}" type="slidenum">
              <a:rPr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021710-E989-D2CE-DEA2-12501C5405A2}" type="slidenum">
              <a:rPr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DEC768F-F0ED-8A74-891C-F060AB936300}" type="slidenum">
              <a:rPr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FBC8B1-C567-5993-B4C1-2548563057D4}" type="slidenum">
              <a:rPr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0B2B129-1ADB-D7BD-C455-CACDF88CE21A}" type="slidenum">
              <a:rPr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0758747-A42A-83FA-07D1-3641103D7A8F}" type="slidenum">
              <a:rPr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A5FCBB-1FA4-ACF4-756F-FD6C52C9A2C4}" type="slidenum">
              <a:rPr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E932A7D-1DD0-CFFE-CE9D-D81355DCBCE2}" type="slidenum">
              <a:rPr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E4CB3BD-3295-DD6A-2370-F76A92E4C593}" type="slidenum">
              <a:rPr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F61A42-6F21-4426-8F2A-6EC6BABB8035}" type="datetime1">
              <a:rPr lang="ru-RU"/>
              <a:t>23.12.2024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3D2B9D-3E5A-4208-B841-6DCB29E9E02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422B4CA-4BAD-4B35-806C-9B185F8F4524}" type="datetime1">
              <a:rPr lang="ru-RU"/>
              <a:t>23.12.2024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3D2B9D-3E5A-4208-B841-6DCB29E9E02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9BB3675-B1CB-4B57-82C3-E003E6EE02E8}" type="datetime1">
              <a:rPr lang="ru-RU"/>
              <a:t>23.12.2024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3D2B9D-3E5A-4208-B841-6DCB29E9E02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824677-2B50-491D-A172-E18EE8E81BDE}" type="datetime1">
              <a:rPr lang="ru-RU"/>
              <a:t>23.12.2024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3D2B9D-3E5A-4208-B841-6DCB29E9E02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71E321E-6389-4CF2-9D8A-531D72A29CC7}" type="datetime1">
              <a:rPr lang="ru-RU"/>
              <a:t>23.12.2024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3D2B9D-3E5A-4208-B841-6DCB29E9E02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4F2AB37-D9F9-48BE-9760-8187DA2ABC62}" type="datetime1">
              <a:rPr lang="ru-RU"/>
              <a:t>23.12.2024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3D2B9D-3E5A-4208-B841-6DCB29E9E02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EE039D-25C6-4A1A-BB67-EBEA173FEF0B}" type="datetime1">
              <a:rPr lang="ru-RU"/>
              <a:t>23.12.2024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3D2B9D-3E5A-4208-B841-6DCB29E9E02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24055CF-485A-46D6-9383-BB30DCAFD45E}" type="datetime1">
              <a:rPr lang="ru-RU"/>
              <a:t>23.12.2024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3D2B9D-3E5A-4208-B841-6DCB29E9E02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81086A6-3571-4ABC-BC43-A031827AEA8A}" type="datetime1">
              <a:rPr lang="ru-RU"/>
              <a:t>23.12.2024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3D2B9D-3E5A-4208-B841-6DCB29E9E02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36D0C50-4CE0-4273-BF64-EBE1D38B08E8}" type="datetime1">
              <a:rPr lang="ru-RU"/>
              <a:t>23.12.2024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3D2B9D-3E5A-4208-B841-6DCB29E9E02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AAAD9EF-07D0-4463-875F-71885E93375D}" type="datetime1">
              <a:rPr lang="ru-RU"/>
              <a:t>23.12.2024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3D2B9D-3E5A-4208-B841-6DCB29E9E02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lum/>
          </a:blip>
          <a:srcRect t="980" b="980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54AF2CC-A3F8-4869-8DA0-F585C9B49663}" type="datetime1">
              <a:rPr lang="ru-RU"/>
              <a:t>23.12.2024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93D2B9D-3E5A-4208-B841-6DCB29E9E020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>
            <a:lum/>
          </a:blip>
          <a:srcRect l="-7339" t="-6140" r="-917" b="-6140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auto">
          <a:xfrm>
            <a:off x="794084" y="2588507"/>
            <a:ext cx="6373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400">
                <a:solidFill>
                  <a:srgbClr val="002060"/>
                </a:solidFill>
                <a:latin typeface="Calibri Light"/>
                <a:ea typeface="Calibri Light"/>
                <a:cs typeface="Calibri Light"/>
              </a:rPr>
              <a:t>КУРСОВАЯ РАБОТА</a:t>
            </a:r>
            <a:endParaRPr/>
          </a:p>
          <a:p>
            <a:pPr>
              <a:defRPr/>
            </a:pPr>
            <a:r>
              <a:rPr lang="ru-RU" sz="2400">
                <a:solidFill>
                  <a:srgbClr val="002060"/>
                </a:solidFill>
                <a:latin typeface="Calibri Light"/>
                <a:ea typeface="Calibri Light"/>
                <a:cs typeface="Calibri Light"/>
              </a:rPr>
              <a:t>Разработка сети передачи данных с</a:t>
            </a:r>
            <a:br>
              <a:rPr lang="ru-RU" sz="2400">
                <a:solidFill>
                  <a:srgbClr val="002060"/>
                </a:solidFill>
                <a:latin typeface="Calibri Light"/>
                <a:ea typeface="Calibri Light"/>
                <a:cs typeface="Calibri Light"/>
              </a:rPr>
            </a:br>
            <a:r>
              <a:rPr lang="ru-RU" sz="2400">
                <a:solidFill>
                  <a:srgbClr val="002060"/>
                </a:solidFill>
                <a:latin typeface="Calibri Light"/>
                <a:ea typeface="Calibri Light"/>
                <a:cs typeface="Calibri Light"/>
              </a:rPr>
              <a:t>использованием </a:t>
            </a:r>
            <a:r>
              <a:rPr lang="en-US" sz="2400">
                <a:solidFill>
                  <a:srgbClr val="002060"/>
                </a:solidFill>
                <a:latin typeface="Calibri Light"/>
                <a:ea typeface="Calibri Light"/>
                <a:cs typeface="Calibri Light"/>
              </a:rPr>
              <a:t>RIP,OSPF,HSRP</a:t>
            </a:r>
            <a:r>
              <a:rPr lang="ru-RU" sz="2400">
                <a:solidFill>
                  <a:srgbClr val="002060"/>
                </a:solidFill>
                <a:latin typeface="Calibri Light"/>
                <a:ea typeface="Calibri Light"/>
                <a:cs typeface="Calibri Light"/>
              </a:rPr>
              <a:t>.</a:t>
            </a:r>
            <a:endParaRPr lang="ru-RU" sz="240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794084" y="4465944"/>
            <a:ext cx="3177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000" b="1">
                <a:solidFill>
                  <a:srgbClr val="002060"/>
                </a:solidFill>
                <a:latin typeface="Times New Roman"/>
                <a:ea typeface="Tahoma"/>
                <a:cs typeface="Times New Roman"/>
              </a:rPr>
              <a:t>Выполнил: </a:t>
            </a:r>
            <a:endParaRPr/>
          </a:p>
          <a:p>
            <a:pPr>
              <a:defRPr/>
            </a:pPr>
            <a:r>
              <a:rPr lang="ru-RU" sz="2000" b="1">
                <a:solidFill>
                  <a:srgbClr val="002060"/>
                </a:solidFill>
                <a:latin typeface="Times New Roman"/>
                <a:ea typeface="Tahoma"/>
                <a:cs typeface="Times New Roman"/>
              </a:rPr>
              <a:t>Клепиков С. Д.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794084" y="5481606"/>
            <a:ext cx="3325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000" b="1">
                <a:solidFill>
                  <a:srgbClr val="002060"/>
                </a:solidFill>
                <a:latin typeface="Times New Roman"/>
                <a:ea typeface="Tahoma"/>
                <a:cs typeface="Times New Roman"/>
              </a:rPr>
              <a:t>Проверили</a:t>
            </a:r>
            <a:r>
              <a:rPr sz="2000" b="1">
                <a:solidFill>
                  <a:srgbClr val="002060"/>
                </a:solidFill>
                <a:latin typeface="Times New Roman"/>
                <a:ea typeface="Tahoma"/>
                <a:cs typeface="Times New Roman"/>
              </a:rPr>
              <a:t>: </a:t>
            </a:r>
            <a:endParaRPr lang="ru-RU" sz="2000" b="1">
              <a:solidFill>
                <a:srgbClr val="002060"/>
              </a:solidFill>
              <a:latin typeface="Times New Roman"/>
              <a:ea typeface="Tahoma"/>
              <a:cs typeface="Times New Roman"/>
            </a:endParaRPr>
          </a:p>
          <a:p>
            <a:pPr>
              <a:defRPr/>
            </a:pPr>
            <a:r>
              <a:rPr lang="ru-RU" sz="2000" b="1">
                <a:solidFill>
                  <a:srgbClr val="002060"/>
                </a:solidFill>
                <a:latin typeface="Times New Roman"/>
                <a:ea typeface="Tahoma"/>
                <a:cs typeface="Times New Roman"/>
              </a:rPr>
              <a:t>Желенков Б.В.</a:t>
            </a:r>
            <a:endParaRPr/>
          </a:p>
          <a:p>
            <a:pPr>
              <a:defRPr/>
            </a:pPr>
            <a:r>
              <a:rPr lang="ru-RU" sz="2000" b="1">
                <a:solidFill>
                  <a:srgbClr val="002060"/>
                </a:solidFill>
                <a:latin typeface="Times New Roman"/>
                <a:ea typeface="Tahoma"/>
                <a:cs typeface="Times New Roman"/>
              </a:rPr>
              <a:t>Желенкова М.Б.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218821"/>
            <a:ext cx="6738257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HSRP PoC</a:t>
            </a:r>
            <a:endParaRPr lang="ru-RU" sz="2800" b="1">
              <a:solidFill>
                <a:schemeClr val="accent5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526941387" name="Рисунок 52694138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345131" y="3678902"/>
            <a:ext cx="3401240" cy="2123156"/>
          </a:xfrm>
          <a:prstGeom prst="rect">
            <a:avLst/>
          </a:prstGeom>
        </p:spPr>
      </p:pic>
      <p:pic>
        <p:nvPicPr>
          <p:cNvPr id="193042373" name="Рисунок 193042372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345131" y="1544383"/>
            <a:ext cx="3401240" cy="1746203"/>
          </a:xfrm>
          <a:prstGeom prst="rect">
            <a:avLst/>
          </a:prstGeom>
        </p:spPr>
      </p:pic>
      <p:pic>
        <p:nvPicPr>
          <p:cNvPr id="1888380150" name="Рисунок 1888380149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02631" y="1611977"/>
            <a:ext cx="4686300" cy="4133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:fade/>
      </p:transition>
    </mc:Choice>
    <mc:Fallback xmlns:w="http://schemas.openxmlformats.org/wordprocessingml/2006/main" xmlns:m="http://schemas.openxmlformats.org/officeDocument/2006/math" xmlns="">
      <p:transition spd="med" advClick="1">
        <p:fade thruBlk="0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218821"/>
            <a:ext cx="6738257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Ping </a:t>
            </a:r>
            <a:r>
              <a:rPr lang="ru-RU" sz="28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+ </a:t>
            </a:r>
            <a:r>
              <a:rPr lang="en-US" sz="28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WAN PoC</a:t>
            </a:r>
            <a:endParaRPr lang="ru-RU" sz="2800" b="1">
              <a:solidFill>
                <a:schemeClr val="accent5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53451" y="1544384"/>
            <a:ext cx="5572749" cy="504343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068064" y="3252439"/>
            <a:ext cx="4318691" cy="333538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068064" y="1544384"/>
            <a:ext cx="4318691" cy="1256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:fade/>
      </p:transition>
    </mc:Choice>
    <mc:Fallback xmlns:w="http://schemas.openxmlformats.org/wordprocessingml/2006/main" xmlns:m="http://schemas.openxmlformats.org/officeDocument/2006/math" xmlns="">
      <p:transition spd="med" advClick="1">
        <p:fade thruBlk="0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1145571" y="2005012"/>
            <a:ext cx="1089125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ru-RU" sz="8000" b="1">
                <a:solidFill>
                  <a:schemeClr val="accent1">
                    <a:lumMod val="50000"/>
                  </a:schemeClr>
                </a:solidFill>
              </a:rPr>
              <a:t>Спасибо за Внимание!</a:t>
            </a:r>
            <a:endParaRPr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ru-RU" sz="200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3D2B9D-3E5A-4208-B841-6DCB29E9E020}" type="slidenum">
              <a:rPr lang="ru-RU"/>
              <a:t>12</a:t>
            </a:fld>
            <a:endParaRPr lang="ru-RU"/>
          </a:p>
        </p:txBody>
      </p:sp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w="http://schemas.openxmlformats.org/wordprocessingml/2006/main" xmlns:m="http://schemas.openxmlformats.org/officeDocument/2006/math" xmlns="">
      <p:transition spd="slow" advClick="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47700" y="1447356"/>
            <a:ext cx="2679700" cy="15748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47700" y="377825"/>
            <a:ext cx="6836833" cy="13255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“</a:t>
            </a:r>
            <a:r>
              <a:rPr lang="ru-RU" sz="28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Все, что нас не убивает, делает нас сильнее</a:t>
            </a:r>
            <a:r>
              <a:rPr lang="en-US" sz="28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” </a:t>
            </a:r>
            <a:br>
              <a:rPr lang="ru-RU" sz="28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</a:br>
            <a:r>
              <a:rPr lang="ru-RU" sz="28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Ф. В. Ницше.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1682249" y="62589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2</a:t>
            </a: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 bwMode="auto">
          <a:xfrm>
            <a:off x="3598855" y="1907573"/>
            <a:ext cx="7771356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  <a:defRPr/>
            </a:pPr>
            <a:r>
              <a:rPr lang="ru-RU" sz="20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Цель работы </a:t>
            </a:r>
            <a:r>
              <a:rPr lang="ru-RU" sz="2000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- Разработка сети передачи данных с</a:t>
            </a:r>
            <a:br>
              <a:rPr lang="ru-RU" sz="2000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</a:br>
            <a:r>
              <a:rPr lang="ru-RU" sz="2000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использованием RIP, OSPF и HSRP.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ru-RU" sz="2000">
              <a:solidFill>
                <a:schemeClr val="accent5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ru-RU" sz="2000">
              <a:solidFill>
                <a:schemeClr val="accent5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  <a:p>
            <a:pPr marL="1651000" indent="127000" algn="just">
              <a:lnSpc>
                <a:spcPct val="150000"/>
              </a:lnSpc>
              <a:buNone/>
              <a:defRPr/>
            </a:pPr>
            <a:r>
              <a:rPr lang="ru-RU" sz="20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Задачи работы:</a:t>
            </a:r>
            <a:endParaRPr/>
          </a:p>
          <a:p>
            <a:pPr marL="1651000" indent="127000" algn="just">
              <a:lnSpc>
                <a:spcPct val="100000"/>
              </a:lnSpc>
              <a:defRPr/>
            </a:pPr>
            <a:r>
              <a:rPr lang="ru-RU" sz="2000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Три раза перепутать сериальники;</a:t>
            </a:r>
          </a:p>
          <a:p>
            <a:pPr marL="1651000" indent="127000" algn="just">
              <a:lnSpc>
                <a:spcPct val="100000"/>
              </a:lnSpc>
              <a:defRPr/>
            </a:pPr>
            <a:r>
              <a:rPr lang="ru-RU" sz="2000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Ошибиться и стереть марш на стойке;</a:t>
            </a:r>
          </a:p>
          <a:p>
            <a:pPr marL="1651000" indent="127000" algn="just">
              <a:lnSpc>
                <a:spcPct val="100000"/>
              </a:lnSpc>
              <a:defRPr/>
            </a:pPr>
            <a:r>
              <a:rPr lang="ru-RU" sz="2000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Пинговать не тот айпишник.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47700" y="3881471"/>
            <a:ext cx="4226560" cy="2377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400">
        <p:fade/>
      </p:transition>
    </mc:Choice>
    <mc:Fallback xmlns:w="http://schemas.openxmlformats.org/wordprocessingml/2006/main" xmlns:m="http://schemas.openxmlformats.org/officeDocument/2006/math" xmlns="">
      <p:transition spd="slow" advClick="1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218821"/>
            <a:ext cx="6738257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Адресный план сети и пинги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9043792" y="4985359"/>
            <a:ext cx="1760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^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</a:rPr>
              <a:t>DHCP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/>
              <a:t>| </a:t>
            </a:r>
            <a:r>
              <a:rPr lang="en-US" b="1">
                <a:solidFill>
                  <a:schemeClr val="accent6"/>
                </a:solidFill>
              </a:rPr>
              <a:t>WAN</a:t>
            </a:r>
            <a:r>
              <a:rPr lang="en-US">
                <a:solidFill>
                  <a:schemeClr val="accent6"/>
                </a:solidFill>
              </a:rPr>
              <a:t> </a:t>
            </a:r>
            <a:r>
              <a:rPr lang="en-US"/>
              <a:t>^</a:t>
            </a:r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533725" y="2732377"/>
            <a:ext cx="2781128" cy="1829072"/>
          </a:xfrm>
          <a:prstGeom prst="rect">
            <a:avLst/>
          </a:prstGeom>
        </p:spPr>
      </p:pic>
      <p:pic>
        <p:nvPicPr>
          <p:cNvPr id="1983155321" name="Рисунок 1983155320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964455" y="1544383"/>
            <a:ext cx="7205224" cy="46115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:fade/>
      </p:transition>
    </mc:Choice>
    <mc:Fallback xmlns:w="http://schemas.openxmlformats.org/wordprocessingml/2006/main" xmlns:m="http://schemas.openxmlformats.org/officeDocument/2006/math" xmlns="">
      <p:transition spd="med" advClick="1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218821"/>
            <a:ext cx="6738257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Сеть здорового человека (эксперимент)</a:t>
            </a: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/>
        </p:blipFill>
        <p:spPr bwMode="auto">
          <a:xfrm>
            <a:off x="838200" y="1544384"/>
            <a:ext cx="5940425" cy="514921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906657" y="1544384"/>
            <a:ext cx="3439973" cy="502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:fade/>
      </p:transition>
    </mc:Choice>
    <mc:Fallback xmlns:w="http://schemas.openxmlformats.org/wordprocessingml/2006/main" xmlns:m="http://schemas.openxmlformats.org/officeDocument/2006/math" xmlns="">
      <p:transition spd="med" advClick="1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36896" y="1346200"/>
            <a:ext cx="11145504" cy="5511800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218821"/>
            <a:ext cx="6738257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Сеть курильшика </a:t>
            </a:r>
            <a:br>
              <a:rPr lang="ru-RU" sz="28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</a:br>
            <a:r>
              <a:rPr lang="ru-RU" sz="28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(в реальности)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:fade/>
      </p:transition>
    </mc:Choice>
    <mc:Fallback xmlns:w="http://schemas.openxmlformats.org/wordprocessingml/2006/main" xmlns:m="http://schemas.openxmlformats.org/officeDocument/2006/math" xmlns="">
      <p:transition spd="med" advClick="1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218821"/>
            <a:ext cx="6738257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ACL</a:t>
            </a:r>
            <a:endParaRPr lang="ru-RU" sz="2800" b="1">
              <a:solidFill>
                <a:schemeClr val="accent5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rcRect b="26004"/>
          <a:stretch/>
        </p:blipFill>
        <p:spPr bwMode="auto">
          <a:xfrm>
            <a:off x="701538" y="1544384"/>
            <a:ext cx="6727962" cy="3733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 bwMode="auto">
          <a:xfrm>
            <a:off x="7713119" y="1544384"/>
            <a:ext cx="447888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ru-RU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НА примере второго отдела, где нельзя пинговать никуда, кроме как во второй отдел:</a:t>
            </a:r>
            <a:endParaRPr/>
          </a:p>
          <a:p>
            <a:pPr algn="just">
              <a:defRPr/>
            </a:pPr>
            <a:endParaRPr lang="ru-RU" sz="2000">
              <a:solidFill>
                <a:schemeClr val="accent5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  <a:p>
            <a:pPr algn="just">
              <a:defRPr/>
            </a:pPr>
            <a:r>
              <a:rPr lang="en-US" sz="1600"/>
              <a:t>ip access-list extended 111</a:t>
            </a:r>
            <a:endParaRPr lang="ru-RU" sz="1600"/>
          </a:p>
          <a:p>
            <a:pPr algn="just">
              <a:defRPr/>
            </a:pPr>
            <a:r>
              <a:rPr lang="en-US" sz="1600"/>
              <a:t>deny ip 172.16.10.0 0.0.0.255 172.16.11.0 0.0.0.255</a:t>
            </a:r>
            <a:endParaRPr lang="ru-RU" sz="1600"/>
          </a:p>
          <a:p>
            <a:pPr algn="just">
              <a:defRPr/>
            </a:pPr>
            <a:r>
              <a:rPr lang="en-US" sz="1600"/>
              <a:t>deny ip 172.16.10.0 0.0.0.255 172.16.12.0 0.0.0.255</a:t>
            </a:r>
            <a:endParaRPr lang="ru-RU" sz="1600"/>
          </a:p>
          <a:p>
            <a:pPr algn="just">
              <a:defRPr/>
            </a:pPr>
            <a:r>
              <a:rPr lang="en-US" sz="1600"/>
              <a:t>deny ip 172.16.10.0 0.0.0.255 172.16.13.0 0.0.0.255</a:t>
            </a:r>
            <a:endParaRPr lang="ru-RU" sz="1600"/>
          </a:p>
          <a:p>
            <a:pPr algn="just">
              <a:defRPr/>
            </a:pPr>
            <a:r>
              <a:rPr lang="en-US" sz="1600"/>
              <a:t>permit ip any any</a:t>
            </a:r>
            <a:endParaRPr lang="ru-RU" sz="16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:fade/>
      </p:transition>
    </mc:Choice>
    <mc:Fallback xmlns:w="http://schemas.openxmlformats.org/wordprocessingml/2006/main" xmlns:m="http://schemas.openxmlformats.org/officeDocument/2006/math" xmlns="">
      <p:transition spd="med" advClick="1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218821"/>
            <a:ext cx="6738257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Таблицы маршрутизации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38200" y="1544384"/>
            <a:ext cx="8255000" cy="21082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863599" y="1544384"/>
            <a:ext cx="8204200" cy="36576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863599" y="1544384"/>
            <a:ext cx="8229600" cy="3492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:fade/>
      </p:transition>
    </mc:Choice>
    <mc:Fallback xmlns:w="http://schemas.openxmlformats.org/wordprocessingml/2006/main" xmlns:m="http://schemas.openxmlformats.org/officeDocument/2006/math" xmlns=""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218821"/>
            <a:ext cx="6738257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DHCP + WAN</a:t>
            </a:r>
            <a:endParaRPr lang="ru-RU" sz="2800" b="1">
              <a:solidFill>
                <a:schemeClr val="accent5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2916195" y="3027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1745737"/>
            <a:ext cx="5778500" cy="3302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727700" y="1745737"/>
            <a:ext cx="6464300" cy="3441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:fade/>
      </p:transition>
    </mc:Choice>
    <mc:Fallback xmlns:w="http://schemas.openxmlformats.org/wordprocessingml/2006/main" xmlns:m="http://schemas.openxmlformats.org/officeDocument/2006/math" xmlns="">
      <p:transition spd="med" advClick="1">
        <p:fade thruBlk="0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 bwMode="auto">
          <a:xfrm>
            <a:off x="547498" y="322516"/>
            <a:ext cx="6738257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R1-R3 config (WAN, RIP, OSPF)</a:t>
            </a:r>
            <a:endParaRPr lang="ru-RU" sz="2800" b="1" dirty="0">
              <a:solidFill>
                <a:schemeClr val="accent5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547498" y="1544384"/>
            <a:ext cx="3487175" cy="517064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defRPr/>
            </a:pPr>
            <a:r>
              <a:rPr lang="en-US" sz="1200" dirty="0"/>
              <a:t>interface Serial0/0/0</a:t>
            </a:r>
            <a:endParaRPr sz="1600" dirty="0"/>
          </a:p>
          <a:p>
            <a:pPr>
              <a:defRPr/>
            </a:pPr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192.168.1.1 255.255.255.0</a:t>
            </a:r>
            <a:endParaRPr sz="1600" dirty="0"/>
          </a:p>
          <a:p>
            <a:pPr>
              <a:defRPr/>
            </a:pPr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</a:t>
            </a:r>
            <a:r>
              <a:rPr lang="en-US" sz="1200" dirty="0" err="1"/>
              <a:t>nat</a:t>
            </a:r>
            <a:r>
              <a:rPr lang="en-US" sz="1200" dirty="0"/>
              <a:t> inside</a:t>
            </a:r>
            <a:endParaRPr sz="1600" dirty="0"/>
          </a:p>
          <a:p>
            <a:pPr>
              <a:defRPr/>
            </a:pPr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virtual-reassembly</a:t>
            </a:r>
            <a:endParaRPr sz="1600" dirty="0"/>
          </a:p>
          <a:p>
            <a:pPr>
              <a:defRPr/>
            </a:pPr>
            <a:r>
              <a:rPr lang="en-US" sz="1200" dirty="0"/>
              <a:t> clock rate 64000</a:t>
            </a:r>
            <a:endParaRPr sz="1600" dirty="0"/>
          </a:p>
          <a:p>
            <a:pPr>
              <a:defRPr/>
            </a:pPr>
            <a:r>
              <a:rPr lang="en-US" sz="1200" dirty="0"/>
              <a:t>!</a:t>
            </a:r>
            <a:endParaRPr sz="1600" dirty="0"/>
          </a:p>
          <a:p>
            <a:pPr>
              <a:defRPr/>
            </a:pPr>
            <a:r>
              <a:rPr lang="en-US" sz="1200" dirty="0"/>
              <a:t>interface Serial0/0/1</a:t>
            </a:r>
            <a:endParaRPr sz="1600" dirty="0"/>
          </a:p>
          <a:p>
            <a:pPr>
              <a:defRPr/>
            </a:pPr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192.168.2.1 255.255.255.0</a:t>
            </a:r>
            <a:endParaRPr sz="1600" dirty="0"/>
          </a:p>
          <a:p>
            <a:pPr>
              <a:defRPr/>
            </a:pPr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</a:t>
            </a:r>
            <a:r>
              <a:rPr lang="en-US" sz="1200" dirty="0" err="1"/>
              <a:t>nat</a:t>
            </a:r>
            <a:r>
              <a:rPr lang="en-US" sz="1200" dirty="0"/>
              <a:t> inside</a:t>
            </a:r>
            <a:endParaRPr sz="1600" dirty="0"/>
          </a:p>
          <a:p>
            <a:pPr>
              <a:defRPr/>
            </a:pPr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virtual-reassembly</a:t>
            </a:r>
            <a:endParaRPr sz="1600" dirty="0"/>
          </a:p>
          <a:p>
            <a:pPr>
              <a:defRPr/>
            </a:pPr>
            <a:r>
              <a:rPr lang="en-US" sz="1200" dirty="0"/>
              <a:t> clock rate 125000</a:t>
            </a:r>
            <a:endParaRPr sz="1600" dirty="0"/>
          </a:p>
          <a:p>
            <a:pPr>
              <a:defRPr/>
            </a:pPr>
            <a:r>
              <a:rPr lang="en-US" sz="1200" dirty="0"/>
              <a:t>!</a:t>
            </a:r>
            <a:endParaRPr sz="1600" dirty="0"/>
          </a:p>
          <a:p>
            <a:pPr>
              <a:defRPr/>
            </a:pPr>
            <a:r>
              <a:rPr lang="en-US" sz="1200" dirty="0"/>
              <a:t>router </a:t>
            </a:r>
            <a:r>
              <a:rPr lang="en-US" sz="1200" dirty="0" err="1"/>
              <a:t>ospf</a:t>
            </a:r>
            <a:r>
              <a:rPr lang="en-US" sz="1200" dirty="0"/>
              <a:t> 1</a:t>
            </a:r>
            <a:endParaRPr sz="1600" dirty="0"/>
          </a:p>
          <a:p>
            <a:pPr>
              <a:defRPr/>
            </a:pPr>
            <a:r>
              <a:rPr lang="en-US" sz="1200" dirty="0"/>
              <a:t> router-id 1.1.1.1</a:t>
            </a:r>
            <a:endParaRPr sz="1600" dirty="0"/>
          </a:p>
          <a:p>
            <a:pPr>
              <a:defRPr/>
            </a:pPr>
            <a:r>
              <a:rPr lang="en-US" sz="1200" dirty="0"/>
              <a:t> log-adjacency-changes</a:t>
            </a:r>
            <a:endParaRPr sz="1600" dirty="0"/>
          </a:p>
          <a:p>
            <a:pPr>
              <a:defRPr/>
            </a:pPr>
            <a:r>
              <a:rPr lang="en-US" sz="1200" dirty="0"/>
              <a:t> redistribute static metric 20 subnets</a:t>
            </a:r>
            <a:endParaRPr sz="1600" dirty="0"/>
          </a:p>
          <a:p>
            <a:pPr>
              <a:defRPr/>
            </a:pPr>
            <a:r>
              <a:rPr lang="en-US" sz="1200" dirty="0"/>
              <a:t> redistribute rip metric 10 metric-type 1 subnets</a:t>
            </a:r>
            <a:endParaRPr sz="1600" dirty="0"/>
          </a:p>
          <a:p>
            <a:pPr>
              <a:defRPr/>
            </a:pPr>
            <a:r>
              <a:rPr lang="en-US" sz="1200" dirty="0"/>
              <a:t> network 192.168.2.0 0.0.0.255 area 0</a:t>
            </a:r>
            <a:endParaRPr sz="1600" dirty="0"/>
          </a:p>
          <a:p>
            <a:pPr>
              <a:defRPr/>
            </a:pPr>
            <a:r>
              <a:rPr lang="en-US" sz="1200" dirty="0"/>
              <a:t> network 93.92.113.1 0.0.0.255 area 0</a:t>
            </a:r>
            <a:endParaRPr sz="1600" dirty="0"/>
          </a:p>
          <a:p>
            <a:pPr>
              <a:defRPr/>
            </a:pPr>
            <a:r>
              <a:rPr lang="en-US" sz="1200" dirty="0"/>
              <a:t> default-information originate</a:t>
            </a:r>
            <a:endParaRPr sz="1600" dirty="0"/>
          </a:p>
          <a:p>
            <a:pPr>
              <a:defRPr/>
            </a:pPr>
            <a:r>
              <a:rPr lang="en-US" sz="1200" dirty="0"/>
              <a:t>!</a:t>
            </a:r>
            <a:endParaRPr sz="1600" dirty="0"/>
          </a:p>
          <a:p>
            <a:pPr>
              <a:defRPr/>
            </a:pPr>
            <a:r>
              <a:rPr lang="en-US" sz="1200" dirty="0"/>
              <a:t>router rip</a:t>
            </a:r>
            <a:endParaRPr sz="1600" dirty="0"/>
          </a:p>
          <a:p>
            <a:pPr>
              <a:defRPr/>
            </a:pPr>
            <a:r>
              <a:rPr lang="en-US" sz="1200" dirty="0"/>
              <a:t> version 2</a:t>
            </a:r>
            <a:endParaRPr sz="1600" dirty="0"/>
          </a:p>
          <a:p>
            <a:pPr>
              <a:defRPr/>
            </a:pPr>
            <a:r>
              <a:rPr lang="en-US" sz="1200" dirty="0"/>
              <a:t> redistribute </a:t>
            </a:r>
            <a:r>
              <a:rPr lang="en-US" sz="1200" dirty="0" err="1"/>
              <a:t>ospf</a:t>
            </a:r>
            <a:r>
              <a:rPr lang="en-US" sz="1200" dirty="0"/>
              <a:t> 1 metric 1</a:t>
            </a:r>
            <a:endParaRPr sz="1600" dirty="0"/>
          </a:p>
          <a:p>
            <a:pPr>
              <a:defRPr/>
            </a:pPr>
            <a:r>
              <a:rPr lang="en-US" sz="1200" dirty="0"/>
              <a:t> network 192.168.1.0</a:t>
            </a:r>
            <a:endParaRPr sz="1600" dirty="0"/>
          </a:p>
          <a:p>
            <a:pPr>
              <a:defRPr/>
            </a:pPr>
            <a:r>
              <a:rPr lang="en-US" sz="1200" dirty="0"/>
              <a:t> network 93.92.113.1</a:t>
            </a:r>
          </a:p>
          <a:p>
            <a:pPr>
              <a:defRPr/>
            </a:pPr>
            <a:endParaRPr lang="ru-RU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00F1D1-CF4B-4CE9-893A-C8867BAB8CD5}"/>
              </a:ext>
            </a:extLst>
          </p:cNvPr>
          <p:cNvSpPr txBox="1"/>
          <p:nvPr/>
        </p:nvSpPr>
        <p:spPr bwMode="auto">
          <a:xfrm>
            <a:off x="4164611" y="1544384"/>
            <a:ext cx="3487175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defRPr/>
            </a:pPr>
            <a:r>
              <a:rPr lang="en-US" sz="1200" dirty="0"/>
              <a:t>hostname R2</a:t>
            </a:r>
          </a:p>
          <a:p>
            <a:pPr>
              <a:defRPr/>
            </a:pPr>
            <a:r>
              <a:rPr lang="en-US" sz="1200" dirty="0"/>
              <a:t>!</a:t>
            </a:r>
          </a:p>
          <a:p>
            <a:pPr>
              <a:defRPr/>
            </a:pPr>
            <a:r>
              <a:rPr lang="en-US" sz="1200" dirty="0"/>
              <a:t>track 1 interface Serial0/0/0 line-protocol</a:t>
            </a:r>
          </a:p>
          <a:p>
            <a:pPr>
              <a:defRPr/>
            </a:pPr>
            <a:r>
              <a:rPr lang="en-US" sz="1200" dirty="0"/>
              <a:t>!</a:t>
            </a:r>
            <a:br>
              <a:rPr lang="en-US" sz="1200" dirty="0"/>
            </a:br>
            <a:r>
              <a:rPr lang="en-US" sz="1200" dirty="0"/>
              <a:t>interface GigabitEthernet0/1.12</a:t>
            </a:r>
          </a:p>
          <a:p>
            <a:pPr>
              <a:defRPr/>
            </a:pPr>
            <a:r>
              <a:rPr lang="en-US" sz="1200" dirty="0"/>
              <a:t> encapsulation dot1Q 12</a:t>
            </a:r>
          </a:p>
          <a:p>
            <a:pPr>
              <a:defRPr/>
            </a:pPr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172.16.13.225 255.255.255.224</a:t>
            </a:r>
          </a:p>
          <a:p>
            <a:pPr>
              <a:defRPr/>
            </a:pPr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broadcast-address 172.16.13.255</a:t>
            </a:r>
          </a:p>
          <a:p>
            <a:pPr>
              <a:defRPr/>
            </a:pPr>
            <a:r>
              <a:rPr lang="en-US" sz="1200" dirty="0"/>
              <a:t> no </a:t>
            </a:r>
            <a:r>
              <a:rPr lang="en-US" sz="1200" dirty="0" err="1"/>
              <a:t>snmp</a:t>
            </a:r>
            <a:r>
              <a:rPr lang="en-US" sz="1200" dirty="0"/>
              <a:t> trap link-status</a:t>
            </a:r>
          </a:p>
          <a:p>
            <a:pPr>
              <a:defRPr/>
            </a:pPr>
            <a:r>
              <a:rPr lang="en-US" sz="1200" dirty="0"/>
              <a:t> standby 3 </a:t>
            </a:r>
            <a:r>
              <a:rPr lang="en-US" sz="1200" dirty="0" err="1"/>
              <a:t>ip</a:t>
            </a:r>
            <a:r>
              <a:rPr lang="en-US" sz="1200" dirty="0"/>
              <a:t> 172.16.13.254</a:t>
            </a:r>
          </a:p>
          <a:p>
            <a:pPr>
              <a:defRPr/>
            </a:pPr>
            <a:r>
              <a:rPr lang="en-US" sz="1200" dirty="0"/>
              <a:t> standby 3 priority 90</a:t>
            </a:r>
          </a:p>
          <a:p>
            <a:pPr>
              <a:defRPr/>
            </a:pPr>
            <a:r>
              <a:rPr lang="en-US" sz="1200" dirty="0"/>
              <a:t> standby 3 preempt</a:t>
            </a:r>
          </a:p>
          <a:p>
            <a:pPr>
              <a:defRPr/>
            </a:pPr>
            <a:r>
              <a:rPr lang="en-US" sz="1200" dirty="0"/>
              <a:t> standby 3 track 1 decrement 50</a:t>
            </a:r>
          </a:p>
          <a:p>
            <a:pPr>
              <a:defRPr/>
            </a:pPr>
            <a:r>
              <a:rPr lang="en-US" sz="1200" dirty="0"/>
              <a:t>!</a:t>
            </a:r>
          </a:p>
          <a:p>
            <a:pPr>
              <a:defRPr/>
            </a:pPr>
            <a:r>
              <a:rPr lang="en-US" sz="1200" dirty="0"/>
              <a:t>router rip</a:t>
            </a:r>
          </a:p>
          <a:p>
            <a:pPr>
              <a:defRPr/>
            </a:pPr>
            <a:r>
              <a:rPr lang="en-US" sz="1200" dirty="0"/>
              <a:t> version 2</a:t>
            </a:r>
          </a:p>
          <a:p>
            <a:pPr>
              <a:defRPr/>
            </a:pPr>
            <a:r>
              <a:rPr lang="en-US" sz="1200" dirty="0"/>
              <a:t> network 172.16.0.0</a:t>
            </a:r>
          </a:p>
          <a:p>
            <a:pPr>
              <a:defRPr/>
            </a:pPr>
            <a:r>
              <a:rPr lang="en-US" sz="1200" dirty="0"/>
              <a:t> network 192.168.1.0</a:t>
            </a:r>
          </a:p>
          <a:p>
            <a:pPr>
              <a:defRPr/>
            </a:pPr>
            <a:r>
              <a:rPr lang="en-US" sz="1200" dirty="0"/>
              <a:t> no auto-summary</a:t>
            </a:r>
          </a:p>
          <a:p>
            <a:pPr>
              <a:defRPr/>
            </a:pPr>
            <a:r>
              <a:rPr lang="en-US" sz="1200" dirty="0"/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C262F-5C4D-4F7F-9EC6-9ECE0F50028C}"/>
              </a:ext>
            </a:extLst>
          </p:cNvPr>
          <p:cNvSpPr txBox="1"/>
          <p:nvPr/>
        </p:nvSpPr>
        <p:spPr bwMode="auto">
          <a:xfrm>
            <a:off x="7781724" y="1544384"/>
            <a:ext cx="3487175" cy="489364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defRPr/>
            </a:pPr>
            <a:r>
              <a:rPr lang="en-US" sz="1200" dirty="0"/>
              <a:t>hostname R3</a:t>
            </a:r>
          </a:p>
          <a:p>
            <a:pPr>
              <a:defRPr/>
            </a:pPr>
            <a:r>
              <a:rPr lang="en-US" sz="1200" dirty="0"/>
              <a:t>!</a:t>
            </a:r>
          </a:p>
          <a:p>
            <a:pPr>
              <a:defRPr/>
            </a:pPr>
            <a:r>
              <a:rPr lang="en-US" sz="1200" dirty="0"/>
              <a:t>track 1 interface Serial0/0/1 line-protocol</a:t>
            </a:r>
          </a:p>
          <a:p>
            <a:pPr>
              <a:defRPr/>
            </a:pPr>
            <a:r>
              <a:rPr lang="en-US" sz="1200" dirty="0"/>
              <a:t>!</a:t>
            </a:r>
          </a:p>
          <a:p>
            <a:pPr>
              <a:defRPr/>
            </a:pPr>
            <a:r>
              <a:rPr lang="en-US" sz="1200" dirty="0"/>
              <a:t>interface GigabitEthernet0/0.10</a:t>
            </a:r>
          </a:p>
          <a:p>
            <a:pPr>
              <a:defRPr/>
            </a:pPr>
            <a:r>
              <a:rPr lang="en-US" sz="1200" dirty="0"/>
              <a:t> encapsulation dot1Q 10</a:t>
            </a:r>
          </a:p>
          <a:p>
            <a:pPr>
              <a:defRPr/>
            </a:pPr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172.16.13.2 255.255.255.128</a:t>
            </a:r>
          </a:p>
          <a:p>
            <a:pPr>
              <a:defRPr/>
            </a:pPr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helper-address 192.168.2.1</a:t>
            </a:r>
          </a:p>
          <a:p>
            <a:pPr>
              <a:defRPr/>
            </a:pPr>
            <a:r>
              <a:rPr lang="en-US" sz="1200" dirty="0"/>
              <a:t> no </a:t>
            </a:r>
            <a:r>
              <a:rPr lang="en-US" sz="1200" dirty="0" err="1"/>
              <a:t>snmp</a:t>
            </a:r>
            <a:r>
              <a:rPr lang="en-US" sz="1200" dirty="0"/>
              <a:t> trap link-status</a:t>
            </a:r>
          </a:p>
          <a:p>
            <a:pPr>
              <a:defRPr/>
            </a:pPr>
            <a:r>
              <a:rPr lang="en-US" sz="1200" dirty="0"/>
              <a:t> standby 1 </a:t>
            </a:r>
            <a:r>
              <a:rPr lang="en-US" sz="1200" dirty="0" err="1"/>
              <a:t>ip</a:t>
            </a:r>
            <a:r>
              <a:rPr lang="en-US" sz="1200" dirty="0"/>
              <a:t> 172.16.13.126</a:t>
            </a:r>
          </a:p>
          <a:p>
            <a:pPr>
              <a:defRPr/>
            </a:pPr>
            <a:r>
              <a:rPr lang="en-US" sz="1200" dirty="0"/>
              <a:t> standby 1 priority 95</a:t>
            </a:r>
          </a:p>
          <a:p>
            <a:pPr>
              <a:defRPr/>
            </a:pPr>
            <a:r>
              <a:rPr lang="en-US" sz="1200" dirty="0"/>
              <a:t> standby 1 preempt</a:t>
            </a:r>
          </a:p>
          <a:p>
            <a:pPr>
              <a:defRPr/>
            </a:pPr>
            <a:r>
              <a:rPr lang="en-US" sz="1200" dirty="0"/>
              <a:t> standby 1 track 1 decrement 50</a:t>
            </a:r>
          </a:p>
          <a:p>
            <a:pPr>
              <a:defRPr/>
            </a:pPr>
            <a:r>
              <a:rPr lang="en-US" sz="1200" dirty="0"/>
              <a:t>!</a:t>
            </a:r>
            <a:br>
              <a:rPr lang="en-US" sz="1200" dirty="0"/>
            </a:br>
            <a:r>
              <a:rPr lang="en-US" sz="1200" dirty="0"/>
              <a:t>router </a:t>
            </a:r>
            <a:r>
              <a:rPr lang="en-US" sz="1200" dirty="0" err="1"/>
              <a:t>ospf</a:t>
            </a:r>
            <a:r>
              <a:rPr lang="en-US" sz="1200" dirty="0"/>
              <a:t> 1</a:t>
            </a:r>
          </a:p>
          <a:p>
            <a:pPr>
              <a:defRPr/>
            </a:pPr>
            <a:r>
              <a:rPr lang="en-US" sz="1200" dirty="0"/>
              <a:t> log-adjacency-changes</a:t>
            </a:r>
          </a:p>
          <a:p>
            <a:pPr>
              <a:defRPr/>
            </a:pPr>
            <a:r>
              <a:rPr lang="en-US" sz="1200" dirty="0"/>
              <a:t> network 172.16.10.0 0.0.0.255 area 0</a:t>
            </a:r>
          </a:p>
          <a:p>
            <a:pPr>
              <a:defRPr/>
            </a:pPr>
            <a:r>
              <a:rPr lang="en-US" sz="1200" dirty="0"/>
              <a:t> network 172.16.11.0 0.0.0.255 area 0</a:t>
            </a:r>
          </a:p>
          <a:p>
            <a:pPr>
              <a:defRPr/>
            </a:pPr>
            <a:r>
              <a:rPr lang="en-US" sz="1200" dirty="0"/>
              <a:t> network 172.16.12.0 0.0.0.127 area 0</a:t>
            </a:r>
          </a:p>
          <a:p>
            <a:pPr>
              <a:defRPr/>
            </a:pPr>
            <a:r>
              <a:rPr lang="en-US" sz="1200" dirty="0"/>
              <a:t> network 172.16.12.128 0.0.0.127 area 0</a:t>
            </a:r>
          </a:p>
          <a:p>
            <a:pPr>
              <a:defRPr/>
            </a:pPr>
            <a:r>
              <a:rPr lang="en-US" sz="1200" dirty="0"/>
              <a:t> network 172.16.13.0 0.0.0.127 area 0</a:t>
            </a:r>
          </a:p>
          <a:p>
            <a:pPr>
              <a:defRPr/>
            </a:pPr>
            <a:r>
              <a:rPr lang="en-US" sz="1200" dirty="0"/>
              <a:t> network 172.16.13.128 0.0.0.63 area 0</a:t>
            </a:r>
          </a:p>
          <a:p>
            <a:pPr>
              <a:defRPr/>
            </a:pPr>
            <a:r>
              <a:rPr lang="en-US" sz="1200" dirty="0"/>
              <a:t> network 172.16.13.192 0.0.0.31 area 0</a:t>
            </a:r>
          </a:p>
          <a:p>
            <a:pPr>
              <a:defRPr/>
            </a:pPr>
            <a:r>
              <a:rPr lang="en-US" sz="1200" dirty="0"/>
              <a:t> network 172.16.13.224 0.0.0.31 area 0</a:t>
            </a:r>
          </a:p>
          <a:p>
            <a:pPr>
              <a:defRPr/>
            </a:pPr>
            <a:r>
              <a:rPr lang="en-US" sz="1200" dirty="0"/>
              <a:t> network 192.168.2.0 0.0.0.255 area 0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:fade/>
      </p:transition>
    </mc:Choice>
    <mc:Fallback xmlns:w="http://schemas.openxmlformats.org/wordprocessingml/2006/main" xmlns:m="http://schemas.openxmlformats.org/officeDocument/2006/math" xmlns="">
      <p:transition spd="med" advClick="1">
        <p:fade thruBlk="0"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464</Words>
  <Application>Microsoft Office PowerPoint</Application>
  <PresentationFormat>Широкоэкранный</PresentationFormat>
  <Paragraphs>116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Tahoma</vt:lpstr>
      <vt:lpstr>Times New Roman</vt:lpstr>
      <vt:lpstr>Тема Office</vt:lpstr>
      <vt:lpstr>Презентация PowerPoint</vt:lpstr>
      <vt:lpstr>“Все, что нас не убивает, делает нас сильнее”  Ф. В. Ницше.</vt:lpstr>
      <vt:lpstr>Адресный план сети и пинги</vt:lpstr>
      <vt:lpstr>Сеть здорового человека (эксперимент)</vt:lpstr>
      <vt:lpstr>Сеть курильшика  (в реальности)</vt:lpstr>
      <vt:lpstr>ACL</vt:lpstr>
      <vt:lpstr>Таблицы маршрутизации</vt:lpstr>
      <vt:lpstr>DHCP + WAN</vt:lpstr>
      <vt:lpstr>R1-R3 config (WAN, RIP, OSPF)</vt:lpstr>
      <vt:lpstr>HSRP PoC</vt:lpstr>
      <vt:lpstr>Ping + WAN PoC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Print</dc:creator>
  <cp:lastModifiedBy>User</cp:lastModifiedBy>
  <cp:revision>132</cp:revision>
  <dcterms:created xsi:type="dcterms:W3CDTF">2021-11-29T10:22:08Z</dcterms:created>
  <dcterms:modified xsi:type="dcterms:W3CDTF">2024-12-23T08:12:59Z</dcterms:modified>
</cp:coreProperties>
</file>