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70" r:id="rId13"/>
    <p:sldId id="264" r:id="rId14"/>
    <p:sldId id="265" r:id="rId15"/>
    <p:sldId id="266" r:id="rId16"/>
    <p:sldId id="267" r:id="rId17"/>
    <p:sldId id="275" r:id="rId18"/>
    <p:sldId id="276" r:id="rId19"/>
    <p:sldId id="271" r:id="rId20"/>
    <p:sldId id="268" r:id="rId21"/>
    <p:sldId id="27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3024336"/>
          </a:xfrm>
        </p:spPr>
        <p:txBody>
          <a:bodyPr>
            <a:normAutofit/>
          </a:bodyPr>
          <a:lstStyle/>
          <a:p>
            <a:pPr algn="ctr"/>
            <a:r>
              <a:rPr lang="ru-RU" sz="3600" b="1" smtClean="0"/>
              <a:t>Разработка и внедрение политики информационной безопасности </a:t>
            </a:r>
            <a:r>
              <a:rPr lang="en-US" sz="3600" b="1" smtClean="0"/>
              <a:t>IT-</a:t>
            </a:r>
            <a:r>
              <a:rPr lang="ru-RU" sz="3600" b="1" smtClean="0"/>
              <a:t>компании</a:t>
            </a:r>
            <a:endParaRPr lang="ru-RU" b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29309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400" smtClean="0">
                <a:solidFill>
                  <a:schemeClr val="tx1"/>
                </a:solidFill>
              </a:rPr>
              <a:t>Студент: Чистякова Юлия</a:t>
            </a:r>
          </a:p>
          <a:p>
            <a:pPr algn="r"/>
            <a:r>
              <a:rPr lang="ru-RU" sz="2400" smtClean="0">
                <a:solidFill>
                  <a:schemeClr val="tx1"/>
                </a:solidFill>
              </a:rPr>
              <a:t>ФИТ 3 курс 5 группа</a:t>
            </a:r>
          </a:p>
          <a:p>
            <a:pPr algn="r"/>
            <a:r>
              <a:rPr lang="ru-RU" sz="2400" smtClean="0">
                <a:solidFill>
                  <a:schemeClr val="tx1"/>
                </a:solidFill>
              </a:rPr>
              <a:t>Преподаватель: Берников В.О.</a:t>
            </a:r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636606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Минск 2020</a:t>
            </a:r>
            <a:endParaRPr lang="ru-RU" sz="2400"/>
          </a:p>
        </p:txBody>
      </p:sp>
      <p:sp>
        <p:nvSpPr>
          <p:cNvPr id="5" name="TextBox 4"/>
          <p:cNvSpPr txBox="1"/>
          <p:nvPr/>
        </p:nvSpPr>
        <p:spPr>
          <a:xfrm>
            <a:off x="1907704" y="0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mtClean="0"/>
              <a:t>УО «Белорусский государственнный технологический университет»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50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084982"/>
          </a:xfrm>
        </p:spPr>
        <p:txBody>
          <a:bodyPr>
            <a:normAutofit fontScale="90000"/>
          </a:bodyPr>
          <a:lstStyle/>
          <a:p>
            <a:r>
              <a:rPr lang="ru-RU" smtClean="0"/>
              <a:t>Основные угрозы и их источники: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ru-RU" smtClean="0"/>
              <a:t>Естественные и искусственные;</a:t>
            </a:r>
          </a:p>
          <a:p>
            <a:r>
              <a:rPr lang="ru-RU" smtClean="0"/>
              <a:t>Преднамеренные и непреднамеренные;</a:t>
            </a:r>
          </a:p>
          <a:p>
            <a:r>
              <a:rPr lang="ru-RU" smtClean="0"/>
              <a:t>Внешние и внутренние.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88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ru-RU" b="1" smtClean="0"/>
              <a:t>Естественные и искусственные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19728" cy="4525963"/>
          </a:xfrm>
        </p:spPr>
        <p:txBody>
          <a:bodyPr>
            <a:normAutofit/>
          </a:bodyPr>
          <a:lstStyle/>
          <a:p>
            <a:r>
              <a:rPr lang="ru-RU" b="1" smtClean="0"/>
              <a:t>Естественные</a:t>
            </a:r>
            <a:r>
              <a:rPr lang="ru-RU" smtClean="0"/>
              <a:t> (природные явления, не зависящие от человека):</a:t>
            </a:r>
            <a:endParaRPr lang="ru-RU"/>
          </a:p>
          <a:p>
            <a:pPr marL="36576" indent="0">
              <a:buNone/>
            </a:pPr>
            <a:r>
              <a:rPr lang="ru-RU"/>
              <a:t>	- ураганы, пожары;</a:t>
            </a:r>
          </a:p>
          <a:p>
            <a:pPr marL="36576" indent="0">
              <a:buNone/>
            </a:pPr>
            <a:r>
              <a:rPr lang="ru-RU"/>
              <a:t>	- отключение электричества;</a:t>
            </a:r>
          </a:p>
          <a:p>
            <a:r>
              <a:rPr lang="ru-RU" b="1" smtClean="0"/>
              <a:t>Искусственные</a:t>
            </a:r>
            <a:r>
              <a:rPr lang="ru-RU" smtClean="0"/>
              <a:t> (зависят от человека):</a:t>
            </a:r>
            <a:endParaRPr lang="ru-RU"/>
          </a:p>
          <a:p>
            <a:pPr marL="36576" indent="0">
              <a:buNone/>
            </a:pPr>
            <a:r>
              <a:rPr lang="ru-RU" smtClean="0"/>
              <a:t>	- проникновение на рабочие места не 	работников отдела, которые имеют туда 	доступ;</a:t>
            </a:r>
          </a:p>
        </p:txBody>
      </p:sp>
    </p:spTree>
    <p:extLst>
      <p:ext uri="{BB962C8B-B14F-4D97-AF65-F5344CB8AC3E}">
        <p14:creationId xmlns:p14="http://schemas.microsoft.com/office/powerpoint/2010/main" val="109749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562074"/>
          </a:xfrm>
        </p:spPr>
        <p:txBody>
          <a:bodyPr>
            <a:normAutofit fontScale="90000"/>
          </a:bodyPr>
          <a:lstStyle/>
          <a:p>
            <a:r>
              <a:rPr lang="ru-RU" smtClean="0"/>
              <a:t>Непреднамеренные: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9"/>
            <a:ext cx="7467600" cy="1368152"/>
          </a:xfrm>
        </p:spPr>
        <p:txBody>
          <a:bodyPr/>
          <a:lstStyle/>
          <a:p>
            <a:r>
              <a:rPr lang="ru-RU" smtClean="0"/>
              <a:t>Установка программ, не входящих в число необходимых для работы;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5536" y="2924944"/>
            <a:ext cx="5338936" cy="562074"/>
          </a:xfrm>
          <a:prstGeom prst="rect">
            <a:avLst/>
          </a:prstGeom>
        </p:spPr>
        <p:txBody>
          <a:bodyPr vert="horz" lIns="45720" rIns="45720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</a:t>
            </a:r>
            <a:r>
              <a:rPr lang="ru-RU" smtClean="0"/>
              <a:t>реднамеренные:</a:t>
            </a:r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3562312"/>
            <a:ext cx="7467600" cy="2963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Атаки злоумышленников как извне, так и изнутри компании;</a:t>
            </a:r>
          </a:p>
          <a:p>
            <a:endParaRPr lang="ru-RU"/>
          </a:p>
          <a:p>
            <a:pPr marL="36576" indent="0">
              <a:buNone/>
            </a:pPr>
            <a:r>
              <a:rPr lang="ru-RU" smtClean="0"/>
              <a:t>Результат: </a:t>
            </a:r>
            <a:r>
              <a:rPr lang="ru-RU" smtClean="0"/>
              <a:t>потери денежных средств, интеллектуальной собственности и доверительной репутации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144617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56992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ru-RU" smtClean="0"/>
              <a:t>Формы внешних угроз: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435280" cy="1900807"/>
          </a:xfrm>
        </p:spPr>
        <p:txBody>
          <a:bodyPr/>
          <a:lstStyle/>
          <a:p>
            <a:r>
              <a:rPr lang="ru-RU" sz="2800" smtClean="0"/>
              <a:t>Ошибки сисадминов;</a:t>
            </a:r>
          </a:p>
          <a:p>
            <a:r>
              <a:rPr lang="ru-RU" sz="2800" smtClean="0"/>
              <a:t>Нарушение регламентов сотрудниками;</a:t>
            </a:r>
          </a:p>
          <a:p>
            <a:r>
              <a:rPr lang="ru-RU" sz="2800" smtClean="0"/>
              <a:t>Отказы и сбои в работе ПК;</a:t>
            </a:r>
          </a:p>
          <a:p>
            <a:pPr marL="36576" indent="0">
              <a:buNone/>
            </a:pPr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09600" y="427038"/>
            <a:ext cx="7467600" cy="706090"/>
          </a:xfrm>
          <a:prstGeom prst="rect">
            <a:avLst/>
          </a:prstGeom>
        </p:spPr>
        <p:txBody>
          <a:bodyPr vert="horz" lIns="45720" rIns="45720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Формы внутренних угроз:</a:t>
            </a:r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66328" y="4221088"/>
            <a:ext cx="8435280" cy="190080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smtClean="0"/>
              <a:t>Вирусы в оборудовании;</a:t>
            </a:r>
          </a:p>
          <a:p>
            <a:r>
              <a:rPr lang="ru-RU" sz="2800" smtClean="0"/>
              <a:t>НСД к корпоративной информации;</a:t>
            </a:r>
          </a:p>
          <a:p>
            <a:r>
              <a:rPr lang="ru-RU" sz="2800" smtClean="0"/>
              <a:t>Мониторинг со стороны специальных служб;</a:t>
            </a:r>
          </a:p>
          <a:p>
            <a:r>
              <a:rPr lang="ru-RU" sz="2800" smtClean="0"/>
              <a:t>Аварии, техногенные катастрофы;</a:t>
            </a:r>
          </a:p>
          <a:p>
            <a:pPr marL="36576" indent="0">
              <a:buFont typeface="Wingdings 2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1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mtClean="0"/>
              <a:t>Оценка угроз, рисков и уязвимостей: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36576" indent="0">
              <a:buNone/>
            </a:pPr>
            <a:r>
              <a:rPr lang="ru-RU" smtClean="0"/>
              <a:t>	Существует 4 действия, проводимые с информацией, которые могут содержать угрозу: сбор, модификация, утечка и уничтожение.</a:t>
            </a:r>
          </a:p>
          <a:p>
            <a:pPr marL="36576" indent="0">
              <a:buNone/>
            </a:pPr>
            <a:r>
              <a:rPr lang="ru-RU"/>
              <a:t>	</a:t>
            </a:r>
            <a:r>
              <a:rPr lang="ru-RU" smtClean="0"/>
              <a:t>Выделяют:</a:t>
            </a:r>
          </a:p>
          <a:p>
            <a:pPr>
              <a:buFontTx/>
              <a:buChar char="-"/>
            </a:pPr>
            <a:r>
              <a:rPr lang="ru-RU" smtClean="0"/>
              <a:t>угрозы конфеденциальности;</a:t>
            </a:r>
          </a:p>
          <a:p>
            <a:pPr>
              <a:buFontTx/>
              <a:buChar char="-"/>
            </a:pPr>
            <a:r>
              <a:rPr lang="ru-RU" smtClean="0"/>
              <a:t>угрозы целостности;</a:t>
            </a:r>
          </a:p>
          <a:p>
            <a:pPr>
              <a:buFontTx/>
              <a:buChar char="-"/>
            </a:pPr>
            <a:r>
              <a:rPr lang="ru-RU" smtClean="0"/>
              <a:t>угрозы доступности.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88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ru-RU" smtClean="0"/>
              <a:t>Условная численная шкала для оценки ущерба </a:t>
            </a:r>
            <a:r>
              <a:rPr lang="en-US" smtClean="0"/>
              <a:t>IT</a:t>
            </a:r>
            <a:r>
              <a:rPr lang="ru-RU" smtClean="0"/>
              <a:t>-компании</a:t>
            </a:r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682105"/>
              </p:ext>
            </p:extLst>
          </p:nvPr>
        </p:nvGraphicFramePr>
        <p:xfrm>
          <a:off x="323528" y="1628800"/>
          <a:ext cx="7992888" cy="5112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070"/>
                <a:gridCol w="6765818"/>
              </a:tblGrid>
              <a:tr h="1095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Величина</a:t>
                      </a:r>
                      <a:br>
                        <a:rPr lang="ru-RU" sz="2000">
                          <a:effectLst/>
                        </a:rPr>
                      </a:br>
                      <a:r>
                        <a:rPr lang="ru-RU" sz="2000">
                          <a:effectLst/>
                        </a:rPr>
                        <a:t>ущерба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Описание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3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Раскрытие данных принесет ничтожно малый моральный и экономический ущерб компании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3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Ущерб от атаки есть, но основные операции и положения затронуты не будут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03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Значительные финансовые потери и потери доверия со стороны клиента, ощутимая часть которых уйдет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60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Потери очень значительные, компания теряет свое положение на рынке на период до 2-ух лет. Для восстановления положения потребуются крупные финансовые займы 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1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Компания прекращает существование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9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566"/>
            <a:ext cx="7467600" cy="1143000"/>
          </a:xfrm>
        </p:spPr>
        <p:txBody>
          <a:bodyPr/>
          <a:lstStyle/>
          <a:p>
            <a:pPr algn="ctr"/>
            <a:r>
              <a:rPr lang="ru-RU" smtClean="0"/>
              <a:t>Разработка мер защиты: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4637112"/>
          </a:xfrm>
        </p:spPr>
        <p:txBody>
          <a:bodyPr/>
          <a:lstStyle/>
          <a:p>
            <a:pPr marL="36576" indent="0">
              <a:buNone/>
            </a:pPr>
            <a:r>
              <a:rPr lang="ru-RU" smtClean="0"/>
              <a:t>	ИБ должна обеспечиваться комплексом мер, среди которых:</a:t>
            </a:r>
          </a:p>
          <a:p>
            <a:pPr>
              <a:buFontTx/>
              <a:buChar char="-"/>
            </a:pPr>
            <a:r>
              <a:rPr lang="ru-RU" smtClean="0"/>
              <a:t>административно-правовые;</a:t>
            </a:r>
          </a:p>
          <a:p>
            <a:pPr>
              <a:buFontTx/>
              <a:buChar char="-"/>
            </a:pPr>
            <a:r>
              <a:rPr lang="ru-RU" smtClean="0"/>
              <a:t>организационные;</a:t>
            </a:r>
          </a:p>
          <a:p>
            <a:pPr>
              <a:buFontTx/>
              <a:buChar char="-"/>
            </a:pPr>
            <a:r>
              <a:rPr lang="ru-RU" smtClean="0"/>
              <a:t>программно-технические.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Вероятностно-временная шкала реализации НСД к ИР</a:t>
            </a:r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232450"/>
              </p:ext>
            </p:extLst>
          </p:nvPr>
        </p:nvGraphicFramePr>
        <p:xfrm>
          <a:off x="539552" y="1628798"/>
          <a:ext cx="8208912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0447"/>
                <a:gridCol w="5498465"/>
              </a:tblGrid>
              <a:tr h="1170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Вероятность события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Средняя частота события (НСД)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Данный вид атаки отсутствует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Реже, чем раз в год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Около 1 раза в год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Около 1 раза в месяц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Около 1 раза в неделю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Практически ежедневно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0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7467600" cy="1143000"/>
          </a:xfrm>
        </p:spPr>
        <p:txBody>
          <a:bodyPr/>
          <a:lstStyle/>
          <a:p>
            <a:r>
              <a:rPr lang="ru-RU" smtClean="0"/>
              <a:t>Оценка рисков</a:t>
            </a:r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779373"/>
              </p:ext>
            </p:extLst>
          </p:nvPr>
        </p:nvGraphicFramePr>
        <p:xfrm>
          <a:off x="107506" y="836712"/>
          <a:ext cx="8640958" cy="5832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9028"/>
                <a:gridCol w="1152007"/>
                <a:gridCol w="1629603"/>
                <a:gridCol w="2050320"/>
              </a:tblGrid>
              <a:tr h="55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Описание атаки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Ущерб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Вероятность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Риск (Ущерб * Вероятность)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Спам (переполнение почтового ящика)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Копирование жесткого диска из центрального офиса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НСД к корпоративной информации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Мониторинг внутренней работы со стороны специальных служб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0,6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Отказы и сбои в работе оборудования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10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Проникновение на рабочие места не работников отдела, которые имеют туда доступ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Ошибки в работе системных администрторов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Итого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1,7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32,3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60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Рекомендации для снижения рисков: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mtClean="0"/>
              <a:t>Четкая и строгая иерархия должностей;</a:t>
            </a:r>
          </a:p>
          <a:p>
            <a:r>
              <a:rPr lang="ru-RU" smtClean="0"/>
              <a:t>Экстренная связь офиса с милицией и пожарной службой;</a:t>
            </a:r>
          </a:p>
          <a:p>
            <a:r>
              <a:rPr lang="ru-RU" smtClean="0"/>
              <a:t>Строгий подбор сотрудников с привлечениям баз данных милиции;</a:t>
            </a:r>
          </a:p>
          <a:p>
            <a:r>
              <a:rPr lang="ru-RU" smtClean="0"/>
              <a:t>Использование новейших средств защиты (антивирусы, файерволы)</a:t>
            </a:r>
          </a:p>
          <a:p>
            <a:r>
              <a:rPr lang="ru-RU" smtClean="0"/>
              <a:t>Проведение регулярных бесед с сотрудниками;</a:t>
            </a:r>
          </a:p>
          <a:p>
            <a:r>
              <a:rPr lang="ru-RU" smtClean="0"/>
              <a:t>Наличие плана по работе во время ЧС.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2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Цель: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ru-RU"/>
              <a:t>приобретение практических навыков разработки и </a:t>
            </a:r>
            <a:r>
              <a:rPr lang="ru-RU" smtClean="0"/>
              <a:t>внедрения </a:t>
            </a:r>
            <a:r>
              <a:rPr lang="ru-RU"/>
              <a:t>эффективной политики информационной безопасности </a:t>
            </a:r>
            <a:r>
              <a:rPr lang="en-US" smtClean="0"/>
              <a:t>IT-</a:t>
            </a:r>
            <a:r>
              <a:rPr lang="ru-RU" smtClean="0"/>
              <a:t>компании.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5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836712"/>
          </a:xfrm>
        </p:spPr>
        <p:txBody>
          <a:bodyPr/>
          <a:lstStyle/>
          <a:p>
            <a:pPr algn="ctr"/>
            <a:r>
              <a:rPr lang="ru-RU" smtClean="0"/>
              <a:t>Вывод: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6093296"/>
          </a:xfrm>
        </p:spPr>
        <p:txBody>
          <a:bodyPr>
            <a:normAutofit fontScale="92500" lnSpcReduction="20000"/>
          </a:bodyPr>
          <a:lstStyle/>
          <a:p>
            <a:pPr marL="36576" indent="0" algn="just">
              <a:buNone/>
            </a:pPr>
            <a:r>
              <a:rPr lang="ru-RU" smtClean="0"/>
              <a:t>	Мною была выявлены все возможные угрозы и их источники информационной безопасности в ИТ-компании, а также проанализированы и оценены собранные данные.</a:t>
            </a:r>
          </a:p>
          <a:p>
            <a:pPr marL="36576" indent="0" algn="just">
              <a:buNone/>
            </a:pPr>
            <a:r>
              <a:rPr lang="ru-RU" smtClean="0"/>
              <a:t>	На основании этого была разработана концепция, основные элементы политики безопасности для ИТ-компании.</a:t>
            </a:r>
          </a:p>
          <a:p>
            <a:pPr marL="36576" indent="0" algn="just">
              <a:buNone/>
            </a:pPr>
            <a:r>
              <a:rPr lang="ru-RU" smtClean="0"/>
              <a:t>	Также были разработаны мероприятия по внедрению разработанной мной политики безопасности на предприятии.</a:t>
            </a:r>
          </a:p>
          <a:p>
            <a:pPr marL="36576" indent="0" algn="just">
              <a:buNone/>
            </a:pPr>
            <a:r>
              <a:rPr lang="ru-RU"/>
              <a:t>	</a:t>
            </a:r>
            <a:r>
              <a:rPr lang="ru-RU" smtClean="0"/>
              <a:t>Результаты проделанной работы оформлены в виде описания разработанной политики безопасности а также плана мероприятий по ее реализации.</a:t>
            </a:r>
          </a:p>
          <a:p>
            <a:pPr marL="36576" indent="0">
              <a:buNone/>
            </a:pPr>
            <a:r>
              <a:rPr lang="ru-RU" smtClean="0"/>
              <a:t>	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911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5458618"/>
          </a:xfrm>
        </p:spPr>
        <p:txBody>
          <a:bodyPr>
            <a:normAutofit/>
          </a:bodyPr>
          <a:lstStyle/>
          <a:p>
            <a:pPr algn="ctr"/>
            <a:r>
              <a:rPr lang="ru-RU" sz="11500" smtClean="0"/>
              <a:t>Спасибо за внимание!</a:t>
            </a:r>
            <a:endParaRPr lang="ru-RU" sz="11500"/>
          </a:p>
        </p:txBody>
      </p:sp>
    </p:spTree>
    <p:extLst>
      <p:ext uri="{BB962C8B-B14F-4D97-AF65-F5344CB8AC3E}">
        <p14:creationId xmlns:p14="http://schemas.microsoft.com/office/powerpoint/2010/main" val="183718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346"/>
            <a:ext cx="7467600" cy="683350"/>
          </a:xfrm>
        </p:spPr>
        <p:txBody>
          <a:bodyPr>
            <a:normAutofit fontScale="90000"/>
          </a:bodyPr>
          <a:lstStyle/>
          <a:p>
            <a:r>
              <a:rPr lang="ru-RU" smtClean="0"/>
              <a:t>Задачи: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568952" cy="5976664"/>
          </a:xfrm>
        </p:spPr>
        <p:txBody>
          <a:bodyPr>
            <a:noAutofit/>
          </a:bodyPr>
          <a:lstStyle/>
          <a:p>
            <a:pPr marL="550926" indent="-514350">
              <a:buAutoNum type="arabicPeriod"/>
            </a:pPr>
            <a:r>
              <a:rPr lang="ru-RU" sz="2000" smtClean="0"/>
              <a:t>Научиться </a:t>
            </a:r>
            <a:r>
              <a:rPr lang="ru-RU" sz="2000"/>
              <a:t>выделять и классифицировать </a:t>
            </a:r>
            <a:r>
              <a:rPr lang="ru-RU" sz="2000" smtClean="0"/>
              <a:t>особенности ИВС </a:t>
            </a:r>
            <a:r>
              <a:rPr lang="ru-RU" sz="2000"/>
              <a:t>конкретной организации или учреждения, как объекта </a:t>
            </a:r>
            <a:r>
              <a:rPr lang="ru-RU" sz="2000" smtClean="0"/>
              <a:t>защиты.</a:t>
            </a:r>
          </a:p>
          <a:p>
            <a:pPr marL="550926" indent="-514350">
              <a:buAutoNum type="arabicPeriod"/>
            </a:pPr>
            <a:r>
              <a:rPr lang="ru-RU" sz="2000" smtClean="0"/>
              <a:t>Овладеть </a:t>
            </a:r>
            <a:r>
              <a:rPr lang="ru-RU" sz="2000"/>
              <a:t>навыками принятия обоснованных решений по организационному и правовому регулированию проблем, относящихся к состоянию безопасности ИВС, обеспечению необходимого уровня защиты информации в ИВС. </a:t>
            </a:r>
            <a:endParaRPr lang="ru-RU" sz="2000" smtClean="0"/>
          </a:p>
          <a:p>
            <a:pPr marL="550926" indent="-514350">
              <a:buAutoNum type="arabicPeriod"/>
            </a:pPr>
            <a:r>
              <a:rPr lang="ru-RU" sz="2000" smtClean="0"/>
              <a:t>Овладеть </a:t>
            </a:r>
            <a:r>
              <a:rPr lang="ru-RU" sz="2000"/>
              <a:t>основными приемами анализа угроз </a:t>
            </a:r>
            <a:r>
              <a:rPr lang="ru-RU" sz="2000" smtClean="0"/>
              <a:t>ИБ. </a:t>
            </a:r>
          </a:p>
          <a:p>
            <a:pPr marL="550926" indent="-514350">
              <a:buAutoNum type="arabicPeriod"/>
            </a:pPr>
            <a:r>
              <a:rPr lang="ru-RU" sz="2000" smtClean="0"/>
              <a:t>Научиться </a:t>
            </a:r>
            <a:r>
              <a:rPr lang="ru-RU" sz="2000"/>
              <a:t>выявлять все возможные угрозы и их источники </a:t>
            </a:r>
            <a:r>
              <a:rPr lang="ru-RU" sz="2000" smtClean="0"/>
              <a:t>ИБ в организации, </a:t>
            </a:r>
            <a:r>
              <a:rPr lang="ru-RU" sz="2000"/>
              <a:t>анализировать и оценивать собранные данные. </a:t>
            </a:r>
            <a:endParaRPr lang="ru-RU" sz="2000" smtClean="0"/>
          </a:p>
          <a:p>
            <a:pPr marL="550926" indent="-514350">
              <a:buAutoNum type="arabicPeriod"/>
            </a:pPr>
            <a:r>
              <a:rPr lang="ru-RU" sz="2000" smtClean="0"/>
              <a:t>Разработать </a:t>
            </a:r>
            <a:r>
              <a:rPr lang="ru-RU" sz="2000"/>
              <a:t>концепцию, основные элементы </a:t>
            </a:r>
            <a:r>
              <a:rPr lang="ru-RU" sz="2000" smtClean="0"/>
              <a:t>ПИБ для организации. </a:t>
            </a:r>
          </a:p>
          <a:p>
            <a:pPr marL="550926" indent="-514350">
              <a:buAutoNum type="arabicPeriod"/>
            </a:pPr>
            <a:r>
              <a:rPr lang="ru-RU" sz="2000" smtClean="0"/>
              <a:t>Разработать </a:t>
            </a:r>
            <a:r>
              <a:rPr lang="ru-RU" sz="2000"/>
              <a:t>мероприятия по внедрению предложенной </a:t>
            </a:r>
            <a:r>
              <a:rPr lang="ru-RU" sz="2000" smtClean="0"/>
              <a:t>политики </a:t>
            </a:r>
            <a:r>
              <a:rPr lang="ru-RU" sz="2000"/>
              <a:t>безопасности. </a:t>
            </a:r>
          </a:p>
          <a:p>
            <a:pPr marL="550926" indent="-514350">
              <a:buAutoNum type="arabicPeriod"/>
            </a:pPr>
            <a:r>
              <a:rPr lang="ru-RU" sz="2000" smtClean="0"/>
              <a:t>Результаты </a:t>
            </a:r>
            <a:r>
              <a:rPr lang="ru-RU" sz="2000"/>
              <a:t>выполнения лабораторной работы оформить в виде описания разработанной политики безопасности, а также плана мероприятий по ее реализации. </a:t>
            </a:r>
          </a:p>
        </p:txBody>
      </p:sp>
    </p:spTree>
    <p:extLst>
      <p:ext uri="{BB962C8B-B14F-4D97-AF65-F5344CB8AC3E}">
        <p14:creationId xmlns:p14="http://schemas.microsoft.com/office/powerpoint/2010/main" val="9334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1143000"/>
          </a:xfrm>
        </p:spPr>
        <p:txBody>
          <a:bodyPr/>
          <a:lstStyle/>
          <a:p>
            <a:pPr algn="ctr"/>
            <a:r>
              <a:rPr lang="ru-RU" b="1" smtClean="0"/>
              <a:t>Введение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50728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mtClean="0"/>
              <a:t>	В нынешнее время все компании нуждаются в ИТ, чтобы выдерживать конкуренцию.  Однако именно высокая степень автоматизации порождает риск снижения личной, информационной и государственной безопасности.</a:t>
            </a:r>
          </a:p>
          <a:p>
            <a:pPr marL="0" indent="0">
              <a:buNone/>
            </a:pPr>
            <a:r>
              <a:rPr lang="ru-RU" smtClean="0"/>
              <a:t>	Темпы развития современных ИТ значительно опережают темпы разработки нормативно-законодательной базы. Поэтому вопрос о разработке политики информационной безопасности стоит так остро.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9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smtClean="0"/>
              <a:t>Обоснование актуальности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ru-RU" smtClean="0"/>
              <a:t>	Каждая фирма имеет дело с внутренними и внешними источниками информации, с выполнением таких операций как сбор информации, ее обработка, кодирование, хранение, передача и защита.</a:t>
            </a:r>
          </a:p>
          <a:p>
            <a:pPr marL="36576" indent="0">
              <a:buNone/>
            </a:pPr>
            <a:r>
              <a:rPr lang="ru-RU"/>
              <a:t>	</a:t>
            </a:r>
            <a:r>
              <a:rPr lang="ru-RU" smtClean="0"/>
              <a:t>Выполнение этих операций немыслимо без применения ИТ. Новые технологии позволяют собрать клиентскую базу, анализировать ее.</a:t>
            </a:r>
          </a:p>
          <a:p>
            <a:pPr marL="36576" indent="0">
              <a:buNone/>
            </a:pPr>
            <a:r>
              <a:rPr lang="ru-RU"/>
              <a:t>	</a:t>
            </a:r>
            <a:r>
              <a:rPr lang="ru-RU" smtClean="0"/>
              <a:t>В этих условиях обязательным является защита от кражи и утери конфеденциальных данных. Сейчас, как никогда, тема ИБ актуальна для всех компаний.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13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mtClean="0"/>
              <a:t>Описание структуры организации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Специалист по сетевому обеспечению;</a:t>
            </a:r>
          </a:p>
          <a:p>
            <a:r>
              <a:rPr lang="ru-RU" smtClean="0"/>
              <a:t>Системный аналитик;</a:t>
            </a:r>
          </a:p>
          <a:p>
            <a:r>
              <a:rPr lang="ru-RU" smtClean="0"/>
              <a:t>Программист;</a:t>
            </a:r>
          </a:p>
          <a:p>
            <a:r>
              <a:rPr lang="ru-RU" smtClean="0"/>
              <a:t>Специалист по поддержке пользователей;</a:t>
            </a:r>
          </a:p>
          <a:p>
            <a:r>
              <a:rPr lang="ru-RU" smtClean="0"/>
              <a:t>Руководитель отдела ИТ;</a:t>
            </a:r>
          </a:p>
          <a:p>
            <a:r>
              <a:rPr lang="ru-RU" smtClean="0"/>
              <a:t>Веб-мастер.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4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836712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PHP/ASP/Perl/JavaScript </a:t>
            </a:r>
            <a:r>
              <a:rPr lang="ru-RU" smtClean="0"/>
              <a:t>программист со знанием языка управления базами данных </a:t>
            </a:r>
            <a:r>
              <a:rPr lang="en-US" smtClean="0"/>
              <a:t>SQL;</a:t>
            </a:r>
          </a:p>
          <a:p>
            <a:r>
              <a:rPr lang="en-US" smtClean="0"/>
              <a:t>HTML/CSS/Flash </a:t>
            </a:r>
            <a:r>
              <a:rPr lang="ru-RU" smtClean="0"/>
              <a:t>верстальщик;</a:t>
            </a:r>
          </a:p>
          <a:p>
            <a:r>
              <a:rPr lang="ru-RU" smtClean="0"/>
              <a:t>Веб-дизайнер;</a:t>
            </a:r>
          </a:p>
          <a:p>
            <a:r>
              <a:rPr lang="ru-RU" smtClean="0"/>
              <a:t>Контент менеджер;</a:t>
            </a:r>
          </a:p>
          <a:p>
            <a:r>
              <a:rPr lang="ru-RU" smtClean="0"/>
              <a:t>Системный администратор;</a:t>
            </a:r>
          </a:p>
          <a:p>
            <a:r>
              <a:rPr lang="ru-RU" smtClean="0"/>
              <a:t>Специалист по привлечению посетителей сайта.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5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399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pPr algn="ctr"/>
            <a:r>
              <a:rPr lang="ru-RU" smtClean="0"/>
              <a:t>Структура </a:t>
            </a:r>
            <a:r>
              <a:rPr lang="en-US" smtClean="0"/>
              <a:t>IT-</a:t>
            </a:r>
            <a:r>
              <a:rPr lang="ru-RU" smtClean="0"/>
              <a:t>компании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4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mtClean="0"/>
              <a:t>Способ организации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ru-RU" smtClean="0"/>
              <a:t>	В большинстве случаев </a:t>
            </a:r>
            <a:r>
              <a:rPr lang="en-US" smtClean="0"/>
              <a:t>IT-</a:t>
            </a:r>
            <a:r>
              <a:rPr lang="ru-RU" smtClean="0"/>
              <a:t>компании используют </a:t>
            </a:r>
            <a:r>
              <a:rPr lang="ru-RU" u="sng" smtClean="0"/>
              <a:t>линейный</a:t>
            </a:r>
            <a:r>
              <a:rPr lang="ru-RU" smtClean="0"/>
              <a:t> способ организации: выделяется должность руководителя отдела, в непосредственном подчинении которого находятся несколько </a:t>
            </a:r>
            <a:r>
              <a:rPr lang="en-US" smtClean="0"/>
              <a:t>IT</a:t>
            </a:r>
            <a:r>
              <a:rPr lang="ru-RU" smtClean="0"/>
              <a:t>-специалистов.</a:t>
            </a:r>
          </a:p>
          <a:p>
            <a:pPr marL="36576" indent="0">
              <a:buNone/>
            </a:pPr>
            <a:r>
              <a:rPr lang="ru-RU"/>
              <a:t>	</a:t>
            </a:r>
            <a:r>
              <a:rPr lang="ru-RU" smtClean="0"/>
              <a:t>Минусом такой организации является увеличение руководящего состава в ИТ-структуре, усложнение администрирования РИС.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31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186</TotalTime>
  <Words>598</Words>
  <Application>Microsoft Office PowerPoint</Application>
  <PresentationFormat>Экран (4:3)</PresentationFormat>
  <Paragraphs>155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Техническая</vt:lpstr>
      <vt:lpstr>Разработка и внедрение политики информационной безопасности IT-компании</vt:lpstr>
      <vt:lpstr>Цель:</vt:lpstr>
      <vt:lpstr>Задачи:</vt:lpstr>
      <vt:lpstr>Введение</vt:lpstr>
      <vt:lpstr>Обоснование актуальности</vt:lpstr>
      <vt:lpstr>Описание структуры организации</vt:lpstr>
      <vt:lpstr>Презентация PowerPoint</vt:lpstr>
      <vt:lpstr>Структура IT-компании</vt:lpstr>
      <vt:lpstr>Способ организации</vt:lpstr>
      <vt:lpstr>Основные угрозы и их источники:</vt:lpstr>
      <vt:lpstr>Естественные и искусственные</vt:lpstr>
      <vt:lpstr>Непреднамеренные:</vt:lpstr>
      <vt:lpstr>Формы внешних угроз:</vt:lpstr>
      <vt:lpstr>Оценка угроз, рисков и уязвимостей:</vt:lpstr>
      <vt:lpstr>Условная численная шкала для оценки ущерба IT-компании</vt:lpstr>
      <vt:lpstr>Разработка мер защиты:</vt:lpstr>
      <vt:lpstr>Вероятностно-временная шкала реализации НСД к ИР</vt:lpstr>
      <vt:lpstr>Оценка рисков</vt:lpstr>
      <vt:lpstr>Рекомендации для снижения рисков:</vt:lpstr>
      <vt:lpstr>Вывод: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Лабороторная работа №1 Разработка и внедрение политики информационной безопасности IT-компании</dc:title>
  <dc:creator>Shepard</dc:creator>
  <cp:lastModifiedBy>USER</cp:lastModifiedBy>
  <cp:revision>31</cp:revision>
  <dcterms:created xsi:type="dcterms:W3CDTF">2020-02-20T05:16:38Z</dcterms:created>
  <dcterms:modified xsi:type="dcterms:W3CDTF">2020-02-27T07:01:10Z</dcterms:modified>
</cp:coreProperties>
</file>