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71" r:id="rId4"/>
    <p:sldId id="273" r:id="rId5"/>
    <p:sldId id="268" r:id="rId6"/>
    <p:sldId id="270" r:id="rId7"/>
    <p:sldId id="275" r:id="rId8"/>
  </p:sldIdLst>
  <p:sldSz cx="9144000" cy="5143500" type="screen16x9"/>
  <p:notesSz cx="6858000" cy="9144000"/>
  <p:embeddedFontLst>
    <p:embeddedFont>
      <p:font typeface="Alata" panose="020B0604020202020204" charset="0"/>
      <p:regular r:id="rId10"/>
    </p:embeddedFont>
    <p:embeddedFont>
      <p:font typeface="Encode Sans" panose="020B0604020202020204" charset="0"/>
      <p:regular r:id="rId11"/>
      <p:bold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A73393-23ED-406B-876C-FC2DF2E62DC6}">
  <a:tblStyle styleId="{E8A73393-23ED-406B-876C-FC2DF2E62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F94EE0-B207-4E88-A1BB-B176A9AB7DC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7b4a87373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7b4a87373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7b4a873730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7b4a873730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7b4a87373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7b4a87373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7b4a87373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7b4a873730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27b4a87373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27b4a87373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28603" y="228595"/>
            <a:ext cx="8686809" cy="4678615"/>
            <a:chOff x="228603" y="228595"/>
            <a:chExt cx="8686809" cy="467861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699950" y="3691748"/>
              <a:ext cx="1215461" cy="1215461"/>
              <a:chOff x="1190625" y="238125"/>
              <a:chExt cx="5196500" cy="5196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2"/>
            <p:cNvGrpSpPr/>
            <p:nvPr/>
          </p:nvGrpSpPr>
          <p:grpSpPr>
            <a:xfrm flipH="1">
              <a:off x="228603" y="228595"/>
              <a:ext cx="853785" cy="853785"/>
              <a:chOff x="1190625" y="238125"/>
              <a:chExt cx="5196500" cy="5196500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2"/>
          <p:cNvGrpSpPr/>
          <p:nvPr/>
        </p:nvGrpSpPr>
        <p:grpSpPr>
          <a:xfrm>
            <a:off x="228600" y="228600"/>
            <a:ext cx="8686800" cy="4686300"/>
            <a:chOff x="228600" y="228600"/>
            <a:chExt cx="8686800" cy="4686300"/>
          </a:xfrm>
        </p:grpSpPr>
        <p:cxnSp>
          <p:nvCxnSpPr>
            <p:cNvPr id="93" name="Google Shape;93;p2"/>
            <p:cNvCxnSpPr/>
            <p:nvPr/>
          </p:nvCxnSpPr>
          <p:spPr>
            <a:xfrm>
              <a:off x="228600" y="49149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6569100" y="2286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" name="Google Shape;95;p2"/>
          <p:cNvGrpSpPr/>
          <p:nvPr/>
        </p:nvGrpSpPr>
        <p:grpSpPr>
          <a:xfrm>
            <a:off x="1469824" y="-849050"/>
            <a:ext cx="5969571" cy="6402800"/>
            <a:chOff x="1469824" y="-849050"/>
            <a:chExt cx="5969571" cy="6402800"/>
          </a:xfrm>
        </p:grpSpPr>
        <p:pic>
          <p:nvPicPr>
            <p:cNvPr id="96" name="Google Shape;96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9824" y="-789900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2299" y="-849050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4852" y="4338300"/>
              <a:ext cx="1374543" cy="1215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702863" y="1315213"/>
            <a:ext cx="76542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703163" y="3382538"/>
            <a:ext cx="765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3"/>
          <p:cNvGrpSpPr/>
          <p:nvPr/>
        </p:nvGrpSpPr>
        <p:grpSpPr>
          <a:xfrm>
            <a:off x="228603" y="228595"/>
            <a:ext cx="8686809" cy="4678615"/>
            <a:chOff x="228603" y="228595"/>
            <a:chExt cx="8686809" cy="4678615"/>
          </a:xfrm>
        </p:grpSpPr>
        <p:grpSp>
          <p:nvGrpSpPr>
            <p:cNvPr id="541" name="Google Shape;541;p23"/>
            <p:cNvGrpSpPr/>
            <p:nvPr/>
          </p:nvGrpSpPr>
          <p:grpSpPr>
            <a:xfrm>
              <a:off x="7699950" y="3691748"/>
              <a:ext cx="1215461" cy="1215461"/>
              <a:chOff x="1190625" y="238125"/>
              <a:chExt cx="5196500" cy="5196500"/>
            </a:xfrm>
          </p:grpSpPr>
          <p:sp>
            <p:nvSpPr>
              <p:cNvPr id="542" name="Google Shape;542;p23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23"/>
            <p:cNvGrpSpPr/>
            <p:nvPr/>
          </p:nvGrpSpPr>
          <p:grpSpPr>
            <a:xfrm flipH="1">
              <a:off x="228603" y="228595"/>
              <a:ext cx="853785" cy="853785"/>
              <a:chOff x="1190625" y="238125"/>
              <a:chExt cx="5196500" cy="5196500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3" name="Google Shape;623;p23"/>
          <p:cNvGrpSpPr/>
          <p:nvPr/>
        </p:nvGrpSpPr>
        <p:grpSpPr>
          <a:xfrm>
            <a:off x="228600" y="228600"/>
            <a:ext cx="8686800" cy="4686300"/>
            <a:chOff x="228600" y="228600"/>
            <a:chExt cx="8686800" cy="4686300"/>
          </a:xfrm>
        </p:grpSpPr>
        <p:cxnSp>
          <p:nvCxnSpPr>
            <p:cNvPr id="624" name="Google Shape;624;p23"/>
            <p:cNvCxnSpPr/>
            <p:nvPr/>
          </p:nvCxnSpPr>
          <p:spPr>
            <a:xfrm>
              <a:off x="228600" y="49149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23"/>
            <p:cNvCxnSpPr/>
            <p:nvPr/>
          </p:nvCxnSpPr>
          <p:spPr>
            <a:xfrm>
              <a:off x="6569100" y="2286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6" name="Google Shape;626;p23"/>
          <p:cNvGrpSpPr/>
          <p:nvPr/>
        </p:nvGrpSpPr>
        <p:grpSpPr>
          <a:xfrm>
            <a:off x="1469824" y="-849050"/>
            <a:ext cx="5969571" cy="6402800"/>
            <a:chOff x="1469824" y="-849050"/>
            <a:chExt cx="5969571" cy="6402800"/>
          </a:xfrm>
        </p:grpSpPr>
        <p:pic>
          <p:nvPicPr>
            <p:cNvPr id="627" name="Google Shape;627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9824" y="-789900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2299" y="-849050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4852" y="4338300"/>
              <a:ext cx="1374543" cy="1215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383576" y="-890762"/>
            <a:ext cx="11495037" cy="4234975"/>
            <a:chOff x="-1383576" y="-890762"/>
            <a:chExt cx="11495037" cy="4234975"/>
          </a:xfrm>
        </p:grpSpPr>
        <p:pic>
          <p:nvPicPr>
            <p:cNvPr id="632" name="Google Shape;632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62135" y="-890762"/>
              <a:ext cx="2749326" cy="2431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140601" y="1799288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383576" y="535000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5" name="Google Shape;635;p24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636" name="Google Shape;636;p24"/>
            <p:cNvCxnSpPr/>
            <p:nvPr/>
          </p:nvCxnSpPr>
          <p:spPr>
            <a:xfrm rot="10800000">
              <a:off x="8934788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4"/>
            <p:cNvCxnSpPr/>
            <p:nvPr/>
          </p:nvCxnSpPr>
          <p:spPr>
            <a:xfrm rot="10800000">
              <a:off x="209213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215" name="Google Shape;215;p6"/>
            <p:cNvCxnSpPr/>
            <p:nvPr/>
          </p:nvCxnSpPr>
          <p:spPr>
            <a:xfrm>
              <a:off x="8934788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6"/>
            <p:cNvCxnSpPr/>
            <p:nvPr/>
          </p:nvCxnSpPr>
          <p:spPr>
            <a:xfrm>
              <a:off x="209213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6"/>
          <p:cNvGrpSpPr/>
          <p:nvPr/>
        </p:nvGrpSpPr>
        <p:grpSpPr>
          <a:xfrm>
            <a:off x="-1315926" y="-855554"/>
            <a:ext cx="10151953" cy="6745915"/>
            <a:chOff x="-1315926" y="-855554"/>
            <a:chExt cx="10151953" cy="6745915"/>
          </a:xfrm>
        </p:grpSpPr>
        <p:pic>
          <p:nvPicPr>
            <p:cNvPr id="218" name="Google Shape;21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40303" y="-855554"/>
              <a:ext cx="1895724" cy="16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315926" y="3789288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3"/>
          <p:cNvGrpSpPr/>
          <p:nvPr/>
        </p:nvGrpSpPr>
        <p:grpSpPr>
          <a:xfrm>
            <a:off x="-852926" y="-892425"/>
            <a:ext cx="10867675" cy="6584225"/>
            <a:chOff x="-852926" y="-892425"/>
            <a:chExt cx="10867675" cy="6584225"/>
          </a:xfrm>
        </p:grpSpPr>
        <p:pic>
          <p:nvPicPr>
            <p:cNvPr id="328" name="Google Shape;328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852926" y="4146875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38649" y="-892425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852923" y="3490050"/>
              <a:ext cx="1374543" cy="1215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13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332" name="Google Shape;332;p13"/>
            <p:cNvCxnSpPr/>
            <p:nvPr/>
          </p:nvCxnSpPr>
          <p:spPr>
            <a:xfrm>
              <a:off x="8934788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209213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4808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142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4808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142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4808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142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8"/>
          </p:nvPr>
        </p:nvSpPr>
        <p:spPr>
          <a:xfrm>
            <a:off x="3419275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9"/>
          </p:nvPr>
        </p:nvSpPr>
        <p:spPr>
          <a:xfrm>
            <a:off x="6118550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3"/>
          </p:nvPr>
        </p:nvSpPr>
        <p:spPr>
          <a:xfrm>
            <a:off x="720000" y="34900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4"/>
          </p:nvPr>
        </p:nvSpPr>
        <p:spPr>
          <a:xfrm>
            <a:off x="3419275" y="34900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5"/>
          </p:nvPr>
        </p:nvSpPr>
        <p:spPr>
          <a:xfrm>
            <a:off x="6118550" y="34900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1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440" name="Google Shape;440;p21"/>
            <p:cNvCxnSpPr/>
            <p:nvPr/>
          </p:nvCxnSpPr>
          <p:spPr>
            <a:xfrm rot="10800000">
              <a:off x="8934788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21"/>
            <p:cNvCxnSpPr/>
            <p:nvPr/>
          </p:nvCxnSpPr>
          <p:spPr>
            <a:xfrm rot="10800000">
              <a:off x="209213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1"/>
          <p:cNvGrpSpPr/>
          <p:nvPr/>
        </p:nvGrpSpPr>
        <p:grpSpPr>
          <a:xfrm>
            <a:off x="6305925" y="-1492187"/>
            <a:ext cx="3137425" cy="2509924"/>
            <a:chOff x="6305925" y="-1492187"/>
            <a:chExt cx="3137425" cy="2509924"/>
          </a:xfrm>
        </p:grpSpPr>
        <p:pic>
          <p:nvPicPr>
            <p:cNvPr id="443" name="Google Shape;443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604875" y="-1492187"/>
              <a:ext cx="2838475" cy="2509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05925" y="-613662"/>
              <a:ext cx="1326499" cy="1172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5" name="Google Shape;44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22"/>
          <p:cNvGrpSpPr/>
          <p:nvPr/>
        </p:nvGrpSpPr>
        <p:grpSpPr>
          <a:xfrm>
            <a:off x="228600" y="228600"/>
            <a:ext cx="8686800" cy="4686300"/>
            <a:chOff x="228600" y="228600"/>
            <a:chExt cx="8686800" cy="4686300"/>
          </a:xfrm>
        </p:grpSpPr>
        <p:cxnSp>
          <p:nvCxnSpPr>
            <p:cNvPr id="448" name="Google Shape;448;p22"/>
            <p:cNvCxnSpPr/>
            <p:nvPr/>
          </p:nvCxnSpPr>
          <p:spPr>
            <a:xfrm rot="10800000">
              <a:off x="228600" y="2286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2"/>
            <p:cNvCxnSpPr/>
            <p:nvPr/>
          </p:nvCxnSpPr>
          <p:spPr>
            <a:xfrm rot="10800000">
              <a:off x="6569100" y="49149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0" name="Google Shape;450;p22"/>
          <p:cNvGrpSpPr/>
          <p:nvPr/>
        </p:nvGrpSpPr>
        <p:grpSpPr>
          <a:xfrm>
            <a:off x="-1100952" y="1628353"/>
            <a:ext cx="11147202" cy="3408594"/>
            <a:chOff x="-1100952" y="1628353"/>
            <a:chExt cx="11147202" cy="3408594"/>
          </a:xfrm>
        </p:grpSpPr>
        <p:pic>
          <p:nvPicPr>
            <p:cNvPr id="451" name="Google Shape;451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699950" y="1628353"/>
              <a:ext cx="2346300" cy="2074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-1263051" y="2397848"/>
              <a:ext cx="2801199" cy="2477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" name="Google Shape;453;p22"/>
          <p:cNvGrpSpPr/>
          <p:nvPr/>
        </p:nvGrpSpPr>
        <p:grpSpPr>
          <a:xfrm>
            <a:off x="261478" y="228598"/>
            <a:ext cx="8653934" cy="4686307"/>
            <a:chOff x="261478" y="228598"/>
            <a:chExt cx="8653934" cy="4686307"/>
          </a:xfrm>
        </p:grpSpPr>
        <p:grpSp>
          <p:nvGrpSpPr>
            <p:cNvPr id="454" name="Google Shape;454;p22"/>
            <p:cNvGrpSpPr/>
            <p:nvPr/>
          </p:nvGrpSpPr>
          <p:grpSpPr>
            <a:xfrm>
              <a:off x="7699950" y="228598"/>
              <a:ext cx="1215461" cy="1215461"/>
              <a:chOff x="1190625" y="238125"/>
              <a:chExt cx="5196500" cy="5196500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5" name="Google Shape;495;p22"/>
            <p:cNvGrpSpPr/>
            <p:nvPr/>
          </p:nvGrpSpPr>
          <p:grpSpPr>
            <a:xfrm flipH="1">
              <a:off x="261478" y="4061120"/>
              <a:ext cx="853785" cy="853785"/>
              <a:chOff x="1190625" y="238125"/>
              <a:chExt cx="5196500" cy="5196500"/>
            </a:xfrm>
          </p:grpSpPr>
          <p:sp>
            <p:nvSpPr>
              <p:cNvPr id="496" name="Google Shape;496;p22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" name="Google Shape;536;p22"/>
          <p:cNvSpPr txBox="1">
            <a:spLocks noGrp="1"/>
          </p:cNvSpPr>
          <p:nvPr>
            <p:ph type="ctrTitle"/>
          </p:nvPr>
        </p:nvSpPr>
        <p:spPr>
          <a:xfrm>
            <a:off x="2682900" y="606450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7" name="Google Shape;537;p22"/>
          <p:cNvSpPr txBox="1">
            <a:spLocks noGrp="1"/>
          </p:cNvSpPr>
          <p:nvPr>
            <p:ph type="subTitle" idx="1"/>
          </p:nvPr>
        </p:nvSpPr>
        <p:spPr>
          <a:xfrm>
            <a:off x="2682900" y="1628350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ata"/>
              <a:buNone/>
              <a:defRPr sz="30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cl/fi/g179v0qxg65jh2o0cg4zz/07_routes_map_leaflet.html?rlkey=vkp6o5slv2i9xzx7qbdprsu8c&amp;st=hxtd9jf4&amp;dl=0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opbox.com/scl/fi/g179v0qxg65jh2o0cg4zz/07_routes_map_leaflet.html?rlkey=vkp6o5slv2i9xzx7qbdprsu8c&amp;st=hxtd9jf4&amp;dl=0" TargetMode="External"/><Relationship Id="rId3" Type="http://schemas.openxmlformats.org/officeDocument/2006/relationships/hyperlink" Target="https://github.com/kleptsoved/logistics-route-optimization.git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public.tableau.com/views/Logistic_dashboard_by_DK/01_Deliveries_overview?:language=en-US&amp;publish=yes&amp;:sid=&amp;:redirect=auth&amp;:display_count=n&amp;:origin=viz_share_link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hyperlink" Target="https://www.facebook.com/deniss.kleptsov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hyperlink" Target="https://www.linkedin.com/in/denis-klepts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8"/>
          <p:cNvSpPr txBox="1">
            <a:spLocks noGrp="1"/>
          </p:cNvSpPr>
          <p:nvPr>
            <p:ph type="ctrTitle"/>
          </p:nvPr>
        </p:nvSpPr>
        <p:spPr>
          <a:xfrm>
            <a:off x="702863" y="1315213"/>
            <a:ext cx="76542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Logistics Route Optimization</a:t>
            </a:r>
            <a:endParaRPr dirty="0"/>
          </a:p>
        </p:txBody>
      </p:sp>
      <p:sp>
        <p:nvSpPr>
          <p:cNvPr id="649" name="Google Shape;649;p28"/>
          <p:cNvSpPr txBox="1">
            <a:spLocks noGrp="1"/>
          </p:cNvSpPr>
          <p:nvPr>
            <p:ph type="subTitle" idx="1"/>
          </p:nvPr>
        </p:nvSpPr>
        <p:spPr>
          <a:xfrm>
            <a:off x="703163" y="3382538"/>
            <a:ext cx="765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/>
              <a:t>project by Denis Kleptsov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4" name="Google Shape;664;p30"/>
          <p:cNvSpPr txBox="1">
            <a:spLocks noGrp="1"/>
          </p:cNvSpPr>
          <p:nvPr>
            <p:ph type="title" idx="2"/>
          </p:nvPr>
        </p:nvSpPr>
        <p:spPr>
          <a:xfrm>
            <a:off x="15054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6" name="Google Shape;666;p30"/>
          <p:cNvSpPr txBox="1">
            <a:spLocks noGrp="1"/>
          </p:cNvSpPr>
          <p:nvPr>
            <p:ph type="title" idx="4"/>
          </p:nvPr>
        </p:nvSpPr>
        <p:spPr>
          <a:xfrm>
            <a:off x="4204675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8" name="Google Shape;668;p30"/>
          <p:cNvSpPr txBox="1">
            <a:spLocks noGrp="1"/>
          </p:cNvSpPr>
          <p:nvPr>
            <p:ph type="title" idx="6"/>
          </p:nvPr>
        </p:nvSpPr>
        <p:spPr>
          <a:xfrm>
            <a:off x="69039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0" name="Google Shape;670;p30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/>
              <a:t>Project Introduction</a:t>
            </a:r>
            <a:endParaRPr dirty="0"/>
          </a:p>
        </p:txBody>
      </p:sp>
      <p:sp>
        <p:nvSpPr>
          <p:cNvPr id="671" name="Google Shape;671;p30"/>
          <p:cNvSpPr txBox="1">
            <a:spLocks noGrp="1"/>
          </p:cNvSpPr>
          <p:nvPr>
            <p:ph type="subTitle" idx="8"/>
          </p:nvPr>
        </p:nvSpPr>
        <p:spPr>
          <a:xfrm>
            <a:off x="3419275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/>
              <a:t>The Story</a:t>
            </a:r>
            <a:endParaRPr dirty="0"/>
          </a:p>
        </p:txBody>
      </p:sp>
      <p:sp>
        <p:nvSpPr>
          <p:cNvPr id="672" name="Google Shape;672;p30"/>
          <p:cNvSpPr txBox="1">
            <a:spLocks noGrp="1"/>
          </p:cNvSpPr>
          <p:nvPr>
            <p:ph type="subTitle" idx="9"/>
          </p:nvPr>
        </p:nvSpPr>
        <p:spPr>
          <a:xfrm>
            <a:off x="6118550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/>
              <a:t>Vosial Output</a:t>
            </a:r>
            <a:endParaRPr dirty="0"/>
          </a:p>
        </p:txBody>
      </p:sp>
      <p:sp>
        <p:nvSpPr>
          <p:cNvPr id="674" name="Google Shape;674;p30"/>
          <p:cNvSpPr txBox="1">
            <a:spLocks noGrp="1"/>
          </p:cNvSpPr>
          <p:nvPr>
            <p:ph type="subTitle" idx="14"/>
          </p:nvPr>
        </p:nvSpPr>
        <p:spPr>
          <a:xfrm>
            <a:off x="3419275" y="3570542"/>
            <a:ext cx="2305500" cy="604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/>
              <a:t>Resources </a:t>
            </a:r>
            <a:r>
              <a:rPr lang="en-US" dirty="0"/>
              <a:t>&amp; Deliverables</a:t>
            </a:r>
            <a:endParaRPr dirty="0"/>
          </a:p>
        </p:txBody>
      </p:sp>
      <p:grpSp>
        <p:nvGrpSpPr>
          <p:cNvPr id="676" name="Google Shape;676;p30"/>
          <p:cNvGrpSpPr/>
          <p:nvPr/>
        </p:nvGrpSpPr>
        <p:grpSpPr>
          <a:xfrm>
            <a:off x="712925" y="1270475"/>
            <a:ext cx="7711075" cy="3357000"/>
            <a:chOff x="712925" y="1270475"/>
            <a:chExt cx="7711075" cy="3357000"/>
          </a:xfrm>
        </p:grpSpPr>
        <p:cxnSp>
          <p:nvCxnSpPr>
            <p:cNvPr id="677" name="Google Shape;677;p30"/>
            <p:cNvCxnSpPr/>
            <p:nvPr/>
          </p:nvCxnSpPr>
          <p:spPr>
            <a:xfrm>
              <a:off x="712925" y="1270475"/>
              <a:ext cx="4928100" cy="3357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0"/>
            <p:cNvCxnSpPr/>
            <p:nvPr/>
          </p:nvCxnSpPr>
          <p:spPr>
            <a:xfrm flipH="1">
              <a:off x="3495900" y="1270475"/>
              <a:ext cx="4928100" cy="3357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A4EFF2A-8D0A-F3A3-7A80-A8D13291E3F1}"/>
              </a:ext>
            </a:extLst>
          </p:cNvPr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Logistics Route Optimization in Estonia</a:t>
            </a:r>
            <a:endParaRPr dirty="0"/>
          </a:p>
        </p:txBody>
      </p:sp>
      <p:graphicFrame>
        <p:nvGraphicFramePr>
          <p:cNvPr id="910" name="Google Shape;910;p43"/>
          <p:cNvGraphicFramePr/>
          <p:nvPr>
            <p:extLst>
              <p:ext uri="{D42A27DB-BD31-4B8C-83A1-F6EECF244321}">
                <p14:modId xmlns:p14="http://schemas.microsoft.com/office/powerpoint/2010/main" val="2015120157"/>
              </p:ext>
            </p:extLst>
          </p:nvPr>
        </p:nvGraphicFramePr>
        <p:xfrm>
          <a:off x="796699" y="1113469"/>
          <a:ext cx="3621157" cy="3294587"/>
        </p:xfrm>
        <a:graphic>
          <a:graphicData uri="http://schemas.openxmlformats.org/drawingml/2006/table">
            <a:tbl>
              <a:tblPr>
                <a:noFill/>
                <a:tableStyleId>{E8A73393-23ED-406B-876C-FC2DF2E62DC6}</a:tableStyleId>
              </a:tblPr>
              <a:tblGrid>
                <a:gridCol w="122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0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About the project</a:t>
                      </a:r>
                      <a:endParaRPr b="1" dirty="0">
                        <a:solidFill>
                          <a:schemeClr val="l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45700" marR="45700" marT="45700" marB="45700" anchor="b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Timeframe</a:t>
                      </a:r>
                      <a:endParaRPr sz="1200" b="1" dirty="0">
                        <a:solidFill>
                          <a:schemeClr val="accen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March 17–23, 2025</a:t>
                      </a:r>
                      <a:endParaRPr sz="1200" dirty="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Team</a:t>
                      </a:r>
                      <a:endParaRPr sz="1200" b="1" dirty="0">
                        <a:solidFill>
                          <a:schemeClr val="accen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solo project by Denis Kleptsov</a:t>
                      </a:r>
                      <a:endParaRPr sz="1200" dirty="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High-Level Goal</a:t>
                      </a:r>
                      <a:endParaRPr sz="1200" b="1" dirty="0">
                        <a:solidFill>
                          <a:schemeClr val="accen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Reduce delivery route distances by ≥15% using clustering and optimization methods.</a:t>
                      </a:r>
                      <a:endParaRPr sz="1200" dirty="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4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Alata"/>
                          <a:ea typeface="Alata"/>
                          <a:cs typeface="Alata"/>
                          <a:sym typeface="Alata"/>
                        </a:rPr>
                        <a:t>Toold &amp; Data</a:t>
                      </a:r>
                      <a:endParaRPr sz="1200" b="1" dirty="0">
                        <a:solidFill>
                          <a:schemeClr val="accent1"/>
                        </a:solidFill>
                        <a:latin typeface="Alata"/>
                        <a:ea typeface="Alata"/>
                        <a:cs typeface="Alata"/>
                        <a:sym typeface="Alat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Tableau, Python, Excel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2 datasets (885 delivery records + 20 route logs)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Geocoding via HERE API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Route planning via </a:t>
                      </a:r>
                      <a:r>
                        <a:rPr lang="en-US" sz="1200" dirty="0" err="1">
                          <a:solidFill>
                            <a:schemeClr val="dk1"/>
                          </a:solidFill>
                          <a:latin typeface="Encode Sans"/>
                          <a:ea typeface="Encode Sans"/>
                          <a:cs typeface="Encode Sans"/>
                          <a:sym typeface="Encode Sans"/>
                        </a:rPr>
                        <a:t>OptimoRoute</a:t>
                      </a:r>
                      <a:endParaRPr sz="1200" dirty="0">
                        <a:solidFill>
                          <a:schemeClr val="dk1"/>
                        </a:solidFill>
                        <a:latin typeface="Encode Sans"/>
                        <a:ea typeface="Encode Sans"/>
                        <a:cs typeface="Encode Sans"/>
                        <a:sym typeface="Encode Sans"/>
                      </a:endParaRPr>
                    </a:p>
                  </a:txBody>
                  <a:tcPr marL="45700" marR="45700" marT="45700" marB="45700" anchor="ctr">
                    <a:lnL w="9525" cap="flat" cmpd="sng" algn="ctr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1" name="Google Shape;911;p43"/>
          <p:cNvSpPr txBox="1">
            <a:spLocks noGrp="1"/>
          </p:cNvSpPr>
          <p:nvPr>
            <p:ph type="subTitle" idx="4294967295"/>
          </p:nvPr>
        </p:nvSpPr>
        <p:spPr>
          <a:xfrm>
            <a:off x="4581422" y="1183654"/>
            <a:ext cx="3711900" cy="3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rPr>
              <a:t>Context &amp; Summary</a:t>
            </a:r>
            <a:endParaRPr sz="1800" b="1" dirty="0">
              <a:solidFill>
                <a:schemeClr val="accen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12" name="Google Shape;912;p43"/>
          <p:cNvSpPr txBox="1">
            <a:spLocks noGrp="1"/>
          </p:cNvSpPr>
          <p:nvPr>
            <p:ph type="subTitle" idx="4294967295"/>
          </p:nvPr>
        </p:nvSpPr>
        <p:spPr>
          <a:xfrm>
            <a:off x="4581422" y="1410404"/>
            <a:ext cx="3424001" cy="1433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000" dirty="0"/>
              <a:t>Textile delivery operations in Estonia</a:t>
            </a:r>
            <a:br>
              <a:rPr lang="en-GB" sz="1000" dirty="0"/>
            </a:br>
            <a:r>
              <a:rPr lang="en-GB" sz="1000" dirty="0"/>
              <a:t>(urban and rural)</a:t>
            </a:r>
          </a:p>
          <a:p>
            <a:pPr marL="3429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GB" sz="1000" dirty="0"/>
              <a:t>Focused on a single transport partner with a high volume week</a:t>
            </a:r>
          </a:p>
          <a:p>
            <a:pPr marL="3429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-GB" sz="1000" dirty="0"/>
              <a:t>Evaluates delivery efficiency and route structure</a:t>
            </a:r>
          </a:p>
          <a:p>
            <a:pPr marL="3429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endParaRPr lang="en-GB" dirty="0"/>
          </a:p>
        </p:txBody>
      </p:sp>
      <p:sp>
        <p:nvSpPr>
          <p:cNvPr id="913" name="Google Shape;913;p43"/>
          <p:cNvSpPr txBox="1">
            <a:spLocks noGrp="1"/>
          </p:cNvSpPr>
          <p:nvPr>
            <p:ph type="subTitle" idx="4294967295"/>
          </p:nvPr>
        </p:nvSpPr>
        <p:spPr>
          <a:xfrm>
            <a:off x="4581422" y="3109285"/>
            <a:ext cx="3711900" cy="3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rPr>
              <a:t>Main Question</a:t>
            </a:r>
            <a:endParaRPr sz="1800" b="1" dirty="0">
              <a:solidFill>
                <a:schemeClr val="accen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14" name="Google Shape;914;p43"/>
          <p:cNvSpPr txBox="1">
            <a:spLocks noGrp="1"/>
          </p:cNvSpPr>
          <p:nvPr>
            <p:ph type="subTitle" idx="4294967295"/>
          </p:nvPr>
        </p:nvSpPr>
        <p:spPr>
          <a:xfrm>
            <a:off x="5268068" y="3534151"/>
            <a:ext cx="3025254" cy="5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Can geographically clustering customers and optimizing routes reduce travel distance and time?</a:t>
            </a:r>
            <a:endParaRPr dirty="0"/>
          </a:p>
        </p:txBody>
      </p:sp>
      <p:sp>
        <p:nvSpPr>
          <p:cNvPr id="916" name="Google Shape;916;p43"/>
          <p:cNvSpPr/>
          <p:nvPr/>
        </p:nvSpPr>
        <p:spPr>
          <a:xfrm>
            <a:off x="4742102" y="3643801"/>
            <a:ext cx="362400" cy="36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1</a:t>
            </a:r>
            <a:endParaRPr sz="1600" b="1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Story – project flow</a:t>
            </a:r>
            <a:endParaRPr dirty="0"/>
          </a:p>
        </p:txBody>
      </p:sp>
      <p:sp>
        <p:nvSpPr>
          <p:cNvPr id="931" name="Google Shape;931;p45"/>
          <p:cNvSpPr/>
          <p:nvPr/>
        </p:nvSpPr>
        <p:spPr>
          <a:xfrm>
            <a:off x="3616650" y="1095300"/>
            <a:ext cx="1910700" cy="5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Start</a:t>
            </a:r>
            <a:endParaRPr sz="1600" b="1"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32" name="Google Shape;932;p45"/>
          <p:cNvSpPr/>
          <p:nvPr/>
        </p:nvSpPr>
        <p:spPr>
          <a:xfrm>
            <a:off x="3616650" y="2329050"/>
            <a:ext cx="191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Middle </a:t>
            </a:r>
            <a:endParaRPr sz="16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33" name="Google Shape;933;p45"/>
          <p:cNvSpPr/>
          <p:nvPr/>
        </p:nvSpPr>
        <p:spPr>
          <a:xfrm>
            <a:off x="842475" y="2329050"/>
            <a:ext cx="191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Beginning </a:t>
            </a:r>
            <a:endParaRPr sz="16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34" name="Google Shape;934;p45"/>
          <p:cNvSpPr/>
          <p:nvPr/>
        </p:nvSpPr>
        <p:spPr>
          <a:xfrm>
            <a:off x="6390825" y="2329050"/>
            <a:ext cx="1910700" cy="51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End </a:t>
            </a:r>
            <a:endParaRPr sz="16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35" name="Google Shape;935;p45"/>
          <p:cNvSpPr/>
          <p:nvPr/>
        </p:nvSpPr>
        <p:spPr>
          <a:xfrm>
            <a:off x="1621875" y="1885100"/>
            <a:ext cx="351900" cy="3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1</a:t>
            </a:r>
            <a:endParaRPr b="1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36" name="Google Shape;936;p45"/>
          <p:cNvSpPr/>
          <p:nvPr/>
        </p:nvSpPr>
        <p:spPr>
          <a:xfrm>
            <a:off x="4396050" y="1885100"/>
            <a:ext cx="351900" cy="3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2</a:t>
            </a:r>
            <a:endParaRPr b="1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37" name="Google Shape;937;p45"/>
          <p:cNvSpPr/>
          <p:nvPr/>
        </p:nvSpPr>
        <p:spPr>
          <a:xfrm>
            <a:off x="7170225" y="1885100"/>
            <a:ext cx="351900" cy="35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3</a:t>
            </a:r>
            <a:endParaRPr b="1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38" name="Google Shape;938;p45"/>
          <p:cNvSpPr/>
          <p:nvPr/>
        </p:nvSpPr>
        <p:spPr>
          <a:xfrm>
            <a:off x="842475" y="2972825"/>
            <a:ext cx="19107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-GB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Stakeholders sought to lower operational costs and driver fatigue.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-GB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Delivery data indicated inefficiencies: long routes, inconsistent workloads.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939" name="Google Shape;939;p45"/>
          <p:cNvCxnSpPr>
            <a:stCxn id="931" idx="2"/>
            <a:endCxn id="935" idx="0"/>
          </p:cNvCxnSpPr>
          <p:nvPr/>
        </p:nvCxnSpPr>
        <p:spPr>
          <a:xfrm rot="5400000">
            <a:off x="3048900" y="362100"/>
            <a:ext cx="272100" cy="27741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0" name="Google Shape;940;p45"/>
          <p:cNvCxnSpPr>
            <a:stCxn id="931" idx="2"/>
            <a:endCxn id="937" idx="0"/>
          </p:cNvCxnSpPr>
          <p:nvPr/>
        </p:nvCxnSpPr>
        <p:spPr>
          <a:xfrm rot="-5400000" flipH="1">
            <a:off x="5823000" y="362100"/>
            <a:ext cx="272100" cy="27741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45"/>
          <p:cNvCxnSpPr>
            <a:stCxn id="931" idx="2"/>
            <a:endCxn id="936" idx="0"/>
          </p:cNvCxnSpPr>
          <p:nvPr/>
        </p:nvCxnSpPr>
        <p:spPr>
          <a:xfrm rot="-5400000" flipH="1">
            <a:off x="4436250" y="1748850"/>
            <a:ext cx="272100" cy="6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45"/>
          <p:cNvCxnSpPr>
            <a:stCxn id="935" idx="2"/>
            <a:endCxn id="933" idx="0"/>
          </p:cNvCxnSpPr>
          <p:nvPr/>
        </p:nvCxnSpPr>
        <p:spPr>
          <a:xfrm rot="-5400000" flipH="1">
            <a:off x="1752075" y="2282750"/>
            <a:ext cx="92100" cy="600"/>
          </a:xfrm>
          <a:prstGeom prst="bentConnector3">
            <a:avLst>
              <a:gd name="adj1" fmla="val 4997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45"/>
          <p:cNvCxnSpPr>
            <a:stCxn id="936" idx="2"/>
            <a:endCxn id="932" idx="0"/>
          </p:cNvCxnSpPr>
          <p:nvPr/>
        </p:nvCxnSpPr>
        <p:spPr>
          <a:xfrm rot="-5400000" flipH="1">
            <a:off x="4526250" y="2282750"/>
            <a:ext cx="92100" cy="600"/>
          </a:xfrm>
          <a:prstGeom prst="bentConnector3">
            <a:avLst>
              <a:gd name="adj1" fmla="val 4997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45"/>
          <p:cNvCxnSpPr>
            <a:stCxn id="937" idx="2"/>
            <a:endCxn id="934" idx="0"/>
          </p:cNvCxnSpPr>
          <p:nvPr/>
        </p:nvCxnSpPr>
        <p:spPr>
          <a:xfrm rot="-5400000" flipH="1">
            <a:off x="7300425" y="2282750"/>
            <a:ext cx="92100" cy="600"/>
          </a:xfrm>
          <a:prstGeom prst="bentConnector3">
            <a:avLst>
              <a:gd name="adj1" fmla="val 4997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45"/>
          <p:cNvCxnSpPr>
            <a:stCxn id="933" idx="2"/>
            <a:endCxn id="938" idx="0"/>
          </p:cNvCxnSpPr>
          <p:nvPr/>
        </p:nvCxnSpPr>
        <p:spPr>
          <a:xfrm rot="-5400000" flipH="1">
            <a:off x="1735125" y="2909550"/>
            <a:ext cx="1260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45"/>
          <p:cNvCxnSpPr>
            <a:stCxn id="947" idx="0"/>
            <a:endCxn id="934" idx="2"/>
          </p:cNvCxnSpPr>
          <p:nvPr/>
        </p:nvCxnSpPr>
        <p:spPr>
          <a:xfrm rot="-5400000">
            <a:off x="7283475" y="2909525"/>
            <a:ext cx="1260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45"/>
          <p:cNvCxnSpPr>
            <a:stCxn id="932" idx="2"/>
            <a:endCxn id="949" idx="0"/>
          </p:cNvCxnSpPr>
          <p:nvPr/>
        </p:nvCxnSpPr>
        <p:spPr>
          <a:xfrm rot="-5400000" flipH="1">
            <a:off x="4509300" y="2909550"/>
            <a:ext cx="1260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45"/>
          <p:cNvSpPr/>
          <p:nvPr/>
        </p:nvSpPr>
        <p:spPr>
          <a:xfrm>
            <a:off x="3616650" y="2972825"/>
            <a:ext cx="19107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Data cleaned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Geocoded 885 delivery locations</a:t>
            </a:r>
          </a:p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Clustered customers (K-means)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Built route plans </a:t>
            </a: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using distance-minimizing heuristics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47" name="Google Shape;947;p45"/>
          <p:cNvSpPr/>
          <p:nvPr/>
        </p:nvSpPr>
        <p:spPr>
          <a:xfrm>
            <a:off x="6390825" y="2972825"/>
            <a:ext cx="1910700" cy="1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Distance can be reduced by 30%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28575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AutoNum type="alphaUcPeriod"/>
            </a:pPr>
            <a:r>
              <a:rPr lang="en-GB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KPI improvements: lower cost per item/kg, better workload balance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 Outputs &amp; Interpretations</a:t>
            </a:r>
            <a:endParaRPr dirty="0"/>
          </a:p>
        </p:txBody>
      </p:sp>
      <p:sp>
        <p:nvSpPr>
          <p:cNvPr id="832" name="Google Shape;832;p40"/>
          <p:cNvSpPr txBox="1"/>
          <p:nvPr/>
        </p:nvSpPr>
        <p:spPr>
          <a:xfrm>
            <a:off x="853650" y="4213771"/>
            <a:ext cx="7436700" cy="4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Four geographic clusters were formed from 885 delivery points. This zoning supports logical and shorter delivery paths. </a:t>
            </a:r>
            <a:br>
              <a:rPr lang="en-GB" sz="10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n" sz="10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For more info, </a:t>
            </a:r>
            <a:r>
              <a:rPr lang="en" sz="1000" b="1" u="sng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/>
              </a:rPr>
              <a:t>click here</a:t>
            </a:r>
            <a:endParaRPr sz="1000" b="1" u="sng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37" name="Google Shape;837;p40"/>
          <p:cNvSpPr txBox="1"/>
          <p:nvPr/>
        </p:nvSpPr>
        <p:spPr>
          <a:xfrm>
            <a:off x="3850995" y="1786233"/>
            <a:ext cx="2062500" cy="35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rPr>
              <a:t>Optimized Routes</a:t>
            </a:r>
            <a:endParaRPr b="1" dirty="0">
              <a:solidFill>
                <a:schemeClr val="accen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BE6918-7F4F-8DAA-8FB4-FBAED1FFC048}"/>
              </a:ext>
            </a:extLst>
          </p:cNvPr>
          <p:cNvGrpSpPr/>
          <p:nvPr/>
        </p:nvGrpSpPr>
        <p:grpSpPr>
          <a:xfrm>
            <a:off x="3648023" y="1486192"/>
            <a:ext cx="2185314" cy="2475732"/>
            <a:chOff x="6445703" y="1261542"/>
            <a:chExt cx="2185314" cy="2475732"/>
          </a:xfrm>
        </p:grpSpPr>
        <p:sp>
          <p:nvSpPr>
            <p:cNvPr id="835" name="Google Shape;835;p40"/>
            <p:cNvSpPr txBox="1"/>
            <p:nvPr/>
          </p:nvSpPr>
          <p:spPr>
            <a:xfrm>
              <a:off x="6445703" y="2150204"/>
              <a:ext cx="2185314" cy="1587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Optimized routes reduce the total distance from ~1300 km to ~850 km, only on 4 Routes, reducing the driving load by </a:t>
              </a:r>
              <a:r>
                <a:rPr lang="en-GB" b="1" dirty="0">
                  <a:solidFill>
                    <a:schemeClr val="tx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33,17</a:t>
              </a:r>
              <a:r>
                <a:rPr lang="en-GB" dirty="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%.</a:t>
              </a:r>
              <a:endParaRPr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71168E5-1E03-64C2-33BD-DE529F8D04EE}"/>
                </a:ext>
              </a:extLst>
            </p:cNvPr>
            <p:cNvGrpSpPr/>
            <p:nvPr/>
          </p:nvGrpSpPr>
          <p:grpSpPr>
            <a:xfrm>
              <a:off x="6477000" y="1261542"/>
              <a:ext cx="1889640" cy="536474"/>
              <a:chOff x="6477000" y="1261542"/>
              <a:chExt cx="1889640" cy="536474"/>
            </a:xfrm>
          </p:grpSpPr>
          <p:sp>
            <p:nvSpPr>
              <p:cNvPr id="836" name="Google Shape;836;p40"/>
              <p:cNvSpPr txBox="1"/>
              <p:nvPr/>
            </p:nvSpPr>
            <p:spPr>
              <a:xfrm>
                <a:off x="6648675" y="1261542"/>
                <a:ext cx="1717965" cy="304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chemeClr val="accent1"/>
                    </a:solidFill>
                    <a:latin typeface="Alata"/>
                    <a:ea typeface="Alata"/>
                    <a:cs typeface="Alata"/>
                    <a:sym typeface="Alata"/>
                  </a:rPr>
                  <a:t>Legacy Routes</a:t>
                </a:r>
                <a:endParaRPr b="1" dirty="0">
                  <a:solidFill>
                    <a:schemeClr val="accent1"/>
                  </a:solidFill>
                  <a:latin typeface="Alata"/>
                  <a:ea typeface="Alata"/>
                  <a:cs typeface="Alata"/>
                  <a:sym typeface="Alata"/>
                </a:endParaRPr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6477000" y="1287228"/>
                <a:ext cx="129990" cy="13898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6477000" y="1659028"/>
                <a:ext cx="129990" cy="1389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BF51E5-6D0A-7030-C3BB-B25F6878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180" y="1186087"/>
            <a:ext cx="2521727" cy="2859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CC6D9-2383-0BBC-A3D1-AA5163FD0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710" y="1287228"/>
            <a:ext cx="2777471" cy="285372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>
              <a:schemeClr val="accent1">
                <a:alpha val="40000"/>
              </a:schemeClr>
            </a:glow>
            <a:reflection endPos="0" dist="50800" dir="5400000" sy="-100000" algn="bl" rotWithShape="0"/>
            <a:softEdge rad="1651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4A1A3-8722-A179-FABF-6022F3D9EF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61" y="1486192"/>
            <a:ext cx="539379" cy="484659"/>
          </a:xfrm>
          <a:prstGeom prst="rect">
            <a:avLst/>
          </a:prstGeom>
          <a:effectLst>
            <a:softEdge rad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 &amp; Deliverables</a:t>
            </a:r>
            <a:r>
              <a:rPr lang="et-EE" dirty="0"/>
              <a:t> (with links)</a:t>
            </a:r>
            <a:endParaRPr dirty="0"/>
          </a:p>
        </p:txBody>
      </p:sp>
      <p:sp>
        <p:nvSpPr>
          <p:cNvPr id="851" name="Google Shape;851;p42"/>
          <p:cNvSpPr/>
          <p:nvPr/>
        </p:nvSpPr>
        <p:spPr>
          <a:xfrm>
            <a:off x="1336387" y="1119800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2"/>
          <p:cNvSpPr/>
          <p:nvPr/>
        </p:nvSpPr>
        <p:spPr>
          <a:xfrm>
            <a:off x="3298637" y="1118788"/>
            <a:ext cx="576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42"/>
          <p:cNvSpPr/>
          <p:nvPr/>
        </p:nvSpPr>
        <p:spPr>
          <a:xfrm>
            <a:off x="5262537" y="1118788"/>
            <a:ext cx="576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2"/>
          <p:cNvSpPr/>
          <p:nvPr/>
        </p:nvSpPr>
        <p:spPr>
          <a:xfrm>
            <a:off x="7223025" y="1118788"/>
            <a:ext cx="576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2"/>
          <p:cNvSpPr txBox="1"/>
          <p:nvPr/>
        </p:nvSpPr>
        <p:spPr>
          <a:xfrm flipH="1">
            <a:off x="716600" y="1939228"/>
            <a:ext cx="1812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Presentation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56" name="Google Shape;856;p42"/>
          <p:cNvSpPr txBox="1"/>
          <p:nvPr/>
        </p:nvSpPr>
        <p:spPr>
          <a:xfrm flipH="1">
            <a:off x="2680500" y="1939228"/>
            <a:ext cx="1812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Reserch Report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57" name="Google Shape;857;p42"/>
          <p:cNvSpPr txBox="1"/>
          <p:nvPr/>
        </p:nvSpPr>
        <p:spPr>
          <a:xfrm flipH="1">
            <a:off x="4644400" y="1939228"/>
            <a:ext cx="1812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Cleaned &amp; merged dataset (CSV)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58" name="Google Shape;858;p42"/>
          <p:cNvSpPr txBox="1"/>
          <p:nvPr/>
        </p:nvSpPr>
        <p:spPr>
          <a:xfrm flipH="1">
            <a:off x="6565636" y="1981904"/>
            <a:ext cx="1887948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Python notebooks for clustering &amp; optimization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859" name="Google Shape;859;p42"/>
          <p:cNvCxnSpPr>
            <a:stCxn id="851" idx="3"/>
            <a:endCxn id="852" idx="1"/>
          </p:cNvCxnSpPr>
          <p:nvPr/>
        </p:nvCxnSpPr>
        <p:spPr>
          <a:xfrm>
            <a:off x="1909087" y="1406150"/>
            <a:ext cx="1389600" cy="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42"/>
          <p:cNvCxnSpPr>
            <a:stCxn id="852" idx="3"/>
            <a:endCxn id="853" idx="1"/>
          </p:cNvCxnSpPr>
          <p:nvPr/>
        </p:nvCxnSpPr>
        <p:spPr>
          <a:xfrm>
            <a:off x="3874637" y="1406788"/>
            <a:ext cx="1387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42"/>
          <p:cNvCxnSpPr>
            <a:stCxn id="853" idx="3"/>
            <a:endCxn id="854" idx="1"/>
          </p:cNvCxnSpPr>
          <p:nvPr/>
        </p:nvCxnSpPr>
        <p:spPr>
          <a:xfrm>
            <a:off x="5838537" y="1406788"/>
            <a:ext cx="138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42"/>
          <p:cNvCxnSpPr>
            <a:stCxn id="851" idx="2"/>
            <a:endCxn id="855" idx="0"/>
          </p:cNvCxnSpPr>
          <p:nvPr/>
        </p:nvCxnSpPr>
        <p:spPr>
          <a:xfrm>
            <a:off x="1622737" y="1692500"/>
            <a:ext cx="0" cy="24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42"/>
          <p:cNvCxnSpPr>
            <a:stCxn id="852" idx="2"/>
            <a:endCxn id="856" idx="0"/>
          </p:cNvCxnSpPr>
          <p:nvPr/>
        </p:nvCxnSpPr>
        <p:spPr>
          <a:xfrm>
            <a:off x="3586637" y="1694788"/>
            <a:ext cx="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42"/>
          <p:cNvCxnSpPr>
            <a:stCxn id="853" idx="2"/>
            <a:endCxn id="857" idx="0"/>
          </p:cNvCxnSpPr>
          <p:nvPr/>
        </p:nvCxnSpPr>
        <p:spPr>
          <a:xfrm>
            <a:off x="5550537" y="1694788"/>
            <a:ext cx="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42"/>
          <p:cNvCxnSpPr>
            <a:cxnSpLocks/>
            <a:stCxn id="854" idx="2"/>
            <a:endCxn id="858" idx="0"/>
          </p:cNvCxnSpPr>
          <p:nvPr/>
        </p:nvCxnSpPr>
        <p:spPr>
          <a:xfrm flipH="1">
            <a:off x="7509610" y="1694788"/>
            <a:ext cx="1415" cy="2871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7" name="Google Shape;867;p42"/>
          <p:cNvSpPr/>
          <p:nvPr/>
        </p:nvSpPr>
        <p:spPr>
          <a:xfrm>
            <a:off x="4280537" y="3209049"/>
            <a:ext cx="576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2"/>
          <p:cNvSpPr txBox="1"/>
          <p:nvPr/>
        </p:nvSpPr>
        <p:spPr>
          <a:xfrm flipH="1">
            <a:off x="1694471" y="4016335"/>
            <a:ext cx="1812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3"/>
              </a:rPr>
              <a:t>GitHub Repository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71" name="Google Shape;871;p42"/>
          <p:cNvSpPr txBox="1"/>
          <p:nvPr/>
        </p:nvSpPr>
        <p:spPr>
          <a:xfrm flipH="1">
            <a:off x="3662387" y="4017946"/>
            <a:ext cx="1812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Tableau Public </a:t>
            </a:r>
            <a:r>
              <a:rPr lang="en-US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4"/>
              </a:rPr>
              <a:t>Dashboard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874" name="Google Shape;874;p42"/>
          <p:cNvCxnSpPr>
            <a:stCxn id="866" idx="3"/>
            <a:endCxn id="867" idx="1"/>
          </p:cNvCxnSpPr>
          <p:nvPr/>
        </p:nvCxnSpPr>
        <p:spPr>
          <a:xfrm>
            <a:off x="2891887" y="3497049"/>
            <a:ext cx="13886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42"/>
          <p:cNvCxnSpPr>
            <a:stCxn id="866" idx="2"/>
            <a:endCxn id="870" idx="0"/>
          </p:cNvCxnSpPr>
          <p:nvPr/>
        </p:nvCxnSpPr>
        <p:spPr>
          <a:xfrm flipH="1">
            <a:off x="2600621" y="3785049"/>
            <a:ext cx="3266" cy="2312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42"/>
          <p:cNvCxnSpPr>
            <a:stCxn id="867" idx="2"/>
            <a:endCxn id="871" idx="0"/>
          </p:cNvCxnSpPr>
          <p:nvPr/>
        </p:nvCxnSpPr>
        <p:spPr>
          <a:xfrm>
            <a:off x="4568537" y="3785049"/>
            <a:ext cx="0" cy="23289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42"/>
          <p:cNvCxnSpPr>
            <a:cxnSpLocks/>
            <a:stCxn id="858" idx="2"/>
            <a:endCxn id="866" idx="1"/>
          </p:cNvCxnSpPr>
          <p:nvPr/>
        </p:nvCxnSpPr>
        <p:spPr>
          <a:xfrm rot="5400000">
            <a:off x="4434027" y="421465"/>
            <a:ext cx="957445" cy="5193723"/>
          </a:xfrm>
          <a:prstGeom prst="bentConnector4">
            <a:avLst>
              <a:gd name="adj1" fmla="val 34960"/>
              <a:gd name="adj2" fmla="val 1044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2" name="Google Shape;882;p42"/>
          <p:cNvGrpSpPr/>
          <p:nvPr/>
        </p:nvGrpSpPr>
        <p:grpSpPr>
          <a:xfrm>
            <a:off x="1442092" y="3311884"/>
            <a:ext cx="361292" cy="352803"/>
            <a:chOff x="-28463700" y="3914875"/>
            <a:chExt cx="303275" cy="296150"/>
          </a:xfrm>
        </p:grpSpPr>
        <p:sp>
          <p:nvSpPr>
            <p:cNvPr id="883" name="Google Shape;883;p42"/>
            <p:cNvSpPr/>
            <p:nvPr/>
          </p:nvSpPr>
          <p:spPr>
            <a:xfrm>
              <a:off x="-28333725" y="4057375"/>
              <a:ext cx="86650" cy="64650"/>
            </a:xfrm>
            <a:custGeom>
              <a:avLst/>
              <a:gdLst/>
              <a:ahLst/>
              <a:cxnLst/>
              <a:rect l="l" t="t" r="r" b="b"/>
              <a:pathLst>
                <a:path w="3466" h="2586" extrusionOk="0">
                  <a:moveTo>
                    <a:pt x="614" y="0"/>
                  </a:moveTo>
                  <a:cubicBezTo>
                    <a:pt x="287" y="0"/>
                    <a:pt x="0" y="305"/>
                    <a:pt x="0" y="696"/>
                  </a:cubicBezTo>
                  <a:cubicBezTo>
                    <a:pt x="0" y="1326"/>
                    <a:pt x="1008" y="2019"/>
                    <a:pt x="1733" y="2586"/>
                  </a:cubicBezTo>
                  <a:cubicBezTo>
                    <a:pt x="2426" y="2019"/>
                    <a:pt x="3466" y="1326"/>
                    <a:pt x="3466" y="696"/>
                  </a:cubicBezTo>
                  <a:cubicBezTo>
                    <a:pt x="3466" y="349"/>
                    <a:pt x="3214" y="3"/>
                    <a:pt x="2741" y="3"/>
                  </a:cubicBezTo>
                  <a:cubicBezTo>
                    <a:pt x="2237" y="3"/>
                    <a:pt x="2048" y="570"/>
                    <a:pt x="2048" y="570"/>
                  </a:cubicBezTo>
                  <a:cubicBezTo>
                    <a:pt x="2001" y="743"/>
                    <a:pt x="1851" y="830"/>
                    <a:pt x="1701" y="830"/>
                  </a:cubicBezTo>
                  <a:cubicBezTo>
                    <a:pt x="1552" y="830"/>
                    <a:pt x="1402" y="743"/>
                    <a:pt x="1355" y="570"/>
                  </a:cubicBezTo>
                  <a:cubicBezTo>
                    <a:pt x="1355" y="538"/>
                    <a:pt x="1166" y="3"/>
                    <a:pt x="662" y="3"/>
                  </a:cubicBezTo>
                  <a:cubicBezTo>
                    <a:pt x="646" y="1"/>
                    <a:pt x="630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-28463700" y="3914875"/>
              <a:ext cx="303275" cy="296150"/>
            </a:xfrm>
            <a:custGeom>
              <a:avLst/>
              <a:gdLst/>
              <a:ahLst/>
              <a:cxnLst/>
              <a:rect l="l" t="t" r="r" b="b"/>
              <a:pathLst>
                <a:path w="12131" h="11846" extrusionOk="0">
                  <a:moveTo>
                    <a:pt x="3744" y="3555"/>
                  </a:moveTo>
                  <a:cubicBezTo>
                    <a:pt x="3907" y="3555"/>
                    <a:pt x="4040" y="3674"/>
                    <a:pt x="4096" y="3844"/>
                  </a:cubicBezTo>
                  <a:cubicBezTo>
                    <a:pt x="4128" y="4033"/>
                    <a:pt x="3970" y="4190"/>
                    <a:pt x="3813" y="4253"/>
                  </a:cubicBezTo>
                  <a:cubicBezTo>
                    <a:pt x="2931" y="4379"/>
                    <a:pt x="2427" y="5451"/>
                    <a:pt x="2899" y="6333"/>
                  </a:cubicBezTo>
                  <a:cubicBezTo>
                    <a:pt x="2994" y="6490"/>
                    <a:pt x="2931" y="6711"/>
                    <a:pt x="2773" y="6805"/>
                  </a:cubicBezTo>
                  <a:cubicBezTo>
                    <a:pt x="2723" y="6825"/>
                    <a:pt x="2667" y="6836"/>
                    <a:pt x="2611" y="6836"/>
                  </a:cubicBezTo>
                  <a:cubicBezTo>
                    <a:pt x="2489" y="6836"/>
                    <a:pt x="2365" y="6787"/>
                    <a:pt x="2301" y="6679"/>
                  </a:cubicBezTo>
                  <a:cubicBezTo>
                    <a:pt x="1608" y="5419"/>
                    <a:pt x="2364" y="3812"/>
                    <a:pt x="3687" y="3560"/>
                  </a:cubicBezTo>
                  <a:cubicBezTo>
                    <a:pt x="3706" y="3557"/>
                    <a:pt x="3726" y="3555"/>
                    <a:pt x="3744" y="3555"/>
                  </a:cubicBezTo>
                  <a:close/>
                  <a:moveTo>
                    <a:pt x="7940" y="4946"/>
                  </a:moveTo>
                  <a:cubicBezTo>
                    <a:pt x="8728" y="4946"/>
                    <a:pt x="9326" y="5577"/>
                    <a:pt x="9326" y="6364"/>
                  </a:cubicBezTo>
                  <a:cubicBezTo>
                    <a:pt x="9326" y="7341"/>
                    <a:pt x="8381" y="7939"/>
                    <a:pt x="7121" y="9011"/>
                  </a:cubicBezTo>
                  <a:cubicBezTo>
                    <a:pt x="7058" y="9074"/>
                    <a:pt x="6979" y="9105"/>
                    <a:pt x="6900" y="9105"/>
                  </a:cubicBezTo>
                  <a:cubicBezTo>
                    <a:pt x="6822" y="9105"/>
                    <a:pt x="6743" y="9074"/>
                    <a:pt x="6680" y="9011"/>
                  </a:cubicBezTo>
                  <a:cubicBezTo>
                    <a:pt x="5420" y="7971"/>
                    <a:pt x="4474" y="7341"/>
                    <a:pt x="4474" y="6364"/>
                  </a:cubicBezTo>
                  <a:cubicBezTo>
                    <a:pt x="4474" y="5577"/>
                    <a:pt x="5105" y="4946"/>
                    <a:pt x="5861" y="4946"/>
                  </a:cubicBezTo>
                  <a:cubicBezTo>
                    <a:pt x="6365" y="4946"/>
                    <a:pt x="6711" y="5230"/>
                    <a:pt x="6932" y="5451"/>
                  </a:cubicBezTo>
                  <a:cubicBezTo>
                    <a:pt x="7121" y="5198"/>
                    <a:pt x="7467" y="4946"/>
                    <a:pt x="7940" y="4946"/>
                  </a:cubicBezTo>
                  <a:close/>
                  <a:moveTo>
                    <a:pt x="7404" y="0"/>
                  </a:moveTo>
                  <a:cubicBezTo>
                    <a:pt x="6459" y="0"/>
                    <a:pt x="5703" y="788"/>
                    <a:pt x="5703" y="1733"/>
                  </a:cubicBezTo>
                  <a:lnTo>
                    <a:pt x="5703" y="2899"/>
                  </a:lnTo>
                  <a:cubicBezTo>
                    <a:pt x="5136" y="2395"/>
                    <a:pt x="4443" y="2111"/>
                    <a:pt x="3687" y="2111"/>
                  </a:cubicBezTo>
                  <a:cubicBezTo>
                    <a:pt x="1450" y="2111"/>
                    <a:pt x="1" y="4505"/>
                    <a:pt x="977" y="6616"/>
                  </a:cubicBezTo>
                  <a:lnTo>
                    <a:pt x="2899" y="10649"/>
                  </a:lnTo>
                  <a:cubicBezTo>
                    <a:pt x="3246" y="11373"/>
                    <a:pt x="3939" y="11846"/>
                    <a:pt x="4727" y="11846"/>
                  </a:cubicBezTo>
                  <a:cubicBezTo>
                    <a:pt x="5231" y="11846"/>
                    <a:pt x="5703" y="11657"/>
                    <a:pt x="6050" y="11342"/>
                  </a:cubicBezTo>
                  <a:cubicBezTo>
                    <a:pt x="6396" y="11688"/>
                    <a:pt x="6869" y="11846"/>
                    <a:pt x="7404" y="11846"/>
                  </a:cubicBezTo>
                  <a:cubicBezTo>
                    <a:pt x="8192" y="11846"/>
                    <a:pt x="8885" y="11405"/>
                    <a:pt x="9200" y="10649"/>
                  </a:cubicBezTo>
                  <a:lnTo>
                    <a:pt x="11122" y="6616"/>
                  </a:lnTo>
                  <a:cubicBezTo>
                    <a:pt x="12130" y="4505"/>
                    <a:pt x="10618" y="2111"/>
                    <a:pt x="8413" y="2111"/>
                  </a:cubicBezTo>
                  <a:cubicBezTo>
                    <a:pt x="7656" y="2111"/>
                    <a:pt x="6963" y="2395"/>
                    <a:pt x="6396" y="2899"/>
                  </a:cubicBezTo>
                  <a:lnTo>
                    <a:pt x="6396" y="1733"/>
                  </a:lnTo>
                  <a:cubicBezTo>
                    <a:pt x="6396" y="1166"/>
                    <a:pt x="6837" y="693"/>
                    <a:pt x="7404" y="693"/>
                  </a:cubicBezTo>
                  <a:cubicBezTo>
                    <a:pt x="7593" y="693"/>
                    <a:pt x="7751" y="536"/>
                    <a:pt x="7751" y="347"/>
                  </a:cubicBezTo>
                  <a:cubicBezTo>
                    <a:pt x="7751" y="158"/>
                    <a:pt x="7593" y="0"/>
                    <a:pt x="7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5527;p61">
            <a:extLst>
              <a:ext uri="{FF2B5EF4-FFF2-40B4-BE49-F238E27FC236}">
                <a16:creationId xmlns:a16="http://schemas.microsoft.com/office/drawing/2014/main" id="{987CBFD1-6E40-97A3-0059-95339F3FACE5}"/>
              </a:ext>
            </a:extLst>
          </p:cNvPr>
          <p:cNvGrpSpPr/>
          <p:nvPr/>
        </p:nvGrpSpPr>
        <p:grpSpPr>
          <a:xfrm>
            <a:off x="3417342" y="1213847"/>
            <a:ext cx="375465" cy="371814"/>
            <a:chOff x="-37385100" y="3949908"/>
            <a:chExt cx="321350" cy="318225"/>
          </a:xfrm>
        </p:grpSpPr>
        <p:sp>
          <p:nvSpPr>
            <p:cNvPr id="18" name="Google Shape;5528;p61">
              <a:extLst>
                <a:ext uri="{FF2B5EF4-FFF2-40B4-BE49-F238E27FC236}">
                  <a16:creationId xmlns:a16="http://schemas.microsoft.com/office/drawing/2014/main" id="{4D8CA12E-8CD1-BD4A-9DA6-4BCE13109029}"/>
                </a:ext>
              </a:extLst>
            </p:cNvPr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529;p61">
              <a:extLst>
                <a:ext uri="{FF2B5EF4-FFF2-40B4-BE49-F238E27FC236}">
                  <a16:creationId xmlns:a16="http://schemas.microsoft.com/office/drawing/2014/main" id="{577F875D-47A9-7D5B-B665-5D33E39E6FCD}"/>
                </a:ext>
              </a:extLst>
            </p:cNvPr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127;p62">
            <a:extLst>
              <a:ext uri="{FF2B5EF4-FFF2-40B4-BE49-F238E27FC236}">
                <a16:creationId xmlns:a16="http://schemas.microsoft.com/office/drawing/2014/main" id="{CA40199F-2673-6E5C-0DF2-718D9B09A3AB}"/>
              </a:ext>
            </a:extLst>
          </p:cNvPr>
          <p:cNvGrpSpPr/>
          <p:nvPr/>
        </p:nvGrpSpPr>
        <p:grpSpPr>
          <a:xfrm>
            <a:off x="1447758" y="1230312"/>
            <a:ext cx="351941" cy="351675"/>
            <a:chOff x="1310075" y="3980250"/>
            <a:chExt cx="297750" cy="297525"/>
          </a:xfrm>
        </p:grpSpPr>
        <p:sp>
          <p:nvSpPr>
            <p:cNvPr id="24" name="Google Shape;6128;p62">
              <a:extLst>
                <a:ext uri="{FF2B5EF4-FFF2-40B4-BE49-F238E27FC236}">
                  <a16:creationId xmlns:a16="http://schemas.microsoft.com/office/drawing/2014/main" id="{8EABC98A-24B5-DD37-17C6-228722060F93}"/>
                </a:ext>
              </a:extLst>
            </p:cNvPr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29;p62">
              <a:extLst>
                <a:ext uri="{FF2B5EF4-FFF2-40B4-BE49-F238E27FC236}">
                  <a16:creationId xmlns:a16="http://schemas.microsoft.com/office/drawing/2014/main" id="{66217E45-C33F-4EBF-73EF-3EF306E8815F}"/>
                </a:ext>
              </a:extLst>
            </p:cNvPr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30;p62">
              <a:extLst>
                <a:ext uri="{FF2B5EF4-FFF2-40B4-BE49-F238E27FC236}">
                  <a16:creationId xmlns:a16="http://schemas.microsoft.com/office/drawing/2014/main" id="{1D5E073E-80F7-4FCD-3BB5-C77B740E1D0B}"/>
                </a:ext>
              </a:extLst>
            </p:cNvPr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31;p62">
              <a:extLst>
                <a:ext uri="{FF2B5EF4-FFF2-40B4-BE49-F238E27FC236}">
                  <a16:creationId xmlns:a16="http://schemas.microsoft.com/office/drawing/2014/main" id="{9217B789-6EDE-61FC-BF3B-DEEE22CAB5F9}"/>
                </a:ext>
              </a:extLst>
            </p:cNvPr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6259;p62">
            <a:extLst>
              <a:ext uri="{FF2B5EF4-FFF2-40B4-BE49-F238E27FC236}">
                <a16:creationId xmlns:a16="http://schemas.microsoft.com/office/drawing/2014/main" id="{F4535705-964C-E74F-F7D7-DDCD30D78702}"/>
              </a:ext>
            </a:extLst>
          </p:cNvPr>
          <p:cNvGrpSpPr/>
          <p:nvPr/>
        </p:nvGrpSpPr>
        <p:grpSpPr>
          <a:xfrm>
            <a:off x="5395601" y="1243646"/>
            <a:ext cx="351024" cy="350079"/>
            <a:chOff x="3859600" y="3591950"/>
            <a:chExt cx="296975" cy="296175"/>
          </a:xfrm>
        </p:grpSpPr>
        <p:sp>
          <p:nvSpPr>
            <p:cNvPr id="29" name="Google Shape;6260;p62">
              <a:extLst>
                <a:ext uri="{FF2B5EF4-FFF2-40B4-BE49-F238E27FC236}">
                  <a16:creationId xmlns:a16="http://schemas.microsoft.com/office/drawing/2014/main" id="{FB1AB2AE-07CA-9617-C5C0-4149C2D6552F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61;p62">
              <a:extLst>
                <a:ext uri="{FF2B5EF4-FFF2-40B4-BE49-F238E27FC236}">
                  <a16:creationId xmlns:a16="http://schemas.microsoft.com/office/drawing/2014/main" id="{B6FDB2D4-4791-5B5B-1052-904AEEAD31EF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6262;p62">
              <a:extLst>
                <a:ext uri="{FF2B5EF4-FFF2-40B4-BE49-F238E27FC236}">
                  <a16:creationId xmlns:a16="http://schemas.microsoft.com/office/drawing/2014/main" id="{5227E8E4-8862-36AC-4870-A2ED42190E3E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B9FAB1F6-1DB1-8915-B7FC-00C0B017909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7334950" y="1238290"/>
            <a:ext cx="361292" cy="36129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9CD4F3B-CACC-D332-DDEC-5651A3930643}"/>
              </a:ext>
            </a:extLst>
          </p:cNvPr>
          <p:cNvGrpSpPr/>
          <p:nvPr/>
        </p:nvGrpSpPr>
        <p:grpSpPr>
          <a:xfrm>
            <a:off x="2315887" y="3209049"/>
            <a:ext cx="576000" cy="576000"/>
            <a:chOff x="3310539" y="3248540"/>
            <a:chExt cx="576000" cy="576000"/>
          </a:xfrm>
        </p:grpSpPr>
        <p:sp>
          <p:nvSpPr>
            <p:cNvPr id="866" name="Google Shape;866;p42"/>
            <p:cNvSpPr/>
            <p:nvPr/>
          </p:nvSpPr>
          <p:spPr>
            <a:xfrm>
              <a:off x="3310539" y="3248540"/>
              <a:ext cx="576000" cy="57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F0FC85A-695A-F219-5578-DF2AC1E9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3385601" y="3347654"/>
              <a:ext cx="395300" cy="395300"/>
            </a:xfrm>
            <a:prstGeom prst="rect">
              <a:avLst/>
            </a:prstGeom>
          </p:spPr>
        </p:pic>
      </p:grpSp>
      <p:pic>
        <p:nvPicPr>
          <p:cNvPr id="37" name="Picture 3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EE88D4-351E-ACF7-B485-F2008124627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4389984" y="3337593"/>
            <a:ext cx="357106" cy="357106"/>
          </a:xfrm>
          <a:prstGeom prst="rect">
            <a:avLst/>
          </a:prstGeom>
        </p:spPr>
      </p:pic>
      <p:cxnSp>
        <p:nvCxnSpPr>
          <p:cNvPr id="12" name="Google Shape;874;p42">
            <a:extLst>
              <a:ext uri="{FF2B5EF4-FFF2-40B4-BE49-F238E27FC236}">
                <a16:creationId xmlns:a16="http://schemas.microsoft.com/office/drawing/2014/main" id="{CEA81092-38E4-8CF3-88DF-1520467CB07F}"/>
              </a:ext>
            </a:extLst>
          </p:cNvPr>
          <p:cNvCxnSpPr>
            <a:cxnSpLocks/>
            <a:stCxn id="867" idx="3"/>
            <a:endCxn id="15" idx="1"/>
          </p:cNvCxnSpPr>
          <p:nvPr/>
        </p:nvCxnSpPr>
        <p:spPr>
          <a:xfrm>
            <a:off x="4856537" y="3497049"/>
            <a:ext cx="1421099" cy="3391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867;p42">
            <a:extLst>
              <a:ext uri="{FF2B5EF4-FFF2-40B4-BE49-F238E27FC236}">
                <a16:creationId xmlns:a16="http://schemas.microsoft.com/office/drawing/2014/main" id="{C387F0C5-6658-F943-C051-FCC7812CB9C6}"/>
              </a:ext>
            </a:extLst>
          </p:cNvPr>
          <p:cNvSpPr/>
          <p:nvPr/>
        </p:nvSpPr>
        <p:spPr>
          <a:xfrm>
            <a:off x="6277636" y="3242961"/>
            <a:ext cx="5760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" name="Google Shape;878;p42">
            <a:extLst>
              <a:ext uri="{FF2B5EF4-FFF2-40B4-BE49-F238E27FC236}">
                <a16:creationId xmlns:a16="http://schemas.microsoft.com/office/drawing/2014/main" id="{3454F372-2AF6-8797-8314-92352DF73A76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>
            <a:off x="6565636" y="3818961"/>
            <a:ext cx="0" cy="2579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871;p42">
            <a:extLst>
              <a:ext uri="{FF2B5EF4-FFF2-40B4-BE49-F238E27FC236}">
                <a16:creationId xmlns:a16="http://schemas.microsoft.com/office/drawing/2014/main" id="{9E6F0594-B43A-D397-D451-B734D430CD50}"/>
              </a:ext>
            </a:extLst>
          </p:cNvPr>
          <p:cNvSpPr txBox="1"/>
          <p:nvPr/>
        </p:nvSpPr>
        <p:spPr>
          <a:xfrm flipH="1">
            <a:off x="5659486" y="4076948"/>
            <a:ext cx="18123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Local </a:t>
            </a:r>
            <a:r>
              <a:rPr lang="et-EE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  <a:hlinkClick r:id="rId8"/>
              </a:rPr>
              <a:t>MAP file </a:t>
            </a:r>
            <a:br>
              <a:rPr lang="et-EE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et-EE" sz="12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with routes</a:t>
            </a:r>
            <a:endParaRPr sz="12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EAAF539-3BF8-6483-7AF7-477EB79B0574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6352809" y="3318135"/>
            <a:ext cx="425652" cy="4256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3" name="Google Shape;9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400" y="861025"/>
            <a:ext cx="1042926" cy="922224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47"/>
          <p:cNvSpPr txBox="1">
            <a:spLocks noGrp="1"/>
          </p:cNvSpPr>
          <p:nvPr>
            <p:ph type="subTitle" idx="1"/>
          </p:nvPr>
        </p:nvSpPr>
        <p:spPr>
          <a:xfrm>
            <a:off x="2682900" y="1628350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rPr>
              <a:t>If you have any questions?</a:t>
            </a:r>
            <a:endParaRPr lang="et-EE" b="1" dirty="0">
              <a:solidFill>
                <a:schemeClr val="accent1"/>
              </a:solidFill>
              <a:latin typeface="Alata"/>
              <a:ea typeface="Alata"/>
              <a:cs typeface="Alata"/>
              <a:sym typeface="Alata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rPr>
              <a:t>d</a:t>
            </a:r>
            <a:r>
              <a:rPr lang="et-EE" sz="1100" b="1" dirty="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rPr>
              <a:t>enis.kleptsov </a:t>
            </a:r>
            <a:r>
              <a:rPr lang="en-US" sz="1100" b="1" dirty="0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rPr>
              <a:t>@gmail.com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>
              <a:solidFill>
                <a:schemeClr val="accen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965" name="Google Shape;965;p47"/>
          <p:cNvSpPr txBox="1">
            <a:spLocks noGrp="1"/>
          </p:cNvSpPr>
          <p:nvPr>
            <p:ph type="ctrTitle"/>
          </p:nvPr>
        </p:nvSpPr>
        <p:spPr>
          <a:xfrm>
            <a:off x="2682900" y="606450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01D685E4-9504-5922-4611-C8C87680D7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98774" y="2430712"/>
            <a:ext cx="390866" cy="390866"/>
          </a:xfrm>
          <a:prstGeom prst="rect">
            <a:avLst/>
          </a:prstGeom>
        </p:spPr>
      </p:pic>
      <p:pic>
        <p:nvPicPr>
          <p:cNvPr id="5" name="Picture 4">
            <a:hlinkClick r:id="rId7"/>
            <a:extLst>
              <a:ext uri="{FF2B5EF4-FFF2-40B4-BE49-F238E27FC236}">
                <a16:creationId xmlns:a16="http://schemas.microsoft.com/office/drawing/2014/main" id="{B0B9AAC2-896F-6013-AAC9-893D95AFBD1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54362" y="2430712"/>
            <a:ext cx="390866" cy="390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Cardiomyopathy Case Study by Slidesgo">
  <a:themeElements>
    <a:clrScheme name="Simple Light">
      <a:dk1>
        <a:srgbClr val="FFFFFF"/>
      </a:dk1>
      <a:lt1>
        <a:srgbClr val="4E5656"/>
      </a:lt1>
      <a:dk2>
        <a:srgbClr val="3D3D3D"/>
      </a:dk2>
      <a:lt2>
        <a:srgbClr val="86918E"/>
      </a:lt2>
      <a:accent1>
        <a:srgbClr val="FFEBD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312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Alata</vt:lpstr>
      <vt:lpstr>Arial</vt:lpstr>
      <vt:lpstr>Encode Sans</vt:lpstr>
      <vt:lpstr>Raleway</vt:lpstr>
      <vt:lpstr> Cardiomyopathy Case Study by Slidesgo</vt:lpstr>
      <vt:lpstr>Logistics Route Optimization</vt:lpstr>
      <vt:lpstr>Table of contents</vt:lpstr>
      <vt:lpstr>Logistics Route Optimization in Estonia</vt:lpstr>
      <vt:lpstr>The Story – project flow</vt:lpstr>
      <vt:lpstr>Visual Outputs &amp; Interpretations</vt:lpstr>
      <vt:lpstr>Resources &amp; Deliverables (with links)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Denis Kleptsov</dc:creator>
  <cp:lastModifiedBy>Denis Kleptsov</cp:lastModifiedBy>
  <cp:revision>6</cp:revision>
  <dcterms:modified xsi:type="dcterms:W3CDTF">2025-05-19T17:02:25Z</dcterms:modified>
</cp:coreProperties>
</file>