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6" r:id="rId2"/>
    <p:sldId id="405" r:id="rId3"/>
    <p:sldId id="431" r:id="rId4"/>
    <p:sldId id="432" r:id="rId5"/>
    <p:sldId id="416" r:id="rId6"/>
    <p:sldId id="418" r:id="rId7"/>
    <p:sldId id="437" r:id="rId8"/>
    <p:sldId id="417" r:id="rId9"/>
    <p:sldId id="424" r:id="rId10"/>
    <p:sldId id="438" r:id="rId11"/>
    <p:sldId id="433" r:id="rId12"/>
    <p:sldId id="435" r:id="rId13"/>
    <p:sldId id="436" r:id="rId14"/>
    <p:sldId id="441" r:id="rId15"/>
    <p:sldId id="442" r:id="rId16"/>
    <p:sldId id="443" r:id="rId17"/>
    <p:sldId id="444" r:id="rId18"/>
    <p:sldId id="445" r:id="rId19"/>
    <p:sldId id="446" r:id="rId20"/>
    <p:sldId id="447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99FF99"/>
    <a:srgbClr val="0000CC"/>
    <a:srgbClr val="66CCFF"/>
    <a:srgbClr val="000000"/>
    <a:srgbClr val="66FFCC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84" autoAdjust="0"/>
  </p:normalViewPr>
  <p:slideViewPr>
    <p:cSldViewPr snapToGrid="0">
      <p:cViewPr varScale="1">
        <p:scale>
          <a:sx n="118" d="100"/>
          <a:sy n="118" d="100"/>
        </p:scale>
        <p:origin x="-9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algn="r"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algn="r" defTabSz="967315">
              <a:defRPr sz="1100" b="0" i="1"/>
            </a:lvl1pPr>
          </a:lstStyle>
          <a:p>
            <a:pPr>
              <a:defRPr/>
            </a:pPr>
            <a:fld id="{082FB739-CD8B-4C26-978D-C3ED87A5A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algn="r"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algn="r"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6C1433A-C512-4138-BF0D-05D4A67A6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9300"/>
            <a:ext cx="53689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3" tIns="48647" rIns="97293" bIns="48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298825" y="9145588"/>
            <a:ext cx="7731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61" tIns="46968" rIns="92261" bIns="46968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>
                <a:solidFill>
                  <a:schemeClr val="tx1"/>
                </a:solidFill>
              </a:rPr>
              <a:t>Page </a:t>
            </a:r>
            <a:fld id="{69CC9AE4-0CF4-43D6-9178-9D7C9D6FA5CB}" type="slidenum">
              <a:rPr lang="en-US" altLang="en-US" sz="13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59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FD70D6-3F65-4F87-8C96-BB8E51C141B3}" type="slidenum">
              <a:rPr lang="en-US" alt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7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7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A914B8-DB8C-4DA7-8759-FEA2EEAAE71E}" type="slidenum">
              <a:rPr lang="en-US" altLang="en-US" sz="11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78A72E5-8CE3-43F2-A32A-87D3524F917C}" type="slidenum">
              <a:rPr lang="en-US" altLang="en-US" sz="11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FD507C8-1EC9-4AE3-B71F-4A05FD5053F6}" type="slidenum">
              <a:rPr lang="en-US" altLang="en-US" sz="11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curTemp</a:t>
            </a:r>
            <a:r>
              <a:rPr lang="en-US" dirty="0" smtClean="0"/>
              <a:t> must have the same value for both predicate</a:t>
            </a:r>
            <a:r>
              <a:rPr lang="en-US" baseline="0" dirty="0" smtClean="0"/>
              <a:t> a and c, so </a:t>
            </a:r>
            <a:r>
              <a:rPr lang="en-US" dirty="0" err="1" smtClean="0"/>
              <a:t>overTemp</a:t>
            </a:r>
            <a:r>
              <a:rPr lang="en-US" dirty="0" smtClean="0"/>
              <a:t> is given values so that c</a:t>
            </a:r>
            <a:r>
              <a:rPr lang="en-US" baseline="0" dirty="0" smtClean="0"/>
              <a:t> has the correct truth value regardless of the value of </a:t>
            </a:r>
            <a:r>
              <a:rPr lang="en-US" baseline="0" dirty="0" err="1" smtClean="0"/>
              <a:t>cutTemp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1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CBA1E-A781-4F58-AA6C-66EB8182A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570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FAE15-58D4-4D01-A440-62A5E9E2A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555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4613"/>
            <a:ext cx="22288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74613"/>
            <a:ext cx="65341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73930-80E0-4735-8E12-590EBEF55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091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88" y="74613"/>
            <a:ext cx="8929687" cy="782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" y="939800"/>
            <a:ext cx="4381500" cy="5505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9800"/>
            <a:ext cx="4381500" cy="5505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90E0F-7AFB-4BF4-9891-BFDA9B693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88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7E80D-252C-4EBC-97B9-18FA681E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8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C1C5-B817-4DA6-AB90-3167CAFB6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13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939800"/>
            <a:ext cx="4381500" cy="538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9800"/>
            <a:ext cx="4381500" cy="538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82B7B-2FB2-4937-A528-1860488ED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F006-D926-4E5E-9480-14A7EBA71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29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D1C0C8-01DB-4E73-A5D6-175755F87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10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7BB60-5BED-46BD-9666-91251CD19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3533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0FF5C-53EE-465F-BE4E-1D8B924F2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154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3ABC6-915B-4CDB-9918-E7F9BC079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54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838" y="6589713"/>
            <a:ext cx="38925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56075" y="6577013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8513" y="6584950"/>
            <a:ext cx="19050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AE9692-6327-4E95-9A87-B54F7E12D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566" y="74613"/>
            <a:ext cx="903781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50" y="893763"/>
            <a:ext cx="902335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3" r:id="rId1"/>
    <p:sldLayoutId id="2147483900" r:id="rId2"/>
    <p:sldLayoutId id="2147483904" r:id="rId3"/>
    <p:sldLayoutId id="2147483901" r:id="rId4"/>
    <p:sldLayoutId id="2147483902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s.gmu.edu:8080/offutt/coverage/LogicCoverage?expression=(a+|+(b+%26+c))+%26+d&amp;action=CACC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997075"/>
          </a:xfrm>
        </p:spPr>
        <p:txBody>
          <a:bodyPr/>
          <a:lstStyle/>
          <a:p>
            <a:r>
              <a:rPr lang="en-US" altLang="en-US" dirty="0" smtClean="0"/>
              <a:t>Introduction to Software Testing</a:t>
            </a:r>
            <a:br>
              <a:rPr lang="en-US" altLang="en-US" dirty="0" smtClean="0"/>
            </a:br>
            <a:r>
              <a:rPr lang="en-US" altLang="en-US" dirty="0" smtClean="0"/>
              <a:t>Chapter 8.3</a:t>
            </a:r>
            <a:br>
              <a:rPr lang="en-US" altLang="en-US" dirty="0" smtClean="0"/>
            </a:br>
            <a:r>
              <a:rPr lang="en-US" altLang="en-US" dirty="0" smtClean="0"/>
              <a:t>Logic Coverage for Source Code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395663"/>
            <a:ext cx="7315200" cy="24272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800" dirty="0" smtClean="0"/>
          </a:p>
          <a:p>
            <a:r>
              <a:rPr lang="en-US" altLang="en-US" b="0" dirty="0" smtClean="0">
                <a:hlinkClick r:id="rId3"/>
              </a:rPr>
              <a:t>http://www.cs.gmu.edu/~offutt/softwaretest/</a:t>
            </a:r>
            <a:endParaRPr lang="en-US" altLang="en-US" b="0" dirty="0" smtClean="0"/>
          </a:p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Correlated Active Clause Coverage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43BF300-B80B-4017-9AFE-D944F55F466B}" type="slidenum">
              <a:rPr lang="en-US" alt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6888" y="840022"/>
            <a:ext cx="8159750" cy="5632311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a=t 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63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69 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a=f : !(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66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69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settings.setSettings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thermo.setPeriod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Override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b=t : Override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b=f : !Override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c=t 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63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72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c=f : !(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66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67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d=t 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12  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10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d=f : !(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 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8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10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772859" y="2744458"/>
            <a:ext cx="4829175" cy="1749425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These values then need to be placed into calls to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turnHeaterOn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() to satisfy the 6 tests for CACC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(3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40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Correlated Active Clause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 smtClean="0"/>
              <a:t>dTemp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69</a:t>
            </a:r>
            <a:r>
              <a:rPr lang="en-US" sz="2000" dirty="0" smtClean="0"/>
              <a:t> (period = </a:t>
            </a:r>
            <a:r>
              <a:rPr lang="en-US" sz="1800" dirty="0" smtClean="0">
                <a:solidFill>
                  <a:schemeClr val="tx2"/>
                </a:solidFill>
              </a:rPr>
              <a:t>MORNING</a:t>
            </a:r>
            <a:r>
              <a:rPr lang="en-US" sz="2000" dirty="0" smtClean="0"/>
              <a:t>, </a:t>
            </a:r>
            <a:r>
              <a:rPr lang="en-US" sz="2000" dirty="0" err="1" smtClean="0"/>
              <a:t>daytype</a:t>
            </a:r>
            <a:r>
              <a:rPr lang="en-US" sz="2000" dirty="0" smtClean="0"/>
              <a:t> = </a:t>
            </a:r>
            <a:r>
              <a:rPr lang="en-US" sz="1800" dirty="0" smtClean="0">
                <a:solidFill>
                  <a:schemeClr val="tx2"/>
                </a:solidFill>
              </a:rPr>
              <a:t>WEEKDAY</a:t>
            </a:r>
            <a:r>
              <a:rPr lang="en-US" sz="2000" dirty="0" smtClean="0"/>
              <a:t>)</a:t>
            </a:r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 smtClean="0"/>
              <a:t>1. T </a:t>
            </a:r>
            <a:r>
              <a:rPr lang="en-US" sz="2000" dirty="0" err="1" smtClean="0"/>
              <a:t>t</a:t>
            </a:r>
            <a:r>
              <a:rPr lang="en-US" sz="2000" dirty="0" smtClean="0"/>
              <a:t> f t</a:t>
            </a:r>
          </a:p>
          <a:p>
            <a:pPr marL="342900" indent="-342900"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63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thermo.setThresholdDiff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5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thermo.setOverride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true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thermo.setOverTemp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67</a:t>
            </a:r>
            <a:r>
              <a:rPr lang="en-US" sz="2000" dirty="0" smtClean="0"/>
              <a:t>); // c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thermo.setMinLag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10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thermo.setTimeSinceLastRun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 smtClean="0"/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 smtClean="0"/>
              <a:t>2. F t f t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66</a:t>
            </a:r>
            <a:r>
              <a:rPr lang="en-US" sz="2000" dirty="0" smtClean="0"/>
              <a:t>); // a is false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67</a:t>
            </a:r>
            <a:r>
              <a:rPr lang="en-US" sz="2000" dirty="0" smtClean="0"/>
              <a:t>); </a:t>
            </a:r>
            <a:r>
              <a:rPr lang="en-US" sz="2000" dirty="0"/>
              <a:t>// c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(4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Correlated Active Clause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 smtClean="0"/>
              <a:t>dTemp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69</a:t>
            </a:r>
            <a:r>
              <a:rPr lang="en-US" sz="2000" dirty="0" smtClean="0"/>
              <a:t> (period = </a:t>
            </a:r>
            <a:r>
              <a:rPr lang="en-US" sz="1800" dirty="0" smtClean="0">
                <a:solidFill>
                  <a:schemeClr val="tx2"/>
                </a:solidFill>
              </a:rPr>
              <a:t>MORNING</a:t>
            </a:r>
            <a:r>
              <a:rPr lang="en-US" sz="2000" dirty="0" smtClean="0"/>
              <a:t>, </a:t>
            </a:r>
            <a:r>
              <a:rPr lang="en-US" sz="2000" dirty="0" err="1" smtClean="0"/>
              <a:t>daytype</a:t>
            </a:r>
            <a:r>
              <a:rPr lang="en-US" sz="2000" dirty="0" smtClean="0"/>
              <a:t> = </a:t>
            </a:r>
            <a:r>
              <a:rPr lang="en-US" sz="1800" dirty="0" smtClean="0">
                <a:solidFill>
                  <a:schemeClr val="tx2"/>
                </a:solidFill>
              </a:rPr>
              <a:t>WEEKDAY</a:t>
            </a:r>
            <a:r>
              <a:rPr lang="en-US" sz="2000" dirty="0" smtClean="0"/>
              <a:t>)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3. f T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 </a:t>
            </a:r>
            <a:r>
              <a:rPr lang="en-US" sz="2000" dirty="0"/>
              <a:t>// </a:t>
            </a:r>
            <a:r>
              <a:rPr lang="en-US" sz="2000" dirty="0" smtClean="0"/>
              <a:t>to make c true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4. F </a:t>
            </a:r>
            <a:r>
              <a:rPr lang="en-US" sz="2000" dirty="0" err="1" smtClean="0"/>
              <a:t>f</a:t>
            </a:r>
            <a:r>
              <a:rPr lang="en-US" sz="2000" dirty="0" smtClean="0"/>
              <a:t> T </a:t>
            </a:r>
            <a:r>
              <a:rPr lang="en-US" sz="2000" dirty="0" err="1" smtClean="0"/>
              <a:t>t</a:t>
            </a: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FF00"/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false</a:t>
            </a:r>
            <a:r>
              <a:rPr lang="en-US" sz="2000" dirty="0" smtClean="0"/>
              <a:t>); // b is false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thermo.setMinLag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10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(5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83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Correlated Active Clause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 smtClean="0"/>
              <a:t>dTemp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69</a:t>
            </a:r>
            <a:r>
              <a:rPr lang="en-US" sz="2000" dirty="0" smtClean="0"/>
              <a:t> (period = </a:t>
            </a:r>
            <a:r>
              <a:rPr lang="en-US" sz="1800" dirty="0" smtClean="0">
                <a:solidFill>
                  <a:schemeClr val="tx2"/>
                </a:solidFill>
              </a:rPr>
              <a:t>MORNING</a:t>
            </a:r>
            <a:r>
              <a:rPr lang="en-US" sz="2000" dirty="0" smtClean="0"/>
              <a:t>, </a:t>
            </a:r>
            <a:r>
              <a:rPr lang="en-US" sz="2000" dirty="0" err="1" smtClean="0"/>
              <a:t>daytype</a:t>
            </a:r>
            <a:r>
              <a:rPr lang="en-US" sz="2000" dirty="0" smtClean="0"/>
              <a:t> = </a:t>
            </a:r>
            <a:r>
              <a:rPr lang="en-US" sz="1800" dirty="0" smtClean="0">
                <a:solidFill>
                  <a:schemeClr val="tx2"/>
                </a:solidFill>
              </a:rPr>
              <a:t>WEEKDAY</a:t>
            </a:r>
            <a:r>
              <a:rPr lang="en-US" sz="2000" dirty="0" smtClean="0"/>
              <a:t>)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5. t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63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thermo.setThresholdDiff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true</a:t>
            </a:r>
            <a:r>
              <a:rPr lang="en-US" sz="2000" dirty="0" smtClean="0"/>
              <a:t>);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thermo.setMinLag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10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 smtClean="0"/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 smtClean="0"/>
              <a:t>6. t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r>
              <a:rPr lang="en-US" sz="2000" dirty="0" smtClean="0"/>
              <a:t> F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63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/>
              <a:t>); // d is false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(6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17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Program Transformation Issues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169932C-C1F1-4D99-820E-ADE602FCE184}" type="slidenum">
              <a:rPr lang="en-US" alt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4363" y="666750"/>
            <a:ext cx="27749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if ((a &amp;&amp; b) || c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83250" y="843709"/>
            <a:ext cx="277495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if 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(a)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if (b)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if (c)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else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}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if (c)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else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649663" y="1901825"/>
            <a:ext cx="1619250" cy="1588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84621" y="1778000"/>
            <a:ext cx="25025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Transform (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?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2246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(8.3.4)</a:t>
            </a:r>
          </a:p>
        </p:txBody>
      </p:sp>
    </p:spTree>
    <p:extLst>
      <p:ext uri="{BB962C8B-B14F-4D97-AF65-F5344CB8AC3E}">
        <p14:creationId xmlns:p14="http://schemas.microsoft.com/office/powerpoint/2010/main" val="3226482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Transformation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9" y="893763"/>
            <a:ext cx="4903161" cy="1777248"/>
          </a:xfrm>
        </p:spPr>
        <p:txBody>
          <a:bodyPr/>
          <a:lstStyle/>
          <a:p>
            <a:r>
              <a:rPr lang="en-US" dirty="0" smtClean="0"/>
              <a:t>We trade one problem for </a:t>
            </a:r>
            <a:r>
              <a:rPr lang="en-US" dirty="0" smtClean="0">
                <a:solidFill>
                  <a:schemeClr val="tx2"/>
                </a:solidFill>
              </a:rPr>
              <a:t>two problems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Maintenance</a:t>
            </a:r>
            <a:r>
              <a:rPr lang="en-US" dirty="0" smtClean="0"/>
              <a:t> becomes harder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Reachability</a:t>
            </a:r>
            <a:r>
              <a:rPr lang="en-US" dirty="0" smtClean="0"/>
              <a:t> becomes harder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042846"/>
              </p:ext>
            </p:extLst>
          </p:nvPr>
        </p:nvGraphicFramePr>
        <p:xfrm>
          <a:off x="5000875" y="1188366"/>
          <a:ext cx="4022809" cy="3365501"/>
        </p:xfrm>
        <a:graphic>
          <a:graphicData uri="http://schemas.openxmlformats.org/drawingml/2006/table">
            <a:tbl>
              <a:tblPr/>
              <a:tblGrid>
                <a:gridCol w="401303"/>
                <a:gridCol w="397042"/>
                <a:gridCol w="409074"/>
                <a:gridCol w="1106905"/>
                <a:gridCol w="974558"/>
                <a:gridCol w="733927"/>
              </a:tblGrid>
              <a:tr h="365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CACC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5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849" y="2646367"/>
            <a:ext cx="4903161" cy="213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Consider </a:t>
            </a:r>
            <a:r>
              <a:rPr lang="en-US" kern="0" dirty="0" smtClean="0">
                <a:solidFill>
                  <a:schemeClr val="tx2"/>
                </a:solidFill>
              </a:rPr>
              <a:t>coverage</a:t>
            </a:r>
            <a:r>
              <a:rPr lang="en-US" kern="0" dirty="0" smtClean="0"/>
              <a:t> :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CACC</a:t>
            </a:r>
            <a:r>
              <a:rPr lang="en-US" kern="0" dirty="0" smtClean="0"/>
              <a:t> on the original requires four rows marked in the table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PC on the transformed </a:t>
            </a:r>
            <a:r>
              <a:rPr lang="en-US" kern="0" dirty="0" smtClean="0"/>
              <a:t>version requires five different rows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49" y="4788571"/>
            <a:ext cx="8981867" cy="160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PC on the transformed version has </a:t>
            </a:r>
            <a:r>
              <a:rPr lang="en-US" kern="0" dirty="0" smtClean="0">
                <a:solidFill>
                  <a:schemeClr val="tx2"/>
                </a:solidFill>
              </a:rPr>
              <a:t>two problems </a:t>
            </a:r>
            <a:r>
              <a:rPr lang="en-US" kern="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 smtClean="0"/>
              <a:t>It does </a:t>
            </a:r>
            <a:r>
              <a:rPr lang="en-US" kern="0" dirty="0" smtClean="0">
                <a:solidFill>
                  <a:schemeClr val="tx2"/>
                </a:solidFill>
              </a:rPr>
              <a:t>not satisfy CACC </a:t>
            </a:r>
            <a:r>
              <a:rPr lang="en-US" kern="0" dirty="0" smtClean="0"/>
              <a:t>on the original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 smtClean="0"/>
              <a:t>It is </a:t>
            </a:r>
            <a:r>
              <a:rPr lang="en-US" kern="0" dirty="0" smtClean="0">
                <a:solidFill>
                  <a:schemeClr val="tx2"/>
                </a:solidFill>
              </a:rPr>
              <a:t>more expensive </a:t>
            </a:r>
            <a:r>
              <a:rPr lang="en-US" kern="0" dirty="0" smtClean="0"/>
              <a:t>(more tests)</a:t>
            </a:r>
          </a:p>
        </p:txBody>
      </p:sp>
    </p:spTree>
    <p:extLst>
      <p:ext uri="{BB962C8B-B14F-4D97-AF65-F5344CB8AC3E}">
        <p14:creationId xmlns:p14="http://schemas.microsoft.com/office/powerpoint/2010/main" val="746997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Program Transformation Issue 2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169932C-C1F1-4D99-820E-ADE602FCE184}" type="slidenum">
              <a:rPr lang="en-US" alt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4363" y="1836279"/>
            <a:ext cx="27749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if ((a &amp;&amp; b) || c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83250" y="1651613"/>
            <a:ext cx="277495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d = a &amp;&amp; b;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e = d || c;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if (e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else</a:t>
            </a: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      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288703" y="3198609"/>
            <a:ext cx="1619250" cy="1588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923661" y="3137616"/>
            <a:ext cx="25025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Transform </a:t>
            </a:r>
            <a:r>
              <a:rPr lang="en-US" alt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?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16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Transformation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9" y="893763"/>
            <a:ext cx="4903161" cy="1777248"/>
          </a:xfrm>
        </p:spPr>
        <p:txBody>
          <a:bodyPr/>
          <a:lstStyle/>
          <a:p>
            <a:r>
              <a:rPr lang="en-US" dirty="0" smtClean="0"/>
              <a:t>We move </a:t>
            </a:r>
            <a:r>
              <a:rPr lang="en-US" dirty="0" smtClean="0">
                <a:solidFill>
                  <a:schemeClr val="tx2"/>
                </a:solidFill>
              </a:rPr>
              <a:t>complexity</a:t>
            </a:r>
            <a:r>
              <a:rPr lang="en-US" dirty="0" smtClean="0"/>
              <a:t> into computations</a:t>
            </a:r>
          </a:p>
          <a:p>
            <a:pPr lvl="1"/>
            <a:r>
              <a:rPr lang="en-US" dirty="0" smtClean="0"/>
              <a:t>Logic criteria are not effective at testing computations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12297"/>
              </p:ext>
            </p:extLst>
          </p:nvPr>
        </p:nvGraphicFramePr>
        <p:xfrm>
          <a:off x="5000875" y="1188366"/>
          <a:ext cx="4022809" cy="3365501"/>
        </p:xfrm>
        <a:graphic>
          <a:graphicData uri="http://schemas.openxmlformats.org/drawingml/2006/table">
            <a:tbl>
              <a:tblPr/>
              <a:tblGrid>
                <a:gridCol w="401303"/>
                <a:gridCol w="397042"/>
                <a:gridCol w="409074"/>
                <a:gridCol w="1106905"/>
                <a:gridCol w="974558"/>
                <a:gridCol w="733927"/>
              </a:tblGrid>
              <a:tr h="365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CACC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5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849" y="2646367"/>
            <a:ext cx="4903161" cy="213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Consider </a:t>
            </a:r>
            <a:r>
              <a:rPr lang="en-US" kern="0" dirty="0" smtClean="0">
                <a:solidFill>
                  <a:schemeClr val="tx2"/>
                </a:solidFill>
              </a:rPr>
              <a:t>coverage</a:t>
            </a:r>
            <a:r>
              <a:rPr lang="en-US" kern="0" dirty="0" smtClean="0"/>
              <a:t> :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CACC</a:t>
            </a:r>
            <a:r>
              <a:rPr lang="en-US" kern="0" dirty="0" smtClean="0"/>
              <a:t> on the original requires four rows marked in the table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PC on the transformed </a:t>
            </a:r>
            <a:r>
              <a:rPr lang="en-US" kern="0" dirty="0" smtClean="0"/>
              <a:t>version requires only two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49" y="4788571"/>
            <a:ext cx="8981867" cy="160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PC on the transformed version becomes equivalent to </a:t>
            </a:r>
            <a:r>
              <a:rPr lang="en-US" kern="0" dirty="0" smtClean="0">
                <a:solidFill>
                  <a:schemeClr val="tx2"/>
                </a:solidFill>
              </a:rPr>
              <a:t>clause coverage</a:t>
            </a:r>
            <a:r>
              <a:rPr lang="en-US" kern="0" dirty="0" smtClean="0"/>
              <a:t> on the original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Not</a:t>
            </a:r>
            <a:r>
              <a:rPr lang="en-US" kern="0" dirty="0" smtClean="0"/>
              <a:t> an </a:t>
            </a:r>
            <a:r>
              <a:rPr lang="en-US" kern="0" dirty="0" smtClean="0">
                <a:solidFill>
                  <a:schemeClr val="tx2"/>
                </a:solidFill>
              </a:rPr>
              <a:t>effective</a:t>
            </a:r>
            <a:r>
              <a:rPr lang="en-US" kern="0" dirty="0" smtClean="0"/>
              <a:t> testing technique</a:t>
            </a:r>
          </a:p>
        </p:txBody>
      </p:sp>
    </p:spTree>
    <p:extLst>
      <p:ext uri="{BB962C8B-B14F-4D97-AF65-F5344CB8AC3E}">
        <p14:creationId xmlns:p14="http://schemas.microsoft.com/office/powerpoint/2010/main" val="4143020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Does Not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1828801" y="1612231"/>
            <a:ext cx="5450304" cy="1191126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Logic coverage criteria exist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 help us make better software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73953" y="4050631"/>
            <a:ext cx="4592047" cy="1191126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Circumventing the criteria is unsafe</a:t>
            </a:r>
          </a:p>
        </p:txBody>
      </p:sp>
    </p:spTree>
    <p:extLst>
      <p:ext uri="{BB962C8B-B14F-4D97-AF65-F5344CB8AC3E}">
        <p14:creationId xmlns:p14="http://schemas.microsoft.com/office/powerpoint/2010/main" val="2129667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 in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50" y="842211"/>
            <a:ext cx="9023350" cy="56982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Side effects occur when a value is changed while evaluating a predicate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clause appears twice in the same predicate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clause in between changes the value of the clause that appears twice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Example 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Evaluation : Runtime system checks </a:t>
            </a:r>
            <a:r>
              <a:rPr lang="en-US" i="1" dirty="0" smtClean="0"/>
              <a:t>A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, if </a:t>
            </a:r>
            <a:r>
              <a:rPr lang="en-US" i="1" dirty="0" smtClean="0"/>
              <a:t>B</a:t>
            </a:r>
            <a:r>
              <a:rPr lang="en-US" dirty="0" smtClean="0"/>
              <a:t> is false, check </a:t>
            </a:r>
            <a:r>
              <a:rPr lang="en-US" i="1" dirty="0" smtClean="0"/>
              <a:t>A</a:t>
            </a:r>
            <a:r>
              <a:rPr lang="en-US" dirty="0" smtClean="0"/>
              <a:t> again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But now </a:t>
            </a:r>
            <a:r>
              <a:rPr lang="en-US" i="1" dirty="0" smtClean="0"/>
              <a:t>A</a:t>
            </a:r>
            <a:r>
              <a:rPr lang="en-US" dirty="0" smtClean="0"/>
              <a:t> has a different value!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How do we write a test that has two different values for the same predicate?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No clear answers to this controllability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24278" y="25040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(8.3.5)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57989" y="3167981"/>
            <a:ext cx="1973179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&amp;&amp; (B || A)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15389" y="3167981"/>
            <a:ext cx="2991853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 is :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changeVar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(A)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1408" y="5972652"/>
            <a:ext cx="8061158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dirty="0" smtClean="0">
                <a:latin typeface="Gill Sans MT" panose="020B0502020104020203" pitchFamily="34" charset="0"/>
                <a:cs typeface="Arial" panose="020B0604020202020204" pitchFamily="34" charset="0"/>
              </a:rPr>
              <a:t>We suggest a social solution : Go ask the programmer</a:t>
            </a:r>
            <a:endParaRPr lang="en-US" altLang="en-US" sz="2400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63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C3F9F1-4A3D-4032-A424-ED7DB944D1C4}" type="slidenum">
              <a:rPr lang="en-US" altLang="en-US" sz="9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Expressions from Source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0" y="782053"/>
            <a:ext cx="9023350" cy="5758447"/>
          </a:xfrm>
        </p:spPr>
        <p:txBody>
          <a:bodyPr/>
          <a:lstStyle/>
          <a:p>
            <a:r>
              <a:rPr lang="en-US" altLang="en-US" dirty="0" smtClean="0"/>
              <a:t>Predicates are derived from </a:t>
            </a:r>
            <a:r>
              <a:rPr lang="en-US" altLang="en-US" dirty="0" smtClean="0">
                <a:solidFill>
                  <a:schemeClr val="tx2"/>
                </a:solidFill>
              </a:rPr>
              <a:t>decision</a:t>
            </a:r>
            <a:r>
              <a:rPr lang="en-US" altLang="en-US" dirty="0" smtClean="0"/>
              <a:t> statements</a:t>
            </a:r>
          </a:p>
          <a:p>
            <a:r>
              <a:rPr lang="en-US" altLang="en-US" dirty="0" smtClean="0"/>
              <a:t>In programs, most predicates have </a:t>
            </a:r>
            <a:r>
              <a:rPr lang="en-US" altLang="en-US" dirty="0" smtClean="0">
                <a:solidFill>
                  <a:schemeClr val="tx2"/>
                </a:solidFill>
              </a:rPr>
              <a:t>less than four</a:t>
            </a:r>
            <a:r>
              <a:rPr lang="en-US" altLang="en-US" dirty="0" smtClean="0"/>
              <a:t> clauses</a:t>
            </a:r>
          </a:p>
          <a:p>
            <a:pPr lvl="1"/>
            <a:r>
              <a:rPr lang="en-US" altLang="en-US" dirty="0" smtClean="0"/>
              <a:t>Wise programmers actively strive to keep predicates simple</a:t>
            </a:r>
            <a:endParaRPr lang="en-US" altLang="en-US" sz="1800" dirty="0" smtClean="0"/>
          </a:p>
          <a:p>
            <a:r>
              <a:rPr lang="en-US" altLang="en-US" dirty="0" smtClean="0"/>
              <a:t>When a predicate only has one clause, COC, ACC, ICC, and CC all collapse to </a:t>
            </a:r>
            <a:r>
              <a:rPr lang="en-US" altLang="en-US" dirty="0" smtClean="0">
                <a:solidFill>
                  <a:schemeClr val="tx2"/>
                </a:solidFill>
              </a:rPr>
              <a:t>predicate coverage</a:t>
            </a:r>
            <a:r>
              <a:rPr lang="en-US" altLang="en-US" dirty="0" smtClean="0"/>
              <a:t> (PC)</a:t>
            </a:r>
          </a:p>
          <a:p>
            <a:r>
              <a:rPr lang="en-US" altLang="en-US" dirty="0" smtClean="0"/>
              <a:t>Applying logic criteria to program source is hard because of </a:t>
            </a:r>
            <a:r>
              <a:rPr lang="en-US" altLang="en-US" dirty="0" smtClean="0">
                <a:solidFill>
                  <a:schemeClr val="tx2"/>
                </a:solidFill>
              </a:rPr>
              <a:t>reachability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controllability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 smtClean="0">
                <a:solidFill>
                  <a:schemeClr val="tx2"/>
                </a:solidFill>
              </a:rPr>
              <a:t>Reachability</a:t>
            </a:r>
            <a:r>
              <a:rPr lang="en-US" altLang="en-US" dirty="0" smtClean="0"/>
              <a:t> : Before applying the criteria on a predicate at a particular statement, we have to </a:t>
            </a:r>
            <a:r>
              <a:rPr lang="en-US" altLang="en-US" dirty="0" smtClean="0">
                <a:solidFill>
                  <a:schemeClr val="tx2"/>
                </a:solidFill>
              </a:rPr>
              <a:t>get to</a:t>
            </a:r>
            <a:r>
              <a:rPr lang="en-US" altLang="en-US" dirty="0" smtClean="0"/>
              <a:t> that statement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 smtClean="0">
                <a:solidFill>
                  <a:schemeClr val="tx2"/>
                </a:solidFill>
              </a:rPr>
              <a:t>Controllability</a:t>
            </a:r>
            <a:r>
              <a:rPr lang="en-US" altLang="en-US" dirty="0" smtClean="0"/>
              <a:t> : We have to </a:t>
            </a:r>
            <a:r>
              <a:rPr lang="en-US" altLang="en-US" dirty="0" smtClean="0">
                <a:solidFill>
                  <a:schemeClr val="tx2"/>
                </a:solidFill>
              </a:rPr>
              <a:t>find input values</a:t>
            </a:r>
            <a:r>
              <a:rPr lang="en-US" altLang="en-US" dirty="0" smtClean="0"/>
              <a:t> that indirectly assign values to the variables in the predicates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Variables in the predicates that are not inputs to the program are called </a:t>
            </a:r>
            <a:r>
              <a:rPr lang="en-US" altLang="en-US" i="1" dirty="0" smtClean="0">
                <a:solidFill>
                  <a:schemeClr val="tx2"/>
                </a:solidFill>
              </a:rPr>
              <a:t>internal variables</a:t>
            </a:r>
          </a:p>
          <a:p>
            <a:r>
              <a:rPr lang="en-US" altLang="en-US" dirty="0" smtClean="0"/>
              <a:t>Illustrated through an example in the following slides …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2566" y="74613"/>
            <a:ext cx="9037810" cy="1296987"/>
          </a:xfrm>
        </p:spPr>
        <p:txBody>
          <a:bodyPr/>
          <a:lstStyle/>
          <a:p>
            <a:r>
              <a:rPr lang="en-US" altLang="en-US" dirty="0" smtClean="0"/>
              <a:t>Summary : Logic Coverage for Source Code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850" y="1106905"/>
            <a:ext cx="9023350" cy="543359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Predicates</a:t>
            </a:r>
            <a:r>
              <a:rPr lang="en-US" altLang="en-US" dirty="0" smtClean="0"/>
              <a:t> appear in decision statements</a:t>
            </a:r>
            <a:r>
              <a:rPr lang="en-US" altLang="en-US" sz="2400" dirty="0" smtClean="0"/>
              <a:t> (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if, while, for</a:t>
            </a:r>
            <a:r>
              <a:rPr lang="en-US" altLang="en-US" sz="2400" dirty="0" smtClean="0"/>
              <a:t>, etc.)</a:t>
            </a:r>
            <a:endParaRPr lang="en-US" altLang="en-US" dirty="0" smtClean="0"/>
          </a:p>
          <a:p>
            <a:r>
              <a:rPr lang="en-US" altLang="en-US" dirty="0" smtClean="0"/>
              <a:t>Most predicates have less than </a:t>
            </a:r>
            <a:r>
              <a:rPr lang="en-US" altLang="en-US" dirty="0" smtClean="0">
                <a:solidFill>
                  <a:schemeClr val="tx2"/>
                </a:solidFill>
              </a:rPr>
              <a:t>four clauses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But some programs have a few predicates with many clauses</a:t>
            </a:r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 smtClean="0"/>
              <a:t>The hard part of applying logic criteria to source is usually resolving the </a:t>
            </a:r>
            <a:r>
              <a:rPr lang="en-US" altLang="en-US" dirty="0" smtClean="0">
                <a:solidFill>
                  <a:schemeClr val="tx2"/>
                </a:solidFill>
              </a:rPr>
              <a:t>internal variables</a:t>
            </a:r>
          </a:p>
          <a:p>
            <a:pPr lvl="1"/>
            <a:r>
              <a:rPr lang="en-US" altLang="en-US" dirty="0" smtClean="0"/>
              <a:t>Sometimes setting variables requires calling </a:t>
            </a:r>
            <a:r>
              <a:rPr lang="en-US" altLang="en-US" dirty="0" smtClean="0">
                <a:solidFill>
                  <a:schemeClr val="tx2"/>
                </a:solidFill>
              </a:rPr>
              <a:t>other methods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Non-local variables </a:t>
            </a:r>
            <a:r>
              <a:rPr lang="en-US" altLang="en-US" dirty="0" smtClean="0"/>
              <a:t>(class, global, etc.) are also input variables if they are used</a:t>
            </a:r>
          </a:p>
          <a:p>
            <a:r>
              <a:rPr lang="en-US" altLang="en-US" dirty="0" smtClean="0"/>
              <a:t>If an input variable is changed within a method, it is treated as an </a:t>
            </a:r>
            <a:r>
              <a:rPr lang="en-US" altLang="en-US" dirty="0" smtClean="0">
                <a:solidFill>
                  <a:schemeClr val="tx2"/>
                </a:solidFill>
              </a:rPr>
              <a:t>internal variable </a:t>
            </a:r>
            <a:r>
              <a:rPr lang="en-US" altLang="en-US" dirty="0" smtClean="0"/>
              <a:t>thereafter</a:t>
            </a:r>
          </a:p>
          <a:p>
            <a:r>
              <a:rPr lang="en-US" altLang="en-US" dirty="0" smtClean="0"/>
              <a:t>Avoid transformations that hide predicate structure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7CB1C1C-EA9F-4B5E-81BF-5591B5FB00F1}" type="slidenum">
              <a:rPr lang="en-US" altLang="en-US" sz="9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2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Thermostat (</a:t>
            </a:r>
            <a:r>
              <a:rPr lang="en-US" altLang="en-US" i="1" smtClean="0"/>
              <a:t>pg 1 of 2</a:t>
            </a:r>
            <a:r>
              <a:rPr lang="en-US" altLang="en-US" smtClean="0"/>
              <a:t>)</a:t>
            </a:r>
          </a:p>
        </p:txBody>
      </p:sp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D830D00-F0C2-4019-881C-58C0D39319A1}" type="slidenum">
              <a:rPr lang="en-US" altLang="en-US" sz="9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325" y="833941"/>
            <a:ext cx="9023350" cy="54784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 1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Jeff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Offutt &amp; Paul Ammann—September 2014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 // Programmable Thermostat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6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import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java.io.*;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10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public class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Thermostat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11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12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    private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Current temperature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reading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13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Temp difference until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heater on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14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Time since heater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stopped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15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How long I need to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wait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16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Override;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Has user overridden the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program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17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 private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OverridingTemp</a:t>
            </a:r>
            <a:endParaRPr lang="en-US" b="0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18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runTime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output of </a:t>
            </a:r>
            <a:r>
              <a:rPr lang="en-US" b="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–how long to run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19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heaterOn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output of </a:t>
            </a:r>
            <a:r>
              <a:rPr lang="en-US" b="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– whether to run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20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Period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period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morning, day, evening, or night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21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DayType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day;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week day or weekend day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23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Decide whether to turn the heater on, and for how long.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24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public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turnHeaterOn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ProgrammedSettings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pSet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25     {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5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Thermostat (</a:t>
            </a:r>
            <a:r>
              <a:rPr lang="en-US" altLang="en-US" i="1" smtClean="0"/>
              <a:t>pg 2 of 2</a:t>
            </a:r>
            <a:r>
              <a:rPr lang="en-US" altLang="en-US" smtClean="0"/>
              <a:t>)</a:t>
            </a:r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EA69D3-4AAB-4ED4-8183-637BAFB9B34F}" type="slidenum">
              <a:rPr lang="en-US" altLang="en-US" sz="9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325" y="793511"/>
            <a:ext cx="9023350" cy="57861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26     </a:t>
            </a:r>
            <a:r>
              <a:rPr lang="en-US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</a:rPr>
              <a:t>pSet.getSetting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(period, day);</a:t>
            </a:r>
            <a:endParaRPr lang="en-US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28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(((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||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29        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(Override 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)) 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&amp;&amp;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30          (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31   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{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Turn on the heater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32      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How long? Assume 1 minute per degree (Fahrenheit)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33        </a:t>
            </a:r>
            <a:r>
              <a:rPr lang="en-US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34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(Override)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35          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36      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</a:rPr>
              <a:t>setRunTime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37      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</a:rPr>
              <a:t>setHeaterOn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dirty="0" smtClean="0">
                <a:solidFill>
                  <a:srgbClr val="FF66FF"/>
                </a:solidFill>
                <a:latin typeface="Arial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n-US" dirty="0">
              <a:solidFill>
                <a:schemeClr val="tx1"/>
              </a:solidFill>
              <a:latin typeface="Arial" pitchFamily="34" charset="0"/>
            </a:endParaRPr>
          </a:p>
          <a:p>
            <a:pPr marL="457200" indent="-45720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38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true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39   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40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    else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41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42       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setHeaterOn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dirty="0" smtClean="0">
                <a:solidFill>
                  <a:srgbClr val="FF66FF"/>
                </a:solidFill>
                <a:latin typeface="Arial" pitchFamily="34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43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false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44     }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45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}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End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20834944">
            <a:off x="4636734" y="4393975"/>
            <a:ext cx="3641417" cy="9144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2857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The full class is in the book and on the book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 website.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32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C94D41B-EDE9-41BD-949A-F812BA07E1F2}" type="slidenum">
              <a:rPr lang="en-US" altLang="en-US" sz="9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Thermostat Predicates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60325" y="1031875"/>
            <a:ext cx="8904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28-30 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: (((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&lt;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-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||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Override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&lt;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-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))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))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34 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: (Override)</a:t>
            </a: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325" y="3001963"/>
            <a:ext cx="8904288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chemeClr val="tx1"/>
                </a:solidFill>
                <a:latin typeface="Gill Sans MT" panose="020B0502020104020203" pitchFamily="34" charset="0"/>
              </a:rPr>
              <a:t>Simplify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a :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-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endParaRPr lang="en-US" altLang="en-US" sz="2400" dirty="0">
              <a:solidFill>
                <a:srgbClr val="FF66FF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b : Override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c :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endParaRPr lang="en-US" altLang="en-US" sz="2400" dirty="0">
              <a:solidFill>
                <a:srgbClr val="FF66FF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d :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28-30 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:  (a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||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(b &amp;&amp; c))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d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34 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:      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868363" y="1322388"/>
            <a:ext cx="438150" cy="411162"/>
          </a:xfrm>
          <a:prstGeom prst="ellipse">
            <a:avLst/>
          </a:prstGeom>
          <a:solidFill>
            <a:srgbClr val="0033CC"/>
          </a:solidFill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B758E2-0E8C-47CA-91DF-FA7936E46718}" type="slidenum">
              <a:rPr lang="en-US" altLang="en-US" sz="9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1"/>
            <a:ext cx="9144000" cy="1276351"/>
          </a:xfrm>
        </p:spPr>
        <p:txBody>
          <a:bodyPr/>
          <a:lstStyle/>
          <a:p>
            <a:r>
              <a:rPr lang="en-US" altLang="en-US" dirty="0" smtClean="0"/>
              <a:t>Reachability for Thermostat Predicates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314325" y="996950"/>
            <a:ext cx="8516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28-30 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: True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34 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: (a </a:t>
            </a:r>
            <a:r>
              <a:rPr lang="en-US" altLang="en-US" dirty="0">
                <a:solidFill>
                  <a:srgbClr val="FF66FF"/>
                </a:solidFill>
                <a:latin typeface="Arial" pitchFamily="34" charset="0"/>
              </a:rPr>
              <a:t>||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(b &amp;&amp; c)) </a:t>
            </a:r>
            <a:r>
              <a:rPr lang="en-US" altLang="en-US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d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655455" y="2244320"/>
            <a:ext cx="4620552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 err="1">
                <a:latin typeface="Gill Sans MT" panose="020B0502020104020203" pitchFamily="34" charset="0"/>
              </a:rPr>
              <a:t>curTemp</a:t>
            </a:r>
            <a:r>
              <a:rPr lang="en-US" altLang="en-US" sz="2400" b="0" dirty="0">
                <a:latin typeface="Gill Sans MT" panose="020B0502020104020203" pitchFamily="34" charset="0"/>
              </a:rPr>
              <a:t> &lt; </a:t>
            </a:r>
            <a:r>
              <a:rPr lang="en-US" altLang="en-US" sz="2400" b="0" dirty="0" err="1" smtClean="0">
                <a:latin typeface="Gill Sans MT" panose="020B0502020104020203" pitchFamily="34" charset="0"/>
              </a:rPr>
              <a:t>dTemp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latin typeface="Gill Sans MT" panose="020B0502020104020203" pitchFamily="34" charset="0"/>
              </a:rPr>
              <a:t>- 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thresholdDiff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6392" name="Date Placeholder 27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173162" y="1709738"/>
            <a:ext cx="598993" cy="53458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65188" y="3361808"/>
            <a:ext cx="5924030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Need to solve for the 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internal variable</a:t>
            </a:r>
            <a:r>
              <a:rPr lang="en-US" altLang="en-US" sz="2400" b="0" dirty="0">
                <a:latin typeface="Gill Sans MT" panose="020B0502020104020203" pitchFamily="34" charset="0"/>
              </a:rPr>
              <a:t> </a:t>
            </a:r>
            <a:r>
              <a:rPr lang="en-US" altLang="en-US" sz="2400" b="0" i="1" dirty="0" err="1" smtClean="0">
                <a:latin typeface="Gill Sans MT" panose="020B0502020104020203" pitchFamily="34" charset="0"/>
              </a:rPr>
              <a:t>dTemp</a:t>
            </a:r>
            <a:endParaRPr lang="en-US" altLang="en-US" sz="2400" b="0" i="1" dirty="0">
              <a:latin typeface="Gill Sans MT" panose="020B0502020104020203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2136297" y="2265602"/>
            <a:ext cx="1189530" cy="440383"/>
          </a:xfrm>
          <a:prstGeom prst="ellipse">
            <a:avLst/>
          </a:prstGeom>
          <a:solidFill>
            <a:srgbClr val="66CCFF">
              <a:alpha val="49019"/>
            </a:srgb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2563813" y="2659303"/>
            <a:ext cx="496887" cy="68332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638409" y="3342630"/>
            <a:ext cx="1150810" cy="525045"/>
          </a:xfrm>
          <a:prstGeom prst="ellipse">
            <a:avLst/>
          </a:prstGeom>
          <a:solidFill>
            <a:srgbClr val="66CCFF">
              <a:alpha val="49019"/>
            </a:srgb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 flipH="1">
            <a:off x="4524706" y="3802190"/>
            <a:ext cx="1318882" cy="59987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844983" y="4461809"/>
            <a:ext cx="3269183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 err="1" smtClean="0">
                <a:latin typeface="Gill Sans MT" panose="020B0502020104020203" pitchFamily="34" charset="0"/>
              </a:rPr>
              <a:t>pSet.getSetting</a:t>
            </a:r>
            <a:r>
              <a:rPr lang="en-US" altLang="en-US" b="0" dirty="0" smtClean="0">
                <a:latin typeface="Gill Sans MT" panose="020B0502020104020203" pitchFamily="34" charset="0"/>
              </a:rPr>
              <a:t> (period, day); </a:t>
            </a:r>
            <a:endParaRPr lang="en-US" altLang="en-US" b="0" dirty="0">
              <a:latin typeface="Gill Sans MT" panose="020B0502020104020203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68364" y="5333118"/>
            <a:ext cx="7312684" cy="1200329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altLang="en-US" sz="2400" b="0" dirty="0" err="1">
                <a:latin typeface="Gill Sans MT" panose="020B0502020104020203" pitchFamily="34" charset="0"/>
              </a:rPr>
              <a:t>setSetting</a:t>
            </a:r>
            <a:r>
              <a:rPr lang="en-US" altLang="en-US" sz="2400" b="0" dirty="0"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Period.</a:t>
            </a:r>
            <a:r>
              <a:rPr lang="en-US" altLang="en-US" b="0" dirty="0" err="1">
                <a:solidFill>
                  <a:srgbClr val="FF66FF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2400" b="0" dirty="0">
                <a:latin typeface="Gill Sans MT" panose="020B0502020104020203" pitchFamily="34" charset="0"/>
              </a:rPr>
              <a:t>, 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DayType.</a:t>
            </a:r>
            <a:r>
              <a:rPr lang="en-US" altLang="en-US" b="0" dirty="0" err="1">
                <a:solidFill>
                  <a:srgbClr val="FF66FF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2400" b="0" dirty="0">
                <a:latin typeface="Gill Sans MT" panose="020B0502020104020203" pitchFamily="34" charset="0"/>
              </a:rPr>
              <a:t>, </a:t>
            </a:r>
            <a:r>
              <a:rPr lang="en-US" altLang="en-US" sz="2400" b="0" dirty="0" smtClean="0">
                <a:solidFill>
                  <a:srgbClr val="FF66FF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);</a:t>
            </a:r>
          </a:p>
          <a:p>
            <a:pPr lvl="1"/>
            <a:r>
              <a:rPr lang="en-US" altLang="en-US" sz="2400" b="0" dirty="0" err="1" smtClean="0">
                <a:latin typeface="Gill Sans MT" panose="020B0502020104020203" pitchFamily="34" charset="0"/>
              </a:rPr>
              <a:t>setPeriod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latin typeface="Gill Sans MT" panose="020B0502020104020203" pitchFamily="34" charset="0"/>
              </a:rPr>
              <a:t>(</a:t>
            </a:r>
            <a:r>
              <a:rPr lang="en-US" altLang="en-US" sz="2400" b="0" dirty="0" err="1" smtClean="0">
                <a:latin typeface="Gill Sans MT" panose="020B0502020104020203" pitchFamily="34" charset="0"/>
              </a:rPr>
              <a:t>Period.</a:t>
            </a:r>
            <a:r>
              <a:rPr lang="en-US" altLang="en-US" b="0" dirty="0" err="1" smtClean="0">
                <a:solidFill>
                  <a:srgbClr val="FF66FF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);</a:t>
            </a:r>
            <a:endParaRPr lang="en-US" altLang="en-US" sz="2400" b="0" dirty="0">
              <a:latin typeface="Gill Sans MT" panose="020B0502020104020203" pitchFamily="34" charset="0"/>
            </a:endParaRPr>
          </a:p>
          <a:p>
            <a:pPr lvl="1"/>
            <a:r>
              <a:rPr lang="en-US" altLang="en-US" sz="2400" b="0" dirty="0" err="1" smtClean="0">
                <a:latin typeface="Gill Sans MT" panose="020B0502020104020203" pitchFamily="34" charset="0"/>
              </a:rPr>
              <a:t>setDay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 smtClean="0">
                <a:latin typeface="Gill Sans MT" panose="020B0502020104020203" pitchFamily="34" charset="0"/>
              </a:rPr>
              <a:t>DayType.</a:t>
            </a:r>
            <a:r>
              <a:rPr lang="en-US" altLang="en-US" b="0" dirty="0" err="1" smtClean="0">
                <a:solidFill>
                  <a:srgbClr val="FF66FF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);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127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287C8E1-45CB-45EF-8019-0D286CC29679}" type="slidenum">
              <a:rPr lang="en-US" altLang="en-US" sz="9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Predicate Coverage (</a:t>
            </a:r>
            <a:r>
              <a:rPr lang="en-US" altLang="en-US" i="1" smtClean="0"/>
              <a:t>true</a:t>
            </a:r>
            <a:r>
              <a:rPr lang="en-US" altLang="en-US" smtClean="0"/>
              <a:t>)</a:t>
            </a:r>
          </a:p>
        </p:txBody>
      </p:sp>
      <p:sp>
        <p:nvSpPr>
          <p:cNvPr id="17413" name="Date Placeholder 25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167190" y="713552"/>
            <a:ext cx="2791326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>
                <a:latin typeface="Gill Sans MT" panose="020B0502020104020203" pitchFamily="34" charset="0"/>
              </a:rPr>
              <a:t>(a || (b &amp;&amp; c)) &amp;&amp; d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371591" y="1912765"/>
            <a:ext cx="6400800" cy="120015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a: 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–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:</a:t>
            </a:r>
            <a:r>
              <a:rPr lang="en-US" altLang="en-US" sz="180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 Override 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 sz="180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–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:</a:t>
            </a:r>
            <a:r>
              <a:rPr lang="en-US" altLang="en-US" sz="180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 :</a:t>
            </a:r>
            <a:r>
              <a:rPr lang="en-US" altLang="en-US" sz="1800" dirty="0">
                <a:latin typeface="Gill Sans MT" panose="020B0502020104020203" pitchFamily="34" charset="0"/>
              </a:rPr>
              <a:t> true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415158" y="1158524"/>
            <a:ext cx="2311461" cy="707886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a :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 smtClean="0">
                <a:latin typeface="Gill Sans MT" panose="020B0502020104020203" pitchFamily="34" charset="0"/>
              </a:rPr>
              <a:t>true     </a:t>
            </a:r>
            <a:r>
              <a:rPr lang="en-US" alt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 :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 smtClean="0">
                <a:latin typeface="Gill Sans MT" panose="020B0502020104020203" pitchFamily="34" charset="0"/>
              </a:rPr>
              <a:t>true     </a:t>
            </a:r>
            <a:r>
              <a:rPr lang="en-US" alt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 dirty="0">
                <a:latin typeface="Gill Sans MT" panose="020B0502020104020203" pitchFamily="34" charset="0"/>
              </a:rPr>
              <a:t> true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14932" y="3158762"/>
            <a:ext cx="8095842" cy="341632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hermo = new Thermostat();  // Needed object</a:t>
            </a:r>
          </a:p>
          <a:p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settings = new 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ProgrammedSettings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();  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// Needed object</a:t>
            </a:r>
            <a:endParaRPr lang="en-US" altLang="en-US" sz="18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settings.setSetting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hermo.setPeriod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endParaRPr lang="en-US" altLang="en-US" sz="18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thermo.setDay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endParaRPr lang="en-US" altLang="en-US" sz="18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thermo.setCurrentTemp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63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clause a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hermo.setThresholdDiff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5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); 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// 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clause a</a:t>
            </a:r>
            <a:endParaRPr lang="en-US" altLang="en-US" sz="18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hermo.setOverride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true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hermo.setOverTemp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70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); 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// 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hermo.setMinLag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10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// 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</a:t>
            </a:r>
          </a:p>
          <a:p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thermo.setTimeSinceLastRun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12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</a:t>
            </a:r>
          </a:p>
          <a:p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assertTrue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thermo.turnHeaterOn</a:t>
            </a:r>
            <a:r>
              <a:rPr lang="en-US" altLang="en-US" sz="18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(settings));   // Run 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2246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(8.3.1)</a:t>
            </a:r>
          </a:p>
        </p:txBody>
      </p:sp>
    </p:spTree>
    <p:extLst>
      <p:ext uri="{BB962C8B-B14F-4D97-AF65-F5344CB8AC3E}">
        <p14:creationId xmlns:p14="http://schemas.microsoft.com/office/powerpoint/2010/main" val="1949477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Correlated Active Clause Coverage</a:t>
            </a:r>
          </a:p>
        </p:txBody>
      </p:sp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993E268-E118-49E7-AD84-183489832916}" type="slidenum">
              <a:rPr lang="en-US" altLang="en-US" sz="9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40839" y="90740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latin typeface="Gill Sans MT" panose="020B0502020104020203" pitchFamily="34" charset="0"/>
              </a:rPr>
              <a:t> = ((a || (b &amp;&amp; c)) &amp;&amp; d)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latin typeface="Gill Sans MT" panose="020B0502020104020203" pitchFamily="34" charset="0"/>
              </a:rPr>
              <a:t> ((a || (b &amp;&amp; c)) &amp;&amp; d)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40839" y="223455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(T &amp;&amp; d) </a:t>
            </a:r>
            <a:r>
              <a:rPr lang="en-US" altLang="en-US" sz="2400" b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>
                <a:latin typeface="Gill Sans MT" panose="020B0502020104020203" pitchFamily="34" charset="0"/>
              </a:rPr>
              <a:t> ((b &amp;&amp; c) &amp;&amp; d)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40839" y="1570981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((T || (b &amp;&amp; c)) &amp;&amp; d) </a:t>
            </a:r>
            <a:r>
              <a:rPr lang="en-US" altLang="en-US" sz="2400" b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>
                <a:latin typeface="Gill Sans MT" panose="020B0502020104020203" pitchFamily="34" charset="0"/>
              </a:rPr>
              <a:t> ((F || (b &amp;&amp; c)) &amp;&amp; d)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40839" y="4249093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!(b &amp;&amp; c) &amp;&amp; 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40839" y="4913462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( !b || !c ) &amp;&amp; d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02368" y="5580141"/>
            <a:ext cx="73272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Check with the logic coverage web app</a:t>
            </a:r>
          </a:p>
          <a:p>
            <a:pPr algn="ctr"/>
            <a:r>
              <a:rPr lang="en-US" altLang="en-US" sz="2400" b="0" dirty="0">
                <a:latin typeface="Gill Sans MT" panose="020B0502020104020203" pitchFamily="34" charset="0"/>
                <a:hlinkClick r:id="rId2"/>
              </a:rPr>
              <a:t>http://cs.gmu.edu:8080/offutt/coverage/LogicCoverage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40839" y="2899718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d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latin typeface="Gill Sans MT" panose="020B0502020104020203" pitchFamily="34" charset="0"/>
              </a:rPr>
              <a:t> ((b &amp;&amp; c) &amp;&amp; 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246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 MT" panose="020B0502020104020203" pitchFamily="34" charset="0"/>
              </a:rPr>
              <a:t>(1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8341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(8.3.3)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40839" y="352236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 smtClean="0">
                <a:latin typeface="Gill Sans MT" panose="020B0502020104020203" pitchFamily="34" charset="0"/>
              </a:rPr>
              <a:t>T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latin typeface="Gill Sans MT" panose="020B0502020104020203" pitchFamily="34" charset="0"/>
              </a:rPr>
              <a:t> ((b &amp;&amp; c) &amp;&amp;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T)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Correlated Active Clause Coverage</a:t>
            </a:r>
          </a:p>
        </p:txBody>
      </p:sp>
      <p:sp>
        <p:nvSpPr>
          <p:cNvPr id="2048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93141CB-31AC-4FF2-959B-C85505DD4FB8}" type="slidenum">
              <a:rPr lang="en-US" altLang="en-US" sz="9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28800" y="1138123"/>
            <a:ext cx="4572000" cy="3785652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      </a:t>
            </a: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(a || (b &amp;&amp; c)) &amp;&amp; </a:t>
            </a: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d</a:t>
            </a:r>
          </a:p>
          <a:p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u="sng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a    b        c           d</a:t>
            </a:r>
            <a:endParaRPr lang="en-US" altLang="en-US" sz="2400" b="0" u="sng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f            t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         f            t</a:t>
            </a:r>
          </a:p>
          <a:p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f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f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t 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    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    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f    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  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t</a:t>
            </a:r>
          </a:p>
          <a:p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t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t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2549613" y="3561577"/>
            <a:ext cx="3081170" cy="650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2549613" y="3940081"/>
            <a:ext cx="3081170" cy="650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80187" y="3244206"/>
            <a:ext cx="155315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duplicates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47552" y="5255238"/>
            <a:ext cx="6442366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solidFill>
                  <a:schemeClr val="tx1"/>
                </a:solidFill>
                <a:latin typeface="Gill Sans MT" panose="020B0502020104020203" pitchFamily="34" charset="0"/>
              </a:rPr>
              <a:t>Six tests needed for CACC on Thermostat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640" y="2733250"/>
            <a:ext cx="2800350" cy="297699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sz="2400" b="0">
              <a:latin typeface="Gill Sans MT" panose="020B0502020104020203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29640" y="2348180"/>
            <a:ext cx="2800350" cy="316164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sz="2400" b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(2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4" grpId="0" animBg="1"/>
      <p:bldP spid="14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13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1375</TotalTime>
  <Pages>49</Pages>
  <Words>2315</Words>
  <Application>Microsoft Office PowerPoint</Application>
  <PresentationFormat>On-screen Show (4:3)</PresentationFormat>
  <Paragraphs>456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intro</vt:lpstr>
      <vt:lpstr>Introduction to Software Testing Chapter 8.3 Logic Coverage for Source Code</vt:lpstr>
      <vt:lpstr>Logic Expressions from Source</vt:lpstr>
      <vt:lpstr>Thermostat (pg 1 of 2)</vt:lpstr>
      <vt:lpstr>Thermostat (pg 2 of 2)</vt:lpstr>
      <vt:lpstr>Two Thermostat Predicates</vt:lpstr>
      <vt:lpstr>Reachability for Thermostat Predicates</vt:lpstr>
      <vt:lpstr>Predicate Coverage (true)</vt:lpstr>
      <vt:lpstr>Correlated Active Clause Coverage</vt:lpstr>
      <vt:lpstr>Correlated Active Clause Coverage</vt:lpstr>
      <vt:lpstr>Correlated Active Clause Coverage</vt:lpstr>
      <vt:lpstr>Correlated Active Clause Coverage</vt:lpstr>
      <vt:lpstr>Correlated Active Clause Coverage</vt:lpstr>
      <vt:lpstr>Correlated Active Clause Coverage</vt:lpstr>
      <vt:lpstr>Program Transformation Issues</vt:lpstr>
      <vt:lpstr>Problems With Transformation 1</vt:lpstr>
      <vt:lpstr>Program Transformation Issue 2</vt:lpstr>
      <vt:lpstr>Problems With Transformation 2</vt:lpstr>
      <vt:lpstr>Transforming Does Not Work</vt:lpstr>
      <vt:lpstr>Side Effects in Predicates</vt:lpstr>
      <vt:lpstr>Summary : Logic Coverage for Source Code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637, Tools &amp; Process</dc:title>
  <dc:creator>Jeff Offutt</dc:creator>
  <cp:lastModifiedBy>Jeff Offutt</cp:lastModifiedBy>
  <cp:revision>220</cp:revision>
  <cp:lastPrinted>1996-04-04T10:27:56Z</cp:lastPrinted>
  <dcterms:created xsi:type="dcterms:W3CDTF">1996-06-15T03:21:08Z</dcterms:created>
  <dcterms:modified xsi:type="dcterms:W3CDTF">2016-11-10T16:43:32Z</dcterms:modified>
</cp:coreProperties>
</file>