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Raleway"/>
      <p:regular r:id="rId31"/>
      <p:bold r:id="rId32"/>
      <p:italic r:id="rId33"/>
      <p:boldItalic r:id="rId34"/>
    </p:embeddedFont>
    <p:embeddedFont>
      <p:font typeface="La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aleway-italic.fntdata"/><Relationship Id="rId10" Type="http://schemas.openxmlformats.org/officeDocument/2006/relationships/slide" Target="slides/slide5.xml"/><Relationship Id="rId32" Type="http://schemas.openxmlformats.org/officeDocument/2006/relationships/font" Target="fonts/Raleway-bold.fntdata"/><Relationship Id="rId13" Type="http://schemas.openxmlformats.org/officeDocument/2006/relationships/slide" Target="slides/slide8.xml"/><Relationship Id="rId35" Type="http://schemas.openxmlformats.org/officeDocument/2006/relationships/font" Target="fonts/Lato-regular.fntdata"/><Relationship Id="rId12" Type="http://schemas.openxmlformats.org/officeDocument/2006/relationships/slide" Target="slides/slide7.xml"/><Relationship Id="rId34" Type="http://schemas.openxmlformats.org/officeDocument/2006/relationships/font" Target="fonts/Raleway-boldItalic.fntdata"/><Relationship Id="rId15" Type="http://schemas.openxmlformats.org/officeDocument/2006/relationships/slide" Target="slides/slide10.xml"/><Relationship Id="rId37" Type="http://schemas.openxmlformats.org/officeDocument/2006/relationships/font" Target="fonts/Lato-italic.fntdata"/><Relationship Id="rId14" Type="http://schemas.openxmlformats.org/officeDocument/2006/relationships/slide" Target="slides/slide9.xml"/><Relationship Id="rId36" Type="http://schemas.openxmlformats.org/officeDocument/2006/relationships/font" Target="fonts/Lato-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La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186f4d38d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186f4d38d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186f4d38d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186f4d38d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186f4d38df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186f4d38df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186f4d38d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186f4d38d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186f4d38df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186f4d38d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18c1cfd21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18c1cfd21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18c1cfd21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18c1cfd21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18c1cfd21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18c1cfd21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18c1cfd21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18c1cfd21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18c1cfd21b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18c1cfd21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186f4d38df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186f4d38d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18c1cfd21b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18c1cfd21b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18c1cfd21b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18c1cfd21b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18c1cfd21b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18c1cfd21b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18c1cfd21b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18c1cfd21b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18c1cfd21b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18c1cfd21b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18c1cfd21b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18c1cfd21b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186111143c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186111143c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186111143c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186111143c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186111143c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186111143c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186111143c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186111143c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186111143c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186111143c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186111143c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186111143c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186111143c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186111143c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mdpi.com/2227-7390/7/10/898"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sciencedirect.com/science/article/pii/S0960077918310233"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www.sciencedirect.com/science/article/pii/S1544612320304864?via%3Dihub"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6.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mdpi.com/2227-7390/7/10/898"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1.png"/><Relationship Id="rId6" Type="http://schemas.openxmlformats.org/officeDocument/2006/relationships/image" Target="../media/image3.png"/><Relationship Id="rId7"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Deep Learning and Bitcoin Price Prediction</a:t>
            </a:r>
            <a:endParaRPr/>
          </a:p>
        </p:txBody>
      </p:sp>
      <p:sp>
        <p:nvSpPr>
          <p:cNvPr id="87" name="Google Shape;87;p13"/>
          <p:cNvSpPr txBox="1"/>
          <p:nvPr>
            <p:ph idx="1" type="subTitle"/>
          </p:nvPr>
        </p:nvSpPr>
        <p:spPr>
          <a:xfrm>
            <a:off x="729625" y="317290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Deep Learning Systems - Spring 2022 - Columbia University</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Griffin Klett</a:t>
            </a:r>
            <a:endParaRPr/>
          </a:p>
          <a:p>
            <a:pPr indent="0" lvl="0" marL="0" rtl="0" algn="l">
              <a:spcBef>
                <a:spcPts val="0"/>
              </a:spcBef>
              <a:spcAft>
                <a:spcPts val="0"/>
              </a:spcAft>
              <a:buNone/>
            </a:pPr>
            <a:r>
              <a:rPr lang="en"/>
              <a:t>Nathan Cuevas</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2"/>
          <p:cNvSpPr txBox="1"/>
          <p:nvPr>
            <p:ph type="title"/>
          </p:nvPr>
        </p:nvSpPr>
        <p:spPr>
          <a:xfrm>
            <a:off x="729450" y="1318650"/>
            <a:ext cx="7688700" cy="2694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Deep Learning Methods for Modeling Bitcoin Price</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sz="1700"/>
              <a:t>Prosper Lamothe-Fernández, David Alaminos, Prosper Lamothe-López and Manuel A. Fernández-Gámez</a:t>
            </a:r>
            <a:endParaRPr sz="1700"/>
          </a:p>
          <a:p>
            <a:pPr indent="0" lvl="0" marL="0" rtl="0" algn="ctr">
              <a:spcBef>
                <a:spcPts val="0"/>
              </a:spcBef>
              <a:spcAft>
                <a:spcPts val="0"/>
              </a:spcAft>
              <a:buNone/>
            </a:pPr>
            <a:r>
              <a:t/>
            </a:r>
            <a:endParaRPr sz="1700"/>
          </a:p>
          <a:p>
            <a:pPr indent="0" lvl="0" marL="0" rtl="0" algn="ctr">
              <a:spcBef>
                <a:spcPts val="0"/>
              </a:spcBef>
              <a:spcAft>
                <a:spcPts val="0"/>
              </a:spcAft>
              <a:buNone/>
            </a:pPr>
            <a:r>
              <a:rPr lang="en" sz="1700"/>
              <a:t>Published: 30 July 2020</a:t>
            </a:r>
            <a:endParaRPr sz="1700"/>
          </a:p>
        </p:txBody>
      </p:sp>
      <p:sp>
        <p:nvSpPr>
          <p:cNvPr id="156" name="Google Shape;156;p22"/>
          <p:cNvSpPr txBox="1"/>
          <p:nvPr/>
        </p:nvSpPr>
        <p:spPr>
          <a:xfrm>
            <a:off x="2782175" y="4304775"/>
            <a:ext cx="383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latin typeface="Lato"/>
                <a:ea typeface="Lato"/>
                <a:cs typeface="Lato"/>
                <a:sym typeface="Lato"/>
                <a:hlinkClick r:id="rId3"/>
              </a:rPr>
              <a:t>https://www.mdpi.com/2227-7390/7/10/898</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Technical Contributions</a:t>
            </a:r>
            <a:endParaRPr/>
          </a:p>
        </p:txBody>
      </p:sp>
      <p:sp>
        <p:nvSpPr>
          <p:cNvPr id="162" name="Google Shape;162;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Model a</a:t>
            </a:r>
            <a:r>
              <a:rPr lang="en" sz="1600"/>
              <a:t>chieves</a:t>
            </a:r>
            <a:r>
              <a:rPr lang="en" sz="1600"/>
              <a:t> very high accuracy w/r/t to previous literature, </a:t>
            </a:r>
            <a:r>
              <a:rPr lang="en" sz="1600"/>
              <a:t>achieving</a:t>
            </a:r>
            <a:r>
              <a:rPr lang="en" sz="1600"/>
              <a:t> ~95% accuracy while Ji et. al only </a:t>
            </a:r>
            <a:r>
              <a:rPr lang="en" sz="1600"/>
              <a:t>achieved</a:t>
            </a:r>
            <a:r>
              <a:rPr lang="en" sz="1600"/>
              <a:t> ~55% accuracy </a:t>
            </a:r>
            <a:endParaRPr sz="1600"/>
          </a:p>
          <a:p>
            <a:pPr indent="-330200" lvl="0" marL="457200" rtl="0" algn="l">
              <a:spcBef>
                <a:spcPts val="0"/>
              </a:spcBef>
              <a:spcAft>
                <a:spcPts val="0"/>
              </a:spcAft>
              <a:buSzPts val="1600"/>
              <a:buChar char="●"/>
            </a:pPr>
            <a:r>
              <a:rPr lang="en" sz="1600"/>
              <a:t>Identifies significant variables that were not significant or were not used in previous literature</a:t>
            </a:r>
            <a:endParaRPr sz="1600"/>
          </a:p>
          <a:p>
            <a:pPr indent="0" lvl="0" marL="457200" rtl="0" algn="l">
              <a:spcBef>
                <a:spcPts val="1200"/>
              </a:spcBef>
              <a:spcAft>
                <a:spcPts val="1200"/>
              </a:spcAft>
              <a:buNone/>
            </a:pPr>
            <a:r>
              <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Models</a:t>
            </a:r>
            <a:endParaRPr/>
          </a:p>
        </p:txBody>
      </p:sp>
      <p:sp>
        <p:nvSpPr>
          <p:cNvPr id="168" name="Google Shape;168;p24"/>
          <p:cNvSpPr txBox="1"/>
          <p:nvPr>
            <p:ph idx="1" type="body"/>
          </p:nvPr>
        </p:nvSpPr>
        <p:spPr>
          <a:xfrm>
            <a:off x="361900" y="2023200"/>
            <a:ext cx="7788000" cy="2692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1800"/>
              <a:t>Deep Recurrent Convolutional Neural Network (DRCNN)</a:t>
            </a:r>
            <a:endParaRPr sz="1800"/>
          </a:p>
          <a:p>
            <a:pPr indent="-342900" lvl="1" marL="914400" rtl="0" algn="l">
              <a:spcBef>
                <a:spcPts val="0"/>
              </a:spcBef>
              <a:spcAft>
                <a:spcPts val="0"/>
              </a:spcAft>
              <a:buSzPts val="1800"/>
              <a:buChar char="○"/>
            </a:pPr>
            <a:r>
              <a:rPr lang="en" sz="1800"/>
              <a:t>hybrid of convolutional neural networks and </a:t>
            </a:r>
            <a:r>
              <a:rPr lang="en" sz="1800"/>
              <a:t>recurrent neural network</a:t>
            </a:r>
            <a:r>
              <a:rPr lang="en" sz="1800"/>
              <a:t> </a:t>
            </a:r>
            <a:endParaRPr sz="1800"/>
          </a:p>
          <a:p>
            <a:pPr indent="-342900" lvl="0" marL="457200" rtl="0" algn="l">
              <a:spcBef>
                <a:spcPts val="0"/>
              </a:spcBef>
              <a:spcAft>
                <a:spcPts val="0"/>
              </a:spcAft>
              <a:buSzPts val="1800"/>
              <a:buChar char="●"/>
            </a:pPr>
            <a:r>
              <a:rPr lang="en" sz="1800"/>
              <a:t>Deep Neural Decision Trees (DNDT)</a:t>
            </a:r>
            <a:endParaRPr sz="1800"/>
          </a:p>
          <a:p>
            <a:pPr indent="-342900" lvl="1" marL="914400" rtl="0" algn="l">
              <a:spcBef>
                <a:spcPts val="0"/>
              </a:spcBef>
              <a:spcAft>
                <a:spcPts val="0"/>
              </a:spcAft>
              <a:buSzPts val="1800"/>
              <a:buChar char="○"/>
            </a:pPr>
            <a:r>
              <a:rPr lang="en" sz="1800"/>
              <a:t>neural networks where the weights correspond to a decision tree</a:t>
            </a:r>
            <a:endParaRPr sz="1800"/>
          </a:p>
          <a:p>
            <a:pPr indent="-342900" lvl="0" marL="457200" rtl="0" algn="l">
              <a:spcBef>
                <a:spcPts val="0"/>
              </a:spcBef>
              <a:spcAft>
                <a:spcPts val="0"/>
              </a:spcAft>
              <a:buSzPts val="1800"/>
              <a:buChar char="●"/>
            </a:pPr>
            <a:r>
              <a:rPr lang="en" sz="1800"/>
              <a:t>Deep Learning Linear Support Vector Machines (DSVR)</a:t>
            </a:r>
            <a:endParaRPr sz="1800"/>
          </a:p>
          <a:p>
            <a:pPr indent="0" lvl="0" marL="457200" rtl="0" algn="l">
              <a:spcBef>
                <a:spcPts val="1200"/>
              </a:spcBef>
              <a:spcAft>
                <a:spcPts val="1200"/>
              </a:spcAft>
              <a:buNone/>
            </a:pPr>
            <a:r>
              <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Variables and Sensitivity Analysis</a:t>
            </a:r>
            <a:endParaRPr/>
          </a:p>
        </p:txBody>
      </p:sp>
      <p:pic>
        <p:nvPicPr>
          <p:cNvPr id="174" name="Google Shape;174;p25"/>
          <p:cNvPicPr preferRelativeResize="0"/>
          <p:nvPr/>
        </p:nvPicPr>
        <p:blipFill>
          <a:blip r:embed="rId3">
            <a:alphaModFix/>
          </a:blip>
          <a:stretch>
            <a:fillRect/>
          </a:stretch>
        </p:blipFill>
        <p:spPr>
          <a:xfrm>
            <a:off x="773725" y="1913050"/>
            <a:ext cx="3553729" cy="2984852"/>
          </a:xfrm>
          <a:prstGeom prst="rect">
            <a:avLst/>
          </a:prstGeom>
          <a:noFill/>
          <a:ln>
            <a:noFill/>
          </a:ln>
        </p:spPr>
      </p:pic>
      <p:sp>
        <p:nvSpPr>
          <p:cNvPr id="175" name="Google Shape;175;p25"/>
          <p:cNvSpPr txBox="1"/>
          <p:nvPr/>
        </p:nvSpPr>
        <p:spPr>
          <a:xfrm>
            <a:off x="5283150" y="2036400"/>
            <a:ext cx="3410700" cy="2130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Font typeface="Lato"/>
              <a:buChar char="●"/>
            </a:pPr>
            <a:r>
              <a:rPr lang="en" sz="1600">
                <a:latin typeface="Lato"/>
                <a:ea typeface="Lato"/>
                <a:cs typeface="Lato"/>
                <a:sym typeface="Lato"/>
              </a:rPr>
              <a:t>Data sampled from 2011-2019</a:t>
            </a:r>
            <a:endParaRPr sz="1600">
              <a:latin typeface="Lato"/>
              <a:ea typeface="Lato"/>
              <a:cs typeface="Lato"/>
              <a:sym typeface="Lato"/>
            </a:endParaRPr>
          </a:p>
          <a:p>
            <a:pPr indent="-330200" lvl="0" marL="457200" rtl="0" algn="l">
              <a:lnSpc>
                <a:spcPct val="115000"/>
              </a:lnSpc>
              <a:spcBef>
                <a:spcPts val="0"/>
              </a:spcBef>
              <a:spcAft>
                <a:spcPts val="0"/>
              </a:spcAft>
              <a:buSzPts val="1600"/>
              <a:buFont typeface="Lato"/>
              <a:buChar char="●"/>
            </a:pPr>
            <a:r>
              <a:rPr lang="en" sz="1600">
                <a:latin typeface="Lato"/>
                <a:ea typeface="Lato"/>
                <a:cs typeface="Lato"/>
                <a:sym typeface="Lato"/>
              </a:rPr>
              <a:t>supply and demand variables, attractiveness, macroeconomic and financial variables,</a:t>
            </a:r>
            <a:endParaRPr sz="1600">
              <a:latin typeface="Lato"/>
              <a:ea typeface="Lato"/>
              <a:cs typeface="Lato"/>
              <a:sym typeface="Lato"/>
            </a:endParaRPr>
          </a:p>
          <a:p>
            <a:pPr indent="-330200" lvl="0" marL="457200" rtl="0" algn="l">
              <a:lnSpc>
                <a:spcPct val="115000"/>
              </a:lnSpc>
              <a:spcBef>
                <a:spcPts val="0"/>
              </a:spcBef>
              <a:spcAft>
                <a:spcPts val="0"/>
              </a:spcAft>
              <a:buSzPts val="1600"/>
              <a:buFont typeface="Lato"/>
              <a:buChar char="●"/>
            </a:pPr>
            <a:r>
              <a:rPr lang="en" sz="1600">
                <a:latin typeface="Lato"/>
                <a:ea typeface="Lato"/>
                <a:cs typeface="Lato"/>
                <a:sym typeface="Lato"/>
              </a:rPr>
              <a:t>Sobol </a:t>
            </a:r>
            <a:r>
              <a:rPr lang="en" sz="1600">
                <a:latin typeface="Lato"/>
                <a:ea typeface="Lato"/>
                <a:cs typeface="Lato"/>
                <a:sym typeface="Lato"/>
              </a:rPr>
              <a:t>sensitivity</a:t>
            </a:r>
            <a:r>
              <a:rPr lang="en" sz="1600">
                <a:latin typeface="Lato"/>
                <a:ea typeface="Lato"/>
                <a:cs typeface="Lato"/>
                <a:sym typeface="Lato"/>
              </a:rPr>
              <a:t> </a:t>
            </a:r>
            <a:r>
              <a:rPr lang="en" sz="1600">
                <a:latin typeface="Lato"/>
                <a:ea typeface="Lato"/>
                <a:cs typeface="Lato"/>
                <a:sym typeface="Lato"/>
              </a:rPr>
              <a:t>analysis will help determine most relevant variables</a:t>
            </a:r>
            <a:r>
              <a:rPr lang="en" sz="1600">
                <a:latin typeface="Lato"/>
                <a:ea typeface="Lato"/>
                <a:cs typeface="Lato"/>
                <a:sym typeface="Lato"/>
              </a:rPr>
              <a:t> </a:t>
            </a:r>
            <a:endParaRPr sz="1600">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181" name="Google Shape;181;p2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In terms of performance DRCNN (~95%) &gt; DNDT (~94%)  &gt; DSVR (~93%)</a:t>
            </a:r>
            <a:endParaRPr sz="1600"/>
          </a:p>
          <a:p>
            <a:pPr indent="-330200" lvl="0" marL="457200" rtl="0" algn="l">
              <a:spcBef>
                <a:spcPts val="0"/>
              </a:spcBef>
              <a:spcAft>
                <a:spcPts val="0"/>
              </a:spcAft>
              <a:buSzPts val="1600"/>
              <a:buChar char="●"/>
            </a:pPr>
            <a:r>
              <a:rPr lang="en" sz="1600"/>
              <a:t>Much better than previous literature </a:t>
            </a:r>
            <a:endParaRPr sz="1600"/>
          </a:p>
          <a:p>
            <a:pPr indent="-330200" lvl="0" marL="457200" rtl="0" algn="l">
              <a:spcBef>
                <a:spcPts val="0"/>
              </a:spcBef>
              <a:spcAft>
                <a:spcPts val="0"/>
              </a:spcAft>
              <a:buSzPts val="1600"/>
              <a:buChar char="●"/>
            </a:pPr>
            <a:r>
              <a:rPr lang="en" sz="1600"/>
              <a:t>Sobol analysis determined that the most significant </a:t>
            </a:r>
            <a:r>
              <a:rPr lang="en" sz="1600"/>
              <a:t>variables (across all 3 of the models)</a:t>
            </a:r>
            <a:r>
              <a:rPr lang="en" sz="1600"/>
              <a:t> are block size, cost per transaction and difficulty </a:t>
            </a:r>
            <a:endParaRPr sz="1600"/>
          </a:p>
          <a:p>
            <a:pPr indent="-330200" lvl="0" marL="457200" rtl="0" algn="l">
              <a:spcBef>
                <a:spcPts val="0"/>
              </a:spcBef>
              <a:spcAft>
                <a:spcPts val="0"/>
              </a:spcAft>
              <a:buSzPts val="1600"/>
              <a:buChar char="●"/>
            </a:pPr>
            <a:r>
              <a:rPr lang="en" sz="1600"/>
              <a:t>In DRCNN, additional significant variables include the transaction value/volume, block size, dollar exchange rate, Dow Jones, and gold</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7"/>
          <p:cNvSpPr txBox="1"/>
          <p:nvPr>
            <p:ph type="title"/>
          </p:nvPr>
        </p:nvSpPr>
        <p:spPr>
          <a:xfrm>
            <a:off x="1272125" y="1318650"/>
            <a:ext cx="6427500" cy="269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Cryptocurrency forecasting with deep learning chaotic neural networks</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sz="1700"/>
              <a:t>Salim Lahmiri, Stelios Bekiros</a:t>
            </a:r>
            <a:endParaRPr sz="1700"/>
          </a:p>
          <a:p>
            <a:pPr indent="0" lvl="0" marL="0" rtl="0" algn="ctr">
              <a:spcBef>
                <a:spcPts val="0"/>
              </a:spcBef>
              <a:spcAft>
                <a:spcPts val="0"/>
              </a:spcAft>
              <a:buNone/>
            </a:pPr>
            <a:r>
              <a:t/>
            </a:r>
            <a:endParaRPr sz="1700"/>
          </a:p>
          <a:p>
            <a:pPr indent="0" lvl="0" marL="0" rtl="0" algn="ctr">
              <a:spcBef>
                <a:spcPts val="0"/>
              </a:spcBef>
              <a:spcAft>
                <a:spcPts val="0"/>
              </a:spcAft>
              <a:buNone/>
            </a:pPr>
            <a:r>
              <a:rPr lang="en" sz="1700"/>
              <a:t>Published: January 2019</a:t>
            </a:r>
            <a:endParaRPr sz="1700"/>
          </a:p>
        </p:txBody>
      </p:sp>
      <p:sp>
        <p:nvSpPr>
          <p:cNvPr id="187" name="Google Shape;187;p27"/>
          <p:cNvSpPr txBox="1"/>
          <p:nvPr/>
        </p:nvSpPr>
        <p:spPr>
          <a:xfrm>
            <a:off x="2791750" y="4084775"/>
            <a:ext cx="38352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Full paper: </a:t>
            </a:r>
            <a:r>
              <a:rPr lang="en" u="sng">
                <a:solidFill>
                  <a:schemeClr val="hlink"/>
                </a:solidFill>
                <a:latin typeface="Lato"/>
                <a:ea typeface="Lato"/>
                <a:cs typeface="Lato"/>
                <a:sym typeface="Lato"/>
                <a:hlinkClick r:id="rId3"/>
              </a:rPr>
              <a:t>https://www.sciencedirect.com/science/article/pii/S0960077918310233</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Technical Contributions</a:t>
            </a:r>
            <a:endParaRPr/>
          </a:p>
        </p:txBody>
      </p:sp>
      <p:sp>
        <p:nvSpPr>
          <p:cNvPr id="193" name="Google Shape;193;p28"/>
          <p:cNvSpPr txBox="1"/>
          <p:nvPr>
            <p:ph idx="1" type="body"/>
          </p:nvPr>
        </p:nvSpPr>
        <p:spPr>
          <a:xfrm>
            <a:off x="729450" y="2078875"/>
            <a:ext cx="7688700" cy="2971500"/>
          </a:xfrm>
          <a:prstGeom prst="rect">
            <a:avLst/>
          </a:prstGeom>
        </p:spPr>
        <p:txBody>
          <a:bodyPr anchorCtr="0" anchor="t" bIns="91425" lIns="91425" spcFirstLastPara="1" rIns="91425" wrap="square" tIns="91425">
            <a:normAutofit fontScale="92500" lnSpcReduction="20000"/>
          </a:bodyPr>
          <a:lstStyle/>
          <a:p>
            <a:pPr indent="-340201" lvl="0" marL="457200" rtl="0" algn="l">
              <a:spcBef>
                <a:spcPts val="0"/>
              </a:spcBef>
              <a:spcAft>
                <a:spcPts val="0"/>
              </a:spcAft>
              <a:buSzPct val="100000"/>
              <a:buChar char="●"/>
            </a:pPr>
            <a:r>
              <a:rPr lang="en" sz="1900"/>
              <a:t>Investigation of structure of time series of digital currencies revealed fractal dynamics, long memory, and self-similarity</a:t>
            </a:r>
            <a:endParaRPr sz="1900"/>
          </a:p>
          <a:p>
            <a:pPr indent="-340201" lvl="0" marL="457200" rtl="0" algn="l">
              <a:spcBef>
                <a:spcPts val="0"/>
              </a:spcBef>
              <a:spcAft>
                <a:spcPts val="0"/>
              </a:spcAft>
              <a:buSzPct val="100000"/>
              <a:buChar char="●"/>
            </a:pPr>
            <a:r>
              <a:rPr lang="en" sz="1900"/>
              <a:t>Validation via comparison of LSTM vis-a-vis GRNNs which failed to approximate global non-linear patterns [paper discusses how GRNNs based on Gaussian kernels are suitable only for local approximation of non-stationary signals]</a:t>
            </a:r>
            <a:endParaRPr sz="1900"/>
          </a:p>
          <a:p>
            <a:pPr indent="-340201" lvl="0" marL="457200" rtl="0" algn="l">
              <a:spcBef>
                <a:spcPts val="0"/>
              </a:spcBef>
              <a:spcAft>
                <a:spcPts val="0"/>
              </a:spcAft>
              <a:buSzPct val="100000"/>
              <a:buChar char="●"/>
            </a:pPr>
            <a:r>
              <a:rPr lang="en" sz="1900"/>
              <a:t>Dataset relied solely on daily prices in US dollars for BTC from 2010-2018 [two other digital currencies were also tested, the scope of which is beyond our paper, but confirm similar results]</a:t>
            </a:r>
            <a:endParaRPr sz="1900"/>
          </a:p>
          <a:p>
            <a:pPr indent="0" lvl="0" marL="457200" rtl="0" algn="l">
              <a:spcBef>
                <a:spcPts val="1200"/>
              </a:spcBef>
              <a:spcAft>
                <a:spcPts val="1200"/>
              </a:spcAft>
              <a:buNone/>
            </a:pPr>
            <a:r>
              <a:t/>
            </a:r>
            <a:endParaRPr sz="19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9"/>
          <p:cNvSpPr txBox="1"/>
          <p:nvPr>
            <p:ph type="title"/>
          </p:nvPr>
        </p:nvSpPr>
        <p:spPr>
          <a:xfrm>
            <a:off x="727650" y="11610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Models</a:t>
            </a:r>
            <a:endParaRPr/>
          </a:p>
        </p:txBody>
      </p:sp>
      <p:sp>
        <p:nvSpPr>
          <p:cNvPr id="199" name="Google Shape;199;p29"/>
          <p:cNvSpPr txBox="1"/>
          <p:nvPr>
            <p:ph idx="1" type="body"/>
          </p:nvPr>
        </p:nvSpPr>
        <p:spPr>
          <a:xfrm>
            <a:off x="200850" y="1571925"/>
            <a:ext cx="3998100" cy="14793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Standard LSTM used to take advantage of Long Memory features in pricing using input gate, forget gate, and output gate</a:t>
            </a:r>
            <a:endParaRPr/>
          </a:p>
        </p:txBody>
      </p:sp>
      <p:pic>
        <p:nvPicPr>
          <p:cNvPr id="200" name="Google Shape;200;p29"/>
          <p:cNvPicPr preferRelativeResize="0"/>
          <p:nvPr/>
        </p:nvPicPr>
        <p:blipFill>
          <a:blip r:embed="rId3">
            <a:alphaModFix/>
          </a:blip>
          <a:stretch>
            <a:fillRect/>
          </a:stretch>
        </p:blipFill>
        <p:spPr>
          <a:xfrm>
            <a:off x="640825" y="2332625"/>
            <a:ext cx="2797115" cy="2810875"/>
          </a:xfrm>
          <a:prstGeom prst="rect">
            <a:avLst/>
          </a:prstGeom>
          <a:noFill/>
          <a:ln>
            <a:noFill/>
          </a:ln>
        </p:spPr>
      </p:pic>
      <p:sp>
        <p:nvSpPr>
          <p:cNvPr id="201" name="Google Shape;201;p29"/>
          <p:cNvSpPr txBox="1"/>
          <p:nvPr>
            <p:ph idx="1" type="body"/>
          </p:nvPr>
        </p:nvSpPr>
        <p:spPr>
          <a:xfrm>
            <a:off x="4418250" y="853325"/>
            <a:ext cx="3998100" cy="14793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Baseline GRNN uses gaussian kernel and four layers: input, pattern, </a:t>
            </a:r>
            <a:r>
              <a:rPr lang="en"/>
              <a:t>summation</a:t>
            </a:r>
            <a:r>
              <a:rPr lang="en"/>
              <a:t>, and output layer, with input as past price and output as future price</a:t>
            </a:r>
            <a:endParaRPr/>
          </a:p>
        </p:txBody>
      </p:sp>
      <p:pic>
        <p:nvPicPr>
          <p:cNvPr id="202" name="Google Shape;202;p29"/>
          <p:cNvPicPr preferRelativeResize="0"/>
          <p:nvPr/>
        </p:nvPicPr>
        <p:blipFill>
          <a:blip r:embed="rId4">
            <a:alphaModFix/>
          </a:blip>
          <a:stretch>
            <a:fillRect/>
          </a:stretch>
        </p:blipFill>
        <p:spPr>
          <a:xfrm>
            <a:off x="4915700" y="1958950"/>
            <a:ext cx="3396149" cy="30444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208" name="Google Shape;208;p30"/>
          <p:cNvSpPr txBox="1"/>
          <p:nvPr/>
        </p:nvSpPr>
        <p:spPr>
          <a:xfrm>
            <a:off x="3816400" y="1853850"/>
            <a:ext cx="5193600" cy="3263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Font typeface="Lato"/>
              <a:buChar char="●"/>
            </a:pPr>
            <a:r>
              <a:rPr lang="en" sz="1600">
                <a:latin typeface="Lato"/>
                <a:ea typeface="Lato"/>
                <a:cs typeface="Lato"/>
                <a:sym typeface="Lato"/>
              </a:rPr>
              <a:t>Blue line represents DL predictions - massive improvement upon general regression NN - measured via RSMEs</a:t>
            </a:r>
            <a:endParaRPr sz="1600">
              <a:latin typeface="Lato"/>
              <a:ea typeface="Lato"/>
              <a:cs typeface="Lato"/>
              <a:sym typeface="Lato"/>
            </a:endParaRPr>
          </a:p>
          <a:p>
            <a:pPr indent="-330200" lvl="0" marL="457200" rtl="0" algn="l">
              <a:lnSpc>
                <a:spcPct val="115000"/>
              </a:lnSpc>
              <a:spcBef>
                <a:spcPts val="0"/>
              </a:spcBef>
              <a:spcAft>
                <a:spcPts val="0"/>
              </a:spcAft>
              <a:buSzPts val="1600"/>
              <a:buFont typeface="Lato"/>
              <a:buChar char="●"/>
            </a:pPr>
            <a:r>
              <a:rPr lang="en" sz="1600">
                <a:latin typeface="Lato"/>
                <a:ea typeface="Lato"/>
                <a:cs typeface="Lato"/>
                <a:sym typeface="Lato"/>
              </a:rPr>
              <a:t>DFA and LLE analysis showed evidence in form of fractality which shows evidence of short term predictability </a:t>
            </a:r>
            <a:endParaRPr sz="1600">
              <a:latin typeface="Lato"/>
              <a:ea typeface="Lato"/>
              <a:cs typeface="Lato"/>
              <a:sym typeface="Lato"/>
            </a:endParaRPr>
          </a:p>
          <a:p>
            <a:pPr indent="-330200" lvl="0" marL="457200" rtl="0" algn="l">
              <a:lnSpc>
                <a:spcPct val="115000"/>
              </a:lnSpc>
              <a:spcBef>
                <a:spcPts val="0"/>
              </a:spcBef>
              <a:spcAft>
                <a:spcPts val="0"/>
              </a:spcAft>
              <a:buSzPts val="1600"/>
              <a:buFont typeface="Lato"/>
              <a:buChar char="●"/>
            </a:pPr>
            <a:r>
              <a:rPr lang="en" sz="1600">
                <a:latin typeface="Lato"/>
                <a:ea typeface="Lato"/>
                <a:cs typeface="Lato"/>
                <a:sym typeface="Lato"/>
              </a:rPr>
              <a:t>LSTM model was able to learn chaotic and self-similar patterns - confirming </a:t>
            </a:r>
            <a:r>
              <a:rPr lang="en" sz="1600">
                <a:latin typeface="Lato"/>
                <a:ea typeface="Lato"/>
                <a:cs typeface="Lato"/>
                <a:sym typeface="Lato"/>
              </a:rPr>
              <a:t>effectiveness</a:t>
            </a:r>
            <a:r>
              <a:rPr lang="en" sz="1600">
                <a:latin typeface="Lato"/>
                <a:ea typeface="Lato"/>
                <a:cs typeface="Lato"/>
                <a:sym typeface="Lato"/>
              </a:rPr>
              <a:t> to forecast digital currency markets</a:t>
            </a:r>
            <a:endParaRPr sz="1600">
              <a:latin typeface="Lato"/>
              <a:ea typeface="Lato"/>
              <a:cs typeface="Lato"/>
              <a:sym typeface="Lato"/>
            </a:endParaRPr>
          </a:p>
          <a:p>
            <a:pPr indent="-330200" lvl="0" marL="457200" rtl="0" algn="l">
              <a:lnSpc>
                <a:spcPct val="115000"/>
              </a:lnSpc>
              <a:spcBef>
                <a:spcPts val="0"/>
              </a:spcBef>
              <a:spcAft>
                <a:spcPts val="0"/>
              </a:spcAft>
              <a:buSzPts val="1600"/>
              <a:buFont typeface="Lato"/>
              <a:buChar char="●"/>
            </a:pPr>
            <a:r>
              <a:rPr lang="en" sz="1600">
                <a:latin typeface="Lato"/>
                <a:ea typeface="Lato"/>
                <a:cs typeface="Lato"/>
                <a:sym typeface="Lato"/>
              </a:rPr>
              <a:t>Calculated HE value showed long memory-features, inherent fractality </a:t>
            </a:r>
            <a:endParaRPr sz="1600">
              <a:latin typeface="Lato"/>
              <a:ea typeface="Lato"/>
              <a:cs typeface="Lato"/>
              <a:sym typeface="Lato"/>
            </a:endParaRPr>
          </a:p>
        </p:txBody>
      </p:sp>
      <p:pic>
        <p:nvPicPr>
          <p:cNvPr id="209" name="Google Shape;209;p30"/>
          <p:cNvPicPr preferRelativeResize="0"/>
          <p:nvPr/>
        </p:nvPicPr>
        <p:blipFill>
          <a:blip r:embed="rId3">
            <a:alphaModFix/>
          </a:blip>
          <a:stretch>
            <a:fillRect/>
          </a:stretch>
        </p:blipFill>
        <p:spPr>
          <a:xfrm>
            <a:off x="248050" y="1696475"/>
            <a:ext cx="3453551" cy="33665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1"/>
          <p:cNvSpPr txBox="1"/>
          <p:nvPr>
            <p:ph type="title"/>
          </p:nvPr>
        </p:nvSpPr>
        <p:spPr>
          <a:xfrm>
            <a:off x="1272125" y="1318650"/>
            <a:ext cx="6427500" cy="2694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Forecasting</a:t>
            </a:r>
            <a:r>
              <a:rPr lang="en"/>
              <a:t> the price of Bitcoin using deep learning</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sz="1700"/>
              <a:t>Mingxi Liu, Guowen Li, Jianping Li, Xiaoqian Zhu, Yinhong Yao</a:t>
            </a:r>
            <a:endParaRPr sz="1700"/>
          </a:p>
          <a:p>
            <a:pPr indent="0" lvl="0" marL="0" rtl="0" algn="ctr">
              <a:spcBef>
                <a:spcPts val="0"/>
              </a:spcBef>
              <a:spcAft>
                <a:spcPts val="0"/>
              </a:spcAft>
              <a:buNone/>
            </a:pPr>
            <a:r>
              <a:t/>
            </a:r>
            <a:endParaRPr sz="1700"/>
          </a:p>
          <a:p>
            <a:pPr indent="0" lvl="0" marL="0" rtl="0" algn="ctr">
              <a:spcBef>
                <a:spcPts val="0"/>
              </a:spcBef>
              <a:spcAft>
                <a:spcPts val="0"/>
              </a:spcAft>
              <a:buNone/>
            </a:pPr>
            <a:r>
              <a:rPr lang="en" sz="1700"/>
              <a:t>Published: May 2021</a:t>
            </a:r>
            <a:endParaRPr sz="1700"/>
          </a:p>
        </p:txBody>
      </p:sp>
      <p:sp>
        <p:nvSpPr>
          <p:cNvPr id="215" name="Google Shape;215;p31"/>
          <p:cNvSpPr txBox="1"/>
          <p:nvPr/>
        </p:nvSpPr>
        <p:spPr>
          <a:xfrm>
            <a:off x="2428600" y="4013250"/>
            <a:ext cx="3835200" cy="1262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Full paper: </a:t>
            </a:r>
            <a:r>
              <a:rPr lang="en" u="sng">
                <a:solidFill>
                  <a:schemeClr val="hlink"/>
                </a:solidFill>
                <a:latin typeface="Lato"/>
                <a:ea typeface="Lato"/>
                <a:cs typeface="Lato"/>
                <a:sym typeface="Lato"/>
                <a:hlinkClick r:id="rId3"/>
              </a:rPr>
              <a:t>https://www.sciencedirect.com/science/article/pii/S1544612320304864?via%3Dihub</a:t>
            </a:r>
            <a:endParaRPr>
              <a:latin typeface="Lato"/>
              <a:ea typeface="Lato"/>
              <a:cs typeface="Lato"/>
              <a:sym typeface="Lato"/>
            </a:endParaRPr>
          </a:p>
          <a:p>
            <a:pPr indent="0" lvl="0" marL="0" rtl="0" algn="ctr">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a:t>
            </a:r>
            <a:endParaRPr/>
          </a:p>
        </p:txBody>
      </p:sp>
      <p:sp>
        <p:nvSpPr>
          <p:cNvPr id="93" name="Google Shape;93;p14"/>
          <p:cNvSpPr txBox="1"/>
          <p:nvPr/>
        </p:nvSpPr>
        <p:spPr>
          <a:xfrm>
            <a:off x="633775" y="1853850"/>
            <a:ext cx="7688700" cy="3263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Font typeface="Lato"/>
              <a:buChar char="●"/>
            </a:pPr>
            <a:r>
              <a:rPr lang="en" sz="1600">
                <a:latin typeface="Lato"/>
                <a:ea typeface="Lato"/>
                <a:cs typeface="Lato"/>
                <a:sym typeface="Lato"/>
              </a:rPr>
              <a:t>BTC/</a:t>
            </a:r>
            <a:r>
              <a:rPr lang="en" sz="1600">
                <a:latin typeface="Lato"/>
                <a:ea typeface="Lato"/>
                <a:cs typeface="Lato"/>
                <a:sym typeface="Lato"/>
              </a:rPr>
              <a:t>Cryptocurrencies represent an incredibly interesting application problem to DL forecasting, involving unique technical factors (blocksize, chain activity, etc) and correlations with macroeconomic influences and of course public opinion</a:t>
            </a:r>
            <a:r>
              <a:rPr lang="en" sz="1600">
                <a:latin typeface="Lato"/>
                <a:ea typeface="Lato"/>
                <a:cs typeface="Lato"/>
                <a:sym typeface="Lato"/>
              </a:rPr>
              <a:t> </a:t>
            </a:r>
            <a:endParaRPr sz="1600">
              <a:latin typeface="Lato"/>
              <a:ea typeface="Lato"/>
              <a:cs typeface="Lato"/>
              <a:sym typeface="Lato"/>
            </a:endParaRPr>
          </a:p>
          <a:p>
            <a:pPr indent="-330200" lvl="0" marL="457200" rtl="0" algn="l">
              <a:lnSpc>
                <a:spcPct val="115000"/>
              </a:lnSpc>
              <a:spcBef>
                <a:spcPts val="0"/>
              </a:spcBef>
              <a:spcAft>
                <a:spcPts val="0"/>
              </a:spcAft>
              <a:buSzPts val="1600"/>
              <a:buFont typeface="Lato"/>
              <a:buChar char="●"/>
            </a:pPr>
            <a:r>
              <a:rPr lang="en" sz="1600">
                <a:latin typeface="Lato"/>
                <a:ea typeface="Lato"/>
                <a:cs typeface="Lato"/>
                <a:sym typeface="Lato"/>
              </a:rPr>
              <a:t>DL is uniquely suited to be applied because of the ability to capture and learn hidden/abstract patterns from such a varied data factor set, and the inherent structure which has been shown to involve long memory, and internal fractality that make traditional ML models less useful </a:t>
            </a:r>
            <a:endParaRPr sz="1600">
              <a:latin typeface="Lato"/>
              <a:ea typeface="Lato"/>
              <a:cs typeface="Lato"/>
              <a:sym typeface="Lato"/>
            </a:endParaRPr>
          </a:p>
          <a:p>
            <a:pPr indent="-330200" lvl="0" marL="457200" rtl="0" algn="l">
              <a:lnSpc>
                <a:spcPct val="115000"/>
              </a:lnSpc>
              <a:spcBef>
                <a:spcPts val="0"/>
              </a:spcBef>
              <a:spcAft>
                <a:spcPts val="0"/>
              </a:spcAft>
              <a:buSzPts val="1600"/>
              <a:buFont typeface="Lato"/>
              <a:buChar char="●"/>
            </a:pPr>
            <a:r>
              <a:rPr lang="en" sz="1600">
                <a:latin typeface="Lato"/>
                <a:ea typeface="Lato"/>
                <a:cs typeface="Lato"/>
                <a:sym typeface="Lato"/>
              </a:rPr>
              <a:t>Finally, the financial implications have made the area an active area of research, and many interesting papers have been published in the past few years on the subject as such</a:t>
            </a:r>
            <a:endParaRPr sz="1600">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Technical Contributions</a:t>
            </a:r>
            <a:endParaRPr/>
          </a:p>
        </p:txBody>
      </p:sp>
      <p:sp>
        <p:nvSpPr>
          <p:cNvPr id="221" name="Google Shape;221;p3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70000" lnSpcReduction="20000"/>
          </a:bodyPr>
          <a:lstStyle/>
          <a:p>
            <a:pPr indent="-313055" lvl="0" marL="457200" rtl="0" algn="l">
              <a:spcBef>
                <a:spcPts val="0"/>
              </a:spcBef>
              <a:spcAft>
                <a:spcPts val="0"/>
              </a:spcAft>
              <a:buSzPct val="100000"/>
              <a:buChar char="●"/>
            </a:pPr>
            <a:r>
              <a:rPr lang="en" sz="1900"/>
              <a:t>Improved upon previous studies to create determinants of Bitcoin price based upon (broadly) (1) cryptocurrency market factors, (2) macroeconomic </a:t>
            </a:r>
            <a:r>
              <a:rPr lang="en" sz="1900"/>
              <a:t>environment</a:t>
            </a:r>
            <a:r>
              <a:rPr lang="en" sz="1900"/>
              <a:t>, and (3) public attention</a:t>
            </a:r>
            <a:endParaRPr sz="1900"/>
          </a:p>
          <a:p>
            <a:pPr indent="-313055" lvl="0" marL="457200" rtl="0" algn="l">
              <a:spcBef>
                <a:spcPts val="0"/>
              </a:spcBef>
              <a:spcAft>
                <a:spcPts val="0"/>
              </a:spcAft>
              <a:buSzPct val="100000"/>
              <a:buChar char="●"/>
            </a:pPr>
            <a:r>
              <a:rPr lang="en" sz="1900"/>
              <a:t>Application of DL method named Stacked Denoising Autoencoders (SDAE) to predict next day prices</a:t>
            </a:r>
            <a:endParaRPr sz="1900"/>
          </a:p>
          <a:p>
            <a:pPr indent="-313055" lvl="0" marL="457200" rtl="0" algn="l">
              <a:spcBef>
                <a:spcPts val="0"/>
              </a:spcBef>
              <a:spcAft>
                <a:spcPts val="0"/>
              </a:spcAft>
              <a:buSzPct val="100000"/>
              <a:buChar char="●"/>
            </a:pPr>
            <a:r>
              <a:rPr lang="en" sz="1900"/>
              <a:t>Vis-a-vis comparison with benchmark methods Support Vector Regression (SVR) and Back Propagation Neural Network (BPNN) which are widely used as the best </a:t>
            </a:r>
            <a:r>
              <a:rPr lang="en" sz="1900"/>
              <a:t>performing</a:t>
            </a:r>
            <a:r>
              <a:rPr lang="en" sz="1900"/>
              <a:t> ML methods for forecasting domain </a:t>
            </a:r>
            <a:endParaRPr sz="1900"/>
          </a:p>
          <a:p>
            <a:pPr indent="-313055" lvl="0" marL="457200" rtl="0" algn="l">
              <a:spcBef>
                <a:spcPts val="0"/>
              </a:spcBef>
              <a:spcAft>
                <a:spcPts val="0"/>
              </a:spcAft>
              <a:buSzPct val="100000"/>
              <a:buChar char="●"/>
            </a:pPr>
            <a:r>
              <a:rPr lang="en" sz="1900"/>
              <a:t>Validation of DL as an effective tool for forecasting BTC price as it can learn from sophisticated features by abstracting multiple levels of representation</a:t>
            </a:r>
            <a:endParaRPr sz="1900"/>
          </a:p>
          <a:p>
            <a:pPr indent="0" lvl="0" marL="457200" rtl="0" algn="l">
              <a:spcBef>
                <a:spcPts val="1200"/>
              </a:spcBef>
              <a:spcAft>
                <a:spcPts val="1200"/>
              </a:spcAft>
              <a:buNone/>
            </a:pPr>
            <a:r>
              <a:t/>
            </a:r>
            <a:endParaRPr sz="19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and Feature Engineering</a:t>
            </a:r>
            <a:endParaRPr/>
          </a:p>
        </p:txBody>
      </p:sp>
      <p:pic>
        <p:nvPicPr>
          <p:cNvPr id="227" name="Google Shape;227;p33"/>
          <p:cNvPicPr preferRelativeResize="0"/>
          <p:nvPr/>
        </p:nvPicPr>
        <p:blipFill>
          <a:blip r:embed="rId3">
            <a:alphaModFix/>
          </a:blip>
          <a:stretch>
            <a:fillRect/>
          </a:stretch>
        </p:blipFill>
        <p:spPr>
          <a:xfrm>
            <a:off x="286350" y="1722563"/>
            <a:ext cx="6581775" cy="3286125"/>
          </a:xfrm>
          <a:prstGeom prst="rect">
            <a:avLst/>
          </a:prstGeom>
          <a:noFill/>
          <a:ln>
            <a:noFill/>
          </a:ln>
        </p:spPr>
      </p:pic>
      <p:sp>
        <p:nvSpPr>
          <p:cNvPr id="228" name="Google Shape;228;p33"/>
          <p:cNvSpPr txBox="1"/>
          <p:nvPr>
            <p:ph idx="1" type="body"/>
          </p:nvPr>
        </p:nvSpPr>
        <p:spPr>
          <a:xfrm>
            <a:off x="6868125" y="2011925"/>
            <a:ext cx="2276400" cy="14793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Time period of these data span from July 2013 to December 2019, normalized to [0,1]</a:t>
            </a:r>
            <a:endParaRPr/>
          </a:p>
          <a:p>
            <a:pPr indent="-311150" lvl="0" marL="457200" rtl="0" algn="l">
              <a:spcBef>
                <a:spcPts val="0"/>
              </a:spcBef>
              <a:spcAft>
                <a:spcPts val="0"/>
              </a:spcAft>
              <a:buSzPts val="1300"/>
              <a:buChar char="-"/>
            </a:pPr>
            <a:r>
              <a:rPr lang="en"/>
              <a:t>80-20 test train split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4"/>
          <p:cNvSpPr txBox="1"/>
          <p:nvPr>
            <p:ph type="title"/>
          </p:nvPr>
        </p:nvSpPr>
        <p:spPr>
          <a:xfrm>
            <a:off x="727650" y="11610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Models</a:t>
            </a:r>
            <a:endParaRPr/>
          </a:p>
        </p:txBody>
      </p:sp>
      <p:sp>
        <p:nvSpPr>
          <p:cNvPr id="234" name="Google Shape;234;p34"/>
          <p:cNvSpPr txBox="1"/>
          <p:nvPr>
            <p:ph idx="1" type="body"/>
          </p:nvPr>
        </p:nvSpPr>
        <p:spPr>
          <a:xfrm>
            <a:off x="200850" y="1638875"/>
            <a:ext cx="3998100" cy="14793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SDAE network structure set to [40, 40, 20, 1], with activation functions of encoder as sigmoid, and decoder as linear function,</a:t>
            </a:r>
            <a:endParaRPr/>
          </a:p>
          <a:p>
            <a:pPr indent="-311150" lvl="0" marL="457200" rtl="0" algn="l">
              <a:spcBef>
                <a:spcPts val="0"/>
              </a:spcBef>
              <a:spcAft>
                <a:spcPts val="0"/>
              </a:spcAft>
              <a:buSzPts val="1300"/>
              <a:buChar char="-"/>
            </a:pPr>
            <a:r>
              <a:rPr lang="en"/>
              <a:t>Learning rate of 0.1, batch size of 50, number of epochs is 20</a:t>
            </a:r>
            <a:endParaRPr/>
          </a:p>
        </p:txBody>
      </p:sp>
      <p:pic>
        <p:nvPicPr>
          <p:cNvPr id="235" name="Google Shape;235;p34"/>
          <p:cNvPicPr preferRelativeResize="0"/>
          <p:nvPr/>
        </p:nvPicPr>
        <p:blipFill>
          <a:blip r:embed="rId3">
            <a:alphaModFix/>
          </a:blip>
          <a:stretch>
            <a:fillRect/>
          </a:stretch>
        </p:blipFill>
        <p:spPr>
          <a:xfrm>
            <a:off x="540775" y="3012350"/>
            <a:ext cx="3318238" cy="1787475"/>
          </a:xfrm>
          <a:prstGeom prst="rect">
            <a:avLst/>
          </a:prstGeom>
          <a:noFill/>
          <a:ln>
            <a:noFill/>
          </a:ln>
        </p:spPr>
      </p:pic>
      <p:sp>
        <p:nvSpPr>
          <p:cNvPr id="236" name="Google Shape;236;p34"/>
          <p:cNvSpPr txBox="1"/>
          <p:nvPr>
            <p:ph idx="1" type="body"/>
          </p:nvPr>
        </p:nvSpPr>
        <p:spPr>
          <a:xfrm>
            <a:off x="4619175" y="1696275"/>
            <a:ext cx="3998100" cy="3229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We have requested the github/code from the paper’s authors via email, hope to be able to replicate results</a:t>
            </a:r>
            <a:endParaRPr/>
          </a:p>
          <a:p>
            <a:pPr indent="-311150" lvl="0" marL="457200" rtl="0" algn="l">
              <a:spcBef>
                <a:spcPts val="0"/>
              </a:spcBef>
              <a:spcAft>
                <a:spcPts val="0"/>
              </a:spcAft>
              <a:buSzPts val="1300"/>
              <a:buChar char="-"/>
            </a:pPr>
            <a:r>
              <a:rPr lang="en"/>
              <a:t>Comparison/benchmark BPNN is one hidden layer with network structure of [40, 20,1] and sigmoid activation function, learning rate 0.1</a:t>
            </a:r>
            <a:endParaRPr/>
          </a:p>
          <a:p>
            <a:pPr indent="-311150" lvl="0" marL="457200" rtl="0" algn="l">
              <a:spcBef>
                <a:spcPts val="0"/>
              </a:spcBef>
              <a:spcAft>
                <a:spcPts val="0"/>
              </a:spcAft>
              <a:buSzPts val="1300"/>
              <a:buChar char="-"/>
            </a:pPr>
            <a:r>
              <a:rPr lang="en"/>
              <a:t>MSE loss function for SDAE/BPNN</a:t>
            </a:r>
            <a:endParaRPr/>
          </a:p>
          <a:p>
            <a:pPr indent="-311150" lvl="0" marL="457200" rtl="0" algn="l">
              <a:spcBef>
                <a:spcPts val="0"/>
              </a:spcBef>
              <a:spcAft>
                <a:spcPts val="0"/>
              </a:spcAft>
              <a:buSzPts val="1300"/>
              <a:buChar char="-"/>
            </a:pPr>
            <a:r>
              <a:rPr lang="en"/>
              <a:t>Other benchmark models SVR and PCA-SVR a Gaussian kernel is employed and Grid search + 5-fold validation are used to optimize.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242" name="Google Shape;242;p35"/>
          <p:cNvSpPr txBox="1"/>
          <p:nvPr/>
        </p:nvSpPr>
        <p:spPr>
          <a:xfrm>
            <a:off x="5222400" y="1853850"/>
            <a:ext cx="3787500" cy="2130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Font typeface="Lato"/>
              <a:buChar char="●"/>
            </a:pPr>
            <a:r>
              <a:rPr lang="en" sz="1600">
                <a:latin typeface="Lato"/>
                <a:ea typeface="Lato"/>
                <a:cs typeface="Lato"/>
                <a:sym typeface="Lato"/>
              </a:rPr>
              <a:t>SDAE lowest MSE, BPNN performs worst during periods of wild fluctuations</a:t>
            </a:r>
            <a:endParaRPr sz="1600">
              <a:latin typeface="Lato"/>
              <a:ea typeface="Lato"/>
              <a:cs typeface="Lato"/>
              <a:sym typeface="Lato"/>
            </a:endParaRPr>
          </a:p>
          <a:p>
            <a:pPr indent="-330200" lvl="0" marL="457200" rtl="0" algn="l">
              <a:lnSpc>
                <a:spcPct val="115000"/>
              </a:lnSpc>
              <a:spcBef>
                <a:spcPts val="0"/>
              </a:spcBef>
              <a:spcAft>
                <a:spcPts val="0"/>
              </a:spcAft>
              <a:buSzPts val="1600"/>
              <a:buFont typeface="Lato"/>
              <a:buChar char="●"/>
            </a:pPr>
            <a:r>
              <a:rPr lang="en" sz="1600">
                <a:latin typeface="Lato"/>
                <a:ea typeface="Lato"/>
                <a:cs typeface="Lato"/>
                <a:sym typeface="Lato"/>
              </a:rPr>
              <a:t>SVR is competitive in terms of accuracy but requires more computational costs and time intensity to learn params</a:t>
            </a:r>
            <a:endParaRPr sz="1600">
              <a:latin typeface="Lato"/>
              <a:ea typeface="Lato"/>
              <a:cs typeface="Lato"/>
              <a:sym typeface="Lato"/>
            </a:endParaRPr>
          </a:p>
        </p:txBody>
      </p:sp>
      <p:pic>
        <p:nvPicPr>
          <p:cNvPr id="243" name="Google Shape;243;p35"/>
          <p:cNvPicPr preferRelativeResize="0"/>
          <p:nvPr/>
        </p:nvPicPr>
        <p:blipFill>
          <a:blip r:embed="rId3">
            <a:alphaModFix/>
          </a:blip>
          <a:stretch>
            <a:fillRect/>
          </a:stretch>
        </p:blipFill>
        <p:spPr>
          <a:xfrm>
            <a:off x="85450" y="1719950"/>
            <a:ext cx="5031751" cy="3331075"/>
          </a:xfrm>
          <a:prstGeom prst="rect">
            <a:avLst/>
          </a:prstGeom>
          <a:noFill/>
          <a:ln>
            <a:noFill/>
          </a:ln>
        </p:spPr>
      </p:pic>
      <p:pic>
        <p:nvPicPr>
          <p:cNvPr id="244" name="Google Shape;244;p35"/>
          <p:cNvPicPr preferRelativeResize="0"/>
          <p:nvPr/>
        </p:nvPicPr>
        <p:blipFill>
          <a:blip r:embed="rId4">
            <a:alphaModFix/>
          </a:blip>
          <a:stretch>
            <a:fillRect/>
          </a:stretch>
        </p:blipFill>
        <p:spPr>
          <a:xfrm>
            <a:off x="4686772" y="3912897"/>
            <a:ext cx="4361575" cy="10998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Observations / Insights</a:t>
            </a:r>
            <a:endParaRPr/>
          </a:p>
        </p:txBody>
      </p:sp>
      <p:sp>
        <p:nvSpPr>
          <p:cNvPr id="250" name="Google Shape;250;p36"/>
          <p:cNvSpPr txBox="1"/>
          <p:nvPr/>
        </p:nvSpPr>
        <p:spPr>
          <a:xfrm>
            <a:off x="729450" y="1853850"/>
            <a:ext cx="7688700" cy="2979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Font typeface="Lato"/>
              <a:buChar char="●"/>
            </a:pPr>
            <a:r>
              <a:rPr lang="en" sz="1600">
                <a:latin typeface="Lato"/>
                <a:ea typeface="Lato"/>
                <a:cs typeface="Lato"/>
                <a:sym typeface="Lato"/>
              </a:rPr>
              <a:t>General consensus is that the timeseries structure of the data lends itself well to forecasting using DL, specifically those that can capture abstract patterns at higher levels and understand long term memory, fractality</a:t>
            </a:r>
            <a:endParaRPr sz="1600">
              <a:latin typeface="Lato"/>
              <a:ea typeface="Lato"/>
              <a:cs typeface="Lato"/>
              <a:sym typeface="Lato"/>
            </a:endParaRPr>
          </a:p>
          <a:p>
            <a:pPr indent="-330200" lvl="0" marL="457200" rtl="0" algn="l">
              <a:lnSpc>
                <a:spcPct val="115000"/>
              </a:lnSpc>
              <a:spcBef>
                <a:spcPts val="0"/>
              </a:spcBef>
              <a:spcAft>
                <a:spcPts val="0"/>
              </a:spcAft>
              <a:buSzPts val="1600"/>
              <a:buFont typeface="Lato"/>
              <a:buChar char="●"/>
            </a:pPr>
            <a:r>
              <a:rPr lang="en" sz="1600">
                <a:latin typeface="Lato"/>
                <a:ea typeface="Lato"/>
                <a:cs typeface="Lato"/>
                <a:sym typeface="Lato"/>
              </a:rPr>
              <a:t>Quite a bit of research has been done on the determinants of BTC/cryptocurrency pricing, many of the papers we examined either </a:t>
            </a:r>
            <a:r>
              <a:rPr lang="en" sz="1600">
                <a:latin typeface="Lato"/>
                <a:ea typeface="Lato"/>
                <a:cs typeface="Lato"/>
                <a:sym typeface="Lato"/>
              </a:rPr>
              <a:t>referenced previous work directly or expanded. Other papers focused solely on price data as input to determine inherent structure</a:t>
            </a:r>
            <a:endParaRPr sz="1600">
              <a:latin typeface="Lato"/>
              <a:ea typeface="Lato"/>
              <a:cs typeface="Lato"/>
              <a:sym typeface="Lato"/>
            </a:endParaRPr>
          </a:p>
          <a:p>
            <a:pPr indent="-330200" lvl="0" marL="457200" rtl="0" algn="l">
              <a:lnSpc>
                <a:spcPct val="115000"/>
              </a:lnSpc>
              <a:spcBef>
                <a:spcPts val="0"/>
              </a:spcBef>
              <a:spcAft>
                <a:spcPts val="0"/>
              </a:spcAft>
              <a:buSzPts val="1600"/>
              <a:buFont typeface="Lato"/>
              <a:buChar char="●"/>
            </a:pPr>
            <a:r>
              <a:rPr lang="en" sz="1600">
                <a:latin typeface="Lato"/>
                <a:ea typeface="Lato"/>
                <a:cs typeface="Lato"/>
                <a:sym typeface="Lato"/>
              </a:rPr>
              <a:t>Papers that introduced new DL techniques to BTC forecasting (SDAE &amp; LSTM) only compared against baseline models, and further exploration necessary to understand the actual profitability of these approaches</a:t>
            </a:r>
            <a:endParaRPr sz="1600">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256" name="Google Shape;256;p37"/>
          <p:cNvSpPr txBox="1"/>
          <p:nvPr/>
        </p:nvSpPr>
        <p:spPr>
          <a:xfrm>
            <a:off x="729450" y="1853850"/>
            <a:ext cx="8137200" cy="30708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Font typeface="Lato"/>
              <a:buChar char="●"/>
            </a:pPr>
            <a:r>
              <a:rPr lang="en" sz="1500">
                <a:latin typeface="Lato"/>
                <a:ea typeface="Lato"/>
                <a:cs typeface="Lato"/>
                <a:sym typeface="Lato"/>
              </a:rPr>
              <a:t>Ji  et. al (our first paper) did use actual backtesting and measure comparative profitability, but found limited success with the existing models, but was relatively older (published 2019)</a:t>
            </a:r>
            <a:endParaRPr sz="1500">
              <a:latin typeface="Lato"/>
              <a:ea typeface="Lato"/>
              <a:cs typeface="Lato"/>
              <a:sym typeface="Lato"/>
            </a:endParaRPr>
          </a:p>
          <a:p>
            <a:pPr indent="-323850" lvl="0" marL="457200" rtl="0" algn="l">
              <a:lnSpc>
                <a:spcPct val="115000"/>
              </a:lnSpc>
              <a:spcBef>
                <a:spcPts val="0"/>
              </a:spcBef>
              <a:spcAft>
                <a:spcPts val="0"/>
              </a:spcAft>
              <a:buSzPts val="1500"/>
              <a:buFont typeface="Lato"/>
              <a:buChar char="●"/>
            </a:pPr>
            <a:r>
              <a:rPr lang="en" sz="1500">
                <a:latin typeface="Lato"/>
                <a:ea typeface="Lato"/>
                <a:cs typeface="Lato"/>
                <a:sym typeface="Lato"/>
              </a:rPr>
              <a:t>Further analysis could be done to apply similar comparative pricing/profitability backtesting to models that showed success in </a:t>
            </a:r>
            <a:r>
              <a:rPr lang="en" sz="1500">
                <a:latin typeface="Lato"/>
                <a:ea typeface="Lato"/>
                <a:cs typeface="Lato"/>
                <a:sym typeface="Lato"/>
              </a:rPr>
              <a:t>recent years such as SDAE, which perhaps our project could examine more closely and contribute to the literature in this way, as well as using a more updated determinant of factors on some of the models Ji et. al used</a:t>
            </a:r>
            <a:endParaRPr sz="1500">
              <a:latin typeface="Lato"/>
              <a:ea typeface="Lato"/>
              <a:cs typeface="Lato"/>
              <a:sym typeface="Lato"/>
            </a:endParaRPr>
          </a:p>
          <a:p>
            <a:pPr indent="-323850" lvl="0" marL="457200" rtl="0" algn="l">
              <a:lnSpc>
                <a:spcPct val="115000"/>
              </a:lnSpc>
              <a:spcBef>
                <a:spcPts val="0"/>
              </a:spcBef>
              <a:spcAft>
                <a:spcPts val="0"/>
              </a:spcAft>
              <a:buSzPts val="1500"/>
              <a:buFont typeface="Lato"/>
              <a:buChar char="●"/>
            </a:pPr>
            <a:r>
              <a:rPr lang="en" sz="1500">
                <a:latin typeface="Lato"/>
                <a:ea typeface="Lato"/>
                <a:cs typeface="Lato"/>
                <a:sym typeface="Lato"/>
              </a:rPr>
              <a:t>Finally, we hope through correspondence with the paper’s authors to be able to get a better glimpse into the training/structure of the models described in the papers, which would allow us to do interesting followup experiments and better understand the actual implementation </a:t>
            </a:r>
            <a:endParaRPr sz="15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269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A Comparative Study of Bitcoin Price Prediction Using Deep Learning</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sz="1700"/>
              <a:t>Suhwan Ji, Jongmin Kim and Hyeonseung Im</a:t>
            </a:r>
            <a:endParaRPr sz="1700"/>
          </a:p>
          <a:p>
            <a:pPr indent="0" lvl="0" marL="0" rtl="0" algn="ctr">
              <a:spcBef>
                <a:spcPts val="0"/>
              </a:spcBef>
              <a:spcAft>
                <a:spcPts val="0"/>
              </a:spcAft>
              <a:buNone/>
            </a:pPr>
            <a:r>
              <a:t/>
            </a:r>
            <a:endParaRPr sz="1700"/>
          </a:p>
          <a:p>
            <a:pPr indent="0" lvl="0" marL="0" rtl="0" algn="ctr">
              <a:spcBef>
                <a:spcPts val="0"/>
              </a:spcBef>
              <a:spcAft>
                <a:spcPts val="0"/>
              </a:spcAft>
              <a:buNone/>
            </a:pPr>
            <a:r>
              <a:rPr lang="en" sz="1700"/>
              <a:t>Published: 25 September 2019</a:t>
            </a:r>
            <a:endParaRPr sz="1700"/>
          </a:p>
        </p:txBody>
      </p:sp>
      <p:sp>
        <p:nvSpPr>
          <p:cNvPr id="99" name="Google Shape;99;p15"/>
          <p:cNvSpPr txBox="1"/>
          <p:nvPr/>
        </p:nvSpPr>
        <p:spPr>
          <a:xfrm>
            <a:off x="2782175" y="4304775"/>
            <a:ext cx="383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latin typeface="Lato"/>
                <a:ea typeface="Lato"/>
                <a:cs typeface="Lato"/>
                <a:sym typeface="Lato"/>
                <a:hlinkClick r:id="rId3"/>
              </a:rPr>
              <a:t>https://www.mdpi.com/2227-7390/7/10/898</a:t>
            </a:r>
            <a:endParaRPr>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Technical Contributions</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900"/>
              <a:t>Considers more complex DL models than previous studies</a:t>
            </a:r>
            <a:endParaRPr sz="1900"/>
          </a:p>
          <a:p>
            <a:pPr indent="-349250" lvl="0" marL="457200" rtl="0" algn="l">
              <a:spcBef>
                <a:spcPts val="0"/>
              </a:spcBef>
              <a:spcAft>
                <a:spcPts val="0"/>
              </a:spcAft>
              <a:buSzPts val="1900"/>
              <a:buChar char="●"/>
            </a:pPr>
            <a:r>
              <a:rPr lang="en" sz="1900"/>
              <a:t>Considers both classification and regression performance while previous studies mostly consider only regression </a:t>
            </a:r>
            <a:endParaRPr sz="1900"/>
          </a:p>
          <a:p>
            <a:pPr indent="-349250" lvl="0" marL="457200" rtl="0" algn="l">
              <a:spcBef>
                <a:spcPts val="0"/>
              </a:spcBef>
              <a:spcAft>
                <a:spcPts val="0"/>
              </a:spcAft>
              <a:buSzPts val="1900"/>
              <a:buChar char="●"/>
            </a:pPr>
            <a:r>
              <a:rPr lang="en" sz="1900"/>
              <a:t>Analysis on </a:t>
            </a:r>
            <a:r>
              <a:rPr lang="en" sz="1900"/>
              <a:t>profitability</a:t>
            </a:r>
            <a:r>
              <a:rPr lang="en" sz="1900"/>
              <a:t> of the models for algorithmic trading</a:t>
            </a:r>
            <a:endParaRPr sz="1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and Feature Engineering</a:t>
            </a:r>
            <a:endParaRPr/>
          </a:p>
        </p:txBody>
      </p:sp>
      <p:pic>
        <p:nvPicPr>
          <p:cNvPr id="111" name="Google Shape;111;p17"/>
          <p:cNvPicPr preferRelativeResize="0"/>
          <p:nvPr/>
        </p:nvPicPr>
        <p:blipFill>
          <a:blip r:embed="rId3">
            <a:alphaModFix/>
          </a:blip>
          <a:stretch>
            <a:fillRect/>
          </a:stretch>
        </p:blipFill>
        <p:spPr>
          <a:xfrm>
            <a:off x="729450" y="1792125"/>
            <a:ext cx="4171800" cy="3286425"/>
          </a:xfrm>
          <a:prstGeom prst="rect">
            <a:avLst/>
          </a:prstGeom>
          <a:noFill/>
          <a:ln>
            <a:noFill/>
          </a:ln>
        </p:spPr>
      </p:pic>
      <p:sp>
        <p:nvSpPr>
          <p:cNvPr id="112" name="Google Shape;112;p17"/>
          <p:cNvSpPr txBox="1"/>
          <p:nvPr/>
        </p:nvSpPr>
        <p:spPr>
          <a:xfrm>
            <a:off x="5490275" y="1792125"/>
            <a:ext cx="3410700" cy="2413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Font typeface="Lato"/>
              <a:buChar char="●"/>
            </a:pPr>
            <a:r>
              <a:rPr lang="en" sz="1600">
                <a:latin typeface="Lato"/>
                <a:ea typeface="Lato"/>
                <a:cs typeface="Lato"/>
                <a:sym typeface="Lato"/>
              </a:rPr>
              <a:t>Authors performed  Spearman </a:t>
            </a:r>
            <a:r>
              <a:rPr lang="en" sz="1600">
                <a:latin typeface="Lato"/>
                <a:ea typeface="Lato"/>
                <a:cs typeface="Lato"/>
                <a:sym typeface="Lato"/>
              </a:rPr>
              <a:t>correlation</a:t>
            </a:r>
            <a:r>
              <a:rPr lang="en" sz="1600">
                <a:latin typeface="Lato"/>
                <a:ea typeface="Lato"/>
                <a:cs typeface="Lato"/>
                <a:sym typeface="Lato"/>
              </a:rPr>
              <a:t> analysis on the features</a:t>
            </a:r>
            <a:endParaRPr sz="1600">
              <a:latin typeface="Lato"/>
              <a:ea typeface="Lato"/>
              <a:cs typeface="Lato"/>
              <a:sym typeface="Lato"/>
            </a:endParaRPr>
          </a:p>
          <a:p>
            <a:pPr indent="-330200" lvl="0" marL="457200" rtl="0" algn="l">
              <a:lnSpc>
                <a:spcPct val="115000"/>
              </a:lnSpc>
              <a:spcBef>
                <a:spcPts val="0"/>
              </a:spcBef>
              <a:spcAft>
                <a:spcPts val="0"/>
              </a:spcAft>
              <a:buSzPts val="1600"/>
              <a:buFont typeface="Lato"/>
              <a:buChar char="●"/>
            </a:pPr>
            <a:r>
              <a:rPr lang="en" sz="1600">
                <a:latin typeface="Lato"/>
                <a:ea typeface="Lato"/>
                <a:cs typeface="Lato"/>
                <a:sym typeface="Lato"/>
              </a:rPr>
              <a:t>Excluded features that didn’t have a good correlation with BTC price</a:t>
            </a:r>
            <a:endParaRPr sz="1600">
              <a:latin typeface="Lato"/>
              <a:ea typeface="Lato"/>
              <a:cs typeface="Lato"/>
              <a:sym typeface="Lato"/>
            </a:endParaRPr>
          </a:p>
          <a:p>
            <a:pPr indent="-330200" lvl="0" marL="457200" rtl="0" algn="l">
              <a:lnSpc>
                <a:spcPct val="115000"/>
              </a:lnSpc>
              <a:spcBef>
                <a:spcPts val="0"/>
              </a:spcBef>
              <a:spcAft>
                <a:spcPts val="0"/>
              </a:spcAft>
              <a:buSzPts val="1600"/>
              <a:buFont typeface="Lato"/>
              <a:buChar char="●"/>
            </a:pPr>
            <a:r>
              <a:rPr lang="en" sz="1600">
                <a:latin typeface="Lato"/>
                <a:ea typeface="Lato"/>
                <a:cs typeface="Lato"/>
                <a:sym typeface="Lato"/>
              </a:rPr>
              <a:t>Only 18 of the most relevant features were kept </a:t>
            </a:r>
            <a:endParaRPr sz="16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and Feature Engineering</a:t>
            </a:r>
            <a:endParaRPr/>
          </a:p>
        </p:txBody>
      </p:sp>
      <p:sp>
        <p:nvSpPr>
          <p:cNvPr id="118" name="Google Shape;118;p18"/>
          <p:cNvSpPr txBox="1"/>
          <p:nvPr/>
        </p:nvSpPr>
        <p:spPr>
          <a:xfrm>
            <a:off x="5490275" y="2021200"/>
            <a:ext cx="3410700" cy="2696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Font typeface="Lato"/>
              <a:buChar char="●"/>
            </a:pPr>
            <a:r>
              <a:rPr lang="en" sz="1600">
                <a:latin typeface="Lato"/>
                <a:ea typeface="Lato"/>
                <a:cs typeface="Lato"/>
                <a:sym typeface="Lato"/>
              </a:rPr>
              <a:t>2590 days of BTC data</a:t>
            </a:r>
            <a:endParaRPr sz="1600">
              <a:latin typeface="Lato"/>
              <a:ea typeface="Lato"/>
              <a:cs typeface="Lato"/>
              <a:sym typeface="Lato"/>
            </a:endParaRPr>
          </a:p>
          <a:p>
            <a:pPr indent="-330200" lvl="0" marL="457200" rtl="0" algn="l">
              <a:lnSpc>
                <a:spcPct val="115000"/>
              </a:lnSpc>
              <a:spcBef>
                <a:spcPts val="0"/>
              </a:spcBef>
              <a:spcAft>
                <a:spcPts val="0"/>
              </a:spcAft>
              <a:buSzPts val="1600"/>
              <a:buFont typeface="Lato"/>
              <a:buChar char="●"/>
            </a:pPr>
            <a:r>
              <a:rPr lang="en" sz="1600">
                <a:latin typeface="Lato"/>
                <a:ea typeface="Lato"/>
                <a:cs typeface="Lato"/>
                <a:sym typeface="Lato"/>
              </a:rPr>
              <a:t>Made </a:t>
            </a:r>
            <a:r>
              <a:rPr lang="en" sz="1600">
                <a:latin typeface="Lato"/>
                <a:ea typeface="Lato"/>
                <a:cs typeface="Lato"/>
                <a:sym typeface="Lato"/>
              </a:rPr>
              <a:t>prediction</a:t>
            </a:r>
            <a:r>
              <a:rPr lang="en" sz="1600">
                <a:latin typeface="Lato"/>
                <a:ea typeface="Lato"/>
                <a:cs typeface="Lato"/>
                <a:sym typeface="Lato"/>
              </a:rPr>
              <a:t> for next day based on </a:t>
            </a:r>
            <a:r>
              <a:rPr i="1" lang="en" sz="1600">
                <a:latin typeface="Lato"/>
                <a:ea typeface="Lato"/>
                <a:cs typeface="Lato"/>
                <a:sym typeface="Lato"/>
              </a:rPr>
              <a:t>m</a:t>
            </a:r>
            <a:r>
              <a:rPr lang="en" sz="1600">
                <a:latin typeface="Lato"/>
                <a:ea typeface="Lato"/>
                <a:cs typeface="Lato"/>
                <a:sym typeface="Lato"/>
              </a:rPr>
              <a:t> days of previous data</a:t>
            </a:r>
            <a:endParaRPr sz="1600">
              <a:latin typeface="Lato"/>
              <a:ea typeface="Lato"/>
              <a:cs typeface="Lato"/>
              <a:sym typeface="Lato"/>
            </a:endParaRPr>
          </a:p>
          <a:p>
            <a:pPr indent="-330200" lvl="0" marL="457200" rtl="0" algn="l">
              <a:lnSpc>
                <a:spcPct val="115000"/>
              </a:lnSpc>
              <a:spcBef>
                <a:spcPts val="0"/>
              </a:spcBef>
              <a:spcAft>
                <a:spcPts val="0"/>
              </a:spcAft>
              <a:buSzPts val="1600"/>
              <a:buFont typeface="Lato"/>
              <a:buChar char="●"/>
            </a:pPr>
            <a:r>
              <a:rPr lang="en" sz="1600">
                <a:latin typeface="Lato"/>
                <a:ea typeface="Lato"/>
                <a:cs typeface="Lato"/>
                <a:sym typeface="Lato"/>
              </a:rPr>
              <a:t>Classification model aims to predict whether price should go up or down </a:t>
            </a:r>
            <a:endParaRPr sz="1600">
              <a:latin typeface="Lato"/>
              <a:ea typeface="Lato"/>
              <a:cs typeface="Lato"/>
              <a:sym typeface="Lato"/>
            </a:endParaRPr>
          </a:p>
          <a:p>
            <a:pPr indent="-330200" lvl="0" marL="457200" rtl="0" algn="l">
              <a:lnSpc>
                <a:spcPct val="115000"/>
              </a:lnSpc>
              <a:spcBef>
                <a:spcPts val="0"/>
              </a:spcBef>
              <a:spcAft>
                <a:spcPts val="0"/>
              </a:spcAft>
              <a:buSzPts val="1600"/>
              <a:buFont typeface="Lato"/>
              <a:buChar char="●"/>
            </a:pPr>
            <a:r>
              <a:rPr lang="en" sz="1600">
                <a:latin typeface="Lato"/>
                <a:ea typeface="Lato"/>
                <a:cs typeface="Lato"/>
                <a:sym typeface="Lato"/>
              </a:rPr>
              <a:t>Regression model aims to predict the price</a:t>
            </a:r>
            <a:endParaRPr sz="1600">
              <a:latin typeface="Lato"/>
              <a:ea typeface="Lato"/>
              <a:cs typeface="Lato"/>
              <a:sym typeface="Lato"/>
            </a:endParaRPr>
          </a:p>
        </p:txBody>
      </p:sp>
      <p:pic>
        <p:nvPicPr>
          <p:cNvPr id="119" name="Google Shape;119;p18"/>
          <p:cNvPicPr preferRelativeResize="0"/>
          <p:nvPr/>
        </p:nvPicPr>
        <p:blipFill>
          <a:blip r:embed="rId3">
            <a:alphaModFix/>
          </a:blip>
          <a:stretch>
            <a:fillRect/>
          </a:stretch>
        </p:blipFill>
        <p:spPr>
          <a:xfrm>
            <a:off x="603125" y="1853850"/>
            <a:ext cx="4402474" cy="2984849"/>
          </a:xfrm>
          <a:prstGeom prst="rect">
            <a:avLst/>
          </a:prstGeom>
          <a:noFill/>
          <a:ln>
            <a:noFill/>
          </a:ln>
        </p:spPr>
      </p:pic>
      <p:sp>
        <p:nvSpPr>
          <p:cNvPr id="120" name="Google Shape;120;p18"/>
          <p:cNvSpPr/>
          <p:nvPr/>
        </p:nvSpPr>
        <p:spPr>
          <a:xfrm>
            <a:off x="1360450" y="2021200"/>
            <a:ext cx="2487600" cy="2682000"/>
          </a:xfrm>
          <a:prstGeom prst="rect">
            <a:avLst/>
          </a:prstGeom>
          <a:noFill/>
          <a:ln cap="flat" cmpd="sng" w="2857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8"/>
          <p:cNvSpPr/>
          <p:nvPr/>
        </p:nvSpPr>
        <p:spPr>
          <a:xfrm>
            <a:off x="3896650" y="2021200"/>
            <a:ext cx="476100" cy="2682000"/>
          </a:xfrm>
          <a:prstGeom prst="rect">
            <a:avLst/>
          </a:prstGeom>
          <a:noFill/>
          <a:ln cap="flat" cmpd="sng" w="2857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8"/>
          <p:cNvSpPr txBox="1"/>
          <p:nvPr/>
        </p:nvSpPr>
        <p:spPr>
          <a:xfrm>
            <a:off x="2306350" y="2021200"/>
            <a:ext cx="74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FF00"/>
                </a:solidFill>
                <a:latin typeface="Lato"/>
                <a:ea typeface="Lato"/>
                <a:cs typeface="Lato"/>
                <a:sym typeface="Lato"/>
              </a:rPr>
              <a:t>m = 5</a:t>
            </a:r>
            <a:endParaRPr b="1">
              <a:solidFill>
                <a:srgbClr val="FFFF00"/>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Models</a:t>
            </a:r>
            <a:endParaRPr/>
          </a:p>
        </p:txBody>
      </p:sp>
      <p:pic>
        <p:nvPicPr>
          <p:cNvPr id="128" name="Google Shape;128;p19"/>
          <p:cNvPicPr preferRelativeResize="0"/>
          <p:nvPr/>
        </p:nvPicPr>
        <p:blipFill>
          <a:blip r:embed="rId3">
            <a:alphaModFix/>
          </a:blip>
          <a:stretch>
            <a:fillRect/>
          </a:stretch>
        </p:blipFill>
        <p:spPr>
          <a:xfrm>
            <a:off x="123250" y="2400150"/>
            <a:ext cx="2477126" cy="1492875"/>
          </a:xfrm>
          <a:prstGeom prst="rect">
            <a:avLst/>
          </a:prstGeom>
          <a:noFill/>
          <a:ln>
            <a:noFill/>
          </a:ln>
        </p:spPr>
      </p:pic>
      <p:sp>
        <p:nvSpPr>
          <p:cNvPr id="129" name="Google Shape;129;p19"/>
          <p:cNvSpPr txBox="1"/>
          <p:nvPr/>
        </p:nvSpPr>
        <p:spPr>
          <a:xfrm>
            <a:off x="433763" y="2003125"/>
            <a:ext cx="1856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Lato"/>
                <a:ea typeface="Lato"/>
                <a:cs typeface="Lato"/>
                <a:sym typeface="Lato"/>
              </a:rPr>
              <a:t>Deep Neural Network (DNN)</a:t>
            </a:r>
            <a:endParaRPr b="1" sz="1000">
              <a:latin typeface="Lato"/>
              <a:ea typeface="Lato"/>
              <a:cs typeface="Lato"/>
              <a:sym typeface="Lato"/>
            </a:endParaRPr>
          </a:p>
        </p:txBody>
      </p:sp>
      <p:pic>
        <p:nvPicPr>
          <p:cNvPr id="130" name="Google Shape;130;p19"/>
          <p:cNvPicPr preferRelativeResize="0"/>
          <p:nvPr/>
        </p:nvPicPr>
        <p:blipFill>
          <a:blip r:embed="rId4">
            <a:alphaModFix/>
          </a:blip>
          <a:stretch>
            <a:fillRect/>
          </a:stretch>
        </p:blipFill>
        <p:spPr>
          <a:xfrm>
            <a:off x="2864778" y="940825"/>
            <a:ext cx="3148661" cy="1062301"/>
          </a:xfrm>
          <a:prstGeom prst="rect">
            <a:avLst/>
          </a:prstGeom>
          <a:noFill/>
          <a:ln>
            <a:noFill/>
          </a:ln>
        </p:spPr>
      </p:pic>
      <p:sp>
        <p:nvSpPr>
          <p:cNvPr id="131" name="Google Shape;131;p19"/>
          <p:cNvSpPr txBox="1"/>
          <p:nvPr/>
        </p:nvSpPr>
        <p:spPr>
          <a:xfrm>
            <a:off x="2908247" y="529450"/>
            <a:ext cx="1425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Lato"/>
                <a:ea typeface="Lato"/>
                <a:cs typeface="Lato"/>
                <a:sym typeface="Lato"/>
              </a:rPr>
              <a:t>Recurrent</a:t>
            </a:r>
            <a:r>
              <a:rPr b="1" lang="en" sz="1000">
                <a:latin typeface="Lato"/>
                <a:ea typeface="Lato"/>
                <a:cs typeface="Lato"/>
                <a:sym typeface="Lato"/>
              </a:rPr>
              <a:t> Neural Network (RNN)</a:t>
            </a:r>
            <a:endParaRPr b="1" sz="1000">
              <a:latin typeface="Lato"/>
              <a:ea typeface="Lato"/>
              <a:cs typeface="Lato"/>
              <a:sym typeface="Lato"/>
            </a:endParaRPr>
          </a:p>
        </p:txBody>
      </p:sp>
      <p:sp>
        <p:nvSpPr>
          <p:cNvPr id="132" name="Google Shape;132;p19"/>
          <p:cNvSpPr txBox="1"/>
          <p:nvPr/>
        </p:nvSpPr>
        <p:spPr>
          <a:xfrm>
            <a:off x="4571997" y="529450"/>
            <a:ext cx="1425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Lato"/>
                <a:ea typeface="Lato"/>
                <a:cs typeface="Lato"/>
                <a:sym typeface="Lato"/>
              </a:rPr>
              <a:t>Long Short Term Memory (LSTM)</a:t>
            </a:r>
            <a:endParaRPr b="1" sz="1000">
              <a:latin typeface="Lato"/>
              <a:ea typeface="Lato"/>
              <a:cs typeface="Lato"/>
              <a:sym typeface="Lato"/>
            </a:endParaRPr>
          </a:p>
        </p:txBody>
      </p:sp>
      <p:pic>
        <p:nvPicPr>
          <p:cNvPr id="133" name="Google Shape;133;p19"/>
          <p:cNvPicPr preferRelativeResize="0"/>
          <p:nvPr/>
        </p:nvPicPr>
        <p:blipFill>
          <a:blip r:embed="rId5">
            <a:alphaModFix/>
          </a:blip>
          <a:stretch>
            <a:fillRect/>
          </a:stretch>
        </p:blipFill>
        <p:spPr>
          <a:xfrm>
            <a:off x="2830537" y="2238525"/>
            <a:ext cx="3217125" cy="1062299"/>
          </a:xfrm>
          <a:prstGeom prst="rect">
            <a:avLst/>
          </a:prstGeom>
          <a:noFill/>
          <a:ln>
            <a:noFill/>
          </a:ln>
        </p:spPr>
      </p:pic>
      <p:sp>
        <p:nvSpPr>
          <p:cNvPr id="134" name="Google Shape;134;p19"/>
          <p:cNvSpPr txBox="1"/>
          <p:nvPr/>
        </p:nvSpPr>
        <p:spPr>
          <a:xfrm>
            <a:off x="3200550" y="2002150"/>
            <a:ext cx="2477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Lato"/>
                <a:ea typeface="Lato"/>
                <a:cs typeface="Lato"/>
                <a:sym typeface="Lato"/>
              </a:rPr>
              <a:t>Convolutional Neural Networks (CNN)</a:t>
            </a:r>
            <a:endParaRPr b="1" sz="1000">
              <a:latin typeface="Lato"/>
              <a:ea typeface="Lato"/>
              <a:cs typeface="Lato"/>
              <a:sym typeface="Lato"/>
            </a:endParaRPr>
          </a:p>
        </p:txBody>
      </p:sp>
      <p:pic>
        <p:nvPicPr>
          <p:cNvPr id="135" name="Google Shape;135;p19"/>
          <p:cNvPicPr preferRelativeResize="0"/>
          <p:nvPr/>
        </p:nvPicPr>
        <p:blipFill>
          <a:blip r:embed="rId6">
            <a:alphaModFix/>
          </a:blip>
          <a:stretch>
            <a:fillRect/>
          </a:stretch>
        </p:blipFill>
        <p:spPr>
          <a:xfrm>
            <a:off x="6666175" y="1172877"/>
            <a:ext cx="1989639" cy="2127950"/>
          </a:xfrm>
          <a:prstGeom prst="rect">
            <a:avLst/>
          </a:prstGeom>
          <a:noFill/>
          <a:ln>
            <a:noFill/>
          </a:ln>
        </p:spPr>
      </p:pic>
      <p:sp>
        <p:nvSpPr>
          <p:cNvPr id="136" name="Google Shape;136;p19"/>
          <p:cNvSpPr txBox="1"/>
          <p:nvPr/>
        </p:nvSpPr>
        <p:spPr>
          <a:xfrm>
            <a:off x="7050272" y="733975"/>
            <a:ext cx="1425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Lato"/>
                <a:ea typeface="Lato"/>
                <a:cs typeface="Lato"/>
                <a:sym typeface="Lato"/>
              </a:rPr>
              <a:t>Deep Residual Networks (ResNet)</a:t>
            </a:r>
            <a:endParaRPr b="1" sz="1000">
              <a:latin typeface="Lato"/>
              <a:ea typeface="Lato"/>
              <a:cs typeface="Lato"/>
              <a:sym typeface="Lato"/>
            </a:endParaRPr>
          </a:p>
        </p:txBody>
      </p:sp>
      <p:pic>
        <p:nvPicPr>
          <p:cNvPr id="137" name="Google Shape;137;p19"/>
          <p:cNvPicPr preferRelativeResize="0"/>
          <p:nvPr/>
        </p:nvPicPr>
        <p:blipFill>
          <a:blip r:embed="rId7">
            <a:alphaModFix/>
          </a:blip>
          <a:stretch>
            <a:fillRect/>
          </a:stretch>
        </p:blipFill>
        <p:spPr>
          <a:xfrm>
            <a:off x="2986401" y="3536225"/>
            <a:ext cx="2199129" cy="1492876"/>
          </a:xfrm>
          <a:prstGeom prst="rect">
            <a:avLst/>
          </a:prstGeom>
          <a:noFill/>
          <a:ln>
            <a:noFill/>
          </a:ln>
        </p:spPr>
      </p:pic>
      <p:sp>
        <p:nvSpPr>
          <p:cNvPr id="138" name="Google Shape;138;p19"/>
          <p:cNvSpPr txBox="1"/>
          <p:nvPr/>
        </p:nvSpPr>
        <p:spPr>
          <a:xfrm>
            <a:off x="3663925" y="3236400"/>
            <a:ext cx="1735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Lato"/>
                <a:ea typeface="Lato"/>
                <a:cs typeface="Lato"/>
                <a:sym typeface="Lato"/>
              </a:rPr>
              <a:t>CNN + RNN -&gt; CRNN</a:t>
            </a:r>
            <a:endParaRPr b="1" sz="1000">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Performance</a:t>
            </a:r>
            <a:endParaRPr/>
          </a:p>
        </p:txBody>
      </p:sp>
      <p:sp>
        <p:nvSpPr>
          <p:cNvPr id="144" name="Google Shape;144;p20"/>
          <p:cNvSpPr txBox="1"/>
          <p:nvPr>
            <p:ph idx="1" type="body"/>
          </p:nvPr>
        </p:nvSpPr>
        <p:spPr>
          <a:xfrm>
            <a:off x="729450" y="2078875"/>
            <a:ext cx="7688700" cy="27507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Regression models performed the best with low </a:t>
            </a:r>
            <a:r>
              <a:rPr i="1" lang="en" sz="1600"/>
              <a:t>m</a:t>
            </a:r>
            <a:endParaRPr sz="1600"/>
          </a:p>
          <a:p>
            <a:pPr indent="-317500" lvl="1" marL="914400" rtl="0" algn="l">
              <a:spcBef>
                <a:spcPts val="0"/>
              </a:spcBef>
              <a:spcAft>
                <a:spcPts val="0"/>
              </a:spcAft>
              <a:buSzPts val="1400"/>
              <a:buChar char="○"/>
            </a:pPr>
            <a:r>
              <a:rPr lang="en" sz="1400"/>
              <a:t>regression models behave more like a shift model </a:t>
            </a:r>
            <a:endParaRPr sz="1400"/>
          </a:p>
          <a:p>
            <a:pPr indent="-317500" lvl="1" marL="914400" rtl="0" algn="l">
              <a:spcBef>
                <a:spcPts val="0"/>
              </a:spcBef>
              <a:spcAft>
                <a:spcPts val="0"/>
              </a:spcAft>
              <a:buSzPts val="1400"/>
              <a:buChar char="○"/>
            </a:pPr>
            <a:r>
              <a:rPr lang="en" sz="1400"/>
              <a:t>not good at predicting during peaks and valley periods</a:t>
            </a:r>
            <a:endParaRPr sz="1400"/>
          </a:p>
          <a:p>
            <a:pPr indent="-317500" lvl="1" marL="914400" rtl="0" algn="l">
              <a:spcBef>
                <a:spcPts val="0"/>
              </a:spcBef>
              <a:spcAft>
                <a:spcPts val="0"/>
              </a:spcAft>
              <a:buSzPts val="1400"/>
              <a:buChar char="○"/>
            </a:pPr>
            <a:r>
              <a:rPr lang="en" sz="1400"/>
              <a:t>LSTM was only slightly the best model</a:t>
            </a:r>
            <a:endParaRPr sz="1400"/>
          </a:p>
          <a:p>
            <a:pPr indent="-330200" lvl="0" marL="457200" rtl="0" algn="l">
              <a:spcBef>
                <a:spcPts val="0"/>
              </a:spcBef>
              <a:spcAft>
                <a:spcPts val="0"/>
              </a:spcAft>
              <a:buSzPts val="1600"/>
              <a:buChar char="●"/>
            </a:pPr>
            <a:r>
              <a:rPr lang="en" sz="1600"/>
              <a:t>Classification models performed the best with high </a:t>
            </a:r>
            <a:r>
              <a:rPr i="1" lang="en" sz="1600"/>
              <a:t>m</a:t>
            </a:r>
            <a:endParaRPr sz="1600"/>
          </a:p>
          <a:p>
            <a:pPr indent="-317500" lvl="1" marL="914400" rtl="0" algn="l">
              <a:spcBef>
                <a:spcPts val="0"/>
              </a:spcBef>
              <a:spcAft>
                <a:spcPts val="0"/>
              </a:spcAft>
              <a:buSzPts val="1400"/>
              <a:buChar char="○"/>
            </a:pPr>
            <a:r>
              <a:rPr lang="en" sz="1400"/>
              <a:t>DNN was only slightly the best model </a:t>
            </a:r>
            <a:endParaRPr sz="1400"/>
          </a:p>
          <a:p>
            <a:pPr indent="-330200" lvl="0" marL="457200" rtl="0" algn="l">
              <a:spcBef>
                <a:spcPts val="0"/>
              </a:spcBef>
              <a:spcAft>
                <a:spcPts val="0"/>
              </a:spcAft>
              <a:buSzPts val="1600"/>
              <a:buChar char="●"/>
            </a:pPr>
            <a:r>
              <a:rPr lang="en" sz="1600"/>
              <a:t>ResNet didn’t perform well</a:t>
            </a:r>
            <a:endParaRPr sz="1600"/>
          </a:p>
          <a:p>
            <a:pPr indent="-317500" lvl="1" marL="914400" rtl="0" algn="l">
              <a:spcBef>
                <a:spcPts val="0"/>
              </a:spcBef>
              <a:spcAft>
                <a:spcPts val="0"/>
              </a:spcAft>
              <a:buSzPts val="1400"/>
              <a:buChar char="○"/>
            </a:pPr>
            <a:r>
              <a:rPr lang="en" sz="1400"/>
              <a:t>likely due to not enough data (ResNet has a lot of layers)</a:t>
            </a:r>
            <a:endParaRPr sz="1400"/>
          </a:p>
          <a:p>
            <a:pPr indent="-323850" lvl="0" marL="457200" rtl="0" algn="l">
              <a:spcBef>
                <a:spcPts val="0"/>
              </a:spcBef>
              <a:spcAft>
                <a:spcPts val="0"/>
              </a:spcAft>
              <a:buSzPts val="1500"/>
              <a:buChar char="●"/>
            </a:pPr>
            <a:r>
              <a:rPr lang="en" sz="1600"/>
              <a:t>None of the models exceeded 60% in accuracy</a:t>
            </a:r>
            <a:r>
              <a:rPr lang="en" sz="1500"/>
              <a:t> </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Profitability Performance</a:t>
            </a:r>
            <a:endParaRPr/>
          </a:p>
        </p:txBody>
      </p:sp>
      <p:sp>
        <p:nvSpPr>
          <p:cNvPr id="150" name="Google Shape;150;p21"/>
          <p:cNvSpPr txBox="1"/>
          <p:nvPr>
            <p:ph idx="1" type="body"/>
          </p:nvPr>
        </p:nvSpPr>
        <p:spPr>
          <a:xfrm>
            <a:off x="729450" y="2078875"/>
            <a:ext cx="7688700" cy="2692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Models</a:t>
            </a:r>
            <a:endParaRPr sz="1600"/>
          </a:p>
          <a:p>
            <a:pPr indent="-317500" lvl="1" marL="914400" rtl="0" algn="l">
              <a:spcBef>
                <a:spcPts val="0"/>
              </a:spcBef>
              <a:spcAft>
                <a:spcPts val="0"/>
              </a:spcAft>
              <a:buSzPts val="1400"/>
              <a:buChar char="○"/>
            </a:pPr>
            <a:r>
              <a:rPr lang="en" sz="1400"/>
              <a:t>was given $10,000</a:t>
            </a:r>
            <a:endParaRPr sz="1400"/>
          </a:p>
          <a:p>
            <a:pPr indent="-317500" lvl="1" marL="914400" rtl="0" algn="l">
              <a:spcBef>
                <a:spcPts val="0"/>
              </a:spcBef>
              <a:spcAft>
                <a:spcPts val="0"/>
              </a:spcAft>
              <a:buSzPts val="1400"/>
              <a:buChar char="○"/>
            </a:pPr>
            <a:r>
              <a:rPr lang="en" sz="1400"/>
              <a:t>was given some investment period (paper uses 9/20/2017 -&gt; 12/31/2018</a:t>
            </a:r>
            <a:endParaRPr sz="1400"/>
          </a:p>
          <a:p>
            <a:pPr indent="-317500" lvl="1" marL="914400" rtl="0" algn="l">
              <a:spcBef>
                <a:spcPts val="0"/>
              </a:spcBef>
              <a:spcAft>
                <a:spcPts val="0"/>
              </a:spcAft>
              <a:buSzPts val="1400"/>
              <a:buChar char="○"/>
            </a:pPr>
            <a:r>
              <a:rPr lang="en" sz="1400"/>
              <a:t>sold when price was predicted to go down, bought when the price was predicted to go up</a:t>
            </a:r>
            <a:endParaRPr sz="1400"/>
          </a:p>
          <a:p>
            <a:pPr indent="-330200" lvl="0" marL="457200" rtl="0" algn="l">
              <a:spcBef>
                <a:spcPts val="0"/>
              </a:spcBef>
              <a:spcAft>
                <a:spcPts val="0"/>
              </a:spcAft>
              <a:buSzPts val="1600"/>
              <a:buChar char="●"/>
            </a:pPr>
            <a:r>
              <a:rPr lang="en" sz="1600"/>
              <a:t>All regression models lost money </a:t>
            </a:r>
            <a:endParaRPr sz="1600"/>
          </a:p>
          <a:p>
            <a:pPr indent="-330200" lvl="0" marL="457200" rtl="0" algn="l">
              <a:spcBef>
                <a:spcPts val="0"/>
              </a:spcBef>
              <a:spcAft>
                <a:spcPts val="0"/>
              </a:spcAft>
              <a:buSzPts val="1600"/>
              <a:buChar char="●"/>
            </a:pPr>
            <a:r>
              <a:rPr lang="en" sz="1600"/>
              <a:t>All classification models except for SVM made money</a:t>
            </a:r>
            <a:endParaRPr sz="1600"/>
          </a:p>
          <a:p>
            <a:pPr indent="-317500" lvl="1" marL="914400" rtl="0" algn="l">
              <a:spcBef>
                <a:spcPts val="0"/>
              </a:spcBef>
              <a:spcAft>
                <a:spcPts val="0"/>
              </a:spcAft>
              <a:buSzPts val="1400"/>
              <a:buChar char="○"/>
            </a:pPr>
            <a:r>
              <a:rPr lang="en" sz="1400"/>
              <a:t>best model was DNN and had a total of $10,878 by the end of the simulation</a:t>
            </a:r>
            <a:endParaRPr sz="1400"/>
          </a:p>
          <a:p>
            <a:pPr indent="-330200" lvl="0" marL="457200" rtl="0" algn="l">
              <a:spcBef>
                <a:spcPts val="0"/>
              </a:spcBef>
              <a:spcAft>
                <a:spcPts val="0"/>
              </a:spcAft>
              <a:buSzPts val="1600"/>
              <a:buChar char="●"/>
            </a:pPr>
            <a:r>
              <a:rPr lang="en" sz="1600"/>
              <a:t>Still not a viable model for algorithmic trading</a:t>
            </a:r>
            <a:endParaRPr sz="1600"/>
          </a:p>
          <a:p>
            <a:pPr indent="-317500" lvl="1" marL="914400" rtl="0" algn="l">
              <a:spcBef>
                <a:spcPts val="0"/>
              </a:spcBef>
              <a:spcAft>
                <a:spcPts val="0"/>
              </a:spcAft>
              <a:buSzPts val="1400"/>
              <a:buChar char="○"/>
            </a:pPr>
            <a:r>
              <a:rPr lang="en" sz="1400"/>
              <a:t>the random model made $9919</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