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sldIdLst>
    <p:sldId id="256" r:id="rId2"/>
    <p:sldId id="317" r:id="rId3"/>
    <p:sldId id="283" r:id="rId4"/>
    <p:sldId id="298" r:id="rId5"/>
    <p:sldId id="285" r:id="rId6"/>
    <p:sldId id="299" r:id="rId7"/>
    <p:sldId id="264" r:id="rId8"/>
    <p:sldId id="312" r:id="rId9"/>
    <p:sldId id="304" r:id="rId10"/>
    <p:sldId id="276" r:id="rId11"/>
    <p:sldId id="329" r:id="rId12"/>
    <p:sldId id="260" r:id="rId13"/>
    <p:sldId id="261" r:id="rId14"/>
    <p:sldId id="328" r:id="rId15"/>
    <p:sldId id="289" r:id="rId16"/>
    <p:sldId id="327" r:id="rId17"/>
    <p:sldId id="326" r:id="rId18"/>
    <p:sldId id="290" r:id="rId19"/>
    <p:sldId id="291" r:id="rId20"/>
    <p:sldId id="325" r:id="rId21"/>
    <p:sldId id="301" r:id="rId22"/>
    <p:sldId id="292" r:id="rId23"/>
    <p:sldId id="324" r:id="rId24"/>
    <p:sldId id="277" r:id="rId25"/>
    <p:sldId id="279" r:id="rId26"/>
    <p:sldId id="308" r:id="rId27"/>
    <p:sldId id="309" r:id="rId28"/>
    <p:sldId id="310" r:id="rId29"/>
    <p:sldId id="311" r:id="rId30"/>
    <p:sldId id="302" r:id="rId31"/>
    <p:sldId id="330" r:id="rId32"/>
    <p:sldId id="323" r:id="rId33"/>
    <p:sldId id="331" r:id="rId34"/>
    <p:sldId id="319" r:id="rId35"/>
    <p:sldId id="332" r:id="rId36"/>
    <p:sldId id="321" r:id="rId37"/>
    <p:sldId id="296" r:id="rId38"/>
    <p:sldId id="322" r:id="rId39"/>
    <p:sldId id="271" r:id="rId40"/>
    <p:sldId id="274" r:id="rId41"/>
    <p:sldId id="297" r:id="rId42"/>
    <p:sldId id="314" r:id="rId43"/>
    <p:sldId id="303" r:id="rId44"/>
    <p:sldId id="273" r:id="rId45"/>
    <p:sldId id="300" r:id="rId46"/>
    <p:sldId id="2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2938" autoAdjust="0"/>
  </p:normalViewPr>
  <p:slideViewPr>
    <p:cSldViewPr snapToGrid="0">
      <p:cViewPr varScale="1">
        <p:scale>
          <a:sx n="110" d="100"/>
          <a:sy n="110" d="100"/>
        </p:scale>
        <p:origin x="11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0.svg"/><Relationship Id="rId4" Type="http://schemas.openxmlformats.org/officeDocument/2006/relationships/image" Target="../media/image6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0.svg"/><Relationship Id="rId4" Type="http://schemas.openxmlformats.org/officeDocument/2006/relationships/image" Target="../media/image6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3DC75-C8C5-47B3-84A6-0E88DF54F5E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3BDAC-94B7-446A-8684-A6BC2820BB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Task</a:t>
          </a:r>
        </a:p>
      </dgm:t>
    </dgm:pt>
    <dgm:pt modelId="{CCBA20A4-8F62-4EFC-931B-20FEA5DE6DA4}" type="parTrans" cxnId="{3020C54D-159E-42D3-A57A-CE4820226D41}">
      <dgm:prSet/>
      <dgm:spPr/>
      <dgm:t>
        <a:bodyPr/>
        <a:lstStyle/>
        <a:p>
          <a:endParaRPr lang="en-US"/>
        </a:p>
      </dgm:t>
    </dgm:pt>
    <dgm:pt modelId="{AAE1C77A-C2BE-48A3-B463-CFC47DD085CE}" type="sibTrans" cxnId="{3020C54D-159E-42D3-A57A-CE4820226D41}">
      <dgm:prSet/>
      <dgm:spPr/>
      <dgm:t>
        <a:bodyPr/>
        <a:lstStyle/>
        <a:p>
          <a:endParaRPr lang="en-US"/>
        </a:p>
      </dgm:t>
    </dgm:pt>
    <dgm:pt modelId="{1F5A9E6D-16F9-4BDC-B0CA-D8A7ED1186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General Trends</a:t>
          </a:r>
        </a:p>
      </dgm:t>
    </dgm:pt>
    <dgm:pt modelId="{397AB58B-7E8B-4B4F-8D73-D2B0D5A153E7}" type="parTrans" cxnId="{7DCC9D98-5249-40D7-998F-1B6A28CFD0AB}">
      <dgm:prSet/>
      <dgm:spPr/>
      <dgm:t>
        <a:bodyPr/>
        <a:lstStyle/>
        <a:p>
          <a:endParaRPr lang="en-US"/>
        </a:p>
      </dgm:t>
    </dgm:pt>
    <dgm:pt modelId="{E527A63E-D33E-429A-8841-86C6F3969253}" type="sibTrans" cxnId="{7DCC9D98-5249-40D7-998F-1B6A28CFD0AB}">
      <dgm:prSet/>
      <dgm:spPr/>
      <dgm:t>
        <a:bodyPr/>
        <a:lstStyle/>
        <a:p>
          <a:endParaRPr lang="en-US"/>
        </a:p>
      </dgm:t>
    </dgm:pt>
    <dgm:pt modelId="{F3F54325-ED01-4BFA-A94B-4F62B104B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Coefficient</a:t>
          </a:r>
        </a:p>
      </dgm:t>
    </dgm:pt>
    <dgm:pt modelId="{2A746448-DE8B-4999-B13D-E1BE75FBE506}" type="parTrans" cxnId="{11A14A9A-7B31-41C5-A849-19ACCFC58A89}">
      <dgm:prSet/>
      <dgm:spPr/>
      <dgm:t>
        <a:bodyPr/>
        <a:lstStyle/>
        <a:p>
          <a:endParaRPr lang="en-US"/>
        </a:p>
      </dgm:t>
    </dgm:pt>
    <dgm:pt modelId="{E87ECFC0-9B2E-4486-BD8B-2BA81CFCF989}" type="sibTrans" cxnId="{11A14A9A-7B31-41C5-A849-19ACCFC58A89}">
      <dgm:prSet/>
      <dgm:spPr/>
      <dgm:t>
        <a:bodyPr/>
        <a:lstStyle/>
        <a:p>
          <a:endParaRPr lang="en-US"/>
        </a:p>
      </dgm:t>
    </dgm:pt>
    <dgm:pt modelId="{4538741C-9738-4C20-B509-98CA97C6A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Relationships</a:t>
          </a:r>
        </a:p>
      </dgm:t>
    </dgm:pt>
    <dgm:pt modelId="{BD6BC011-0DA2-4FAC-8DF8-0A1A54BEAA71}" type="parTrans" cxnId="{85DF6D96-33AC-4D34-B7E3-3C750FD7FDB5}">
      <dgm:prSet/>
      <dgm:spPr/>
      <dgm:t>
        <a:bodyPr/>
        <a:lstStyle/>
        <a:p>
          <a:endParaRPr lang="en-US"/>
        </a:p>
      </dgm:t>
    </dgm:pt>
    <dgm:pt modelId="{9FE8D06F-7F85-492F-81DB-97D28CAF38B9}" type="sibTrans" cxnId="{85DF6D96-33AC-4D34-B7E3-3C750FD7FDB5}">
      <dgm:prSet/>
      <dgm:spPr/>
      <dgm:t>
        <a:bodyPr/>
        <a:lstStyle/>
        <a:p>
          <a:endParaRPr lang="en-US"/>
        </a:p>
      </dgm:t>
    </dgm:pt>
    <dgm:pt modelId="{A3EB2F08-37A6-4E0F-A648-397FCB803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54C67F2A-2276-4257-802C-8A05DE06FE1D}" type="parTrans" cxnId="{29979C46-C024-4C89-932E-DF1C2EB4E181}">
      <dgm:prSet/>
      <dgm:spPr/>
      <dgm:t>
        <a:bodyPr/>
        <a:lstStyle/>
        <a:p>
          <a:endParaRPr lang="en-US"/>
        </a:p>
      </dgm:t>
    </dgm:pt>
    <dgm:pt modelId="{0BC6025D-81AC-46E4-962A-AAC32EB82157}" type="sibTrans" cxnId="{29979C46-C024-4C89-932E-DF1C2EB4E181}">
      <dgm:prSet/>
      <dgm:spPr/>
      <dgm:t>
        <a:bodyPr/>
        <a:lstStyle/>
        <a:p>
          <a:endParaRPr lang="en-US"/>
        </a:p>
      </dgm:t>
    </dgm:pt>
    <dgm:pt modelId="{BC16495E-3BD8-4EEC-84D3-78FF71E94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Appendix</a:t>
          </a:r>
        </a:p>
      </dgm:t>
    </dgm:pt>
    <dgm:pt modelId="{C15F1A50-BEF2-4E9F-AC8A-9BDC39ACCEEA}" type="parTrans" cxnId="{8453529F-C7A4-4DC2-A33E-8F7392147495}">
      <dgm:prSet/>
      <dgm:spPr/>
      <dgm:t>
        <a:bodyPr/>
        <a:lstStyle/>
        <a:p>
          <a:endParaRPr lang="en-US"/>
        </a:p>
      </dgm:t>
    </dgm:pt>
    <dgm:pt modelId="{A343A484-F1E0-4EA9-8B96-CB54DC51C1EA}" type="sibTrans" cxnId="{8453529F-C7A4-4DC2-A33E-8F7392147495}">
      <dgm:prSet/>
      <dgm:spPr/>
      <dgm:t>
        <a:bodyPr/>
        <a:lstStyle/>
        <a:p>
          <a:endParaRPr lang="en-US"/>
        </a:p>
      </dgm:t>
    </dgm:pt>
    <dgm:pt modelId="{E81E19A5-917D-4306-8034-AFB732EA4385}" type="pres">
      <dgm:prSet presAssocID="{EB23DC75-C8C5-47B3-84A6-0E88DF54F5E3}" presName="root" presStyleCnt="0">
        <dgm:presLayoutVars>
          <dgm:dir/>
          <dgm:resizeHandles val="exact"/>
        </dgm:presLayoutVars>
      </dgm:prSet>
      <dgm:spPr/>
    </dgm:pt>
    <dgm:pt modelId="{4A2C97C9-26B2-438C-A251-D5F7B2309F4E}" type="pres">
      <dgm:prSet presAssocID="{6F43BDAC-94B7-446A-8684-A6BC2820BB09}" presName="compNode" presStyleCnt="0"/>
      <dgm:spPr/>
    </dgm:pt>
    <dgm:pt modelId="{6D9E4D85-28AB-4212-84A1-1BD7F8623EFA}" type="pres">
      <dgm:prSet presAssocID="{6F43BDAC-94B7-446A-8684-A6BC2820BB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D356E18-BE4B-423B-A6D8-7251AA500EAF}" type="pres">
      <dgm:prSet presAssocID="{6F43BDAC-94B7-446A-8684-A6BC2820BB09}" presName="spaceRect" presStyleCnt="0"/>
      <dgm:spPr/>
    </dgm:pt>
    <dgm:pt modelId="{7B122643-8D53-42FC-B9CC-2CD72586C402}" type="pres">
      <dgm:prSet presAssocID="{6F43BDAC-94B7-446A-8684-A6BC2820BB09}" presName="textRect" presStyleLbl="revTx" presStyleIdx="0" presStyleCnt="6">
        <dgm:presLayoutVars>
          <dgm:chMax val="1"/>
          <dgm:chPref val="1"/>
        </dgm:presLayoutVars>
      </dgm:prSet>
      <dgm:spPr/>
    </dgm:pt>
    <dgm:pt modelId="{98A73B2E-BB60-4FCF-A80E-171783C7D6C4}" type="pres">
      <dgm:prSet presAssocID="{AAE1C77A-C2BE-48A3-B463-CFC47DD085CE}" presName="sibTrans" presStyleCnt="0"/>
      <dgm:spPr/>
    </dgm:pt>
    <dgm:pt modelId="{A96C2549-106A-4BB0-B308-0C078BB3E354}" type="pres">
      <dgm:prSet presAssocID="{1F5A9E6D-16F9-4BDC-B0CA-D8A7ED118605}" presName="compNode" presStyleCnt="0"/>
      <dgm:spPr/>
    </dgm:pt>
    <dgm:pt modelId="{8DDE688E-DD73-4686-B47F-B3C11D394AF4}" type="pres">
      <dgm:prSet presAssocID="{1F5A9E6D-16F9-4BDC-B0CA-D8A7ED1186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E785909-BB99-408B-8E8F-A658C99805A2}" type="pres">
      <dgm:prSet presAssocID="{1F5A9E6D-16F9-4BDC-B0CA-D8A7ED118605}" presName="spaceRect" presStyleCnt="0"/>
      <dgm:spPr/>
    </dgm:pt>
    <dgm:pt modelId="{1BCB5ADF-B25A-4C39-AD8B-8F294EF710D3}" type="pres">
      <dgm:prSet presAssocID="{1F5A9E6D-16F9-4BDC-B0CA-D8A7ED118605}" presName="textRect" presStyleLbl="revTx" presStyleIdx="1" presStyleCnt="6">
        <dgm:presLayoutVars>
          <dgm:chMax val="1"/>
          <dgm:chPref val="1"/>
        </dgm:presLayoutVars>
      </dgm:prSet>
      <dgm:spPr/>
    </dgm:pt>
    <dgm:pt modelId="{46C77581-DB27-4B7C-B7E2-789186C77449}" type="pres">
      <dgm:prSet presAssocID="{E527A63E-D33E-429A-8841-86C6F3969253}" presName="sibTrans" presStyleCnt="0"/>
      <dgm:spPr/>
    </dgm:pt>
    <dgm:pt modelId="{7CC25215-EE06-412A-804D-7543C95E7DC8}" type="pres">
      <dgm:prSet presAssocID="{F3F54325-ED01-4BFA-A94B-4F62B104BDA8}" presName="compNode" presStyleCnt="0"/>
      <dgm:spPr/>
    </dgm:pt>
    <dgm:pt modelId="{3DCBFCDF-6C02-4A45-9874-941FDEA1DF7B}" type="pres">
      <dgm:prSet presAssocID="{F3F54325-ED01-4BFA-A94B-4F62B104BD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C8E3A3-51FA-41F8-AFDC-7B043B0FDEFF}" type="pres">
      <dgm:prSet presAssocID="{F3F54325-ED01-4BFA-A94B-4F62B104BDA8}" presName="spaceRect" presStyleCnt="0"/>
      <dgm:spPr/>
    </dgm:pt>
    <dgm:pt modelId="{0040A653-B644-47A7-8CD1-1CD64FE071BA}" type="pres">
      <dgm:prSet presAssocID="{F3F54325-ED01-4BFA-A94B-4F62B104BDA8}" presName="textRect" presStyleLbl="revTx" presStyleIdx="2" presStyleCnt="6">
        <dgm:presLayoutVars>
          <dgm:chMax val="1"/>
          <dgm:chPref val="1"/>
        </dgm:presLayoutVars>
      </dgm:prSet>
      <dgm:spPr/>
    </dgm:pt>
    <dgm:pt modelId="{25A5409F-ACC2-420A-AB33-4D8FE4B69894}" type="pres">
      <dgm:prSet presAssocID="{E87ECFC0-9B2E-4486-BD8B-2BA81CFCF989}" presName="sibTrans" presStyleCnt="0"/>
      <dgm:spPr/>
    </dgm:pt>
    <dgm:pt modelId="{244FF11B-675F-4311-973C-C835924126BC}" type="pres">
      <dgm:prSet presAssocID="{4538741C-9738-4C20-B509-98CA97C6ADC9}" presName="compNode" presStyleCnt="0"/>
      <dgm:spPr/>
    </dgm:pt>
    <dgm:pt modelId="{FCF2A3BD-86CE-4DF2-9C94-04601D12393B}" type="pres">
      <dgm:prSet presAssocID="{4538741C-9738-4C20-B509-98CA97C6AD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8D3AA78A-1821-4808-9179-89E284C2B05E}" type="pres">
      <dgm:prSet presAssocID="{4538741C-9738-4C20-B509-98CA97C6ADC9}" presName="spaceRect" presStyleCnt="0"/>
      <dgm:spPr/>
    </dgm:pt>
    <dgm:pt modelId="{340155DF-AF5B-4203-A7DC-8C0306D61D27}" type="pres">
      <dgm:prSet presAssocID="{4538741C-9738-4C20-B509-98CA97C6ADC9}" presName="textRect" presStyleLbl="revTx" presStyleIdx="3" presStyleCnt="6">
        <dgm:presLayoutVars>
          <dgm:chMax val="1"/>
          <dgm:chPref val="1"/>
        </dgm:presLayoutVars>
      </dgm:prSet>
      <dgm:spPr/>
    </dgm:pt>
    <dgm:pt modelId="{DCF0F35A-EA5C-4819-A37D-04959DF79177}" type="pres">
      <dgm:prSet presAssocID="{9FE8D06F-7F85-492F-81DB-97D28CAF38B9}" presName="sibTrans" presStyleCnt="0"/>
      <dgm:spPr/>
    </dgm:pt>
    <dgm:pt modelId="{4BDCEF7E-A27F-4D61-941A-6CD1E30435CE}" type="pres">
      <dgm:prSet presAssocID="{A3EB2F08-37A6-4E0F-A648-397FCB803E5E}" presName="compNode" presStyleCnt="0"/>
      <dgm:spPr/>
    </dgm:pt>
    <dgm:pt modelId="{43A0FEBD-32A3-49FE-AF33-D5B584343530}" type="pres">
      <dgm:prSet presAssocID="{A3EB2F08-37A6-4E0F-A648-397FCB803E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D303EBA-4E2E-4DFB-9D39-7F0F5F7645AF}" type="pres">
      <dgm:prSet presAssocID="{A3EB2F08-37A6-4E0F-A648-397FCB803E5E}" presName="spaceRect" presStyleCnt="0"/>
      <dgm:spPr/>
    </dgm:pt>
    <dgm:pt modelId="{DD871D1D-72A7-4280-A87B-EF643F5D6764}" type="pres">
      <dgm:prSet presAssocID="{A3EB2F08-37A6-4E0F-A648-397FCB803E5E}" presName="textRect" presStyleLbl="revTx" presStyleIdx="4" presStyleCnt="6">
        <dgm:presLayoutVars>
          <dgm:chMax val="1"/>
          <dgm:chPref val="1"/>
        </dgm:presLayoutVars>
      </dgm:prSet>
      <dgm:spPr/>
    </dgm:pt>
    <dgm:pt modelId="{FC933223-6937-4AEE-9082-AF03DAF720C2}" type="pres">
      <dgm:prSet presAssocID="{0BC6025D-81AC-46E4-962A-AAC32EB82157}" presName="sibTrans" presStyleCnt="0"/>
      <dgm:spPr/>
    </dgm:pt>
    <dgm:pt modelId="{1E3C299A-812E-48BF-B5D7-D7ADF8A13EAC}" type="pres">
      <dgm:prSet presAssocID="{BC16495E-3BD8-4EEC-84D3-78FF71E94C65}" presName="compNode" presStyleCnt="0"/>
      <dgm:spPr/>
    </dgm:pt>
    <dgm:pt modelId="{0D32A4B8-5FEC-493B-8699-C9D33098B82C}" type="pres">
      <dgm:prSet presAssocID="{BC16495E-3BD8-4EEC-84D3-78FF71E94C6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124583F5-A295-4C07-A5F2-9B6C9391064B}" type="pres">
      <dgm:prSet presAssocID="{BC16495E-3BD8-4EEC-84D3-78FF71E94C65}" presName="spaceRect" presStyleCnt="0"/>
      <dgm:spPr/>
    </dgm:pt>
    <dgm:pt modelId="{4A9087D1-3E17-4C4A-9877-BDF48E35D89E}" type="pres">
      <dgm:prSet presAssocID="{BC16495E-3BD8-4EEC-84D3-78FF71E94C6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1F69036-0476-4169-BCE4-4FB32F254AFF}" type="presOf" srcId="{1F5A9E6D-16F9-4BDC-B0CA-D8A7ED118605}" destId="{1BCB5ADF-B25A-4C39-AD8B-8F294EF710D3}" srcOrd="0" destOrd="0" presId="urn:microsoft.com/office/officeart/2018/2/layout/IconLabelList"/>
    <dgm:cxn modelId="{6A677463-4AF2-4734-9485-0ECDDC283B1C}" type="presOf" srcId="{A3EB2F08-37A6-4E0F-A648-397FCB803E5E}" destId="{DD871D1D-72A7-4280-A87B-EF643F5D6764}" srcOrd="0" destOrd="0" presId="urn:microsoft.com/office/officeart/2018/2/layout/IconLabelList"/>
    <dgm:cxn modelId="{B90E5145-6209-483A-9485-939156F67E05}" type="presOf" srcId="{EB23DC75-C8C5-47B3-84A6-0E88DF54F5E3}" destId="{E81E19A5-917D-4306-8034-AFB732EA4385}" srcOrd="0" destOrd="0" presId="urn:microsoft.com/office/officeart/2018/2/layout/IconLabelList"/>
    <dgm:cxn modelId="{29979C46-C024-4C89-932E-DF1C2EB4E181}" srcId="{EB23DC75-C8C5-47B3-84A6-0E88DF54F5E3}" destId="{A3EB2F08-37A6-4E0F-A648-397FCB803E5E}" srcOrd="4" destOrd="0" parTransId="{54C67F2A-2276-4257-802C-8A05DE06FE1D}" sibTransId="{0BC6025D-81AC-46E4-962A-AAC32EB82157}"/>
    <dgm:cxn modelId="{C75F5D6C-CC97-4D98-BA8C-1A7889D4EA0A}" type="presOf" srcId="{BC16495E-3BD8-4EEC-84D3-78FF71E94C65}" destId="{4A9087D1-3E17-4C4A-9877-BDF48E35D89E}" srcOrd="0" destOrd="0" presId="urn:microsoft.com/office/officeart/2018/2/layout/IconLabelList"/>
    <dgm:cxn modelId="{3020C54D-159E-42D3-A57A-CE4820226D41}" srcId="{EB23DC75-C8C5-47B3-84A6-0E88DF54F5E3}" destId="{6F43BDAC-94B7-446A-8684-A6BC2820BB09}" srcOrd="0" destOrd="0" parTransId="{CCBA20A4-8F62-4EFC-931B-20FEA5DE6DA4}" sibTransId="{AAE1C77A-C2BE-48A3-B463-CFC47DD085CE}"/>
    <dgm:cxn modelId="{5B56987D-38A6-40C2-8F43-AC2CAC94B60F}" type="presOf" srcId="{6F43BDAC-94B7-446A-8684-A6BC2820BB09}" destId="{7B122643-8D53-42FC-B9CC-2CD72586C402}" srcOrd="0" destOrd="0" presId="urn:microsoft.com/office/officeart/2018/2/layout/IconLabelList"/>
    <dgm:cxn modelId="{85DF6D96-33AC-4D34-B7E3-3C750FD7FDB5}" srcId="{EB23DC75-C8C5-47B3-84A6-0E88DF54F5E3}" destId="{4538741C-9738-4C20-B509-98CA97C6ADC9}" srcOrd="3" destOrd="0" parTransId="{BD6BC011-0DA2-4FAC-8DF8-0A1A54BEAA71}" sibTransId="{9FE8D06F-7F85-492F-81DB-97D28CAF38B9}"/>
    <dgm:cxn modelId="{7DCC9D98-5249-40D7-998F-1B6A28CFD0AB}" srcId="{EB23DC75-C8C5-47B3-84A6-0E88DF54F5E3}" destId="{1F5A9E6D-16F9-4BDC-B0CA-D8A7ED118605}" srcOrd="1" destOrd="0" parTransId="{397AB58B-7E8B-4B4F-8D73-D2B0D5A153E7}" sibTransId="{E527A63E-D33E-429A-8841-86C6F3969253}"/>
    <dgm:cxn modelId="{11A14A9A-7B31-41C5-A849-19ACCFC58A89}" srcId="{EB23DC75-C8C5-47B3-84A6-0E88DF54F5E3}" destId="{F3F54325-ED01-4BFA-A94B-4F62B104BDA8}" srcOrd="2" destOrd="0" parTransId="{2A746448-DE8B-4999-B13D-E1BE75FBE506}" sibTransId="{E87ECFC0-9B2E-4486-BD8B-2BA81CFCF989}"/>
    <dgm:cxn modelId="{8453529F-C7A4-4DC2-A33E-8F7392147495}" srcId="{EB23DC75-C8C5-47B3-84A6-0E88DF54F5E3}" destId="{BC16495E-3BD8-4EEC-84D3-78FF71E94C65}" srcOrd="5" destOrd="0" parTransId="{C15F1A50-BEF2-4E9F-AC8A-9BDC39ACCEEA}" sibTransId="{A343A484-F1E0-4EA9-8B96-CB54DC51C1EA}"/>
    <dgm:cxn modelId="{5E0D5BB2-037B-4B63-A4EA-FCA622CF8C5C}" type="presOf" srcId="{F3F54325-ED01-4BFA-A94B-4F62B104BDA8}" destId="{0040A653-B644-47A7-8CD1-1CD64FE071BA}" srcOrd="0" destOrd="0" presId="urn:microsoft.com/office/officeart/2018/2/layout/IconLabelList"/>
    <dgm:cxn modelId="{38C513D4-758D-45A9-A8E2-6B62DAF666D7}" type="presOf" srcId="{4538741C-9738-4C20-B509-98CA97C6ADC9}" destId="{340155DF-AF5B-4203-A7DC-8C0306D61D27}" srcOrd="0" destOrd="0" presId="urn:microsoft.com/office/officeart/2018/2/layout/IconLabelList"/>
    <dgm:cxn modelId="{1FEE6146-0790-4875-9DB2-5080BB8B2EB8}" type="presParOf" srcId="{E81E19A5-917D-4306-8034-AFB732EA4385}" destId="{4A2C97C9-26B2-438C-A251-D5F7B2309F4E}" srcOrd="0" destOrd="0" presId="urn:microsoft.com/office/officeart/2018/2/layout/IconLabelList"/>
    <dgm:cxn modelId="{852478B6-3B78-4B33-AB77-D9918C3115EA}" type="presParOf" srcId="{4A2C97C9-26B2-438C-A251-D5F7B2309F4E}" destId="{6D9E4D85-28AB-4212-84A1-1BD7F8623EFA}" srcOrd="0" destOrd="0" presId="urn:microsoft.com/office/officeart/2018/2/layout/IconLabelList"/>
    <dgm:cxn modelId="{6B95E57E-1002-4465-B3DF-353012B7BD29}" type="presParOf" srcId="{4A2C97C9-26B2-438C-A251-D5F7B2309F4E}" destId="{2D356E18-BE4B-423B-A6D8-7251AA500EAF}" srcOrd="1" destOrd="0" presId="urn:microsoft.com/office/officeart/2018/2/layout/IconLabelList"/>
    <dgm:cxn modelId="{B1CD9FEE-EF9C-4E3C-8C88-D1E1458A3D32}" type="presParOf" srcId="{4A2C97C9-26B2-438C-A251-D5F7B2309F4E}" destId="{7B122643-8D53-42FC-B9CC-2CD72586C402}" srcOrd="2" destOrd="0" presId="urn:microsoft.com/office/officeart/2018/2/layout/IconLabelList"/>
    <dgm:cxn modelId="{571C501E-5285-43C0-8135-E841B9AD346B}" type="presParOf" srcId="{E81E19A5-917D-4306-8034-AFB732EA4385}" destId="{98A73B2E-BB60-4FCF-A80E-171783C7D6C4}" srcOrd="1" destOrd="0" presId="urn:microsoft.com/office/officeart/2018/2/layout/IconLabelList"/>
    <dgm:cxn modelId="{40A12BD2-B01C-4402-BD2B-B9007E04ED4A}" type="presParOf" srcId="{E81E19A5-917D-4306-8034-AFB732EA4385}" destId="{A96C2549-106A-4BB0-B308-0C078BB3E354}" srcOrd="2" destOrd="0" presId="urn:microsoft.com/office/officeart/2018/2/layout/IconLabelList"/>
    <dgm:cxn modelId="{5C5ECC4E-AB2D-4F38-A23E-1FD5E116962A}" type="presParOf" srcId="{A96C2549-106A-4BB0-B308-0C078BB3E354}" destId="{8DDE688E-DD73-4686-B47F-B3C11D394AF4}" srcOrd="0" destOrd="0" presId="urn:microsoft.com/office/officeart/2018/2/layout/IconLabelList"/>
    <dgm:cxn modelId="{6D74ECC4-0D9F-4EF2-8BB8-5FF70C9CBF91}" type="presParOf" srcId="{A96C2549-106A-4BB0-B308-0C078BB3E354}" destId="{0E785909-BB99-408B-8E8F-A658C99805A2}" srcOrd="1" destOrd="0" presId="urn:microsoft.com/office/officeart/2018/2/layout/IconLabelList"/>
    <dgm:cxn modelId="{BE48CB35-E296-4A74-83C4-ACA49153F90A}" type="presParOf" srcId="{A96C2549-106A-4BB0-B308-0C078BB3E354}" destId="{1BCB5ADF-B25A-4C39-AD8B-8F294EF710D3}" srcOrd="2" destOrd="0" presId="urn:microsoft.com/office/officeart/2018/2/layout/IconLabelList"/>
    <dgm:cxn modelId="{4568A397-C34F-40EC-B203-648F50E68B18}" type="presParOf" srcId="{E81E19A5-917D-4306-8034-AFB732EA4385}" destId="{46C77581-DB27-4B7C-B7E2-789186C77449}" srcOrd="3" destOrd="0" presId="urn:microsoft.com/office/officeart/2018/2/layout/IconLabelList"/>
    <dgm:cxn modelId="{BAED6C58-E6FA-493D-A72B-40723E6273C9}" type="presParOf" srcId="{E81E19A5-917D-4306-8034-AFB732EA4385}" destId="{7CC25215-EE06-412A-804D-7543C95E7DC8}" srcOrd="4" destOrd="0" presId="urn:microsoft.com/office/officeart/2018/2/layout/IconLabelList"/>
    <dgm:cxn modelId="{29421ADF-2A9A-4A3F-9C0F-34B7AAAF3A81}" type="presParOf" srcId="{7CC25215-EE06-412A-804D-7543C95E7DC8}" destId="{3DCBFCDF-6C02-4A45-9874-941FDEA1DF7B}" srcOrd="0" destOrd="0" presId="urn:microsoft.com/office/officeart/2018/2/layout/IconLabelList"/>
    <dgm:cxn modelId="{09F73D9A-263A-4874-9FEC-4742D52B3B77}" type="presParOf" srcId="{7CC25215-EE06-412A-804D-7543C95E7DC8}" destId="{93C8E3A3-51FA-41F8-AFDC-7B043B0FDEFF}" srcOrd="1" destOrd="0" presId="urn:microsoft.com/office/officeart/2018/2/layout/IconLabelList"/>
    <dgm:cxn modelId="{AF8E28A3-974C-4EF0-B750-B1CE3D42A4EC}" type="presParOf" srcId="{7CC25215-EE06-412A-804D-7543C95E7DC8}" destId="{0040A653-B644-47A7-8CD1-1CD64FE071BA}" srcOrd="2" destOrd="0" presId="urn:microsoft.com/office/officeart/2018/2/layout/IconLabelList"/>
    <dgm:cxn modelId="{6F3FC85C-2359-4006-9E3D-30FA90ECF594}" type="presParOf" srcId="{E81E19A5-917D-4306-8034-AFB732EA4385}" destId="{25A5409F-ACC2-420A-AB33-4D8FE4B69894}" srcOrd="5" destOrd="0" presId="urn:microsoft.com/office/officeart/2018/2/layout/IconLabelList"/>
    <dgm:cxn modelId="{018D3E13-A0EE-4989-8B0E-165E93159082}" type="presParOf" srcId="{E81E19A5-917D-4306-8034-AFB732EA4385}" destId="{244FF11B-675F-4311-973C-C835924126BC}" srcOrd="6" destOrd="0" presId="urn:microsoft.com/office/officeart/2018/2/layout/IconLabelList"/>
    <dgm:cxn modelId="{E179AA37-B98E-49B4-A165-E8B623715356}" type="presParOf" srcId="{244FF11B-675F-4311-973C-C835924126BC}" destId="{FCF2A3BD-86CE-4DF2-9C94-04601D12393B}" srcOrd="0" destOrd="0" presId="urn:microsoft.com/office/officeart/2018/2/layout/IconLabelList"/>
    <dgm:cxn modelId="{A50E05EE-A83E-46F9-B8D3-B31694247F81}" type="presParOf" srcId="{244FF11B-675F-4311-973C-C835924126BC}" destId="{8D3AA78A-1821-4808-9179-89E284C2B05E}" srcOrd="1" destOrd="0" presId="urn:microsoft.com/office/officeart/2018/2/layout/IconLabelList"/>
    <dgm:cxn modelId="{20C190D9-3A80-486F-A23D-B93351E1CDA4}" type="presParOf" srcId="{244FF11B-675F-4311-973C-C835924126BC}" destId="{340155DF-AF5B-4203-A7DC-8C0306D61D27}" srcOrd="2" destOrd="0" presId="urn:microsoft.com/office/officeart/2018/2/layout/IconLabelList"/>
    <dgm:cxn modelId="{0F610DF1-24D8-42FF-9D3C-18BA96E4D78F}" type="presParOf" srcId="{E81E19A5-917D-4306-8034-AFB732EA4385}" destId="{DCF0F35A-EA5C-4819-A37D-04959DF79177}" srcOrd="7" destOrd="0" presId="urn:microsoft.com/office/officeart/2018/2/layout/IconLabelList"/>
    <dgm:cxn modelId="{6EF448C9-225C-4A40-A26B-F00D393DC18C}" type="presParOf" srcId="{E81E19A5-917D-4306-8034-AFB732EA4385}" destId="{4BDCEF7E-A27F-4D61-941A-6CD1E30435CE}" srcOrd="8" destOrd="0" presId="urn:microsoft.com/office/officeart/2018/2/layout/IconLabelList"/>
    <dgm:cxn modelId="{161DCA7E-16CD-4490-BCC4-07831E7C402C}" type="presParOf" srcId="{4BDCEF7E-A27F-4D61-941A-6CD1E30435CE}" destId="{43A0FEBD-32A3-49FE-AF33-D5B584343530}" srcOrd="0" destOrd="0" presId="urn:microsoft.com/office/officeart/2018/2/layout/IconLabelList"/>
    <dgm:cxn modelId="{D8709B78-E536-4BDC-88F0-D413B48F5C98}" type="presParOf" srcId="{4BDCEF7E-A27F-4D61-941A-6CD1E30435CE}" destId="{ED303EBA-4E2E-4DFB-9D39-7F0F5F7645AF}" srcOrd="1" destOrd="0" presId="urn:microsoft.com/office/officeart/2018/2/layout/IconLabelList"/>
    <dgm:cxn modelId="{52D4D528-968A-45B1-884F-BC636EA6F121}" type="presParOf" srcId="{4BDCEF7E-A27F-4D61-941A-6CD1E30435CE}" destId="{DD871D1D-72A7-4280-A87B-EF643F5D6764}" srcOrd="2" destOrd="0" presId="urn:microsoft.com/office/officeart/2018/2/layout/IconLabelList"/>
    <dgm:cxn modelId="{233BC052-58EF-4CCE-A693-4C17331A7BA3}" type="presParOf" srcId="{E81E19A5-917D-4306-8034-AFB732EA4385}" destId="{FC933223-6937-4AEE-9082-AF03DAF720C2}" srcOrd="9" destOrd="0" presId="urn:microsoft.com/office/officeart/2018/2/layout/IconLabelList"/>
    <dgm:cxn modelId="{FBC5D414-35A8-460C-98B8-5C70EA9759CB}" type="presParOf" srcId="{E81E19A5-917D-4306-8034-AFB732EA4385}" destId="{1E3C299A-812E-48BF-B5D7-D7ADF8A13EAC}" srcOrd="10" destOrd="0" presId="urn:microsoft.com/office/officeart/2018/2/layout/IconLabelList"/>
    <dgm:cxn modelId="{C033D3CC-C7CB-41FC-95AA-0AA2DB8851F0}" type="presParOf" srcId="{1E3C299A-812E-48BF-B5D7-D7ADF8A13EAC}" destId="{0D32A4B8-5FEC-493B-8699-C9D33098B82C}" srcOrd="0" destOrd="0" presId="urn:microsoft.com/office/officeart/2018/2/layout/IconLabelList"/>
    <dgm:cxn modelId="{CA8A0A7C-BE53-49AC-94E2-E716427EDF38}" type="presParOf" srcId="{1E3C299A-812E-48BF-B5D7-D7ADF8A13EAC}" destId="{124583F5-A295-4C07-A5F2-9B6C9391064B}" srcOrd="1" destOrd="0" presId="urn:microsoft.com/office/officeart/2018/2/layout/IconLabelList"/>
    <dgm:cxn modelId="{DAE458F0-C1EB-48C0-A8AD-2F93F00C3A45}" type="presParOf" srcId="{1E3C299A-812E-48BF-B5D7-D7ADF8A13EAC}" destId="{4A9087D1-3E17-4C4A-9877-BDF48E35D8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7C288-47E2-4B98-AAF6-7FBD9F67B47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FADE1E-F696-46E8-B861-2233C062E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Task</a:t>
          </a:r>
        </a:p>
      </dgm:t>
    </dgm:pt>
    <dgm:pt modelId="{DFECE945-E538-40F2-BEBC-987AD45E69E9}" type="parTrans" cxnId="{5DAB52D7-331D-42A9-9EE3-712725AB04CA}">
      <dgm:prSet/>
      <dgm:spPr/>
      <dgm:t>
        <a:bodyPr/>
        <a:lstStyle/>
        <a:p>
          <a:endParaRPr lang="en-US"/>
        </a:p>
      </dgm:t>
    </dgm:pt>
    <dgm:pt modelId="{8FA225BF-0616-4B01-A884-F016481529FC}" type="sibTrans" cxnId="{5DAB52D7-331D-42A9-9EE3-712725AB04CA}">
      <dgm:prSet/>
      <dgm:spPr/>
      <dgm:t>
        <a:bodyPr/>
        <a:lstStyle/>
        <a:p>
          <a:endParaRPr lang="en-US"/>
        </a:p>
      </dgm:t>
    </dgm:pt>
    <dgm:pt modelId="{68589ACF-063B-44E1-8142-79C861C63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General Trends</a:t>
          </a:r>
        </a:p>
      </dgm:t>
    </dgm:pt>
    <dgm:pt modelId="{6616CF2D-1E20-4E92-94D6-F360E1FD09F5}" type="parTrans" cxnId="{3962317E-B6C6-4AC1-9BB5-C0C1D2305A35}">
      <dgm:prSet/>
      <dgm:spPr/>
      <dgm:t>
        <a:bodyPr/>
        <a:lstStyle/>
        <a:p>
          <a:endParaRPr lang="en-US"/>
        </a:p>
      </dgm:t>
    </dgm:pt>
    <dgm:pt modelId="{A86FE608-0C18-41A8-AD77-545D10A8F4B4}" type="sibTrans" cxnId="{3962317E-B6C6-4AC1-9BB5-C0C1D2305A35}">
      <dgm:prSet/>
      <dgm:spPr/>
      <dgm:t>
        <a:bodyPr/>
        <a:lstStyle/>
        <a:p>
          <a:endParaRPr lang="en-US"/>
        </a:p>
      </dgm:t>
    </dgm:pt>
    <dgm:pt modelId="{CA1BAA76-642B-449E-B9E7-3C43AB0406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Coefficient</a:t>
          </a:r>
        </a:p>
      </dgm:t>
    </dgm:pt>
    <dgm:pt modelId="{799F4F62-B263-489E-B1AF-5A915131DBEF}" type="parTrans" cxnId="{7C195C5D-BD01-40BE-AC92-B44FE17F6E03}">
      <dgm:prSet/>
      <dgm:spPr/>
      <dgm:t>
        <a:bodyPr/>
        <a:lstStyle/>
        <a:p>
          <a:endParaRPr lang="en-US"/>
        </a:p>
      </dgm:t>
    </dgm:pt>
    <dgm:pt modelId="{B0C4C026-5AE8-4D69-A340-E0A57854BF21}" type="sibTrans" cxnId="{7C195C5D-BD01-40BE-AC92-B44FE17F6E03}">
      <dgm:prSet/>
      <dgm:spPr/>
      <dgm:t>
        <a:bodyPr/>
        <a:lstStyle/>
        <a:p>
          <a:endParaRPr lang="en-US"/>
        </a:p>
      </dgm:t>
    </dgm:pt>
    <dgm:pt modelId="{7BC1D7A2-ADE0-46C9-8C0F-B51197370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Relationships</a:t>
          </a:r>
        </a:p>
      </dgm:t>
    </dgm:pt>
    <dgm:pt modelId="{BB2C0F7F-2DA7-474B-AB29-224F1F046213}" type="parTrans" cxnId="{D7CAA37B-AB15-40A7-B110-B3E442CE7006}">
      <dgm:prSet/>
      <dgm:spPr/>
      <dgm:t>
        <a:bodyPr/>
        <a:lstStyle/>
        <a:p>
          <a:endParaRPr lang="en-US"/>
        </a:p>
      </dgm:t>
    </dgm:pt>
    <dgm:pt modelId="{34C5E9C8-1EED-47D0-9519-6325615B55B8}" type="sibTrans" cxnId="{D7CAA37B-AB15-40A7-B110-B3E442CE7006}">
      <dgm:prSet/>
      <dgm:spPr/>
      <dgm:t>
        <a:bodyPr/>
        <a:lstStyle/>
        <a:p>
          <a:endParaRPr lang="en-US"/>
        </a:p>
      </dgm:t>
    </dgm:pt>
    <dgm:pt modelId="{5BE89555-308B-4EAE-AEA1-695F65C7F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-&gt; Recommendations</a:t>
          </a:r>
        </a:p>
      </dgm:t>
    </dgm:pt>
    <dgm:pt modelId="{DE60408F-9EE2-4B95-BE8E-731293396208}" type="parTrans" cxnId="{96DD7CC3-63A7-4587-91E7-EE8E7DC9FEC5}">
      <dgm:prSet/>
      <dgm:spPr/>
      <dgm:t>
        <a:bodyPr/>
        <a:lstStyle/>
        <a:p>
          <a:endParaRPr lang="en-US"/>
        </a:p>
      </dgm:t>
    </dgm:pt>
    <dgm:pt modelId="{42EDCC66-0204-4BAA-BC2E-65D227A55FEA}" type="sibTrans" cxnId="{96DD7CC3-63A7-4587-91E7-EE8E7DC9FEC5}">
      <dgm:prSet/>
      <dgm:spPr/>
      <dgm:t>
        <a:bodyPr/>
        <a:lstStyle/>
        <a:p>
          <a:endParaRPr lang="en-US"/>
        </a:p>
      </dgm:t>
    </dgm:pt>
    <dgm:pt modelId="{75E06075-4076-4FDA-A68C-A7CB9EB8B9DC}" type="pres">
      <dgm:prSet presAssocID="{7F17C288-47E2-4B98-AAF6-7FBD9F67B470}" presName="root" presStyleCnt="0">
        <dgm:presLayoutVars>
          <dgm:dir/>
          <dgm:resizeHandles val="exact"/>
        </dgm:presLayoutVars>
      </dgm:prSet>
      <dgm:spPr/>
    </dgm:pt>
    <dgm:pt modelId="{FF4E73B9-B459-4ECB-8218-A93F9D75DC9F}" type="pres">
      <dgm:prSet presAssocID="{9BFADE1E-F696-46E8-B861-2233C062E688}" presName="compNode" presStyleCnt="0"/>
      <dgm:spPr/>
    </dgm:pt>
    <dgm:pt modelId="{70662A5D-0363-4BDA-8505-B0AF18992E06}" type="pres">
      <dgm:prSet presAssocID="{9BFADE1E-F696-46E8-B861-2233C062E6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8752664-0BDC-40E3-87A1-7C9E7544A8E8}" type="pres">
      <dgm:prSet presAssocID="{9BFADE1E-F696-46E8-B861-2233C062E688}" presName="spaceRect" presStyleCnt="0"/>
      <dgm:spPr/>
    </dgm:pt>
    <dgm:pt modelId="{480DC093-6FAE-491C-953A-248D5DD92F13}" type="pres">
      <dgm:prSet presAssocID="{9BFADE1E-F696-46E8-B861-2233C062E688}" presName="textRect" presStyleLbl="revTx" presStyleIdx="0" presStyleCnt="5">
        <dgm:presLayoutVars>
          <dgm:chMax val="1"/>
          <dgm:chPref val="1"/>
        </dgm:presLayoutVars>
      </dgm:prSet>
      <dgm:spPr/>
    </dgm:pt>
    <dgm:pt modelId="{C50871AF-0520-41B6-A930-9BF02B93C48E}" type="pres">
      <dgm:prSet presAssocID="{8FA225BF-0616-4B01-A884-F016481529FC}" presName="sibTrans" presStyleCnt="0"/>
      <dgm:spPr/>
    </dgm:pt>
    <dgm:pt modelId="{F18EA8B6-6555-4401-975D-EB89EA42F7AE}" type="pres">
      <dgm:prSet presAssocID="{68589ACF-063B-44E1-8142-79C861C63643}" presName="compNode" presStyleCnt="0"/>
      <dgm:spPr/>
    </dgm:pt>
    <dgm:pt modelId="{66A9C7BD-0C46-44A8-AE3B-3DAAED2934ED}" type="pres">
      <dgm:prSet presAssocID="{68589ACF-063B-44E1-8142-79C861C636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65978C-DD3F-46CA-8260-326974D47DC7}" type="pres">
      <dgm:prSet presAssocID="{68589ACF-063B-44E1-8142-79C861C63643}" presName="spaceRect" presStyleCnt="0"/>
      <dgm:spPr/>
    </dgm:pt>
    <dgm:pt modelId="{C784C342-4BF4-4746-8FEC-9A8E31A5AAB8}" type="pres">
      <dgm:prSet presAssocID="{68589ACF-063B-44E1-8142-79C861C63643}" presName="textRect" presStyleLbl="revTx" presStyleIdx="1" presStyleCnt="5">
        <dgm:presLayoutVars>
          <dgm:chMax val="1"/>
          <dgm:chPref val="1"/>
        </dgm:presLayoutVars>
      </dgm:prSet>
      <dgm:spPr/>
    </dgm:pt>
    <dgm:pt modelId="{2990DB9B-7786-4A86-9F87-EDDFF5EE6F0F}" type="pres">
      <dgm:prSet presAssocID="{A86FE608-0C18-41A8-AD77-545D10A8F4B4}" presName="sibTrans" presStyleCnt="0"/>
      <dgm:spPr/>
    </dgm:pt>
    <dgm:pt modelId="{3C1C1537-69D1-48B1-A0B5-ABDAF8AB131E}" type="pres">
      <dgm:prSet presAssocID="{CA1BAA76-642B-449E-B9E7-3C43AB040675}" presName="compNode" presStyleCnt="0"/>
      <dgm:spPr/>
    </dgm:pt>
    <dgm:pt modelId="{56638749-D821-4C1A-9697-937E895A6DF5}" type="pres">
      <dgm:prSet presAssocID="{CA1BAA76-642B-449E-B9E7-3C43AB0406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38A60F-2A63-4DC9-ABCA-396D824F1526}" type="pres">
      <dgm:prSet presAssocID="{CA1BAA76-642B-449E-B9E7-3C43AB040675}" presName="spaceRect" presStyleCnt="0"/>
      <dgm:spPr/>
    </dgm:pt>
    <dgm:pt modelId="{51922F6C-4E63-4136-A5AB-FAD7409DE3FD}" type="pres">
      <dgm:prSet presAssocID="{CA1BAA76-642B-449E-B9E7-3C43AB040675}" presName="textRect" presStyleLbl="revTx" presStyleIdx="2" presStyleCnt="5">
        <dgm:presLayoutVars>
          <dgm:chMax val="1"/>
          <dgm:chPref val="1"/>
        </dgm:presLayoutVars>
      </dgm:prSet>
      <dgm:spPr/>
    </dgm:pt>
    <dgm:pt modelId="{E59E5012-ACBF-439E-AD22-D5FD5168B236}" type="pres">
      <dgm:prSet presAssocID="{B0C4C026-5AE8-4D69-A340-E0A57854BF21}" presName="sibTrans" presStyleCnt="0"/>
      <dgm:spPr/>
    </dgm:pt>
    <dgm:pt modelId="{2C1C36FF-F36A-4748-B9F3-794913FCB3BC}" type="pres">
      <dgm:prSet presAssocID="{7BC1D7A2-ADE0-46C9-8C0F-B51197370B16}" presName="compNode" presStyleCnt="0"/>
      <dgm:spPr/>
    </dgm:pt>
    <dgm:pt modelId="{5D1DF90B-0098-49C9-848D-8E0581981676}" type="pres">
      <dgm:prSet presAssocID="{7BC1D7A2-ADE0-46C9-8C0F-B51197370B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071CE65-78F2-4EC4-86D9-A34206C9CF4D}" type="pres">
      <dgm:prSet presAssocID="{7BC1D7A2-ADE0-46C9-8C0F-B51197370B16}" presName="spaceRect" presStyleCnt="0"/>
      <dgm:spPr/>
    </dgm:pt>
    <dgm:pt modelId="{FCE210D1-39A3-456A-A399-A93AF4234A9B}" type="pres">
      <dgm:prSet presAssocID="{7BC1D7A2-ADE0-46C9-8C0F-B51197370B16}" presName="textRect" presStyleLbl="revTx" presStyleIdx="3" presStyleCnt="5">
        <dgm:presLayoutVars>
          <dgm:chMax val="1"/>
          <dgm:chPref val="1"/>
        </dgm:presLayoutVars>
      </dgm:prSet>
      <dgm:spPr/>
    </dgm:pt>
    <dgm:pt modelId="{873900ED-C13D-4C0B-A0B8-1713D65C7792}" type="pres">
      <dgm:prSet presAssocID="{34C5E9C8-1EED-47D0-9519-6325615B55B8}" presName="sibTrans" presStyleCnt="0"/>
      <dgm:spPr/>
    </dgm:pt>
    <dgm:pt modelId="{6EEBB5C4-0369-486D-AA79-795C2B49DAB2}" type="pres">
      <dgm:prSet presAssocID="{5BE89555-308B-4EAE-AEA1-695F65C7F9FA}" presName="compNode" presStyleCnt="0"/>
      <dgm:spPr/>
    </dgm:pt>
    <dgm:pt modelId="{F907AEA3-5744-4BAB-B157-6B6839162D41}" type="pres">
      <dgm:prSet presAssocID="{5BE89555-308B-4EAE-AEA1-695F65C7F9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CC5943C-6722-434A-8073-A4D107240CA0}" type="pres">
      <dgm:prSet presAssocID="{5BE89555-308B-4EAE-AEA1-695F65C7F9FA}" presName="spaceRect" presStyleCnt="0"/>
      <dgm:spPr/>
    </dgm:pt>
    <dgm:pt modelId="{0EAE57BE-2C1A-4A6A-9C74-08210F1B70A3}" type="pres">
      <dgm:prSet presAssocID="{5BE89555-308B-4EAE-AEA1-695F65C7F9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C195C5D-BD01-40BE-AC92-B44FE17F6E03}" srcId="{7F17C288-47E2-4B98-AAF6-7FBD9F67B470}" destId="{CA1BAA76-642B-449E-B9E7-3C43AB040675}" srcOrd="2" destOrd="0" parTransId="{799F4F62-B263-489E-B1AF-5A915131DBEF}" sibTransId="{B0C4C026-5AE8-4D69-A340-E0A57854BF21}"/>
    <dgm:cxn modelId="{E3138F6C-477E-4F02-8A41-20CBB0BE585D}" type="presOf" srcId="{7BC1D7A2-ADE0-46C9-8C0F-B51197370B16}" destId="{FCE210D1-39A3-456A-A399-A93AF4234A9B}" srcOrd="0" destOrd="0" presId="urn:microsoft.com/office/officeart/2018/2/layout/IconLabelList"/>
    <dgm:cxn modelId="{F3095F4E-2D9F-416E-9BAD-A445A34A0877}" type="presOf" srcId="{68589ACF-063B-44E1-8142-79C861C63643}" destId="{C784C342-4BF4-4746-8FEC-9A8E31A5AAB8}" srcOrd="0" destOrd="0" presId="urn:microsoft.com/office/officeart/2018/2/layout/IconLabelList"/>
    <dgm:cxn modelId="{D7CAA37B-AB15-40A7-B110-B3E442CE7006}" srcId="{7F17C288-47E2-4B98-AAF6-7FBD9F67B470}" destId="{7BC1D7A2-ADE0-46C9-8C0F-B51197370B16}" srcOrd="3" destOrd="0" parTransId="{BB2C0F7F-2DA7-474B-AB29-224F1F046213}" sibTransId="{34C5E9C8-1EED-47D0-9519-6325615B55B8}"/>
    <dgm:cxn modelId="{3962317E-B6C6-4AC1-9BB5-C0C1D2305A35}" srcId="{7F17C288-47E2-4B98-AAF6-7FBD9F67B470}" destId="{68589ACF-063B-44E1-8142-79C861C63643}" srcOrd="1" destOrd="0" parTransId="{6616CF2D-1E20-4E92-94D6-F360E1FD09F5}" sibTransId="{A86FE608-0C18-41A8-AD77-545D10A8F4B4}"/>
    <dgm:cxn modelId="{897529A0-D9C8-4902-8CBE-7E317A22D227}" type="presOf" srcId="{7F17C288-47E2-4B98-AAF6-7FBD9F67B470}" destId="{75E06075-4076-4FDA-A68C-A7CB9EB8B9DC}" srcOrd="0" destOrd="0" presId="urn:microsoft.com/office/officeart/2018/2/layout/IconLabelList"/>
    <dgm:cxn modelId="{96DD7CC3-63A7-4587-91E7-EE8E7DC9FEC5}" srcId="{7F17C288-47E2-4B98-AAF6-7FBD9F67B470}" destId="{5BE89555-308B-4EAE-AEA1-695F65C7F9FA}" srcOrd="4" destOrd="0" parTransId="{DE60408F-9EE2-4B95-BE8E-731293396208}" sibTransId="{42EDCC66-0204-4BAA-BC2E-65D227A55FEA}"/>
    <dgm:cxn modelId="{5DAB52D7-331D-42A9-9EE3-712725AB04CA}" srcId="{7F17C288-47E2-4B98-AAF6-7FBD9F67B470}" destId="{9BFADE1E-F696-46E8-B861-2233C062E688}" srcOrd="0" destOrd="0" parTransId="{DFECE945-E538-40F2-BEBC-987AD45E69E9}" sibTransId="{8FA225BF-0616-4B01-A884-F016481529FC}"/>
    <dgm:cxn modelId="{764534E8-062B-4FD6-8C56-B4E8912FBA62}" type="presOf" srcId="{CA1BAA76-642B-449E-B9E7-3C43AB040675}" destId="{51922F6C-4E63-4136-A5AB-FAD7409DE3FD}" srcOrd="0" destOrd="0" presId="urn:microsoft.com/office/officeart/2018/2/layout/IconLabelList"/>
    <dgm:cxn modelId="{C19E46EC-E0FF-490B-AB4A-87E700BB43FC}" type="presOf" srcId="{9BFADE1E-F696-46E8-B861-2233C062E688}" destId="{480DC093-6FAE-491C-953A-248D5DD92F13}" srcOrd="0" destOrd="0" presId="urn:microsoft.com/office/officeart/2018/2/layout/IconLabelList"/>
    <dgm:cxn modelId="{FFCB04F5-8975-46C2-B159-DFB85F773651}" type="presOf" srcId="{5BE89555-308B-4EAE-AEA1-695F65C7F9FA}" destId="{0EAE57BE-2C1A-4A6A-9C74-08210F1B70A3}" srcOrd="0" destOrd="0" presId="urn:microsoft.com/office/officeart/2018/2/layout/IconLabelList"/>
    <dgm:cxn modelId="{79E17578-1AB3-403F-9A89-900BD2DE1A52}" type="presParOf" srcId="{75E06075-4076-4FDA-A68C-A7CB9EB8B9DC}" destId="{FF4E73B9-B459-4ECB-8218-A93F9D75DC9F}" srcOrd="0" destOrd="0" presId="urn:microsoft.com/office/officeart/2018/2/layout/IconLabelList"/>
    <dgm:cxn modelId="{315BA987-F662-43AA-B462-3B336E092A5D}" type="presParOf" srcId="{FF4E73B9-B459-4ECB-8218-A93F9D75DC9F}" destId="{70662A5D-0363-4BDA-8505-B0AF18992E06}" srcOrd="0" destOrd="0" presId="urn:microsoft.com/office/officeart/2018/2/layout/IconLabelList"/>
    <dgm:cxn modelId="{770A756D-30C4-4627-94F9-DC14CD02CD5C}" type="presParOf" srcId="{FF4E73B9-B459-4ECB-8218-A93F9D75DC9F}" destId="{A8752664-0BDC-40E3-87A1-7C9E7544A8E8}" srcOrd="1" destOrd="0" presId="urn:microsoft.com/office/officeart/2018/2/layout/IconLabelList"/>
    <dgm:cxn modelId="{6C113770-C35B-4502-A69D-25FC9481E04F}" type="presParOf" srcId="{FF4E73B9-B459-4ECB-8218-A93F9D75DC9F}" destId="{480DC093-6FAE-491C-953A-248D5DD92F13}" srcOrd="2" destOrd="0" presId="urn:microsoft.com/office/officeart/2018/2/layout/IconLabelList"/>
    <dgm:cxn modelId="{6D6DDE80-2BE5-4BF7-B8BA-679866F759CD}" type="presParOf" srcId="{75E06075-4076-4FDA-A68C-A7CB9EB8B9DC}" destId="{C50871AF-0520-41B6-A930-9BF02B93C48E}" srcOrd="1" destOrd="0" presId="urn:microsoft.com/office/officeart/2018/2/layout/IconLabelList"/>
    <dgm:cxn modelId="{42D7D107-F18A-4FAB-A56D-22CC60D8C6BF}" type="presParOf" srcId="{75E06075-4076-4FDA-A68C-A7CB9EB8B9DC}" destId="{F18EA8B6-6555-4401-975D-EB89EA42F7AE}" srcOrd="2" destOrd="0" presId="urn:microsoft.com/office/officeart/2018/2/layout/IconLabelList"/>
    <dgm:cxn modelId="{A212DE3A-22D5-4AB9-9912-DE73349164E3}" type="presParOf" srcId="{F18EA8B6-6555-4401-975D-EB89EA42F7AE}" destId="{66A9C7BD-0C46-44A8-AE3B-3DAAED2934ED}" srcOrd="0" destOrd="0" presId="urn:microsoft.com/office/officeart/2018/2/layout/IconLabelList"/>
    <dgm:cxn modelId="{54FB99B1-5A27-4536-9677-167541C909E9}" type="presParOf" srcId="{F18EA8B6-6555-4401-975D-EB89EA42F7AE}" destId="{CC65978C-DD3F-46CA-8260-326974D47DC7}" srcOrd="1" destOrd="0" presId="urn:microsoft.com/office/officeart/2018/2/layout/IconLabelList"/>
    <dgm:cxn modelId="{A99C95B1-952C-41D9-8201-F2BD8EC70645}" type="presParOf" srcId="{F18EA8B6-6555-4401-975D-EB89EA42F7AE}" destId="{C784C342-4BF4-4746-8FEC-9A8E31A5AAB8}" srcOrd="2" destOrd="0" presId="urn:microsoft.com/office/officeart/2018/2/layout/IconLabelList"/>
    <dgm:cxn modelId="{B0BB8D5F-0F0C-4291-A32E-318F59A302AF}" type="presParOf" srcId="{75E06075-4076-4FDA-A68C-A7CB9EB8B9DC}" destId="{2990DB9B-7786-4A86-9F87-EDDFF5EE6F0F}" srcOrd="3" destOrd="0" presId="urn:microsoft.com/office/officeart/2018/2/layout/IconLabelList"/>
    <dgm:cxn modelId="{4A346E58-6C6E-4BFA-8164-DE69D0F95CE1}" type="presParOf" srcId="{75E06075-4076-4FDA-A68C-A7CB9EB8B9DC}" destId="{3C1C1537-69D1-48B1-A0B5-ABDAF8AB131E}" srcOrd="4" destOrd="0" presId="urn:microsoft.com/office/officeart/2018/2/layout/IconLabelList"/>
    <dgm:cxn modelId="{8B763790-CBB6-43CF-869A-0D0346F85D9C}" type="presParOf" srcId="{3C1C1537-69D1-48B1-A0B5-ABDAF8AB131E}" destId="{56638749-D821-4C1A-9697-937E895A6DF5}" srcOrd="0" destOrd="0" presId="urn:microsoft.com/office/officeart/2018/2/layout/IconLabelList"/>
    <dgm:cxn modelId="{76360B4C-E3F1-4910-8B0B-DE6150770A80}" type="presParOf" srcId="{3C1C1537-69D1-48B1-A0B5-ABDAF8AB131E}" destId="{3238A60F-2A63-4DC9-ABCA-396D824F1526}" srcOrd="1" destOrd="0" presId="urn:microsoft.com/office/officeart/2018/2/layout/IconLabelList"/>
    <dgm:cxn modelId="{8E98F376-7A60-499F-AD07-8931359FA777}" type="presParOf" srcId="{3C1C1537-69D1-48B1-A0B5-ABDAF8AB131E}" destId="{51922F6C-4E63-4136-A5AB-FAD7409DE3FD}" srcOrd="2" destOrd="0" presId="urn:microsoft.com/office/officeart/2018/2/layout/IconLabelList"/>
    <dgm:cxn modelId="{C95DF033-6D26-4945-B510-21D623020789}" type="presParOf" srcId="{75E06075-4076-4FDA-A68C-A7CB9EB8B9DC}" destId="{E59E5012-ACBF-439E-AD22-D5FD5168B236}" srcOrd="5" destOrd="0" presId="urn:microsoft.com/office/officeart/2018/2/layout/IconLabelList"/>
    <dgm:cxn modelId="{A92729A5-6581-46FD-BA1E-3AF85C745803}" type="presParOf" srcId="{75E06075-4076-4FDA-A68C-A7CB9EB8B9DC}" destId="{2C1C36FF-F36A-4748-B9F3-794913FCB3BC}" srcOrd="6" destOrd="0" presId="urn:microsoft.com/office/officeart/2018/2/layout/IconLabelList"/>
    <dgm:cxn modelId="{842DF0C7-8906-4DD9-872B-7DC00628A438}" type="presParOf" srcId="{2C1C36FF-F36A-4748-B9F3-794913FCB3BC}" destId="{5D1DF90B-0098-49C9-848D-8E0581981676}" srcOrd="0" destOrd="0" presId="urn:microsoft.com/office/officeart/2018/2/layout/IconLabelList"/>
    <dgm:cxn modelId="{F1A0EA81-74E0-4A5D-8692-BE34A1681EA7}" type="presParOf" srcId="{2C1C36FF-F36A-4748-B9F3-794913FCB3BC}" destId="{4071CE65-78F2-4EC4-86D9-A34206C9CF4D}" srcOrd="1" destOrd="0" presId="urn:microsoft.com/office/officeart/2018/2/layout/IconLabelList"/>
    <dgm:cxn modelId="{E01502BC-42A4-4C8D-9058-C2A1C653B0DC}" type="presParOf" srcId="{2C1C36FF-F36A-4748-B9F3-794913FCB3BC}" destId="{FCE210D1-39A3-456A-A399-A93AF4234A9B}" srcOrd="2" destOrd="0" presId="urn:microsoft.com/office/officeart/2018/2/layout/IconLabelList"/>
    <dgm:cxn modelId="{CEEAC8B8-D7B3-4D8E-B1BD-F0C4461DA6AE}" type="presParOf" srcId="{75E06075-4076-4FDA-A68C-A7CB9EB8B9DC}" destId="{873900ED-C13D-4C0B-A0B8-1713D65C7792}" srcOrd="7" destOrd="0" presId="urn:microsoft.com/office/officeart/2018/2/layout/IconLabelList"/>
    <dgm:cxn modelId="{DAB84ABE-7D31-40E5-8289-0862A4A994A0}" type="presParOf" srcId="{75E06075-4076-4FDA-A68C-A7CB9EB8B9DC}" destId="{6EEBB5C4-0369-486D-AA79-795C2B49DAB2}" srcOrd="8" destOrd="0" presId="urn:microsoft.com/office/officeart/2018/2/layout/IconLabelList"/>
    <dgm:cxn modelId="{799EA6C6-9E22-44C7-8B15-13DD973DC0C2}" type="presParOf" srcId="{6EEBB5C4-0369-486D-AA79-795C2B49DAB2}" destId="{F907AEA3-5744-4BAB-B157-6B6839162D41}" srcOrd="0" destOrd="0" presId="urn:microsoft.com/office/officeart/2018/2/layout/IconLabelList"/>
    <dgm:cxn modelId="{D0354C4D-C789-4D52-95D1-ACA3CD5D5FC6}" type="presParOf" srcId="{6EEBB5C4-0369-486D-AA79-795C2B49DAB2}" destId="{4CC5943C-6722-434A-8073-A4D107240CA0}" srcOrd="1" destOrd="0" presId="urn:microsoft.com/office/officeart/2018/2/layout/IconLabelList"/>
    <dgm:cxn modelId="{9E30A71E-C45A-4401-A9D1-EEEF6E675284}" type="presParOf" srcId="{6EEBB5C4-0369-486D-AA79-795C2B49DAB2}" destId="{0EAE57BE-2C1A-4A6A-9C74-08210F1B70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E4D85-28AB-4212-84A1-1BD7F8623EFA}">
      <dsp:nvSpPr>
        <dsp:cNvPr id="0" name=""/>
        <dsp:cNvSpPr/>
      </dsp:nvSpPr>
      <dsp:spPr>
        <a:xfrm>
          <a:off x="429238" y="1500930"/>
          <a:ext cx="696884" cy="696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22643-8D53-42FC-B9CC-2CD72586C402}">
      <dsp:nvSpPr>
        <dsp:cNvPr id="0" name=""/>
        <dsp:cNvSpPr/>
      </dsp:nvSpPr>
      <dsp:spPr>
        <a:xfrm>
          <a:off x="3364" y="2473444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Task</a:t>
          </a:r>
        </a:p>
      </dsp:txBody>
      <dsp:txXfrm>
        <a:off x="3364" y="2473444"/>
        <a:ext cx="1548632" cy="619453"/>
      </dsp:txXfrm>
    </dsp:sp>
    <dsp:sp modelId="{8DDE688E-DD73-4686-B47F-B3C11D394AF4}">
      <dsp:nvSpPr>
        <dsp:cNvPr id="0" name=""/>
        <dsp:cNvSpPr/>
      </dsp:nvSpPr>
      <dsp:spPr>
        <a:xfrm>
          <a:off x="2248881" y="1500930"/>
          <a:ext cx="696884" cy="696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5ADF-B25A-4C39-AD8B-8F294EF710D3}">
      <dsp:nvSpPr>
        <dsp:cNvPr id="0" name=""/>
        <dsp:cNvSpPr/>
      </dsp:nvSpPr>
      <dsp:spPr>
        <a:xfrm>
          <a:off x="1823007" y="2473444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General Trends</a:t>
          </a:r>
        </a:p>
      </dsp:txBody>
      <dsp:txXfrm>
        <a:off x="1823007" y="2473444"/>
        <a:ext cx="1548632" cy="619453"/>
      </dsp:txXfrm>
    </dsp:sp>
    <dsp:sp modelId="{3DCBFCDF-6C02-4A45-9874-941FDEA1DF7B}">
      <dsp:nvSpPr>
        <dsp:cNvPr id="0" name=""/>
        <dsp:cNvSpPr/>
      </dsp:nvSpPr>
      <dsp:spPr>
        <a:xfrm>
          <a:off x="4068525" y="1500930"/>
          <a:ext cx="696884" cy="696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0A653-B644-47A7-8CD1-1CD64FE071BA}">
      <dsp:nvSpPr>
        <dsp:cNvPr id="0" name=""/>
        <dsp:cNvSpPr/>
      </dsp:nvSpPr>
      <dsp:spPr>
        <a:xfrm>
          <a:off x="3642651" y="2473444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Correlation Coefficient</a:t>
          </a:r>
        </a:p>
      </dsp:txBody>
      <dsp:txXfrm>
        <a:off x="3642651" y="2473444"/>
        <a:ext cx="1548632" cy="619453"/>
      </dsp:txXfrm>
    </dsp:sp>
    <dsp:sp modelId="{FCF2A3BD-86CE-4DF2-9C94-04601D12393B}">
      <dsp:nvSpPr>
        <dsp:cNvPr id="0" name=""/>
        <dsp:cNvSpPr/>
      </dsp:nvSpPr>
      <dsp:spPr>
        <a:xfrm>
          <a:off x="5888168" y="1500930"/>
          <a:ext cx="696884" cy="696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155DF-AF5B-4203-A7DC-8C0306D61D27}">
      <dsp:nvSpPr>
        <dsp:cNvPr id="0" name=""/>
        <dsp:cNvSpPr/>
      </dsp:nvSpPr>
      <dsp:spPr>
        <a:xfrm>
          <a:off x="5462294" y="2473444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Relationships</a:t>
          </a:r>
        </a:p>
      </dsp:txBody>
      <dsp:txXfrm>
        <a:off x="5462294" y="2473444"/>
        <a:ext cx="1548632" cy="619453"/>
      </dsp:txXfrm>
    </dsp:sp>
    <dsp:sp modelId="{43A0FEBD-32A3-49FE-AF33-D5B584343530}">
      <dsp:nvSpPr>
        <dsp:cNvPr id="0" name=""/>
        <dsp:cNvSpPr/>
      </dsp:nvSpPr>
      <dsp:spPr>
        <a:xfrm>
          <a:off x="7707812" y="1500930"/>
          <a:ext cx="696884" cy="696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71D1D-72A7-4280-A87B-EF643F5D6764}">
      <dsp:nvSpPr>
        <dsp:cNvPr id="0" name=""/>
        <dsp:cNvSpPr/>
      </dsp:nvSpPr>
      <dsp:spPr>
        <a:xfrm>
          <a:off x="7281938" y="2473444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7281938" y="2473444"/>
        <a:ext cx="1548632" cy="619453"/>
      </dsp:txXfrm>
    </dsp:sp>
    <dsp:sp modelId="{0D32A4B8-5FEC-493B-8699-C9D33098B82C}">
      <dsp:nvSpPr>
        <dsp:cNvPr id="0" name=""/>
        <dsp:cNvSpPr/>
      </dsp:nvSpPr>
      <dsp:spPr>
        <a:xfrm>
          <a:off x="9527456" y="1500930"/>
          <a:ext cx="696884" cy="696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87D1-3E17-4C4A-9877-BDF48E35D89E}">
      <dsp:nvSpPr>
        <dsp:cNvPr id="0" name=""/>
        <dsp:cNvSpPr/>
      </dsp:nvSpPr>
      <dsp:spPr>
        <a:xfrm>
          <a:off x="9101581" y="2473444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Appendix</a:t>
          </a:r>
        </a:p>
      </dsp:txBody>
      <dsp:txXfrm>
        <a:off x="9101581" y="2473444"/>
        <a:ext cx="1548632" cy="61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62A5D-0363-4BDA-8505-B0AF18992E06}">
      <dsp:nvSpPr>
        <dsp:cNvPr id="0" name=""/>
        <dsp:cNvSpPr/>
      </dsp:nvSpPr>
      <dsp:spPr>
        <a:xfrm>
          <a:off x="691789" y="139409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DC093-6FAE-491C-953A-248D5DD92F13}">
      <dsp:nvSpPr>
        <dsp:cNvPr id="0" name=""/>
        <dsp:cNvSpPr/>
      </dsp:nvSpPr>
      <dsp:spPr>
        <a:xfrm>
          <a:off x="196789" y="24797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Task</a:t>
          </a:r>
        </a:p>
      </dsp:txBody>
      <dsp:txXfrm>
        <a:off x="196789" y="2479728"/>
        <a:ext cx="1800000" cy="720000"/>
      </dsp:txXfrm>
    </dsp:sp>
    <dsp:sp modelId="{66A9C7BD-0C46-44A8-AE3B-3DAAED2934ED}">
      <dsp:nvSpPr>
        <dsp:cNvPr id="0" name=""/>
        <dsp:cNvSpPr/>
      </dsp:nvSpPr>
      <dsp:spPr>
        <a:xfrm>
          <a:off x="2806789" y="139409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4C342-4BF4-4746-8FEC-9A8E31A5AAB8}">
      <dsp:nvSpPr>
        <dsp:cNvPr id="0" name=""/>
        <dsp:cNvSpPr/>
      </dsp:nvSpPr>
      <dsp:spPr>
        <a:xfrm>
          <a:off x="2311789" y="24797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General Trends</a:t>
          </a:r>
        </a:p>
      </dsp:txBody>
      <dsp:txXfrm>
        <a:off x="2311789" y="2479728"/>
        <a:ext cx="1800000" cy="720000"/>
      </dsp:txXfrm>
    </dsp:sp>
    <dsp:sp modelId="{56638749-D821-4C1A-9697-937E895A6DF5}">
      <dsp:nvSpPr>
        <dsp:cNvPr id="0" name=""/>
        <dsp:cNvSpPr/>
      </dsp:nvSpPr>
      <dsp:spPr>
        <a:xfrm>
          <a:off x="4921789" y="139409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22F6C-4E63-4136-A5AB-FAD7409DE3FD}">
      <dsp:nvSpPr>
        <dsp:cNvPr id="0" name=""/>
        <dsp:cNvSpPr/>
      </dsp:nvSpPr>
      <dsp:spPr>
        <a:xfrm>
          <a:off x="4426789" y="24797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Correlation Coefficient</a:t>
          </a:r>
        </a:p>
      </dsp:txBody>
      <dsp:txXfrm>
        <a:off x="4426789" y="2479728"/>
        <a:ext cx="1800000" cy="720000"/>
      </dsp:txXfrm>
    </dsp:sp>
    <dsp:sp modelId="{5D1DF90B-0098-49C9-848D-8E0581981676}">
      <dsp:nvSpPr>
        <dsp:cNvPr id="0" name=""/>
        <dsp:cNvSpPr/>
      </dsp:nvSpPr>
      <dsp:spPr>
        <a:xfrm>
          <a:off x="7036789" y="139409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210D1-39A3-456A-A399-A93AF4234A9B}">
      <dsp:nvSpPr>
        <dsp:cNvPr id="0" name=""/>
        <dsp:cNvSpPr/>
      </dsp:nvSpPr>
      <dsp:spPr>
        <a:xfrm>
          <a:off x="6541789" y="24797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Relationships</a:t>
          </a:r>
        </a:p>
      </dsp:txBody>
      <dsp:txXfrm>
        <a:off x="6541789" y="2479728"/>
        <a:ext cx="1800000" cy="720000"/>
      </dsp:txXfrm>
    </dsp:sp>
    <dsp:sp modelId="{F907AEA3-5744-4BAB-B157-6B6839162D41}">
      <dsp:nvSpPr>
        <dsp:cNvPr id="0" name=""/>
        <dsp:cNvSpPr/>
      </dsp:nvSpPr>
      <dsp:spPr>
        <a:xfrm>
          <a:off x="9151789" y="139409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E57BE-2C1A-4A6A-9C74-08210F1B70A3}">
      <dsp:nvSpPr>
        <dsp:cNvPr id="0" name=""/>
        <dsp:cNvSpPr/>
      </dsp:nvSpPr>
      <dsp:spPr>
        <a:xfrm>
          <a:off x="8656789" y="24797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-&gt; Recommendations</a:t>
          </a:r>
        </a:p>
      </dsp:txBody>
      <dsp:txXfrm>
        <a:off x="8656789" y="247972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DDAC-8865-46E8-8025-3C7865A8D353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9BA7-A648-4968-AF33-F227115C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half with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have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have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4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E9BD4-FE05-6B0E-3980-AA60BB86E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0ED42-AC27-7209-C6A5-1C6006483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7C4A2-DF78-BFDF-4F00-685075399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Users spend on a daily average 7 ½ hours in bed, 6.98 hours sleeping which barely meets the minimum by CDC of at least 7 hours. </a:t>
            </a:r>
          </a:p>
          <a:p>
            <a:r>
              <a:rPr lang="en-US" dirty="0"/>
              <a:t>- Users on a minute average spend more time in sleep stage 1, lighter sleep. </a:t>
            </a:r>
          </a:p>
          <a:p>
            <a:r>
              <a:rPr lang="en-US" dirty="0"/>
              <a:t>- According to the CDC, more time should be focused in stage 3 where deep sleep and non-rapid eye movement occurs.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F7C-3821-7534-144B-3B2CD4CC7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8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Users spend on a daily average 7 ½ hours in bed, 6.98 hours sleeping which barely meets the minimum by CDC of at least 7 hours. </a:t>
            </a:r>
          </a:p>
          <a:p>
            <a:r>
              <a:rPr lang="en-US" dirty="0"/>
              <a:t>- Users on a minute average spend more time in sleep stage 1, lighter sleep. </a:t>
            </a:r>
          </a:p>
          <a:p>
            <a:r>
              <a:rPr lang="en-US" dirty="0"/>
              <a:t>- According to the CDC, more time should be focused in stage 3 where deep sleep and non-rapid eye movement occurs.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3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Tracking these specific fields on smart devices would be to the immediate benefit of </a:t>
            </a:r>
            <a:r>
              <a:rPr lang="en-US" dirty="0" err="1"/>
              <a:t>Bellabeat</a:t>
            </a:r>
            <a:r>
              <a:rPr lang="en-US" dirty="0"/>
              <a:t> users and can be reliably explored further.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Identify trends and relationships in smart device user data that are compatible with </a:t>
            </a:r>
            <a:r>
              <a:rPr lang="en-US" dirty="0" err="1"/>
              <a:t>Bellabeat</a:t>
            </a:r>
            <a:r>
              <a:rPr lang="en-US" dirty="0"/>
              <a:t> consumers and deliver insights that can drive strategical innovation for </a:t>
            </a:r>
            <a:r>
              <a:rPr lang="en-US" dirty="0" err="1"/>
              <a:t>Bellabeat</a:t>
            </a:r>
            <a:r>
              <a:rPr lang="en-US" dirty="0"/>
              <a:t> to have a greater global presence.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Ex. Heart rate, steps, distance, calories burned, energy expenditure (METs), and intensity.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Ex. sleep and weight tracking.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9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 CDC daily recommendations, </a:t>
            </a:r>
            <a:r>
              <a:rPr lang="en-US" dirty="0" err="1"/>
              <a:t>FitBit</a:t>
            </a:r>
            <a:r>
              <a:rPr lang="en-US" dirty="0"/>
              <a:t> users on average successfully met the target daily goals for calories burned (2000-3000 men, 1600-2400 women calories) and active minutes (&gt;=30 minutes).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users on average fell short of meeting the total steps (8000-10000 steps), heart rate (&gt;=100 value), sleep (&gt;=7 hours) and weight criteria (&lt;18.5 under, 18.5-24.9 normal, &gt; 25 overweight </a:t>
            </a:r>
            <a:r>
              <a:rPr lang="en-US" dirty="0" err="1"/>
              <a:t>bmi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transposed the previous slide of hourly activities, then heart rate would follow a similar trend between 12-2pm and 5-7pm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0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Sampling 30 users, the average may not represent the sample size as that is 0.37 BMI off of being normal under CDC recommendations and contains several outliers.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half of the dataset has correlation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1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than half with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9BA7-A648-4968-AF33-F227115CB2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F670-0734-4069-9CB2-24430733DBA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9D26-19A3-40A3-9F42-3DD428E5EAA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A2A9-7992-4499-99FC-BDB69110E85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7297-F263-44A2-A4DA-64E6CCC02FC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5B4-D23F-49DB-A846-8EA394D4CAE3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1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DB8A-4E8F-4F1D-9CC4-5F8E45CD238A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F8B-3C71-414F-A098-9B11F0D92B4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FAA-E87B-4C6E-B2FD-CB3C8391FD16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2595-C89D-45E3-B03B-7761FEF445CF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0A99-CE1F-4F2D-9CDD-759C43D28B99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9BE8-EEB7-4AB9-9D13-51E10C834F7A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4D60127-C36E-4D10-B1D1-7447050C33E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hyperlink" Target="https://github.com/kleung157/Bellabeat_Case_Study_Google_Data_Analy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ithub.com/emily1618/Google-Data-Analytics-Bellabeat-Case-Study" TargetMode="External"/><Relationship Id="rId4" Type="http://schemas.openxmlformats.org/officeDocument/2006/relationships/hyperlink" Target="https://www.kaggle.com/code/hannashuraieva/bellabeat-case-study#4.-Analyz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4604C9-19C0-2B1A-9E83-7D61F8B1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87" r="19600" b="-2"/>
          <a:stretch/>
        </p:blipFill>
        <p:spPr>
          <a:xfrm>
            <a:off x="4824248" y="1"/>
            <a:ext cx="73677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2DA0C-907D-2483-B97B-6B8138481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45" y="1174376"/>
            <a:ext cx="3509383" cy="278175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Bellabeat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Case Study:</a:t>
            </a:r>
            <a:br>
              <a:rPr lang="en-US" sz="2800" dirty="0"/>
            </a:br>
            <a:r>
              <a:rPr lang="en-US" sz="2800" b="0" dirty="0"/>
              <a:t>How Can a Wellness Technology Company Play it Smart?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F267-408F-FEC5-358E-027CE85E5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45" y="4062940"/>
            <a:ext cx="3762618" cy="139491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Presented By: </a:t>
            </a:r>
            <a:r>
              <a:rPr lang="en-US" dirty="0"/>
              <a:t>Kevin Leung</a:t>
            </a:r>
          </a:p>
          <a:p>
            <a:pPr algn="l"/>
            <a:r>
              <a:rPr lang="en-US" b="1" dirty="0"/>
              <a:t>Last Updated</a:t>
            </a:r>
            <a:r>
              <a:rPr lang="en-US" dirty="0"/>
              <a:t>: January 27,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A1CED-14EC-900B-A09E-A127FD59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1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C393-9D3E-7A15-BDD5-3F84C6B5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Center of Disease and Control (CDC)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9AAE-6741-074A-BA49-8C073239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CDC daily recommendations, </a:t>
            </a:r>
            <a:r>
              <a:rPr lang="en-US" dirty="0" err="1"/>
              <a:t>FitBit</a:t>
            </a:r>
            <a:r>
              <a:rPr lang="en-US" dirty="0"/>
              <a:t> users on average met or did not meet the target daily guidelines.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Calories Burned </a:t>
            </a:r>
            <a:r>
              <a:rPr lang="en-US" dirty="0"/>
              <a:t>- ( 2000-3000 men, 1600-2400 women calories 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Active Minutes </a:t>
            </a:r>
            <a:r>
              <a:rPr lang="en-US" dirty="0"/>
              <a:t>- ( &gt;= 30 minutes 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Total Steps </a:t>
            </a:r>
            <a:r>
              <a:rPr lang="en-US" dirty="0"/>
              <a:t>- ( 8000-10000 steps 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Heart Rate </a:t>
            </a:r>
            <a:r>
              <a:rPr lang="en-US" dirty="0"/>
              <a:t>- ( &gt;= 100 value 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 Sleep </a:t>
            </a:r>
            <a:r>
              <a:rPr lang="en-US" dirty="0"/>
              <a:t>- ( &gt;= 7 hours 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/>
              <a:t>Bmi</a:t>
            </a:r>
            <a:r>
              <a:rPr lang="en-US" b="1" dirty="0"/>
              <a:t> </a:t>
            </a:r>
            <a:r>
              <a:rPr lang="en-US" dirty="0"/>
              <a:t>- ( &lt; 18.5 under, 18.5-24.9 normal, &gt; 25 overweight </a:t>
            </a:r>
            <a:r>
              <a:rPr lang="en-US" dirty="0" err="1"/>
              <a:t>bmi</a:t>
            </a:r>
            <a:r>
              <a:rPr lang="en-US" dirty="0"/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0934-D756-5D31-AD22-A8A1C80A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974875-B34B-4851-DAF6-F359CF8A356D}"/>
              </a:ext>
            </a:extLst>
          </p:cNvPr>
          <p:cNvCxnSpPr>
            <a:cxnSpLocks/>
          </p:cNvCxnSpPr>
          <p:nvPr/>
        </p:nvCxnSpPr>
        <p:spPr>
          <a:xfrm>
            <a:off x="740228" y="4110446"/>
            <a:ext cx="0" cy="278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FBFEED-8206-4A63-403B-BDF9BEA376F6}"/>
              </a:ext>
            </a:extLst>
          </p:cNvPr>
          <p:cNvCxnSpPr>
            <a:cxnSpLocks/>
          </p:cNvCxnSpPr>
          <p:nvPr/>
        </p:nvCxnSpPr>
        <p:spPr>
          <a:xfrm>
            <a:off x="740228" y="4593772"/>
            <a:ext cx="0" cy="278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02694-D1AC-C082-27BB-A729B4102D88}"/>
              </a:ext>
            </a:extLst>
          </p:cNvPr>
          <p:cNvCxnSpPr>
            <a:cxnSpLocks/>
          </p:cNvCxnSpPr>
          <p:nvPr/>
        </p:nvCxnSpPr>
        <p:spPr>
          <a:xfrm>
            <a:off x="740227" y="5085806"/>
            <a:ext cx="0" cy="278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6F72B4-335F-DB66-3F51-CAD8E16C3E10}"/>
              </a:ext>
            </a:extLst>
          </p:cNvPr>
          <p:cNvCxnSpPr>
            <a:cxnSpLocks/>
          </p:cNvCxnSpPr>
          <p:nvPr/>
        </p:nvCxnSpPr>
        <p:spPr>
          <a:xfrm>
            <a:off x="740227" y="5595258"/>
            <a:ext cx="0" cy="278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ADB9FA-0442-45CF-DA7A-D0F5B0B9F057}"/>
              </a:ext>
            </a:extLst>
          </p:cNvPr>
          <p:cNvCxnSpPr>
            <a:cxnSpLocks/>
          </p:cNvCxnSpPr>
          <p:nvPr/>
        </p:nvCxnSpPr>
        <p:spPr>
          <a:xfrm flipV="1">
            <a:off x="751981" y="3150326"/>
            <a:ext cx="0" cy="2786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C61F16-09EF-3B63-E3AE-A3F639B913E3}"/>
              </a:ext>
            </a:extLst>
          </p:cNvPr>
          <p:cNvCxnSpPr>
            <a:cxnSpLocks/>
          </p:cNvCxnSpPr>
          <p:nvPr/>
        </p:nvCxnSpPr>
        <p:spPr>
          <a:xfrm flipV="1">
            <a:off x="740227" y="3624942"/>
            <a:ext cx="0" cy="2786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3AED-A390-EB65-7151-943BD3087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3C50-C1AE-AE45-DC6C-BB582CAA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Daily User Active Minutes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8BB654-6815-AFD4-A730-00EF4607E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7754" y="1831159"/>
            <a:ext cx="4308677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95FE1C-0912-B606-C8D8-F50BC56E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973" y="5452737"/>
            <a:ext cx="1552792" cy="100026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70C6C8D-753B-F065-676A-9C5F6C28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46B91-C97E-1C96-44CC-8838B9349B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1E72-37D4-5A1F-1ADB-E5697131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Daily User Active Minutes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F2A33B-4545-C487-C01E-4EF601F06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7754" y="1831159"/>
            <a:ext cx="4308677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074BC-C6AA-F9AE-D1B8-C8F7FEA7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973" y="5452737"/>
            <a:ext cx="1552792" cy="100026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A80446-16A6-9D59-E09D-9BC6DAC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04B6DD-C367-2D8D-F1BD-A24E79717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Users spend </a:t>
            </a:r>
            <a:r>
              <a:rPr lang="en-US" b="1" dirty="0"/>
              <a:t>18% </a:t>
            </a:r>
            <a:r>
              <a:rPr lang="en-US" dirty="0"/>
              <a:t>of their daily time active and </a:t>
            </a:r>
            <a:r>
              <a:rPr lang="en-US" b="1" dirty="0"/>
              <a:t>82% </a:t>
            </a:r>
            <a:r>
              <a:rPr lang="en-US" dirty="0"/>
              <a:t>sedentary.</a:t>
            </a:r>
          </a:p>
          <a:p>
            <a:r>
              <a:rPr lang="en-US" dirty="0"/>
              <a:t>Approximately </a:t>
            </a:r>
            <a:r>
              <a:rPr lang="en-US" b="1" dirty="0"/>
              <a:t>1/5 active</a:t>
            </a:r>
            <a:r>
              <a:rPr lang="en-US" dirty="0"/>
              <a:t>, and </a:t>
            </a:r>
            <a:r>
              <a:rPr lang="en-US" b="1" dirty="0"/>
              <a:t>4/5 sedentary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EB874-F6C4-3A81-1CE4-BDB49A72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6C78-3081-3EF3-0D7B-83CDB66C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Activity by Hour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44C3F2C-38C6-67EB-DF3A-345EACA5B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3224" y="1825624"/>
            <a:ext cx="3787794" cy="462737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C12C1-7519-9B8D-A1ED-0E97BB83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342" y="3429000"/>
            <a:ext cx="1600423" cy="1733792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96C4A1F-0C69-5476-04EF-1D7197D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BCEE2-CAEB-C3D5-6082-E6204DDC7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46A1-B43B-7DB9-AE29-12B3771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59B7-6E9A-9CB5-783C-78787EF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Activity by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EB2B-20CE-9AD0-4721-2B627B3F7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Users show the greatest total hourly input in active metrics between the hours of </a:t>
            </a:r>
            <a:r>
              <a:rPr lang="en-US" b="1" dirty="0"/>
              <a:t>12-2PM</a:t>
            </a:r>
            <a:r>
              <a:rPr lang="en-US" dirty="0"/>
              <a:t> and </a:t>
            </a:r>
            <a:r>
              <a:rPr lang="en-US" b="1" dirty="0"/>
              <a:t>5-7PM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CBB0BD-BD6A-35F3-6964-31311EBC7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3224" y="1825624"/>
            <a:ext cx="3787794" cy="462737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E46D27-68A5-1AE3-B25D-E6795514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342" y="3429000"/>
            <a:ext cx="1600423" cy="1733792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9AAAA41-5110-BF98-EB7F-80EC4A7C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4CF1-7BC7-7B89-F067-B3575160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7D75-55CA-F24C-4204-094E5951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Heart Rate by Hour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681573-A46F-195B-C5E5-026EB8ACB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4248" y="1825624"/>
            <a:ext cx="5420432" cy="356478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F7B86C-74A8-7953-0BAE-F14AC46C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362" y="4519847"/>
            <a:ext cx="1562318" cy="523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F5CBE-0DCC-3F03-988F-5493BC80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5B49A-4776-26B5-6BB4-AD1F510B7E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6F8BF-525A-AFBA-99E4-B0754D4B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62F0-2264-05D9-E640-BB95D34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Heart Rate by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DB11-34FC-4FA9-E869-9F8FF747B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Users are at a daily average resting heart rate of </a:t>
            </a:r>
            <a:r>
              <a:rPr lang="en-US" b="1" dirty="0"/>
              <a:t>78.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21847-47BD-2DCE-943F-C612A39C1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4248" y="1825624"/>
            <a:ext cx="5420432" cy="356478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38E739-9008-7C9D-76DA-58223BB6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362" y="4519847"/>
            <a:ext cx="1562318" cy="523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0905B-6D30-46BB-A6DB-B9A2D0DF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9C55-13F6-DB6C-D3BE-40693D71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5D01-7685-27F8-023E-19EA8B5B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Popular Tracking Day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71BE3-B27D-D86D-69CC-9DE78F20EA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0801" y="1680898"/>
            <a:ext cx="308439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6F6C-6401-EC58-C235-4E582517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2087C4-0C80-BAFC-6F00-373E95C0A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37B0-C0F6-77B3-F098-FDCFE789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510E-F503-FF4A-F24A-6A559876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Popular Tracking Day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648E-A73F-5D33-CC82-D193BDD9D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Users show the greatest overall input for active metrics on </a:t>
            </a:r>
            <a:r>
              <a:rPr lang="en-US" b="1" dirty="0"/>
              <a:t>Tuesdays. </a:t>
            </a:r>
          </a:p>
          <a:p>
            <a:r>
              <a:rPr lang="en-US" dirty="0"/>
              <a:t>For passive metrics like sleep and weight, </a:t>
            </a:r>
            <a:r>
              <a:rPr lang="en-US" u="sng" dirty="0"/>
              <a:t>Wednesdays</a:t>
            </a:r>
            <a:r>
              <a:rPr lang="en-US" dirty="0"/>
              <a:t> shows the most input.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1B9896-5716-5A74-F129-4AD53A0488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0801" y="1680898"/>
            <a:ext cx="308439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5C642-A1CB-8AC4-5122-8CFABECC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E6727-74BC-C405-C864-1196B6F8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9987-7B47-0770-3833-BE1D726A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Body Mass Index (BMI)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4772D1-1E02-9590-20EB-4F1BD66AF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4"/>
            <a:ext cx="5257800" cy="3367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4632C-35AE-9D97-0862-427FB724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BA27-7C19-620D-6D54-640E246A6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7EF8-C00D-7391-6BC8-5DC466C3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6931-7FD3-4A2C-F858-FFC41CF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2013 by artist </a:t>
            </a:r>
            <a:r>
              <a:rPr lang="en-US" dirty="0" err="1"/>
              <a:t>Urška</a:t>
            </a:r>
            <a:r>
              <a:rPr lang="en-US" dirty="0"/>
              <a:t> </a:t>
            </a:r>
            <a:r>
              <a:rPr lang="en-US" dirty="0" err="1"/>
              <a:t>Sršen</a:t>
            </a:r>
            <a:r>
              <a:rPr lang="en-US" dirty="0"/>
              <a:t> and mathematician Sando Mur, </a:t>
            </a:r>
            <a:r>
              <a:rPr lang="en-US" dirty="0" err="1"/>
              <a:t>Bellabeat</a:t>
            </a:r>
            <a:r>
              <a:rPr lang="en-US" dirty="0"/>
              <a:t> is a health and wellness technology company that seeks to inform, inspire, and empower consumers to make health-conscious decisions. </a:t>
            </a:r>
          </a:p>
          <a:p>
            <a:r>
              <a:rPr lang="en-US" dirty="0" err="1"/>
              <a:t>Bellabeat</a:t>
            </a:r>
            <a:r>
              <a:rPr lang="en-US" dirty="0"/>
              <a:t> manufactures smart devices that can track an individual’s activity, sleep, stress, mindfulness, and reproductive health habits.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DCA4D-3D09-BF01-AEFC-CD70CABF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4" descr="A close up of a logo&#10;&#10;AI-generated content may be incorrect.">
            <a:extLst>
              <a:ext uri="{FF2B5EF4-FFF2-40B4-BE49-F238E27FC236}">
                <a16:creationId xmlns:a16="http://schemas.microsoft.com/office/drawing/2014/main" id="{CC990AD9-A8AA-1400-511F-B099C4D8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34" y="5442464"/>
            <a:ext cx="374384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23AC0-A808-DF06-79D7-E5E23102A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6D08-BE1B-A885-5717-6B5A3CFE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Body Mass Index (BMI)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19C0-2394-6699-20B7-9E4E91B23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Users on average are overweight with a BMI of </a:t>
            </a:r>
            <a:r>
              <a:rPr lang="en-US" b="1" dirty="0"/>
              <a:t>25.37.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FA7E74-9B36-18DB-C435-F10BB522BC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4"/>
            <a:ext cx="5257800" cy="3367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EA967-5DED-D74B-F2DC-41007AB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842DB-0FB6-AD29-E1F5-37CCDE34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764157D-A9D0-C61D-CAA1-2E1896D8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63" r="17524" b="-1"/>
          <a:stretch/>
        </p:blipFill>
        <p:spPr>
          <a:xfrm>
            <a:off x="4824248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BE91A-C406-A475-CD73-37293A6E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41" y="3140403"/>
            <a:ext cx="3788767" cy="57719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Correlation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5F63A-99EB-D62C-539D-CFCC4BB9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F5CA-1A44-27BA-4368-CDD4BB73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32CA-CBF2-1BF7-ED9F-994DF343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CA306-F781-5378-7FA7-9310FA9B1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066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5776-BB90-0FCE-1214-1AB61FC1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BBE580-284C-4012-345C-D303B0BBB0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532BF-07D5-1247-BD19-F844ECD4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084-CBFE-B9C3-9ABB-931F986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9D9F-CD95-ACEE-E022-E2607B4BCC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Correlation coefficients </a:t>
            </a:r>
            <a:r>
              <a:rPr lang="el-GR" sz="2000" b="1" dirty="0"/>
              <a:t>ρ</a:t>
            </a:r>
            <a:r>
              <a:rPr lang="en-US" dirty="0"/>
              <a:t> range from </a:t>
            </a:r>
            <a:r>
              <a:rPr lang="en-US" b="1" dirty="0"/>
              <a:t>-1 </a:t>
            </a:r>
            <a:r>
              <a:rPr lang="en-US" dirty="0"/>
              <a:t>to </a:t>
            </a:r>
            <a:r>
              <a:rPr lang="en-US" b="1" dirty="0"/>
              <a:t>+1. </a:t>
            </a:r>
          </a:p>
          <a:p>
            <a:r>
              <a:rPr lang="en-US" dirty="0"/>
              <a:t>The </a:t>
            </a:r>
            <a:r>
              <a:rPr lang="en-US" b="1" dirty="0"/>
              <a:t>strength</a:t>
            </a:r>
            <a:r>
              <a:rPr lang="en-US" dirty="0"/>
              <a:t> to which these relationships can be interpreted is as follows.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ECD7AA-A072-0345-1192-C8EA903F8A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066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9F54-5E9E-3E84-4D9E-68B7112C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2E4D3D-800B-97AC-9374-D0743603B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809" y="2112669"/>
            <a:ext cx="6572382" cy="2963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DCC57-BB35-63CC-88FD-099794FE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Correlation Coefficients:</a:t>
            </a:r>
            <a:br>
              <a:rPr lang="en-US" sz="3100" dirty="0"/>
            </a:br>
            <a:r>
              <a:rPr lang="en-US" sz="3100" b="0" dirty="0"/>
              <a:t>Daily Activity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92F5D-7B4C-E95D-FB41-82A63367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F389C-95DC-959A-8340-92FAB97A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5F1E9-EF27-43AD-70D5-12C14A606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809" y="1977719"/>
            <a:ext cx="6572382" cy="3233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4B396-A3F4-59E2-9999-0EEA9A97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Correlation Coefficients:</a:t>
            </a:r>
            <a:br>
              <a:rPr lang="en-US" sz="3100" dirty="0"/>
            </a:br>
            <a:r>
              <a:rPr lang="en-US" sz="3100" b="0" dirty="0"/>
              <a:t>Daily Activity &amp; Sleep Day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D68318-8F4D-9985-5F0C-374EF25E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E7314-C4E1-BDBC-C90D-978B6772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3B7FE14F-ACDF-1D68-210F-582462685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809" y="2176634"/>
            <a:ext cx="6572382" cy="283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863B2-2AB0-16E6-EA14-65156F52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Correlation Coefficients:</a:t>
            </a:r>
            <a:br>
              <a:rPr lang="en-US" sz="3100" dirty="0"/>
            </a:br>
            <a:r>
              <a:rPr lang="en-US" sz="3100" b="0" dirty="0"/>
              <a:t>Daily Activity &amp; Weight 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5112F-AF1E-CE02-EC60-D9F71D76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5EB2D-245A-5A15-922E-0A7C974A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4E175D-5F08-9B57-A565-4B05F47E5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809" y="2374817"/>
            <a:ext cx="6572382" cy="2439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F14F-BF2D-CE99-E7F2-C7BD7BD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Correlation Coefficients:</a:t>
            </a:r>
            <a:br>
              <a:rPr lang="en-US" sz="3100" dirty="0"/>
            </a:br>
            <a:r>
              <a:rPr lang="en-US" sz="3100" b="0" dirty="0"/>
              <a:t>Daily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4D1E2-D4D8-426B-6DB7-A74A9D12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DB151-C850-45D8-E10D-4AC775FE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F95935-6A16-2541-79EA-0D20E890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809" y="2640068"/>
            <a:ext cx="6572382" cy="1909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CDA94-598A-290B-0BBE-FED0992C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Correlation Coefficients:</a:t>
            </a:r>
            <a:br>
              <a:rPr lang="en-US" sz="3100" dirty="0"/>
            </a:br>
            <a:r>
              <a:rPr lang="en-US" sz="3100" b="0" dirty="0"/>
              <a:t>Hourly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D9C42-EEB2-D445-357A-9AA1A64C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1749E-EE87-86E9-549B-8EEDCA2A0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E435FE-5853-6458-24F4-6C11E1F44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0547" y="1429352"/>
            <a:ext cx="6170906" cy="4330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1E695-B184-090B-0985-6BD457EC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Correlation Coefficients:</a:t>
            </a:r>
            <a:br>
              <a:rPr lang="en-US" sz="3100" dirty="0"/>
            </a:br>
            <a:r>
              <a:rPr lang="en-US" sz="3100" b="0" dirty="0"/>
              <a:t>Minute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DC30D-28A5-90B0-6590-4F4DF812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267F-AE05-D114-86BE-C2C03FB9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 of Contents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0C09F88-D0AC-C391-B8C2-98BB8F2F5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168753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0ECF-1076-2CEC-7BB1-4ACC5086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A7BEE-8E35-5300-FA1E-F1F57D31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D7BCB30-8D3E-F0BD-57CF-A91CBBC8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63" r="17524" b="-1"/>
          <a:stretch/>
        </p:blipFill>
        <p:spPr>
          <a:xfrm>
            <a:off x="4824248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8D584-7C48-6B8B-27D2-59D646D3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41" y="3140403"/>
            <a:ext cx="3788767" cy="577193"/>
          </a:xfrm>
        </p:spPr>
        <p:txBody>
          <a:bodyPr>
            <a:normAutofit/>
          </a:bodyPr>
          <a:lstStyle/>
          <a:p>
            <a:r>
              <a:rPr lang="en-US" sz="3100" dirty="0"/>
              <a:t>Relationships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EE3DB-C478-A620-D05C-F8040D09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295F93-4A14-93F1-0E75-37F4C4A5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FBC028-7E3F-A44E-E2E5-E082AEE79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9CB9B4-89AF-5752-83C6-F31333B76E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09809" y="1485757"/>
            <a:ext cx="6572382" cy="421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A69DC-AA44-C2CC-FF37-718C58D0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Relationships: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5D4DE-A3A9-CBA1-1452-C5B080CB01F7}"/>
              </a:ext>
            </a:extLst>
          </p:cNvPr>
          <p:cNvSpPr txBox="1"/>
          <p:nvPr/>
        </p:nvSpPr>
        <p:spPr>
          <a:xfrm>
            <a:off x="2809809" y="5853241"/>
            <a:ext cx="6572382" cy="55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l-GR" sz="2000" dirty="0"/>
              <a:t>ρ</a:t>
            </a:r>
            <a:r>
              <a:rPr lang="en-US" sz="2000" dirty="0"/>
              <a:t> = 0.930</a:t>
            </a:r>
            <a:endParaRPr lang="en-US" sz="2000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CDD0F01-0913-0B9D-DA01-53FF103E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4070B-5DD5-B8F3-AD56-8FA1F52C1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5EB111-8519-97E1-9E6B-01E19BA0F4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09809" y="1485757"/>
            <a:ext cx="6572382" cy="421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D4C72-C577-5632-7F02-60702166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Relationships: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C45D9-6539-F1BE-9C34-C18A61457800}"/>
              </a:ext>
            </a:extLst>
          </p:cNvPr>
          <p:cNvSpPr txBox="1"/>
          <p:nvPr/>
        </p:nvSpPr>
        <p:spPr>
          <a:xfrm>
            <a:off x="2809809" y="5853241"/>
            <a:ext cx="6572382" cy="55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l-GR" sz="2000" dirty="0"/>
              <a:t>ρ</a:t>
            </a:r>
            <a:r>
              <a:rPr lang="en-US" sz="2000" dirty="0"/>
              <a:t> = 0.930 - </a:t>
            </a:r>
            <a:r>
              <a:rPr lang="en-US" sz="2000" b="1" dirty="0"/>
              <a:t>very strong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322EBE1-F6AC-40CE-0617-7817D453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5BE8BF-E98E-FEC6-79F5-913245FAB0F1}"/>
              </a:ext>
            </a:extLst>
          </p:cNvPr>
          <p:cNvCxnSpPr/>
          <p:nvPr/>
        </p:nvCxnSpPr>
        <p:spPr>
          <a:xfrm>
            <a:off x="5092984" y="5728118"/>
            <a:ext cx="27549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0BC1A-2DC4-F383-A0D8-69C841A65FBB}"/>
              </a:ext>
            </a:extLst>
          </p:cNvPr>
          <p:cNvCxnSpPr>
            <a:cxnSpLocks/>
          </p:cNvCxnSpPr>
          <p:nvPr/>
        </p:nvCxnSpPr>
        <p:spPr>
          <a:xfrm flipV="1">
            <a:off x="2605157" y="2338605"/>
            <a:ext cx="0" cy="218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3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CCEBB-5F48-A864-434E-CD115BBE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38B658-FFDB-C885-2E50-BC69325E7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7CDCD27-D41B-E7E8-D717-B878F89359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9809" y="1534365"/>
            <a:ext cx="6572382" cy="4120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A7F98-F867-28E5-60A5-373D2110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Relationships: </a:t>
            </a:r>
            <a:br>
              <a:rPr lang="en-US" sz="3100" dirty="0"/>
            </a:br>
            <a:endParaRPr lang="en-US" sz="3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981-A327-1AA7-94AD-7C9BE533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l-GR" sz="2000" dirty="0"/>
              <a:t>ρ</a:t>
            </a:r>
            <a:r>
              <a:rPr lang="en-US" sz="2000" dirty="0"/>
              <a:t> = </a:t>
            </a:r>
            <a:r>
              <a:rPr lang="en-US" dirty="0"/>
              <a:t>0.591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C3EC3-9EF2-71FC-3527-E5D4EEC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27403-C53D-B055-C8AE-7119DDB2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ADDCDA-3813-FBE1-2977-588BC9553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FA1884-2636-F3EE-86C7-5EC9667D3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9809" y="1534365"/>
            <a:ext cx="6572382" cy="4120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63FFD-A4CC-CDA5-1DE8-FD7D8D61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Relationships: </a:t>
            </a:r>
            <a:br>
              <a:rPr lang="en-US" sz="3100" dirty="0"/>
            </a:br>
            <a:endParaRPr lang="en-US" sz="3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E36E-1013-A39C-884E-F1720139E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l-GR" sz="2000" dirty="0"/>
              <a:t>ρ</a:t>
            </a:r>
            <a:r>
              <a:rPr lang="en-US" sz="2000" dirty="0"/>
              <a:t> = </a:t>
            </a:r>
            <a:r>
              <a:rPr lang="en-US" dirty="0"/>
              <a:t>0.591 - </a:t>
            </a:r>
            <a:r>
              <a:rPr lang="en-US" b="1" dirty="0"/>
              <a:t>moderate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41A26-C2B4-B323-B8A2-0ACCBE2C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D21441-EA84-6D9A-5C6D-879E60A9A9D9}"/>
              </a:ext>
            </a:extLst>
          </p:cNvPr>
          <p:cNvCxnSpPr>
            <a:cxnSpLocks/>
          </p:cNvCxnSpPr>
          <p:nvPr/>
        </p:nvCxnSpPr>
        <p:spPr>
          <a:xfrm flipV="1">
            <a:off x="2735786" y="2338605"/>
            <a:ext cx="0" cy="218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C2C912-FDF0-F6A5-525D-242BCBDBD87D}"/>
              </a:ext>
            </a:extLst>
          </p:cNvPr>
          <p:cNvCxnSpPr/>
          <p:nvPr/>
        </p:nvCxnSpPr>
        <p:spPr>
          <a:xfrm>
            <a:off x="5092984" y="5728118"/>
            <a:ext cx="27549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548BB0-CA17-8A21-75C7-CA799DBF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F7DB698-83A4-D0C6-20B3-891882DEA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786309F-1E44-F6C8-C24C-1B9A16E7B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9809" y="1482031"/>
            <a:ext cx="6572382" cy="4225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57CE-E644-9996-D605-D3BE46FA0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l-GR" dirty="0"/>
              <a:t>ρ</a:t>
            </a:r>
            <a:r>
              <a:rPr lang="en-US" dirty="0"/>
              <a:t> = 0.808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C2F6-BA59-6D71-E82C-5AFDF978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8FDFA-2DA9-A60B-33ED-B2CC1C9D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133" y="269031"/>
            <a:ext cx="6572058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13426-00DA-350F-374A-673DE21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ACDE34-A03F-EF96-19A7-47B5643D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7D787A4-A201-F160-9167-1AFA64E43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9809" y="1482031"/>
            <a:ext cx="6572382" cy="4225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36A3-0CCD-9924-0050-9F1BDBB12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l-GR" dirty="0"/>
              <a:t>ρ</a:t>
            </a:r>
            <a:r>
              <a:rPr lang="en-US" dirty="0"/>
              <a:t> = 0.808 - </a:t>
            </a:r>
            <a:r>
              <a:rPr lang="en-US" b="1" dirty="0"/>
              <a:t>very strong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82AE-6E95-A839-DBEE-25CC3382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814FA9-3724-2C20-987C-4A4DF665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133" y="269031"/>
            <a:ext cx="6572058" cy="10668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8799C6-7572-FC1D-B600-86E57BB68270}"/>
              </a:ext>
            </a:extLst>
          </p:cNvPr>
          <p:cNvCxnSpPr>
            <a:cxnSpLocks/>
          </p:cNvCxnSpPr>
          <p:nvPr/>
        </p:nvCxnSpPr>
        <p:spPr>
          <a:xfrm flipV="1">
            <a:off x="2605157" y="2338605"/>
            <a:ext cx="0" cy="218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75A74-EEC4-29E0-B8D4-C85841AB4489}"/>
              </a:ext>
            </a:extLst>
          </p:cNvPr>
          <p:cNvCxnSpPr/>
          <p:nvPr/>
        </p:nvCxnSpPr>
        <p:spPr>
          <a:xfrm>
            <a:off x="5014607" y="5739845"/>
            <a:ext cx="27549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D65E9-BF42-D443-1C5F-6118CAD7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graph with blue circles and a black line&#10;&#10;AI-generated content may be incorrect.">
            <a:extLst>
              <a:ext uri="{FF2B5EF4-FFF2-40B4-BE49-F238E27FC236}">
                <a16:creationId xmlns:a16="http://schemas.microsoft.com/office/drawing/2014/main" id="{44A24D40-72F0-D266-9996-A5A1046DB2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9809" y="1469512"/>
            <a:ext cx="6572382" cy="4250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8D36C-7862-3962-C319-87F6C516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Relationships: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ADEF-9D3D-9997-71AD-389EFB5F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l-GR" sz="2000" dirty="0"/>
              <a:t>ρ</a:t>
            </a:r>
            <a:r>
              <a:rPr lang="en-US" sz="2000" dirty="0"/>
              <a:t> = </a:t>
            </a:r>
            <a:r>
              <a:rPr lang="en-US" dirty="0"/>
              <a:t>0.824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6F897-763E-D6D2-2225-5FB8B963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BC395-3433-889E-F472-872558365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CEA91D1-8E78-D58F-020A-74C90DA4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graph with blue circles and a black line&#10;&#10;AI-generated content may be incorrect.">
            <a:extLst>
              <a:ext uri="{FF2B5EF4-FFF2-40B4-BE49-F238E27FC236}">
                <a16:creationId xmlns:a16="http://schemas.microsoft.com/office/drawing/2014/main" id="{9E78E77D-8094-3286-1D92-0C2D8BF76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9809" y="1469512"/>
            <a:ext cx="6572382" cy="4250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C6E97-E94B-4A37-DB70-87103E71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Relationships: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D58B-907F-225C-E8AD-F0B8DDC37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l-GR" dirty="0"/>
              <a:t>ρ</a:t>
            </a:r>
            <a:r>
              <a:rPr lang="en-US" dirty="0"/>
              <a:t> = 0.824 - </a:t>
            </a:r>
            <a:r>
              <a:rPr lang="en-US" b="1" dirty="0"/>
              <a:t>very strong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AB917-1176-2CDE-B39C-DFF5A9F6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96041-B6BD-DBA2-64A2-AA475C8DCE14}"/>
              </a:ext>
            </a:extLst>
          </p:cNvPr>
          <p:cNvCxnSpPr/>
          <p:nvPr/>
        </p:nvCxnSpPr>
        <p:spPr>
          <a:xfrm>
            <a:off x="5092984" y="5728118"/>
            <a:ext cx="27549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CE0DE0-997E-6306-222D-C8B39D79119F}"/>
              </a:ext>
            </a:extLst>
          </p:cNvPr>
          <p:cNvCxnSpPr>
            <a:cxnSpLocks/>
          </p:cNvCxnSpPr>
          <p:nvPr/>
        </p:nvCxnSpPr>
        <p:spPr>
          <a:xfrm flipV="1">
            <a:off x="2605157" y="2338605"/>
            <a:ext cx="0" cy="218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6655-C5B7-84B1-9011-DB306AA5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18011"/>
            <a:ext cx="10653578" cy="1262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Relationships: </a:t>
            </a:r>
            <a:br>
              <a:rPr lang="en-US" sz="3200" dirty="0"/>
            </a:br>
            <a:br>
              <a:rPr lang="en-US" sz="3200" dirty="0"/>
            </a:br>
            <a:r>
              <a:rPr lang="en-US" sz="2800" b="0" dirty="0"/>
              <a:t>(Daily </a:t>
            </a:r>
            <a:r>
              <a:rPr lang="en-US" sz="2800" dirty="0">
                <a:solidFill>
                  <a:srgbClr val="00B050"/>
                </a:solidFill>
              </a:rPr>
              <a:t>-&gt;</a:t>
            </a:r>
            <a:r>
              <a:rPr lang="en-US" sz="2800" b="0" dirty="0"/>
              <a:t> Hourly </a:t>
            </a:r>
            <a:r>
              <a:rPr lang="en-US" sz="2800" dirty="0">
                <a:solidFill>
                  <a:srgbClr val="00B050"/>
                </a:solidFill>
              </a:rPr>
              <a:t>-&gt;</a:t>
            </a:r>
            <a:r>
              <a:rPr lang="en-US" sz="2800" b="0" dirty="0"/>
              <a:t> Minute)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0C5E3-1BFF-3A9D-90F2-C2DFCA359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648" y="2275055"/>
            <a:ext cx="10653713" cy="23080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E9C0-25BD-A29F-C5CF-B1FAB520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1744-3BD7-BDB6-CFF6-C5B1DD7DD222}"/>
              </a:ext>
            </a:extLst>
          </p:cNvPr>
          <p:cNvSpPr txBox="1">
            <a:spLocks/>
          </p:cNvSpPr>
          <p:nvPr/>
        </p:nvSpPr>
        <p:spPr>
          <a:xfrm>
            <a:off x="1387067" y="5166425"/>
            <a:ext cx="2189097" cy="55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1400" dirty="0"/>
              <a:t>ρ</a:t>
            </a:r>
            <a:r>
              <a:rPr lang="en-US" sz="1400" dirty="0"/>
              <a:t> = 0.591 - </a:t>
            </a:r>
            <a:r>
              <a:rPr lang="en-US" sz="1400" b="1" dirty="0"/>
              <a:t>moderate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FCE68-0CCA-2EB5-2654-4BDD114FB929}"/>
              </a:ext>
            </a:extLst>
          </p:cNvPr>
          <p:cNvSpPr txBox="1">
            <a:spLocks/>
          </p:cNvSpPr>
          <p:nvPr/>
        </p:nvSpPr>
        <p:spPr>
          <a:xfrm>
            <a:off x="4751173" y="5166425"/>
            <a:ext cx="2689654" cy="55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1400" dirty="0"/>
              <a:t>ρ</a:t>
            </a:r>
            <a:r>
              <a:rPr lang="en-US" sz="1400" dirty="0"/>
              <a:t> = 0.808 - </a:t>
            </a:r>
            <a:r>
              <a:rPr lang="en-US" sz="1400" b="1" dirty="0"/>
              <a:t>very strong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D331C5-4DC7-2520-DDBE-812D92B45E35}"/>
              </a:ext>
            </a:extLst>
          </p:cNvPr>
          <p:cNvSpPr txBox="1">
            <a:spLocks/>
          </p:cNvSpPr>
          <p:nvPr/>
        </p:nvSpPr>
        <p:spPr>
          <a:xfrm>
            <a:off x="8342812" y="5166425"/>
            <a:ext cx="2598214" cy="55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1400" dirty="0"/>
              <a:t>ρ</a:t>
            </a:r>
            <a:r>
              <a:rPr lang="en-US" sz="1400" dirty="0"/>
              <a:t> = 0.824 - </a:t>
            </a:r>
            <a:r>
              <a:rPr lang="en-US" sz="1400" b="1" dirty="0"/>
              <a:t>very strong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411E-5E25-7232-FDDA-B955DC11EDFD}"/>
              </a:ext>
            </a:extLst>
          </p:cNvPr>
          <p:cNvCxnSpPr>
            <a:cxnSpLocks/>
          </p:cNvCxnSpPr>
          <p:nvPr/>
        </p:nvCxnSpPr>
        <p:spPr>
          <a:xfrm flipV="1">
            <a:off x="454140" y="2164434"/>
            <a:ext cx="0" cy="21807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5A4A6-A5CE-65B7-0BA7-76623EDE6D01}"/>
              </a:ext>
            </a:extLst>
          </p:cNvPr>
          <p:cNvCxnSpPr/>
          <p:nvPr/>
        </p:nvCxnSpPr>
        <p:spPr>
          <a:xfrm>
            <a:off x="4751173" y="4656964"/>
            <a:ext cx="27549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08B8B-E856-3828-4F2A-91D24304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A13881-2C90-BEEB-E2D0-0B10A1DA1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5077BCF-7306-A708-549E-75437E9D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63" r="17524" b="-1"/>
          <a:stretch/>
        </p:blipFill>
        <p:spPr>
          <a:xfrm>
            <a:off x="4824248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CA153D-51D6-C4E1-1D38-F788B330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41" y="3140403"/>
            <a:ext cx="3788767" cy="577193"/>
          </a:xfrm>
        </p:spPr>
        <p:txBody>
          <a:bodyPr>
            <a:normAutofit/>
          </a:bodyPr>
          <a:lstStyle/>
          <a:p>
            <a:r>
              <a:rPr lang="en-US" sz="3100" dirty="0"/>
              <a:t>Business Task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21BA8-DD00-9DC5-F6CD-37D0101F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1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0544-AA38-BCB0-FE52-74DD30FC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8AED-DDA7-1748-CD59-1E89CA7C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5483353" cy="45938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416C3-8524-A89B-A6A9-909D00AB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27" y="1715532"/>
            <a:ext cx="3543795" cy="41534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B426-632C-B368-EEFF-565AEF63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92ECD-D320-92B6-9ADC-97B1AA10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5950-1595-3FE4-9C52-E163CF76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B4FB-BAAF-FE2F-8E84-E2B9AD7A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5483353" cy="4593828"/>
          </a:xfrm>
        </p:spPr>
        <p:txBody>
          <a:bodyPr/>
          <a:lstStyle/>
          <a:p>
            <a:r>
              <a:rPr lang="en-US" dirty="0"/>
              <a:t>If we look at specific trends on a </a:t>
            </a:r>
            <a:r>
              <a:rPr lang="en-US" b="1" dirty="0"/>
              <a:t>daily</a:t>
            </a:r>
            <a:r>
              <a:rPr lang="en-US" dirty="0"/>
              <a:t>, </a:t>
            </a:r>
            <a:r>
              <a:rPr lang="en-US" b="1" dirty="0"/>
              <a:t>hourly,</a:t>
            </a:r>
            <a:r>
              <a:rPr lang="en-US" dirty="0"/>
              <a:t> and </a:t>
            </a:r>
            <a:r>
              <a:rPr lang="en-US" b="1" dirty="0"/>
              <a:t>minute</a:t>
            </a:r>
            <a:r>
              <a:rPr lang="en-US" dirty="0"/>
              <a:t> input basis to understand a user's </a:t>
            </a:r>
            <a:r>
              <a:rPr lang="en-US" b="1" dirty="0"/>
              <a:t>daily activity, sleep </a:t>
            </a:r>
            <a:r>
              <a:rPr lang="en-US" dirty="0"/>
              <a:t>and </a:t>
            </a:r>
            <a:r>
              <a:rPr lang="en-US" b="1" dirty="0"/>
              <a:t>stress</a:t>
            </a:r>
            <a:r>
              <a:rPr lang="en-US" dirty="0"/>
              <a:t>, then looking at variables that have correlation coefficients with a 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strong</a:t>
            </a:r>
            <a:r>
              <a:rPr lang="en-US" dirty="0"/>
              <a:t> relationship would be most recommended.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CE346-E662-7321-3475-FD16D919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027" y="1715532"/>
            <a:ext cx="3543795" cy="41534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2AEBD-F658-9DD3-D735-9C6CE9CA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AD480-E09A-3B0A-B1A0-F366FA602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77D7-A107-21FD-CBD7-F3D8693F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A276D5C-AD73-9BCF-A6C3-AD28034D1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25AB-ED51-D9C9-3525-E50B033E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97CD-9630-FED3-EC9D-455BE6A9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34D6227-21E4-1CE2-4976-89D5E5FD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63" r="17524" b="-1"/>
          <a:stretch/>
        </p:blipFill>
        <p:spPr>
          <a:xfrm>
            <a:off x="4824248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D1B75-3E26-8045-585B-8B7ABCBA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41" y="3140403"/>
            <a:ext cx="3788767" cy="577193"/>
          </a:xfrm>
        </p:spPr>
        <p:txBody>
          <a:bodyPr>
            <a:normAutofit/>
          </a:bodyPr>
          <a:lstStyle/>
          <a:p>
            <a:r>
              <a:rPr lang="en-US" sz="3100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C8CCA-BA44-4A83-2E27-EE59FBAF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E7C1F-9A18-C375-A89F-D4C4EBD10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A030-0037-B5F1-78F2-3C6204A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E0EA-E34F-11E3-3231-9ABCCDC9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Campaign with a health organization like the CDC for </a:t>
            </a:r>
            <a:r>
              <a:rPr lang="en-US" b="1" dirty="0"/>
              <a:t>educating users </a:t>
            </a:r>
            <a:r>
              <a:rPr lang="en-US" dirty="0"/>
              <a:t>on what daily metrics can contribute to a healthy, active lifestyle and encourage them to </a:t>
            </a:r>
            <a:r>
              <a:rPr lang="en-US" b="1" dirty="0"/>
              <a:t>set goals </a:t>
            </a:r>
            <a:r>
              <a:rPr lang="en-US" dirty="0"/>
              <a:t>on the </a:t>
            </a:r>
            <a:r>
              <a:rPr lang="en-US" b="1" dirty="0" err="1"/>
              <a:t>Bellabeat</a:t>
            </a:r>
            <a:r>
              <a:rPr lang="en-US" b="1" dirty="0"/>
              <a:t> app.</a:t>
            </a:r>
          </a:p>
          <a:p>
            <a:r>
              <a:rPr lang="en-US" dirty="0"/>
              <a:t>Smart device active metrics are passively tracked on a frequent basis. Non-active metrics like </a:t>
            </a:r>
            <a:r>
              <a:rPr lang="en-US" b="1" dirty="0"/>
              <a:t>sleep</a:t>
            </a:r>
            <a:r>
              <a:rPr lang="en-US" dirty="0"/>
              <a:t> and </a:t>
            </a:r>
            <a:r>
              <a:rPr lang="en-US" b="1" dirty="0"/>
              <a:t>weight</a:t>
            </a:r>
            <a:r>
              <a:rPr lang="en-US" dirty="0"/>
              <a:t> could have a </a:t>
            </a:r>
            <a:r>
              <a:rPr lang="en-US" b="1" dirty="0"/>
              <a:t>notification</a:t>
            </a:r>
            <a:r>
              <a:rPr lang="en-US" dirty="0"/>
              <a:t> on a user's device or an </a:t>
            </a:r>
            <a:r>
              <a:rPr lang="en-US" b="1" dirty="0"/>
              <a:t>incentive</a:t>
            </a:r>
            <a:r>
              <a:rPr lang="en-US" dirty="0"/>
              <a:t> on the </a:t>
            </a:r>
            <a:r>
              <a:rPr lang="en-US" b="1" dirty="0" err="1"/>
              <a:t>Bellabeat</a:t>
            </a:r>
            <a:r>
              <a:rPr lang="en-US" b="1" dirty="0"/>
              <a:t> app </a:t>
            </a:r>
            <a:r>
              <a:rPr lang="en-US" dirty="0"/>
              <a:t>for users to </a:t>
            </a:r>
            <a:r>
              <a:rPr lang="en-US" b="1" dirty="0"/>
              <a:t>manually input </a:t>
            </a:r>
            <a:r>
              <a:rPr lang="en-US" dirty="0"/>
              <a:t>data more frequently.</a:t>
            </a:r>
          </a:p>
          <a:p>
            <a:r>
              <a:rPr lang="en-US" dirty="0"/>
              <a:t>Target middle of the week (</a:t>
            </a:r>
            <a:r>
              <a:rPr lang="en-US" b="1" dirty="0"/>
              <a:t>Tuesday/Wednesday</a:t>
            </a:r>
            <a:r>
              <a:rPr lang="en-US" dirty="0"/>
              <a:t>) and the hours between </a:t>
            </a:r>
            <a:r>
              <a:rPr lang="en-US" b="1" dirty="0"/>
              <a:t>12-2pm, 5-7pm </a:t>
            </a:r>
            <a:r>
              <a:rPr lang="en-US" dirty="0"/>
              <a:t>for user notifications and incentives on the </a:t>
            </a:r>
            <a:r>
              <a:rPr lang="en-US" dirty="0" err="1"/>
              <a:t>Bellabeat</a:t>
            </a:r>
            <a:r>
              <a:rPr lang="en-US" dirty="0"/>
              <a:t> app.</a:t>
            </a:r>
          </a:p>
          <a:p>
            <a:r>
              <a:rPr lang="en-US" dirty="0"/>
              <a:t>Users should be able to see a </a:t>
            </a:r>
            <a:r>
              <a:rPr lang="en-US" b="1" dirty="0"/>
              <a:t>more complete </a:t>
            </a:r>
            <a:r>
              <a:rPr lang="en-US" dirty="0"/>
              <a:t>daily end of the </a:t>
            </a:r>
            <a:r>
              <a:rPr lang="en-US" b="1" dirty="0"/>
              <a:t>day total </a:t>
            </a:r>
            <a:r>
              <a:rPr lang="en-US" dirty="0"/>
              <a:t>that is a</a:t>
            </a:r>
            <a:r>
              <a:rPr lang="en-US" b="1" dirty="0"/>
              <a:t> passive sum</a:t>
            </a:r>
            <a:r>
              <a:rPr lang="en-US" dirty="0"/>
              <a:t> of hourly or minute metrics. </a:t>
            </a:r>
          </a:p>
          <a:p>
            <a:pPr lvl="1"/>
            <a:r>
              <a:rPr lang="en-US" dirty="0"/>
              <a:t>Daily active metrics on the </a:t>
            </a:r>
            <a:r>
              <a:rPr lang="en-US" b="1" dirty="0" err="1"/>
              <a:t>Bellabeat</a:t>
            </a:r>
            <a:r>
              <a:rPr lang="en-US" b="1" dirty="0"/>
              <a:t> app </a:t>
            </a:r>
            <a:r>
              <a:rPr lang="en-US" dirty="0"/>
              <a:t>need to be tracked </a:t>
            </a:r>
            <a:r>
              <a:rPr lang="en-US" b="1" dirty="0"/>
              <a:t>more consistently </a:t>
            </a:r>
            <a:r>
              <a:rPr lang="en-US" dirty="0"/>
              <a:t>on top of existing hourly and minute metrics to establish a better understanding of the relationship between daily active metrics and daily passive metrics such as sleep and weight.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6AF1-E51B-7F03-7B2F-48E95364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5E1B6-EB0C-3858-798D-7CAAB0750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CA10-2760-98E1-B0C2-1C10A8B7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500B-935A-7D35-EB0F-849DE9DB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Deliverables:</a:t>
            </a:r>
          </a:p>
          <a:p>
            <a:r>
              <a:rPr lang="en-US" dirty="0">
                <a:hlinkClick r:id="rId2"/>
              </a:rPr>
              <a:t>https://www.github.com/kleung157/Bellabeat_Case_Study_Google_Data_Analytics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References:</a:t>
            </a:r>
          </a:p>
          <a:p>
            <a:r>
              <a:rPr lang="en-US" dirty="0">
                <a:hlinkClick r:id="rId3"/>
              </a:rPr>
              <a:t>https://www.cdc.gov/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https://www.kaggle.com/code/hannashuraieva/bellabeat-case-study#4.-Analyze</a:t>
            </a:r>
            <a:endParaRPr lang="en-US" dirty="0"/>
          </a:p>
          <a:p>
            <a:r>
              <a:rPr lang="en-US" dirty="0">
                <a:hlinkClick r:id="rId5"/>
              </a:rPr>
              <a:t>https://www.github.com/emily1618/Google-Data-Analytics-Bellabeat-Case-Study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807F1-8BF5-E8F5-5FD7-E62D1C7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62773-35C6-01A9-4CF1-8E0A43E9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2D07C-3297-008F-2735-54EBD12F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6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D89D5-3CBA-4024-8A6A-CCD709AF3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AF4C-052E-E990-2BB9-6D94951B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7835-46A7-1CA7-D0D9-FFA34EFC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trends and relationships in smart device user data that are compatible with </a:t>
            </a:r>
            <a:r>
              <a:rPr lang="en-US" dirty="0" err="1"/>
              <a:t>Bellabeat</a:t>
            </a:r>
            <a:r>
              <a:rPr lang="en-US" dirty="0"/>
              <a:t> consumers and deliver insights that can drive strategical innovation for </a:t>
            </a:r>
            <a:r>
              <a:rPr lang="en-US" dirty="0" err="1"/>
              <a:t>Bellabeat</a:t>
            </a:r>
            <a:r>
              <a:rPr lang="en-US" dirty="0"/>
              <a:t> to have a greater global presence.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498E3-AFEC-747F-4F79-33B842BD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5E020-9FCA-B8F7-D4DE-6940C8E74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B30F7A-9EE4-68A3-97FE-A76E3E904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E9F0FB4-A075-9F69-08AC-A957F7EC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63" r="17524" b="-1"/>
          <a:stretch/>
        </p:blipFill>
        <p:spPr>
          <a:xfrm>
            <a:off x="4824248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A0647-554F-32BA-B4C7-2E589897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741" y="3140403"/>
            <a:ext cx="3788767" cy="577193"/>
          </a:xfrm>
        </p:spPr>
        <p:txBody>
          <a:bodyPr>
            <a:normAutofit/>
          </a:bodyPr>
          <a:lstStyle/>
          <a:p>
            <a:r>
              <a:rPr lang="en-US" sz="3100" dirty="0"/>
              <a:t>General Trends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BB99F-5106-CB93-10F4-98D479F4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EC820-7861-030A-EC5C-6D93910F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D9E5-ED1C-954C-9555-214FAEF1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Observations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6217FD-E3EF-BDE8-4AE2-A79CE38DB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7752" y="1680898"/>
            <a:ext cx="5181600" cy="378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0A9CC-C142-09BF-F4E5-47335F64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139" y="2302730"/>
            <a:ext cx="1524213" cy="666843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8E55EE-175F-DAA9-A7B0-6090F401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6BB479-C73B-7E4F-A979-BF8429EC1E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9576F-4972-E460-83B8-3D0652CC5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BF48-E54A-F42E-7FFB-04F75AF2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9D8D-ACFD-4B2D-8980-898992BC9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Smart devices data show a significant emphasis on tracking metrics based on number of observations that involve being </a:t>
            </a:r>
            <a:r>
              <a:rPr lang="en-US" b="1" dirty="0"/>
              <a:t>active</a:t>
            </a:r>
            <a:r>
              <a:rPr lang="en-US" dirty="0"/>
              <a:t>. (minute, hourly, daily)</a:t>
            </a:r>
          </a:p>
          <a:p>
            <a:r>
              <a:rPr lang="en-US" dirty="0"/>
              <a:t>Less emphasis placed on </a:t>
            </a:r>
            <a:r>
              <a:rPr lang="en-US" b="1" dirty="0"/>
              <a:t>non-active</a:t>
            </a:r>
            <a:r>
              <a:rPr lang="en-US" dirty="0"/>
              <a:t> metrics. (sleep and weight)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5758C7-296C-38FD-E322-CA36512154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7752" y="1680898"/>
            <a:ext cx="5181600" cy="378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6A4651-A5FA-F190-43B6-68CFDD03D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139" y="2302730"/>
            <a:ext cx="1524213" cy="666843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3206A21-0F4A-7BAE-0CC3-36AF5A66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9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A08BE-F44B-B663-AD59-646E380E5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82FF-2A22-738D-07E6-B07AA0FB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Trends: </a:t>
            </a:r>
            <a:r>
              <a:rPr lang="en-US" b="0" dirty="0"/>
              <a:t>Center of Disease and Control (CDC)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9597-B880-12BD-4C55-56DAA23E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7F1E0-C3AE-D78A-6066-EE429ABC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245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1336</Words>
  <Application>Microsoft Office PowerPoint</Application>
  <PresentationFormat>Widescreen</PresentationFormat>
  <Paragraphs>187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Aptos</vt:lpstr>
      <vt:lpstr>Arial</vt:lpstr>
      <vt:lpstr>Neue Haas Grotesk Text Pro</vt:lpstr>
      <vt:lpstr>VanillaVTI</vt:lpstr>
      <vt:lpstr>Bellabeat  Case Study: How Can a Wellness Technology Company Play it Smart?</vt:lpstr>
      <vt:lpstr>Background</vt:lpstr>
      <vt:lpstr>Table of Contents</vt:lpstr>
      <vt:lpstr>Business Task</vt:lpstr>
      <vt:lpstr>Business Task</vt:lpstr>
      <vt:lpstr>General Trends</vt:lpstr>
      <vt:lpstr>General Trends: Observations</vt:lpstr>
      <vt:lpstr>General Trends: Observations</vt:lpstr>
      <vt:lpstr>General Trends: Center of Disease and Control (CDC) Guidelines</vt:lpstr>
      <vt:lpstr>General Trends: Center of Disease and Control (CDC) Guidelines</vt:lpstr>
      <vt:lpstr>General Trends: Daily User Active Minutes</vt:lpstr>
      <vt:lpstr>General Trends: Daily User Active Minutes</vt:lpstr>
      <vt:lpstr>General Trends: Activity by Hour</vt:lpstr>
      <vt:lpstr>General Trends: Activity by Hour</vt:lpstr>
      <vt:lpstr>General Trends: Heart Rate by Hour</vt:lpstr>
      <vt:lpstr>General Trends: Heart Rate by Hour</vt:lpstr>
      <vt:lpstr>General Trends: Popular Tracking Day </vt:lpstr>
      <vt:lpstr>General Trends: Popular Tracking Day </vt:lpstr>
      <vt:lpstr>General Trends: Body Mass Index (BMI)</vt:lpstr>
      <vt:lpstr>General Trends: Body Mass Index (BMI)</vt:lpstr>
      <vt:lpstr>Correlation Coefficients</vt:lpstr>
      <vt:lpstr>Correlation Coefficients</vt:lpstr>
      <vt:lpstr>Correlation Coefficients</vt:lpstr>
      <vt:lpstr>Correlation Coefficients: Daily Activity</vt:lpstr>
      <vt:lpstr>Correlation Coefficients: Daily Activity &amp; Sleep Day</vt:lpstr>
      <vt:lpstr>Correlation Coefficients: Daily Activity &amp; Weight Log</vt:lpstr>
      <vt:lpstr>Correlation Coefficients: Daily Datasets</vt:lpstr>
      <vt:lpstr>Correlation Coefficients: Hourly Datasets</vt:lpstr>
      <vt:lpstr>Correlation Coefficients: Minute Datasets</vt:lpstr>
      <vt:lpstr>Relationships</vt:lpstr>
      <vt:lpstr>Relationships: </vt:lpstr>
      <vt:lpstr>Relationships: </vt:lpstr>
      <vt:lpstr>Relationships:  </vt:lpstr>
      <vt:lpstr>Relationships:  </vt:lpstr>
      <vt:lpstr>PowerPoint Presentation</vt:lpstr>
      <vt:lpstr>PowerPoint Presentation</vt:lpstr>
      <vt:lpstr>Relationships: </vt:lpstr>
      <vt:lpstr>Relationships: </vt:lpstr>
      <vt:lpstr>Relationships:   (Daily -&gt; Hourly -&gt; Minute)</vt:lpstr>
      <vt:lpstr>Further Exploration</vt:lpstr>
      <vt:lpstr>Further Exploration</vt:lpstr>
      <vt:lpstr>Review</vt:lpstr>
      <vt:lpstr>Conclusions</vt:lpstr>
      <vt:lpstr>Conclusions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Leung</dc:creator>
  <cp:lastModifiedBy>Kevin Leung</cp:lastModifiedBy>
  <cp:revision>29</cp:revision>
  <dcterms:created xsi:type="dcterms:W3CDTF">2025-02-18T18:45:57Z</dcterms:created>
  <dcterms:modified xsi:type="dcterms:W3CDTF">2025-02-21T19:34:24Z</dcterms:modified>
</cp:coreProperties>
</file>