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33"/>
  </p:notesMasterIdLst>
  <p:sldIdLst>
    <p:sldId id="334" r:id="rId2"/>
    <p:sldId id="349" r:id="rId3"/>
    <p:sldId id="348" r:id="rId4"/>
    <p:sldId id="350" r:id="rId5"/>
    <p:sldId id="318" r:id="rId6"/>
    <p:sldId id="336" r:id="rId7"/>
    <p:sldId id="279" r:id="rId8"/>
    <p:sldId id="347" r:id="rId9"/>
    <p:sldId id="437" r:id="rId10"/>
    <p:sldId id="407" r:id="rId11"/>
    <p:sldId id="425" r:id="rId12"/>
    <p:sldId id="352" r:id="rId13"/>
    <p:sldId id="353" r:id="rId14"/>
    <p:sldId id="354" r:id="rId15"/>
    <p:sldId id="355" r:id="rId16"/>
    <p:sldId id="356" r:id="rId17"/>
    <p:sldId id="426" r:id="rId18"/>
    <p:sldId id="357" r:id="rId19"/>
    <p:sldId id="358" r:id="rId20"/>
    <p:sldId id="427" r:id="rId21"/>
    <p:sldId id="387" r:id="rId22"/>
    <p:sldId id="388" r:id="rId23"/>
    <p:sldId id="360" r:id="rId24"/>
    <p:sldId id="365" r:id="rId25"/>
    <p:sldId id="361" r:id="rId26"/>
    <p:sldId id="429" r:id="rId27"/>
    <p:sldId id="430" r:id="rId28"/>
    <p:sldId id="439" r:id="rId29"/>
    <p:sldId id="435" r:id="rId30"/>
    <p:sldId id="442" r:id="rId31"/>
    <p:sldId id="438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99" autoAdjust="0"/>
  </p:normalViewPr>
  <p:slideViewPr>
    <p:cSldViewPr>
      <p:cViewPr varScale="1">
        <p:scale>
          <a:sx n="81" d="100"/>
          <a:sy n="81" d="100"/>
        </p:scale>
        <p:origin x="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C4520A-4ECC-42AD-B9F7-B4F18C39DD5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CB5A99C-52C2-42AB-91B5-57643BB1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F7F6-98F1-4608-B804-49212A058F77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B346-E7B1-46FA-8D59-901BEE3C9C60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9D20-7712-4E81-A18D-594544CF004E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24E7-13FA-453F-B535-86B652852C73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DD6E-8400-4981-86E7-B70FD468A7BE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869C-029A-463C-BE4F-A3E4BF54996F}" type="datetime1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CC22-6E23-4256-AE72-CE2CEEF53C94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7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D86-A38A-4F05-BD03-8B8E01CCF05D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BC29-D53F-4B38-936A-B2A76C8077F1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3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14D7-1ED9-4AD6-8816-3630C916ED13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6609-99D2-47D7-B868-567870B6FF2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8D2D-0573-4F55-BA26-9725DE02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bankrate.com/rates/interest-rates/libor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7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math.ust.hk/~malwu/math4511/Table-2_1.x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math.ust.hk/~malwu/math4511/Table-2_1.x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CD rates stay unchanged over the year, then the total returns of the CDs 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Compounding frequency matters!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00054111"/>
              </p:ext>
            </p:extLst>
          </p:nvPr>
        </p:nvGraphicFramePr>
        <p:xfrm>
          <a:off x="4070350" y="3482181"/>
          <a:ext cx="10033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1.021305255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1.021369136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1.021413423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1.021400000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2546641"/>
              </p:ext>
            </p:extLst>
          </p:nvPr>
        </p:nvGraphicFramePr>
        <p:xfrm>
          <a:off x="4070350" y="3482181"/>
          <a:ext cx="1003300" cy="7620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1.021305255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1.021369136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1.021413423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1.021400000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29244"/>
              </p:ext>
            </p:extLst>
          </p:nvPr>
        </p:nvGraphicFramePr>
        <p:xfrm>
          <a:off x="2895600" y="2667001"/>
          <a:ext cx="2178050" cy="174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295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1.021305255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95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1.021369136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295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1.021413423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95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1.021400000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Important Linear </a:t>
            </a:r>
            <a:r>
              <a:rPr lang="en-US" b="1" dirty="0" smtClean="0"/>
              <a:t>Securities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Swaps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Chapter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C63A-748C-42DE-B77D-49B34F4AA2A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a typeface="宋体" charset="-122"/>
              </a:rPr>
              <a:t>LIBOR </a:t>
            </a:r>
            <a:r>
              <a:rPr lang="en-US" altLang="zh-CN" b="1" dirty="0">
                <a:ea typeface="宋体" charset="-122"/>
              </a:rPr>
              <a:t>Rates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ea typeface="宋体" charset="-122"/>
              </a:rPr>
              <a:t>LIBOR is a set of reference interest rates at which banks lend unsecured loans to other banks in the London wholesale money market. </a:t>
            </a:r>
          </a:p>
          <a:p>
            <a:r>
              <a:rPr lang="en-US" altLang="zh-CN" sz="2400" dirty="0">
                <a:ea typeface="宋体" charset="-122"/>
              </a:rPr>
              <a:t>The LIBOR rates are benchmark rates for certificates of deposit (CDs). </a:t>
            </a:r>
            <a:endParaRPr lang="en-US" altLang="zh-CN" sz="2400" dirty="0" smtClean="0">
              <a:ea typeface="宋体" charset="-122"/>
            </a:endParaRPr>
          </a:p>
          <a:p>
            <a:endParaRPr lang="en-US" altLang="zh-CN" sz="2400" dirty="0" smtClean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 smtClean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 smtClean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 smtClean="0"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  <a:hlinkClick r:id="rId2"/>
              </a:rPr>
              <a:t>Bank Rates 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3307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9248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3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Interest Rate Swaps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Parties A &amp; B agree</a:t>
            </a:r>
            <a:r>
              <a:rPr lang="en-US" dirty="0"/>
              <a:t>, on May 28, 2010, to enter into an </a:t>
            </a:r>
            <a:r>
              <a:rPr lang="en-US" i="1" dirty="0"/>
              <a:t>interest rate swap</a:t>
            </a:r>
            <a:r>
              <a:rPr lang="en-US" dirty="0"/>
              <a:t> with the following terms. Starting in two business days, on June 2, 2010, </a:t>
            </a:r>
            <a:endParaRPr lang="en-US" dirty="0" smtClean="0"/>
          </a:p>
          <a:p>
            <a:pPr lvl="1"/>
            <a:r>
              <a:rPr lang="en-US" dirty="0" smtClean="0"/>
              <a:t>party </a:t>
            </a:r>
            <a:r>
              <a:rPr lang="en-US" dirty="0"/>
              <a:t>A agrees to pay a fixed rate of 1.235% on a notional amount of $100 million to party B for two years,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arty B, </a:t>
            </a:r>
            <a:r>
              <a:rPr lang="en-US" dirty="0"/>
              <a:t>in return, agrees to pay </a:t>
            </a:r>
            <a:r>
              <a:rPr lang="en-US" i="1" dirty="0"/>
              <a:t>three-month LIBOR</a:t>
            </a:r>
            <a:r>
              <a:rPr lang="en-US" dirty="0"/>
              <a:t> (</a:t>
            </a:r>
            <a:r>
              <a:rPr lang="en-US" i="1" dirty="0"/>
              <a:t>London Interbank Offered Rate)</a:t>
            </a:r>
            <a:r>
              <a:rPr lang="en-US" dirty="0"/>
              <a:t> on this same notional to Party 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Interest Rate Swaps, </a:t>
            </a:r>
            <a:r>
              <a:rPr lang="en-US" b="1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L. Wu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13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678668"/>
            <a:ext cx="77819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1038" y="4431268"/>
            <a:ext cx="6176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2.1: An Example of an Interest Rate Swap </a:t>
            </a:r>
          </a:p>
        </p:txBody>
      </p:sp>
    </p:spTree>
    <p:extLst>
      <p:ext uri="{BB962C8B-B14F-4D97-AF65-F5344CB8AC3E}">
        <p14:creationId xmlns:p14="http://schemas.microsoft.com/office/powerpoint/2010/main" val="14547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Cash-Flow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118"/>
            <a:ext cx="8229600" cy="4906963"/>
          </a:xfrm>
        </p:spPr>
        <p:txBody>
          <a:bodyPr/>
          <a:lstStyle/>
          <a:p>
            <a:r>
              <a:rPr lang="en-US" dirty="0" smtClean="0"/>
              <a:t>The dash-line arrow means uncertainty</a:t>
            </a:r>
          </a:p>
          <a:p>
            <a:r>
              <a:rPr lang="en-US" dirty="0" smtClean="0"/>
              <a:t>The red-line is the artificial principal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" y="3657600"/>
            <a:ext cx="792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050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718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386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05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722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2390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71600" y="3657600"/>
            <a:ext cx="0" cy="53340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050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38400" y="3657600"/>
            <a:ext cx="0" cy="457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71800" y="3657600"/>
            <a:ext cx="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05200" y="3657600"/>
            <a:ext cx="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38600" y="3657600"/>
            <a:ext cx="0" cy="457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720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5400" y="3657600"/>
            <a:ext cx="0" cy="5929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38800" y="3657600"/>
            <a:ext cx="0" cy="6858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72200" y="3657600"/>
            <a:ext cx="0" cy="6858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056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39000" y="3657600"/>
            <a:ext cx="0" cy="457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7724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3058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38200" y="3581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malwu\AppData\Local\Microsoft\Windows\Temporary Internet Files\Content.IE5\TK12HTVH\MC90044600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" y="3810000"/>
            <a:ext cx="821589" cy="8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>
            <a:off x="83058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16200000">
            <a:off x="2552698" y="3543300"/>
            <a:ext cx="304801" cy="5334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197186"/>
              </p:ext>
            </p:extLst>
          </p:nvPr>
        </p:nvGraphicFramePr>
        <p:xfrm>
          <a:off x="2590797" y="4038600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4" imgW="190440" imgH="253800" progId="Equation.DSMT4">
                  <p:embed/>
                </p:oleObj>
              </mc:Choice>
              <mc:Fallback>
                <p:oleObj name="Equation" r:id="rId4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797" y="4038600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eft Brace 18"/>
          <p:cNvSpPr/>
          <p:nvPr/>
        </p:nvSpPr>
        <p:spPr>
          <a:xfrm rot="5400000">
            <a:off x="3352800" y="2971800"/>
            <a:ext cx="304800" cy="1066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183732"/>
              </p:ext>
            </p:extLst>
          </p:nvPr>
        </p:nvGraphicFramePr>
        <p:xfrm>
          <a:off x="3390900" y="3022600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6" imgW="190440" imgH="253800" progId="Equation.DSMT4">
                  <p:embed/>
                </p:oleObj>
              </mc:Choice>
              <mc:Fallback>
                <p:oleObj name="Equation" r:id="rId6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90900" y="3022600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1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Cash Flow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Fixed periodic </a:t>
                </a:r>
                <a:r>
                  <a:rPr lang="en-US" dirty="0"/>
                  <a:t>payment from the fixed-leg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dirty="0"/>
                  <a:t>the </a:t>
                </a:r>
                <a:r>
                  <a:rPr lang="en-US" dirty="0" smtClean="0"/>
                  <a:t>current 3-mo </a:t>
                </a:r>
                <a:r>
                  <a:rPr lang="en-US" dirty="0"/>
                  <a:t>LIBOR is 0.75%, then the next floating-leg payment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0.75%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latin typeface="Cambria Math"/>
                          <a:ea typeface="Cambria Math"/>
                        </a:rPr>
                        <m:t>×$100,000,000=</m:t>
                      </m:r>
                      <m:r>
                        <m:rPr>
                          <m:nor/>
                        </m:rPr>
                        <a:rPr lang="en-US" sz="2800" dirty="0"/>
                        <m:t>$187,500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dirty="0" smtClean="0"/>
                  <a:t>The second floating-leg payment is not yet known.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5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15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619780" cy="76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5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Pricing of Swaps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cash flows are generated from</a:t>
            </a:r>
          </a:p>
          <a:p>
            <a:pPr lvl="1"/>
            <a:r>
              <a:rPr lang="en-US" dirty="0" smtClean="0"/>
              <a:t>A fixed-rate bond with semiannual payments</a:t>
            </a:r>
          </a:p>
          <a:p>
            <a:pPr lvl="1"/>
            <a:r>
              <a:rPr lang="en-US" dirty="0" smtClean="0"/>
              <a:t>A floating-rate bond with quarterly payments</a:t>
            </a:r>
          </a:p>
          <a:p>
            <a:r>
              <a:rPr lang="en-US" dirty="0" smtClean="0"/>
              <a:t>To price the swap, we may present value the cash flows.</a:t>
            </a:r>
          </a:p>
          <a:p>
            <a:r>
              <a:rPr lang="en-US" dirty="0" smtClean="0"/>
              <a:t>The fixed-leg is about a usual bond pricing.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Principal for Swaps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118"/>
            <a:ext cx="8229600" cy="4906963"/>
          </a:xfrm>
        </p:spPr>
        <p:txBody>
          <a:bodyPr/>
          <a:lstStyle/>
          <a:p>
            <a:r>
              <a:rPr lang="en-US" dirty="0" smtClean="0"/>
              <a:t>We principal payments to both legs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8" name="Straight Arrow Connector 7"/>
          <p:cNvCxnSpPr>
            <a:endCxn id="3" idx="3"/>
          </p:cNvCxnSpPr>
          <p:nvPr/>
        </p:nvCxnSpPr>
        <p:spPr>
          <a:xfrm>
            <a:off x="609600" y="3657600"/>
            <a:ext cx="807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050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718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386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05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722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2390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71600" y="3657600"/>
            <a:ext cx="0" cy="53340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050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38400" y="3657600"/>
            <a:ext cx="0" cy="457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71800" y="3657600"/>
            <a:ext cx="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05200" y="3657600"/>
            <a:ext cx="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38600" y="3657600"/>
            <a:ext cx="0" cy="457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720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5400" y="3657600"/>
            <a:ext cx="0" cy="5929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38800" y="3657600"/>
            <a:ext cx="0" cy="6858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72200" y="3657600"/>
            <a:ext cx="0" cy="6858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056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39000" y="3657600"/>
            <a:ext cx="0" cy="457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7724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3058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Up Arrow 41"/>
          <p:cNvSpPr/>
          <p:nvPr/>
        </p:nvSpPr>
        <p:spPr>
          <a:xfrm>
            <a:off x="8336281" y="1295400"/>
            <a:ext cx="45719" cy="2362200"/>
          </a:xfrm>
          <a:prstGeom prst="upArrow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8336281" y="3657600"/>
            <a:ext cx="45719" cy="2362200"/>
          </a:xfrm>
          <a:prstGeom prst="downArrow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838200" y="3581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malwu\AppData\Local\Microsoft\Windows\Temporary Internet Files\Content.IE5\TK12HTVH\MC90044600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" y="3810000"/>
            <a:ext cx="821589" cy="8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/>
          <p:nvPr/>
        </p:nvCxnSpPr>
        <p:spPr>
          <a:xfrm>
            <a:off x="83058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Pricing of Floating Leg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Proposition</a:t>
            </a:r>
            <a:r>
              <a:rPr lang="en-US" dirty="0" smtClean="0"/>
              <a:t>: Initially </a:t>
            </a:r>
            <a:r>
              <a:rPr lang="en-US" dirty="0"/>
              <a:t>and right after a payment, the FRN is worth par.</a:t>
            </a:r>
          </a:p>
          <a:p>
            <a:pPr lvl="1"/>
            <a:r>
              <a:rPr lang="en-US" dirty="0" smtClean="0"/>
              <a:t>You start with $100m, save it in three-month certificate of deposits (CDs).</a:t>
            </a:r>
          </a:p>
          <a:p>
            <a:pPr lvl="1"/>
            <a:r>
              <a:rPr lang="en-US" dirty="0" smtClean="0"/>
              <a:t>Three month later, you collect and pay the interest, and save the remaining $100m to another CD.</a:t>
            </a:r>
          </a:p>
          <a:p>
            <a:pPr lvl="1"/>
            <a:r>
              <a:rPr lang="en-US" dirty="0" smtClean="0"/>
              <a:t>Repeat this transaction until the maturity of the swap.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Pricing of Swaps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 the price of a swap is the difference between a coupon bond and its par value</a:t>
            </a:r>
          </a:p>
          <a:p>
            <a:r>
              <a:rPr lang="en-US" dirty="0" smtClean="0"/>
              <a:t>At initiation, all swap have zero value, meaning the values of the fixed legs are also par.</a:t>
            </a:r>
          </a:p>
          <a:p>
            <a:r>
              <a:rPr lang="en-US" dirty="0" smtClean="0"/>
              <a:t>The fixed-leg is a par bond, and the swap rate is a par yield.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L. Wu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 Compounding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l-GR" dirty="0" smtClean="0"/>
              <a:t>ω</a:t>
            </a:r>
            <a:r>
              <a:rPr lang="en-US" dirty="0" smtClean="0"/>
              <a:t>=1, annual compounding (Euro bonds)</a:t>
            </a:r>
          </a:p>
          <a:p>
            <a:r>
              <a:rPr lang="el-GR" dirty="0"/>
              <a:t>ω</a:t>
            </a:r>
            <a:r>
              <a:rPr lang="en-US" dirty="0" smtClean="0"/>
              <a:t>=2, semiannual compounding (USD bonds)</a:t>
            </a:r>
          </a:p>
          <a:p>
            <a:r>
              <a:rPr lang="el-GR" dirty="0"/>
              <a:t>ω</a:t>
            </a:r>
            <a:r>
              <a:rPr lang="en-US" dirty="0" smtClean="0"/>
              <a:t>=4, quarterly compounding (floating-rate notes)</a:t>
            </a:r>
          </a:p>
          <a:p>
            <a:r>
              <a:rPr lang="el-GR" dirty="0"/>
              <a:t>ω</a:t>
            </a:r>
            <a:r>
              <a:rPr lang="en-US" dirty="0" smtClean="0"/>
              <a:t>=12, monthly compounding (mortgages)</a:t>
            </a:r>
          </a:p>
          <a:p>
            <a:r>
              <a:rPr lang="el-GR" dirty="0"/>
              <a:t>ω</a:t>
            </a:r>
            <a:r>
              <a:rPr lang="en-US" dirty="0" smtClean="0"/>
              <a:t>=365, daily compounding (saving accounts)</a:t>
            </a:r>
          </a:p>
          <a:p>
            <a:r>
              <a:rPr lang="el-GR" dirty="0"/>
              <a:t>ω</a:t>
            </a:r>
            <a:r>
              <a:rPr lang="en-US" dirty="0" smtClean="0"/>
              <a:t>=∞, continuous compounding (for theoretical modeling)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 Bond Recalled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Price-yield relationship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 bond: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854827"/>
              </p:ext>
            </p:extLst>
          </p:nvPr>
        </p:nvGraphicFramePr>
        <p:xfrm>
          <a:off x="1587500" y="1735138"/>
          <a:ext cx="4889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3" imgW="4889160" imgH="1447560" progId="Equation.DSMT4">
                  <p:embed/>
                </p:oleObj>
              </mc:Choice>
              <mc:Fallback>
                <p:oleObj name="Equation" r:id="rId3" imgW="488916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500" y="1735138"/>
                        <a:ext cx="48895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Determination of PAR Yields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         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-year par rate, 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Swap rate formula  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12916"/>
              </p:ext>
            </p:extLst>
          </p:nvPr>
        </p:nvGraphicFramePr>
        <p:xfrm>
          <a:off x="2743200" y="2209800"/>
          <a:ext cx="342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Equation" r:id="rId4" imgW="3429000" imgH="914400" progId="Equation.DSMT4">
                  <p:embed/>
                </p:oleObj>
              </mc:Choice>
              <mc:Fallback>
                <p:oleObj name="Equation" r:id="rId4" imgW="34290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2209800"/>
                        <a:ext cx="34290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52589"/>
              </p:ext>
            </p:extLst>
          </p:nvPr>
        </p:nvGraphicFramePr>
        <p:xfrm>
          <a:off x="2971800" y="4279900"/>
          <a:ext cx="2336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" name="Equation" r:id="rId6" imgW="2336760" imgH="1358640" progId="Equation.DSMT4">
                  <p:embed/>
                </p:oleObj>
              </mc:Choice>
              <mc:Fallback>
                <p:oleObj name="Equation" r:id="rId6" imgW="233676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1800" y="4279900"/>
                        <a:ext cx="2336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03229"/>
              </p:ext>
            </p:extLst>
          </p:nvPr>
        </p:nvGraphicFramePr>
        <p:xfrm>
          <a:off x="1549400" y="1358900"/>
          <a:ext cx="66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" name="Equation" r:id="rId8" imgW="660240" imgH="393480" progId="Equation.DSMT4">
                  <p:embed/>
                </p:oleObj>
              </mc:Choice>
              <mc:Fallback>
                <p:oleObj name="Equation" r:id="rId8" imgW="66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49400" y="1358900"/>
                        <a:ext cx="660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7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Determination of PAR </a:t>
            </a:r>
            <a:r>
              <a:rPr lang="en-US" dirty="0" smtClean="0"/>
              <a:t>Rates,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Alternative formula for general bond price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53192"/>
              </p:ext>
            </p:extLst>
          </p:nvPr>
        </p:nvGraphicFramePr>
        <p:xfrm>
          <a:off x="3276600" y="1981200"/>
          <a:ext cx="236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3" name="Equation" r:id="rId3" imgW="2361960" imgH="914400" progId="Equation.DSMT4">
                  <p:embed/>
                </p:oleObj>
              </mc:Choice>
              <mc:Fallback>
                <p:oleObj name="Equation" r:id="rId3" imgW="236196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362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16782"/>
              </p:ext>
            </p:extLst>
          </p:nvPr>
        </p:nvGraphicFramePr>
        <p:xfrm>
          <a:off x="2698750" y="5410200"/>
          <a:ext cx="321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4" name="Equation" r:id="rId5" imgW="3213000" imgH="482400" progId="Equation.DSMT4">
                  <p:embed/>
                </p:oleObj>
              </mc:Choice>
              <mc:Fallback>
                <p:oleObj name="Equation" r:id="rId5" imgW="3213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8750" y="5410200"/>
                        <a:ext cx="3213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44024"/>
              </p:ext>
            </p:extLst>
          </p:nvPr>
        </p:nvGraphicFramePr>
        <p:xfrm>
          <a:off x="3340100" y="3505200"/>
          <a:ext cx="2209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5" name="Equation" r:id="rId7" imgW="2209680" imgH="901440" progId="Equation.DSMT4">
                  <p:embed/>
                </p:oleObj>
              </mc:Choice>
              <mc:Fallback>
                <p:oleObj name="Equation" r:id="rId7" imgW="2209680" imgH="901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3505200"/>
                        <a:ext cx="2209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2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Equations for the discount factors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Table 2.1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23</a:t>
            </a:fld>
            <a:endParaRPr lang="en-US"/>
          </a:p>
        </p:txBody>
      </p:sp>
      <p:sp>
        <p:nvSpPr>
          <p:cNvPr id="34" name="AutoShape 34" descr="Image from book"/>
          <p:cNvSpPr>
            <a:spLocks noChangeAspect="1" noChangeArrowheads="1"/>
          </p:cNvSpPr>
          <p:nvPr/>
        </p:nvSpPr>
        <p:spPr bwMode="auto">
          <a:xfrm>
            <a:off x="63500" y="-274638"/>
            <a:ext cx="27908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87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7" y="2057400"/>
            <a:ext cx="334899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8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2909887"/>
            <a:ext cx="4903470" cy="6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 Rates and Discount </a:t>
            </a: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Table </a:t>
            </a:r>
            <a:r>
              <a:rPr lang="en-US" dirty="0" smtClean="0">
                <a:hlinkClick r:id="rId2"/>
              </a:rPr>
              <a:t>2.1</a:t>
            </a:r>
            <a:r>
              <a:rPr lang="en-US" dirty="0" smtClean="0"/>
              <a:t> also gives </a:t>
            </a:r>
            <a:r>
              <a:rPr lang="en-US" dirty="0"/>
              <a:t>the </a:t>
            </a:r>
            <a:r>
              <a:rPr lang="en-US" dirty="0" smtClean="0"/>
              <a:t>spot rates from </a:t>
            </a:r>
            <a:r>
              <a:rPr lang="en-US" dirty="0"/>
              <a:t>the USD swap curve as of May 28, 2010.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24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400300"/>
            <a:ext cx="72485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8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Swaps?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lock in long-term low interest rate to pay to high interest rate to receive.</a:t>
            </a:r>
          </a:p>
          <a:p>
            <a:r>
              <a:rPr lang="en-US" dirty="0" smtClean="0"/>
              <a:t>To speculate.</a:t>
            </a:r>
          </a:p>
          <a:p>
            <a:r>
              <a:rPr lang="en-US" dirty="0" smtClean="0"/>
              <a:t>To hedge other interest-rate sensitive securities/portfolios.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MtM</a:t>
            </a:r>
            <a:r>
              <a:rPr lang="en-US" dirty="0"/>
              <a:t> </a:t>
            </a:r>
            <a:r>
              <a:rPr lang="en-US" dirty="0" smtClean="0"/>
              <a:t>Swaps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118"/>
            <a:ext cx="8229600" cy="4906963"/>
          </a:xfrm>
        </p:spPr>
        <p:txBody>
          <a:bodyPr/>
          <a:lstStyle/>
          <a:p>
            <a:r>
              <a:rPr lang="en-US" dirty="0" smtClean="0"/>
              <a:t>What is the price of the swap at a later time</a:t>
            </a:r>
          </a:p>
          <a:p>
            <a:pPr marL="0" indent="346075">
              <a:buNone/>
            </a:pPr>
            <a:r>
              <a:rPr lang="en-US" dirty="0" smtClean="0"/>
              <a:t>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26</a:t>
            </a:fld>
            <a:endParaRPr lang="en-US" dirty="0"/>
          </a:p>
        </p:txBody>
      </p:sp>
      <p:cxnSp>
        <p:nvCxnSpPr>
          <p:cNvPr id="8" name="Straight Arrow Connector 7"/>
          <p:cNvCxnSpPr>
            <a:endCxn id="3" idx="3"/>
          </p:cNvCxnSpPr>
          <p:nvPr/>
        </p:nvCxnSpPr>
        <p:spPr>
          <a:xfrm>
            <a:off x="609600" y="3657600"/>
            <a:ext cx="807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050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718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386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05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722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2390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71600" y="3657600"/>
            <a:ext cx="0" cy="53340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050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38400" y="3657600"/>
            <a:ext cx="0" cy="457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71800" y="3657600"/>
            <a:ext cx="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05200" y="3657600"/>
            <a:ext cx="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38600" y="3657600"/>
            <a:ext cx="0" cy="457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720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5400" y="3657600"/>
            <a:ext cx="0" cy="5929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38800" y="3657600"/>
            <a:ext cx="0" cy="6858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72200" y="3657600"/>
            <a:ext cx="0" cy="6858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056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39000" y="3657600"/>
            <a:ext cx="0" cy="457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7724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3058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38200" y="35814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05800" y="3657600"/>
            <a:ext cx="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87374"/>
              </p:ext>
            </p:extLst>
          </p:nvPr>
        </p:nvGraphicFramePr>
        <p:xfrm>
          <a:off x="609600" y="3886200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9"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886200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2808"/>
              </p:ext>
            </p:extLst>
          </p:nvPr>
        </p:nvGraphicFramePr>
        <p:xfrm>
          <a:off x="3175000" y="2832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0" name="Equation" r:id="rId5" imgW="101520" imgH="177480" progId="Equation.DSMT4">
                  <p:embed/>
                </p:oleObj>
              </mc:Choice>
              <mc:Fallback>
                <p:oleObj name="Equation" r:id="rId5" imgW="1015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2832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225800" y="31242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15571"/>
              </p:ext>
            </p:extLst>
          </p:nvPr>
        </p:nvGraphicFramePr>
        <p:xfrm>
          <a:off x="939800" y="1949450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Equation" r:id="rId7" imgW="952200" imgH="342720" progId="Equation.DSMT4">
                  <p:embed/>
                </p:oleObj>
              </mc:Choice>
              <mc:Fallback>
                <p:oleObj name="Equation" r:id="rId7" imgW="952200" imgH="3427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949450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928970"/>
              </p:ext>
            </p:extLst>
          </p:nvPr>
        </p:nvGraphicFramePr>
        <p:xfrm>
          <a:off x="2813050" y="2768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2768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952977"/>
              </p:ext>
            </p:extLst>
          </p:nvPr>
        </p:nvGraphicFramePr>
        <p:xfrm>
          <a:off x="3873500" y="2768600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3" name="Equation" r:id="rId11" imgW="419040" imgH="279360" progId="Equation.DSMT4">
                  <p:embed/>
                </p:oleObj>
              </mc:Choice>
              <mc:Fallback>
                <p:oleObj name="Equation" r:id="rId11" imgW="419040" imgH="2793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2768600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948886"/>
              </p:ext>
            </p:extLst>
          </p:nvPr>
        </p:nvGraphicFramePr>
        <p:xfrm>
          <a:off x="3708400" y="2832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4" name="Equation" r:id="rId5" imgW="101520" imgH="177480" progId="Equation.DSMT4">
                  <p:embed/>
                </p:oleObj>
              </mc:Choice>
              <mc:Fallback>
                <p:oleObj name="Equation" r:id="rId5" imgW="101520" imgH="17748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832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3759200" y="31242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4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PV the two legs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time           , the swap rate is              . At a later time                  , what should be the MTM value of the swap?</a:t>
            </a:r>
          </a:p>
          <a:p>
            <a:r>
              <a:rPr lang="en-US" dirty="0" smtClean="0"/>
              <a:t>Answer: </a:t>
            </a:r>
            <a:r>
              <a:rPr lang="en-US" dirty="0" smtClean="0"/>
              <a:t>For the fixed leg, the value 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757101"/>
              </p:ext>
            </p:extLst>
          </p:nvPr>
        </p:nvGraphicFramePr>
        <p:xfrm>
          <a:off x="2286000" y="13335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3" imgW="761760" imgH="342720" progId="Equation.DSMT4">
                  <p:embed/>
                </p:oleObj>
              </mc:Choice>
              <mc:Fallback>
                <p:oleObj name="Equation" r:id="rId3" imgW="761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333500"/>
                        <a:ext cx="762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521519"/>
              </p:ext>
            </p:extLst>
          </p:nvPr>
        </p:nvGraphicFramePr>
        <p:xfrm>
          <a:off x="6007100" y="1320800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5" imgW="1079280" imgH="431640" progId="Equation.DSMT4">
                  <p:embed/>
                </p:oleObj>
              </mc:Choice>
              <mc:Fallback>
                <p:oleObj name="Equation" r:id="rId5" imgW="1079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1320800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502009"/>
              </p:ext>
            </p:extLst>
          </p:nvPr>
        </p:nvGraphicFramePr>
        <p:xfrm>
          <a:off x="2565400" y="1733550"/>
          <a:ext cx="154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7" imgW="1549080" imgH="533160" progId="Equation.DSMT4">
                  <p:embed/>
                </p:oleObj>
              </mc:Choice>
              <mc:Fallback>
                <p:oleObj name="Equation" r:id="rId7" imgW="15490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733550"/>
                        <a:ext cx="154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1509"/>
              </p:ext>
            </p:extLst>
          </p:nvPr>
        </p:nvGraphicFramePr>
        <p:xfrm>
          <a:off x="1981200" y="3581400"/>
          <a:ext cx="4864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9" imgW="4863960" imgH="1041120" progId="Equation.DSMT4">
                  <p:embed/>
                </p:oleObj>
              </mc:Choice>
              <mc:Fallback>
                <p:oleObj name="Equation" r:id="rId9" imgW="48639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3581400"/>
                        <a:ext cx="48641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9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PV the two legs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floating leg, when                      , the value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                       </a:t>
            </a:r>
            <a:r>
              <a:rPr lang="en-US" dirty="0"/>
              <a:t>, the value is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343478"/>
              </p:ext>
            </p:extLst>
          </p:nvPr>
        </p:nvGraphicFramePr>
        <p:xfrm>
          <a:off x="5194300" y="1252538"/>
          <a:ext cx="1892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3" imgW="1892160" imgH="533160" progId="Equation.DSMT4">
                  <p:embed/>
                </p:oleObj>
              </mc:Choice>
              <mc:Fallback>
                <p:oleObj name="Equation" r:id="rId3" imgW="1892160" imgH="5331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1252538"/>
                        <a:ext cx="1892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979664"/>
              </p:ext>
            </p:extLst>
          </p:nvPr>
        </p:nvGraphicFramePr>
        <p:xfrm>
          <a:off x="1123950" y="2349500"/>
          <a:ext cx="6604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5" imgW="6603840" imgH="1054080" progId="Equation.DSMT4">
                  <p:embed/>
                </p:oleObj>
              </mc:Choice>
              <mc:Fallback>
                <p:oleObj name="Equation" r:id="rId5" imgW="6603840" imgH="10540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3950" y="2349500"/>
                        <a:ext cx="66040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802760"/>
              </p:ext>
            </p:extLst>
          </p:nvPr>
        </p:nvGraphicFramePr>
        <p:xfrm>
          <a:off x="1981200" y="41148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7" imgW="2108160" imgH="533160" progId="Equation.DSMT4">
                  <p:embed/>
                </p:oleObj>
              </mc:Choice>
              <mc:Fallback>
                <p:oleObj name="Equation" r:id="rId7" imgW="2108160" imgH="5331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18600"/>
              </p:ext>
            </p:extLst>
          </p:nvPr>
        </p:nvGraphicFramePr>
        <p:xfrm>
          <a:off x="825500" y="4813300"/>
          <a:ext cx="7200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9" imgW="7200720" imgH="1054080" progId="Equation.DSMT4">
                  <p:embed/>
                </p:oleObj>
              </mc:Choice>
              <mc:Fallback>
                <p:oleObj name="Equation" r:id="rId9" imgW="7200720" imgH="10540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5500" y="4813300"/>
                        <a:ext cx="72009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02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MtM</a:t>
            </a:r>
            <a:r>
              <a:rPr lang="en-US" dirty="0"/>
              <a:t> Swaps,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smtClean="0"/>
              <a:t>other later </a:t>
            </a:r>
            <a:r>
              <a:rPr lang="en-US" dirty="0"/>
              <a:t>time                 </a:t>
            </a:r>
            <a:r>
              <a:rPr lang="en-US" dirty="0" smtClean="0"/>
              <a:t>     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 err="1" smtClean="0"/>
              <a:t>MtM</a:t>
            </a:r>
            <a:r>
              <a:rPr lang="en-US" dirty="0" smtClean="0"/>
              <a:t> </a:t>
            </a:r>
            <a:r>
              <a:rPr lang="en-US" dirty="0"/>
              <a:t>value of the swap 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541601"/>
              </p:ext>
            </p:extLst>
          </p:nvPr>
        </p:nvGraphicFramePr>
        <p:xfrm>
          <a:off x="4178300" y="1270000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3" imgW="1828800" imgH="482400" progId="Equation.DSMT4">
                  <p:embed/>
                </p:oleObj>
              </mc:Choice>
              <mc:Fallback>
                <p:oleObj name="Equation" r:id="rId3" imgW="182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1270000"/>
                        <a:ext cx="1828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12785"/>
              </p:ext>
            </p:extLst>
          </p:nvPr>
        </p:nvGraphicFramePr>
        <p:xfrm>
          <a:off x="2508250" y="3111500"/>
          <a:ext cx="4127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5" imgW="4127400" imgH="533160" progId="Equation.DSMT4">
                  <p:embed/>
                </p:oleObj>
              </mc:Choice>
              <mc:Fallback>
                <p:oleObj name="Equation" r:id="rId5" imgW="41274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111500"/>
                        <a:ext cx="4127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9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Interest rates and Compounding Frequencies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Investing </a:t>
            </a:r>
            <a:r>
              <a:rPr lang="en-US" i="1" dirty="0"/>
              <a:t>F</a:t>
            </a:r>
            <a:r>
              <a:rPr lang="en-US" dirty="0"/>
              <a:t> at a rate of 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 compounded </a:t>
            </a:r>
            <a:r>
              <a:rPr lang="en-US" dirty="0"/>
              <a:t>semiannually for </a:t>
            </a:r>
            <a:r>
              <a:rPr lang="en-US" i="1" dirty="0"/>
              <a:t>T</a:t>
            </a:r>
            <a:r>
              <a:rPr lang="en-US" dirty="0"/>
              <a:t> years </a:t>
            </a:r>
            <a:r>
              <a:rPr lang="en-US" dirty="0" smtClean="0"/>
              <a:t>generates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l-GR" dirty="0" smtClean="0"/>
              <a:t>ω</a:t>
            </a:r>
            <a:r>
              <a:rPr lang="en-US" dirty="0" smtClean="0"/>
              <a:t> be the compounding frequency, then the final balance is</a:t>
            </a:r>
            <a:endParaRPr lang="en-US" b="0" i="1" dirty="0" smtClean="0">
              <a:latin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38471"/>
              </p:ext>
            </p:extLst>
          </p:nvPr>
        </p:nvGraphicFramePr>
        <p:xfrm>
          <a:off x="3352800" y="4711700"/>
          <a:ext cx="1714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Equation" r:id="rId3" imgW="1714320" imgH="1002960" progId="Equation.DSMT4">
                  <p:embed/>
                </p:oleObj>
              </mc:Choice>
              <mc:Fallback>
                <p:oleObj name="Equation" r:id="rId3" imgW="17143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711700"/>
                        <a:ext cx="17145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73262"/>
              </p:ext>
            </p:extLst>
          </p:nvPr>
        </p:nvGraphicFramePr>
        <p:xfrm>
          <a:off x="3321050" y="2438400"/>
          <a:ext cx="1625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Equation" r:id="rId5" imgW="1625400" imgH="1002960" progId="Equation.DSMT4">
                  <p:embed/>
                </p:oleObj>
              </mc:Choice>
              <mc:Fallback>
                <p:oleObj name="Equation" r:id="rId5" imgW="1625400" imgH="1002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2438400"/>
                        <a:ext cx="1625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9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Swap Rate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general swap rate formula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225270"/>
              </p:ext>
            </p:extLst>
          </p:nvPr>
        </p:nvGraphicFramePr>
        <p:xfrm>
          <a:off x="914400" y="2438400"/>
          <a:ext cx="70612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3" imgW="7061040" imgH="2755800" progId="Equation.DSMT4">
                  <p:embed/>
                </p:oleObj>
              </mc:Choice>
              <mc:Fallback>
                <p:oleObj name="Equation" r:id="rId3" imgW="7061040" imgH="27558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7061200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5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</a:t>
            </a:r>
            <a:r>
              <a:rPr lang="en-US" dirty="0" err="1" smtClean="0"/>
              <a:t>MtM</a:t>
            </a:r>
            <a:r>
              <a:rPr lang="en-US" dirty="0" smtClean="0"/>
              <a:t> value of </a:t>
            </a:r>
            <a:r>
              <a:rPr lang="en-US" dirty="0" smtClean="0"/>
              <a:t>Swaps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So </a:t>
            </a:r>
            <a:r>
              <a:rPr lang="en-US" dirty="0" smtClean="0"/>
              <a:t>the </a:t>
            </a:r>
            <a:r>
              <a:rPr lang="en-US" dirty="0"/>
              <a:t>value of the swap becomes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262943"/>
              </p:ext>
            </p:extLst>
          </p:nvPr>
        </p:nvGraphicFramePr>
        <p:xfrm>
          <a:off x="1860550" y="3289300"/>
          <a:ext cx="5854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3" imgW="5854680" imgH="1091880" progId="Equation.DSMT4">
                  <p:embed/>
                </p:oleObj>
              </mc:Choice>
              <mc:Fallback>
                <p:oleObj name="Equation" r:id="rId3" imgW="5854680" imgH="109188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289300"/>
                        <a:ext cx="5854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5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Compounding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When </a:t>
                </a:r>
                <a:r>
                  <a:rPr lang="el-GR" dirty="0"/>
                  <a:t>ω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/>
                  <a:t>∞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l-GR" dirty="0"/>
                                <m:t>ω</m:t>
                              </m:r>
                              <m:r>
                                <a:rPr lang="en-US" i="1" dirty="0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Semiannual Compounding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definition of return rate is associated with </a:t>
            </a:r>
            <a:r>
              <a:rPr lang="en-US" i="1" dirty="0" smtClean="0"/>
              <a:t>semi-annual compounding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43000" y="4648200"/>
            <a:ext cx="662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00200" y="4114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48000" y="3962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57700" y="3810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1600" y="3733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06838" y="3397502"/>
                <a:ext cx="76976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838" y="3397502"/>
                <a:ext cx="769762" cy="5648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30838" y="3200400"/>
                <a:ext cx="1103444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38" y="3200400"/>
                <a:ext cx="1103444" cy="6195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2209800" y="4114800"/>
            <a:ext cx="220838" cy="1371600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288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months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6800" y="4114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………..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629400" y="33528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35556" y="2819400"/>
                <a:ext cx="1117550" cy="597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56" y="2819400"/>
                <a:ext cx="1117550" cy="5970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/>
          <p:cNvSpPr/>
          <p:nvPr/>
        </p:nvSpPr>
        <p:spPr>
          <a:xfrm>
            <a:off x="3665362" y="4114800"/>
            <a:ext cx="220838" cy="1371600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004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Investment Comparison</a:t>
            </a:r>
            <a:endParaRPr lang="en-US" sz="400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Two example</a:t>
            </a:r>
          </a:p>
          <a:p>
            <a:pPr lvl="1"/>
            <a:r>
              <a:rPr lang="en-US" dirty="0" smtClean="0"/>
              <a:t>a $100m 1-year loan that pays $102,521,281 in one year</a:t>
            </a:r>
          </a:p>
          <a:p>
            <a:pPr lvl="1"/>
            <a:r>
              <a:rPr lang="en-US" dirty="0" smtClean="0"/>
              <a:t>a $100m </a:t>
            </a:r>
            <a:r>
              <a:rPr lang="en-US" dirty="0"/>
              <a:t>1.5-year </a:t>
            </a:r>
            <a:r>
              <a:rPr lang="en-US" dirty="0" smtClean="0"/>
              <a:t>loan that pays $103,797,070 </a:t>
            </a:r>
            <a:r>
              <a:rPr lang="en-US" dirty="0"/>
              <a:t>in </a:t>
            </a:r>
            <a:r>
              <a:rPr lang="en-US" dirty="0" smtClean="0"/>
              <a:t>1.5 years</a:t>
            </a:r>
          </a:p>
          <a:p>
            <a:r>
              <a:rPr lang="en-US" dirty="0" smtClean="0"/>
              <a:t>Which one is a better investment?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L. Wu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Rate of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the first loan, the rate of return is implied by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Solve it and obtain r</a:t>
            </a:r>
            <a:r>
              <a:rPr lang="en-US" baseline="-25000" dirty="0" smtClean="0"/>
              <a:t>1</a:t>
            </a:r>
            <a:r>
              <a:rPr lang="en-US" dirty="0" smtClean="0"/>
              <a:t>=2.5125%.</a:t>
            </a:r>
          </a:p>
          <a:p>
            <a:endParaRPr lang="en-US" dirty="0" smtClean="0"/>
          </a:p>
          <a:p>
            <a:r>
              <a:rPr lang="en-US" dirty="0" smtClean="0"/>
              <a:t>For the second loan</a:t>
            </a:r>
            <a:r>
              <a:rPr lang="en-US" dirty="0"/>
              <a:t>, the rate of return is implied by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it, we obtain r</a:t>
            </a:r>
            <a:r>
              <a:rPr lang="en-US" baseline="-25000" dirty="0" smtClean="0"/>
              <a:t>1.5</a:t>
            </a:r>
            <a:r>
              <a:rPr lang="en-US" dirty="0" smtClean="0"/>
              <a:t>=2.5%. </a:t>
            </a:r>
          </a:p>
          <a:p>
            <a:r>
              <a:rPr lang="en-US" dirty="0" smtClean="0"/>
              <a:t>The 1Y loan is more attractive.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975242"/>
              </p:ext>
            </p:extLst>
          </p:nvPr>
        </p:nvGraphicFramePr>
        <p:xfrm>
          <a:off x="1898650" y="1663700"/>
          <a:ext cx="5270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3" imgW="5270400" imgH="863280" progId="Equation.DSMT4">
                  <p:embed/>
                </p:oleObj>
              </mc:Choice>
              <mc:Fallback>
                <p:oleObj name="Equation" r:id="rId3" imgW="527040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663700"/>
                        <a:ext cx="5270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436900"/>
              </p:ext>
            </p:extLst>
          </p:nvPr>
        </p:nvGraphicFramePr>
        <p:xfrm>
          <a:off x="1555750" y="3949700"/>
          <a:ext cx="546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Equation" r:id="rId5" imgW="5460840" imgH="863280" progId="Equation.DSMT4">
                  <p:embed/>
                </p:oleObj>
              </mc:Choice>
              <mc:Fallback>
                <p:oleObj name="Equation" r:id="rId5" imgW="546084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949700"/>
                        <a:ext cx="5461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4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Rate of return and discount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write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339725">
              <a:buNone/>
            </a:pPr>
            <a:r>
              <a:rPr lang="en-US" dirty="0"/>
              <a:t>a</a:t>
            </a:r>
            <a:r>
              <a:rPr lang="en-US" dirty="0" smtClean="0"/>
              <a:t>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return rate is also the discount rate.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5080"/>
              </p:ext>
            </p:extLst>
          </p:nvPr>
        </p:nvGraphicFramePr>
        <p:xfrm>
          <a:off x="2654300" y="3905250"/>
          <a:ext cx="3759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4" name="Equation" r:id="rId3" imgW="3759120" imgH="1282680" progId="Equation.DSMT4">
                  <p:embed/>
                </p:oleObj>
              </mc:Choice>
              <mc:Fallback>
                <p:oleObj name="Equation" r:id="rId3" imgW="3759120" imgH="1282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905250"/>
                        <a:ext cx="3759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947816"/>
              </p:ext>
            </p:extLst>
          </p:nvPr>
        </p:nvGraphicFramePr>
        <p:xfrm>
          <a:off x="2679700" y="1765300"/>
          <a:ext cx="37084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Equation" r:id="rId5" imgW="3708360" imgH="1282680" progId="Equation.DSMT4">
                  <p:embed/>
                </p:oleObj>
              </mc:Choice>
              <mc:Fallback>
                <p:oleObj name="Equation" r:id="rId5" imgW="3708360" imgH="1282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765300"/>
                        <a:ext cx="37084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1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 Value vs. Future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future cash flow,      , its corresponding present value is  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Relative to      ,       is called the future value.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A12C-EA75-439C-842A-07998723EB6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D2D-0573-4F55-BA26-9725DE027B6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91266"/>
              </p:ext>
            </p:extLst>
          </p:nvPr>
        </p:nvGraphicFramePr>
        <p:xfrm>
          <a:off x="3581400" y="2959100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3" imgW="1904760" imgH="393480" progId="Equation.DSMT4">
                  <p:embed/>
                </p:oleObj>
              </mc:Choice>
              <mc:Fallback>
                <p:oleObj name="Equation" r:id="rId3" imgW="1904760" imgH="39348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59100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6400" y="3805535"/>
            <a:ext cx="20574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Present value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133600"/>
            <a:ext cx="19812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Future value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71800" y="3356084"/>
            <a:ext cx="533400" cy="4455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2600" y="2595265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825611"/>
              </p:ext>
            </p:extLst>
          </p:nvPr>
        </p:nvGraphicFramePr>
        <p:xfrm>
          <a:off x="4673600" y="1301750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5" imgW="355320" imgH="482400" progId="Equation.DSMT4">
                  <p:embed/>
                </p:oleObj>
              </mc:Choice>
              <mc:Fallback>
                <p:oleObj name="Equation" r:id="rId5" imgW="355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3600" y="1301750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387382"/>
              </p:ext>
            </p:extLst>
          </p:nvPr>
        </p:nvGraphicFramePr>
        <p:xfrm>
          <a:off x="2781300" y="4689475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Equation" r:id="rId7" imgW="330120" imgH="482400" progId="Equation.DSMT4">
                  <p:embed/>
                </p:oleObj>
              </mc:Choice>
              <mc:Fallback>
                <p:oleObj name="Equation" r:id="rId7" imgW="330120" imgH="4824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1300" y="4689475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747440"/>
              </p:ext>
            </p:extLst>
          </p:nvPr>
        </p:nvGraphicFramePr>
        <p:xfrm>
          <a:off x="3454400" y="4699000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tion" r:id="rId9" imgW="355320" imgH="482400" progId="Equation.DSMT4">
                  <p:embed/>
                </p:oleObj>
              </mc:Choice>
              <mc:Fallback>
                <p:oleObj name="Equation" r:id="rId9" imgW="355320" imgH="4824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4400" y="4699000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6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</TotalTime>
  <Words>1103</Words>
  <Application>Microsoft Office PowerPoint</Application>
  <PresentationFormat>On-screen Show (4:3)</PresentationFormat>
  <Paragraphs>274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宋体</vt:lpstr>
      <vt:lpstr>Arial</vt:lpstr>
      <vt:lpstr>Calibri</vt:lpstr>
      <vt:lpstr>Cambria Math</vt:lpstr>
      <vt:lpstr>Times New Roman</vt:lpstr>
      <vt:lpstr>Office Theme</vt:lpstr>
      <vt:lpstr>MathType 6.0 Equation</vt:lpstr>
      <vt:lpstr>Equation</vt:lpstr>
      <vt:lpstr>PowerPoint Presentation</vt:lpstr>
      <vt:lpstr>Popular Compounding Frequencies</vt:lpstr>
      <vt:lpstr>Interest rates and Compounding Frequencies</vt:lpstr>
      <vt:lpstr>Continuous Compounding</vt:lpstr>
      <vt:lpstr>Semiannual Compounding</vt:lpstr>
      <vt:lpstr>Investment Comparison</vt:lpstr>
      <vt:lpstr>The Rate of Return</vt:lpstr>
      <vt:lpstr>Rate of return and discount rate</vt:lpstr>
      <vt:lpstr>Present Value vs. Future Value</vt:lpstr>
      <vt:lpstr>Important Linear Securities  Swaps</vt:lpstr>
      <vt:lpstr>LIBOR Rates</vt:lpstr>
      <vt:lpstr>Interest Rate Swaps</vt:lpstr>
      <vt:lpstr>Interest Rate Swaps, cont’d</vt:lpstr>
      <vt:lpstr>Cash-Flow Pattern</vt:lpstr>
      <vt:lpstr>Cash Flow Calculation</vt:lpstr>
      <vt:lpstr>Pricing of Swaps</vt:lpstr>
      <vt:lpstr>Artificial Principal for Swaps</vt:lpstr>
      <vt:lpstr>Pricing of Floating Leg</vt:lpstr>
      <vt:lpstr>Pricing of Swaps</vt:lpstr>
      <vt:lpstr>Par Bond Recalled</vt:lpstr>
      <vt:lpstr>Determination of PAR Yields</vt:lpstr>
      <vt:lpstr>Determination of PAR Rates, cont’d</vt:lpstr>
      <vt:lpstr>The Calculations</vt:lpstr>
      <vt:lpstr>Spot Rates and Discount Factors</vt:lpstr>
      <vt:lpstr>Why Swaps?</vt:lpstr>
      <vt:lpstr>MtM Swaps </vt:lpstr>
      <vt:lpstr>PV the two legs</vt:lpstr>
      <vt:lpstr>PV the two legs</vt:lpstr>
      <vt:lpstr>MtM Swaps, cont’d</vt:lpstr>
      <vt:lpstr>General Swap Rate Formula</vt:lpstr>
      <vt:lpstr>General MtM value of Swaps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MATH4511 Quantitative Methods for Fixed-income Securities</dc:title>
  <dc:creator>malwu</dc:creator>
  <cp:lastModifiedBy>Li Xin WU</cp:lastModifiedBy>
  <cp:revision>226</cp:revision>
  <cp:lastPrinted>2015-11-13T07:23:39Z</cp:lastPrinted>
  <dcterms:created xsi:type="dcterms:W3CDTF">2013-07-25T06:17:03Z</dcterms:created>
  <dcterms:modified xsi:type="dcterms:W3CDTF">2020-09-28T03:21:10Z</dcterms:modified>
</cp:coreProperties>
</file>