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handoutMasterIdLst>
    <p:handoutMasterId r:id="rId35"/>
  </p:handoutMasterIdLst>
  <p:sldIdLst>
    <p:sldId id="304" r:id="rId5"/>
    <p:sldId id="398" r:id="rId6"/>
    <p:sldId id="408" r:id="rId7"/>
    <p:sldId id="409" r:id="rId8"/>
    <p:sldId id="402" r:id="rId9"/>
    <p:sldId id="410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3" r:id="rId29"/>
    <p:sldId id="434" r:id="rId30"/>
    <p:sldId id="435" r:id="rId31"/>
    <p:sldId id="436" r:id="rId32"/>
    <p:sldId id="431" r:id="rId33"/>
    <p:sldId id="432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9E316-1C78-4C3C-AB96-FF53DCA70435}" v="12" dt="2020-11-25T12:55:39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6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0.xml"/><Relationship Id="rId13" Type="http://schemas.openxmlformats.org/officeDocument/2006/relationships/slide" Target="slides/slide25.xml"/><Relationship Id="rId3" Type="http://schemas.openxmlformats.org/officeDocument/2006/relationships/slide" Target="slides/slide5.xml"/><Relationship Id="rId7" Type="http://schemas.openxmlformats.org/officeDocument/2006/relationships/slide" Target="slides/slide14.xml"/><Relationship Id="rId12" Type="http://schemas.openxmlformats.org/officeDocument/2006/relationships/slide" Target="slides/slide24.xml"/><Relationship Id="rId17" Type="http://schemas.openxmlformats.org/officeDocument/2006/relationships/slide" Target="slides/slide30.xml"/><Relationship Id="rId2" Type="http://schemas.openxmlformats.org/officeDocument/2006/relationships/slide" Target="slides/slide4.xml"/><Relationship Id="rId16" Type="http://schemas.openxmlformats.org/officeDocument/2006/relationships/slide" Target="slides/slide29.xml"/><Relationship Id="rId1" Type="http://schemas.openxmlformats.org/officeDocument/2006/relationships/slide" Target="slides/slide3.xml"/><Relationship Id="rId6" Type="http://schemas.openxmlformats.org/officeDocument/2006/relationships/slide" Target="slides/slide13.xml"/><Relationship Id="rId11" Type="http://schemas.openxmlformats.org/officeDocument/2006/relationships/slide" Target="slides/slide23.xml"/><Relationship Id="rId5" Type="http://schemas.openxmlformats.org/officeDocument/2006/relationships/slide" Target="slides/slide12.xml"/><Relationship Id="rId15" Type="http://schemas.openxmlformats.org/officeDocument/2006/relationships/slide" Target="slides/slide28.xml"/><Relationship Id="rId10" Type="http://schemas.openxmlformats.org/officeDocument/2006/relationships/slide" Target="slides/slide22.xml"/><Relationship Id="rId4" Type="http://schemas.openxmlformats.org/officeDocument/2006/relationships/slide" Target="slides/slide11.xml"/><Relationship Id="rId9" Type="http://schemas.openxmlformats.org/officeDocument/2006/relationships/slide" Target="slides/slide21.xml"/><Relationship Id="rId14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F93D253-AE36-40F2-B0A0-B158536F5B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418FEB0-2C0A-43D5-BAFB-C9596AEEFA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A5E18F0C-244A-4DDB-BDB5-2340729D779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5BF16A7D-6FDA-43AE-9B61-EF8FF918CA2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D030CDB-1E47-4A83-B8D2-86CAF9FAFB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1EA46C48-71F2-43AF-91B7-0DC67302134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DC688647-6D0E-4FBD-AD42-AD1822E70F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>
              <a:extLst>
                <a:ext uri="{FF2B5EF4-FFF2-40B4-BE49-F238E27FC236}">
                  <a16:creationId xmlns:a16="http://schemas.microsoft.com/office/drawing/2014/main" id="{E15A5807-16B6-4666-82AA-4D7CD664CB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10">
            <a:extLst>
              <a:ext uri="{FF2B5EF4-FFF2-40B4-BE49-F238E27FC236}">
                <a16:creationId xmlns:a16="http://schemas.microsoft.com/office/drawing/2014/main" id="{030E8116-5AE3-463A-AD04-0A7F21581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3448AF0-243E-4F5A-BA48-D0026D2C2C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8132343-74FD-41B5-A4DE-321B5CE062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CAD4182-8EC1-49B1-B3D4-5A6D3F154F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E661744A-C7E8-44F2-AC60-9EC95088BE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956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9CED21-1D28-4F0C-800E-D175C6763D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7C0E99-318C-4B1E-912A-DF76F9B3DB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82D25C-03B4-406C-8360-12545341D4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105D3-956C-4F80-B51B-27D104B5EB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18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A213F7-55D3-4F13-B824-EE4AD26280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252A89-473D-4DDA-956F-8DEA2249A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4C3D75-0D48-48DD-A352-6D26072B78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C8362-7711-46EA-9F23-F80D12F076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744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A7C8D3-E8D8-4491-8616-D86BA2CDB3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0DA3F3-56C3-401C-921C-69F3391FBB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188756-B8F1-4738-BEAD-E0BAAD519D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AA546-B938-4215-9835-E1484779B0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09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CA91C4-B1FE-45A6-984C-82618C3279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3A4A3A-5001-4437-9842-DF82EFD6A4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FFA8E5-58A5-4CBA-9571-5C2AB89D9C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B9187-B839-4A7F-BC32-8F5B0BBC14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34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79CFD4-4935-4289-8BF0-1613F63CF8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22EBE-D441-4BE7-A092-46FD8618F2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9677B-35E7-4775-8BE7-05398B827B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B5967-2CFD-4004-AF4A-628EB7F18A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62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9D9377E-9421-423E-A33E-CB2B04C7F7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62F92F0-19D0-442A-A692-E7B7D364DE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5E24ED9-835E-477F-B274-16A878353A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5245D-22D3-42EE-B170-AA8AE3CDA8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4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0B14BC9-C09A-4866-852B-C388317686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A66B80-B2E4-4EC3-A3A2-3D24C4F300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5D4CF21-610E-4539-9FB5-F287830BC6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C11C6-CB10-45B1-BED4-9C02CDA602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20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4D5D56-9BD9-4F3E-A6C3-1222D8B1F2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1A6628F-A89B-42D5-8B8A-39AF80D675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CDF691B-2EF6-4D39-AD13-F2F1212719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8A681-6618-41D2-85FE-9AF3015B6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86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EAF8AA-1057-4175-A371-E435A65121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45AF2-882D-420F-A071-752A34ADA3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4E4CA-C077-4A58-971D-D8E0F5D121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4ECB9-5454-4800-B1CF-0CD0C59CF6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965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D1927-4977-414A-A20E-895330D60A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096DF-294B-40FB-AC32-1B86ACB894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AD35DD-2B14-4E7C-9616-F753A270A2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882FE-4863-4D1C-9E2A-67FEE97382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20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8C0365D-7E1A-4ACE-BEC5-C6A3530B5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34C82484-CA10-4721-980F-AEC17F415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AD29A9A-F280-49DF-BF7C-A92243E193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C2E43B7-48CA-4F3C-92E2-496FF17B6F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6AEEF5A-F610-4C47-BF96-B879CE74F55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smtClean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127E75E-94C7-4BD9-B9FD-BBA81FD2C5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2B58688D-A14D-4690-8465-F55CE4C5C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>
            <a:extLst>
              <a:ext uri="{FF2B5EF4-FFF2-40B4-BE49-F238E27FC236}">
                <a16:creationId xmlns:a16="http://schemas.microsoft.com/office/drawing/2014/main" id="{D4BC294A-AE1A-4770-8CD7-019B04E66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s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8748ACF-AF28-4777-9831-47076AACF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2125D7"/>
                </a:solidFill>
                <a:latin typeface="Times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 7.5: Homogeneous Linear Systems with Constant Coefficients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50148F9-CC58-4717-9ECD-887F5A2B3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We consider here a homogeneous system of </a:t>
            </a:r>
            <a:r>
              <a:rPr lang="en-US" altLang="zh-CN" sz="2400" i="1">
                <a:ea typeface="宋体" panose="02010600030101010101" pitchFamily="2" charset="-122"/>
              </a:rPr>
              <a:t>n</a:t>
            </a:r>
            <a:r>
              <a:rPr lang="en-US" altLang="zh-CN" sz="2400">
                <a:ea typeface="宋体" panose="02010600030101010101" pitchFamily="2" charset="-122"/>
              </a:rPr>
              <a:t> first order linear equations with constant, real coefficients:</a:t>
            </a:r>
          </a:p>
          <a:p>
            <a:pPr eaLnBrk="1" hangingPunct="1"/>
            <a:endParaRPr lang="en-US" altLang="zh-CN" sz="240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This system can be written as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i="1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2400">
                <a:ea typeface="宋体" panose="02010600030101010101" pitchFamily="2" charset="-122"/>
              </a:rPr>
              <a:t> = </a:t>
            </a:r>
            <a:r>
              <a:rPr lang="en-US" altLang="zh-CN" sz="2400" b="1">
                <a:ea typeface="宋体" panose="02010600030101010101" pitchFamily="2" charset="-122"/>
              </a:rPr>
              <a:t>Ax</a:t>
            </a:r>
            <a:r>
              <a:rPr lang="en-US" altLang="zh-CN" sz="2400">
                <a:ea typeface="宋体" panose="02010600030101010101" pitchFamily="2" charset="-122"/>
              </a:rPr>
              <a:t>, where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0" name="Object 16">
                <a:extLst>
                  <a:ext uri="{FF2B5EF4-FFF2-40B4-BE49-F238E27FC236}">
                    <a16:creationId xmlns:a16="http://schemas.microsoft.com/office/drawing/2014/main" id="{82105D69-BB0B-48D7-B6DF-658DFE2C7EC7}"/>
                  </a:ext>
                </a:extLst>
              </p:cNvPr>
              <p:cNvSpPr txBox="1"/>
              <p:nvPr/>
            </p:nvSpPr>
            <p:spPr bwMode="auto">
              <a:xfrm>
                <a:off x="2376488" y="2514600"/>
                <a:ext cx="3313112" cy="16875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100" name="Object 16">
                <a:extLst>
                  <a:ext uri="{FF2B5EF4-FFF2-40B4-BE49-F238E27FC236}">
                    <a16:creationId xmlns:a16="http://schemas.microsoft.com/office/drawing/2014/main" id="{82105D69-BB0B-48D7-B6DF-658DFE2C7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6488" y="2514600"/>
                <a:ext cx="3313112" cy="16875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01" name="Object 17">
                <a:extLst>
                  <a:ext uri="{FF2B5EF4-FFF2-40B4-BE49-F238E27FC236}">
                    <a16:creationId xmlns:a16="http://schemas.microsoft.com/office/drawing/2014/main" id="{566FD83B-FE6A-4C64-B65C-27E5502730D1}"/>
                  </a:ext>
                </a:extLst>
              </p:cNvPr>
              <p:cNvSpPr txBox="1"/>
              <p:nvPr/>
            </p:nvSpPr>
            <p:spPr bwMode="auto">
              <a:xfrm>
                <a:off x="1676400" y="4876800"/>
                <a:ext cx="4479925" cy="166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101" name="Object 17">
                <a:extLst>
                  <a:ext uri="{FF2B5EF4-FFF2-40B4-BE49-F238E27FC236}">
                    <a16:creationId xmlns:a16="http://schemas.microsoft.com/office/drawing/2014/main" id="{566FD83B-FE6A-4C64-B65C-27E550273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4876800"/>
                <a:ext cx="4479925" cy="1666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0BE650A-745D-419B-93C2-FBBF719F8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Example 1: Phase Plane for </a:t>
            </a:r>
            <a:r>
              <a:rPr lang="en-US" altLang="zh-CN" sz="3200" b="1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 baseline="300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(6 of 9)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96AFEAE-D74C-4634-8488-355E98581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69263" cy="49530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To visualize solution, consider first </a:t>
            </a:r>
            <a:r>
              <a:rPr lang="en-US" altLang="zh-CN" sz="2400" b="1">
                <a:ea typeface="宋体" panose="02010600030101010101" pitchFamily="2" charset="-122"/>
              </a:rPr>
              <a:t>x </a:t>
            </a:r>
            <a:r>
              <a:rPr lang="en-US" altLang="zh-CN" sz="2400" i="1">
                <a:ea typeface="宋体" panose="02010600030101010101" pitchFamily="2" charset="-122"/>
              </a:rPr>
              <a:t>= c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(1)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Now </a:t>
            </a: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Thus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(1)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lies along the straight line 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= 2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, which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is the line through origin in direction of first eigenvector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400" baseline="30000">
                <a:ea typeface="宋体" panose="02010600030101010101" pitchFamily="2" charset="-122"/>
              </a:rPr>
              <a:t>(1)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If solution is trajectory of particle, with position given by 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	(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), then it is in Q1 when </a:t>
            </a:r>
            <a:r>
              <a:rPr lang="en-US" altLang="zh-CN" sz="2400" i="1"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&gt; 0, and in Q3 when </a:t>
            </a:r>
            <a:r>
              <a:rPr lang="en-US" altLang="zh-CN" sz="2400" i="1"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&lt; 0.  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In either case, particle moves away from origin as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increases.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6" name="Object 4">
                <a:extLst>
                  <a:ext uri="{FF2B5EF4-FFF2-40B4-BE49-F238E27FC236}">
                    <a16:creationId xmlns:a16="http://schemas.microsoft.com/office/drawing/2014/main" id="{FE8ED65D-6F05-40BA-BC9B-9653B153A461}"/>
                  </a:ext>
                </a:extLst>
              </p:cNvPr>
              <p:cNvSpPr txBox="1"/>
              <p:nvPr/>
            </p:nvSpPr>
            <p:spPr bwMode="auto">
              <a:xfrm>
                <a:off x="1600200" y="2209800"/>
                <a:ext cx="5573713" cy="8397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316" name="Object 4">
                <a:extLst>
                  <a:ext uri="{FF2B5EF4-FFF2-40B4-BE49-F238E27FC236}">
                    <a16:creationId xmlns:a16="http://schemas.microsoft.com/office/drawing/2014/main" id="{FE8ED65D-6F05-40BA-BC9B-9653B153A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2209800"/>
                <a:ext cx="5573713" cy="8397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17" name="Object 7">
                <a:extLst>
                  <a:ext uri="{FF2B5EF4-FFF2-40B4-BE49-F238E27FC236}">
                    <a16:creationId xmlns:a16="http://schemas.microsoft.com/office/drawing/2014/main" id="{D4A523B9-7044-4EFC-9BF5-60A8C0818B65}"/>
                  </a:ext>
                </a:extLst>
              </p:cNvPr>
              <p:cNvSpPr txBox="1"/>
              <p:nvPr/>
            </p:nvSpPr>
            <p:spPr bwMode="auto">
              <a:xfrm>
                <a:off x="1371600" y="3352800"/>
                <a:ext cx="6248400" cy="835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317" name="Object 7">
                <a:extLst>
                  <a:ext uri="{FF2B5EF4-FFF2-40B4-BE49-F238E27FC236}">
                    <a16:creationId xmlns:a16="http://schemas.microsoft.com/office/drawing/2014/main" id="{D4A523B9-7044-4EFC-9BF5-60A8C0818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3352800"/>
                <a:ext cx="6248400" cy="835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C2FC560-C8BB-44B7-8BEE-8018A5995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Example 1: Phase Plane for </a:t>
            </a:r>
            <a:r>
              <a:rPr lang="en-US" altLang="zh-CN" sz="3200" b="1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 baseline="300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(7 of 9)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74A63CF-6672-4C4E-9350-F4954AE9E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16863" cy="49530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Next, consider </a:t>
            </a:r>
            <a:r>
              <a:rPr lang="en-US" altLang="zh-CN" sz="2400" b="1">
                <a:ea typeface="宋体" panose="02010600030101010101" pitchFamily="2" charset="-122"/>
              </a:rPr>
              <a:t>x </a:t>
            </a:r>
            <a:r>
              <a:rPr lang="en-US" altLang="zh-CN" sz="2400" i="1">
                <a:ea typeface="宋体" panose="02010600030101010101" pitchFamily="2" charset="-122"/>
              </a:rPr>
              <a:t>= c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(2)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Then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(2)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lies along the straight line 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= -2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, which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is the line through origin in direction of 2nd eigenvector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400" baseline="30000">
                <a:ea typeface="宋体" panose="02010600030101010101" pitchFamily="2" charset="-122"/>
              </a:rPr>
              <a:t>(2)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If solution is trajectory of particle, with position given by (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), then it is in Q4 when </a:t>
            </a:r>
            <a:r>
              <a:rPr lang="en-US" altLang="zh-CN" sz="2400" i="1"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&gt; 0, and in Q2 when </a:t>
            </a:r>
            <a:r>
              <a:rPr lang="en-US" altLang="zh-CN" sz="2400" i="1"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&lt; 0.  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In either case, particle moves towards origin as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increases.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40" name="Object 4">
                <a:extLst>
                  <a:ext uri="{FF2B5EF4-FFF2-40B4-BE49-F238E27FC236}">
                    <a16:creationId xmlns:a16="http://schemas.microsoft.com/office/drawing/2014/main" id="{60020829-F5AA-4F40-BE5F-4DF07C0DBC68}"/>
                  </a:ext>
                </a:extLst>
              </p:cNvPr>
              <p:cNvSpPr txBox="1"/>
              <p:nvPr/>
            </p:nvSpPr>
            <p:spPr bwMode="auto">
              <a:xfrm>
                <a:off x="1479550" y="2133600"/>
                <a:ext cx="6059488" cy="8397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4340" name="Object 4">
                <a:extLst>
                  <a:ext uri="{FF2B5EF4-FFF2-40B4-BE49-F238E27FC236}">
                    <a16:creationId xmlns:a16="http://schemas.microsoft.com/office/drawing/2014/main" id="{60020829-F5AA-4F40-BE5F-4DF07C0DB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9550" y="2133600"/>
                <a:ext cx="6059488" cy="8397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AE34686-B477-4393-994D-189543697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Example 1: </a:t>
            </a:r>
            <a:b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Phase Plane for General Solution   </a:t>
            </a:r>
            <a:r>
              <a:rPr lang="en-US" altLang="zh-CN" sz="24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(8 of 9)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7B04516-6A75-44EE-BEA2-57F05BF32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16863" cy="49530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The general solution is </a:t>
            </a:r>
            <a:r>
              <a:rPr lang="en-US" altLang="zh-CN" sz="2400" b="1">
                <a:ea typeface="宋体" panose="02010600030101010101" pitchFamily="2" charset="-122"/>
              </a:rPr>
              <a:t>x </a:t>
            </a:r>
            <a:r>
              <a:rPr lang="en-US" altLang="zh-CN" sz="2400" i="1">
                <a:ea typeface="宋体" panose="02010600030101010101" pitchFamily="2" charset="-122"/>
              </a:rPr>
              <a:t>= c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(1)</a:t>
            </a:r>
            <a:r>
              <a:rPr lang="en-US" altLang="zh-CN" sz="2400">
                <a:ea typeface="宋体" panose="02010600030101010101" pitchFamily="2" charset="-122"/>
              </a:rPr>
              <a:t> +</a:t>
            </a:r>
            <a:r>
              <a:rPr lang="en-US" altLang="zh-CN" sz="2400" i="1">
                <a:ea typeface="宋体" panose="02010600030101010101" pitchFamily="2" charset="-122"/>
              </a:rPr>
              <a:t> c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(2)</a:t>
            </a:r>
            <a:r>
              <a:rPr lang="en-US" altLang="zh-CN" sz="2400">
                <a:ea typeface="宋体" panose="02010600030101010101" pitchFamily="2" charset="-122"/>
              </a:rPr>
              <a:t>:  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As </a:t>
            </a:r>
            <a:r>
              <a:rPr lang="en-US" altLang="zh-CN" sz="2400" i="1">
                <a:ea typeface="宋体" panose="02010600030101010101" pitchFamily="2" charset="-122"/>
              </a:rPr>
              <a:t>t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 , </a:t>
            </a:r>
            <a:r>
              <a:rPr lang="en-US" altLang="zh-CN" sz="2400" i="1"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(1)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is dominant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sz="2400" i="1"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(2)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becomes negligible. Thus, for </a:t>
            </a:r>
            <a:r>
              <a:rPr lang="en-US" altLang="zh-CN" sz="2400" i="1"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 0,</a:t>
            </a:r>
            <a:r>
              <a:rPr lang="en-US" altLang="zh-CN" sz="2400">
                <a:ea typeface="宋体" panose="02010600030101010101" pitchFamily="2" charset="-122"/>
              </a:rPr>
              <a:t> all solutions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asymptotically approach the </a:t>
            </a:r>
            <a:r>
              <a:rPr lang="en-US" altLang="zh-CN" sz="2400">
                <a:ea typeface="宋体" panose="02010600030101010101" pitchFamily="2" charset="-122"/>
              </a:rPr>
              <a:t>line 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= 2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 as </a:t>
            </a:r>
            <a:r>
              <a:rPr lang="en-US" altLang="zh-CN" sz="2400" i="1">
                <a:ea typeface="宋体" panose="02010600030101010101" pitchFamily="2" charset="-122"/>
              </a:rPr>
              <a:t>t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 . 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Similarly, for </a:t>
            </a:r>
            <a:r>
              <a:rPr lang="en-US" altLang="zh-CN" sz="2400" i="1"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 0,</a:t>
            </a:r>
            <a:r>
              <a:rPr lang="en-US" altLang="zh-CN" sz="2400">
                <a:ea typeface="宋体" panose="02010600030101010101" pitchFamily="2" charset="-122"/>
              </a:rPr>
              <a:t> all solutions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asymptotically approach the </a:t>
            </a:r>
            <a:r>
              <a:rPr lang="en-US" altLang="zh-CN" sz="2400">
                <a:ea typeface="宋体" panose="02010600030101010101" pitchFamily="2" charset="-122"/>
              </a:rPr>
              <a:t>line 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= -2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 as </a:t>
            </a:r>
            <a:r>
              <a:rPr lang="en-US" altLang="zh-CN" sz="2400" i="1">
                <a:ea typeface="宋体" panose="02010600030101010101" pitchFamily="2" charset="-122"/>
              </a:rPr>
              <a:t>t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 - . 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The origin is a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saddle point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	and is unstable.  See graph.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4" name="Object 6">
                <a:extLst>
                  <a:ext uri="{FF2B5EF4-FFF2-40B4-BE49-F238E27FC236}">
                    <a16:creationId xmlns:a16="http://schemas.microsoft.com/office/drawing/2014/main" id="{454B80AF-9A79-4A60-8343-FD45B8286D42}"/>
                  </a:ext>
                </a:extLst>
              </p:cNvPr>
              <p:cNvSpPr txBox="1"/>
              <p:nvPr/>
            </p:nvSpPr>
            <p:spPr bwMode="auto">
              <a:xfrm>
                <a:off x="2209800" y="2133600"/>
                <a:ext cx="3124200" cy="8493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5364" name="Object 6">
                <a:extLst>
                  <a:ext uri="{FF2B5EF4-FFF2-40B4-BE49-F238E27FC236}">
                    <a16:creationId xmlns:a16="http://schemas.microsoft.com/office/drawing/2014/main" id="{454B80AF-9A79-4A60-8343-FD45B8286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2133600"/>
                <a:ext cx="3124200" cy="8493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5" name="Picture 7">
            <a:extLst>
              <a:ext uri="{FF2B5EF4-FFF2-40B4-BE49-F238E27FC236}">
                <a16:creationId xmlns:a16="http://schemas.microsoft.com/office/drawing/2014/main" id="{F0D8FC93-1E65-4799-94AD-7C8041B5E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740275"/>
            <a:ext cx="2514600" cy="194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BB8E179-EDBD-4453-9D2A-262FD4845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Example 1: </a:t>
            </a:r>
            <a:b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Time Plots for General Solution   </a:t>
            </a:r>
            <a:r>
              <a:rPr lang="en-US" altLang="zh-CN" sz="24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(9 of 9)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DB408B8-0534-402E-8EB0-F1D42CF6B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16863" cy="49530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The general solution is </a:t>
            </a:r>
            <a:r>
              <a:rPr lang="en-US" altLang="zh-CN" sz="2400" b="1">
                <a:ea typeface="宋体" panose="02010600030101010101" pitchFamily="2" charset="-122"/>
              </a:rPr>
              <a:t>x </a:t>
            </a:r>
            <a:r>
              <a:rPr lang="en-US" altLang="zh-CN" sz="2400" i="1">
                <a:ea typeface="宋体" panose="02010600030101010101" pitchFamily="2" charset="-122"/>
              </a:rPr>
              <a:t>= c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(1)</a:t>
            </a:r>
            <a:r>
              <a:rPr lang="en-US" altLang="zh-CN" sz="2400">
                <a:ea typeface="宋体" panose="02010600030101010101" pitchFamily="2" charset="-122"/>
              </a:rPr>
              <a:t> +</a:t>
            </a:r>
            <a:r>
              <a:rPr lang="en-US" altLang="zh-CN" sz="2400" i="1">
                <a:ea typeface="宋体" panose="02010600030101010101" pitchFamily="2" charset="-122"/>
              </a:rPr>
              <a:t> c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(2)</a:t>
            </a:r>
            <a:r>
              <a:rPr lang="en-US" altLang="zh-CN" sz="2400">
                <a:ea typeface="宋体" panose="02010600030101010101" pitchFamily="2" charset="-122"/>
              </a:rPr>
              <a:t>:  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As an alternative to phase plane plots, we can graph 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 or 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</a:rPr>
              <a:t> as a function of </a:t>
            </a:r>
            <a:r>
              <a:rPr lang="en-US" altLang="zh-CN" sz="2400" i="1">
                <a:ea typeface="宋体" panose="02010600030101010101" pitchFamily="2" charset="-122"/>
              </a:rPr>
              <a:t>t</a:t>
            </a:r>
            <a:r>
              <a:rPr lang="en-US" altLang="zh-CN" sz="2400">
                <a:ea typeface="宋体" panose="02010600030101010101" pitchFamily="2" charset="-122"/>
              </a:rPr>
              <a:t>. 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A few plots of 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 </a:t>
            </a:r>
            <a:r>
              <a:rPr lang="en-US" altLang="zh-CN" sz="2400">
                <a:ea typeface="宋体" panose="02010600030101010101" pitchFamily="2" charset="-122"/>
              </a:rPr>
              <a:t>are given below.  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Note that when </a:t>
            </a:r>
            <a:r>
              <a:rPr lang="en-US" altLang="zh-CN" sz="2400" i="1"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 = 0, 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ea typeface="宋体" panose="02010600030101010101" pitchFamily="2" charset="-122"/>
              </a:rPr>
              <a:t>t</a:t>
            </a:r>
            <a:r>
              <a:rPr lang="en-US" altLang="zh-CN" sz="2400">
                <a:ea typeface="宋体" panose="02010600030101010101" pitchFamily="2" charset="-122"/>
              </a:rPr>
              <a:t>) = </a:t>
            </a:r>
            <a:r>
              <a:rPr lang="en-US" altLang="zh-CN" sz="2400" i="1"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 i="1">
                <a:ea typeface="宋体" panose="02010600030101010101" pitchFamily="2" charset="-122"/>
              </a:rPr>
              <a:t>e</a:t>
            </a:r>
            <a:r>
              <a:rPr lang="en-US" altLang="zh-CN" sz="2400" baseline="30000">
                <a:ea typeface="宋体" panose="02010600030101010101" pitchFamily="2" charset="-122"/>
              </a:rPr>
              <a:t>-</a:t>
            </a:r>
            <a:r>
              <a:rPr lang="en-US" altLang="zh-CN" sz="2400" i="1" baseline="30000">
                <a:ea typeface="宋体" panose="02010600030101010101" pitchFamily="2" charset="-122"/>
              </a:rPr>
              <a:t>t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 0 as </a:t>
            </a:r>
            <a:r>
              <a:rPr lang="en-US" altLang="zh-CN" sz="2400" i="1">
                <a:ea typeface="宋体" panose="02010600030101010101" pitchFamily="2" charset="-122"/>
              </a:rPr>
              <a:t>t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 . Otherwise, 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ea typeface="宋体" panose="02010600030101010101" pitchFamily="2" charset="-122"/>
              </a:rPr>
              <a:t>t</a:t>
            </a:r>
            <a:r>
              <a:rPr lang="en-US" altLang="zh-CN" sz="2400">
                <a:ea typeface="宋体" panose="02010600030101010101" pitchFamily="2" charset="-122"/>
              </a:rPr>
              <a:t>) = </a:t>
            </a:r>
            <a:r>
              <a:rPr lang="en-US" altLang="zh-CN" sz="2400" i="1"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 i="1">
                <a:ea typeface="宋体" panose="02010600030101010101" pitchFamily="2" charset="-122"/>
              </a:rPr>
              <a:t>e</a:t>
            </a:r>
            <a:r>
              <a:rPr lang="en-US" altLang="zh-CN" sz="2400" baseline="30000">
                <a:ea typeface="宋体" panose="02010600030101010101" pitchFamily="2" charset="-122"/>
              </a:rPr>
              <a:t>3</a:t>
            </a:r>
            <a:r>
              <a:rPr lang="en-US" altLang="zh-CN" sz="2400" i="1" baseline="30000">
                <a:ea typeface="宋体" panose="02010600030101010101" pitchFamily="2" charset="-122"/>
              </a:rPr>
              <a:t>t</a:t>
            </a:r>
            <a:r>
              <a:rPr lang="en-US" altLang="zh-CN" sz="2400">
                <a:ea typeface="宋体" panose="02010600030101010101" pitchFamily="2" charset="-122"/>
              </a:rPr>
              <a:t> + </a:t>
            </a:r>
            <a:r>
              <a:rPr lang="en-US" altLang="zh-CN" sz="2400" i="1"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 i="1">
                <a:ea typeface="宋体" panose="02010600030101010101" pitchFamily="2" charset="-122"/>
              </a:rPr>
              <a:t>e</a:t>
            </a:r>
            <a:r>
              <a:rPr lang="en-US" altLang="zh-CN" sz="2400" baseline="30000">
                <a:ea typeface="宋体" panose="02010600030101010101" pitchFamily="2" charset="-122"/>
              </a:rPr>
              <a:t>-</a:t>
            </a:r>
            <a:r>
              <a:rPr lang="en-US" altLang="zh-CN" sz="2400" i="1" baseline="30000">
                <a:ea typeface="宋体" panose="02010600030101010101" pitchFamily="2" charset="-122"/>
              </a:rPr>
              <a:t>t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grows unbounded as </a:t>
            </a:r>
            <a:r>
              <a:rPr lang="en-US" altLang="zh-CN" sz="2400" i="1">
                <a:ea typeface="宋体" panose="02010600030101010101" pitchFamily="2" charset="-122"/>
              </a:rPr>
              <a:t>t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 . 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Graphs of 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2 </a:t>
            </a:r>
            <a:r>
              <a:rPr lang="en-US" altLang="zh-CN" sz="2400">
                <a:ea typeface="宋体" panose="02010600030101010101" pitchFamily="2" charset="-122"/>
              </a:rPr>
              <a:t>are similarly obtained.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8" name="Object 4">
                <a:extLst>
                  <a:ext uri="{FF2B5EF4-FFF2-40B4-BE49-F238E27FC236}">
                    <a16:creationId xmlns:a16="http://schemas.microsoft.com/office/drawing/2014/main" id="{A75FCCD7-87EC-4EDE-B2B9-0CCF5602D543}"/>
                  </a:ext>
                </a:extLst>
              </p:cNvPr>
              <p:cNvSpPr txBox="1"/>
              <p:nvPr/>
            </p:nvSpPr>
            <p:spPr bwMode="auto">
              <a:xfrm>
                <a:off x="1371600" y="2133600"/>
                <a:ext cx="6742113" cy="8953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6388" name="Object 4">
                <a:extLst>
                  <a:ext uri="{FF2B5EF4-FFF2-40B4-BE49-F238E27FC236}">
                    <a16:creationId xmlns:a16="http://schemas.microsoft.com/office/drawing/2014/main" id="{A75FCCD7-87EC-4EDE-B2B9-0CCF5602D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2133600"/>
                <a:ext cx="6742113" cy="895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9" name="Picture 6">
            <a:extLst>
              <a:ext uri="{FF2B5EF4-FFF2-40B4-BE49-F238E27FC236}">
                <a16:creationId xmlns:a16="http://schemas.microsoft.com/office/drawing/2014/main" id="{564C19C0-C558-41D7-8E9B-E02326BED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735513"/>
            <a:ext cx="1981200" cy="188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A2B20A0-6678-4F77-BE10-DB6024CF0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Example 2:    </a:t>
            </a:r>
            <a:r>
              <a:rPr lang="en-US" altLang="zh-CN" sz="2400" dirty="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 of 9)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4C26508-4717-482B-8F26-D8E95BC7A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16863" cy="49530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Consider the homogeneous equation </a:t>
            </a:r>
            <a:r>
              <a:rPr lang="en-US" altLang="zh-CN" sz="2400" b="1" dirty="0"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sz="2400" b="1" dirty="0">
                <a:ea typeface="宋体" panose="02010600030101010101" pitchFamily="2" charset="-122"/>
              </a:rPr>
              <a:t>Ax</a:t>
            </a:r>
            <a:r>
              <a:rPr lang="en-US" altLang="zh-CN" sz="2400" dirty="0">
                <a:ea typeface="宋体" panose="02010600030101010101" pitchFamily="2" charset="-122"/>
              </a:rPr>
              <a:t> below.</a:t>
            </a: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Substituting </a:t>
            </a:r>
            <a:r>
              <a:rPr lang="en-US" altLang="zh-CN" sz="2400" b="1" dirty="0"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400" i="1" dirty="0" err="1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400" i="1" baseline="30000" dirty="0" err="1">
                <a:ea typeface="宋体" panose="02010600030101010101" pitchFamily="2" charset="-122"/>
                <a:sym typeface="Symbol" panose="05050102010706020507" pitchFamily="18" charset="2"/>
              </a:rPr>
              <a:t>rt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in for </a:t>
            </a:r>
            <a:r>
              <a:rPr lang="en-US" altLang="zh-CN" sz="2400" b="1" dirty="0"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, and rewriting system as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	(</a:t>
            </a:r>
            <a:r>
              <a:rPr lang="en-US" altLang="zh-CN" sz="2400" b="1" dirty="0"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-</a:t>
            </a:r>
            <a:r>
              <a:rPr lang="en-US" altLang="zh-CN" sz="2400" i="1" dirty="0" err="1">
                <a:ea typeface="宋体" panose="02010600030101010101" pitchFamily="2" charset="-122"/>
              </a:rPr>
              <a:t>r</a:t>
            </a:r>
            <a:r>
              <a:rPr lang="en-US" altLang="zh-CN" sz="2400" b="1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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, we obtain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2" name="Object 4">
                <a:extLst>
                  <a:ext uri="{FF2B5EF4-FFF2-40B4-BE49-F238E27FC236}">
                    <a16:creationId xmlns:a16="http://schemas.microsoft.com/office/drawing/2014/main" id="{7D708175-0AE3-4219-9618-52533A011885}"/>
                  </a:ext>
                </a:extLst>
              </p:cNvPr>
              <p:cNvSpPr txBox="1"/>
              <p:nvPr/>
            </p:nvSpPr>
            <p:spPr bwMode="auto">
              <a:xfrm>
                <a:off x="1968500" y="2163763"/>
                <a:ext cx="1928813" cy="920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7412" name="Object 4">
                <a:extLst>
                  <a:ext uri="{FF2B5EF4-FFF2-40B4-BE49-F238E27FC236}">
                    <a16:creationId xmlns:a16="http://schemas.microsoft.com/office/drawing/2014/main" id="{7D708175-0AE3-4219-9618-52533A011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8500" y="2163763"/>
                <a:ext cx="1928813" cy="9207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13" name="Object 6">
                <a:extLst>
                  <a:ext uri="{FF2B5EF4-FFF2-40B4-BE49-F238E27FC236}">
                    <a16:creationId xmlns:a16="http://schemas.microsoft.com/office/drawing/2014/main" id="{64609211-C5C4-4126-B1CA-7A0C0E90311C}"/>
                  </a:ext>
                </a:extLst>
              </p:cNvPr>
              <p:cNvSpPr txBox="1"/>
              <p:nvPr/>
            </p:nvSpPr>
            <p:spPr bwMode="auto">
              <a:xfrm>
                <a:off x="1587500" y="4702175"/>
                <a:ext cx="3124200" cy="920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−3−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−2−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413" name="Object 6">
                <a:extLst>
                  <a:ext uri="{FF2B5EF4-FFF2-40B4-BE49-F238E27FC236}">
                    <a16:creationId xmlns:a16="http://schemas.microsoft.com/office/drawing/2014/main" id="{64609211-C5C4-4126-B1CA-7A0C0E90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7500" y="4702175"/>
                <a:ext cx="3124200" cy="920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4" name="Picture 7">
            <a:extLst>
              <a:ext uri="{FF2B5EF4-FFF2-40B4-BE49-F238E27FC236}">
                <a16:creationId xmlns:a16="http://schemas.microsoft.com/office/drawing/2014/main" id="{DA0F8EFB-97C8-4D0D-BA8D-5EA92010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230688"/>
            <a:ext cx="3065463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7375A29-4F12-4638-B06D-2B34CE739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Example 2:  Eigenvalues </a:t>
            </a:r>
            <a:r>
              <a:rPr lang="en-US" altLang="zh-CN" sz="24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(2 of 9)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3C1A03D-EAE0-44C1-A6C7-167FF27AC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16863" cy="49530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Our solution has the form </a:t>
            </a:r>
            <a:r>
              <a:rPr lang="en-US" altLang="zh-CN" sz="2400" b="1" dirty="0"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400" i="1" dirty="0" err="1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400" i="1" baseline="30000" dirty="0" err="1">
                <a:ea typeface="宋体" panose="02010600030101010101" pitchFamily="2" charset="-122"/>
                <a:sym typeface="Symbol" panose="05050102010706020507" pitchFamily="18" charset="2"/>
              </a:rPr>
              <a:t>rt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, where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are found by solving 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Recalling that this is an eigenvalue problem, we determine 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 by solving det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-</a:t>
            </a:r>
            <a:r>
              <a:rPr lang="en-US" altLang="zh-CN" sz="2400" i="1" dirty="0" err="1">
                <a:ea typeface="宋体" panose="02010600030101010101" pitchFamily="2" charset="-122"/>
              </a:rPr>
              <a:t>r</a:t>
            </a:r>
            <a:r>
              <a:rPr lang="en-US" altLang="zh-CN" sz="2400" b="1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) = 0:  </a:t>
            </a: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12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Thus 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= -1 and 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= -4.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6" name="Object 5">
                <a:extLst>
                  <a:ext uri="{FF2B5EF4-FFF2-40B4-BE49-F238E27FC236}">
                    <a16:creationId xmlns:a16="http://schemas.microsoft.com/office/drawing/2014/main" id="{1715C108-FA62-4B2A-A430-EBF1F80515A2}"/>
                  </a:ext>
                </a:extLst>
              </p:cNvPr>
              <p:cNvSpPr txBox="1"/>
              <p:nvPr/>
            </p:nvSpPr>
            <p:spPr bwMode="auto">
              <a:xfrm>
                <a:off x="1295400" y="4419600"/>
                <a:ext cx="7167563" cy="920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−3−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−2−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=(−3−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)(−2−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)−2=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+4=(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+4)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8436" name="Object 5">
                <a:extLst>
                  <a:ext uri="{FF2B5EF4-FFF2-40B4-BE49-F238E27FC236}">
                    <a16:creationId xmlns:a16="http://schemas.microsoft.com/office/drawing/2014/main" id="{1715C108-FA62-4B2A-A430-EBF1F8051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4419600"/>
                <a:ext cx="7167563" cy="9207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37" name="Object 6">
                <a:extLst>
                  <a:ext uri="{FF2B5EF4-FFF2-40B4-BE49-F238E27FC236}">
                    <a16:creationId xmlns:a16="http://schemas.microsoft.com/office/drawing/2014/main" id="{4D146879-EA71-4973-A840-C8C66A5FAA02}"/>
                  </a:ext>
                </a:extLst>
              </p:cNvPr>
              <p:cNvSpPr txBox="1"/>
              <p:nvPr/>
            </p:nvSpPr>
            <p:spPr bwMode="auto">
              <a:xfrm>
                <a:off x="2362200" y="2514600"/>
                <a:ext cx="3124200" cy="920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−3−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−2−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437" name="Object 6">
                <a:extLst>
                  <a:ext uri="{FF2B5EF4-FFF2-40B4-BE49-F238E27FC236}">
                    <a16:creationId xmlns:a16="http://schemas.microsoft.com/office/drawing/2014/main" id="{4D146879-EA71-4973-A840-C8C66A5FA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2514600"/>
                <a:ext cx="3124200" cy="920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6084AC1-E2BD-4AE5-AA7E-9227140E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Example 2: First Eigenvector </a:t>
            </a:r>
            <a:r>
              <a:rPr lang="en-US" altLang="zh-CN" sz="24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(3 of 9)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CB53DEB-E1E4-45B2-A4E5-2ECA1B495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16863" cy="49530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Eigenvector for </a:t>
            </a:r>
            <a:r>
              <a:rPr lang="en-US" altLang="zh-CN" sz="2400" i="1"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= -1: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 Solve</a:t>
            </a: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120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	by row reducing the augmented matrix: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60" name="Object 4">
                <a:extLst>
                  <a:ext uri="{FF2B5EF4-FFF2-40B4-BE49-F238E27FC236}">
                    <a16:creationId xmlns:a16="http://schemas.microsoft.com/office/drawing/2014/main" id="{36080967-D97A-4F9A-8330-8340520267A7}"/>
                  </a:ext>
                </a:extLst>
              </p:cNvPr>
              <p:cNvSpPr txBox="1"/>
              <p:nvPr/>
            </p:nvSpPr>
            <p:spPr bwMode="auto">
              <a:xfrm>
                <a:off x="1150938" y="2263775"/>
                <a:ext cx="7600950" cy="882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−3+1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−2+1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9460" name="Object 4">
                <a:extLst>
                  <a:ext uri="{FF2B5EF4-FFF2-40B4-BE49-F238E27FC236}">
                    <a16:creationId xmlns:a16="http://schemas.microsoft.com/office/drawing/2014/main" id="{36080967-D97A-4F9A-8330-834052026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0938" y="2263775"/>
                <a:ext cx="7600950" cy="882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61" name="Object 5">
                <a:extLst>
                  <a:ext uri="{FF2B5EF4-FFF2-40B4-BE49-F238E27FC236}">
                    <a16:creationId xmlns:a16="http://schemas.microsoft.com/office/drawing/2014/main" id="{1561EC36-E3E8-4347-AA48-8BE8B19B14E4}"/>
                  </a:ext>
                </a:extLst>
              </p:cNvPr>
              <p:cNvSpPr txBox="1"/>
              <p:nvPr/>
            </p:nvSpPr>
            <p:spPr bwMode="auto">
              <a:xfrm>
                <a:off x="1447800" y="3886200"/>
                <a:ext cx="6188075" cy="1768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choose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9461" name="Object 5">
                <a:extLst>
                  <a:ext uri="{FF2B5EF4-FFF2-40B4-BE49-F238E27FC236}">
                    <a16:creationId xmlns:a16="http://schemas.microsoft.com/office/drawing/2014/main" id="{1561EC36-E3E8-4347-AA48-8BE8B19B1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3886200"/>
                <a:ext cx="6188075" cy="1768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04FE9D4-F8A7-40C9-BF83-91D39E3DD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Example 2: Second Eigenvector </a:t>
            </a:r>
            <a:r>
              <a:rPr lang="en-US" altLang="zh-CN" sz="24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(4 of 9)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CC2F72F-5ACA-442A-9D27-FD6A66F29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16863" cy="49530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Eigenvector for </a:t>
            </a:r>
            <a:r>
              <a:rPr lang="en-US" altLang="zh-CN" sz="2400" i="1"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= -4: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 Solve</a:t>
            </a: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120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	by row reducing the augmented matrix: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4" name="Object 6">
                <a:extLst>
                  <a:ext uri="{FF2B5EF4-FFF2-40B4-BE49-F238E27FC236}">
                    <a16:creationId xmlns:a16="http://schemas.microsoft.com/office/drawing/2014/main" id="{0979F0B6-EB96-4DA1-8D8C-3B7F2946A984}"/>
                  </a:ext>
                </a:extLst>
              </p:cNvPr>
              <p:cNvSpPr txBox="1"/>
              <p:nvPr/>
            </p:nvSpPr>
            <p:spPr bwMode="auto">
              <a:xfrm>
                <a:off x="990600" y="2286000"/>
                <a:ext cx="7710488" cy="882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−3+4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−2+4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0484" name="Object 6">
                <a:extLst>
                  <a:ext uri="{FF2B5EF4-FFF2-40B4-BE49-F238E27FC236}">
                    <a16:creationId xmlns:a16="http://schemas.microsoft.com/office/drawing/2014/main" id="{0979F0B6-EB96-4DA1-8D8C-3B7F2946A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2286000"/>
                <a:ext cx="7710488" cy="882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85" name="Object 7">
                <a:extLst>
                  <a:ext uri="{FF2B5EF4-FFF2-40B4-BE49-F238E27FC236}">
                    <a16:creationId xmlns:a16="http://schemas.microsoft.com/office/drawing/2014/main" id="{47D8A544-016B-46D3-9306-58B5AF12FC9F}"/>
                  </a:ext>
                </a:extLst>
              </p:cNvPr>
              <p:cNvSpPr txBox="1"/>
              <p:nvPr/>
            </p:nvSpPr>
            <p:spPr bwMode="auto">
              <a:xfrm>
                <a:off x="1447800" y="3886200"/>
                <a:ext cx="5307013" cy="1768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choose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0485" name="Object 7">
                <a:extLst>
                  <a:ext uri="{FF2B5EF4-FFF2-40B4-BE49-F238E27FC236}">
                    <a16:creationId xmlns:a16="http://schemas.microsoft.com/office/drawing/2014/main" id="{47D8A544-016B-46D3-9306-58B5AF12F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3886200"/>
                <a:ext cx="5307013" cy="1768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B047565-9745-4CCC-B090-A1AE7B01A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Example 2: General Solution </a:t>
            </a:r>
            <a:r>
              <a:rPr lang="en-US" altLang="zh-CN" sz="24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(5 of 9)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EA8E3FD-08FC-4512-961D-D8AE60282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16863" cy="49530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The corresponding solutions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 =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400" i="1" baseline="30000">
                <a:ea typeface="宋体" panose="02010600030101010101" pitchFamily="2" charset="-122"/>
                <a:sym typeface="Symbol" panose="05050102010706020507" pitchFamily="18" charset="2"/>
              </a:rPr>
              <a:t>rt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of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i="1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2400">
                <a:ea typeface="宋体" panose="02010600030101010101" pitchFamily="2" charset="-122"/>
              </a:rPr>
              <a:t> = </a:t>
            </a:r>
            <a:r>
              <a:rPr lang="en-US" altLang="zh-CN" sz="2400" b="1">
                <a:ea typeface="宋体" panose="02010600030101010101" pitchFamily="2" charset="-122"/>
              </a:rPr>
              <a:t>Ax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are</a:t>
            </a: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The Wronskian of these two solutions is</a:t>
            </a: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Thus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(1)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and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(2)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are fundamental solutions, and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the general solution of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i="1">
                <a:ea typeface="宋体" panose="02010600030101010101" pitchFamily="2" charset="-122"/>
              </a:rPr>
              <a:t>'</a:t>
            </a:r>
            <a:r>
              <a:rPr lang="en-US" altLang="zh-CN" sz="2400">
                <a:ea typeface="宋体" panose="02010600030101010101" pitchFamily="2" charset="-122"/>
              </a:rPr>
              <a:t> = </a:t>
            </a:r>
            <a:r>
              <a:rPr lang="en-US" altLang="zh-CN" sz="2400" b="1">
                <a:ea typeface="宋体" panose="02010600030101010101" pitchFamily="2" charset="-122"/>
              </a:rPr>
              <a:t>Ax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08" name="Object 4">
                <a:extLst>
                  <a:ext uri="{FF2B5EF4-FFF2-40B4-BE49-F238E27FC236}">
                    <a16:creationId xmlns:a16="http://schemas.microsoft.com/office/drawing/2014/main" id="{9706CCBB-BD92-4027-ACCE-7E36AEF4608B}"/>
                  </a:ext>
                </a:extLst>
              </p:cNvPr>
              <p:cNvSpPr txBox="1"/>
              <p:nvPr/>
            </p:nvSpPr>
            <p:spPr bwMode="auto">
              <a:xfrm>
                <a:off x="1957388" y="2166938"/>
                <a:ext cx="4075112" cy="882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1508" name="Object 4">
                <a:extLst>
                  <a:ext uri="{FF2B5EF4-FFF2-40B4-BE49-F238E27FC236}">
                    <a16:creationId xmlns:a16="http://schemas.microsoft.com/office/drawing/2014/main" id="{9706CCBB-BD92-4027-ACCE-7E36AEF46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7388" y="2166938"/>
                <a:ext cx="4075112" cy="882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09" name="Object 5">
                <a:extLst>
                  <a:ext uri="{FF2B5EF4-FFF2-40B4-BE49-F238E27FC236}">
                    <a16:creationId xmlns:a16="http://schemas.microsoft.com/office/drawing/2014/main" id="{A52D1D96-E0DB-411C-85E5-1C2050BAEED9}"/>
                  </a:ext>
                </a:extLst>
              </p:cNvPr>
              <p:cNvSpPr txBox="1"/>
              <p:nvPr/>
            </p:nvSpPr>
            <p:spPr bwMode="auto">
              <a:xfrm>
                <a:off x="1990725" y="3482975"/>
                <a:ext cx="4757738" cy="8842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1509" name="Object 5">
                <a:extLst>
                  <a:ext uri="{FF2B5EF4-FFF2-40B4-BE49-F238E27FC236}">
                    <a16:creationId xmlns:a16="http://schemas.microsoft.com/office/drawing/2014/main" id="{A52D1D96-E0DB-411C-85E5-1C2050BAE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0725" y="3482975"/>
                <a:ext cx="4757738" cy="8842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10" name="Object 6">
                <a:extLst>
                  <a:ext uri="{FF2B5EF4-FFF2-40B4-BE49-F238E27FC236}">
                    <a16:creationId xmlns:a16="http://schemas.microsoft.com/office/drawing/2014/main" id="{8571EF35-336C-45A9-A777-8B7E6E7133CC}"/>
                  </a:ext>
                </a:extLst>
              </p:cNvPr>
              <p:cNvSpPr txBox="1"/>
              <p:nvPr/>
            </p:nvSpPr>
            <p:spPr bwMode="auto">
              <a:xfrm>
                <a:off x="1905000" y="5181600"/>
                <a:ext cx="6248400" cy="1416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510" name="Object 6">
                <a:extLst>
                  <a:ext uri="{FF2B5EF4-FFF2-40B4-BE49-F238E27FC236}">
                    <a16:creationId xmlns:a16="http://schemas.microsoft.com/office/drawing/2014/main" id="{8571EF35-336C-45A9-A777-8B7E6E713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5181600"/>
                <a:ext cx="6248400" cy="14160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56BFFB2-2E73-488E-B165-27B724B9D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Example 2: Phase Plane for </a:t>
            </a:r>
            <a:r>
              <a:rPr lang="en-US" altLang="zh-CN" sz="3200" b="1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 baseline="300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(6 of 9)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D87D328-2D1E-42D2-92AD-5DAA7A66B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16863" cy="49530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To visualize solution, consider first </a:t>
            </a:r>
            <a:r>
              <a:rPr lang="en-US" altLang="zh-CN" sz="2400" b="1">
                <a:ea typeface="宋体" panose="02010600030101010101" pitchFamily="2" charset="-122"/>
              </a:rPr>
              <a:t>x </a:t>
            </a:r>
            <a:r>
              <a:rPr lang="en-US" altLang="zh-CN" sz="2400" i="1">
                <a:ea typeface="宋体" panose="02010600030101010101" pitchFamily="2" charset="-122"/>
              </a:rPr>
              <a:t>= c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(1)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Now </a:t>
            </a: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Thus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(1)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lies along the straight line 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= 2</a:t>
            </a:r>
            <a:r>
              <a:rPr lang="en-US" altLang="zh-CN" sz="2400" baseline="30000">
                <a:ea typeface="宋体" panose="02010600030101010101" pitchFamily="2" charset="-122"/>
                <a:sym typeface="Symbol" panose="05050102010706020507" pitchFamily="18" charset="2"/>
              </a:rPr>
              <a:t>½</a:t>
            </a:r>
            <a:r>
              <a:rPr lang="en-US" altLang="zh-CN" sz="1200" baseline="30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, which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is the line through origin in direction of first eigenvector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400" baseline="30000">
                <a:ea typeface="宋体" panose="02010600030101010101" pitchFamily="2" charset="-122"/>
              </a:rPr>
              <a:t>(1)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If solution is trajectory of particle, with position given by (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), then it is in Q1 when </a:t>
            </a:r>
            <a:r>
              <a:rPr lang="en-US" altLang="zh-CN" sz="2400" i="1"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&gt; 0, and in Q3 when </a:t>
            </a:r>
            <a:r>
              <a:rPr lang="en-US" altLang="zh-CN" sz="2400" i="1"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&lt; 0.  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In either case, particle moves towards origin as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increases.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2" name="Object 4">
                <a:extLst>
                  <a:ext uri="{FF2B5EF4-FFF2-40B4-BE49-F238E27FC236}">
                    <a16:creationId xmlns:a16="http://schemas.microsoft.com/office/drawing/2014/main" id="{985FE586-CC76-4EDE-825E-4A09336A7770}"/>
                  </a:ext>
                </a:extLst>
              </p:cNvPr>
              <p:cNvSpPr txBox="1"/>
              <p:nvPr/>
            </p:nvSpPr>
            <p:spPr bwMode="auto">
              <a:xfrm>
                <a:off x="1524000" y="2133600"/>
                <a:ext cx="5991225" cy="8397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2532" name="Object 4">
                <a:extLst>
                  <a:ext uri="{FF2B5EF4-FFF2-40B4-BE49-F238E27FC236}">
                    <a16:creationId xmlns:a16="http://schemas.microsoft.com/office/drawing/2014/main" id="{985FE586-CC76-4EDE-825E-4A09336A7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2133600"/>
                <a:ext cx="5991225" cy="8397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33" name="Object 5">
                <a:extLst>
                  <a:ext uri="{FF2B5EF4-FFF2-40B4-BE49-F238E27FC236}">
                    <a16:creationId xmlns:a16="http://schemas.microsoft.com/office/drawing/2014/main" id="{C3E7A72F-8E15-417D-A733-73DB268E039B}"/>
                  </a:ext>
                </a:extLst>
              </p:cNvPr>
              <p:cNvSpPr txBox="1"/>
              <p:nvPr/>
            </p:nvSpPr>
            <p:spPr bwMode="auto">
              <a:xfrm>
                <a:off x="1371600" y="3352800"/>
                <a:ext cx="6908800" cy="8588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2533" name="Object 5">
                <a:extLst>
                  <a:ext uri="{FF2B5EF4-FFF2-40B4-BE49-F238E27FC236}">
                    <a16:creationId xmlns:a16="http://schemas.microsoft.com/office/drawing/2014/main" id="{C3E7A72F-8E15-417D-A733-73DB268E0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3352800"/>
                <a:ext cx="6908800" cy="858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1089BB3-30D9-4B50-A7B9-AF708E9C4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Equilibrium Solutions</a:t>
            </a:r>
            <a:endParaRPr lang="en-US" altLang="zh-CN" sz="2400">
              <a:solidFill>
                <a:srgbClr val="2125D7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947F490-804B-4C09-B86F-C445EF14BB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16863" cy="49530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Note that if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= 1, then the system reduces to</a:t>
            </a: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Recall that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= 0 is the only equilibrium solution if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 0. 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Further,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= 0 is an asymptotically stable solution if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&lt; 0, since other solutions approach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= 0 in this case.  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Also,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= 0 is an unstable solution if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&gt; 0, since other solutions depart from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= 0 in this case. 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For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&gt; 1, equilibrium solutions are similarly found by solving </a:t>
            </a:r>
            <a:r>
              <a:rPr lang="en-US" altLang="zh-CN" sz="2400" b="1">
                <a:ea typeface="宋体" panose="02010600030101010101" pitchFamily="2" charset="-122"/>
              </a:rPr>
              <a:t>Ax</a:t>
            </a:r>
            <a:r>
              <a:rPr lang="en-US" altLang="zh-CN" sz="2400">
                <a:ea typeface="宋体" panose="02010600030101010101" pitchFamily="2" charset="-122"/>
              </a:rPr>
              <a:t> = </a:t>
            </a:r>
            <a:r>
              <a:rPr lang="en-US" altLang="zh-CN" sz="2400" b="1">
                <a:ea typeface="宋体" panose="02010600030101010101" pitchFamily="2" charset="-122"/>
              </a:rPr>
              <a:t>0</a:t>
            </a:r>
            <a:r>
              <a:rPr lang="en-US" altLang="zh-CN" sz="2400">
                <a:ea typeface="宋体" panose="02010600030101010101" pitchFamily="2" charset="-122"/>
              </a:rPr>
              <a:t>.  We assume det</a:t>
            </a:r>
            <a:r>
              <a:rPr lang="en-US" altLang="zh-CN" sz="2400" b="1">
                <a:ea typeface="宋体" panose="02010600030101010101" pitchFamily="2" charset="-122"/>
              </a:rPr>
              <a:t>A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 0, so that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 = </a:t>
            </a:r>
            <a:r>
              <a:rPr lang="en-US" altLang="zh-CN" sz="2400" b="1">
                <a:ea typeface="宋体" panose="02010600030101010101" pitchFamily="2" charset="-122"/>
              </a:rPr>
              <a:t>0</a:t>
            </a:r>
            <a:r>
              <a:rPr lang="en-US" altLang="zh-CN" sz="2400">
                <a:ea typeface="宋体" panose="02010600030101010101" pitchFamily="2" charset="-122"/>
              </a:rPr>
              <a:t> is the only solution.  Determining whether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 = </a:t>
            </a:r>
            <a:r>
              <a:rPr lang="en-US" altLang="zh-CN" sz="2400" b="1">
                <a:ea typeface="宋体" panose="02010600030101010101" pitchFamily="2" charset="-122"/>
              </a:rPr>
              <a:t>0</a:t>
            </a:r>
            <a:r>
              <a:rPr lang="en-US" altLang="zh-CN" sz="2400">
                <a:ea typeface="宋体" panose="02010600030101010101" pitchFamily="2" charset="-122"/>
              </a:rPr>
              <a:t> is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asymptotically stable or unstable is an important question here as well.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4" name="Object 6">
                <a:extLst>
                  <a:ext uri="{FF2B5EF4-FFF2-40B4-BE49-F238E27FC236}">
                    <a16:creationId xmlns:a16="http://schemas.microsoft.com/office/drawing/2014/main" id="{A0DCE49C-D96F-43B6-8860-AE93A4B1C2ED}"/>
                  </a:ext>
                </a:extLst>
              </p:cNvPr>
              <p:cNvSpPr txBox="1"/>
              <p:nvPr/>
            </p:nvSpPr>
            <p:spPr bwMode="auto">
              <a:xfrm>
                <a:off x="2286000" y="2133600"/>
                <a:ext cx="2906713" cy="4413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124" name="Object 6">
                <a:extLst>
                  <a:ext uri="{FF2B5EF4-FFF2-40B4-BE49-F238E27FC236}">
                    <a16:creationId xmlns:a16="http://schemas.microsoft.com/office/drawing/2014/main" id="{A0DCE49C-D96F-43B6-8860-AE93A4B1C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2133600"/>
                <a:ext cx="2906713" cy="441325"/>
              </a:xfrm>
              <a:prstGeom prst="rect">
                <a:avLst/>
              </a:prstGeom>
              <a:blipFill>
                <a:blip r:embed="rId2"/>
                <a:stretch>
                  <a:fillRect b="-1527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DE5A254-B749-49AB-A073-2421925DA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Example 2: Phase Plane for </a:t>
            </a:r>
            <a:r>
              <a:rPr lang="en-US" altLang="zh-CN" sz="3200" b="1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 baseline="300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(7 of 9)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46450FE-C16B-422D-A321-7D8DE75CEC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69263" cy="49530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Next, consider </a:t>
            </a:r>
            <a:r>
              <a:rPr lang="en-US" altLang="zh-CN" sz="2400" b="1">
                <a:ea typeface="宋体" panose="02010600030101010101" pitchFamily="2" charset="-122"/>
              </a:rPr>
              <a:t>x </a:t>
            </a:r>
            <a:r>
              <a:rPr lang="en-US" altLang="zh-CN" sz="2400" i="1">
                <a:ea typeface="宋体" panose="02010600030101010101" pitchFamily="2" charset="-122"/>
              </a:rPr>
              <a:t>= c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(2)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Then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(2)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lies along the straight line 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= -2</a:t>
            </a:r>
            <a:r>
              <a:rPr lang="en-US" altLang="zh-CN" sz="2400" baseline="30000">
                <a:ea typeface="宋体" panose="02010600030101010101" pitchFamily="2" charset="-122"/>
                <a:sym typeface="Symbol" panose="05050102010706020507" pitchFamily="18" charset="2"/>
              </a:rPr>
              <a:t>½</a:t>
            </a:r>
            <a:r>
              <a:rPr lang="en-US" altLang="zh-CN" sz="1200" baseline="30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, which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is the line through origin in direction of 2nd eigenvector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400" baseline="30000">
                <a:ea typeface="宋体" panose="02010600030101010101" pitchFamily="2" charset="-122"/>
              </a:rPr>
              <a:t>(2)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If solution is trajectory of particle, with position given by 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	(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), then it is in Q4 when </a:t>
            </a:r>
            <a:r>
              <a:rPr lang="en-US" altLang="zh-CN" sz="2400" i="1"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&gt; 0, and in Q2 when </a:t>
            </a:r>
            <a:r>
              <a:rPr lang="en-US" altLang="zh-CN" sz="2400" i="1"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&lt; 0.  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In either case, particle moves towards origin as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increases.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6" name="Object 4">
                <a:extLst>
                  <a:ext uri="{FF2B5EF4-FFF2-40B4-BE49-F238E27FC236}">
                    <a16:creationId xmlns:a16="http://schemas.microsoft.com/office/drawing/2014/main" id="{C1BCAC29-F5C1-4218-BF98-53ECF024529D}"/>
                  </a:ext>
                </a:extLst>
              </p:cNvPr>
              <p:cNvSpPr txBox="1"/>
              <p:nvPr/>
            </p:nvSpPr>
            <p:spPr bwMode="auto">
              <a:xfrm>
                <a:off x="1239838" y="2133600"/>
                <a:ext cx="6721475" cy="8842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3556" name="Object 4">
                <a:extLst>
                  <a:ext uri="{FF2B5EF4-FFF2-40B4-BE49-F238E27FC236}">
                    <a16:creationId xmlns:a16="http://schemas.microsoft.com/office/drawing/2014/main" id="{C1BCAC29-F5C1-4218-BF98-53ECF024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9838" y="2133600"/>
                <a:ext cx="6721475" cy="8842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D07E15D-6901-41C1-ABC6-902636F99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Example 2: </a:t>
            </a:r>
            <a:b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Phase Plane for General Solution   </a:t>
            </a:r>
            <a:r>
              <a:rPr lang="en-US" altLang="zh-CN" sz="24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(8 of 9)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352F79D-F3D5-4055-97B2-6B9093B9D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16863" cy="49530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The general solution is </a:t>
            </a:r>
            <a:r>
              <a:rPr lang="en-US" altLang="zh-CN" sz="2400" b="1">
                <a:ea typeface="宋体" panose="02010600030101010101" pitchFamily="2" charset="-122"/>
              </a:rPr>
              <a:t>x </a:t>
            </a:r>
            <a:r>
              <a:rPr lang="en-US" altLang="zh-CN" sz="2400" i="1">
                <a:ea typeface="宋体" panose="02010600030101010101" pitchFamily="2" charset="-122"/>
              </a:rPr>
              <a:t>= c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(1)</a:t>
            </a:r>
            <a:r>
              <a:rPr lang="en-US" altLang="zh-CN" sz="2400">
                <a:ea typeface="宋体" panose="02010600030101010101" pitchFamily="2" charset="-122"/>
              </a:rPr>
              <a:t> +</a:t>
            </a:r>
            <a:r>
              <a:rPr lang="en-US" altLang="zh-CN" sz="2400" i="1">
                <a:ea typeface="宋体" panose="02010600030101010101" pitchFamily="2" charset="-122"/>
              </a:rPr>
              <a:t> c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(2)</a:t>
            </a:r>
            <a:r>
              <a:rPr lang="en-US" altLang="zh-CN" sz="2400">
                <a:ea typeface="宋体" panose="02010600030101010101" pitchFamily="2" charset="-122"/>
              </a:rPr>
              <a:t>:  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As </a:t>
            </a:r>
            <a:r>
              <a:rPr lang="en-US" altLang="zh-CN" sz="2400" i="1">
                <a:ea typeface="宋体" panose="02010600030101010101" pitchFamily="2" charset="-122"/>
              </a:rPr>
              <a:t>t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 , </a:t>
            </a:r>
            <a:r>
              <a:rPr lang="en-US" altLang="zh-CN" sz="2400" i="1"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(1)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is dominant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sz="2400" i="1"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(2)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becomes negligible. Thus, for </a:t>
            </a:r>
            <a:r>
              <a:rPr lang="en-US" altLang="zh-CN" sz="2400" i="1"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 0,</a:t>
            </a:r>
            <a:r>
              <a:rPr lang="en-US" altLang="zh-CN" sz="2400">
                <a:ea typeface="宋体" panose="02010600030101010101" pitchFamily="2" charset="-122"/>
              </a:rPr>
              <a:t> all solutions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asymptotically approach origin along the </a:t>
            </a:r>
            <a:r>
              <a:rPr lang="en-US" altLang="zh-CN" sz="2400">
                <a:ea typeface="宋体" panose="02010600030101010101" pitchFamily="2" charset="-122"/>
              </a:rPr>
              <a:t>line 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= 2</a:t>
            </a:r>
            <a:r>
              <a:rPr lang="en-US" altLang="zh-CN" sz="2400" baseline="30000">
                <a:ea typeface="宋体" panose="02010600030101010101" pitchFamily="2" charset="-122"/>
                <a:sym typeface="Symbol" panose="05050102010706020507" pitchFamily="18" charset="2"/>
              </a:rPr>
              <a:t>½</a:t>
            </a:r>
            <a:r>
              <a:rPr lang="en-US" altLang="zh-CN" sz="1200" baseline="30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 as </a:t>
            </a:r>
            <a:r>
              <a:rPr lang="en-US" altLang="zh-CN" sz="2400" i="1">
                <a:ea typeface="宋体" panose="02010600030101010101" pitchFamily="2" charset="-122"/>
              </a:rPr>
              <a:t>t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 . 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Similarly, all solutions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are unbounded</a:t>
            </a:r>
            <a:r>
              <a:rPr lang="en-US" altLang="zh-CN" sz="2400">
                <a:ea typeface="宋体" panose="02010600030101010101" pitchFamily="2" charset="-122"/>
              </a:rPr>
              <a:t> as </a:t>
            </a:r>
            <a:r>
              <a:rPr lang="en-US" altLang="zh-CN" sz="2400" i="1">
                <a:ea typeface="宋体" panose="02010600030101010101" pitchFamily="2" charset="-122"/>
              </a:rPr>
              <a:t>t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 - . 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The origin is a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node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, and is </a:t>
            </a:r>
            <a:b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asymptotically stable.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0" name="Object 6">
                <a:extLst>
                  <a:ext uri="{FF2B5EF4-FFF2-40B4-BE49-F238E27FC236}">
                    <a16:creationId xmlns:a16="http://schemas.microsoft.com/office/drawing/2014/main" id="{1BA71A0C-5589-433B-AB29-17CF8A87A84D}"/>
                  </a:ext>
                </a:extLst>
              </p:cNvPr>
              <p:cNvSpPr txBox="1"/>
              <p:nvPr/>
            </p:nvSpPr>
            <p:spPr bwMode="auto">
              <a:xfrm>
                <a:off x="1957388" y="2166938"/>
                <a:ext cx="4075112" cy="882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4580" name="Object 6">
                <a:extLst>
                  <a:ext uri="{FF2B5EF4-FFF2-40B4-BE49-F238E27FC236}">
                    <a16:creationId xmlns:a16="http://schemas.microsoft.com/office/drawing/2014/main" id="{1BA71A0C-5589-433B-AB29-17CF8A87A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7388" y="2166938"/>
                <a:ext cx="4075112" cy="882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581" name="Picture 7">
            <a:extLst>
              <a:ext uri="{FF2B5EF4-FFF2-40B4-BE49-F238E27FC236}">
                <a16:creationId xmlns:a16="http://schemas.microsoft.com/office/drawing/2014/main" id="{6A493172-3C9F-442D-8F1C-D14AE2B32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687888"/>
            <a:ext cx="2617788" cy="199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818F962-7D14-4742-9D70-2CFF0079A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Example 2: </a:t>
            </a:r>
            <a:b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Time Plots for General Solution   </a:t>
            </a:r>
            <a:r>
              <a:rPr lang="en-US" altLang="zh-CN" sz="24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(9 of 9)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93CB07A-5AA7-49F2-A9FD-39D717154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16863" cy="49530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The general solution is </a:t>
            </a:r>
            <a:r>
              <a:rPr lang="en-US" altLang="zh-CN" sz="2400" b="1">
                <a:ea typeface="宋体" panose="02010600030101010101" pitchFamily="2" charset="-122"/>
              </a:rPr>
              <a:t>x </a:t>
            </a:r>
            <a:r>
              <a:rPr lang="en-US" altLang="zh-CN" sz="2400" i="1">
                <a:ea typeface="宋体" panose="02010600030101010101" pitchFamily="2" charset="-122"/>
              </a:rPr>
              <a:t>= c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(1)</a:t>
            </a:r>
            <a:r>
              <a:rPr lang="en-US" altLang="zh-CN" sz="2400">
                <a:ea typeface="宋体" panose="02010600030101010101" pitchFamily="2" charset="-122"/>
              </a:rPr>
              <a:t> +</a:t>
            </a:r>
            <a:r>
              <a:rPr lang="en-US" altLang="zh-CN" sz="2400" i="1">
                <a:ea typeface="宋体" panose="02010600030101010101" pitchFamily="2" charset="-122"/>
              </a:rPr>
              <a:t> c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(2)</a:t>
            </a:r>
            <a:r>
              <a:rPr lang="en-US" altLang="zh-CN" sz="2400">
                <a:ea typeface="宋体" panose="02010600030101010101" pitchFamily="2" charset="-122"/>
              </a:rPr>
              <a:t>:  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12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As an alternative to phase plane plots, we can graph 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 or 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</a:rPr>
              <a:t> as a function of </a:t>
            </a:r>
            <a:r>
              <a:rPr lang="en-US" altLang="zh-CN" sz="2400" i="1">
                <a:ea typeface="宋体" panose="02010600030101010101" pitchFamily="2" charset="-122"/>
              </a:rPr>
              <a:t>t</a:t>
            </a:r>
            <a:r>
              <a:rPr lang="en-US" altLang="zh-CN" sz="2400">
                <a:ea typeface="宋体" panose="02010600030101010101" pitchFamily="2" charset="-122"/>
              </a:rPr>
              <a:t>. 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A few plots of 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1 </a:t>
            </a:r>
            <a:r>
              <a:rPr lang="en-US" altLang="zh-CN" sz="2400">
                <a:ea typeface="宋体" panose="02010600030101010101" pitchFamily="2" charset="-122"/>
              </a:rPr>
              <a:t>are given below.  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Graphs of 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</a:rPr>
              <a:t>2 </a:t>
            </a:r>
            <a:r>
              <a:rPr lang="en-US" altLang="zh-CN" sz="2400">
                <a:ea typeface="宋体" panose="02010600030101010101" pitchFamily="2" charset="-122"/>
              </a:rPr>
              <a:t>are similarly obtained.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4" name="Object 4">
                <a:extLst>
                  <a:ext uri="{FF2B5EF4-FFF2-40B4-BE49-F238E27FC236}">
                    <a16:creationId xmlns:a16="http://schemas.microsoft.com/office/drawing/2014/main" id="{BF1BDB49-87F0-4926-8742-C905A2FA483A}"/>
                  </a:ext>
                </a:extLst>
              </p:cNvPr>
              <p:cNvSpPr txBox="1"/>
              <p:nvPr/>
            </p:nvSpPr>
            <p:spPr bwMode="auto">
              <a:xfrm>
                <a:off x="1447800" y="2209800"/>
                <a:ext cx="7037388" cy="889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5604" name="Object 4">
                <a:extLst>
                  <a:ext uri="{FF2B5EF4-FFF2-40B4-BE49-F238E27FC236}">
                    <a16:creationId xmlns:a16="http://schemas.microsoft.com/office/drawing/2014/main" id="{BF1BDB49-87F0-4926-8742-C905A2FA4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2209800"/>
                <a:ext cx="7037388" cy="889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605" name="Picture 6">
            <a:extLst>
              <a:ext uri="{FF2B5EF4-FFF2-40B4-BE49-F238E27FC236}">
                <a16:creationId xmlns:a16="http://schemas.microsoft.com/office/drawing/2014/main" id="{AC957889-81AB-497B-8C73-02D2762CF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75125"/>
            <a:ext cx="2554288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548CA8A-B636-421F-BB04-835778D2F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 x 2 Case:  </a:t>
            </a:r>
            <a:b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Real Eigenvalues, Saddle Points and Nodes</a:t>
            </a:r>
            <a:endParaRPr lang="en-US" altLang="zh-CN" sz="2400">
              <a:solidFill>
                <a:srgbClr val="2125D7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312C1B8-48A1-48AB-9B31-2AE46ACA4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16863" cy="49530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The previous two examples demonstrate the two main cases for a 2 x 2 real system </a:t>
            </a:r>
            <a:r>
              <a:rPr lang="en-US" altLang="zh-CN" sz="2400">
                <a:ea typeface="宋体" panose="02010600030101010101" pitchFamily="2" charset="-122"/>
              </a:rPr>
              <a:t>with real and different eigenvalues:</a:t>
            </a: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Both eigenvalues have opposite signs, in which case origin is a saddle point and is unstable.</a:t>
            </a: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Both eigenvalues have the same sign, in which case origin is a node, and is asymptotically stable if the eigenvalues are negative and unstable if the eigenvalues are positive.</a:t>
            </a:r>
          </a:p>
        </p:txBody>
      </p:sp>
      <p:pic>
        <p:nvPicPr>
          <p:cNvPr id="26628" name="Picture 5">
            <a:extLst>
              <a:ext uri="{FF2B5EF4-FFF2-40B4-BE49-F238E27FC236}">
                <a16:creationId xmlns:a16="http://schemas.microsoft.com/office/drawing/2014/main" id="{6D752773-5DCA-40B0-A31E-DFC201B97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67200"/>
            <a:ext cx="30067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9" name="Picture 6">
            <a:extLst>
              <a:ext uri="{FF2B5EF4-FFF2-40B4-BE49-F238E27FC236}">
                <a16:creationId xmlns:a16="http://schemas.microsoft.com/office/drawing/2014/main" id="{DF2387E7-BCD1-48C6-A9E9-3F149E338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67200"/>
            <a:ext cx="29622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6DF0659-2095-4E79-AA32-90A14B854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Eigenvalues, Eigenvectors </a:t>
            </a:r>
            <a:b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and Fundamental Solutions</a:t>
            </a:r>
            <a:endParaRPr lang="en-US" altLang="zh-CN" sz="2400">
              <a:solidFill>
                <a:srgbClr val="2125D7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0862B28-FAA8-4095-B4D9-1145BB4E9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16863" cy="49530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In general, for an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x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real linear system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2400">
                <a:ea typeface="宋体" panose="02010600030101010101" pitchFamily="2" charset="-122"/>
              </a:rPr>
              <a:t> = </a:t>
            </a:r>
            <a:r>
              <a:rPr lang="en-US" altLang="zh-CN" sz="2400" b="1">
                <a:ea typeface="宋体" panose="02010600030101010101" pitchFamily="2" charset="-122"/>
              </a:rPr>
              <a:t>Ax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All eigenvalues are real and different from each other.</a:t>
            </a: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Some eigenvalues occur in complex conjugate pairs.</a:t>
            </a: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Some eigenvalues are repeated.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If eigenvalues </a:t>
            </a:r>
            <a:r>
              <a:rPr lang="en-US" altLang="zh-CN" sz="2400" i="1"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,…, </a:t>
            </a:r>
            <a:r>
              <a:rPr lang="en-US" altLang="zh-CN" sz="2400" i="1">
                <a:ea typeface="宋体" panose="02010600030101010101" pitchFamily="2" charset="-122"/>
              </a:rPr>
              <a:t>r</a:t>
            </a:r>
            <a:r>
              <a:rPr lang="en-US" altLang="zh-CN" sz="2400" i="1" baseline="-25000">
                <a:ea typeface="宋体" panose="02010600030101010101" pitchFamily="2" charset="-122"/>
              </a:rPr>
              <a:t>n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are real &amp; different, then there are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corresponding linearly independent eigenvectors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400" baseline="30000">
                <a:ea typeface="宋体" panose="02010600030101010101" pitchFamily="2" charset="-122"/>
              </a:rPr>
              <a:t>(1)</a:t>
            </a:r>
            <a:r>
              <a:rPr lang="en-US" altLang="zh-CN" sz="2400" i="1">
                <a:ea typeface="宋体" panose="02010600030101010101" pitchFamily="2" charset="-122"/>
              </a:rPr>
              <a:t>,…,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400" baseline="30000">
                <a:ea typeface="宋体" panose="02010600030101010101" pitchFamily="2" charset="-122"/>
              </a:rPr>
              <a:t>(</a:t>
            </a:r>
            <a:r>
              <a:rPr lang="en-US" altLang="zh-CN" sz="2400" i="1" baseline="30000">
                <a:ea typeface="宋体" panose="02010600030101010101" pitchFamily="2" charset="-122"/>
              </a:rPr>
              <a:t>n</a:t>
            </a:r>
            <a:r>
              <a:rPr lang="en-US" altLang="zh-CN" sz="2400" baseline="30000">
                <a:ea typeface="宋体" panose="02010600030101010101" pitchFamily="2" charset="-122"/>
              </a:rPr>
              <a:t>)</a:t>
            </a:r>
            <a:r>
              <a:rPr lang="en-US" altLang="zh-CN" sz="2400" i="1">
                <a:ea typeface="宋体" panose="02010600030101010101" pitchFamily="2" charset="-122"/>
              </a:rPr>
              <a:t>.  </a:t>
            </a:r>
            <a:r>
              <a:rPr lang="en-US" altLang="zh-CN" sz="2400">
                <a:ea typeface="宋体" panose="02010600030101010101" pitchFamily="2" charset="-122"/>
              </a:rPr>
              <a:t>The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associated solutions of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' = </a:t>
            </a:r>
            <a:r>
              <a:rPr lang="en-US" altLang="zh-CN" sz="2400" b="1">
                <a:ea typeface="宋体" panose="02010600030101010101" pitchFamily="2" charset="-122"/>
              </a:rPr>
              <a:t>Ax</a:t>
            </a:r>
            <a:r>
              <a:rPr lang="en-US" altLang="zh-CN" sz="2400">
                <a:ea typeface="宋体" panose="02010600030101010101" pitchFamily="2" charset="-122"/>
              </a:rPr>
              <a:t> are</a:t>
            </a:r>
          </a:p>
          <a:p>
            <a:pPr eaLnBrk="1" hangingPunct="1"/>
            <a:endParaRPr lang="en-US" altLang="zh-CN" sz="2400">
              <a:ea typeface="宋体" panose="02010600030101010101" pitchFamily="2" charset="-122"/>
            </a:endParaRPr>
          </a:p>
          <a:p>
            <a:pPr eaLnBrk="1" hangingPunct="1"/>
            <a:endParaRPr lang="en-US" altLang="zh-CN" sz="12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Using Wronskian, it can be shown that these solutions are linearly independent, and hence form a fundamental set of solutions.  Thus general solution is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2" name="Object 6">
                <a:extLst>
                  <a:ext uri="{FF2B5EF4-FFF2-40B4-BE49-F238E27FC236}">
                    <a16:creationId xmlns:a16="http://schemas.microsoft.com/office/drawing/2014/main" id="{E898B6A3-0709-412E-8DBF-51AB7710EDCE}"/>
                  </a:ext>
                </a:extLst>
              </p:cNvPr>
              <p:cNvSpPr txBox="1"/>
              <p:nvPr/>
            </p:nvSpPr>
            <p:spPr bwMode="auto">
              <a:xfrm>
                <a:off x="2362200" y="4495800"/>
                <a:ext cx="3886200" cy="431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652" name="Object 6">
                <a:extLst>
                  <a:ext uri="{FF2B5EF4-FFF2-40B4-BE49-F238E27FC236}">
                    <a16:creationId xmlns:a16="http://schemas.microsoft.com/office/drawing/2014/main" id="{E898B6A3-0709-412E-8DBF-51AB7710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4495800"/>
                <a:ext cx="3886200" cy="43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53" name="Object 7">
                <a:extLst>
                  <a:ext uri="{FF2B5EF4-FFF2-40B4-BE49-F238E27FC236}">
                    <a16:creationId xmlns:a16="http://schemas.microsoft.com/office/drawing/2014/main" id="{9DE95D16-0726-4524-9B61-EB24BB3285F7}"/>
                  </a:ext>
                </a:extLst>
              </p:cNvPr>
              <p:cNvSpPr txBox="1"/>
              <p:nvPr/>
            </p:nvSpPr>
            <p:spPr bwMode="auto">
              <a:xfrm>
                <a:off x="2514600" y="6248400"/>
                <a:ext cx="3130550" cy="465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653" name="Object 7">
                <a:extLst>
                  <a:ext uri="{FF2B5EF4-FFF2-40B4-BE49-F238E27FC236}">
                    <a16:creationId xmlns:a16="http://schemas.microsoft.com/office/drawing/2014/main" id="{9DE95D16-0726-4524-9B61-EB24BB328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6248400"/>
                <a:ext cx="3130550" cy="465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298F386-6B3C-4622-96BC-1664D965B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Hermitian Case: Eigenvalues, Eigenvectors &amp; Fundamental Solutions</a:t>
            </a:r>
            <a:endParaRPr lang="en-US" altLang="zh-CN" sz="2400">
              <a:solidFill>
                <a:srgbClr val="2125D7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7F1759F-EE19-4A93-8BBE-B9C8ADB37F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16863" cy="49530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If </a:t>
            </a:r>
            <a:r>
              <a:rPr lang="en-US" altLang="zh-CN" sz="2400" b="1">
                <a:ea typeface="宋体" panose="02010600030101010101" pitchFamily="2" charset="-122"/>
              </a:rPr>
              <a:t>A</a:t>
            </a:r>
            <a:r>
              <a:rPr lang="en-US" altLang="zh-CN" sz="2400">
                <a:ea typeface="宋体" panose="02010600030101010101" pitchFamily="2" charset="-122"/>
              </a:rPr>
              <a:t> is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an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x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Hermitian matrix (real and symmetric), then all eigenvalues </a:t>
            </a:r>
            <a:r>
              <a:rPr lang="en-US" altLang="zh-CN" sz="2400" i="1"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,…, </a:t>
            </a:r>
            <a:r>
              <a:rPr lang="en-US" altLang="zh-CN" sz="2400" i="1">
                <a:ea typeface="宋体" panose="02010600030101010101" pitchFamily="2" charset="-122"/>
              </a:rPr>
              <a:t>r</a:t>
            </a:r>
            <a:r>
              <a:rPr lang="en-US" altLang="zh-CN" sz="2400" i="1" baseline="-25000">
                <a:ea typeface="宋体" panose="02010600030101010101" pitchFamily="2" charset="-122"/>
              </a:rPr>
              <a:t>n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are real, although some may repeat.  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In any case, there are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corresponding linearly independent and orthogonal eigenvectors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400" baseline="30000">
                <a:ea typeface="宋体" panose="02010600030101010101" pitchFamily="2" charset="-122"/>
              </a:rPr>
              <a:t>(1)</a:t>
            </a:r>
            <a:r>
              <a:rPr lang="en-US" altLang="zh-CN" sz="2400" i="1">
                <a:ea typeface="宋体" panose="02010600030101010101" pitchFamily="2" charset="-122"/>
              </a:rPr>
              <a:t>,…,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400" baseline="30000">
                <a:ea typeface="宋体" panose="02010600030101010101" pitchFamily="2" charset="-122"/>
              </a:rPr>
              <a:t>(</a:t>
            </a:r>
            <a:r>
              <a:rPr lang="en-US" altLang="zh-CN" sz="2400" i="1" baseline="30000">
                <a:ea typeface="宋体" panose="02010600030101010101" pitchFamily="2" charset="-122"/>
              </a:rPr>
              <a:t>n</a:t>
            </a:r>
            <a:r>
              <a:rPr lang="en-US" altLang="zh-CN" sz="2400" baseline="30000">
                <a:ea typeface="宋体" panose="02010600030101010101" pitchFamily="2" charset="-122"/>
              </a:rPr>
              <a:t>)</a:t>
            </a:r>
            <a:r>
              <a:rPr lang="en-US" altLang="zh-CN" sz="2400" i="1">
                <a:ea typeface="宋体" panose="02010600030101010101" pitchFamily="2" charset="-122"/>
              </a:rPr>
              <a:t>.  </a:t>
            </a:r>
            <a:r>
              <a:rPr lang="en-US" altLang="zh-CN" sz="2400">
                <a:ea typeface="宋体" panose="02010600030101010101" pitchFamily="2" charset="-122"/>
              </a:rPr>
              <a:t>The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associated solutions of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2400">
                <a:ea typeface="宋体" panose="02010600030101010101" pitchFamily="2" charset="-122"/>
              </a:rPr>
              <a:t> = </a:t>
            </a:r>
            <a:r>
              <a:rPr lang="en-US" altLang="zh-CN" sz="2400" b="1">
                <a:ea typeface="宋体" panose="02010600030101010101" pitchFamily="2" charset="-122"/>
              </a:rPr>
              <a:t>Ax</a:t>
            </a:r>
            <a:r>
              <a:rPr lang="en-US" altLang="zh-CN" sz="2400">
                <a:ea typeface="宋体" panose="02010600030101010101" pitchFamily="2" charset="-122"/>
              </a:rPr>
              <a:t> are</a:t>
            </a:r>
            <a:endParaRPr lang="en-US" altLang="zh-CN" sz="120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and form a fundamental set of solutions.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6" name="Object 4">
                <a:extLst>
                  <a:ext uri="{FF2B5EF4-FFF2-40B4-BE49-F238E27FC236}">
                    <a16:creationId xmlns:a16="http://schemas.microsoft.com/office/drawing/2014/main" id="{0B7B8B99-F2A6-4CE5-A488-A2B137B05AF3}"/>
                  </a:ext>
                </a:extLst>
              </p:cNvPr>
              <p:cNvSpPr txBox="1"/>
              <p:nvPr/>
            </p:nvSpPr>
            <p:spPr bwMode="auto">
              <a:xfrm>
                <a:off x="2133600" y="3657600"/>
                <a:ext cx="3886200" cy="431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8676" name="Object 4">
                <a:extLst>
                  <a:ext uri="{FF2B5EF4-FFF2-40B4-BE49-F238E27FC236}">
                    <a16:creationId xmlns:a16="http://schemas.microsoft.com/office/drawing/2014/main" id="{0B7B8B99-F2A6-4CE5-A488-A2B137B05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3657600"/>
                <a:ext cx="3886200" cy="43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BD25C6E-9D74-4228-88A0-DB708BC32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Example 3:  Hermitian Matrix   </a:t>
            </a:r>
            <a:r>
              <a:rPr lang="en-US" altLang="zh-CN" sz="24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 of 3)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5F6D806-EC93-485C-ABE1-90F1A698D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16863" cy="49530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Consider the homogeneous equation </a:t>
            </a:r>
            <a:r>
              <a:rPr lang="en-US" altLang="zh-CN" sz="2400" b="1" dirty="0"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sz="2400" b="1" dirty="0">
                <a:ea typeface="宋体" panose="02010600030101010101" pitchFamily="2" charset="-122"/>
              </a:rPr>
              <a:t>Ax</a:t>
            </a:r>
            <a:r>
              <a:rPr lang="en-US" altLang="zh-CN" sz="2400" dirty="0">
                <a:ea typeface="宋体" panose="02010600030101010101" pitchFamily="2" charset="-122"/>
              </a:rPr>
              <a:t> below.</a:t>
            </a: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The eigenvalues were found in Ch 7.3, and were: 		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= 2, 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= -1 and 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baseline="-25000" dirty="0">
                <a:ea typeface="宋体" panose="02010600030101010101" pitchFamily="2" charset="-122"/>
              </a:rPr>
              <a:t>3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= -1.  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Corresponding eigenvectors: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700" name="Object 4">
                <a:extLst>
                  <a:ext uri="{FF2B5EF4-FFF2-40B4-BE49-F238E27FC236}">
                    <a16:creationId xmlns:a16="http://schemas.microsoft.com/office/drawing/2014/main" id="{FDB30537-88C1-4668-B655-6B83CAE4035D}"/>
                  </a:ext>
                </a:extLst>
              </p:cNvPr>
              <p:cNvSpPr txBox="1"/>
              <p:nvPr/>
            </p:nvSpPr>
            <p:spPr bwMode="auto">
              <a:xfrm>
                <a:off x="3429000" y="2133600"/>
                <a:ext cx="2971800" cy="1289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700" name="Object 4">
                <a:extLst>
                  <a:ext uri="{FF2B5EF4-FFF2-40B4-BE49-F238E27FC236}">
                    <a16:creationId xmlns:a16="http://schemas.microsoft.com/office/drawing/2014/main" id="{FDB30537-88C1-4668-B655-6B83CAE40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0" y="2133600"/>
                <a:ext cx="2971800" cy="1289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701" name="Object 5">
                <a:extLst>
                  <a:ext uri="{FF2B5EF4-FFF2-40B4-BE49-F238E27FC236}">
                    <a16:creationId xmlns:a16="http://schemas.microsoft.com/office/drawing/2014/main" id="{32C4D43C-6A9C-49B0-9A48-4E313F7ED226}"/>
                  </a:ext>
                </a:extLst>
              </p:cNvPr>
              <p:cNvSpPr txBox="1"/>
              <p:nvPr/>
            </p:nvSpPr>
            <p:spPr bwMode="auto">
              <a:xfrm>
                <a:off x="2514600" y="5029200"/>
                <a:ext cx="3614738" cy="12366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9701" name="Object 5">
                <a:extLst>
                  <a:ext uri="{FF2B5EF4-FFF2-40B4-BE49-F238E27FC236}">
                    <a16:creationId xmlns:a16="http://schemas.microsoft.com/office/drawing/2014/main" id="{32C4D43C-6A9C-49B0-9A48-4E313F7ED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5029200"/>
                <a:ext cx="3614738" cy="1236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885FE7D-D585-48C6-BECB-BC9B81EFA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Example 3:  General Solution </a:t>
            </a:r>
            <a:r>
              <a:rPr lang="en-US" altLang="zh-CN" sz="24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(2 of 3)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AF431DB-E553-4FDB-9769-6804E6716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16863" cy="49530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The fundamental solutions are </a:t>
            </a:r>
            <a:endParaRPr lang="en-US" altLang="zh-CN" sz="2400" b="1">
              <a:ea typeface="宋体" panose="02010600030101010101" pitchFamily="2" charset="-12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</a:endParaRPr>
          </a:p>
          <a:p>
            <a:pPr eaLnBrk="1" hangingPunct="1"/>
            <a:endParaRPr lang="en-US" altLang="zh-CN" sz="80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with general solution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4" name="Object 4">
                <a:extLst>
                  <a:ext uri="{FF2B5EF4-FFF2-40B4-BE49-F238E27FC236}">
                    <a16:creationId xmlns:a16="http://schemas.microsoft.com/office/drawing/2014/main" id="{37D45DB3-E46B-426A-A009-781FEEF0EE2C}"/>
                  </a:ext>
                </a:extLst>
              </p:cNvPr>
              <p:cNvSpPr txBox="1"/>
              <p:nvPr/>
            </p:nvSpPr>
            <p:spPr bwMode="auto">
              <a:xfrm>
                <a:off x="1981200" y="2209800"/>
                <a:ext cx="4540250" cy="12366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0724" name="Object 4">
                <a:extLst>
                  <a:ext uri="{FF2B5EF4-FFF2-40B4-BE49-F238E27FC236}">
                    <a16:creationId xmlns:a16="http://schemas.microsoft.com/office/drawing/2014/main" id="{37D45DB3-E46B-426A-A009-781FEEF0E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2209800"/>
                <a:ext cx="4540250" cy="1236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Object 5">
                <a:extLst>
                  <a:ext uri="{FF2B5EF4-FFF2-40B4-BE49-F238E27FC236}">
                    <a16:creationId xmlns:a16="http://schemas.microsoft.com/office/drawing/2014/main" id="{A42F83A0-6AA4-4B39-A150-43E2C0EFBBAA}"/>
                  </a:ext>
                </a:extLst>
              </p:cNvPr>
              <p:cNvSpPr txBox="1"/>
              <p:nvPr/>
            </p:nvSpPr>
            <p:spPr bwMode="auto">
              <a:xfrm>
                <a:off x="1905000" y="4191000"/>
                <a:ext cx="3856038" cy="12366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0725" name="Object 5">
                <a:extLst>
                  <a:ext uri="{FF2B5EF4-FFF2-40B4-BE49-F238E27FC236}">
                    <a16:creationId xmlns:a16="http://schemas.microsoft.com/office/drawing/2014/main" id="{A42F83A0-6AA4-4B39-A150-43E2C0EFB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4191000"/>
                <a:ext cx="3856038" cy="1236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2E512EB-CB97-4230-834E-932D33F34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Example 3: General Solution Behavior  </a:t>
            </a:r>
            <a:r>
              <a:rPr lang="en-US" altLang="zh-CN" sz="24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(3 of 3)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08B0345-65C7-4FBF-96E0-F0CFBD80F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16863" cy="49530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The general solution is </a:t>
            </a:r>
            <a:r>
              <a:rPr lang="en-US" altLang="zh-CN" sz="2400" b="1">
                <a:ea typeface="宋体" panose="02010600030101010101" pitchFamily="2" charset="-122"/>
              </a:rPr>
              <a:t>x </a:t>
            </a:r>
            <a:r>
              <a:rPr lang="en-US" altLang="zh-CN" sz="2400" i="1">
                <a:ea typeface="宋体" panose="02010600030101010101" pitchFamily="2" charset="-122"/>
              </a:rPr>
              <a:t>= c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(1)</a:t>
            </a:r>
            <a:r>
              <a:rPr lang="en-US" altLang="zh-CN" sz="2400">
                <a:ea typeface="宋体" panose="02010600030101010101" pitchFamily="2" charset="-122"/>
              </a:rPr>
              <a:t> +</a:t>
            </a:r>
            <a:r>
              <a:rPr lang="en-US" altLang="zh-CN" sz="2400" i="1">
                <a:ea typeface="宋体" panose="02010600030101010101" pitchFamily="2" charset="-122"/>
              </a:rPr>
              <a:t> c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(2)</a:t>
            </a:r>
            <a:r>
              <a:rPr lang="en-US" altLang="zh-CN" sz="2400">
                <a:ea typeface="宋体" panose="02010600030101010101" pitchFamily="2" charset="-122"/>
              </a:rPr>
              <a:t> +</a:t>
            </a:r>
            <a:r>
              <a:rPr lang="en-US" altLang="zh-CN" sz="2400" i="1">
                <a:ea typeface="宋体" panose="02010600030101010101" pitchFamily="2" charset="-122"/>
              </a:rPr>
              <a:t> c</a:t>
            </a:r>
            <a:r>
              <a:rPr lang="en-US" altLang="zh-CN" sz="2400" baseline="-25000">
                <a:ea typeface="宋体" panose="02010600030101010101" pitchFamily="2" charset="-122"/>
              </a:rPr>
              <a:t>3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(3)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As </a:t>
            </a:r>
            <a:r>
              <a:rPr lang="en-US" altLang="zh-CN" sz="2400" i="1">
                <a:ea typeface="宋体" panose="02010600030101010101" pitchFamily="2" charset="-122"/>
              </a:rPr>
              <a:t>t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 , </a:t>
            </a:r>
            <a:r>
              <a:rPr lang="en-US" altLang="zh-CN" sz="2400" i="1"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(1)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is dominant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sz="2400" i="1"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(2)</a:t>
            </a:r>
            <a:r>
              <a:rPr lang="en-US" altLang="zh-CN" sz="2400" i="1">
                <a:ea typeface="宋体" panose="02010600030101010101" pitchFamily="2" charset="-122"/>
              </a:rPr>
              <a:t> , c</a:t>
            </a:r>
            <a:r>
              <a:rPr lang="en-US" altLang="zh-CN" sz="2400" baseline="-25000">
                <a:ea typeface="宋体" panose="02010600030101010101" pitchFamily="2" charset="-122"/>
              </a:rPr>
              <a:t>3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(3)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become negligible. 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Thus, for </a:t>
            </a:r>
            <a:r>
              <a:rPr lang="en-US" altLang="zh-CN" sz="2400" i="1"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 0,</a:t>
            </a:r>
            <a:r>
              <a:rPr lang="en-US" altLang="zh-CN" sz="2400">
                <a:ea typeface="宋体" panose="02010600030101010101" pitchFamily="2" charset="-122"/>
              </a:rPr>
              <a:t> all solns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become unbounded</a:t>
            </a:r>
            <a:r>
              <a:rPr lang="en-US" altLang="zh-CN" sz="2400">
                <a:ea typeface="宋体" panose="02010600030101010101" pitchFamily="2" charset="-122"/>
              </a:rPr>
              <a:t> as </a:t>
            </a:r>
            <a:r>
              <a:rPr lang="en-US" altLang="zh-CN" sz="2400" i="1">
                <a:ea typeface="宋体" panose="02010600030101010101" pitchFamily="2" charset="-122"/>
              </a:rPr>
              <a:t>t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 ,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	while for 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 i="1"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= 0,</a:t>
            </a:r>
            <a:r>
              <a:rPr lang="en-US" altLang="zh-CN" sz="2400">
                <a:ea typeface="宋体" panose="02010600030101010101" pitchFamily="2" charset="-122"/>
              </a:rPr>
              <a:t> all solns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as </a:t>
            </a:r>
            <a:r>
              <a:rPr lang="en-US" altLang="zh-CN" sz="2400" i="1">
                <a:ea typeface="宋体" panose="02010600030101010101" pitchFamily="2" charset="-122"/>
              </a:rPr>
              <a:t>t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 .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The initial points that cause </a:t>
            </a:r>
            <a:r>
              <a:rPr lang="en-US" altLang="zh-CN" sz="2400" i="1"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= 0 are those that lie in plane determined by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400" baseline="30000">
                <a:ea typeface="宋体" panose="02010600030101010101" pitchFamily="2" charset="-122"/>
              </a:rPr>
              <a:t>(2)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and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400" baseline="30000">
                <a:ea typeface="宋体" panose="02010600030101010101" pitchFamily="2" charset="-122"/>
              </a:rPr>
              <a:t>(3)</a:t>
            </a:r>
            <a:r>
              <a:rPr lang="en-US" altLang="zh-CN" sz="2400">
                <a:ea typeface="宋体" panose="02010600030101010101" pitchFamily="2" charset="-122"/>
              </a:rPr>
              <a:t>.  Thus solutions that start in this plane approach origin as </a:t>
            </a:r>
            <a:r>
              <a:rPr lang="en-US" altLang="zh-CN" sz="2400" i="1">
                <a:ea typeface="宋体" panose="02010600030101010101" pitchFamily="2" charset="-122"/>
              </a:rPr>
              <a:t> t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 .</a:t>
            </a:r>
            <a:endParaRPr lang="en-US" altLang="zh-CN" sz="2400" i="1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748" name="Object 4">
                <a:extLst>
                  <a:ext uri="{FF2B5EF4-FFF2-40B4-BE49-F238E27FC236}">
                    <a16:creationId xmlns:a16="http://schemas.microsoft.com/office/drawing/2014/main" id="{25554AB9-E5EA-4F9D-BE22-2533E1D13650}"/>
                  </a:ext>
                </a:extLst>
              </p:cNvPr>
              <p:cNvSpPr txBox="1"/>
              <p:nvPr/>
            </p:nvSpPr>
            <p:spPr bwMode="auto">
              <a:xfrm>
                <a:off x="2133600" y="2209800"/>
                <a:ext cx="3856038" cy="12366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1748" name="Object 4">
                <a:extLst>
                  <a:ext uri="{FF2B5EF4-FFF2-40B4-BE49-F238E27FC236}">
                    <a16:creationId xmlns:a16="http://schemas.microsoft.com/office/drawing/2014/main" id="{25554AB9-E5EA-4F9D-BE22-2533E1D13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2209800"/>
                <a:ext cx="3856038" cy="1236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594C641-7E5C-4D98-BEC8-67C9CDEF3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Complex Eigenvalues and Fundamental Solns</a:t>
            </a:r>
            <a:r>
              <a:rPr lang="en-US" altLang="zh-CN" sz="320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AA59FDD-A9D7-40BF-8E3D-79A98A950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16863" cy="49530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If some of the eigenvalues </a:t>
            </a:r>
            <a:r>
              <a:rPr lang="en-US" altLang="zh-CN" sz="2400" i="1"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,…, </a:t>
            </a:r>
            <a:r>
              <a:rPr lang="en-US" altLang="zh-CN" sz="2400" i="1">
                <a:ea typeface="宋体" panose="02010600030101010101" pitchFamily="2" charset="-122"/>
              </a:rPr>
              <a:t>r</a:t>
            </a:r>
            <a:r>
              <a:rPr lang="en-US" altLang="zh-CN" sz="2400" i="1" baseline="-25000">
                <a:ea typeface="宋体" panose="02010600030101010101" pitchFamily="2" charset="-122"/>
              </a:rPr>
              <a:t>n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occur in complex conjugate pairs, but otherwise are different, then there are still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corresponding linearly independent solutions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</a:endParaRPr>
          </a:p>
          <a:p>
            <a:pPr eaLnBrk="1" hangingPunct="1"/>
            <a:endParaRPr lang="en-US" altLang="zh-CN" sz="12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which form a fundamental set of solutions.  Some may be complex-valued, but real-valued solutions may be derived from them.  This situation will be examined in Ch 7.6.</a:t>
            </a:r>
          </a:p>
          <a:p>
            <a:pPr eaLnBrk="1" hangingPunct="1"/>
            <a:endParaRPr lang="en-US" altLang="zh-CN" sz="12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If the coefficient matrix </a:t>
            </a:r>
            <a:r>
              <a:rPr lang="en-US" altLang="zh-CN" sz="2400" b="1">
                <a:ea typeface="宋体" panose="02010600030101010101" pitchFamily="2" charset="-122"/>
              </a:rPr>
              <a:t>A</a:t>
            </a:r>
            <a:r>
              <a:rPr lang="en-US" altLang="zh-CN" sz="2400">
                <a:ea typeface="宋体" panose="02010600030101010101" pitchFamily="2" charset="-122"/>
              </a:rPr>
              <a:t> is complex, then complex eigenvalues need not occur in conjugate pairs, but solutions will still have the above form (if the eigenvalues are distinct) and these solutions may be complex-valued. 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72" name="Object 4">
                <a:extLst>
                  <a:ext uri="{FF2B5EF4-FFF2-40B4-BE49-F238E27FC236}">
                    <a16:creationId xmlns:a16="http://schemas.microsoft.com/office/drawing/2014/main" id="{F02F6477-D8EA-4D6C-A553-70ACF1B13E98}"/>
                  </a:ext>
                </a:extLst>
              </p:cNvPr>
              <p:cNvSpPr txBox="1"/>
              <p:nvPr/>
            </p:nvSpPr>
            <p:spPr bwMode="auto">
              <a:xfrm>
                <a:off x="2362200" y="2971800"/>
                <a:ext cx="3981450" cy="431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2772" name="Object 4">
                <a:extLst>
                  <a:ext uri="{FF2B5EF4-FFF2-40B4-BE49-F238E27FC236}">
                    <a16:creationId xmlns:a16="http://schemas.microsoft.com/office/drawing/2014/main" id="{F02F6477-D8EA-4D6C-A553-70ACF1B13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2971800"/>
                <a:ext cx="3981450" cy="43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D663C1D0-8E79-4C42-8E4D-F57B34C7A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Phase Plane</a:t>
            </a:r>
            <a:endParaRPr lang="en-US" altLang="zh-CN" sz="2400">
              <a:solidFill>
                <a:srgbClr val="2125D7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43FAB71C-E26E-42E3-82CC-B73DA2CD5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16863" cy="49530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When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= 2, then the system reduces to</a:t>
            </a: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This case can be visualized in the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aseline="-2500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-plane, which is called the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phase plane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.  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In the phase plane, a direction field can be obtained by evaluating </a:t>
            </a:r>
            <a:r>
              <a:rPr lang="en-US" altLang="zh-CN" sz="2400" b="1">
                <a:ea typeface="宋体" panose="02010600030101010101" pitchFamily="2" charset="-122"/>
              </a:rPr>
              <a:t>Ax</a:t>
            </a:r>
            <a:r>
              <a:rPr lang="en-US" altLang="zh-CN" sz="2400">
                <a:ea typeface="宋体" panose="02010600030101010101" pitchFamily="2" charset="-122"/>
              </a:rPr>
              <a:t> at many points and plotting the resulting vectors, which will be tangent to solution vectors. 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A plot that shows representative solution trajectories is called a </a:t>
            </a:r>
            <a:r>
              <a:rPr lang="en-US" altLang="zh-CN" sz="2400" b="1">
                <a:ea typeface="宋体" panose="02010600030101010101" pitchFamily="2" charset="-122"/>
              </a:rPr>
              <a:t>phase portrait</a:t>
            </a:r>
            <a:r>
              <a:rPr lang="en-US" altLang="zh-CN" sz="2400">
                <a:ea typeface="宋体" panose="02010600030101010101" pitchFamily="2" charset="-122"/>
              </a:rPr>
              <a:t>.  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Examples of phase planes, directions fields and phase portraits will be given later in this section.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8" name="Object 1029">
                <a:extLst>
                  <a:ext uri="{FF2B5EF4-FFF2-40B4-BE49-F238E27FC236}">
                    <a16:creationId xmlns:a16="http://schemas.microsoft.com/office/drawing/2014/main" id="{2A404F02-98D0-4F09-A824-012B5C0502FC}"/>
                  </a:ext>
                </a:extLst>
              </p:cNvPr>
              <p:cNvSpPr txBox="1"/>
              <p:nvPr/>
            </p:nvSpPr>
            <p:spPr bwMode="auto">
              <a:xfrm>
                <a:off x="2590800" y="2133600"/>
                <a:ext cx="1951038" cy="8445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148" name="Object 1029">
                <a:extLst>
                  <a:ext uri="{FF2B5EF4-FFF2-40B4-BE49-F238E27FC236}">
                    <a16:creationId xmlns:a16="http://schemas.microsoft.com/office/drawing/2014/main" id="{2A404F02-98D0-4F09-A824-012B5C050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2133600"/>
                <a:ext cx="1951038" cy="844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53AE844-7805-49AB-8962-40CBE815F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Repeated Eigenvalues and Fundamental Solns</a:t>
            </a:r>
            <a:r>
              <a:rPr lang="en-US" altLang="zh-CN" sz="320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426F79B-D9E1-42D4-AC70-040AF75AE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077200" cy="49530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If some of the eigenvalues </a:t>
            </a:r>
            <a:r>
              <a:rPr lang="en-US" altLang="zh-CN" sz="2400" i="1"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,…, </a:t>
            </a:r>
            <a:r>
              <a:rPr lang="en-US" altLang="zh-CN" sz="2400" i="1">
                <a:ea typeface="宋体" panose="02010600030101010101" pitchFamily="2" charset="-122"/>
              </a:rPr>
              <a:t>r</a:t>
            </a:r>
            <a:r>
              <a:rPr lang="en-US" altLang="zh-CN" sz="2400" i="1" baseline="-25000">
                <a:ea typeface="宋体" panose="02010600030101010101" pitchFamily="2" charset="-122"/>
              </a:rPr>
              <a:t>n</a:t>
            </a:r>
            <a:r>
              <a:rPr lang="en-US" altLang="zh-CN" sz="2400">
                <a:ea typeface="宋体" panose="02010600030101010101" pitchFamily="2" charset="-122"/>
              </a:rPr>
              <a:t> are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repeated, then there may not be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corresponding linearly independent solutions of the form</a:t>
            </a:r>
            <a:endParaRPr lang="en-US" altLang="zh-CN" sz="12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In order to obtain a fundamental set of solutions, it may be necessary to seek additional solutions of another form. 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This situation is analogous to that for an </a:t>
            </a:r>
            <a:r>
              <a:rPr lang="en-US" altLang="zh-CN" sz="2400" i="1">
                <a:ea typeface="宋体" panose="02010600030101010101" pitchFamily="2" charset="-122"/>
              </a:rPr>
              <a:t>n</a:t>
            </a:r>
            <a:r>
              <a:rPr lang="en-US" altLang="zh-CN" sz="2400">
                <a:ea typeface="宋体" panose="02010600030101010101" pitchFamily="2" charset="-122"/>
              </a:rPr>
              <a:t>th order linear equation with constant coefficients, in which case a repeated root gave rise solutions of the form </a:t>
            </a:r>
          </a:p>
          <a:p>
            <a:pPr eaLnBrk="1" hangingPunct="1"/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This case of repeated eigenvalues is examined in Section 7.8.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796" name="Object 4">
                <a:extLst>
                  <a:ext uri="{FF2B5EF4-FFF2-40B4-BE49-F238E27FC236}">
                    <a16:creationId xmlns:a16="http://schemas.microsoft.com/office/drawing/2014/main" id="{4A1BB1F2-BCE3-4D79-9A7F-DDC955BBB37A}"/>
                  </a:ext>
                </a:extLst>
              </p:cNvPr>
              <p:cNvSpPr txBox="1"/>
              <p:nvPr/>
            </p:nvSpPr>
            <p:spPr bwMode="auto">
              <a:xfrm>
                <a:off x="3200400" y="2667000"/>
                <a:ext cx="3886200" cy="431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3796" name="Object 4">
                <a:extLst>
                  <a:ext uri="{FF2B5EF4-FFF2-40B4-BE49-F238E27FC236}">
                    <a16:creationId xmlns:a16="http://schemas.microsoft.com/office/drawing/2014/main" id="{4A1BB1F2-BCE3-4D79-9A7F-DDC955BBB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2667000"/>
                <a:ext cx="3886200" cy="43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797" name="Object 5">
                <a:extLst>
                  <a:ext uri="{FF2B5EF4-FFF2-40B4-BE49-F238E27FC236}">
                    <a16:creationId xmlns:a16="http://schemas.microsoft.com/office/drawing/2014/main" id="{EBD9A53C-0807-40D2-A7D3-08FE9268A486}"/>
                  </a:ext>
                </a:extLst>
              </p:cNvPr>
              <p:cNvSpPr txBox="1"/>
              <p:nvPr/>
            </p:nvSpPr>
            <p:spPr bwMode="auto">
              <a:xfrm>
                <a:off x="3810000" y="5257800"/>
                <a:ext cx="1798638" cy="431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3797" name="Object 5">
                <a:extLst>
                  <a:ext uri="{FF2B5EF4-FFF2-40B4-BE49-F238E27FC236}">
                    <a16:creationId xmlns:a16="http://schemas.microsoft.com/office/drawing/2014/main" id="{EBD9A53C-0807-40D2-A7D3-08FE9268A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0" y="5257800"/>
                <a:ext cx="1798638" cy="431800"/>
              </a:xfrm>
              <a:prstGeom prst="rect">
                <a:avLst/>
              </a:prstGeom>
              <a:blipFill>
                <a:blip r:embed="rId3"/>
                <a:stretch>
                  <a:fillRect r="-203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47BD03D-01ED-448C-8CA2-92D173509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Solving Homogeneous System</a:t>
            </a:r>
            <a:endParaRPr lang="en-US" altLang="zh-CN" sz="2400">
              <a:solidFill>
                <a:srgbClr val="2125D7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2C345D9-F17B-45FD-BCDA-DB6B4D99F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16863" cy="49530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To construct a general solution to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2400">
                <a:ea typeface="宋体" panose="02010600030101010101" pitchFamily="2" charset="-122"/>
              </a:rPr>
              <a:t> = </a:t>
            </a:r>
            <a:r>
              <a:rPr lang="en-US" altLang="zh-CN" sz="2400" b="1">
                <a:ea typeface="宋体" panose="02010600030101010101" pitchFamily="2" charset="-122"/>
              </a:rPr>
              <a:t>Ax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, assume a solution of the form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 =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400" i="1" baseline="30000">
                <a:ea typeface="宋体" panose="02010600030101010101" pitchFamily="2" charset="-122"/>
                <a:sym typeface="Symbol" panose="05050102010706020507" pitchFamily="18" charset="2"/>
              </a:rPr>
              <a:t>rt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, where the exponent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and the constant vector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are to be determined. 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Substituting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 =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400" i="1" baseline="30000">
                <a:ea typeface="宋体" panose="02010600030101010101" pitchFamily="2" charset="-122"/>
                <a:sym typeface="Symbol" panose="05050102010706020507" pitchFamily="18" charset="2"/>
              </a:rPr>
              <a:t>rt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into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' = </a:t>
            </a:r>
            <a:r>
              <a:rPr lang="en-US" altLang="zh-CN" sz="2400" b="1">
                <a:ea typeface="宋体" panose="02010600030101010101" pitchFamily="2" charset="-122"/>
              </a:rPr>
              <a:t>Ax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, we obtain</a:t>
            </a: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12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Thus to solve the homogeneous system of differential equations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' = </a:t>
            </a:r>
            <a:r>
              <a:rPr lang="en-US" altLang="zh-CN" sz="2400" b="1">
                <a:ea typeface="宋体" panose="02010600030101010101" pitchFamily="2" charset="-122"/>
              </a:rPr>
              <a:t>Ax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, we must find the eigenvalues and eigenvectors of 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</a:rPr>
              <a:t>A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Therefore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 =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400" i="1" baseline="30000">
                <a:ea typeface="宋体" panose="02010600030101010101" pitchFamily="2" charset="-122"/>
                <a:sym typeface="Symbol" panose="05050102010706020507" pitchFamily="18" charset="2"/>
              </a:rPr>
              <a:t>rt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is a solution of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' = </a:t>
            </a:r>
            <a:r>
              <a:rPr lang="en-US" altLang="zh-CN" sz="2400" b="1">
                <a:ea typeface="宋体" panose="02010600030101010101" pitchFamily="2" charset="-122"/>
              </a:rPr>
              <a:t>Ax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provided that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is an eigenvalue and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is an eigenvector of the coefficient matrix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sz="2400" b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2" name="Object 5">
                <a:extLst>
                  <a:ext uri="{FF2B5EF4-FFF2-40B4-BE49-F238E27FC236}">
                    <a16:creationId xmlns:a16="http://schemas.microsoft.com/office/drawing/2014/main" id="{92417DD0-562C-4EE9-B1EE-DCDE2F1CC209}"/>
                  </a:ext>
                </a:extLst>
              </p:cNvPr>
              <p:cNvSpPr txBox="1"/>
              <p:nvPr/>
            </p:nvSpPr>
            <p:spPr bwMode="auto">
              <a:xfrm>
                <a:off x="1741488" y="3429000"/>
                <a:ext cx="5430837" cy="422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𝛏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𝛏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172" name="Object 5">
                <a:extLst>
                  <a:ext uri="{FF2B5EF4-FFF2-40B4-BE49-F238E27FC236}">
                    <a16:creationId xmlns:a16="http://schemas.microsoft.com/office/drawing/2014/main" id="{92417DD0-562C-4EE9-B1EE-DCDE2F1CC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1488" y="3429000"/>
                <a:ext cx="5430837" cy="422275"/>
              </a:xfrm>
              <a:prstGeom prst="rect">
                <a:avLst/>
              </a:prstGeom>
              <a:blipFill>
                <a:blip r:embed="rId2"/>
                <a:stretch>
                  <a:fillRect l="-561" b="-869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CB1A986-C399-47A4-8B8D-6505809B2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Example 1:  Direction Field   </a:t>
            </a:r>
            <a:r>
              <a:rPr lang="en-US" altLang="zh-CN" sz="2400" dirty="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 of 9)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F53BF82-9D17-4963-92F7-2F5E6F9F02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16863" cy="49530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Consider the homogeneous equation </a:t>
            </a:r>
            <a:r>
              <a:rPr lang="en-US" altLang="zh-CN" sz="2400" b="1" dirty="0"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sz="2400" b="1" dirty="0">
                <a:ea typeface="宋体" panose="02010600030101010101" pitchFamily="2" charset="-122"/>
              </a:rPr>
              <a:t>Ax</a:t>
            </a:r>
            <a:r>
              <a:rPr lang="en-US" altLang="zh-CN" sz="2400" dirty="0">
                <a:ea typeface="宋体" panose="02010600030101010101" pitchFamily="2" charset="-122"/>
              </a:rPr>
              <a:t> below.</a:t>
            </a: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A direction field for this system is given below.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Substituting </a:t>
            </a:r>
            <a:r>
              <a:rPr lang="en-US" altLang="zh-CN" sz="2400" b="1" dirty="0"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400" i="1" dirty="0" err="1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400" i="1" baseline="30000" dirty="0" err="1">
                <a:ea typeface="宋体" panose="02010600030101010101" pitchFamily="2" charset="-122"/>
                <a:sym typeface="Symbol" panose="05050102010706020507" pitchFamily="18" charset="2"/>
              </a:rPr>
              <a:t>rt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in for </a:t>
            </a:r>
            <a:r>
              <a:rPr lang="en-US" altLang="zh-CN" sz="2400" b="1" dirty="0"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, and rewriting system as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	(</a:t>
            </a:r>
            <a:r>
              <a:rPr lang="en-US" altLang="zh-CN" sz="2400" b="1" dirty="0"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-</a:t>
            </a:r>
            <a:r>
              <a:rPr lang="en-US" altLang="zh-CN" sz="2400" i="1" dirty="0" err="1">
                <a:ea typeface="宋体" panose="02010600030101010101" pitchFamily="2" charset="-122"/>
              </a:rPr>
              <a:t>r</a:t>
            </a:r>
            <a:r>
              <a:rPr lang="en-US" altLang="zh-CN" sz="2400" b="1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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, we obtain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6" name="Object 4">
                <a:extLst>
                  <a:ext uri="{FF2B5EF4-FFF2-40B4-BE49-F238E27FC236}">
                    <a16:creationId xmlns:a16="http://schemas.microsoft.com/office/drawing/2014/main" id="{AF30434D-16AB-4A2E-A450-0EDA505EA1BD}"/>
                  </a:ext>
                </a:extLst>
              </p:cNvPr>
              <p:cNvSpPr txBox="1"/>
              <p:nvPr/>
            </p:nvSpPr>
            <p:spPr bwMode="auto">
              <a:xfrm>
                <a:off x="2209800" y="2209800"/>
                <a:ext cx="2133600" cy="8286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96" name="Object 4">
                <a:extLst>
                  <a:ext uri="{FF2B5EF4-FFF2-40B4-BE49-F238E27FC236}">
                    <a16:creationId xmlns:a16="http://schemas.microsoft.com/office/drawing/2014/main" id="{AF30434D-16AB-4A2E-A450-0EDA505EA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2209800"/>
                <a:ext cx="2133600" cy="828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7" name="Picture 6">
            <a:extLst>
              <a:ext uri="{FF2B5EF4-FFF2-40B4-BE49-F238E27FC236}">
                <a16:creationId xmlns:a16="http://schemas.microsoft.com/office/drawing/2014/main" id="{F9915A10-6D36-4EA2-B298-FFCBEBEB4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343400"/>
            <a:ext cx="2971800" cy="23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198" name="Object 7">
                <a:extLst>
                  <a:ext uri="{FF2B5EF4-FFF2-40B4-BE49-F238E27FC236}">
                    <a16:creationId xmlns:a16="http://schemas.microsoft.com/office/drawing/2014/main" id="{F64D7341-C09B-44BA-9201-9C3B06C6A5E7}"/>
                  </a:ext>
                </a:extLst>
              </p:cNvPr>
              <p:cNvSpPr txBox="1"/>
              <p:nvPr/>
            </p:nvSpPr>
            <p:spPr bwMode="auto">
              <a:xfrm>
                <a:off x="1828800" y="4724400"/>
                <a:ext cx="2641600" cy="8747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98" name="Object 7">
                <a:extLst>
                  <a:ext uri="{FF2B5EF4-FFF2-40B4-BE49-F238E27FC236}">
                    <a16:creationId xmlns:a16="http://schemas.microsoft.com/office/drawing/2014/main" id="{F64D7341-C09B-44BA-9201-9C3B06C6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4724400"/>
                <a:ext cx="2641600" cy="8747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221D899-4193-4C63-A3D4-4F5429D28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Example 1:  Eigenvalues </a:t>
            </a:r>
            <a:r>
              <a:rPr lang="en-US" altLang="zh-CN" sz="24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(2 of 9)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29D848F-84D6-4D2C-8902-CCD8F9826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16863" cy="49530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Our solution has the form </a:t>
            </a:r>
            <a:r>
              <a:rPr lang="en-US" altLang="zh-CN" sz="2400" b="1" dirty="0"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400" i="1" dirty="0" err="1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400" i="1" baseline="30000" dirty="0" err="1">
                <a:ea typeface="宋体" panose="02010600030101010101" pitchFamily="2" charset="-122"/>
                <a:sym typeface="Symbol" panose="05050102010706020507" pitchFamily="18" charset="2"/>
              </a:rPr>
              <a:t>rt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, where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are found by solving 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Recalling that this is an eigenvalue problem, we determine 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ea typeface="宋体" panose="02010600030101010101" pitchFamily="2" charset="-122"/>
              </a:rPr>
              <a:t> by solving det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-</a:t>
            </a:r>
            <a:r>
              <a:rPr lang="en-US" altLang="zh-CN" sz="2400" i="1" dirty="0" err="1">
                <a:ea typeface="宋体" panose="02010600030101010101" pitchFamily="2" charset="-122"/>
              </a:rPr>
              <a:t>r</a:t>
            </a:r>
            <a:r>
              <a:rPr lang="en-US" altLang="zh-CN" sz="2400" b="1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) = 0:  </a:t>
            </a: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12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Thus 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= 3 and 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= -1.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20" name="Object 6">
                <a:extLst>
                  <a:ext uri="{FF2B5EF4-FFF2-40B4-BE49-F238E27FC236}">
                    <a16:creationId xmlns:a16="http://schemas.microsoft.com/office/drawing/2014/main" id="{2C5D7545-EE83-43D8-B699-7EA61C835BAB}"/>
                  </a:ext>
                </a:extLst>
              </p:cNvPr>
              <p:cNvSpPr txBox="1"/>
              <p:nvPr/>
            </p:nvSpPr>
            <p:spPr bwMode="auto">
              <a:xfrm>
                <a:off x="2514600" y="2514600"/>
                <a:ext cx="2641600" cy="8747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220" name="Object 6">
                <a:extLst>
                  <a:ext uri="{FF2B5EF4-FFF2-40B4-BE49-F238E27FC236}">
                    <a16:creationId xmlns:a16="http://schemas.microsoft.com/office/drawing/2014/main" id="{2C5D7545-EE83-43D8-B699-7EA61C835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2514600"/>
                <a:ext cx="2641600" cy="8747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21" name="Object 7">
                <a:extLst>
                  <a:ext uri="{FF2B5EF4-FFF2-40B4-BE49-F238E27FC236}">
                    <a16:creationId xmlns:a16="http://schemas.microsoft.com/office/drawing/2014/main" id="{A07E698F-E134-4BA4-B861-BCDFFD7567BE}"/>
                  </a:ext>
                </a:extLst>
              </p:cNvPr>
              <p:cNvSpPr txBox="1"/>
              <p:nvPr/>
            </p:nvSpPr>
            <p:spPr bwMode="auto">
              <a:xfrm>
                <a:off x="1828800" y="4038600"/>
                <a:ext cx="5743575" cy="8286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−4=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−3=(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−3)(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221" name="Object 7">
                <a:extLst>
                  <a:ext uri="{FF2B5EF4-FFF2-40B4-BE49-F238E27FC236}">
                    <a16:creationId xmlns:a16="http://schemas.microsoft.com/office/drawing/2014/main" id="{A07E698F-E134-4BA4-B861-BCDFFD756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4038600"/>
                <a:ext cx="5743575" cy="828675"/>
              </a:xfrm>
              <a:prstGeom prst="rect">
                <a:avLst/>
              </a:prstGeom>
              <a:blipFill>
                <a:blip r:embed="rId3"/>
                <a:stretch>
                  <a:fillRect b="-148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5A9F2A6-F1C3-4CB6-BFC1-1D5759B6A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Example 1: First Eigenvector </a:t>
            </a:r>
            <a:r>
              <a:rPr lang="en-US" altLang="zh-CN" sz="24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(3 of 9)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A00711F-B883-46ED-A7F9-C4738492B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16863" cy="49530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Eigenvector for </a:t>
            </a:r>
            <a:r>
              <a:rPr lang="en-US" altLang="zh-CN" sz="2400" i="1" dirty="0">
                <a:ea typeface="宋体" panose="02010600030101010101" pitchFamily="2" charset="-122"/>
              </a:rPr>
              <a:t>r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= 3: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 Solve</a:t>
            </a:r>
          </a:p>
          <a:p>
            <a:pPr eaLnBrk="1" hangingPunct="1"/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1200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	by row reducing the augmented matrix: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4" name="Object 4">
                <a:extLst>
                  <a:ext uri="{FF2B5EF4-FFF2-40B4-BE49-F238E27FC236}">
                    <a16:creationId xmlns:a16="http://schemas.microsoft.com/office/drawing/2014/main" id="{3212E904-CA21-4474-BEBC-5505EB8135C1}"/>
                  </a:ext>
                </a:extLst>
              </p:cNvPr>
              <p:cNvSpPr txBox="1"/>
              <p:nvPr/>
            </p:nvSpPr>
            <p:spPr bwMode="auto">
              <a:xfrm>
                <a:off x="1360488" y="2286000"/>
                <a:ext cx="7181850" cy="838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1−3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1−3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244" name="Object 4">
                <a:extLst>
                  <a:ext uri="{FF2B5EF4-FFF2-40B4-BE49-F238E27FC236}">
                    <a16:creationId xmlns:a16="http://schemas.microsoft.com/office/drawing/2014/main" id="{3212E904-CA21-4474-BEBC-5505EB813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0488" y="2286000"/>
                <a:ext cx="7181850" cy="838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45" name="Object 5">
                <a:extLst>
                  <a:ext uri="{FF2B5EF4-FFF2-40B4-BE49-F238E27FC236}">
                    <a16:creationId xmlns:a16="http://schemas.microsoft.com/office/drawing/2014/main" id="{7FB19642-56C9-4B17-A10F-CF9C2527338D}"/>
                  </a:ext>
                </a:extLst>
              </p:cNvPr>
              <p:cNvSpPr txBox="1"/>
              <p:nvPr/>
            </p:nvSpPr>
            <p:spPr bwMode="auto">
              <a:xfrm>
                <a:off x="977900" y="3886200"/>
                <a:ext cx="7839075" cy="16795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−1/2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−1/2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−1/2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</m:m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arbitrary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choose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245" name="Object 5">
                <a:extLst>
                  <a:ext uri="{FF2B5EF4-FFF2-40B4-BE49-F238E27FC236}">
                    <a16:creationId xmlns:a16="http://schemas.microsoft.com/office/drawing/2014/main" id="{7FB19642-56C9-4B17-A10F-CF9C25273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7900" y="3886200"/>
                <a:ext cx="7839075" cy="1679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5E27DF6-A1B1-4943-B1A7-75C6B8C1B3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Example 1: Second Eigenvector </a:t>
            </a:r>
            <a:r>
              <a:rPr lang="en-US" altLang="zh-CN" sz="24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(4 of 9)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2FA4AA9-E6B4-446F-AD41-0E35863D5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16863" cy="49530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Eigenvector for </a:t>
            </a:r>
            <a:r>
              <a:rPr lang="en-US" altLang="zh-CN" sz="2400" i="1"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= -1: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 Solve</a:t>
            </a: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120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	by row reducing the augmented matrix: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8" name="Object 4">
                <a:extLst>
                  <a:ext uri="{FF2B5EF4-FFF2-40B4-BE49-F238E27FC236}">
                    <a16:creationId xmlns:a16="http://schemas.microsoft.com/office/drawing/2014/main" id="{CB96455C-4E20-4363-B9F9-CCB43370C808}"/>
                  </a:ext>
                </a:extLst>
              </p:cNvPr>
              <p:cNvSpPr txBox="1"/>
              <p:nvPr/>
            </p:nvSpPr>
            <p:spPr bwMode="auto">
              <a:xfrm>
                <a:off x="1579563" y="2286000"/>
                <a:ext cx="6742112" cy="838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1+1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1+1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268" name="Object 4">
                <a:extLst>
                  <a:ext uri="{FF2B5EF4-FFF2-40B4-BE49-F238E27FC236}">
                    <a16:creationId xmlns:a16="http://schemas.microsoft.com/office/drawing/2014/main" id="{CB96455C-4E20-4363-B9F9-CCB43370C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9563" y="2286000"/>
                <a:ext cx="6742112" cy="838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69" name="Object 5">
                <a:extLst>
                  <a:ext uri="{FF2B5EF4-FFF2-40B4-BE49-F238E27FC236}">
                    <a16:creationId xmlns:a16="http://schemas.microsoft.com/office/drawing/2014/main" id="{FA27B384-091D-44D9-8664-C36AE468BFE4}"/>
                  </a:ext>
                </a:extLst>
              </p:cNvPr>
              <p:cNvSpPr txBox="1"/>
              <p:nvPr/>
            </p:nvSpPr>
            <p:spPr bwMode="auto">
              <a:xfrm>
                <a:off x="1350963" y="3886200"/>
                <a:ext cx="7091362" cy="16795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+1/2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</m:m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−1/2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−1/2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arbitrary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choose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269" name="Object 5">
                <a:extLst>
                  <a:ext uri="{FF2B5EF4-FFF2-40B4-BE49-F238E27FC236}">
                    <a16:creationId xmlns:a16="http://schemas.microsoft.com/office/drawing/2014/main" id="{FA27B384-091D-44D9-8664-C36AE468B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0963" y="3886200"/>
                <a:ext cx="7091362" cy="1679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6F60C32-03B9-43F4-9124-89E06FA2F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Example 1: General Solution </a:t>
            </a:r>
            <a:r>
              <a:rPr lang="en-US" altLang="zh-CN" sz="2400">
                <a:solidFill>
                  <a:srgbClr val="2125D7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(5 of 9)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C950B68-E8A0-4817-9C68-3E940D27B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916863" cy="49530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The corresponding solutions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 =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400" i="1" baseline="30000">
                <a:ea typeface="宋体" panose="02010600030101010101" pitchFamily="2" charset="-122"/>
                <a:sym typeface="Symbol" panose="05050102010706020507" pitchFamily="18" charset="2"/>
              </a:rPr>
              <a:t>rt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of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2400">
                <a:ea typeface="宋体" panose="02010600030101010101" pitchFamily="2" charset="-122"/>
              </a:rPr>
              <a:t> = </a:t>
            </a:r>
            <a:r>
              <a:rPr lang="en-US" altLang="zh-CN" sz="2400" b="1">
                <a:ea typeface="宋体" panose="02010600030101010101" pitchFamily="2" charset="-122"/>
              </a:rPr>
              <a:t>Ax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are</a:t>
            </a: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The Wronskian of these two solutions is</a:t>
            </a: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Thus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(1)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and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 baseline="30000">
                <a:ea typeface="宋体" panose="02010600030101010101" pitchFamily="2" charset="-122"/>
              </a:rPr>
              <a:t>(2)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are fundamental solutions, and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the general solution of </a:t>
            </a:r>
            <a:r>
              <a:rPr lang="en-US" altLang="zh-CN" sz="2400" b="1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' = </a:t>
            </a:r>
            <a:r>
              <a:rPr lang="en-US" altLang="zh-CN" sz="2400" b="1">
                <a:ea typeface="宋体" panose="02010600030101010101" pitchFamily="2" charset="-122"/>
              </a:rPr>
              <a:t>Ax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2" name="Object 5">
                <a:extLst>
                  <a:ext uri="{FF2B5EF4-FFF2-40B4-BE49-F238E27FC236}">
                    <a16:creationId xmlns:a16="http://schemas.microsoft.com/office/drawing/2014/main" id="{05788B1F-A2B4-4933-A85A-A12AFE13BFA5}"/>
                  </a:ext>
                </a:extLst>
              </p:cNvPr>
              <p:cNvSpPr txBox="1"/>
              <p:nvPr/>
            </p:nvSpPr>
            <p:spPr bwMode="auto">
              <a:xfrm>
                <a:off x="2209800" y="2209800"/>
                <a:ext cx="3568700" cy="795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292" name="Object 5">
                <a:extLst>
                  <a:ext uri="{FF2B5EF4-FFF2-40B4-BE49-F238E27FC236}">
                    <a16:creationId xmlns:a16="http://schemas.microsoft.com/office/drawing/2014/main" id="{05788B1F-A2B4-4933-A85A-A12AFE13B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2209800"/>
                <a:ext cx="3568700" cy="795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93" name="Object 6">
                <a:extLst>
                  <a:ext uri="{FF2B5EF4-FFF2-40B4-BE49-F238E27FC236}">
                    <a16:creationId xmlns:a16="http://schemas.microsoft.com/office/drawing/2014/main" id="{5F67029C-5F82-4E59-ABC3-B6734A7954F2}"/>
                  </a:ext>
                </a:extLst>
              </p:cNvPr>
              <p:cNvSpPr txBox="1"/>
              <p:nvPr/>
            </p:nvSpPr>
            <p:spPr bwMode="auto">
              <a:xfrm>
                <a:off x="2133600" y="3505200"/>
                <a:ext cx="4471988" cy="8397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293" name="Object 6">
                <a:extLst>
                  <a:ext uri="{FF2B5EF4-FFF2-40B4-BE49-F238E27FC236}">
                    <a16:creationId xmlns:a16="http://schemas.microsoft.com/office/drawing/2014/main" id="{5F67029C-5F82-4E59-ABC3-B6734A795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3505200"/>
                <a:ext cx="4471988" cy="8397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94" name="Object 7">
                <a:extLst>
                  <a:ext uri="{FF2B5EF4-FFF2-40B4-BE49-F238E27FC236}">
                    <a16:creationId xmlns:a16="http://schemas.microsoft.com/office/drawing/2014/main" id="{E2804FF9-8009-4E40-91DB-223CE08CC93C}"/>
                  </a:ext>
                </a:extLst>
              </p:cNvPr>
              <p:cNvSpPr txBox="1"/>
              <p:nvPr/>
            </p:nvSpPr>
            <p:spPr bwMode="auto">
              <a:xfrm>
                <a:off x="2209800" y="5181600"/>
                <a:ext cx="4395788" cy="1320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294" name="Object 7">
                <a:extLst>
                  <a:ext uri="{FF2B5EF4-FFF2-40B4-BE49-F238E27FC236}">
                    <a16:creationId xmlns:a16="http://schemas.microsoft.com/office/drawing/2014/main" id="{E2804FF9-8009-4E40-91DB-223CE08CC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5181600"/>
                <a:ext cx="4395788" cy="1320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Expedition">
  <a:themeElements>
    <a:clrScheme name="Expedition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Expedi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Expedition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0F4346924FD54F9299498371E6DC80" ma:contentTypeVersion="4" ma:contentTypeDescription="Create a new document." ma:contentTypeScope="" ma:versionID="a406ae634c6706bda4252b0be0f78e9d">
  <xsd:schema xmlns:xsd="http://www.w3.org/2001/XMLSchema" xmlns:xs="http://www.w3.org/2001/XMLSchema" xmlns:p="http://schemas.microsoft.com/office/2006/metadata/properties" xmlns:ns3="eade027f-faa8-4d0b-811b-220684f1c7d6" targetNamespace="http://schemas.microsoft.com/office/2006/metadata/properties" ma:root="true" ma:fieldsID="3868a7369cd91fcbc04ac806cde4b98b" ns3:_="">
    <xsd:import namespace="eade027f-faa8-4d0b-811b-220684f1c7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e027f-faa8-4d0b-811b-220684f1c7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B5D2E7-D092-469F-85CE-4752DFA237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de027f-faa8-4d0b-811b-220684f1c7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1C1C57-229E-42FA-92BE-E45F0ECDA9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C6A042-4AAE-4C0F-9904-2829067B567F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eade027f-faa8-4d0b-811b-220684f1c7d6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Designs\Expedition.pot</Template>
  <TotalTime>11405</TotalTime>
  <Words>3019</Words>
  <Application>Microsoft Office PowerPoint</Application>
  <PresentationFormat>On-screen Show (4:3)</PresentationFormat>
  <Paragraphs>272</Paragraphs>
  <Slides>30</Slides>
  <Notes>0</Notes>
  <HiddenSlides>12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Times New Roman</vt:lpstr>
      <vt:lpstr>Arial</vt:lpstr>
      <vt:lpstr>Wingdings</vt:lpstr>
      <vt:lpstr>等线</vt:lpstr>
      <vt:lpstr>宋体</vt:lpstr>
      <vt:lpstr>Times</vt:lpstr>
      <vt:lpstr>Symbol</vt:lpstr>
      <vt:lpstr>Expedition</vt:lpstr>
      <vt:lpstr>Ch 7.5: Homogeneous Linear Systems with Constant Coefficients</vt:lpstr>
      <vt:lpstr>Equilibrium Solutions</vt:lpstr>
      <vt:lpstr>Phase Plane</vt:lpstr>
      <vt:lpstr>Solving Homogeneous System</vt:lpstr>
      <vt:lpstr>Example 1:  Direction Field   (1 of 9)</vt:lpstr>
      <vt:lpstr>Example 1:  Eigenvalues (2 of 9)</vt:lpstr>
      <vt:lpstr>Example 1: First Eigenvector (3 of 9)</vt:lpstr>
      <vt:lpstr>Example 1: Second Eigenvector (4 of 9)</vt:lpstr>
      <vt:lpstr>Example 1: General Solution (5 of 9)</vt:lpstr>
      <vt:lpstr>Example 1: Phase Plane for x(1)   (6 of 9)</vt:lpstr>
      <vt:lpstr>Example 1: Phase Plane for x(2)   (7 of 9)</vt:lpstr>
      <vt:lpstr>Example 1:  Phase Plane for General Solution   (8 of 9)</vt:lpstr>
      <vt:lpstr>Example 1:  Time Plots for General Solution   (9 of 9)</vt:lpstr>
      <vt:lpstr>Example 2:    (1 of 9)</vt:lpstr>
      <vt:lpstr>Example 2:  Eigenvalues (2 of 9)</vt:lpstr>
      <vt:lpstr>Example 2: First Eigenvector (3 of 9)</vt:lpstr>
      <vt:lpstr>Example 2: Second Eigenvector (4 of 9)</vt:lpstr>
      <vt:lpstr>Example 2: General Solution (5 of 9)</vt:lpstr>
      <vt:lpstr>Example 2: Phase Plane for x(1)   (6 of 9)</vt:lpstr>
      <vt:lpstr>Example 2: Phase Plane for x(2)   (7 of 9)</vt:lpstr>
      <vt:lpstr>Example 2:  Phase Plane for General Solution   (8 of 9)</vt:lpstr>
      <vt:lpstr>Example 2:  Time Plots for General Solution   (9 of 9)</vt:lpstr>
      <vt:lpstr>2 x 2 Case:   Real Eigenvalues, Saddle Points and Nodes</vt:lpstr>
      <vt:lpstr>Eigenvalues, Eigenvectors  and Fundamental Solutions</vt:lpstr>
      <vt:lpstr>Hermitian Case: Eigenvalues, Eigenvectors &amp; Fundamental Solutions</vt:lpstr>
      <vt:lpstr>Example 3:  Hermitian Matrix   (1 of 3)</vt:lpstr>
      <vt:lpstr>Example 3:  General Solution (2 of 3)</vt:lpstr>
      <vt:lpstr>Example 3: General Solution Behavior  (3 of 3)</vt:lpstr>
      <vt:lpstr>Complex Eigenvalues and Fundamental Solns </vt:lpstr>
      <vt:lpstr>Repeated Eigenvalues and Fundamental Solns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260</dc:title>
  <dc:creator>Phil Gustafson</dc:creator>
  <cp:lastModifiedBy>Mo MU</cp:lastModifiedBy>
  <cp:revision>690</cp:revision>
  <cp:lastPrinted>1601-01-01T00:00:00Z</cp:lastPrinted>
  <dcterms:created xsi:type="dcterms:W3CDTF">2001-08-11T18:03:30Z</dcterms:created>
  <dcterms:modified xsi:type="dcterms:W3CDTF">2020-11-25T13:06:34Z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0x010100110F4346924FD54F9299498371E6DC80</vt:lpwstr>
  </property>
</Properties>
</file>