
<file path=[Content_Types].xml><?xml version="1.0" encoding="utf-8"?>
<Types xmlns="http://schemas.openxmlformats.org/package/2006/content-types">
  <Default Extension="fntdata" ContentType="application/x-fontdata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jHkY3EVk6krG1oDIkgpSnejxkF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89"/>
  </p:normalViewPr>
  <p:slideViewPr>
    <p:cSldViewPr snapToGrid="0" snapToObjects="1">
      <p:cViewPr varScale="1">
        <p:scale>
          <a:sx n="108" d="100"/>
          <a:sy n="108" d="100"/>
        </p:scale>
        <p:origin x="6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21" Type="http://customschemas.google.com/relationships/presentationmetadata" Target="metadata"/><Relationship Id="rId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24" Type="http://schemas.openxmlformats.org/officeDocument/2006/relationships/theme" Target="theme/theme1.xml"/><Relationship Id="rId5" Type="http://schemas.openxmlformats.org/officeDocument/2006/relationships/font" Target="fonts/font2.fntdata"/><Relationship Id="rId23" Type="http://schemas.openxmlformats.org/officeDocument/2006/relationships/viewProps" Target="viewProps.xml"/><Relationship Id="rId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13a3e9609_2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25s, point 1: American Families Plan, </a:t>
            </a:r>
            <a:r>
              <a:rPr lang="en-US" dirty="0" err="1"/>
              <a:t>ObamaCare</a:t>
            </a:r>
            <a:r>
              <a:rPr lang="en-US" dirty="0"/>
              <a:t>, + pt3 Discourage rate arbitrage</a:t>
            </a:r>
            <a:endParaRPr dirty="0"/>
          </a:p>
        </p:txBody>
      </p:sp>
      <p:sp>
        <p:nvSpPr>
          <p:cNvPr id="58" name="Google Shape;58;gd13a3e9609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">
  <p:cSld name="Appendix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>
            <a:spLocks noGrp="1"/>
          </p:cNvSpPr>
          <p:nvPr>
            <p:ph type="sldNum" idx="12"/>
          </p:nvPr>
        </p:nvSpPr>
        <p:spPr>
          <a:xfrm>
            <a:off x="9455831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712384" y="47850"/>
            <a:ext cx="9932558" cy="74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3779"/>
              </a:buClr>
              <a:buSzPts val="2800"/>
              <a:buFont typeface="Calibri"/>
              <a:buNone/>
              <a:defRPr sz="2800" b="1" i="0" u="none" strike="noStrike" cap="none">
                <a:solidFill>
                  <a:srgbClr val="0B37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712384" y="624833"/>
            <a:ext cx="9932558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B367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B36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/>
          <p:nvPr/>
        </p:nvSpPr>
        <p:spPr>
          <a:xfrm>
            <a:off x="0" y="6571129"/>
            <a:ext cx="12192000" cy="2868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Google Shape;7;p2"/>
          <p:cNvCxnSpPr/>
          <p:nvPr/>
        </p:nvCxnSpPr>
        <p:spPr>
          <a:xfrm>
            <a:off x="0" y="6490442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" name="Google Shape;8;p2"/>
          <p:cNvSpPr/>
          <p:nvPr/>
        </p:nvSpPr>
        <p:spPr>
          <a:xfrm>
            <a:off x="10282518" y="6490442"/>
            <a:ext cx="1909482" cy="367558"/>
          </a:xfrm>
          <a:prstGeom prst="rect">
            <a:avLst/>
          </a:prstGeom>
          <a:solidFill>
            <a:srgbClr val="1E4E7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2"/>
          <p:cNvSpPr/>
          <p:nvPr/>
        </p:nvSpPr>
        <p:spPr>
          <a:xfrm>
            <a:off x="264459" y="0"/>
            <a:ext cx="421341" cy="818707"/>
          </a:xfrm>
          <a:prstGeom prst="rect">
            <a:avLst/>
          </a:prstGeom>
          <a:solidFill>
            <a:srgbClr val="1E4E7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" name="Google Shape;10;p2"/>
          <p:cNvCxnSpPr/>
          <p:nvPr/>
        </p:nvCxnSpPr>
        <p:spPr>
          <a:xfrm>
            <a:off x="-8965" y="1085144"/>
            <a:ext cx="12200965" cy="0"/>
          </a:xfrm>
          <a:prstGeom prst="straightConnector1">
            <a:avLst/>
          </a:prstGeom>
          <a:noFill/>
          <a:ln w="1905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32">
          <p15:clr>
            <a:srgbClr val="F26B43"/>
          </p15:clr>
        </p15:guide>
        <p15:guide id="2" pos="7248">
          <p15:clr>
            <a:srgbClr val="F26B43"/>
          </p15:clr>
        </p15:guide>
        <p15:guide id="3" orient="horz" pos="686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7" Type="http://schemas.openxmlformats.org/officeDocument/2006/relationships/hyperlink" Target="https://www.nytimes.com/2021/04/22/business/economy/biden-taxes.html" TargetMode="External"/><Relationship Id="rId12" Type="http://schemas.openxmlformats.org/officeDocument/2006/relationships/image" Target="../media/image5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hyperlink" Target="https://www.wsj.com/articles/capital-gains-taxes-are-on-bidens-radar-as-he-seeks-money-for-social-programs-11619192256" TargetMode="External"/><Relationship Id="rId11" Type="http://schemas.openxmlformats.org/officeDocument/2006/relationships/image" Target="../media/image4.png"/><Relationship Id="rId5" Type="http://schemas.openxmlformats.org/officeDocument/2006/relationships/hyperlink" Target="https://www.cnbc.com/2021/04/22/how-the-biden-capital-gains-tax-proposal-would-hit-the-wealthy.html" TargetMode="External"/><Relationship Id="rId10" Type="http://schemas.openxmlformats.org/officeDocument/2006/relationships/image" Target="../media/image3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d13a3e9609_2_9"/>
          <p:cNvSpPr txBox="1"/>
          <p:nvPr/>
        </p:nvSpPr>
        <p:spPr>
          <a:xfrm>
            <a:off x="712384" y="47850"/>
            <a:ext cx="99327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B3779"/>
                </a:solidFill>
                <a:latin typeface="Calibri"/>
                <a:ea typeface="Calibri"/>
                <a:cs typeface="Calibri"/>
                <a:sym typeface="Calibri"/>
              </a:rPr>
              <a:t>Motivations Behind Rising Tax</a:t>
            </a:r>
            <a:endParaRPr sz="2800" b="1">
              <a:solidFill>
                <a:srgbClr val="0B37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gd13a3e9609_2_9"/>
          <p:cNvSpPr txBox="1"/>
          <p:nvPr/>
        </p:nvSpPr>
        <p:spPr>
          <a:xfrm>
            <a:off x="712374" y="624825"/>
            <a:ext cx="10793700" cy="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B3679"/>
                </a:solidFill>
                <a:latin typeface="Calibri"/>
                <a:ea typeface="Calibri"/>
                <a:cs typeface="Calibri"/>
                <a:sym typeface="Calibri"/>
              </a:rPr>
              <a:t>Increase tax to pay for investments in childcare, healthcare and boosting economic growth</a:t>
            </a:r>
            <a:endParaRPr sz="2000">
              <a:solidFill>
                <a:srgbClr val="0B36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gd13a3e9609_2_9"/>
          <p:cNvSpPr txBox="1">
            <a:spLocks noGrp="1"/>
          </p:cNvSpPr>
          <p:nvPr>
            <p:ph type="sldNum" idx="12"/>
          </p:nvPr>
        </p:nvSpPr>
        <p:spPr>
          <a:xfrm>
            <a:off x="9455831" y="6492875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63" name="Google Shape;63;gd13a3e9609_2_9"/>
          <p:cNvSpPr txBox="1"/>
          <p:nvPr/>
        </p:nvSpPr>
        <p:spPr>
          <a:xfrm>
            <a:off x="0" y="6475775"/>
            <a:ext cx="52401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rgbClr val="929391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lang="en-US" sz="1550">
                <a:solidFill>
                  <a:srgbClr val="92939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CNBC</a:t>
            </a:r>
            <a:r>
              <a:rPr lang="en-US" sz="1550">
                <a:solidFill>
                  <a:srgbClr val="92939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550">
                <a:solidFill>
                  <a:srgbClr val="92939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Wall Street Journal</a:t>
            </a:r>
            <a:r>
              <a:rPr lang="en-US" sz="1550">
                <a:solidFill>
                  <a:srgbClr val="92939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550">
                <a:solidFill>
                  <a:srgbClr val="92939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NY Times</a:t>
            </a:r>
            <a:endParaRPr sz="1550">
              <a:solidFill>
                <a:srgbClr val="9293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" name="Google Shape;64;gd13a3e9609_2_9"/>
          <p:cNvCxnSpPr/>
          <p:nvPr/>
        </p:nvCxnSpPr>
        <p:spPr>
          <a:xfrm>
            <a:off x="170025" y="2131173"/>
            <a:ext cx="3718800" cy="0"/>
          </a:xfrm>
          <a:prstGeom prst="straightConnector1">
            <a:avLst/>
          </a:prstGeom>
          <a:noFill/>
          <a:ln w="25400" cap="flat" cmpd="sng">
            <a:solidFill>
              <a:srgbClr val="07377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5" name="Google Shape;65;gd13a3e9609_2_9"/>
          <p:cNvCxnSpPr/>
          <p:nvPr/>
        </p:nvCxnSpPr>
        <p:spPr>
          <a:xfrm>
            <a:off x="8132768" y="2117725"/>
            <a:ext cx="3727500" cy="0"/>
          </a:xfrm>
          <a:prstGeom prst="straightConnector1">
            <a:avLst/>
          </a:prstGeom>
          <a:noFill/>
          <a:ln w="25400" cap="flat" cmpd="sng">
            <a:solidFill>
              <a:srgbClr val="07377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6" name="Google Shape;66;gd13a3e9609_2_9"/>
          <p:cNvGrpSpPr/>
          <p:nvPr/>
        </p:nvGrpSpPr>
        <p:grpSpPr>
          <a:xfrm>
            <a:off x="324095" y="5133150"/>
            <a:ext cx="3564930" cy="493200"/>
            <a:chOff x="324095" y="5133151"/>
            <a:chExt cx="3564930" cy="493200"/>
          </a:xfrm>
        </p:grpSpPr>
        <p:sp>
          <p:nvSpPr>
            <p:cNvPr id="67" name="Google Shape;67;gd13a3e9609_2_9"/>
            <p:cNvSpPr/>
            <p:nvPr/>
          </p:nvSpPr>
          <p:spPr>
            <a:xfrm>
              <a:off x="976625" y="5133151"/>
              <a:ext cx="2912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Subsidise the </a:t>
              </a:r>
              <a:r>
                <a:rPr lang="en-US" sz="16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Affordable Care Act </a:t>
              </a: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(Obamacare)</a:t>
              </a:r>
              <a:endParaRPr sz="1600"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8" name="Google Shape;68;gd13a3e9609_2_9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324095" y="5133154"/>
              <a:ext cx="525402" cy="49310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9" name="Google Shape;69;gd13a3e9609_2_9"/>
          <p:cNvGrpSpPr/>
          <p:nvPr/>
        </p:nvGrpSpPr>
        <p:grpSpPr>
          <a:xfrm>
            <a:off x="324095" y="4129500"/>
            <a:ext cx="3641730" cy="768600"/>
            <a:chOff x="324095" y="4129500"/>
            <a:chExt cx="3641730" cy="768600"/>
          </a:xfrm>
        </p:grpSpPr>
        <p:pic>
          <p:nvPicPr>
            <p:cNvPr id="70" name="Google Shape;70;gd13a3e9609_2_9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324095" y="4196386"/>
              <a:ext cx="525402" cy="4931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" name="Google Shape;71;gd13a3e9609_2_9"/>
            <p:cNvSpPr/>
            <p:nvPr/>
          </p:nvSpPr>
          <p:spPr>
            <a:xfrm>
              <a:off x="976625" y="4129500"/>
              <a:ext cx="2989200" cy="76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Fund the 2 trillion </a:t>
              </a:r>
              <a:r>
                <a:rPr lang="en-US" sz="16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American Families Plan</a:t>
              </a: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, including </a:t>
              </a:r>
              <a:r>
                <a:rPr lang="en-US" sz="16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childcare</a:t>
              </a: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&amp; </a:t>
              </a:r>
              <a:r>
                <a:rPr lang="en-US" sz="16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education</a:t>
              </a:r>
              <a:endParaRPr sz="16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" name="Google Shape;72;gd13a3e9609_2_9"/>
          <p:cNvGrpSpPr/>
          <p:nvPr/>
        </p:nvGrpSpPr>
        <p:grpSpPr>
          <a:xfrm>
            <a:off x="8300397" y="5739377"/>
            <a:ext cx="3669903" cy="493106"/>
            <a:chOff x="8300397" y="5739377"/>
            <a:chExt cx="3669903" cy="493106"/>
          </a:xfrm>
        </p:grpSpPr>
        <p:pic>
          <p:nvPicPr>
            <p:cNvPr id="73" name="Google Shape;73;gd13a3e9609_2_9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8300397" y="5739377"/>
              <a:ext cx="525402" cy="4931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" name="Google Shape;74;gd13a3e9609_2_9"/>
            <p:cNvSpPr/>
            <p:nvPr/>
          </p:nvSpPr>
          <p:spPr>
            <a:xfrm>
              <a:off x="8894100" y="5786038"/>
              <a:ext cx="3076200" cy="39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Create a larger amount of </a:t>
              </a:r>
              <a:r>
                <a:rPr lang="en-US" sz="16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cash flow</a:t>
              </a: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in the market as a driver force for economic growth in the US</a:t>
              </a:r>
              <a:endParaRPr sz="16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" name="Google Shape;75;gd13a3e9609_2_9"/>
          <p:cNvGrpSpPr/>
          <p:nvPr/>
        </p:nvGrpSpPr>
        <p:grpSpPr>
          <a:xfrm>
            <a:off x="8300397" y="4765701"/>
            <a:ext cx="3823800" cy="933600"/>
            <a:chOff x="8300397" y="4765701"/>
            <a:chExt cx="3823800" cy="933600"/>
          </a:xfrm>
        </p:grpSpPr>
        <p:pic>
          <p:nvPicPr>
            <p:cNvPr id="76" name="Google Shape;76;gd13a3e9609_2_9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8300397" y="4985902"/>
              <a:ext cx="525402" cy="4931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" name="Google Shape;77;gd13a3e9609_2_9"/>
            <p:cNvSpPr/>
            <p:nvPr/>
          </p:nvSpPr>
          <p:spPr>
            <a:xfrm>
              <a:off x="8894096" y="4765701"/>
              <a:ext cx="3230100" cy="93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Discourage </a:t>
              </a:r>
              <a:r>
                <a:rPr lang="en-US" sz="16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rate arbitrage</a:t>
              </a: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for the wealthy </a:t>
              </a:r>
              <a:endParaRPr sz="16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8" name="Google Shape;78;gd13a3e9609_2_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507313" y="2195684"/>
            <a:ext cx="1638162" cy="14437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Google Shape;79;gd13a3e9609_2_9"/>
          <p:cNvCxnSpPr/>
          <p:nvPr/>
        </p:nvCxnSpPr>
        <p:spPr>
          <a:xfrm>
            <a:off x="4162077" y="2131171"/>
            <a:ext cx="3727500" cy="0"/>
          </a:xfrm>
          <a:prstGeom prst="straightConnector1">
            <a:avLst/>
          </a:prstGeom>
          <a:noFill/>
          <a:ln w="25400" cap="flat" cmpd="sng">
            <a:solidFill>
              <a:srgbClr val="07377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80" name="Google Shape;80;gd13a3e9609_2_9"/>
          <p:cNvGrpSpPr/>
          <p:nvPr/>
        </p:nvGrpSpPr>
        <p:grpSpPr>
          <a:xfrm>
            <a:off x="4414179" y="4441044"/>
            <a:ext cx="3538974" cy="708600"/>
            <a:chOff x="4414179" y="4267194"/>
            <a:chExt cx="3538974" cy="708600"/>
          </a:xfrm>
        </p:grpSpPr>
        <p:pic>
          <p:nvPicPr>
            <p:cNvPr id="81" name="Google Shape;81;gd13a3e9609_2_9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414179" y="4374930"/>
              <a:ext cx="525402" cy="4931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Google Shape;82;gd13a3e9609_2_9"/>
            <p:cNvSpPr/>
            <p:nvPr/>
          </p:nvSpPr>
          <p:spPr>
            <a:xfrm>
              <a:off x="5040753" y="4267194"/>
              <a:ext cx="2912400" cy="70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Build </a:t>
              </a:r>
              <a:r>
                <a:rPr lang="en-US" sz="16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physical infrastructure</a:t>
              </a: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including </a:t>
              </a:r>
              <a:r>
                <a:rPr lang="en-US" sz="16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bridges </a:t>
              </a: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and </a:t>
              </a:r>
              <a:r>
                <a:rPr lang="en-US" sz="16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airports</a:t>
              </a:r>
              <a:endParaRPr sz="16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" name="Google Shape;83;gd13a3e9609_2_9"/>
          <p:cNvGrpSpPr/>
          <p:nvPr/>
        </p:nvGrpSpPr>
        <p:grpSpPr>
          <a:xfrm>
            <a:off x="4414168" y="5530847"/>
            <a:ext cx="3538973" cy="493106"/>
            <a:chOff x="4414168" y="5356997"/>
            <a:chExt cx="3538973" cy="493106"/>
          </a:xfrm>
        </p:grpSpPr>
        <p:pic>
          <p:nvPicPr>
            <p:cNvPr id="84" name="Google Shape;84;gd13a3e9609_2_9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414168" y="5356997"/>
              <a:ext cx="525402" cy="4931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Google Shape;85;gd13a3e9609_2_9"/>
            <p:cNvSpPr/>
            <p:nvPr/>
          </p:nvSpPr>
          <p:spPr>
            <a:xfrm>
              <a:off x="5040741" y="5387393"/>
              <a:ext cx="2912400" cy="43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Calibri"/>
                  <a:ea typeface="Calibri"/>
                  <a:cs typeface="Calibri"/>
                  <a:sym typeface="Calibri"/>
                </a:rPr>
                <a:t>Boost “human infrastructure” including </a:t>
              </a: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education</a:t>
              </a:r>
              <a:r>
                <a:rPr lang="en-US" sz="1600">
                  <a:latin typeface="Calibri"/>
                  <a:ea typeface="Calibri"/>
                  <a:cs typeface="Calibri"/>
                  <a:sym typeface="Calibri"/>
                </a:rPr>
                <a:t> and </a:t>
              </a: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nationwide</a:t>
              </a:r>
              <a:r>
                <a:rPr lang="en-US" sz="16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paid leave program</a:t>
              </a:r>
              <a:endParaRPr sz="16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" name="Google Shape;86;gd13a3e9609_2_9"/>
          <p:cNvGrpSpPr/>
          <p:nvPr/>
        </p:nvGrpSpPr>
        <p:grpSpPr>
          <a:xfrm>
            <a:off x="8300397" y="4046991"/>
            <a:ext cx="3823800" cy="933600"/>
            <a:chOff x="8300397" y="4046991"/>
            <a:chExt cx="3823800" cy="933600"/>
          </a:xfrm>
        </p:grpSpPr>
        <p:pic>
          <p:nvPicPr>
            <p:cNvPr id="87" name="Google Shape;87;gd13a3e9609_2_9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8300397" y="4267192"/>
              <a:ext cx="525402" cy="4931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Google Shape;88;gd13a3e9609_2_9"/>
            <p:cNvSpPr/>
            <p:nvPr/>
          </p:nvSpPr>
          <p:spPr>
            <a:xfrm>
              <a:off x="8894096" y="4046991"/>
              <a:ext cx="3230100" cy="93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Termination of t</a:t>
              </a:r>
              <a:r>
                <a:rPr lang="en-US" sz="16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ax break on inheritances</a:t>
              </a:r>
              <a:r>
                <a:rPr lang="en-US" sz="1600">
                  <a:latin typeface="Calibri"/>
                  <a:ea typeface="Calibri"/>
                  <a:cs typeface="Calibri"/>
                  <a:sym typeface="Calibri"/>
                </a:rPr>
                <a:t> closes loopholes for top earners to evade tax</a:t>
              </a:r>
              <a:endParaRPr sz="16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9" name="Google Shape;89;gd13a3e9609_2_9"/>
          <p:cNvSpPr/>
          <p:nvPr/>
        </p:nvSpPr>
        <p:spPr>
          <a:xfrm>
            <a:off x="170027" y="1384871"/>
            <a:ext cx="606900" cy="568800"/>
          </a:xfrm>
          <a:prstGeom prst="roundRect">
            <a:avLst>
              <a:gd name="adj" fmla="val 16667"/>
            </a:avLst>
          </a:prstGeom>
          <a:solidFill>
            <a:srgbClr val="07377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</a:rPr>
              <a:t>1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90" name="Google Shape;90;gd13a3e9609_2_9"/>
          <p:cNvSpPr/>
          <p:nvPr/>
        </p:nvSpPr>
        <p:spPr>
          <a:xfrm>
            <a:off x="4138891" y="1380283"/>
            <a:ext cx="606900" cy="568800"/>
          </a:xfrm>
          <a:prstGeom prst="roundRect">
            <a:avLst>
              <a:gd name="adj" fmla="val 16667"/>
            </a:avLst>
          </a:prstGeom>
          <a:solidFill>
            <a:srgbClr val="07377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000"/>
          </a:p>
        </p:txBody>
      </p:sp>
      <p:sp>
        <p:nvSpPr>
          <p:cNvPr id="91" name="Google Shape;91;gd13a3e9609_2_9"/>
          <p:cNvSpPr/>
          <p:nvPr/>
        </p:nvSpPr>
        <p:spPr>
          <a:xfrm>
            <a:off x="8069297" y="1380283"/>
            <a:ext cx="606900" cy="568800"/>
          </a:xfrm>
          <a:prstGeom prst="roundRect">
            <a:avLst>
              <a:gd name="adj" fmla="val 16667"/>
            </a:avLst>
          </a:prstGeom>
          <a:solidFill>
            <a:srgbClr val="07377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000"/>
          </a:p>
        </p:txBody>
      </p:sp>
      <p:sp>
        <p:nvSpPr>
          <p:cNvPr id="92" name="Google Shape;92;gd13a3e9609_2_9"/>
          <p:cNvSpPr/>
          <p:nvPr/>
        </p:nvSpPr>
        <p:spPr>
          <a:xfrm>
            <a:off x="849497" y="1277378"/>
            <a:ext cx="2989200" cy="725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73779"/>
                </a:solidFill>
                <a:latin typeface="Calibri"/>
                <a:ea typeface="Calibri"/>
                <a:cs typeface="Calibri"/>
                <a:sym typeface="Calibri"/>
              </a:rPr>
              <a:t>Invest in families</a:t>
            </a:r>
            <a:endParaRPr sz="2000" b="1">
              <a:solidFill>
                <a:srgbClr val="0737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d13a3e9609_2_9"/>
          <p:cNvSpPr/>
          <p:nvPr/>
        </p:nvSpPr>
        <p:spPr>
          <a:xfrm>
            <a:off x="4806041" y="1311538"/>
            <a:ext cx="2989200" cy="725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73779"/>
                </a:solidFill>
                <a:latin typeface="Calibri"/>
                <a:ea typeface="Calibri"/>
                <a:cs typeface="Calibri"/>
                <a:sym typeface="Calibri"/>
              </a:rPr>
              <a:t>Build Infrastructure</a:t>
            </a:r>
            <a:endParaRPr sz="2000" b="1">
              <a:solidFill>
                <a:srgbClr val="0737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d13a3e9609_2_9"/>
          <p:cNvSpPr/>
          <p:nvPr/>
        </p:nvSpPr>
        <p:spPr>
          <a:xfrm>
            <a:off x="8831799" y="1281122"/>
            <a:ext cx="2989200" cy="725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73779"/>
                </a:solidFill>
                <a:latin typeface="Calibri"/>
                <a:ea typeface="Calibri"/>
                <a:cs typeface="Calibri"/>
                <a:sym typeface="Calibri"/>
              </a:rPr>
              <a:t>Boost economic growth</a:t>
            </a:r>
            <a:endParaRPr sz="2000" b="1">
              <a:solidFill>
                <a:srgbClr val="0737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gd13a3e9609_2_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027400" y="2210425"/>
            <a:ext cx="1766068" cy="1658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gd13a3e9609_2_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212962" y="2168775"/>
            <a:ext cx="1766068" cy="17417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gd13a3e9609_2_9"/>
          <p:cNvGrpSpPr/>
          <p:nvPr/>
        </p:nvGrpSpPr>
        <p:grpSpPr>
          <a:xfrm>
            <a:off x="324095" y="5861400"/>
            <a:ext cx="3564930" cy="493200"/>
            <a:chOff x="324095" y="5861400"/>
            <a:chExt cx="3564930" cy="493200"/>
          </a:xfrm>
        </p:grpSpPr>
        <p:sp>
          <p:nvSpPr>
            <p:cNvPr id="98" name="Google Shape;98;gd13a3e9609_2_9"/>
            <p:cNvSpPr/>
            <p:nvPr/>
          </p:nvSpPr>
          <p:spPr>
            <a:xfrm>
              <a:off x="976625" y="5861400"/>
              <a:ext cx="2912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Cut tax for lower- and middle- income </a:t>
              </a:r>
              <a:r>
                <a:rPr lang="en-US" sz="16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workers and families</a:t>
              </a:r>
              <a:endParaRPr sz="16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9" name="Google Shape;99;gd13a3e9609_2_9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324095" y="5861404"/>
              <a:ext cx="525402" cy="49310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14508343-5222-1F4D-800D-2FDE6A30E89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5578">
        <p:fade/>
      </p:transition>
    </mc:Choice>
    <mc:Fallback>
      <p:transition spd="med" advTm="2557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1_Blue, 3 Strategy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146</Words>
  <Application>Microsoft Macintosh PowerPoint</Application>
  <PresentationFormat>Widescreen</PresentationFormat>
  <Paragraphs>19</Paragraphs>
  <Slides>1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1_Blue, 3 Strategy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Siu On LAU</dc:creator>
  <cp:lastModifiedBy>Ko Tsun LEUNG</cp:lastModifiedBy>
  <cp:revision>2</cp:revision>
  <dcterms:created xsi:type="dcterms:W3CDTF">2021-04-26T03:00:17Z</dcterms:created>
  <dcterms:modified xsi:type="dcterms:W3CDTF">2021-04-30T03:43:13Z</dcterms:modified>
</cp:coreProperties>
</file>