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4"/>
  </p:sldMasterIdLst>
  <p:notesMasterIdLst>
    <p:notesMasterId r:id="rId131"/>
  </p:notesMasterIdLst>
  <p:handoutMasterIdLst>
    <p:handoutMasterId r:id="rId132"/>
  </p:handoutMasterIdLst>
  <p:sldIdLst>
    <p:sldId id="257" r:id="rId5"/>
    <p:sldId id="600" r:id="rId6"/>
    <p:sldId id="540" r:id="rId7"/>
    <p:sldId id="741" r:id="rId8"/>
    <p:sldId id="742" r:id="rId9"/>
    <p:sldId id="743" r:id="rId10"/>
    <p:sldId id="602" r:id="rId11"/>
    <p:sldId id="603" r:id="rId12"/>
    <p:sldId id="666" r:id="rId13"/>
    <p:sldId id="667" r:id="rId14"/>
    <p:sldId id="604" r:id="rId15"/>
    <p:sldId id="668" r:id="rId16"/>
    <p:sldId id="693" r:id="rId17"/>
    <p:sldId id="694" r:id="rId18"/>
    <p:sldId id="669" r:id="rId19"/>
    <p:sldId id="745" r:id="rId20"/>
    <p:sldId id="748" r:id="rId21"/>
    <p:sldId id="746" r:id="rId22"/>
    <p:sldId id="747" r:id="rId23"/>
    <p:sldId id="744" r:id="rId24"/>
    <p:sldId id="749" r:id="rId25"/>
    <p:sldId id="614" r:id="rId26"/>
    <p:sldId id="671" r:id="rId27"/>
    <p:sldId id="688" r:id="rId28"/>
    <p:sldId id="689" r:id="rId29"/>
    <p:sldId id="691" r:id="rId30"/>
    <p:sldId id="672" r:id="rId31"/>
    <p:sldId id="673" r:id="rId32"/>
    <p:sldId id="674" r:id="rId33"/>
    <p:sldId id="675" r:id="rId34"/>
    <p:sldId id="676" r:id="rId35"/>
    <p:sldId id="692" r:id="rId36"/>
    <p:sldId id="677" r:id="rId37"/>
    <p:sldId id="678" r:id="rId38"/>
    <p:sldId id="679" r:id="rId39"/>
    <p:sldId id="680" r:id="rId40"/>
    <p:sldId id="681" r:id="rId41"/>
    <p:sldId id="682" r:id="rId42"/>
    <p:sldId id="683" r:id="rId43"/>
    <p:sldId id="684" r:id="rId44"/>
    <p:sldId id="685" r:id="rId45"/>
    <p:sldId id="686" r:id="rId46"/>
    <p:sldId id="687" r:id="rId47"/>
    <p:sldId id="615" r:id="rId48"/>
    <p:sldId id="616" r:id="rId49"/>
    <p:sldId id="617" r:id="rId50"/>
    <p:sldId id="695" r:id="rId51"/>
    <p:sldId id="618" r:id="rId52"/>
    <p:sldId id="619" r:id="rId53"/>
    <p:sldId id="620" r:id="rId54"/>
    <p:sldId id="621" r:id="rId55"/>
    <p:sldId id="622" r:id="rId56"/>
    <p:sldId id="623" r:id="rId57"/>
    <p:sldId id="626" r:id="rId58"/>
    <p:sldId id="627" r:id="rId59"/>
    <p:sldId id="628" r:id="rId60"/>
    <p:sldId id="629" r:id="rId61"/>
    <p:sldId id="630" r:id="rId62"/>
    <p:sldId id="631" r:id="rId63"/>
    <p:sldId id="632" r:id="rId64"/>
    <p:sldId id="633" r:id="rId65"/>
    <p:sldId id="634" r:id="rId66"/>
    <p:sldId id="635" r:id="rId67"/>
    <p:sldId id="636" r:id="rId68"/>
    <p:sldId id="637" r:id="rId69"/>
    <p:sldId id="638" r:id="rId70"/>
    <p:sldId id="639" r:id="rId71"/>
    <p:sldId id="640" r:id="rId72"/>
    <p:sldId id="729" r:id="rId73"/>
    <p:sldId id="730" r:id="rId74"/>
    <p:sldId id="731" r:id="rId75"/>
    <p:sldId id="732" r:id="rId76"/>
    <p:sldId id="733" r:id="rId77"/>
    <p:sldId id="734" r:id="rId78"/>
    <p:sldId id="698" r:id="rId79"/>
    <p:sldId id="735" r:id="rId80"/>
    <p:sldId id="699" r:id="rId81"/>
    <p:sldId id="700" r:id="rId82"/>
    <p:sldId id="701" r:id="rId83"/>
    <p:sldId id="702" r:id="rId84"/>
    <p:sldId id="736" r:id="rId85"/>
    <p:sldId id="703" r:id="rId86"/>
    <p:sldId id="704" r:id="rId87"/>
    <p:sldId id="705" r:id="rId88"/>
    <p:sldId id="737" r:id="rId89"/>
    <p:sldId id="706" r:id="rId90"/>
    <p:sldId id="707" r:id="rId91"/>
    <p:sldId id="708" r:id="rId92"/>
    <p:sldId id="709" r:id="rId93"/>
    <p:sldId id="710" r:id="rId94"/>
    <p:sldId id="711" r:id="rId95"/>
    <p:sldId id="712" r:id="rId96"/>
    <p:sldId id="738" r:id="rId97"/>
    <p:sldId id="713" r:id="rId98"/>
    <p:sldId id="714" r:id="rId99"/>
    <p:sldId id="715" r:id="rId100"/>
    <p:sldId id="716" r:id="rId101"/>
    <p:sldId id="717" r:id="rId102"/>
    <p:sldId id="718" r:id="rId103"/>
    <p:sldId id="719" r:id="rId104"/>
    <p:sldId id="720" r:id="rId105"/>
    <p:sldId id="739" r:id="rId106"/>
    <p:sldId id="721" r:id="rId107"/>
    <p:sldId id="722" r:id="rId108"/>
    <p:sldId id="723" r:id="rId109"/>
    <p:sldId id="724" r:id="rId110"/>
    <p:sldId id="725" r:id="rId111"/>
    <p:sldId id="740" r:id="rId112"/>
    <p:sldId id="726" r:id="rId113"/>
    <p:sldId id="727" r:id="rId114"/>
    <p:sldId id="728" r:id="rId115"/>
    <p:sldId id="665" r:id="rId116"/>
    <p:sldId id="580" r:id="rId117"/>
    <p:sldId id="579" r:id="rId118"/>
    <p:sldId id="517" r:id="rId119"/>
    <p:sldId id="518" r:id="rId120"/>
    <p:sldId id="519" r:id="rId121"/>
    <p:sldId id="520" r:id="rId122"/>
    <p:sldId id="593" r:id="rId123"/>
    <p:sldId id="583" r:id="rId124"/>
    <p:sldId id="581" r:id="rId125"/>
    <p:sldId id="585" r:id="rId126"/>
    <p:sldId id="584" r:id="rId127"/>
    <p:sldId id="587" r:id="rId128"/>
    <p:sldId id="586" r:id="rId129"/>
    <p:sldId id="582" r:id="rId130"/>
  </p:sldIdLst>
  <p:sldSz cx="9144000" cy="6858000" type="screen4x3"/>
  <p:notesSz cx="9223375"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0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olfgang Ettlich" initials="WE"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AEC"/>
    <a:srgbClr val="FFFFCC"/>
    <a:srgbClr val="BCCDE6"/>
    <a:srgbClr val="97B2D9"/>
    <a:srgbClr val="A3BADD"/>
    <a:srgbClr val="B0C4E2"/>
    <a:srgbClr val="C5D4E9"/>
    <a:srgbClr val="83A3D3"/>
    <a:srgbClr val="88A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97" autoAdjust="0"/>
  </p:normalViewPr>
  <p:slideViewPr>
    <p:cSldViewPr>
      <p:cViewPr varScale="1">
        <p:scale>
          <a:sx n="98" d="100"/>
          <a:sy n="98" d="100"/>
        </p:scale>
        <p:origin x="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548"/>
    </p:cViewPr>
  </p:sorterViewPr>
  <p:notesViewPr>
    <p:cSldViewPr>
      <p:cViewPr varScale="1">
        <p:scale>
          <a:sx n="48" d="100"/>
          <a:sy n="48" d="100"/>
        </p:scale>
        <p:origin x="-1950" y="-108"/>
      </p:cViewPr>
      <p:guideLst>
        <p:guide orient="horz" pos="2208"/>
        <p:guide pos="29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commentAuthors" Target="commentAuthor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slide" Target="slides/slide122.xml"/><Relationship Id="rId13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notesMaster" Target="notesMasters/notesMaster1.xml"/><Relationship Id="rId136"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997859" cy="350021"/>
          </a:xfrm>
          <a:prstGeom prst="rect">
            <a:avLst/>
          </a:prstGeom>
        </p:spPr>
        <p:txBody>
          <a:bodyPr vert="horz" lIns="90507" tIns="45254" rIns="90507" bIns="45254" rtlCol="0"/>
          <a:lstStyle>
            <a:lvl1pPr algn="l">
              <a:defRPr sz="1200"/>
            </a:lvl1pPr>
          </a:lstStyle>
          <a:p>
            <a:endParaRPr lang="de-DE"/>
          </a:p>
        </p:txBody>
      </p:sp>
      <p:sp>
        <p:nvSpPr>
          <p:cNvPr id="3" name="Date Placeholder 2"/>
          <p:cNvSpPr>
            <a:spLocks noGrp="1"/>
          </p:cNvSpPr>
          <p:nvPr>
            <p:ph type="dt" sz="quarter" idx="1"/>
          </p:nvPr>
        </p:nvSpPr>
        <p:spPr>
          <a:xfrm>
            <a:off x="5223390" y="0"/>
            <a:ext cx="3997859" cy="350021"/>
          </a:xfrm>
          <a:prstGeom prst="rect">
            <a:avLst/>
          </a:prstGeom>
        </p:spPr>
        <p:txBody>
          <a:bodyPr vert="horz" lIns="90507" tIns="45254" rIns="90507" bIns="45254" rtlCol="0"/>
          <a:lstStyle>
            <a:lvl1pPr algn="r">
              <a:defRPr sz="1200"/>
            </a:lvl1pPr>
          </a:lstStyle>
          <a:p>
            <a:fld id="{E5E95A84-55FF-4C83-AC25-170C356E3173}" type="datetimeFigureOut">
              <a:rPr lang="de-DE" smtClean="0"/>
              <a:pPr/>
              <a:t>18.02.2021</a:t>
            </a:fld>
            <a:endParaRPr lang="de-DE"/>
          </a:p>
        </p:txBody>
      </p:sp>
      <p:sp>
        <p:nvSpPr>
          <p:cNvPr id="4" name="Footer Placeholder 3"/>
          <p:cNvSpPr>
            <a:spLocks noGrp="1"/>
          </p:cNvSpPr>
          <p:nvPr>
            <p:ph type="ftr" sz="quarter" idx="2"/>
          </p:nvPr>
        </p:nvSpPr>
        <p:spPr>
          <a:xfrm>
            <a:off x="3" y="6658158"/>
            <a:ext cx="3997859" cy="351132"/>
          </a:xfrm>
          <a:prstGeom prst="rect">
            <a:avLst/>
          </a:prstGeom>
        </p:spPr>
        <p:txBody>
          <a:bodyPr vert="horz" lIns="90507" tIns="45254" rIns="90507" bIns="45254" rtlCol="0" anchor="b"/>
          <a:lstStyle>
            <a:lvl1pPr algn="l">
              <a:defRPr sz="1200"/>
            </a:lvl1pPr>
          </a:lstStyle>
          <a:p>
            <a:endParaRPr lang="de-DE"/>
          </a:p>
        </p:txBody>
      </p:sp>
      <p:sp>
        <p:nvSpPr>
          <p:cNvPr id="5" name="Slide Number Placeholder 4"/>
          <p:cNvSpPr>
            <a:spLocks noGrp="1"/>
          </p:cNvSpPr>
          <p:nvPr>
            <p:ph type="sldNum" sz="quarter" idx="3"/>
          </p:nvPr>
        </p:nvSpPr>
        <p:spPr>
          <a:xfrm>
            <a:off x="5223390" y="6658158"/>
            <a:ext cx="3997859" cy="351132"/>
          </a:xfrm>
          <a:prstGeom prst="rect">
            <a:avLst/>
          </a:prstGeom>
        </p:spPr>
        <p:txBody>
          <a:bodyPr vert="horz" lIns="90507" tIns="45254" rIns="90507" bIns="45254" rtlCol="0" anchor="b"/>
          <a:lstStyle>
            <a:lvl1pPr algn="r">
              <a:defRPr sz="1200"/>
            </a:lvl1pPr>
          </a:lstStyle>
          <a:p>
            <a:fld id="{2F0760A7-FB7C-42BC-BC0A-09E2A1490457}" type="slidenum">
              <a:rPr lang="de-DE" smtClean="0"/>
              <a:pPr/>
              <a:t>‹#›</a:t>
            </a:fld>
            <a:endParaRPr lang="de-DE"/>
          </a:p>
        </p:txBody>
      </p:sp>
    </p:spTree>
    <p:extLst>
      <p:ext uri="{BB962C8B-B14F-4D97-AF65-F5344CB8AC3E}">
        <p14:creationId xmlns:p14="http://schemas.microsoft.com/office/powerpoint/2010/main" val="195373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8" name="Rectangle 4"/>
          <p:cNvSpPr>
            <a:spLocks noGrp="1" noRot="1" noChangeAspect="1" noChangeArrowheads="1" noTextEdit="1"/>
          </p:cNvSpPr>
          <p:nvPr>
            <p:ph type="sldImg" idx="2"/>
          </p:nvPr>
        </p:nvSpPr>
        <p:spPr bwMode="auto">
          <a:xfrm>
            <a:off x="2698750" y="525463"/>
            <a:ext cx="3854450" cy="2892425"/>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22338" y="3558537"/>
            <a:ext cx="7378700" cy="2926084"/>
          </a:xfrm>
          <a:prstGeom prst="rect">
            <a:avLst/>
          </a:prstGeom>
          <a:noFill/>
          <a:ln w="9525">
            <a:noFill/>
            <a:miter lim="800000"/>
            <a:headEnd/>
            <a:tailEnd/>
          </a:ln>
          <a:effectLst/>
        </p:spPr>
        <p:txBody>
          <a:bodyPr vert="horz" wrap="square" lIns="95566" tIns="47784" rIns="95566" bIns="47784"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7174" name="Rectangle 6"/>
          <p:cNvSpPr>
            <a:spLocks noGrp="1" noChangeArrowheads="1"/>
          </p:cNvSpPr>
          <p:nvPr>
            <p:ph type="ftr" sz="quarter" idx="4"/>
          </p:nvPr>
        </p:nvSpPr>
        <p:spPr bwMode="auto">
          <a:xfrm>
            <a:off x="3" y="6658665"/>
            <a:ext cx="3996796" cy="350520"/>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defRPr sz="1300" smtClean="0"/>
            </a:lvl1pPr>
          </a:lstStyle>
          <a:p>
            <a:pPr>
              <a:defRPr/>
            </a:pPr>
            <a:endParaRPr lang="en-US" altLang="zh-TW"/>
          </a:p>
        </p:txBody>
      </p:sp>
      <p:sp>
        <p:nvSpPr>
          <p:cNvPr id="7175" name="Rectangle 7"/>
          <p:cNvSpPr>
            <a:spLocks noGrp="1" noChangeArrowheads="1"/>
          </p:cNvSpPr>
          <p:nvPr>
            <p:ph type="sldNum" sz="quarter" idx="5"/>
          </p:nvPr>
        </p:nvSpPr>
        <p:spPr bwMode="auto">
          <a:xfrm>
            <a:off x="5224448" y="6658665"/>
            <a:ext cx="3996796" cy="350520"/>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lgn="r">
              <a:defRPr sz="1300" smtClean="0"/>
            </a:lvl1pPr>
          </a:lstStyle>
          <a:p>
            <a:pPr>
              <a:defRPr/>
            </a:pPr>
            <a:fld id="{65A11C32-994B-4717-BE91-B1BC5B174454}" type="slidenum">
              <a:rPr lang="en-US" altLang="zh-TW"/>
              <a:pPr>
                <a:defRPr/>
              </a:pPr>
              <a:t>‹#›</a:t>
            </a:fld>
            <a:endParaRPr lang="en-US" altLang="zh-TW"/>
          </a:p>
        </p:txBody>
      </p:sp>
    </p:spTree>
    <p:extLst>
      <p:ext uri="{BB962C8B-B14F-4D97-AF65-F5344CB8AC3E}">
        <p14:creationId xmlns:p14="http://schemas.microsoft.com/office/powerpoint/2010/main" val="543950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750" y="525463"/>
            <a:ext cx="3854450" cy="2892425"/>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a:t>
            </a:fld>
            <a:endParaRPr lang="en-US" altLang="zh-TW"/>
          </a:p>
        </p:txBody>
      </p:sp>
    </p:spTree>
    <p:extLst>
      <p:ext uri="{BB962C8B-B14F-4D97-AF65-F5344CB8AC3E}">
        <p14:creationId xmlns:p14="http://schemas.microsoft.com/office/powerpoint/2010/main" val="1170474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LBS Helene Rey ARQ webinar Dec 2020 https://www.youtube.com/watch?v=OMFV-3sJQhw&amp;feature=youtu.be </a:t>
            </a:r>
            <a:endParaRPr lang="en-US" dirty="0"/>
          </a:p>
        </p:txBody>
      </p:sp>
      <p:sp>
        <p:nvSpPr>
          <p:cNvPr id="4" name="Slide Number Placeholder 3"/>
          <p:cNvSpPr>
            <a:spLocks noGrp="1"/>
          </p:cNvSpPr>
          <p:nvPr>
            <p:ph type="sldNum" sz="quarter" idx="10"/>
          </p:nvPr>
        </p:nvSpPr>
        <p:spPr/>
        <p:txBody>
          <a:bodyPr/>
          <a:lstStyle/>
          <a:p>
            <a:fld id="{5C2043FF-DA92-45E9-ADCC-DD3D5384DB51}" type="slidenum">
              <a:rPr lang="en-US" smtClean="0"/>
              <a:t>16</a:t>
            </a:fld>
            <a:endParaRPr lang="en-US"/>
          </a:p>
        </p:txBody>
      </p:sp>
    </p:spTree>
    <p:extLst>
      <p:ext uri="{BB962C8B-B14F-4D97-AF65-F5344CB8AC3E}">
        <p14:creationId xmlns:p14="http://schemas.microsoft.com/office/powerpoint/2010/main" val="4053089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FT 7 Nov 2020 https://www.ft.com/content/378acc52-b1a5-4d58-8a87-8ea052b2c610?ftcamp=engage%2Femail%2Fnewsletters%2Fsmart_brief%2Fsmartbriefnewsletterscontrafcf%2Fauddev&amp;segid=0800933</a:t>
            </a:r>
          </a:p>
          <a:p>
            <a:endParaRPr lang="en-US" dirty="0"/>
          </a:p>
        </p:txBody>
      </p:sp>
      <p:sp>
        <p:nvSpPr>
          <p:cNvPr id="4" name="Slide Number Placeholder 3"/>
          <p:cNvSpPr>
            <a:spLocks noGrp="1"/>
          </p:cNvSpPr>
          <p:nvPr>
            <p:ph type="sldNum" sz="quarter" idx="10"/>
          </p:nvPr>
        </p:nvSpPr>
        <p:spPr/>
        <p:txBody>
          <a:bodyPr/>
          <a:lstStyle/>
          <a:p>
            <a:fld id="{85FDBB55-5D9E-4598-BC5F-5BBFB50F30D4}" type="slidenum">
              <a:rPr lang="en-US" smtClean="0"/>
              <a:t>17</a:t>
            </a:fld>
            <a:endParaRPr lang="en-US"/>
          </a:p>
        </p:txBody>
      </p:sp>
    </p:spTree>
    <p:extLst>
      <p:ext uri="{BB962C8B-B14F-4D97-AF65-F5344CB8AC3E}">
        <p14:creationId xmlns:p14="http://schemas.microsoft.com/office/powerpoint/2010/main" val="3907161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Source: LBS Helene Rey ARQ webinar Dec 2020 https://www.youtube.com/watch?v=OMFV-3sJQhw&amp;feature=youtu.be </a:t>
            </a:r>
          </a:p>
          <a:p>
            <a:endParaRPr lang="en-US" dirty="0"/>
          </a:p>
        </p:txBody>
      </p:sp>
      <p:sp>
        <p:nvSpPr>
          <p:cNvPr id="4" name="Slide Number Placeholder 3"/>
          <p:cNvSpPr>
            <a:spLocks noGrp="1"/>
          </p:cNvSpPr>
          <p:nvPr>
            <p:ph type="sldNum" sz="quarter" idx="10"/>
          </p:nvPr>
        </p:nvSpPr>
        <p:spPr/>
        <p:txBody>
          <a:bodyPr/>
          <a:lstStyle/>
          <a:p>
            <a:fld id="{5C2043FF-DA92-45E9-ADCC-DD3D5384DB51}" type="slidenum">
              <a:rPr lang="en-US" smtClean="0"/>
              <a:t>18</a:t>
            </a:fld>
            <a:endParaRPr lang="en-US"/>
          </a:p>
        </p:txBody>
      </p:sp>
    </p:spTree>
    <p:extLst>
      <p:ext uri="{BB962C8B-B14F-4D97-AF65-F5344CB8AC3E}">
        <p14:creationId xmlns:p14="http://schemas.microsoft.com/office/powerpoint/2010/main" val="2137229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Source: LBS Helene Rey ARQ webinar Dec 2020 https://www.youtube.com/watch?v=OMFV-3sJQhw&amp;feature=youtu.be </a:t>
            </a:r>
          </a:p>
          <a:p>
            <a:endParaRPr lang="en-US" dirty="0"/>
          </a:p>
        </p:txBody>
      </p:sp>
      <p:sp>
        <p:nvSpPr>
          <p:cNvPr id="4" name="Slide Number Placeholder 3"/>
          <p:cNvSpPr>
            <a:spLocks noGrp="1"/>
          </p:cNvSpPr>
          <p:nvPr>
            <p:ph type="sldNum" sz="quarter" idx="10"/>
          </p:nvPr>
        </p:nvSpPr>
        <p:spPr/>
        <p:txBody>
          <a:bodyPr/>
          <a:lstStyle/>
          <a:p>
            <a:fld id="{5C2043FF-DA92-45E9-ADCC-DD3D5384DB51}" type="slidenum">
              <a:rPr lang="en-US" smtClean="0"/>
              <a:t>19</a:t>
            </a:fld>
            <a:endParaRPr lang="en-US"/>
          </a:p>
        </p:txBody>
      </p:sp>
    </p:spTree>
    <p:extLst>
      <p:ext uri="{BB962C8B-B14F-4D97-AF65-F5344CB8AC3E}">
        <p14:creationId xmlns:p14="http://schemas.microsoft.com/office/powerpoint/2010/main" val="1823605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LinkedIn https://www.linkedin.com/feed/</a:t>
            </a:r>
            <a:endParaRPr lang="en-US" dirty="0"/>
          </a:p>
        </p:txBody>
      </p:sp>
      <p:sp>
        <p:nvSpPr>
          <p:cNvPr id="4" name="Slide Number Placeholder 3"/>
          <p:cNvSpPr>
            <a:spLocks noGrp="1"/>
          </p:cNvSpPr>
          <p:nvPr>
            <p:ph type="sldNum" sz="quarter" idx="10"/>
          </p:nvPr>
        </p:nvSpPr>
        <p:spPr/>
        <p:txBody>
          <a:bodyPr/>
          <a:lstStyle/>
          <a:p>
            <a:fld id="{7023A2B9-F10E-4A73-9816-11DB9E466B8F}" type="slidenum">
              <a:rPr lang="en-US" smtClean="0"/>
              <a:t>20</a:t>
            </a:fld>
            <a:endParaRPr lang="en-US"/>
          </a:p>
        </p:txBody>
      </p:sp>
    </p:spTree>
    <p:extLst>
      <p:ext uri="{BB962C8B-B14F-4D97-AF65-F5344CB8AC3E}">
        <p14:creationId xmlns:p14="http://schemas.microsoft.com/office/powerpoint/2010/main" val="2939725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14692" name="Slide Number Placeholder 3"/>
          <p:cNvSpPr>
            <a:spLocks noGrp="1"/>
          </p:cNvSpPr>
          <p:nvPr>
            <p:ph type="sldNum" sz="quarter" idx="5"/>
          </p:nvPr>
        </p:nvSpPr>
        <p:spPr>
          <a:noFill/>
        </p:spPr>
        <p:txBody>
          <a:bodyPr/>
          <a:lstStyle/>
          <a:p>
            <a:fld id="{D214F67A-C538-4E07-8A81-A1F3D79F438F}" type="slidenum">
              <a:rPr lang="en-US" altLang="zh-TW"/>
              <a:pPr/>
              <a:t>22</a:t>
            </a:fld>
            <a:endParaRPr lang="en-US" altLang="zh-TW"/>
          </a:p>
        </p:txBody>
      </p:sp>
    </p:spTree>
    <p:extLst>
      <p:ext uri="{BB962C8B-B14F-4D97-AF65-F5344CB8AC3E}">
        <p14:creationId xmlns:p14="http://schemas.microsoft.com/office/powerpoint/2010/main" val="3129753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F40BCC5-B5FC-4AAD-99A2-3BC1AF1943CF}" type="slidenum">
              <a:rPr lang="en-US" altLang="en-US">
                <a:latin typeface="Arial" charset="0"/>
                <a:cs typeface="Arial" charset="0"/>
              </a:rPr>
              <a:pPr fontAlgn="base">
                <a:spcBef>
                  <a:spcPct val="0"/>
                </a:spcBef>
                <a:spcAft>
                  <a:spcPct val="0"/>
                </a:spcAft>
              </a:pPr>
              <a:t>23</a:t>
            </a:fld>
            <a:endParaRPr lang="en-US" altLang="en-US">
              <a:latin typeface="Arial" charset="0"/>
              <a:cs typeface="Arial" charset="0"/>
            </a:endParaRPr>
          </a:p>
        </p:txBody>
      </p:sp>
      <p:sp>
        <p:nvSpPr>
          <p:cNvPr id="26626" name="Placeholder 2"/>
          <p:cNvSpPr>
            <a:spLocks noGrp="1" noRot="1" noChangeAspect="1" noChangeArrowheads="1" noTextEdit="1"/>
          </p:cNvSpPr>
          <p:nvPr>
            <p:ph type="sldImg"/>
          </p:nvPr>
        </p:nvSpPr>
        <p:spPr bwMode="auto">
          <a:xfrm>
            <a:off x="2862263" y="525463"/>
            <a:ext cx="3505200" cy="2628900"/>
          </a:xfrm>
          <a:noFill/>
          <a:ln>
            <a:solidFill>
              <a:srgbClr val="000000"/>
            </a:solidFill>
            <a:miter lim="800000"/>
            <a:headEnd/>
            <a:tailEnd/>
          </a:ln>
        </p:spPr>
      </p:sp>
      <p:sp>
        <p:nvSpPr>
          <p:cNvPr id="26627" name="Placeholder 3"/>
          <p:cNvSpPr>
            <a:spLocks noGrp="1" noChangeArrowheads="1"/>
          </p:cNvSpPr>
          <p:nvPr>
            <p:ph type="body" idx="1"/>
          </p:nvPr>
        </p:nvSpPr>
        <p:spPr bwMode="auto">
          <a:xfrm>
            <a:off x="1229787" y="3329939"/>
            <a:ext cx="6763809" cy="3154680"/>
          </a:xfrm>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640316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04452" name="Slide Number Placeholder 3"/>
          <p:cNvSpPr>
            <a:spLocks noGrp="1"/>
          </p:cNvSpPr>
          <p:nvPr>
            <p:ph type="sldNum" sz="quarter" idx="5"/>
          </p:nvPr>
        </p:nvSpPr>
        <p:spPr>
          <a:noFill/>
        </p:spPr>
        <p:txBody>
          <a:bodyPr/>
          <a:lstStyle/>
          <a:p>
            <a:fld id="{121FC7AA-9E2B-40A8-9952-DD2C6A791D29}" type="slidenum">
              <a:rPr lang="en-US" altLang="zh-TW"/>
              <a:pPr/>
              <a:t>24</a:t>
            </a:fld>
            <a:endParaRPr lang="en-US" altLang="zh-TW"/>
          </a:p>
        </p:txBody>
      </p:sp>
    </p:spTree>
    <p:extLst>
      <p:ext uri="{BB962C8B-B14F-4D97-AF65-F5344CB8AC3E}">
        <p14:creationId xmlns:p14="http://schemas.microsoft.com/office/powerpoint/2010/main" val="1035684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04452" name="Slide Number Placeholder 3"/>
          <p:cNvSpPr>
            <a:spLocks noGrp="1"/>
          </p:cNvSpPr>
          <p:nvPr>
            <p:ph type="sldNum" sz="quarter" idx="5"/>
          </p:nvPr>
        </p:nvSpPr>
        <p:spPr>
          <a:noFill/>
        </p:spPr>
        <p:txBody>
          <a:bodyPr/>
          <a:lstStyle/>
          <a:p>
            <a:fld id="{121FC7AA-9E2B-40A8-9952-DD2C6A791D29}" type="slidenum">
              <a:rPr lang="en-US" altLang="zh-TW"/>
              <a:pPr/>
              <a:t>26</a:t>
            </a:fld>
            <a:endParaRPr lang="en-US" altLang="zh-TW"/>
          </a:p>
        </p:txBody>
      </p:sp>
    </p:spTree>
    <p:extLst>
      <p:ext uri="{BB962C8B-B14F-4D97-AF65-F5344CB8AC3E}">
        <p14:creationId xmlns:p14="http://schemas.microsoft.com/office/powerpoint/2010/main" val="3819932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5B7BCF-DE02-46DC-9974-6FA789E2E10F}" type="slidenum">
              <a:rPr lang="en-US" altLang="en-US">
                <a:latin typeface="Arial" charset="0"/>
                <a:cs typeface="Arial" charset="0"/>
              </a:rPr>
              <a:pPr fontAlgn="base">
                <a:spcBef>
                  <a:spcPct val="0"/>
                </a:spcBef>
                <a:spcAft>
                  <a:spcPct val="0"/>
                </a:spcAft>
              </a:pPr>
              <a:t>27</a:t>
            </a:fld>
            <a:endParaRPr lang="en-US" altLang="en-US">
              <a:latin typeface="Arial" charset="0"/>
              <a:cs typeface="Arial" charset="0"/>
            </a:endParaRPr>
          </a:p>
        </p:txBody>
      </p:sp>
      <p:sp>
        <p:nvSpPr>
          <p:cNvPr id="28674"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28675"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250346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7163" y="525463"/>
            <a:ext cx="3856037" cy="2892425"/>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a:t>
            </a:fld>
            <a:endParaRPr lang="en-US" altLang="zh-TW"/>
          </a:p>
        </p:txBody>
      </p:sp>
    </p:spTree>
    <p:extLst>
      <p:ext uri="{BB962C8B-B14F-4D97-AF65-F5344CB8AC3E}">
        <p14:creationId xmlns:p14="http://schemas.microsoft.com/office/powerpoint/2010/main" val="1505650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3D0DB2-CC87-4B73-BC2C-3E6588BEB77E}" type="slidenum">
              <a:rPr lang="en-US" altLang="en-US">
                <a:latin typeface="Arial" charset="0"/>
                <a:cs typeface="Arial" charset="0"/>
              </a:rPr>
              <a:pPr fontAlgn="base">
                <a:spcBef>
                  <a:spcPct val="0"/>
                </a:spcBef>
                <a:spcAft>
                  <a:spcPct val="0"/>
                </a:spcAft>
              </a:pPr>
              <a:t>28</a:t>
            </a:fld>
            <a:endParaRPr lang="en-US" altLang="en-US">
              <a:latin typeface="Arial" charset="0"/>
              <a:cs typeface="Arial" charset="0"/>
            </a:endParaRPr>
          </a:p>
        </p:txBody>
      </p:sp>
      <p:sp>
        <p:nvSpPr>
          <p:cNvPr id="30722"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30723"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060659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B67DFF8-A4B5-4528-BB14-9B9CE21D21B8}" type="slidenum">
              <a:rPr lang="en-US" altLang="en-US">
                <a:latin typeface="Arial" charset="0"/>
                <a:cs typeface="Arial" charset="0"/>
              </a:rPr>
              <a:pPr fontAlgn="base">
                <a:spcBef>
                  <a:spcPct val="0"/>
                </a:spcBef>
                <a:spcAft>
                  <a:spcPct val="0"/>
                </a:spcAft>
              </a:pPr>
              <a:t>29</a:t>
            </a:fld>
            <a:endParaRPr lang="en-US" altLang="en-US">
              <a:latin typeface="Arial" charset="0"/>
              <a:cs typeface="Arial" charset="0"/>
            </a:endParaRPr>
          </a:p>
        </p:txBody>
      </p:sp>
      <p:sp>
        <p:nvSpPr>
          <p:cNvPr id="32770"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32771"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067880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B67DFF8-A4B5-4528-BB14-9B9CE21D21B8}" type="slidenum">
              <a:rPr lang="en-US" altLang="en-US">
                <a:latin typeface="Arial" charset="0"/>
                <a:cs typeface="Arial" charset="0"/>
              </a:rPr>
              <a:pPr fontAlgn="base">
                <a:spcBef>
                  <a:spcPct val="0"/>
                </a:spcBef>
                <a:spcAft>
                  <a:spcPct val="0"/>
                </a:spcAft>
              </a:pPr>
              <a:t>30</a:t>
            </a:fld>
            <a:endParaRPr lang="en-US" altLang="en-US">
              <a:latin typeface="Arial" charset="0"/>
              <a:cs typeface="Arial" charset="0"/>
            </a:endParaRPr>
          </a:p>
        </p:txBody>
      </p:sp>
      <p:sp>
        <p:nvSpPr>
          <p:cNvPr id="32770"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32771"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319287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0F28F4-8400-470D-8D7E-B8EA094159D1}" type="slidenum">
              <a:rPr lang="en-US" altLang="en-US">
                <a:latin typeface="Arial" charset="0"/>
                <a:cs typeface="Arial" charset="0"/>
              </a:rPr>
              <a:pPr fontAlgn="base">
                <a:spcBef>
                  <a:spcPct val="0"/>
                </a:spcBef>
                <a:spcAft>
                  <a:spcPct val="0"/>
                </a:spcAft>
              </a:pPr>
              <a:t>33</a:t>
            </a:fld>
            <a:endParaRPr lang="en-US" altLang="en-US">
              <a:latin typeface="Arial" charset="0"/>
              <a:cs typeface="Arial" charset="0"/>
            </a:endParaRPr>
          </a:p>
        </p:txBody>
      </p:sp>
      <p:sp>
        <p:nvSpPr>
          <p:cNvPr id="35842"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35843"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007358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A554AB-E6AF-49C7-8F5E-3C5B5B3FBC62}" type="slidenum">
              <a:rPr lang="en-US" altLang="en-US">
                <a:latin typeface="Arial" charset="0"/>
                <a:cs typeface="Arial" charset="0"/>
              </a:rPr>
              <a:pPr fontAlgn="base">
                <a:spcBef>
                  <a:spcPct val="0"/>
                </a:spcBef>
                <a:spcAft>
                  <a:spcPct val="0"/>
                </a:spcAft>
              </a:pPr>
              <a:t>34</a:t>
            </a:fld>
            <a:endParaRPr lang="en-US" altLang="en-US">
              <a:latin typeface="Arial" charset="0"/>
              <a:cs typeface="Arial" charset="0"/>
            </a:endParaRPr>
          </a:p>
        </p:txBody>
      </p:sp>
      <p:sp>
        <p:nvSpPr>
          <p:cNvPr id="37890"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37891"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949333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F7475F-92CF-4E23-8DBD-052ACF8B01CC}" type="slidenum">
              <a:rPr lang="en-US" altLang="en-US">
                <a:latin typeface="Arial" charset="0"/>
                <a:cs typeface="Arial" charset="0"/>
              </a:rPr>
              <a:pPr fontAlgn="base">
                <a:spcBef>
                  <a:spcPct val="0"/>
                </a:spcBef>
                <a:spcAft>
                  <a:spcPct val="0"/>
                </a:spcAft>
              </a:pPr>
              <a:t>35</a:t>
            </a:fld>
            <a:endParaRPr lang="en-US" altLang="en-US">
              <a:latin typeface="Arial" charset="0"/>
              <a:cs typeface="Arial" charset="0"/>
            </a:endParaRPr>
          </a:p>
        </p:txBody>
      </p:sp>
      <p:sp>
        <p:nvSpPr>
          <p:cNvPr id="61442"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61443"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072859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F7475F-92CF-4E23-8DBD-052ACF8B01CC}" type="slidenum">
              <a:rPr lang="en-US" altLang="en-US">
                <a:latin typeface="Arial" charset="0"/>
                <a:cs typeface="Arial" charset="0"/>
              </a:rPr>
              <a:pPr fontAlgn="base">
                <a:spcBef>
                  <a:spcPct val="0"/>
                </a:spcBef>
                <a:spcAft>
                  <a:spcPct val="0"/>
                </a:spcAft>
              </a:pPr>
              <a:t>36</a:t>
            </a:fld>
            <a:endParaRPr lang="en-US" altLang="en-US">
              <a:latin typeface="Arial" charset="0"/>
              <a:cs typeface="Arial" charset="0"/>
            </a:endParaRPr>
          </a:p>
        </p:txBody>
      </p:sp>
      <p:sp>
        <p:nvSpPr>
          <p:cNvPr id="61442"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61443"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4109514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F7475F-92CF-4E23-8DBD-052ACF8B01CC}" type="slidenum">
              <a:rPr lang="en-US" altLang="en-US">
                <a:latin typeface="Arial" charset="0"/>
                <a:cs typeface="Arial" charset="0"/>
              </a:rPr>
              <a:pPr fontAlgn="base">
                <a:spcBef>
                  <a:spcPct val="0"/>
                </a:spcBef>
                <a:spcAft>
                  <a:spcPct val="0"/>
                </a:spcAft>
              </a:pPr>
              <a:t>37</a:t>
            </a:fld>
            <a:endParaRPr lang="en-US" altLang="en-US">
              <a:latin typeface="Arial" charset="0"/>
              <a:cs typeface="Arial" charset="0"/>
            </a:endParaRPr>
          </a:p>
        </p:txBody>
      </p:sp>
      <p:sp>
        <p:nvSpPr>
          <p:cNvPr id="61442"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61443"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560865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860F4E4-D257-4332-A520-B08497B0805F}" type="slidenum">
              <a:rPr lang="en-US" altLang="en-US">
                <a:latin typeface="Arial" charset="0"/>
                <a:cs typeface="Arial" charset="0"/>
              </a:rPr>
              <a:pPr fontAlgn="base">
                <a:spcBef>
                  <a:spcPct val="0"/>
                </a:spcBef>
                <a:spcAft>
                  <a:spcPct val="0"/>
                </a:spcAft>
              </a:pPr>
              <a:t>38</a:t>
            </a:fld>
            <a:endParaRPr lang="en-US" altLang="en-US">
              <a:latin typeface="Arial" charset="0"/>
              <a:cs typeface="Arial" charset="0"/>
            </a:endParaRPr>
          </a:p>
        </p:txBody>
      </p:sp>
      <p:sp>
        <p:nvSpPr>
          <p:cNvPr id="41986"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4198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63953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7814B8D-611C-4EA1-8912-4A5AB5E87D63}" type="slidenum">
              <a:rPr lang="en-US" altLang="en-US">
                <a:latin typeface="Arial" charset="0"/>
                <a:cs typeface="Arial" charset="0"/>
              </a:rPr>
              <a:pPr fontAlgn="base">
                <a:spcBef>
                  <a:spcPct val="0"/>
                </a:spcBef>
                <a:spcAft>
                  <a:spcPct val="0"/>
                </a:spcAft>
              </a:pPr>
              <a:t>41</a:t>
            </a:fld>
            <a:endParaRPr lang="en-US" altLang="en-US">
              <a:latin typeface="Arial" charset="0"/>
              <a:cs typeface="Arial" charset="0"/>
            </a:endParaRPr>
          </a:p>
        </p:txBody>
      </p:sp>
      <p:sp>
        <p:nvSpPr>
          <p:cNvPr id="5017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5017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83036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6AA05D-8C87-4B6F-8AAA-3DA928018135}" type="slidenum">
              <a:rPr lang="en-US" altLang="zh-TW"/>
              <a:pPr/>
              <a:t>4</a:t>
            </a:fld>
            <a:endParaRPr lang="en-US" altLang="zh-TW"/>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altLang="zh-TW">
                <a:ea typeface="SimSun" pitchFamily="2" charset="-122"/>
              </a:rPr>
              <a:t>“Trading Places” – funny movie starring Eddie Murphy and Dan Ackroyd – good background information on commodity trading </a:t>
            </a:r>
          </a:p>
          <a:p>
            <a:r>
              <a:rPr lang="en-US" altLang="zh-TW">
                <a:ea typeface="SimSun" pitchFamily="2" charset="-122"/>
              </a:rPr>
              <a:t>“Wall Street” – eponymous illustration of the M&amp;A fever and junk bond market starring Michael Douglas </a:t>
            </a:r>
          </a:p>
          <a:p>
            <a:r>
              <a:rPr lang="en-US" altLang="zh-TW">
                <a:ea typeface="SimSun" pitchFamily="2" charset="-122"/>
              </a:rPr>
              <a:t>“Boiler Room” – relatively recent movie about penny stock trading in the US – </a:t>
            </a:r>
          </a:p>
          <a:p>
            <a:r>
              <a:rPr lang="en-US" altLang="zh-TW">
                <a:ea typeface="SimSun" pitchFamily="2" charset="-122"/>
              </a:rPr>
              <a:t>“Barbarians at the Gate” – the movie from the famous book depicting the giant KKR deal for RJR Nabisco – </a:t>
            </a:r>
          </a:p>
          <a:p>
            <a:r>
              <a:rPr lang="en-US" altLang="zh-TW">
                <a:ea typeface="SimSun" pitchFamily="2" charset="-122"/>
              </a:rPr>
              <a:t>“Rogue Trader” – the story of Nick Leeson and the collapse of Barings – </a:t>
            </a:r>
          </a:p>
          <a:p>
            <a:r>
              <a:rPr lang="en-US" altLang="zh-TW">
                <a:ea typeface="SimSun" pitchFamily="2" charset="-122"/>
              </a:rPr>
              <a:t>“Other People’s Money” – a funny movie starring Danny De Vito, building on “Wall Street” but as a comedy – </a:t>
            </a:r>
          </a:p>
          <a:p>
            <a:r>
              <a:rPr lang="en-US" altLang="zh-TW">
                <a:ea typeface="SimSun" pitchFamily="2" charset="-122"/>
              </a:rPr>
              <a:t>“Glengarry Glen Ross” – a dark satire of the ultra-salesmanship in the world of real estate – but could be similarly applied to sales teams in banks! </a:t>
            </a:r>
          </a:p>
          <a:p>
            <a:r>
              <a:rPr lang="en-US" altLang="zh-TW">
                <a:ea typeface="SimSun" pitchFamily="2" charset="-122"/>
              </a:rPr>
              <a:t>“Liar’s Poker” – the movie from the book (the book is much better)- </a:t>
            </a:r>
          </a:p>
          <a:p>
            <a:r>
              <a:rPr lang="en-US" altLang="zh-TW">
                <a:ea typeface="SimSun" pitchFamily="2" charset="-122"/>
              </a:rPr>
              <a:t>“Rollover” – not terribly good movie starring Jane Fonda and Kris Kristofferson but provides some background on money &amp; commodity markets and crises – </a:t>
            </a:r>
          </a:p>
          <a:p>
            <a:r>
              <a:rPr lang="en-US" altLang="zh-TW">
                <a:ea typeface="SimSun" pitchFamily="2" charset="-122"/>
              </a:rPr>
              <a:t>“Dealers” – </a:t>
            </a:r>
          </a:p>
        </p:txBody>
      </p:sp>
    </p:spTree>
    <p:extLst>
      <p:ext uri="{BB962C8B-B14F-4D97-AF65-F5344CB8AC3E}">
        <p14:creationId xmlns:p14="http://schemas.microsoft.com/office/powerpoint/2010/main" val="615526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D1DD88-ACB2-42EB-A3CE-F9B10D972577}" type="slidenum">
              <a:rPr lang="en-US" altLang="en-US">
                <a:latin typeface="Arial" charset="0"/>
                <a:cs typeface="Arial" charset="0"/>
              </a:rPr>
              <a:pPr fontAlgn="base">
                <a:spcBef>
                  <a:spcPct val="0"/>
                </a:spcBef>
                <a:spcAft>
                  <a:spcPct val="0"/>
                </a:spcAft>
              </a:pPr>
              <a:t>42</a:t>
            </a:fld>
            <a:endParaRPr lang="en-US" altLang="en-US">
              <a:latin typeface="Arial" charset="0"/>
              <a:cs typeface="Arial" charset="0"/>
            </a:endParaRPr>
          </a:p>
        </p:txBody>
      </p:sp>
      <p:sp>
        <p:nvSpPr>
          <p:cNvPr id="57346"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5734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896202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303C57-C7B4-4505-A499-6078084E0894}" type="slidenum">
              <a:rPr lang="en-US" altLang="en-US">
                <a:latin typeface="Arial" charset="0"/>
                <a:cs typeface="Arial" charset="0"/>
              </a:rPr>
              <a:pPr fontAlgn="base">
                <a:spcBef>
                  <a:spcPct val="0"/>
                </a:spcBef>
                <a:spcAft>
                  <a:spcPct val="0"/>
                </a:spcAft>
              </a:pPr>
              <a:t>43</a:t>
            </a:fld>
            <a:endParaRPr lang="en-US" altLang="en-US">
              <a:latin typeface="Arial" charset="0"/>
              <a:cs typeface="Arial" charset="0"/>
            </a:endParaRPr>
          </a:p>
        </p:txBody>
      </p:sp>
      <p:sp>
        <p:nvSpPr>
          <p:cNvPr id="59394"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59395"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550415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18788" name="Slide Number Placeholder 3"/>
          <p:cNvSpPr>
            <a:spLocks noGrp="1"/>
          </p:cNvSpPr>
          <p:nvPr>
            <p:ph type="sldNum" sz="quarter" idx="5"/>
          </p:nvPr>
        </p:nvSpPr>
        <p:spPr>
          <a:noFill/>
        </p:spPr>
        <p:txBody>
          <a:bodyPr/>
          <a:lstStyle/>
          <a:p>
            <a:fld id="{8C944D59-EAC6-4BDF-8130-0E356E47BF33}" type="slidenum">
              <a:rPr lang="en-US" altLang="zh-TW"/>
              <a:pPr/>
              <a:t>44</a:t>
            </a:fld>
            <a:endParaRPr lang="en-US" altLang="zh-TW"/>
          </a:p>
        </p:txBody>
      </p:sp>
    </p:spTree>
    <p:extLst>
      <p:ext uri="{BB962C8B-B14F-4D97-AF65-F5344CB8AC3E}">
        <p14:creationId xmlns:p14="http://schemas.microsoft.com/office/powerpoint/2010/main" val="2050679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20836" name="Slide Number Placeholder 3"/>
          <p:cNvSpPr>
            <a:spLocks noGrp="1"/>
          </p:cNvSpPr>
          <p:nvPr>
            <p:ph type="sldNum" sz="quarter" idx="5"/>
          </p:nvPr>
        </p:nvSpPr>
        <p:spPr>
          <a:noFill/>
        </p:spPr>
        <p:txBody>
          <a:bodyPr/>
          <a:lstStyle/>
          <a:p>
            <a:fld id="{748FBE6E-25DA-44BF-A33D-8DD88AD0516E}" type="slidenum">
              <a:rPr lang="en-US" altLang="zh-TW"/>
              <a:pPr/>
              <a:t>45</a:t>
            </a:fld>
            <a:endParaRPr lang="en-US" altLang="zh-TW"/>
          </a:p>
        </p:txBody>
      </p:sp>
    </p:spTree>
    <p:extLst>
      <p:ext uri="{BB962C8B-B14F-4D97-AF65-F5344CB8AC3E}">
        <p14:creationId xmlns:p14="http://schemas.microsoft.com/office/powerpoint/2010/main" val="3449401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22884" name="Slide Number Placeholder 3"/>
          <p:cNvSpPr>
            <a:spLocks noGrp="1"/>
          </p:cNvSpPr>
          <p:nvPr>
            <p:ph type="sldNum" sz="quarter" idx="5"/>
          </p:nvPr>
        </p:nvSpPr>
        <p:spPr>
          <a:noFill/>
        </p:spPr>
        <p:txBody>
          <a:bodyPr/>
          <a:lstStyle/>
          <a:p>
            <a:fld id="{47BCBA6B-2C3A-4861-A93A-80AD0E449812}" type="slidenum">
              <a:rPr lang="en-US" altLang="zh-TW"/>
              <a:pPr/>
              <a:t>46</a:t>
            </a:fld>
            <a:endParaRPr lang="en-US" altLang="zh-TW"/>
          </a:p>
        </p:txBody>
      </p:sp>
    </p:spTree>
    <p:extLst>
      <p:ext uri="{BB962C8B-B14F-4D97-AF65-F5344CB8AC3E}">
        <p14:creationId xmlns:p14="http://schemas.microsoft.com/office/powerpoint/2010/main" val="14508033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24932" name="Slide Number Placeholder 3"/>
          <p:cNvSpPr>
            <a:spLocks noGrp="1"/>
          </p:cNvSpPr>
          <p:nvPr>
            <p:ph type="sldNum" sz="quarter" idx="5"/>
          </p:nvPr>
        </p:nvSpPr>
        <p:spPr>
          <a:noFill/>
        </p:spPr>
        <p:txBody>
          <a:bodyPr/>
          <a:lstStyle/>
          <a:p>
            <a:fld id="{245B94F9-9A84-4B47-BCCF-F2C9C2CA8FAE}" type="slidenum">
              <a:rPr lang="en-US" altLang="zh-TW"/>
              <a:pPr/>
              <a:t>48</a:t>
            </a:fld>
            <a:endParaRPr lang="en-US" altLang="zh-TW"/>
          </a:p>
        </p:txBody>
      </p:sp>
    </p:spTree>
    <p:extLst>
      <p:ext uri="{BB962C8B-B14F-4D97-AF65-F5344CB8AC3E}">
        <p14:creationId xmlns:p14="http://schemas.microsoft.com/office/powerpoint/2010/main" val="1283717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26980" name="Slide Number Placeholder 3"/>
          <p:cNvSpPr>
            <a:spLocks noGrp="1"/>
          </p:cNvSpPr>
          <p:nvPr>
            <p:ph type="sldNum" sz="quarter" idx="5"/>
          </p:nvPr>
        </p:nvSpPr>
        <p:spPr>
          <a:noFill/>
        </p:spPr>
        <p:txBody>
          <a:bodyPr/>
          <a:lstStyle/>
          <a:p>
            <a:fld id="{032CB869-4F87-4E39-BEED-9C29CFF8F429}" type="slidenum">
              <a:rPr lang="en-US" altLang="zh-TW"/>
              <a:pPr/>
              <a:t>49</a:t>
            </a:fld>
            <a:endParaRPr lang="en-US" altLang="zh-TW"/>
          </a:p>
        </p:txBody>
      </p:sp>
    </p:spTree>
    <p:extLst>
      <p:ext uri="{BB962C8B-B14F-4D97-AF65-F5344CB8AC3E}">
        <p14:creationId xmlns:p14="http://schemas.microsoft.com/office/powerpoint/2010/main" val="30698722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29028" name="Slide Number Placeholder 3"/>
          <p:cNvSpPr>
            <a:spLocks noGrp="1"/>
          </p:cNvSpPr>
          <p:nvPr>
            <p:ph type="sldNum" sz="quarter" idx="5"/>
          </p:nvPr>
        </p:nvSpPr>
        <p:spPr>
          <a:noFill/>
        </p:spPr>
        <p:txBody>
          <a:bodyPr/>
          <a:lstStyle/>
          <a:p>
            <a:fld id="{BB34CC3C-3431-4EB3-B751-EA71AB8DEEA5}" type="slidenum">
              <a:rPr lang="en-US" altLang="zh-TW"/>
              <a:pPr/>
              <a:t>51</a:t>
            </a:fld>
            <a:endParaRPr lang="en-US" altLang="zh-TW"/>
          </a:p>
        </p:txBody>
      </p:sp>
    </p:spTree>
    <p:extLst>
      <p:ext uri="{BB962C8B-B14F-4D97-AF65-F5344CB8AC3E}">
        <p14:creationId xmlns:p14="http://schemas.microsoft.com/office/powerpoint/2010/main" val="2044163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31076" name="Slide Number Placeholder 3"/>
          <p:cNvSpPr>
            <a:spLocks noGrp="1"/>
          </p:cNvSpPr>
          <p:nvPr>
            <p:ph type="sldNum" sz="quarter" idx="5"/>
          </p:nvPr>
        </p:nvSpPr>
        <p:spPr>
          <a:noFill/>
        </p:spPr>
        <p:txBody>
          <a:bodyPr/>
          <a:lstStyle/>
          <a:p>
            <a:fld id="{D3D27E21-4EBB-4E64-9211-303F9EC989D4}" type="slidenum">
              <a:rPr lang="en-US" altLang="zh-TW"/>
              <a:pPr/>
              <a:t>52</a:t>
            </a:fld>
            <a:endParaRPr lang="en-US" altLang="zh-TW"/>
          </a:p>
        </p:txBody>
      </p:sp>
    </p:spTree>
    <p:extLst>
      <p:ext uri="{BB962C8B-B14F-4D97-AF65-F5344CB8AC3E}">
        <p14:creationId xmlns:p14="http://schemas.microsoft.com/office/powerpoint/2010/main" val="1871259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33124" name="Slide Number Placeholder 3"/>
          <p:cNvSpPr>
            <a:spLocks noGrp="1"/>
          </p:cNvSpPr>
          <p:nvPr>
            <p:ph type="sldNum" sz="quarter" idx="5"/>
          </p:nvPr>
        </p:nvSpPr>
        <p:spPr>
          <a:noFill/>
        </p:spPr>
        <p:txBody>
          <a:bodyPr/>
          <a:lstStyle/>
          <a:p>
            <a:fld id="{947255FC-578B-4504-97F4-C36FDEAAA0E5}" type="slidenum">
              <a:rPr lang="en-US" altLang="zh-TW"/>
              <a:pPr/>
              <a:t>53</a:t>
            </a:fld>
            <a:endParaRPr lang="en-US" altLang="zh-TW"/>
          </a:p>
        </p:txBody>
      </p:sp>
    </p:spTree>
    <p:extLst>
      <p:ext uri="{BB962C8B-B14F-4D97-AF65-F5344CB8AC3E}">
        <p14:creationId xmlns:p14="http://schemas.microsoft.com/office/powerpoint/2010/main" val="3620841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C0319-1A14-4F47-8876-56B322FF5AF8}" type="slidenum">
              <a:rPr lang="en-US" altLang="zh-TW"/>
              <a:pPr/>
              <a:t>5</a:t>
            </a:fld>
            <a:endParaRPr lang="en-US" altLang="zh-TW"/>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xfrm>
            <a:off x="1350355" y="3318314"/>
            <a:ext cx="7421193" cy="3143031"/>
          </a:xfrm>
        </p:spPr>
        <p:txBody>
          <a:bodyPr/>
          <a:lstStyle/>
          <a:p>
            <a:pPr>
              <a:lnSpc>
                <a:spcPct val="80000"/>
              </a:lnSpc>
            </a:pPr>
            <a:r>
              <a:rPr lang="en-US" altLang="zh-TW" sz="800">
                <a:ea typeface="SimSun" pitchFamily="2" charset="-122"/>
              </a:rPr>
              <a:t>“Liar’s Poker” – highly entertaining read about life in fixed income - </a:t>
            </a:r>
            <a:r>
              <a:rPr lang="en-US" altLang="zh-TW" sz="800"/>
              <a:t>Lewis describes his four years with the Wall Street firm Salomon Brothers, from his bizarre hiring through the training program to his years as a successful bond trader. Lewis illustrates how economic decisions made at the national level changed securities markets and made bonds the most lucrative game on the Street. His description of the firm's personalities and of the events from 1984 through the crash of October 1987 are vivid and memorable. </a:t>
            </a:r>
            <a:endParaRPr lang="en-US" altLang="zh-TW" sz="800">
              <a:ea typeface="SimSun" pitchFamily="2" charset="-122"/>
            </a:endParaRPr>
          </a:p>
          <a:p>
            <a:pPr>
              <a:lnSpc>
                <a:spcPct val="80000"/>
              </a:lnSpc>
            </a:pPr>
            <a:r>
              <a:rPr lang="en-US" altLang="zh-TW" sz="800">
                <a:ea typeface="SimSun" pitchFamily="2" charset="-122"/>
              </a:rPr>
              <a:t>“When Genius Failed” – the story of LTCM – </a:t>
            </a:r>
            <a:r>
              <a:rPr lang="en-US" altLang="zh-TW" sz="800"/>
              <a:t>Roger Lowenstein's </a:t>
            </a:r>
            <a:r>
              <a:rPr lang="en-US" altLang="zh-TW" sz="800" i="1"/>
              <a:t>When Genius Failed</a:t>
            </a:r>
            <a:r>
              <a:rPr lang="en-US" altLang="zh-TW" sz="800"/>
              <a:t> is the gripping story of the Fed's unprecedented move, the incredible heights reached by LTCM, and the firm's eventual dramatic demise. </a:t>
            </a:r>
            <a:endParaRPr lang="en-US" altLang="zh-TW" sz="800">
              <a:ea typeface="SimSun" pitchFamily="2" charset="-122"/>
            </a:endParaRPr>
          </a:p>
          <a:p>
            <a:pPr>
              <a:lnSpc>
                <a:spcPct val="80000"/>
              </a:lnSpc>
            </a:pPr>
            <a:r>
              <a:rPr lang="en-US" altLang="zh-TW" sz="800">
                <a:ea typeface="SimSun" pitchFamily="2" charset="-122"/>
              </a:rPr>
              <a:t>“Barbarians at the Gate” – the story of RJR Nabisco and KKR </a:t>
            </a:r>
          </a:p>
          <a:p>
            <a:pPr>
              <a:lnSpc>
                <a:spcPct val="80000"/>
              </a:lnSpc>
            </a:pPr>
            <a:r>
              <a:rPr lang="en-US" altLang="zh-TW" sz="800">
                <a:ea typeface="SimSun" pitchFamily="2" charset="-122"/>
              </a:rPr>
              <a:t>“Fool’s Gold” excellent story of the financial crisis of 2008 told through the story of the JPM derivatives group. “</a:t>
            </a:r>
            <a:r>
              <a:rPr lang="en-US" altLang="zh-TW"/>
              <a:t>Tett has the remarkable ability to make swaps, derivatives and their arcane securitized, synthetic offspring understandable to a financially challenged dummy like me and she does it while telling the tale of how this brainstorming group of J.P. Morgan whiz kids came up with a way to make risk, riskless, removing old constraints and unleashing a great wave of capital into the economy that should have been beneficial. But, sadly, it was all too good to be true. When Morgan s rivals combined this financial alchemy with subprime mortgage madness, without considering that a boom could bust, it was all over, leaving us battered by the rippling toxic aftereffects of unregulated greed “</a:t>
            </a:r>
            <a:endParaRPr lang="en-US" altLang="zh-TW" sz="800">
              <a:ea typeface="SimSun" pitchFamily="2" charset="-122"/>
            </a:endParaRPr>
          </a:p>
          <a:p>
            <a:pPr>
              <a:lnSpc>
                <a:spcPct val="80000"/>
              </a:lnSpc>
            </a:pPr>
            <a:r>
              <a:rPr lang="en-US" altLang="zh-TW" sz="800">
                <a:ea typeface="SimSun" pitchFamily="2" charset="-122"/>
              </a:rPr>
              <a:t>“Monkey Business” – sobering read about life as an associate in an investment bank - </a:t>
            </a:r>
            <a:r>
              <a:rPr lang="en-US" altLang="zh-TW" sz="800"/>
              <a:t>As eager-beaver business school students, Rolfe and Troob garnered job offers as junior associates at the elite Wall Street investment bank Donaldson, Lufkin &amp; Jenrette, lured by dreams of wealth, glamour and power. By the time Rolfe and Troob were able to discern the key fact that the "investment banking community has long been an oligopoly, with only a handful of real players with the size and scale to drive through the big deals," they were already grappling with the gritty reality of performing grunt labor in an environment ruled by despotic senior partners who called innumerable meetings to set unrealistic deadlines and make superhuman demands on anybody within screaming distance. </a:t>
            </a:r>
            <a:endParaRPr lang="en-US" altLang="zh-TW" sz="800">
              <a:ea typeface="SimSun" pitchFamily="2" charset="-122"/>
            </a:endParaRPr>
          </a:p>
          <a:p>
            <a:pPr>
              <a:lnSpc>
                <a:spcPct val="80000"/>
              </a:lnSpc>
            </a:pPr>
            <a:r>
              <a:rPr lang="en-US" altLang="zh-TW" sz="800">
                <a:ea typeface="SimSun" pitchFamily="2" charset="-122"/>
              </a:rPr>
              <a:t>“Hedgehogging” - </a:t>
            </a:r>
            <a:r>
              <a:rPr lang="en-US" altLang="zh-TW" sz="800"/>
              <a:t>In Hedgehogging, Biggs offers a fascinating glimpse behind the scenes at the personalities and egos making decisions about the enormous sums being dumped en masse into these funds. It's full of personal anecdotes and critical insights from an insider's insider. You should not even consider giving money to anyone on Wall Street ever again until you've read this book. He discusses investing in general, hedge funds in particular, and how he has learned to find and profit from the best moneymaking opportunities in an eat-what-you-kill, cutthroat investment world. </a:t>
            </a:r>
          </a:p>
          <a:p>
            <a:r>
              <a:rPr lang="en-US" altLang="zh-TW"/>
              <a:t>“The Big Short”</a:t>
            </a:r>
            <a:r>
              <a:rPr lang="en-US" altLang="zh-TW" b="1"/>
              <a:t> </a:t>
            </a:r>
            <a:r>
              <a:rPr lang="en-US" altLang="zh-TW"/>
              <a:t>Although Lewis is perhaps best known for his sports-related nonfiction (including ), his first book was the autobiographical , in which he chronicled his disillusionment as a young gun on Wall Street in the greed is good 1980s. He returns to his financial roots to excavate the crisis of 2007–2008, employing his trademark technique of casting a microcosmic lens on the personal histories of several Wall Street outsiders who were betting against the grain—to shed light on the macrocosmic tale of greed and fear.</a:t>
            </a:r>
          </a:p>
          <a:p>
            <a:r>
              <a:rPr lang="en-US" altLang="zh-TW" sz="800">
                <a:ea typeface="SimSun" pitchFamily="2" charset="-122"/>
              </a:rPr>
              <a:t>“F.I.A.S.C.O” – another sobering read about an associate’s life, in derivatives this time – </a:t>
            </a:r>
            <a:r>
              <a:rPr lang="en-US" altLang="zh-TW" sz="800"/>
              <a:t>FIASCO is the shocking story of one man's education in the jungles of Wall Street. As a young derivatives salesman at Morgan Stanley, Frank Partnoy learned to buy and sell billions of dollars worth of securities that were so complex many traders themselves didn't understand them. In his behind-the-scenes look at the trading floor and the offices of one of the world's top investment firms, Partnoy recounts the macho attitudes and fiercely competitive ploys of his office mates. And he takes us to the annual drunken skeet-shooting competition, FIASCO, where he and his colleagues sharpen the killer instincts they are encouraged to use against their competitors, their clients, and each other. </a:t>
            </a:r>
          </a:p>
          <a:p>
            <a:pPr>
              <a:lnSpc>
                <a:spcPct val="80000"/>
              </a:lnSpc>
            </a:pPr>
            <a:r>
              <a:rPr lang="en-US" altLang="zh-TW" sz="800">
                <a:ea typeface="SimSun" pitchFamily="2" charset="-122"/>
              </a:rPr>
              <a:t>Traders, guns and money” – fantastic stories on derivatives from an experienced trader and now educator</a:t>
            </a:r>
          </a:p>
          <a:p>
            <a:pPr>
              <a:lnSpc>
                <a:spcPct val="80000"/>
              </a:lnSpc>
            </a:pPr>
            <a:r>
              <a:rPr lang="en-US" altLang="zh-TW" sz="800">
                <a:ea typeface="SimSun" pitchFamily="2" charset="-122"/>
              </a:rPr>
              <a:t>Other recommendations</a:t>
            </a:r>
          </a:p>
          <a:p>
            <a:pPr>
              <a:lnSpc>
                <a:spcPct val="80000"/>
              </a:lnSpc>
            </a:pPr>
            <a:r>
              <a:rPr lang="en-US" altLang="zh-TW" sz="800">
                <a:ea typeface="SimSun" pitchFamily="2" charset="-122"/>
              </a:rPr>
              <a:t>“Against the Gods – The Remarkable Story of Risk” – fantastic book about risk in all its aspects – a must read if you’re going to be in markets! </a:t>
            </a:r>
          </a:p>
          <a:p>
            <a:pPr>
              <a:lnSpc>
                <a:spcPct val="80000"/>
              </a:lnSpc>
            </a:pPr>
            <a:r>
              <a:rPr lang="en-US" altLang="zh-TW" sz="800">
                <a:ea typeface="SimSun" pitchFamily="2" charset="-122"/>
              </a:rPr>
              <a:t>“Goldman Sachs: the culture of success” – book about GS – </a:t>
            </a:r>
          </a:p>
          <a:p>
            <a:pPr>
              <a:lnSpc>
                <a:spcPct val="80000"/>
              </a:lnSpc>
            </a:pPr>
            <a:r>
              <a:rPr lang="en-US" altLang="zh-TW" sz="800">
                <a:ea typeface="SimSun" pitchFamily="2" charset="-122"/>
              </a:rPr>
              <a:t>“My Life as a Quant” – a recent book about an academic’s foray in the real world of financial markets (!!!!) – </a:t>
            </a:r>
          </a:p>
          <a:p>
            <a:pPr>
              <a:lnSpc>
                <a:spcPct val="80000"/>
              </a:lnSpc>
            </a:pPr>
            <a:r>
              <a:rPr lang="en-US" altLang="zh-TW" sz="800">
                <a:ea typeface="SimSun" pitchFamily="2" charset="-122"/>
              </a:rPr>
              <a:t>“Predator’s Ball” – the story of junk bonds, DBL and Mike Milken </a:t>
            </a:r>
          </a:p>
          <a:p>
            <a:pPr>
              <a:lnSpc>
                <a:spcPct val="80000"/>
              </a:lnSpc>
            </a:pPr>
            <a:endParaRPr lang="en-US" altLang="zh-TW" sz="800">
              <a:ea typeface="SimSun" pitchFamily="2" charset="-122"/>
            </a:endParaRPr>
          </a:p>
          <a:p>
            <a:pPr>
              <a:lnSpc>
                <a:spcPct val="80000"/>
              </a:lnSpc>
            </a:pPr>
            <a:r>
              <a:rPr lang="en-US" altLang="zh-TW" sz="800">
                <a:ea typeface="SimSun" pitchFamily="2" charset="-122"/>
              </a:rPr>
              <a:t>“Merkin Brothers” – tongue-in-cheek account of the pre-crisis Asian I-banks antics by the editor of Finance Asia – I have a limited supply of books available at the deeply discounted price of HKD 50-</a:t>
            </a:r>
          </a:p>
          <a:p>
            <a:pPr>
              <a:lnSpc>
                <a:spcPct val="80000"/>
              </a:lnSpc>
            </a:pPr>
            <a:endParaRPr lang="en-US" altLang="zh-TW" sz="800"/>
          </a:p>
        </p:txBody>
      </p:sp>
    </p:spTree>
    <p:extLst>
      <p:ext uri="{BB962C8B-B14F-4D97-AF65-F5344CB8AC3E}">
        <p14:creationId xmlns:p14="http://schemas.microsoft.com/office/powerpoint/2010/main" val="31402595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39268" name="Slide Number Placeholder 3"/>
          <p:cNvSpPr>
            <a:spLocks noGrp="1"/>
          </p:cNvSpPr>
          <p:nvPr>
            <p:ph type="sldNum" sz="quarter" idx="5"/>
          </p:nvPr>
        </p:nvSpPr>
        <p:spPr>
          <a:noFill/>
        </p:spPr>
        <p:txBody>
          <a:bodyPr/>
          <a:lstStyle/>
          <a:p>
            <a:fld id="{071D1D23-1460-48EC-A9BE-DC8E9FE2A000}" type="slidenum">
              <a:rPr lang="en-US" altLang="zh-TW"/>
              <a:pPr/>
              <a:t>55</a:t>
            </a:fld>
            <a:endParaRPr lang="en-US" altLang="zh-TW"/>
          </a:p>
        </p:txBody>
      </p:sp>
    </p:spTree>
    <p:extLst>
      <p:ext uri="{BB962C8B-B14F-4D97-AF65-F5344CB8AC3E}">
        <p14:creationId xmlns:p14="http://schemas.microsoft.com/office/powerpoint/2010/main" val="30149643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41316" name="Slide Number Placeholder 3"/>
          <p:cNvSpPr>
            <a:spLocks noGrp="1"/>
          </p:cNvSpPr>
          <p:nvPr>
            <p:ph type="sldNum" sz="quarter" idx="5"/>
          </p:nvPr>
        </p:nvSpPr>
        <p:spPr>
          <a:noFill/>
        </p:spPr>
        <p:txBody>
          <a:bodyPr/>
          <a:lstStyle/>
          <a:p>
            <a:fld id="{4F8BB3FD-8226-4B07-9008-5220F93B26C0}" type="slidenum">
              <a:rPr lang="en-US" altLang="zh-TW"/>
              <a:pPr/>
              <a:t>56</a:t>
            </a:fld>
            <a:endParaRPr lang="en-US" altLang="zh-TW"/>
          </a:p>
        </p:txBody>
      </p:sp>
    </p:spTree>
    <p:extLst>
      <p:ext uri="{BB962C8B-B14F-4D97-AF65-F5344CB8AC3E}">
        <p14:creationId xmlns:p14="http://schemas.microsoft.com/office/powerpoint/2010/main" val="41492998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47460" name="Slide Number Placeholder 3"/>
          <p:cNvSpPr>
            <a:spLocks noGrp="1"/>
          </p:cNvSpPr>
          <p:nvPr>
            <p:ph type="sldNum" sz="quarter" idx="5"/>
          </p:nvPr>
        </p:nvSpPr>
        <p:spPr>
          <a:noFill/>
        </p:spPr>
        <p:txBody>
          <a:bodyPr/>
          <a:lstStyle/>
          <a:p>
            <a:fld id="{9FE055A1-1572-40C1-8A78-7738FE0D7C98}" type="slidenum">
              <a:rPr lang="en-US" altLang="zh-TW"/>
              <a:pPr/>
              <a:t>57</a:t>
            </a:fld>
            <a:endParaRPr lang="en-US" altLang="zh-TW"/>
          </a:p>
        </p:txBody>
      </p:sp>
    </p:spTree>
    <p:extLst>
      <p:ext uri="{BB962C8B-B14F-4D97-AF65-F5344CB8AC3E}">
        <p14:creationId xmlns:p14="http://schemas.microsoft.com/office/powerpoint/2010/main" val="28239538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49508" name="Slide Number Placeholder 3"/>
          <p:cNvSpPr>
            <a:spLocks noGrp="1"/>
          </p:cNvSpPr>
          <p:nvPr>
            <p:ph type="sldNum" sz="quarter" idx="5"/>
          </p:nvPr>
        </p:nvSpPr>
        <p:spPr>
          <a:noFill/>
        </p:spPr>
        <p:txBody>
          <a:bodyPr/>
          <a:lstStyle/>
          <a:p>
            <a:fld id="{300A0CC0-DA85-422F-8191-61B43699C5C9}" type="slidenum">
              <a:rPr lang="en-US" altLang="zh-TW"/>
              <a:pPr/>
              <a:t>58</a:t>
            </a:fld>
            <a:endParaRPr lang="en-US" altLang="zh-TW"/>
          </a:p>
        </p:txBody>
      </p:sp>
    </p:spTree>
    <p:extLst>
      <p:ext uri="{BB962C8B-B14F-4D97-AF65-F5344CB8AC3E}">
        <p14:creationId xmlns:p14="http://schemas.microsoft.com/office/powerpoint/2010/main" val="765845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53604" name="Slide Number Placeholder 3"/>
          <p:cNvSpPr>
            <a:spLocks noGrp="1"/>
          </p:cNvSpPr>
          <p:nvPr>
            <p:ph type="sldNum" sz="quarter" idx="5"/>
          </p:nvPr>
        </p:nvSpPr>
        <p:spPr>
          <a:noFill/>
        </p:spPr>
        <p:txBody>
          <a:bodyPr/>
          <a:lstStyle/>
          <a:p>
            <a:fld id="{3AF1E1D9-3CD9-45B9-8B60-1854BB866270}" type="slidenum">
              <a:rPr lang="en-US" altLang="zh-TW"/>
              <a:pPr/>
              <a:t>59</a:t>
            </a:fld>
            <a:endParaRPr lang="en-US" altLang="zh-TW"/>
          </a:p>
        </p:txBody>
      </p:sp>
    </p:spTree>
    <p:extLst>
      <p:ext uri="{BB962C8B-B14F-4D97-AF65-F5344CB8AC3E}">
        <p14:creationId xmlns:p14="http://schemas.microsoft.com/office/powerpoint/2010/main" val="31923881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55652" name="Slide Number Placeholder 3"/>
          <p:cNvSpPr>
            <a:spLocks noGrp="1"/>
          </p:cNvSpPr>
          <p:nvPr>
            <p:ph type="sldNum" sz="quarter" idx="5"/>
          </p:nvPr>
        </p:nvSpPr>
        <p:spPr>
          <a:noFill/>
        </p:spPr>
        <p:txBody>
          <a:bodyPr/>
          <a:lstStyle/>
          <a:p>
            <a:fld id="{0A6964BC-C46D-4441-A627-1BCF97BA2EE5}" type="slidenum">
              <a:rPr lang="en-US" altLang="zh-TW"/>
              <a:pPr/>
              <a:t>60</a:t>
            </a:fld>
            <a:endParaRPr lang="en-US" altLang="zh-TW"/>
          </a:p>
        </p:txBody>
      </p:sp>
    </p:spTree>
    <p:extLst>
      <p:ext uri="{BB962C8B-B14F-4D97-AF65-F5344CB8AC3E}">
        <p14:creationId xmlns:p14="http://schemas.microsoft.com/office/powerpoint/2010/main" val="28149716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57700" name="Slide Number Placeholder 3"/>
          <p:cNvSpPr>
            <a:spLocks noGrp="1"/>
          </p:cNvSpPr>
          <p:nvPr>
            <p:ph type="sldNum" sz="quarter" idx="5"/>
          </p:nvPr>
        </p:nvSpPr>
        <p:spPr>
          <a:noFill/>
        </p:spPr>
        <p:txBody>
          <a:bodyPr/>
          <a:lstStyle/>
          <a:p>
            <a:fld id="{92009FE8-BA5E-42FC-9F4F-D4FB93B181F7}" type="slidenum">
              <a:rPr lang="en-US" altLang="zh-TW"/>
              <a:pPr/>
              <a:t>61</a:t>
            </a:fld>
            <a:endParaRPr lang="en-US" altLang="zh-TW"/>
          </a:p>
        </p:txBody>
      </p:sp>
    </p:spTree>
    <p:extLst>
      <p:ext uri="{BB962C8B-B14F-4D97-AF65-F5344CB8AC3E}">
        <p14:creationId xmlns:p14="http://schemas.microsoft.com/office/powerpoint/2010/main" val="22374891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59748" name="Slide Number Placeholder 3"/>
          <p:cNvSpPr>
            <a:spLocks noGrp="1"/>
          </p:cNvSpPr>
          <p:nvPr>
            <p:ph type="sldNum" sz="quarter" idx="5"/>
          </p:nvPr>
        </p:nvSpPr>
        <p:spPr>
          <a:noFill/>
        </p:spPr>
        <p:txBody>
          <a:bodyPr/>
          <a:lstStyle/>
          <a:p>
            <a:fld id="{A6E3B2FA-EF34-4A22-8685-C0445DBCB0EA}" type="slidenum">
              <a:rPr lang="en-US" altLang="zh-TW"/>
              <a:pPr/>
              <a:t>62</a:t>
            </a:fld>
            <a:endParaRPr lang="en-US" altLang="zh-TW"/>
          </a:p>
        </p:txBody>
      </p:sp>
    </p:spTree>
    <p:extLst>
      <p:ext uri="{BB962C8B-B14F-4D97-AF65-F5344CB8AC3E}">
        <p14:creationId xmlns:p14="http://schemas.microsoft.com/office/powerpoint/2010/main" val="2664764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61796" name="Slide Number Placeholder 3"/>
          <p:cNvSpPr>
            <a:spLocks noGrp="1"/>
          </p:cNvSpPr>
          <p:nvPr>
            <p:ph type="sldNum" sz="quarter" idx="5"/>
          </p:nvPr>
        </p:nvSpPr>
        <p:spPr>
          <a:noFill/>
        </p:spPr>
        <p:txBody>
          <a:bodyPr/>
          <a:lstStyle/>
          <a:p>
            <a:fld id="{A142BA01-6969-46AA-8240-B2E59E34D05B}" type="slidenum">
              <a:rPr lang="en-US" altLang="zh-TW"/>
              <a:pPr/>
              <a:t>63</a:t>
            </a:fld>
            <a:endParaRPr lang="en-US" altLang="zh-TW"/>
          </a:p>
        </p:txBody>
      </p:sp>
    </p:spTree>
    <p:extLst>
      <p:ext uri="{BB962C8B-B14F-4D97-AF65-F5344CB8AC3E}">
        <p14:creationId xmlns:p14="http://schemas.microsoft.com/office/powerpoint/2010/main" val="24055204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63844" name="Slide Number Placeholder 3"/>
          <p:cNvSpPr>
            <a:spLocks noGrp="1"/>
          </p:cNvSpPr>
          <p:nvPr>
            <p:ph type="sldNum" sz="quarter" idx="5"/>
          </p:nvPr>
        </p:nvSpPr>
        <p:spPr>
          <a:noFill/>
        </p:spPr>
        <p:txBody>
          <a:bodyPr/>
          <a:lstStyle/>
          <a:p>
            <a:fld id="{F3A59161-1B87-4002-8190-8EA7AC86BAFD}" type="slidenum">
              <a:rPr lang="en-US" altLang="zh-TW"/>
              <a:pPr/>
              <a:t>65</a:t>
            </a:fld>
            <a:endParaRPr lang="en-US" altLang="zh-TW"/>
          </a:p>
        </p:txBody>
      </p:sp>
    </p:spTree>
    <p:extLst>
      <p:ext uri="{BB962C8B-B14F-4D97-AF65-F5344CB8AC3E}">
        <p14:creationId xmlns:p14="http://schemas.microsoft.com/office/powerpoint/2010/main" val="4234996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99025" y="368300"/>
            <a:ext cx="2698750" cy="2025650"/>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7</a:t>
            </a:fld>
            <a:endParaRPr lang="en-US" altLang="zh-TW"/>
          </a:p>
        </p:txBody>
      </p:sp>
    </p:spTree>
    <p:extLst>
      <p:ext uri="{BB962C8B-B14F-4D97-AF65-F5344CB8AC3E}">
        <p14:creationId xmlns:p14="http://schemas.microsoft.com/office/powerpoint/2010/main" val="40940710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65892" name="Slide Number Placeholder 3"/>
          <p:cNvSpPr>
            <a:spLocks noGrp="1"/>
          </p:cNvSpPr>
          <p:nvPr>
            <p:ph type="sldNum" sz="quarter" idx="5"/>
          </p:nvPr>
        </p:nvSpPr>
        <p:spPr>
          <a:noFill/>
        </p:spPr>
        <p:txBody>
          <a:bodyPr/>
          <a:lstStyle/>
          <a:p>
            <a:fld id="{223011D9-B0A5-408B-957F-81F5700391CB}" type="slidenum">
              <a:rPr lang="en-US" altLang="zh-TW"/>
              <a:pPr/>
              <a:t>66</a:t>
            </a:fld>
            <a:endParaRPr lang="en-US" altLang="zh-TW"/>
          </a:p>
        </p:txBody>
      </p:sp>
    </p:spTree>
    <p:extLst>
      <p:ext uri="{BB962C8B-B14F-4D97-AF65-F5344CB8AC3E}">
        <p14:creationId xmlns:p14="http://schemas.microsoft.com/office/powerpoint/2010/main" val="41327376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67940" name="Slide Number Placeholder 3"/>
          <p:cNvSpPr>
            <a:spLocks noGrp="1"/>
          </p:cNvSpPr>
          <p:nvPr>
            <p:ph type="sldNum" sz="quarter" idx="5"/>
          </p:nvPr>
        </p:nvSpPr>
        <p:spPr>
          <a:noFill/>
        </p:spPr>
        <p:txBody>
          <a:bodyPr/>
          <a:lstStyle/>
          <a:p>
            <a:fld id="{DEBB6990-B44A-4519-9924-169C68824171}" type="slidenum">
              <a:rPr lang="en-US" altLang="zh-TW"/>
              <a:pPr/>
              <a:t>67</a:t>
            </a:fld>
            <a:endParaRPr lang="en-US" altLang="zh-TW"/>
          </a:p>
        </p:txBody>
      </p:sp>
    </p:spTree>
    <p:extLst>
      <p:ext uri="{BB962C8B-B14F-4D97-AF65-F5344CB8AC3E}">
        <p14:creationId xmlns:p14="http://schemas.microsoft.com/office/powerpoint/2010/main" val="9251352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zh-TW" altLang="zh-TW" smtClean="0">
              <a:latin typeface="Verdana" pitchFamily="-1" charset="0"/>
              <a:ea typeface="ＭＳ Ｐゴシック" pitchFamily="-1" charset="-128"/>
            </a:endParaRPr>
          </a:p>
        </p:txBody>
      </p:sp>
      <p:sp>
        <p:nvSpPr>
          <p:cNvPr id="24580" name="Slide Number Placeholder 3"/>
          <p:cNvSpPr>
            <a:spLocks noGrp="1"/>
          </p:cNvSpPr>
          <p:nvPr>
            <p:ph type="sldNum" sz="quarter" idx="5"/>
          </p:nvPr>
        </p:nvSpPr>
        <p:spPr>
          <a:noFill/>
        </p:spPr>
        <p:txBody>
          <a:bodyPr/>
          <a:lstStyle/>
          <a:p>
            <a:fld id="{471F4BBB-3C30-46DB-B83A-33A6D86D7C79}" type="slidenum">
              <a:rPr lang="en-US" altLang="zh-TW"/>
              <a:pPr/>
              <a:t>69</a:t>
            </a:fld>
            <a:endParaRPr lang="en-US" altLang="zh-TW"/>
          </a:p>
        </p:txBody>
      </p:sp>
    </p:spTree>
    <p:extLst>
      <p:ext uri="{BB962C8B-B14F-4D97-AF65-F5344CB8AC3E}">
        <p14:creationId xmlns:p14="http://schemas.microsoft.com/office/powerpoint/2010/main" val="9979546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zh-TW" altLang="zh-TW" smtClean="0">
              <a:latin typeface="Verdana" pitchFamily="-1" charset="0"/>
              <a:ea typeface="ＭＳ Ｐゴシック" pitchFamily="-1" charset="-128"/>
            </a:endParaRPr>
          </a:p>
        </p:txBody>
      </p:sp>
      <p:sp>
        <p:nvSpPr>
          <p:cNvPr id="28676" name="Slide Number Placeholder 3"/>
          <p:cNvSpPr>
            <a:spLocks noGrp="1"/>
          </p:cNvSpPr>
          <p:nvPr>
            <p:ph type="sldNum" sz="quarter" idx="5"/>
          </p:nvPr>
        </p:nvSpPr>
        <p:spPr>
          <a:noFill/>
        </p:spPr>
        <p:txBody>
          <a:bodyPr/>
          <a:lstStyle/>
          <a:p>
            <a:fld id="{7798BED0-09C8-4C89-BD84-ABA92D468D11}" type="slidenum">
              <a:rPr lang="en-US" altLang="zh-TW"/>
              <a:pPr/>
              <a:t>70</a:t>
            </a:fld>
            <a:endParaRPr lang="en-US" altLang="zh-TW"/>
          </a:p>
        </p:txBody>
      </p:sp>
    </p:spTree>
    <p:extLst>
      <p:ext uri="{BB962C8B-B14F-4D97-AF65-F5344CB8AC3E}">
        <p14:creationId xmlns:p14="http://schemas.microsoft.com/office/powerpoint/2010/main" val="14565230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zh-TW" altLang="zh-TW" smtClean="0">
              <a:latin typeface="Verdana" pitchFamily="-1" charset="0"/>
              <a:ea typeface="ＭＳ Ｐゴシック" pitchFamily="-1" charset="-128"/>
            </a:endParaRPr>
          </a:p>
        </p:txBody>
      </p:sp>
      <p:sp>
        <p:nvSpPr>
          <p:cNvPr id="30724" name="Slide Number Placeholder 3"/>
          <p:cNvSpPr>
            <a:spLocks noGrp="1"/>
          </p:cNvSpPr>
          <p:nvPr>
            <p:ph type="sldNum" sz="quarter" idx="5"/>
          </p:nvPr>
        </p:nvSpPr>
        <p:spPr>
          <a:noFill/>
        </p:spPr>
        <p:txBody>
          <a:bodyPr/>
          <a:lstStyle/>
          <a:p>
            <a:fld id="{5BD21EB0-2780-421D-889F-1CAA3ED8CF85}" type="slidenum">
              <a:rPr lang="en-US" altLang="zh-TW"/>
              <a:pPr/>
              <a:t>71</a:t>
            </a:fld>
            <a:endParaRPr lang="en-US" altLang="zh-TW"/>
          </a:p>
        </p:txBody>
      </p:sp>
    </p:spTree>
    <p:extLst>
      <p:ext uri="{BB962C8B-B14F-4D97-AF65-F5344CB8AC3E}">
        <p14:creationId xmlns:p14="http://schemas.microsoft.com/office/powerpoint/2010/main" val="4700901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zh-TW" altLang="zh-TW" smtClean="0">
              <a:latin typeface="Verdana" pitchFamily="-1" charset="0"/>
              <a:ea typeface="ＭＳ Ｐゴシック" pitchFamily="-1" charset="-128"/>
            </a:endParaRPr>
          </a:p>
        </p:txBody>
      </p:sp>
      <p:sp>
        <p:nvSpPr>
          <p:cNvPr id="32772" name="Slide Number Placeholder 3"/>
          <p:cNvSpPr>
            <a:spLocks noGrp="1"/>
          </p:cNvSpPr>
          <p:nvPr>
            <p:ph type="sldNum" sz="quarter" idx="5"/>
          </p:nvPr>
        </p:nvSpPr>
        <p:spPr>
          <a:noFill/>
        </p:spPr>
        <p:txBody>
          <a:bodyPr/>
          <a:lstStyle/>
          <a:p>
            <a:fld id="{87DC79D9-C696-4F7A-9D26-9051F1ACA6FD}" type="slidenum">
              <a:rPr lang="en-US" altLang="zh-TW"/>
              <a:pPr/>
              <a:t>72</a:t>
            </a:fld>
            <a:endParaRPr lang="en-US" altLang="zh-TW"/>
          </a:p>
        </p:txBody>
      </p:sp>
    </p:spTree>
    <p:extLst>
      <p:ext uri="{BB962C8B-B14F-4D97-AF65-F5344CB8AC3E}">
        <p14:creationId xmlns:p14="http://schemas.microsoft.com/office/powerpoint/2010/main" val="35945246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zh-TW" altLang="zh-TW" smtClean="0">
              <a:latin typeface="Verdana" pitchFamily="-1" charset="0"/>
              <a:ea typeface="ＭＳ Ｐゴシック" pitchFamily="-1" charset="-128"/>
            </a:endParaRPr>
          </a:p>
        </p:txBody>
      </p:sp>
      <p:sp>
        <p:nvSpPr>
          <p:cNvPr id="34820" name="Slide Number Placeholder 3"/>
          <p:cNvSpPr>
            <a:spLocks noGrp="1"/>
          </p:cNvSpPr>
          <p:nvPr>
            <p:ph type="sldNum" sz="quarter" idx="5"/>
          </p:nvPr>
        </p:nvSpPr>
        <p:spPr>
          <a:noFill/>
        </p:spPr>
        <p:txBody>
          <a:bodyPr/>
          <a:lstStyle/>
          <a:p>
            <a:fld id="{BA59273B-6E48-45ED-ACE8-3ACB2C1B8EED}" type="slidenum">
              <a:rPr lang="en-US" altLang="zh-TW"/>
              <a:pPr/>
              <a:t>73</a:t>
            </a:fld>
            <a:endParaRPr lang="en-US" altLang="zh-TW"/>
          </a:p>
        </p:txBody>
      </p:sp>
    </p:spTree>
    <p:extLst>
      <p:ext uri="{BB962C8B-B14F-4D97-AF65-F5344CB8AC3E}">
        <p14:creationId xmlns:p14="http://schemas.microsoft.com/office/powerpoint/2010/main" val="10496490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55300" name="Slide Number Placeholder 3"/>
          <p:cNvSpPr>
            <a:spLocks noGrp="1"/>
          </p:cNvSpPr>
          <p:nvPr>
            <p:ph type="sldNum" sz="quarter" idx="5"/>
          </p:nvPr>
        </p:nvSpPr>
        <p:spPr>
          <a:noFill/>
        </p:spPr>
        <p:txBody>
          <a:bodyPr/>
          <a:lstStyle/>
          <a:p>
            <a:fld id="{8691A6D9-2E5D-4509-A3BE-901D1FCB769F}" type="slidenum">
              <a:rPr lang="en-US" altLang="zh-TW"/>
              <a:pPr/>
              <a:t>75</a:t>
            </a:fld>
            <a:endParaRPr lang="en-US" altLang="zh-TW"/>
          </a:p>
        </p:txBody>
      </p:sp>
    </p:spTree>
    <p:extLst>
      <p:ext uri="{BB962C8B-B14F-4D97-AF65-F5344CB8AC3E}">
        <p14:creationId xmlns:p14="http://schemas.microsoft.com/office/powerpoint/2010/main" val="15625748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59396" name="Slide Number Placeholder 3"/>
          <p:cNvSpPr>
            <a:spLocks noGrp="1"/>
          </p:cNvSpPr>
          <p:nvPr>
            <p:ph type="sldNum" sz="quarter" idx="5"/>
          </p:nvPr>
        </p:nvSpPr>
        <p:spPr>
          <a:noFill/>
        </p:spPr>
        <p:txBody>
          <a:bodyPr/>
          <a:lstStyle/>
          <a:p>
            <a:fld id="{7DCEBDBF-1F79-4AE2-AB66-96364A59290C}" type="slidenum">
              <a:rPr lang="en-US" altLang="zh-TW"/>
              <a:pPr/>
              <a:t>77</a:t>
            </a:fld>
            <a:endParaRPr lang="en-US" altLang="zh-TW"/>
          </a:p>
        </p:txBody>
      </p:sp>
    </p:spTree>
    <p:extLst>
      <p:ext uri="{BB962C8B-B14F-4D97-AF65-F5344CB8AC3E}">
        <p14:creationId xmlns:p14="http://schemas.microsoft.com/office/powerpoint/2010/main" val="28335845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61444" name="Slide Number Placeholder 3"/>
          <p:cNvSpPr>
            <a:spLocks noGrp="1"/>
          </p:cNvSpPr>
          <p:nvPr>
            <p:ph type="sldNum" sz="quarter" idx="5"/>
          </p:nvPr>
        </p:nvSpPr>
        <p:spPr>
          <a:noFill/>
        </p:spPr>
        <p:txBody>
          <a:bodyPr/>
          <a:lstStyle/>
          <a:p>
            <a:fld id="{AB3807EE-59F5-4933-9B8D-A1A9C90A2E60}" type="slidenum">
              <a:rPr lang="en-US" altLang="zh-TW"/>
              <a:pPr/>
              <a:t>78</a:t>
            </a:fld>
            <a:endParaRPr lang="en-US" altLang="zh-TW"/>
          </a:p>
        </p:txBody>
      </p:sp>
    </p:spTree>
    <p:extLst>
      <p:ext uri="{BB962C8B-B14F-4D97-AF65-F5344CB8AC3E}">
        <p14:creationId xmlns:p14="http://schemas.microsoft.com/office/powerpoint/2010/main" val="2773541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dirty="0" smtClean="0"/>
              <a:t>Check</a:t>
            </a:r>
            <a:r>
              <a:rPr lang="en-US" altLang="zh-TW" baseline="0" dirty="0" smtClean="0"/>
              <a:t> out money hero website http://www.moneyhero.com.hk/en</a:t>
            </a:r>
          </a:p>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10</a:t>
            </a:fld>
            <a:endParaRPr lang="en-US" altLang="zh-TW"/>
          </a:p>
        </p:txBody>
      </p:sp>
    </p:spTree>
    <p:extLst>
      <p:ext uri="{BB962C8B-B14F-4D97-AF65-F5344CB8AC3E}">
        <p14:creationId xmlns:p14="http://schemas.microsoft.com/office/powerpoint/2010/main" val="357996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63492" name="Slide Number Placeholder 3"/>
          <p:cNvSpPr>
            <a:spLocks noGrp="1"/>
          </p:cNvSpPr>
          <p:nvPr>
            <p:ph type="sldNum" sz="quarter" idx="5"/>
          </p:nvPr>
        </p:nvSpPr>
        <p:spPr>
          <a:noFill/>
        </p:spPr>
        <p:txBody>
          <a:bodyPr/>
          <a:lstStyle/>
          <a:p>
            <a:fld id="{D2E68C11-039E-4327-9321-27D701A79F1E}" type="slidenum">
              <a:rPr lang="en-US" altLang="zh-TW"/>
              <a:pPr/>
              <a:t>79</a:t>
            </a:fld>
            <a:endParaRPr lang="en-US" altLang="zh-TW"/>
          </a:p>
        </p:txBody>
      </p:sp>
    </p:spTree>
    <p:extLst>
      <p:ext uri="{BB962C8B-B14F-4D97-AF65-F5344CB8AC3E}">
        <p14:creationId xmlns:p14="http://schemas.microsoft.com/office/powerpoint/2010/main" val="17844633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65540" name="Slide Number Placeholder 3"/>
          <p:cNvSpPr>
            <a:spLocks noGrp="1"/>
          </p:cNvSpPr>
          <p:nvPr>
            <p:ph type="sldNum" sz="quarter" idx="5"/>
          </p:nvPr>
        </p:nvSpPr>
        <p:spPr>
          <a:noFill/>
        </p:spPr>
        <p:txBody>
          <a:bodyPr/>
          <a:lstStyle/>
          <a:p>
            <a:fld id="{1519F7D8-CCBB-4598-B1BD-A547102F252A}" type="slidenum">
              <a:rPr lang="en-US" altLang="zh-TW"/>
              <a:pPr/>
              <a:t>80</a:t>
            </a:fld>
            <a:endParaRPr lang="en-US" altLang="zh-TW"/>
          </a:p>
        </p:txBody>
      </p:sp>
    </p:spTree>
    <p:extLst>
      <p:ext uri="{BB962C8B-B14F-4D97-AF65-F5344CB8AC3E}">
        <p14:creationId xmlns:p14="http://schemas.microsoft.com/office/powerpoint/2010/main" val="21882180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67588" name="Slide Number Placeholder 3"/>
          <p:cNvSpPr>
            <a:spLocks noGrp="1"/>
          </p:cNvSpPr>
          <p:nvPr>
            <p:ph type="sldNum" sz="quarter" idx="5"/>
          </p:nvPr>
        </p:nvSpPr>
        <p:spPr>
          <a:noFill/>
        </p:spPr>
        <p:txBody>
          <a:bodyPr/>
          <a:lstStyle/>
          <a:p>
            <a:fld id="{7DF21B7E-A665-49B5-AEAD-A1822A625012}" type="slidenum">
              <a:rPr lang="en-US" altLang="zh-TW"/>
              <a:pPr/>
              <a:t>82</a:t>
            </a:fld>
            <a:endParaRPr lang="en-US" altLang="zh-TW"/>
          </a:p>
        </p:txBody>
      </p:sp>
    </p:spTree>
    <p:extLst>
      <p:ext uri="{BB962C8B-B14F-4D97-AF65-F5344CB8AC3E}">
        <p14:creationId xmlns:p14="http://schemas.microsoft.com/office/powerpoint/2010/main" val="3183601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lnSpc>
                <a:spcPct val="90000"/>
              </a:lnSpc>
            </a:pPr>
            <a:r>
              <a:rPr lang="en-US" altLang="zh-TW" sz="1200" dirty="0" smtClean="0"/>
              <a:t>Thus, your aunt should be willing to lend you $500.90 in exchange for your promised payments.</a:t>
            </a:r>
          </a:p>
          <a:p>
            <a:pPr eaLnBrk="1" hangingPunct="1">
              <a:lnSpc>
                <a:spcPct val="90000"/>
              </a:lnSpc>
            </a:pPr>
            <a:r>
              <a:rPr lang="en-US" altLang="zh-TW" sz="1200" dirty="0" smtClean="0"/>
              <a:t>This amount is less than the total you will pay her ($70+$85+$85+$90+$90+$90=$510) due to the time value of money.</a:t>
            </a:r>
            <a:endParaRPr lang="en-US" altLang="zh-TW" sz="1100" dirty="0" smtClean="0"/>
          </a:p>
          <a:p>
            <a:endParaRPr lang="zh-TW" altLang="zh-TW" dirty="0">
              <a:latin typeface="Verdana" pitchFamily="-1" charset="0"/>
              <a:ea typeface="ＭＳ Ｐゴシック" pitchFamily="-1" charset="-128"/>
            </a:endParaRPr>
          </a:p>
        </p:txBody>
      </p:sp>
      <p:sp>
        <p:nvSpPr>
          <p:cNvPr id="69636" name="Slide Number Placeholder 3"/>
          <p:cNvSpPr>
            <a:spLocks noGrp="1"/>
          </p:cNvSpPr>
          <p:nvPr>
            <p:ph type="sldNum" sz="quarter" idx="5"/>
          </p:nvPr>
        </p:nvSpPr>
        <p:spPr>
          <a:noFill/>
        </p:spPr>
        <p:txBody>
          <a:bodyPr/>
          <a:lstStyle/>
          <a:p>
            <a:fld id="{080ACEB6-FD58-41E2-8D38-F485E248EEBA}" type="slidenum">
              <a:rPr lang="en-US" altLang="zh-TW"/>
              <a:pPr/>
              <a:t>83</a:t>
            </a:fld>
            <a:endParaRPr lang="en-US" altLang="zh-TW"/>
          </a:p>
        </p:txBody>
      </p:sp>
    </p:spTree>
    <p:extLst>
      <p:ext uri="{BB962C8B-B14F-4D97-AF65-F5344CB8AC3E}">
        <p14:creationId xmlns:p14="http://schemas.microsoft.com/office/powerpoint/2010/main" val="31371964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94212" name="Slide Number Placeholder 3"/>
          <p:cNvSpPr>
            <a:spLocks noGrp="1"/>
          </p:cNvSpPr>
          <p:nvPr>
            <p:ph type="sldNum" sz="quarter" idx="5"/>
          </p:nvPr>
        </p:nvSpPr>
        <p:spPr>
          <a:noFill/>
        </p:spPr>
        <p:txBody>
          <a:bodyPr/>
          <a:lstStyle/>
          <a:p>
            <a:fld id="{7BF89284-9AEE-4B5F-AC45-3BAD9254F523}" type="slidenum">
              <a:rPr lang="en-US" altLang="zh-TW"/>
              <a:pPr/>
              <a:t>84</a:t>
            </a:fld>
            <a:endParaRPr lang="en-US" altLang="zh-TW"/>
          </a:p>
        </p:txBody>
      </p:sp>
    </p:spTree>
    <p:extLst>
      <p:ext uri="{BB962C8B-B14F-4D97-AF65-F5344CB8AC3E}">
        <p14:creationId xmlns:p14="http://schemas.microsoft.com/office/powerpoint/2010/main" val="37030705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96260" name="Slide Number Placeholder 3"/>
          <p:cNvSpPr>
            <a:spLocks noGrp="1"/>
          </p:cNvSpPr>
          <p:nvPr>
            <p:ph type="sldNum" sz="quarter" idx="5"/>
          </p:nvPr>
        </p:nvSpPr>
        <p:spPr>
          <a:noFill/>
        </p:spPr>
        <p:txBody>
          <a:bodyPr/>
          <a:lstStyle/>
          <a:p>
            <a:fld id="{01A55828-B967-4F6A-BB8B-4D8A709B7C1C}" type="slidenum">
              <a:rPr lang="en-US" altLang="zh-TW"/>
              <a:pPr/>
              <a:t>86</a:t>
            </a:fld>
            <a:endParaRPr lang="en-US" altLang="zh-TW"/>
          </a:p>
        </p:txBody>
      </p:sp>
    </p:spTree>
    <p:extLst>
      <p:ext uri="{BB962C8B-B14F-4D97-AF65-F5344CB8AC3E}">
        <p14:creationId xmlns:p14="http://schemas.microsoft.com/office/powerpoint/2010/main" val="41809231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02404" name="Slide Number Placeholder 3"/>
          <p:cNvSpPr>
            <a:spLocks noGrp="1"/>
          </p:cNvSpPr>
          <p:nvPr>
            <p:ph type="sldNum" sz="quarter" idx="5"/>
          </p:nvPr>
        </p:nvSpPr>
        <p:spPr>
          <a:noFill/>
        </p:spPr>
        <p:txBody>
          <a:bodyPr/>
          <a:lstStyle/>
          <a:p>
            <a:fld id="{44AF1C4C-F84B-4334-A9E3-7B76976FABB1}" type="slidenum">
              <a:rPr lang="en-US" altLang="zh-TW"/>
              <a:pPr/>
              <a:t>87</a:t>
            </a:fld>
            <a:endParaRPr lang="en-US" altLang="zh-TW"/>
          </a:p>
        </p:txBody>
      </p:sp>
    </p:spTree>
    <p:extLst>
      <p:ext uri="{BB962C8B-B14F-4D97-AF65-F5344CB8AC3E}">
        <p14:creationId xmlns:p14="http://schemas.microsoft.com/office/powerpoint/2010/main" val="195926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r>
              <a:rPr lang="en-US" altLang="zh-TW" dirty="0" smtClean="0">
                <a:latin typeface="Verdana" pitchFamily="-1" charset="0"/>
                <a:ea typeface="ＭＳ Ｐゴシック" pitchFamily="-1" charset="-128"/>
              </a:rPr>
              <a:t>Examples include endowments, perpetual bonds</a:t>
            </a:r>
            <a:endParaRPr lang="zh-TW" altLang="zh-TW" dirty="0">
              <a:latin typeface="Verdana" pitchFamily="-1" charset="0"/>
              <a:ea typeface="ＭＳ Ｐゴシック" pitchFamily="-1" charset="-128"/>
            </a:endParaRPr>
          </a:p>
        </p:txBody>
      </p:sp>
      <p:sp>
        <p:nvSpPr>
          <p:cNvPr id="110596" name="Slide Number Placeholder 3"/>
          <p:cNvSpPr>
            <a:spLocks noGrp="1"/>
          </p:cNvSpPr>
          <p:nvPr>
            <p:ph type="sldNum" sz="quarter" idx="5"/>
          </p:nvPr>
        </p:nvSpPr>
        <p:spPr>
          <a:noFill/>
        </p:spPr>
        <p:txBody>
          <a:bodyPr/>
          <a:lstStyle/>
          <a:p>
            <a:fld id="{E85786B2-D740-459E-A46F-0F4BDC0CB1D1}" type="slidenum">
              <a:rPr lang="en-US" altLang="zh-TW"/>
              <a:pPr/>
              <a:t>88</a:t>
            </a:fld>
            <a:endParaRPr lang="en-US" altLang="zh-TW"/>
          </a:p>
        </p:txBody>
      </p:sp>
    </p:spTree>
    <p:extLst>
      <p:ext uri="{BB962C8B-B14F-4D97-AF65-F5344CB8AC3E}">
        <p14:creationId xmlns:p14="http://schemas.microsoft.com/office/powerpoint/2010/main" val="27357205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12644" name="Slide Number Placeholder 3"/>
          <p:cNvSpPr>
            <a:spLocks noGrp="1"/>
          </p:cNvSpPr>
          <p:nvPr>
            <p:ph type="sldNum" sz="quarter" idx="5"/>
          </p:nvPr>
        </p:nvSpPr>
        <p:spPr>
          <a:noFill/>
        </p:spPr>
        <p:txBody>
          <a:bodyPr/>
          <a:lstStyle/>
          <a:p>
            <a:fld id="{AA9A3677-3B3E-4427-8FA4-96D2BB53FED6}" type="slidenum">
              <a:rPr lang="en-US" altLang="zh-TW"/>
              <a:pPr/>
              <a:t>89</a:t>
            </a:fld>
            <a:endParaRPr lang="en-US" altLang="zh-TW"/>
          </a:p>
        </p:txBody>
      </p:sp>
    </p:spTree>
    <p:extLst>
      <p:ext uri="{BB962C8B-B14F-4D97-AF65-F5344CB8AC3E}">
        <p14:creationId xmlns:p14="http://schemas.microsoft.com/office/powerpoint/2010/main" val="42630188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20836" name="Slide Number Placeholder 3"/>
          <p:cNvSpPr>
            <a:spLocks noGrp="1"/>
          </p:cNvSpPr>
          <p:nvPr>
            <p:ph type="sldNum" sz="quarter" idx="5"/>
          </p:nvPr>
        </p:nvSpPr>
        <p:spPr>
          <a:noFill/>
        </p:spPr>
        <p:txBody>
          <a:bodyPr/>
          <a:lstStyle/>
          <a:p>
            <a:fld id="{A3B1A6DF-AD40-4E73-915B-26318616A563}" type="slidenum">
              <a:rPr lang="en-US" altLang="zh-TW"/>
              <a:pPr/>
              <a:t>90</a:t>
            </a:fld>
            <a:endParaRPr lang="en-US" altLang="zh-TW"/>
          </a:p>
        </p:txBody>
      </p:sp>
    </p:spTree>
    <p:extLst>
      <p:ext uri="{BB962C8B-B14F-4D97-AF65-F5344CB8AC3E}">
        <p14:creationId xmlns:p14="http://schemas.microsoft.com/office/powerpoint/2010/main" val="2962055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821797F-43A3-4F3F-A4F9-BC96F8E5EB5E}" type="slidenum">
              <a:rPr lang="en-US" altLang="en-US">
                <a:latin typeface="Arial" charset="0"/>
                <a:cs typeface="Arial" charset="0"/>
              </a:rPr>
              <a:pPr fontAlgn="base">
                <a:spcBef>
                  <a:spcPct val="0"/>
                </a:spcBef>
                <a:spcAft>
                  <a:spcPct val="0"/>
                </a:spcAft>
              </a:pPr>
              <a:t>12</a:t>
            </a:fld>
            <a:endParaRPr lang="en-US" altLang="en-US">
              <a:latin typeface="Arial" charset="0"/>
              <a:cs typeface="Arial" charset="0"/>
            </a:endParaRPr>
          </a:p>
        </p:txBody>
      </p:sp>
      <p:sp>
        <p:nvSpPr>
          <p:cNvPr id="2457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2457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6899367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Source: Wikipedia https://commons.wikimedia.org/wiki/File:1877_4%25_$50_United_States_Consols_.jpg#/media/File:1877_4%_$50_United_States_Consols_.jpg </a:t>
            </a:r>
          </a:p>
          <a:p>
            <a:r>
              <a:rPr lang="en-US" dirty="0" err="1" smtClean="0"/>
              <a:t>Consols</a:t>
            </a:r>
            <a:r>
              <a:rPr lang="en-US" dirty="0" smtClean="0"/>
              <a:t> were issued by the UK (1750s) and the US government</a:t>
            </a:r>
            <a:r>
              <a:rPr lang="en-US" baseline="0" dirty="0" smtClean="0"/>
              <a:t> (1870s). All the outstanding US </a:t>
            </a:r>
            <a:r>
              <a:rPr lang="en-US" baseline="0" dirty="0" err="1" smtClean="0"/>
              <a:t>consols</a:t>
            </a:r>
            <a:r>
              <a:rPr lang="en-US" baseline="0" dirty="0" smtClean="0"/>
              <a:t> were redeemed by 2015.</a:t>
            </a:r>
          </a:p>
          <a:p>
            <a:r>
              <a:rPr lang="en-US" sz="1200" b="0" i="0" kern="1200" dirty="0" err="1" smtClean="0">
                <a:solidFill>
                  <a:schemeClr val="tx1"/>
                </a:solidFill>
                <a:effectLst/>
                <a:latin typeface="+mn-lt"/>
                <a:ea typeface="+mn-ea"/>
                <a:cs typeface="+mn-cs"/>
              </a:rPr>
              <a:t>Consol</a:t>
            </a:r>
            <a:r>
              <a:rPr lang="en-US" sz="1200" b="0" i="0" kern="1200" dirty="0" smtClean="0">
                <a:solidFill>
                  <a:schemeClr val="tx1"/>
                </a:solidFill>
                <a:effectLst/>
                <a:latin typeface="+mn-lt"/>
                <a:ea typeface="+mn-ea"/>
                <a:cs typeface="+mn-cs"/>
              </a:rPr>
              <a:t> (short for consolidated) bonds were issued by the U.S. Treasury during the 19th and early 20th Centuries. Used to refinance the national debt, the 41st Congress passed an act in 1870 authorizing three separate </a:t>
            </a:r>
            <a:r>
              <a:rPr lang="en-US" sz="1200" b="0" i="0" kern="1200" dirty="0" err="1" smtClean="0">
                <a:solidFill>
                  <a:schemeClr val="tx1"/>
                </a:solidFill>
                <a:effectLst/>
                <a:latin typeface="+mn-lt"/>
                <a:ea typeface="+mn-ea"/>
                <a:cs typeface="+mn-cs"/>
              </a:rPr>
              <a:t>consol</a:t>
            </a:r>
            <a:r>
              <a:rPr lang="en-US" sz="1200" b="0" i="0" kern="1200" dirty="0" smtClean="0">
                <a:solidFill>
                  <a:schemeClr val="tx1"/>
                </a:solidFill>
                <a:effectLst/>
                <a:latin typeface="+mn-lt"/>
                <a:ea typeface="+mn-ea"/>
                <a:cs typeface="+mn-cs"/>
              </a:rPr>
              <a:t> issues with redemption privileges after ten, fifteen, and thirty years. Unlike traditional debt issuances, </a:t>
            </a:r>
            <a:r>
              <a:rPr lang="en-US" sz="1200" b="0" i="0" kern="1200" dirty="0" err="1" smtClean="0">
                <a:solidFill>
                  <a:schemeClr val="tx1"/>
                </a:solidFill>
                <a:effectLst/>
                <a:latin typeface="+mn-lt"/>
                <a:ea typeface="+mn-ea"/>
                <a:cs typeface="+mn-cs"/>
              </a:rPr>
              <a:t>consols</a:t>
            </a:r>
            <a:r>
              <a:rPr lang="en-US" sz="1200" b="0" i="0" kern="1200" dirty="0" smtClean="0">
                <a:solidFill>
                  <a:schemeClr val="tx1"/>
                </a:solidFill>
                <a:effectLst/>
                <a:latin typeface="+mn-lt"/>
                <a:ea typeface="+mn-ea"/>
                <a:cs typeface="+mn-cs"/>
              </a:rPr>
              <a:t> have no definitive redemption dates. It is from this feature that they are occasionally referred to as "perpetual bonds." They are redeemable at the pleasure of the Treasury Department after a specified date. Several nations have issued sovereign </a:t>
            </a:r>
            <a:r>
              <a:rPr lang="en-US" sz="1200" b="0" i="0" kern="1200" dirty="0" err="1" smtClean="0">
                <a:solidFill>
                  <a:schemeClr val="tx1"/>
                </a:solidFill>
                <a:effectLst/>
                <a:latin typeface="+mn-lt"/>
                <a:ea typeface="+mn-ea"/>
                <a:cs typeface="+mn-cs"/>
              </a:rPr>
              <a:t>consols</a:t>
            </a:r>
            <a:r>
              <a:rPr lang="en-US" sz="1200" b="0" i="0" kern="1200" dirty="0" smtClean="0">
                <a:solidFill>
                  <a:schemeClr val="tx1"/>
                </a:solidFill>
                <a:effectLst/>
                <a:latin typeface="+mn-lt"/>
                <a:ea typeface="+mn-ea"/>
                <a:cs typeface="+mn-cs"/>
              </a:rPr>
              <a:t>. The interest rates on these securities are such that governments have often left </a:t>
            </a:r>
            <a:r>
              <a:rPr lang="en-US" sz="1200" b="0" i="0" kern="1200" dirty="0" err="1" smtClean="0">
                <a:solidFill>
                  <a:schemeClr val="tx1"/>
                </a:solidFill>
                <a:effectLst/>
                <a:latin typeface="+mn-lt"/>
                <a:ea typeface="+mn-ea"/>
                <a:cs typeface="+mn-cs"/>
              </a:rPr>
              <a:t>consols</a:t>
            </a:r>
            <a:r>
              <a:rPr lang="en-US" sz="1200" b="0" i="0" kern="1200" dirty="0" smtClean="0">
                <a:solidFill>
                  <a:schemeClr val="tx1"/>
                </a:solidFill>
                <a:effectLst/>
                <a:latin typeface="+mn-lt"/>
                <a:ea typeface="+mn-ea"/>
                <a:cs typeface="+mn-cs"/>
              </a:rPr>
              <a:t> outstanding for decades.  In 2014, the British government redeemed 4% </a:t>
            </a:r>
            <a:r>
              <a:rPr lang="en-US" sz="1200" b="0" i="0" kern="1200" dirty="0" err="1" smtClean="0">
                <a:solidFill>
                  <a:schemeClr val="tx1"/>
                </a:solidFill>
                <a:effectLst/>
                <a:latin typeface="+mn-lt"/>
                <a:ea typeface="+mn-ea"/>
                <a:cs typeface="+mn-cs"/>
              </a:rPr>
              <a:t>consols</a:t>
            </a:r>
            <a:r>
              <a:rPr lang="en-US" sz="1200" b="0" i="0" kern="1200" dirty="0" smtClean="0">
                <a:solidFill>
                  <a:schemeClr val="tx1"/>
                </a:solidFill>
                <a:effectLst/>
                <a:latin typeface="+mn-lt"/>
                <a:ea typeface="+mn-ea"/>
                <a:cs typeface="+mn-cs"/>
              </a:rPr>
              <a:t> issued to pay for the costs of WWI. The Acts of July 14th, 1870, and January 20, 1871 provided authorization for the issuance of $1 billion of thirty-year </a:t>
            </a:r>
            <a:r>
              <a:rPr lang="en-US" sz="1200" b="0" i="0" kern="1200" dirty="0" err="1" smtClean="0">
                <a:solidFill>
                  <a:schemeClr val="tx1"/>
                </a:solidFill>
                <a:effectLst/>
                <a:latin typeface="+mn-lt"/>
                <a:ea typeface="+mn-ea"/>
                <a:cs typeface="+mn-cs"/>
              </a:rPr>
              <a:t>consols</a:t>
            </a:r>
            <a:r>
              <a:rPr lang="en-US" sz="1200" b="0" i="0" kern="1200" dirty="0" smtClean="0">
                <a:solidFill>
                  <a:schemeClr val="tx1"/>
                </a:solidFill>
                <a:effectLst/>
                <a:latin typeface="+mn-lt"/>
                <a:ea typeface="+mn-ea"/>
                <a:cs typeface="+mn-cs"/>
              </a:rPr>
              <a:t>, exempted from all local, state, and federal taxation. The </a:t>
            </a:r>
            <a:r>
              <a:rPr lang="en-US" sz="1200" b="0" i="0" kern="1200" dirty="0" err="1" smtClean="0">
                <a:solidFill>
                  <a:schemeClr val="tx1"/>
                </a:solidFill>
                <a:effectLst/>
                <a:latin typeface="+mn-lt"/>
                <a:ea typeface="+mn-ea"/>
                <a:cs typeface="+mn-cs"/>
              </a:rPr>
              <a:t>Herbstman</a:t>
            </a:r>
            <a:r>
              <a:rPr lang="en-US" sz="1200" b="0" i="0" kern="1200" dirty="0" smtClean="0">
                <a:solidFill>
                  <a:schemeClr val="tx1"/>
                </a:solidFill>
                <a:effectLst/>
                <a:latin typeface="+mn-lt"/>
                <a:ea typeface="+mn-ea"/>
                <a:cs typeface="+mn-cs"/>
              </a:rPr>
              <a:t> Collection features the only known examples of registered bonds authorized by the act. These bonds were referred to as the Funded Loan of 1907.</a:t>
            </a:r>
          </a:p>
          <a:p>
            <a:pPr fontAlgn="base"/>
            <a:r>
              <a:rPr lang="en-US" sz="1200" b="1" kern="1200" dirty="0" smtClean="0">
                <a:solidFill>
                  <a:schemeClr val="tx1"/>
                </a:solidFill>
                <a:effectLst/>
                <a:latin typeface="+mn-lt"/>
                <a:ea typeface="+mn-ea"/>
                <a:cs typeface="+mn-cs"/>
              </a:rPr>
              <a:t>877  $50 Thirty-year Registered 4% </a:t>
            </a:r>
            <a:r>
              <a:rPr lang="en-US" sz="1200" b="1" kern="1200" dirty="0" err="1" smtClean="0">
                <a:solidFill>
                  <a:schemeClr val="tx1"/>
                </a:solidFill>
                <a:effectLst/>
                <a:latin typeface="+mn-lt"/>
                <a:ea typeface="+mn-ea"/>
                <a:cs typeface="+mn-cs"/>
              </a:rPr>
              <a:t>Consol</a:t>
            </a:r>
            <a:endParaRPr lang="en-US" sz="1200" b="1" kern="1200" dirty="0" smtClean="0">
              <a:solidFill>
                <a:schemeClr val="tx1"/>
              </a:solidFill>
              <a:effectLst/>
              <a:latin typeface="+mn-lt"/>
              <a:ea typeface="+mn-ea"/>
              <a:cs typeface="+mn-cs"/>
            </a:endParaRPr>
          </a:p>
          <a:p>
            <a:pPr fontAlgn="base"/>
            <a:r>
              <a:rPr lang="en-US" sz="1200" b="1" kern="1200" dirty="0" smtClean="0">
                <a:solidFill>
                  <a:schemeClr val="tx1"/>
                </a:solidFill>
                <a:effectLst/>
                <a:latin typeface="+mn-lt"/>
                <a:ea typeface="+mn-ea"/>
                <a:cs typeface="+mn-cs"/>
              </a:rPr>
              <a:t>$740 Million Issued</a:t>
            </a:r>
          </a:p>
          <a:p>
            <a:pPr fontAlgn="base"/>
            <a:r>
              <a:rPr lang="en-US" sz="1200" b="0" kern="1200" dirty="0" smtClean="0">
                <a:solidFill>
                  <a:schemeClr val="tx1"/>
                </a:solidFill>
                <a:effectLst/>
                <a:latin typeface="+mn-lt"/>
                <a:ea typeface="+mn-ea"/>
                <a:cs typeface="+mn-cs"/>
              </a:rPr>
              <a:t>Like other sovereign-issue </a:t>
            </a:r>
            <a:r>
              <a:rPr lang="en-US" sz="1200" b="0" kern="1200" dirty="0" err="1" smtClean="0">
                <a:solidFill>
                  <a:schemeClr val="tx1"/>
                </a:solidFill>
                <a:effectLst/>
                <a:latin typeface="+mn-lt"/>
                <a:ea typeface="+mn-ea"/>
                <a:cs typeface="+mn-cs"/>
              </a:rPr>
              <a:t>consols</a:t>
            </a:r>
            <a:r>
              <a:rPr lang="en-US" sz="1200" b="0" kern="1200" dirty="0" smtClean="0">
                <a:solidFill>
                  <a:schemeClr val="tx1"/>
                </a:solidFill>
                <a:effectLst/>
                <a:latin typeface="+mn-lt"/>
                <a:ea typeface="+mn-ea"/>
                <a:cs typeface="+mn-cs"/>
              </a:rPr>
              <a:t>, this debt security has no definitive payable date. The bond is redeemable at the pleasure of the Treasury Department after July of 1907.  This security, known on the government's books as the Funded Loan of 1907, was issued between 1877-1879. The interest on this security was paid quarterly: January, April July, and October. The back of this security features the Treasury's transfer form for registered bonds. Also featured are two parallel blue-colored anti-counterfeiting swaths imbedded within the paper itself.</a:t>
            </a:r>
          </a:p>
          <a:p>
            <a:pPr fontAlgn="base"/>
            <a:r>
              <a:rPr lang="en-US" sz="1200" b="0" kern="1200" dirty="0" smtClean="0">
                <a:solidFill>
                  <a:schemeClr val="tx1"/>
                </a:solidFill>
                <a:effectLst/>
                <a:latin typeface="+mn-lt"/>
                <a:ea typeface="+mn-ea"/>
                <a:cs typeface="+mn-cs"/>
              </a:rPr>
              <a:t>The only $50 registered </a:t>
            </a:r>
            <a:r>
              <a:rPr lang="en-US" sz="1200" b="0" kern="1200" dirty="0" err="1" smtClean="0">
                <a:solidFill>
                  <a:schemeClr val="tx1"/>
                </a:solidFill>
                <a:effectLst/>
                <a:latin typeface="+mn-lt"/>
                <a:ea typeface="+mn-ea"/>
                <a:cs typeface="+mn-cs"/>
              </a:rPr>
              <a:t>consol</a:t>
            </a:r>
            <a:r>
              <a:rPr lang="en-US" sz="1200" b="0" kern="1200" dirty="0" smtClean="0">
                <a:solidFill>
                  <a:schemeClr val="tx1"/>
                </a:solidFill>
                <a:effectLst/>
                <a:latin typeface="+mn-lt"/>
                <a:ea typeface="+mn-ea"/>
                <a:cs typeface="+mn-cs"/>
              </a:rPr>
              <a:t> known to exist from this year, and one of two registered 1877 </a:t>
            </a:r>
            <a:r>
              <a:rPr lang="en-US" sz="1200" b="0" kern="1200" dirty="0" err="1" smtClean="0">
                <a:solidFill>
                  <a:schemeClr val="tx1"/>
                </a:solidFill>
                <a:effectLst/>
                <a:latin typeface="+mn-lt"/>
                <a:ea typeface="+mn-ea"/>
                <a:cs typeface="+mn-cs"/>
              </a:rPr>
              <a:t>Consols</a:t>
            </a:r>
            <a:r>
              <a:rPr lang="en-US" sz="1200" b="0" kern="1200" dirty="0" smtClean="0">
                <a:solidFill>
                  <a:schemeClr val="tx1"/>
                </a:solidFill>
                <a:effectLst/>
                <a:latin typeface="+mn-lt"/>
                <a:ea typeface="+mn-ea"/>
                <a:cs typeface="+mn-cs"/>
              </a:rPr>
              <a:t> known</a:t>
            </a:r>
          </a:p>
          <a:p>
            <a:endParaRPr lang="en-US" dirty="0"/>
          </a:p>
        </p:txBody>
      </p:sp>
      <p:sp>
        <p:nvSpPr>
          <p:cNvPr id="4" name="Slide Number Placeholder 3"/>
          <p:cNvSpPr>
            <a:spLocks noGrp="1"/>
          </p:cNvSpPr>
          <p:nvPr>
            <p:ph type="sldNum" sz="quarter" idx="10"/>
          </p:nvPr>
        </p:nvSpPr>
        <p:spPr/>
        <p:txBody>
          <a:bodyPr/>
          <a:lstStyle/>
          <a:p>
            <a:fld id="{D644F1DC-9CED-48A7-98CB-B30A9AE956E8}" type="slidenum">
              <a:rPr lang="zh-TW" altLang="en-US" smtClean="0"/>
              <a:pPr/>
              <a:t>91</a:t>
            </a:fld>
            <a:endParaRPr lang="zh-TW" altLang="en-US"/>
          </a:p>
        </p:txBody>
      </p:sp>
    </p:spTree>
    <p:extLst>
      <p:ext uri="{BB962C8B-B14F-4D97-AF65-F5344CB8AC3E}">
        <p14:creationId xmlns:p14="http://schemas.microsoft.com/office/powerpoint/2010/main" val="1951312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31076" name="Slide Number Placeholder 3"/>
          <p:cNvSpPr>
            <a:spLocks noGrp="1"/>
          </p:cNvSpPr>
          <p:nvPr>
            <p:ph type="sldNum" sz="quarter" idx="5"/>
          </p:nvPr>
        </p:nvSpPr>
        <p:spPr>
          <a:noFill/>
        </p:spPr>
        <p:txBody>
          <a:bodyPr/>
          <a:lstStyle/>
          <a:p>
            <a:fld id="{9C7ECD60-0C1A-415D-BF77-09FBE90F5DBA}" type="slidenum">
              <a:rPr lang="en-US" altLang="zh-TW"/>
              <a:pPr/>
              <a:t>92</a:t>
            </a:fld>
            <a:endParaRPr lang="en-US" altLang="zh-TW"/>
          </a:p>
        </p:txBody>
      </p:sp>
    </p:spTree>
    <p:extLst>
      <p:ext uri="{BB962C8B-B14F-4D97-AF65-F5344CB8AC3E}">
        <p14:creationId xmlns:p14="http://schemas.microsoft.com/office/powerpoint/2010/main" val="4682096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33124" name="Slide Number Placeholder 3"/>
          <p:cNvSpPr>
            <a:spLocks noGrp="1"/>
          </p:cNvSpPr>
          <p:nvPr>
            <p:ph type="sldNum" sz="quarter" idx="5"/>
          </p:nvPr>
        </p:nvSpPr>
        <p:spPr>
          <a:noFill/>
        </p:spPr>
        <p:txBody>
          <a:bodyPr/>
          <a:lstStyle/>
          <a:p>
            <a:fld id="{3D58200B-87CB-4B3E-AA90-E1838E35A4F5}" type="slidenum">
              <a:rPr lang="en-US" altLang="zh-TW"/>
              <a:pPr/>
              <a:t>94</a:t>
            </a:fld>
            <a:endParaRPr lang="en-US" altLang="zh-TW"/>
          </a:p>
        </p:txBody>
      </p:sp>
    </p:spTree>
    <p:extLst>
      <p:ext uri="{BB962C8B-B14F-4D97-AF65-F5344CB8AC3E}">
        <p14:creationId xmlns:p14="http://schemas.microsoft.com/office/powerpoint/2010/main" val="39478191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If you donate $4,000,000 today, and if the university invests it at 5% per year forever, then the chosen professor will receive $200,000 every year.</a:t>
            </a:r>
          </a:p>
          <a:p>
            <a:endParaRPr lang="zh-TW" altLang="zh-TW" dirty="0">
              <a:latin typeface="Verdana" pitchFamily="-1" charset="0"/>
              <a:ea typeface="ＭＳ Ｐゴシック" pitchFamily="-1" charset="-128"/>
            </a:endParaRPr>
          </a:p>
        </p:txBody>
      </p:sp>
      <p:sp>
        <p:nvSpPr>
          <p:cNvPr id="135172" name="Slide Number Placeholder 3"/>
          <p:cNvSpPr>
            <a:spLocks noGrp="1"/>
          </p:cNvSpPr>
          <p:nvPr>
            <p:ph type="sldNum" sz="quarter" idx="5"/>
          </p:nvPr>
        </p:nvSpPr>
        <p:spPr>
          <a:noFill/>
        </p:spPr>
        <p:txBody>
          <a:bodyPr/>
          <a:lstStyle/>
          <a:p>
            <a:fld id="{AA0B4D17-C3F0-436A-AC19-5CA46BD5BFA3}" type="slidenum">
              <a:rPr lang="en-US" altLang="zh-TW"/>
              <a:pPr/>
              <a:t>95</a:t>
            </a:fld>
            <a:endParaRPr lang="en-US" altLang="zh-TW"/>
          </a:p>
        </p:txBody>
      </p:sp>
    </p:spTree>
    <p:extLst>
      <p:ext uri="{BB962C8B-B14F-4D97-AF65-F5344CB8AC3E}">
        <p14:creationId xmlns:p14="http://schemas.microsoft.com/office/powerpoint/2010/main" val="30904304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r>
              <a:rPr lang="en-US" altLang="zh-TW" dirty="0" smtClean="0">
                <a:latin typeface="Verdana" pitchFamily="-1" charset="0"/>
                <a:ea typeface="ＭＳ Ｐゴシック" pitchFamily="-1" charset="-128"/>
              </a:rPr>
              <a:t>Most obvious one is mortgages, but also</a:t>
            </a:r>
            <a:r>
              <a:rPr lang="en-US" altLang="zh-TW" baseline="0" dirty="0" smtClean="0">
                <a:latin typeface="Verdana" pitchFamily="-1" charset="0"/>
                <a:ea typeface="ＭＳ Ｐゴシック" pitchFamily="-1" charset="-128"/>
              </a:rPr>
              <a:t> savings plans</a:t>
            </a:r>
            <a:endParaRPr lang="zh-TW" altLang="zh-TW" dirty="0">
              <a:latin typeface="Verdana" pitchFamily="-1" charset="0"/>
              <a:ea typeface="ＭＳ Ｐゴシック" pitchFamily="-1" charset="-128"/>
            </a:endParaRPr>
          </a:p>
        </p:txBody>
      </p:sp>
      <p:sp>
        <p:nvSpPr>
          <p:cNvPr id="139268" name="Slide Number Placeholder 3"/>
          <p:cNvSpPr>
            <a:spLocks noGrp="1"/>
          </p:cNvSpPr>
          <p:nvPr>
            <p:ph type="sldNum" sz="quarter" idx="5"/>
          </p:nvPr>
        </p:nvSpPr>
        <p:spPr>
          <a:noFill/>
        </p:spPr>
        <p:txBody>
          <a:bodyPr/>
          <a:lstStyle/>
          <a:p>
            <a:fld id="{7940EB4F-92CA-4175-AF68-3E2384CFAA99}" type="slidenum">
              <a:rPr lang="en-US" altLang="zh-TW"/>
              <a:pPr/>
              <a:t>96</a:t>
            </a:fld>
            <a:endParaRPr lang="en-US" altLang="zh-TW"/>
          </a:p>
        </p:txBody>
      </p:sp>
    </p:spTree>
    <p:extLst>
      <p:ext uri="{BB962C8B-B14F-4D97-AF65-F5344CB8AC3E}">
        <p14:creationId xmlns:p14="http://schemas.microsoft.com/office/powerpoint/2010/main" val="11153420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41316" name="Slide Number Placeholder 3"/>
          <p:cNvSpPr>
            <a:spLocks noGrp="1"/>
          </p:cNvSpPr>
          <p:nvPr>
            <p:ph type="sldNum" sz="quarter" idx="5"/>
          </p:nvPr>
        </p:nvSpPr>
        <p:spPr>
          <a:noFill/>
        </p:spPr>
        <p:txBody>
          <a:bodyPr/>
          <a:lstStyle/>
          <a:p>
            <a:fld id="{F9031695-BD6E-4264-809C-A62A04AB7D23}" type="slidenum">
              <a:rPr lang="en-US" altLang="zh-TW"/>
              <a:pPr/>
              <a:t>97</a:t>
            </a:fld>
            <a:endParaRPr lang="en-US" altLang="zh-TW"/>
          </a:p>
        </p:txBody>
      </p:sp>
    </p:spTree>
    <p:extLst>
      <p:ext uri="{BB962C8B-B14F-4D97-AF65-F5344CB8AC3E}">
        <p14:creationId xmlns:p14="http://schemas.microsoft.com/office/powerpoint/2010/main" val="40086497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82276" name="Slide Number Placeholder 3"/>
          <p:cNvSpPr>
            <a:spLocks noGrp="1"/>
          </p:cNvSpPr>
          <p:nvPr>
            <p:ph type="sldNum" sz="quarter" idx="5"/>
          </p:nvPr>
        </p:nvSpPr>
        <p:spPr>
          <a:noFill/>
        </p:spPr>
        <p:txBody>
          <a:bodyPr/>
          <a:lstStyle/>
          <a:p>
            <a:fld id="{C88FEBE8-0333-4DA4-B727-8BD3875204F7}" type="slidenum">
              <a:rPr lang="en-US" altLang="zh-TW"/>
              <a:pPr/>
              <a:t>98</a:t>
            </a:fld>
            <a:endParaRPr lang="en-US" altLang="zh-TW"/>
          </a:p>
        </p:txBody>
      </p:sp>
    </p:spTree>
    <p:extLst>
      <p:ext uri="{BB962C8B-B14F-4D97-AF65-F5344CB8AC3E}">
        <p14:creationId xmlns:p14="http://schemas.microsoft.com/office/powerpoint/2010/main" val="21348908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99</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735263" y="525463"/>
            <a:ext cx="3852862" cy="2890837"/>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latin typeface="Arial" charset="0"/>
            </a:endParaRPr>
          </a:p>
        </p:txBody>
      </p:sp>
    </p:spTree>
    <p:extLst>
      <p:ext uri="{BB962C8B-B14F-4D97-AF65-F5344CB8AC3E}">
        <p14:creationId xmlns:p14="http://schemas.microsoft.com/office/powerpoint/2010/main" val="41709409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100</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735263" y="525463"/>
            <a:ext cx="3852862" cy="2890837"/>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r>
              <a:rPr lang="en-US" altLang="en-US" sz="1200" dirty="0" smtClean="0"/>
              <a:t>In order to make things easier for borrowers as well as reduce credit risk over time for lenders, mortgage payments have been structured so that ALL the periodical payments are </a:t>
            </a:r>
            <a:r>
              <a:rPr lang="en-US" altLang="en-US" sz="1200" b="1" dirty="0" smtClean="0"/>
              <a:t>equal</a:t>
            </a:r>
            <a:r>
              <a:rPr lang="en-US" altLang="en-US" sz="1200" dirty="0" smtClean="0"/>
              <a:t>.</a:t>
            </a:r>
          </a:p>
          <a:p>
            <a:r>
              <a:rPr lang="en-US" altLang="en-US" sz="1200" dirty="0" smtClean="0"/>
              <a:t>On T=0, the Amount Due is FV</a:t>
            </a:r>
          </a:p>
          <a:p>
            <a:r>
              <a:rPr lang="en-US" altLang="en-US" sz="1200" dirty="0" smtClean="0"/>
              <a:t>On T=1 when PMT is paid, it is in fact {FV x </a:t>
            </a:r>
            <a:r>
              <a:rPr lang="en-US" altLang="en-US" sz="1200" dirty="0" err="1" smtClean="0"/>
              <a:t>i</a:t>
            </a:r>
            <a:r>
              <a:rPr lang="en-US" altLang="en-US" sz="1200" dirty="0" smtClean="0"/>
              <a:t>} in interests for past period and {PMT – FV x </a:t>
            </a:r>
            <a:r>
              <a:rPr lang="en-US" altLang="en-US" sz="1200" dirty="0" err="1" smtClean="0"/>
              <a:t>i</a:t>
            </a:r>
            <a:r>
              <a:rPr lang="en-US" altLang="en-US" sz="1200" dirty="0" smtClean="0"/>
              <a:t>} in principal repaid</a:t>
            </a:r>
          </a:p>
          <a:p>
            <a:r>
              <a:rPr lang="en-US" altLang="en-US" sz="1200" dirty="0" smtClean="0"/>
              <a:t>On T=2 the Amount Due is lower because of piece of principal repaid and the same calculations apply again….</a:t>
            </a:r>
          </a:p>
          <a:p>
            <a:r>
              <a:rPr lang="en-US" altLang="en-US" sz="1200" dirty="0" smtClean="0"/>
              <a:t>That is how you can calculate your amortization table to know the Amount Due at any time</a:t>
            </a:r>
          </a:p>
          <a:p>
            <a:pPr>
              <a:spcBef>
                <a:spcPct val="0"/>
              </a:spcBef>
            </a:pPr>
            <a:endParaRPr lang="en-US" altLang="en-US" dirty="0">
              <a:latin typeface="Arial" charset="0"/>
            </a:endParaRPr>
          </a:p>
        </p:txBody>
      </p:sp>
    </p:spTree>
    <p:extLst>
      <p:ext uri="{BB962C8B-B14F-4D97-AF65-F5344CB8AC3E}">
        <p14:creationId xmlns:p14="http://schemas.microsoft.com/office/powerpoint/2010/main" val="24127852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67940" name="Slide Number Placeholder 3"/>
          <p:cNvSpPr>
            <a:spLocks noGrp="1"/>
          </p:cNvSpPr>
          <p:nvPr>
            <p:ph type="sldNum" sz="quarter" idx="5"/>
          </p:nvPr>
        </p:nvSpPr>
        <p:spPr>
          <a:noFill/>
        </p:spPr>
        <p:txBody>
          <a:bodyPr/>
          <a:lstStyle/>
          <a:p>
            <a:fld id="{5DEA650A-EC52-4139-85E9-F269CB9D8070}" type="slidenum">
              <a:rPr lang="en-US" altLang="zh-TW"/>
              <a:pPr/>
              <a:t>101</a:t>
            </a:fld>
            <a:endParaRPr lang="en-US" altLang="zh-TW"/>
          </a:p>
        </p:txBody>
      </p:sp>
    </p:spTree>
    <p:extLst>
      <p:ext uri="{BB962C8B-B14F-4D97-AF65-F5344CB8AC3E}">
        <p14:creationId xmlns:p14="http://schemas.microsoft.com/office/powerpoint/2010/main" val="3473456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35172" name="Slide Number Placeholder 3"/>
          <p:cNvSpPr>
            <a:spLocks noGrp="1"/>
          </p:cNvSpPr>
          <p:nvPr>
            <p:ph type="sldNum" sz="quarter" idx="5"/>
          </p:nvPr>
        </p:nvSpPr>
        <p:spPr>
          <a:noFill/>
        </p:spPr>
        <p:txBody>
          <a:bodyPr/>
          <a:lstStyle/>
          <a:p>
            <a:fld id="{970BEC59-F9F6-4E68-814A-386D3EE75EB3}" type="slidenum">
              <a:rPr lang="en-US" altLang="zh-TW"/>
              <a:pPr/>
              <a:t>13</a:t>
            </a:fld>
            <a:endParaRPr lang="en-US" altLang="zh-TW"/>
          </a:p>
        </p:txBody>
      </p:sp>
    </p:spTree>
    <p:extLst>
      <p:ext uri="{BB962C8B-B14F-4D97-AF65-F5344CB8AC3E}">
        <p14:creationId xmlns:p14="http://schemas.microsoft.com/office/powerpoint/2010/main" val="19628183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69988" name="Slide Number Placeholder 3"/>
          <p:cNvSpPr>
            <a:spLocks noGrp="1"/>
          </p:cNvSpPr>
          <p:nvPr>
            <p:ph type="sldNum" sz="quarter" idx="5"/>
          </p:nvPr>
        </p:nvSpPr>
        <p:spPr>
          <a:noFill/>
        </p:spPr>
        <p:txBody>
          <a:bodyPr/>
          <a:lstStyle/>
          <a:p>
            <a:fld id="{ACAB198A-57D9-4003-93C0-841ADD991989}" type="slidenum">
              <a:rPr lang="en-US" altLang="zh-TW"/>
              <a:pPr/>
              <a:t>103</a:t>
            </a:fld>
            <a:endParaRPr lang="en-US" altLang="zh-TW"/>
          </a:p>
        </p:txBody>
      </p:sp>
    </p:spTree>
    <p:extLst>
      <p:ext uri="{BB962C8B-B14F-4D97-AF65-F5344CB8AC3E}">
        <p14:creationId xmlns:p14="http://schemas.microsoft.com/office/powerpoint/2010/main" val="249713459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74084" name="Slide Number Placeholder 3"/>
          <p:cNvSpPr>
            <a:spLocks noGrp="1"/>
          </p:cNvSpPr>
          <p:nvPr>
            <p:ph type="sldNum" sz="quarter" idx="5"/>
          </p:nvPr>
        </p:nvSpPr>
        <p:spPr>
          <a:noFill/>
        </p:spPr>
        <p:txBody>
          <a:bodyPr/>
          <a:lstStyle/>
          <a:p>
            <a:fld id="{5EBA3BD0-0865-455A-B000-BB3DFE094CDF}" type="slidenum">
              <a:rPr lang="en-US" altLang="zh-TW"/>
              <a:pPr/>
              <a:t>104</a:t>
            </a:fld>
            <a:endParaRPr lang="en-US" altLang="zh-TW"/>
          </a:p>
        </p:txBody>
      </p:sp>
    </p:spTree>
    <p:extLst>
      <p:ext uri="{BB962C8B-B14F-4D97-AF65-F5344CB8AC3E}">
        <p14:creationId xmlns:p14="http://schemas.microsoft.com/office/powerpoint/2010/main" val="411896000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76132" name="Slide Number Placeholder 3"/>
          <p:cNvSpPr>
            <a:spLocks noGrp="1"/>
          </p:cNvSpPr>
          <p:nvPr>
            <p:ph type="sldNum" sz="quarter" idx="5"/>
          </p:nvPr>
        </p:nvSpPr>
        <p:spPr>
          <a:noFill/>
        </p:spPr>
        <p:txBody>
          <a:bodyPr/>
          <a:lstStyle/>
          <a:p>
            <a:fld id="{818339B2-2BDA-4888-AA63-3D858228E5E3}" type="slidenum">
              <a:rPr lang="en-US" altLang="zh-TW"/>
              <a:pPr/>
              <a:t>105</a:t>
            </a:fld>
            <a:endParaRPr lang="en-US" altLang="zh-TW"/>
          </a:p>
        </p:txBody>
      </p:sp>
    </p:spTree>
    <p:extLst>
      <p:ext uri="{BB962C8B-B14F-4D97-AF65-F5344CB8AC3E}">
        <p14:creationId xmlns:p14="http://schemas.microsoft.com/office/powerpoint/2010/main" val="1502265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78180" name="Slide Number Placeholder 3"/>
          <p:cNvSpPr>
            <a:spLocks noGrp="1"/>
          </p:cNvSpPr>
          <p:nvPr>
            <p:ph type="sldNum" sz="quarter" idx="5"/>
          </p:nvPr>
        </p:nvSpPr>
        <p:spPr>
          <a:noFill/>
        </p:spPr>
        <p:txBody>
          <a:bodyPr/>
          <a:lstStyle/>
          <a:p>
            <a:fld id="{B24436E0-9BCD-4FA6-BBCE-42ECC1316887}" type="slidenum">
              <a:rPr lang="en-US" altLang="zh-TW"/>
              <a:pPr/>
              <a:t>106</a:t>
            </a:fld>
            <a:endParaRPr lang="en-US" altLang="zh-TW"/>
          </a:p>
        </p:txBody>
      </p:sp>
    </p:spTree>
    <p:extLst>
      <p:ext uri="{BB962C8B-B14F-4D97-AF65-F5344CB8AC3E}">
        <p14:creationId xmlns:p14="http://schemas.microsoft.com/office/powerpoint/2010/main" val="121716492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94564" name="Slide Number Placeholder 3"/>
          <p:cNvSpPr>
            <a:spLocks noGrp="1"/>
          </p:cNvSpPr>
          <p:nvPr>
            <p:ph type="sldNum" sz="quarter" idx="5"/>
          </p:nvPr>
        </p:nvSpPr>
        <p:spPr>
          <a:noFill/>
        </p:spPr>
        <p:txBody>
          <a:bodyPr/>
          <a:lstStyle/>
          <a:p>
            <a:fld id="{CC77B295-6943-4930-B32F-5C5A8C424579}" type="slidenum">
              <a:rPr lang="en-US" altLang="zh-TW"/>
              <a:pPr/>
              <a:t>107</a:t>
            </a:fld>
            <a:endParaRPr lang="en-US" altLang="zh-TW"/>
          </a:p>
        </p:txBody>
      </p:sp>
    </p:spTree>
    <p:extLst>
      <p:ext uri="{BB962C8B-B14F-4D97-AF65-F5344CB8AC3E}">
        <p14:creationId xmlns:p14="http://schemas.microsoft.com/office/powerpoint/2010/main" val="8621452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a:ln/>
        </p:spPr>
      </p:sp>
      <p:sp>
        <p:nvSpPr>
          <p:cNvPr id="196611"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196612" name="Slide Number Placeholder 3"/>
          <p:cNvSpPr>
            <a:spLocks noGrp="1"/>
          </p:cNvSpPr>
          <p:nvPr>
            <p:ph type="sldNum" sz="quarter" idx="5"/>
          </p:nvPr>
        </p:nvSpPr>
        <p:spPr>
          <a:noFill/>
        </p:spPr>
        <p:txBody>
          <a:bodyPr/>
          <a:lstStyle/>
          <a:p>
            <a:fld id="{E6ABB8DC-2371-45DF-ADCA-654E401716C9}" type="slidenum">
              <a:rPr lang="en-US" altLang="zh-TW"/>
              <a:pPr/>
              <a:t>109</a:t>
            </a:fld>
            <a:endParaRPr lang="en-US" altLang="zh-TW"/>
          </a:p>
        </p:txBody>
      </p:sp>
    </p:spTree>
    <p:extLst>
      <p:ext uri="{BB962C8B-B14F-4D97-AF65-F5344CB8AC3E}">
        <p14:creationId xmlns:p14="http://schemas.microsoft.com/office/powerpoint/2010/main" val="35442271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a:ln/>
        </p:spPr>
      </p:sp>
      <p:sp>
        <p:nvSpPr>
          <p:cNvPr id="200707" name="Notes Placeholder 2"/>
          <p:cNvSpPr>
            <a:spLocks noGrp="1"/>
          </p:cNvSpPr>
          <p:nvPr>
            <p:ph type="body" idx="1"/>
          </p:nvPr>
        </p:nvSpPr>
        <p:spPr>
          <a:noFill/>
          <a:ln/>
        </p:spPr>
        <p:txBody>
          <a:bodyPr/>
          <a:lstStyle/>
          <a:p>
            <a:pPr eaLnBrk="1" hangingPunct="1"/>
            <a:r>
              <a:rPr lang="en-US" altLang="zh-TW" sz="1200" dirty="0" smtClean="0"/>
              <a:t>Adam’s savings plan looks like an annuity of $10,000 per year for 20 years. </a:t>
            </a:r>
          </a:p>
          <a:p>
            <a:pPr eaLnBrk="1" hangingPunct="1"/>
            <a:r>
              <a:rPr lang="en-US" altLang="zh-TW" sz="1200" dirty="0" smtClean="0"/>
              <a:t>The money will then remain in the account until Adam is 65 =&gt; 20 more years. </a:t>
            </a:r>
          </a:p>
          <a:p>
            <a:pPr eaLnBrk="1" hangingPunct="1"/>
            <a:r>
              <a:rPr lang="en-US" altLang="zh-TW" sz="1200" dirty="0" smtClean="0"/>
              <a:t>To determine the amount Adam will have in the bank at age 45, we’ll need to compute the future value of this annuity.  </a:t>
            </a:r>
          </a:p>
          <a:p>
            <a:pPr eaLnBrk="1" hangingPunct="1"/>
            <a:r>
              <a:rPr lang="en-US" altLang="zh-TW" sz="1200" dirty="0" smtClean="0"/>
              <a:t>Then we’ll compound the future value into the future 20 more years to see how much he’ll have at 65.</a:t>
            </a:r>
          </a:p>
          <a:p>
            <a:endParaRPr lang="zh-TW" altLang="zh-TW" dirty="0">
              <a:latin typeface="Verdana" pitchFamily="-1" charset="0"/>
              <a:ea typeface="ＭＳ Ｐゴシック" pitchFamily="-1" charset="-128"/>
            </a:endParaRPr>
          </a:p>
        </p:txBody>
      </p:sp>
      <p:sp>
        <p:nvSpPr>
          <p:cNvPr id="200708" name="Slide Number Placeholder 3"/>
          <p:cNvSpPr>
            <a:spLocks noGrp="1"/>
          </p:cNvSpPr>
          <p:nvPr>
            <p:ph type="sldNum" sz="quarter" idx="5"/>
          </p:nvPr>
        </p:nvSpPr>
        <p:spPr>
          <a:noFill/>
        </p:spPr>
        <p:txBody>
          <a:bodyPr/>
          <a:lstStyle/>
          <a:p>
            <a:fld id="{1C2A1C7F-BFE2-459A-8E6A-49EEFA3D7D30}" type="slidenum">
              <a:rPr lang="en-US" altLang="zh-TW"/>
              <a:pPr/>
              <a:t>110</a:t>
            </a:fld>
            <a:endParaRPr lang="en-US" altLang="zh-TW"/>
          </a:p>
        </p:txBody>
      </p:sp>
    </p:spTree>
    <p:extLst>
      <p:ext uri="{BB962C8B-B14F-4D97-AF65-F5344CB8AC3E}">
        <p14:creationId xmlns:p14="http://schemas.microsoft.com/office/powerpoint/2010/main" val="32973666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p:spPr>
        <p:txBody>
          <a:bodyPr/>
          <a:lstStyle/>
          <a:p>
            <a:endParaRPr lang="zh-TW" altLang="zh-TW">
              <a:latin typeface="Verdana" pitchFamily="-1" charset="0"/>
              <a:ea typeface="ＭＳ Ｐゴシック" pitchFamily="-1" charset="-128"/>
            </a:endParaRPr>
          </a:p>
        </p:txBody>
      </p:sp>
      <p:sp>
        <p:nvSpPr>
          <p:cNvPr id="202756" name="Slide Number Placeholder 3"/>
          <p:cNvSpPr>
            <a:spLocks noGrp="1"/>
          </p:cNvSpPr>
          <p:nvPr>
            <p:ph type="sldNum" sz="quarter" idx="5"/>
          </p:nvPr>
        </p:nvSpPr>
        <p:spPr>
          <a:noFill/>
        </p:spPr>
        <p:txBody>
          <a:bodyPr/>
          <a:lstStyle/>
          <a:p>
            <a:fld id="{DBC20858-0342-4E7D-8232-807C9A0CECD1}" type="slidenum">
              <a:rPr lang="en-US" altLang="zh-TW"/>
              <a:pPr/>
              <a:t>111</a:t>
            </a:fld>
            <a:endParaRPr lang="en-US" altLang="zh-TW"/>
          </a:p>
        </p:txBody>
      </p:sp>
    </p:spTree>
    <p:extLst>
      <p:ext uri="{BB962C8B-B14F-4D97-AF65-F5344CB8AC3E}">
        <p14:creationId xmlns:p14="http://schemas.microsoft.com/office/powerpoint/2010/main" val="153373872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2DA792-F59E-4525-A587-87417931F459}" type="slidenum">
              <a:rPr lang="en-US" altLang="en-US">
                <a:latin typeface="Arial" charset="0"/>
                <a:cs typeface="Arial" charset="0"/>
              </a:rPr>
              <a:pPr fontAlgn="base">
                <a:spcBef>
                  <a:spcPct val="0"/>
                </a:spcBef>
                <a:spcAft>
                  <a:spcPct val="0"/>
                </a:spcAft>
              </a:pPr>
              <a:t>115</a:t>
            </a:fld>
            <a:endParaRPr lang="en-US" altLang="en-US">
              <a:latin typeface="Arial" charset="0"/>
              <a:cs typeface="Arial" charset="0"/>
            </a:endParaRPr>
          </a:p>
        </p:txBody>
      </p:sp>
      <p:sp>
        <p:nvSpPr>
          <p:cNvPr id="67586"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67587"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00952399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87408FE-7FC1-4167-8E91-A98F7D745B26}" type="slidenum">
              <a:rPr lang="en-US" altLang="en-US">
                <a:latin typeface="Arial" charset="0"/>
                <a:cs typeface="Arial" charset="0"/>
              </a:rPr>
              <a:pPr fontAlgn="base">
                <a:spcBef>
                  <a:spcPct val="0"/>
                </a:spcBef>
                <a:spcAft>
                  <a:spcPct val="0"/>
                </a:spcAft>
              </a:pPr>
              <a:t>116</a:t>
            </a:fld>
            <a:endParaRPr lang="en-US" altLang="en-US">
              <a:latin typeface="Arial" charset="0"/>
              <a:cs typeface="Arial" charset="0"/>
            </a:endParaRPr>
          </a:p>
        </p:txBody>
      </p:sp>
      <p:sp>
        <p:nvSpPr>
          <p:cNvPr id="69634"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69635"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955315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endParaRPr lang="zh-TW" altLang="zh-TW" smtClean="0">
              <a:ea typeface="ＭＳ Ｐゴシック" pitchFamily="34" charset="-128"/>
            </a:endParaRPr>
          </a:p>
        </p:txBody>
      </p:sp>
      <p:sp>
        <p:nvSpPr>
          <p:cNvPr id="137220" name="Slide Number Placeholder 3"/>
          <p:cNvSpPr>
            <a:spLocks noGrp="1"/>
          </p:cNvSpPr>
          <p:nvPr>
            <p:ph type="sldNum" sz="quarter" idx="5"/>
          </p:nvPr>
        </p:nvSpPr>
        <p:spPr>
          <a:noFill/>
        </p:spPr>
        <p:txBody>
          <a:bodyPr/>
          <a:lstStyle/>
          <a:p>
            <a:fld id="{490B82A8-C2F8-46D5-B5EA-310E63B00A97}" type="slidenum">
              <a:rPr lang="en-US" altLang="zh-TW"/>
              <a:pPr/>
              <a:t>14</a:t>
            </a:fld>
            <a:endParaRPr lang="en-US" altLang="zh-TW"/>
          </a:p>
        </p:txBody>
      </p:sp>
    </p:spTree>
    <p:extLst>
      <p:ext uri="{BB962C8B-B14F-4D97-AF65-F5344CB8AC3E}">
        <p14:creationId xmlns:p14="http://schemas.microsoft.com/office/powerpoint/2010/main" val="363843620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0B9403-61D0-4A4C-BB7B-F1EE3FC9DC0C}" type="slidenum">
              <a:rPr lang="en-US" altLang="en-US">
                <a:latin typeface="Arial" charset="0"/>
                <a:cs typeface="Arial" charset="0"/>
              </a:rPr>
              <a:pPr fontAlgn="base">
                <a:spcBef>
                  <a:spcPct val="0"/>
                </a:spcBef>
                <a:spcAft>
                  <a:spcPct val="0"/>
                </a:spcAft>
              </a:pPr>
              <a:t>117</a:t>
            </a:fld>
            <a:endParaRPr lang="en-US" altLang="en-US">
              <a:latin typeface="Arial" charset="0"/>
              <a:cs typeface="Arial" charset="0"/>
            </a:endParaRPr>
          </a:p>
        </p:txBody>
      </p:sp>
      <p:sp>
        <p:nvSpPr>
          <p:cNvPr id="71682"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71683"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82743688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C2D6F73-61D5-4CF0-B198-568EC10055E4}" type="slidenum">
              <a:rPr lang="en-US" altLang="en-US">
                <a:latin typeface="Arial" charset="0"/>
                <a:cs typeface="Arial" charset="0"/>
              </a:rPr>
              <a:pPr fontAlgn="base">
                <a:spcBef>
                  <a:spcPct val="0"/>
                </a:spcBef>
                <a:spcAft>
                  <a:spcPct val="0"/>
                </a:spcAft>
              </a:pPr>
              <a:t>118</a:t>
            </a:fld>
            <a:endParaRPr lang="en-US" altLang="en-US">
              <a:latin typeface="Arial" charset="0"/>
              <a:cs typeface="Arial" charset="0"/>
            </a:endParaRPr>
          </a:p>
        </p:txBody>
      </p:sp>
      <p:sp>
        <p:nvSpPr>
          <p:cNvPr id="74754"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74755"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16388665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119</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7614318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120</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36208079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121</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5380251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122</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54369395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123</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36265299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124</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262975320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125</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35528252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4FEB21D-9EEC-42C7-AD74-829863A2961C}" type="slidenum">
              <a:rPr lang="en-US" altLang="en-US">
                <a:latin typeface="Arial" charset="0"/>
                <a:cs typeface="Arial" charset="0"/>
              </a:rPr>
              <a:pPr fontAlgn="base">
                <a:spcBef>
                  <a:spcPct val="0"/>
                </a:spcBef>
                <a:spcAft>
                  <a:spcPct val="0"/>
                </a:spcAft>
              </a:pPr>
              <a:t>126</a:t>
            </a:fld>
            <a:endParaRPr lang="en-US" altLang="en-US">
              <a:latin typeface="Arial" charset="0"/>
              <a:cs typeface="Arial" charset="0"/>
            </a:endParaRPr>
          </a:p>
        </p:txBody>
      </p:sp>
      <p:sp>
        <p:nvSpPr>
          <p:cNvPr id="80898" name="Placeholder 2"/>
          <p:cNvSpPr>
            <a:spLocks noGrp="1" noRot="1" noChangeAspect="1" noChangeArrowheads="1" noTextEdit="1"/>
          </p:cNvSpPr>
          <p:nvPr>
            <p:ph type="sldImg"/>
          </p:nvPr>
        </p:nvSpPr>
        <p:spPr bwMode="auto">
          <a:xfrm>
            <a:off x="2698750" y="525463"/>
            <a:ext cx="3854450" cy="2892425"/>
          </a:xfrm>
          <a:noFill/>
          <a:ln>
            <a:solidFill>
              <a:srgbClr val="000000"/>
            </a:solidFill>
            <a:miter lim="800000"/>
            <a:headEnd/>
            <a:tailEnd/>
          </a:ln>
        </p:spPr>
      </p:sp>
      <p:sp>
        <p:nvSpPr>
          <p:cNvPr id="80899"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smtClean="0">
              <a:latin typeface="Arial" charset="0"/>
            </a:endParaRPr>
          </a:p>
        </p:txBody>
      </p:sp>
    </p:spTree>
    <p:extLst>
      <p:ext uri="{BB962C8B-B14F-4D97-AF65-F5344CB8AC3E}">
        <p14:creationId xmlns:p14="http://schemas.microsoft.com/office/powerpoint/2010/main" val="1732717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6" name="Footer Placeholder 4"/>
          <p:cNvSpPr>
            <a:spLocks noGrp="1"/>
          </p:cNvSpPr>
          <p:nvPr>
            <p:ph type="ftr" sz="quarter" idx="15"/>
          </p:nvPr>
        </p:nvSpPr>
        <p:spPr/>
        <p:txBody>
          <a:bodyPr/>
          <a:lstStyle>
            <a:lvl1pPr eaLnBrk="0" hangingPunct="0">
              <a:defRPr dirty="0"/>
            </a:lvl1pPr>
          </a:lstStyle>
          <a:p>
            <a:pPr>
              <a:defRPr/>
            </a:pPr>
            <a:r>
              <a:rPr lang="en-US" altLang="en-US" smtClean="0"/>
              <a:t>Footer TBD</a:t>
            </a:r>
            <a:endParaRPr lang="en-US" altLang="en-US" dirty="0"/>
          </a:p>
        </p:txBody>
      </p:sp>
      <p:sp>
        <p:nvSpPr>
          <p:cNvPr id="7" name="Slide Number Placeholder 5"/>
          <p:cNvSpPr>
            <a:spLocks noGrp="1"/>
          </p:cNvSpPr>
          <p:nvPr>
            <p:ph type="sldNum" sz="quarter" idx="16"/>
          </p:nvPr>
        </p:nvSpPr>
        <p:spPr/>
        <p:txBody>
          <a:bodyPr/>
          <a:lstStyle>
            <a:lvl1pPr eaLnBrk="0" hangingPunct="0">
              <a:defRPr b="1"/>
            </a:lvl1pPr>
          </a:lstStyle>
          <a:p>
            <a:pPr>
              <a:defRPr/>
            </a:pPr>
            <a:fld id="{13CBBFF1-FDFB-4FBE-BFB1-12CD324803D3}"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Slide Number Placeholder 5"/>
          <p:cNvSpPr>
            <a:spLocks noGrp="1"/>
          </p:cNvSpPr>
          <p:nvPr>
            <p:ph type="sldNum" sz="quarter" idx="10"/>
          </p:nvPr>
        </p:nvSpPr>
        <p:spPr/>
        <p:txBody>
          <a:bodyPr/>
          <a:lstStyle>
            <a:lvl1pPr eaLnBrk="0" hangingPunct="0">
              <a:defRPr b="1"/>
            </a:lvl1pPr>
          </a:lstStyle>
          <a:p>
            <a:pPr>
              <a:defRPr/>
            </a:pPr>
            <a:fld id="{115E942A-6D57-4C31-9132-E9F26A69E2AF}" type="slidenum">
              <a:rPr lang="en-US" altLang="en-US" smtClean="0"/>
              <a:pPr>
                <a:defRPr/>
              </a:pPr>
              <a:t>‹#›</a:t>
            </a:fld>
            <a:endParaRPr lang="en-US" altLang="en-US"/>
          </a:p>
        </p:txBody>
      </p:sp>
      <p:sp>
        <p:nvSpPr>
          <p:cNvPr id="8"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Case)">
    <p:spTree>
      <p:nvGrpSpPr>
        <p:cNvPr id="1" name=""/>
        <p:cNvGrpSpPr/>
        <p:nvPr/>
      </p:nvGrpSpPr>
      <p:grpSpPr>
        <a:xfrm>
          <a:off x="0" y="0"/>
          <a:ext cx="0" cy="0"/>
          <a:chOff x="0" y="0"/>
          <a:chExt cx="0" cy="0"/>
        </a:xfrm>
      </p:grpSpPr>
      <p:sp>
        <p:nvSpPr>
          <p:cNvPr id="7" name="Rectangle 6"/>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8"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9"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Slide Number Placeholder 5"/>
          <p:cNvSpPr>
            <a:spLocks noGrp="1"/>
          </p:cNvSpPr>
          <p:nvPr>
            <p:ph type="sldNum" sz="quarter" idx="10"/>
          </p:nvPr>
        </p:nvSpPr>
        <p:spPr/>
        <p:txBody>
          <a:bodyPr/>
          <a:lstStyle>
            <a:lvl1pPr eaLnBrk="0" hangingPunct="0">
              <a:defRPr b="1"/>
            </a:lvl1pPr>
          </a:lstStyle>
          <a:p>
            <a:pPr>
              <a:defRPr/>
            </a:pPr>
            <a:fld id="{315E9AFD-F812-4B7C-9364-00DC22051B08}" type="slidenum">
              <a:rPr lang="en-US" altLang="en-US" smtClean="0"/>
              <a:pPr>
                <a:defRPr/>
              </a:pPr>
              <a:t>‹#›</a:t>
            </a:fld>
            <a:endParaRPr lang="en-US" altLang="en-US"/>
          </a:p>
        </p:txBody>
      </p:sp>
      <p:sp>
        <p:nvSpPr>
          <p:cNvPr id="4"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Case)">
    <p:spTree>
      <p:nvGrpSpPr>
        <p:cNvPr id="1" name=""/>
        <p:cNvGrpSpPr/>
        <p:nvPr/>
      </p:nvGrpSpPr>
      <p:grpSpPr>
        <a:xfrm>
          <a:off x="0" y="0"/>
          <a:ext cx="0" cy="0"/>
          <a:chOff x="0" y="0"/>
          <a:chExt cx="0" cy="0"/>
        </a:xfrm>
      </p:grpSpPr>
      <p:sp>
        <p:nvSpPr>
          <p:cNvPr id="3" name="Rectangle 2"/>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eaLnBrk="0" hangingPunct="0">
              <a:defRPr b="1"/>
            </a:lvl1pPr>
          </a:lstStyle>
          <a:p>
            <a:pPr>
              <a:defRPr/>
            </a:pPr>
            <a:fld id="{9D872A7E-2B3C-4E24-917C-D58E6D5AD492}" type="slidenum">
              <a:rPr lang="en-US" altLang="en-US" smtClean="0"/>
              <a:pPr>
                <a:defRPr/>
              </a:pPr>
              <a:t>‹#›</a:t>
            </a:fld>
            <a:endParaRPr lang="en-US" altLang="en-US"/>
          </a:p>
        </p:txBody>
      </p:sp>
      <p:sp>
        <p:nvSpPr>
          <p:cNvPr id="3"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otally_Blank">
    <p:spTree>
      <p:nvGrpSpPr>
        <p:cNvPr id="1" name=""/>
        <p:cNvGrpSpPr/>
        <p:nvPr/>
      </p:nvGrpSpPr>
      <p:grpSpPr>
        <a:xfrm>
          <a:off x="0" y="0"/>
          <a:ext cx="0" cy="0"/>
          <a:chOff x="0" y="0"/>
          <a:chExt cx="0" cy="0"/>
        </a:xfrm>
      </p:grpSpPr>
      <p:sp>
        <p:nvSpPr>
          <p:cNvPr id="4" name="Rectangle 3"/>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C10E1CBE-FE12-49A0-8850-DFCFCD53F034}"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smtClean="0"/>
              <a:t>Click icon to add picture</a:t>
            </a:r>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DF2B3A63-C5C6-497F-BE3F-3783B2C81E88}"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3D93BDC-27BE-4DE9-9063-415E5F206F5F}"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EECCD2C6-855C-4D38-A45B-CD6FE2F3B99D}"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1"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5" name="Footer Placeholder 4"/>
          <p:cNvSpPr>
            <a:spLocks noGrp="1"/>
          </p:cNvSpPr>
          <p:nvPr>
            <p:ph type="ftr" sz="quarter" idx="10"/>
          </p:nvPr>
        </p:nvSpPr>
        <p:spPr/>
        <p:txBody>
          <a:bodyPr/>
          <a:lstStyle>
            <a:lvl1pPr eaLnBrk="0" hangingPunct="0">
              <a:defRPr dirty="0"/>
            </a:lvl1pPr>
          </a:lstStyle>
          <a:p>
            <a:pPr>
              <a:defRPr/>
            </a:pPr>
            <a:r>
              <a:rPr lang="en-US" altLang="en-US" smtClean="0"/>
              <a:t>Footer TBD</a:t>
            </a:r>
            <a:endParaRPr lang="en-US" altLang="en-US" dirty="0"/>
          </a:p>
        </p:txBody>
      </p:sp>
      <p:sp>
        <p:nvSpPr>
          <p:cNvPr id="6" name="Slide Number Placeholder 5"/>
          <p:cNvSpPr>
            <a:spLocks noGrp="1"/>
          </p:cNvSpPr>
          <p:nvPr>
            <p:ph type="sldNum" sz="quarter" idx="11"/>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Footer Placeholder 4"/>
          <p:cNvSpPr>
            <a:spLocks noGrp="1"/>
          </p:cNvSpPr>
          <p:nvPr>
            <p:ph type="ftr" sz="quarter" idx="15"/>
          </p:nvPr>
        </p:nvSpPr>
        <p:spPr/>
        <p:txBody>
          <a:bodyPr/>
          <a:lstStyle>
            <a:lvl1pPr>
              <a:defRPr dirty="0"/>
            </a:lvl1pPr>
          </a:lstStyle>
          <a:p>
            <a:pPr>
              <a:defRPr/>
            </a:pPr>
            <a:r>
              <a:rPr lang="en-US" altLang="en-US" smtClean="0"/>
              <a:t>Footer TBD</a:t>
            </a:r>
            <a:endParaRPr lang="en-US" altLang="en-US" dirty="0"/>
          </a:p>
        </p:txBody>
      </p:sp>
      <p:sp>
        <p:nvSpPr>
          <p:cNvPr id="6" name="Slide Number Placeholder 5"/>
          <p:cNvSpPr>
            <a:spLocks noGrp="1"/>
          </p:cNvSpPr>
          <p:nvPr>
            <p:ph type="sldNum" sz="quarter" idx="16"/>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4" name="Footer Placeholder 4"/>
          <p:cNvSpPr>
            <a:spLocks noGrp="1"/>
          </p:cNvSpPr>
          <p:nvPr>
            <p:ph type="ftr" sz="quarter" idx="10"/>
          </p:nvPr>
        </p:nvSpPr>
        <p:spPr/>
        <p:txBody>
          <a:bodyPr/>
          <a:lstStyle>
            <a:lvl1pPr>
              <a:defRPr dirty="0"/>
            </a:lvl1pPr>
          </a:lstStyle>
          <a:p>
            <a:pPr>
              <a:defRPr/>
            </a:pPr>
            <a:r>
              <a:rPr lang="en-US" altLang="en-US" smtClean="0"/>
              <a:t>Footer TBD</a:t>
            </a:r>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smtClean="0"/>
              <a:t>Click to edit Master title style</a:t>
            </a:r>
            <a:endParaRPr lang="zh-TW" altLang="en-US"/>
          </a:p>
        </p:txBody>
      </p:sp>
      <p:sp>
        <p:nvSpPr>
          <p:cNvPr id="3" name="Content Placeholder 2"/>
          <p:cNvSpPr>
            <a:spLocks noGrp="1"/>
          </p:cNvSpPr>
          <p:nvPr>
            <p:ph sz="quarter" idx="1"/>
          </p:nvPr>
        </p:nvSpPr>
        <p:spPr>
          <a:xfrm>
            <a:off x="11826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quarter" idx="2"/>
          </p:nvPr>
        </p:nvSpPr>
        <p:spPr>
          <a:xfrm>
            <a:off x="51450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half" idx="3"/>
          </p:nvPr>
        </p:nvSpPr>
        <p:spPr>
          <a:xfrm>
            <a:off x="1182688" y="4151313"/>
            <a:ext cx="77724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a:defRPr/>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en-US" smtClean="0"/>
              <a:t>Footer TBD</a:t>
            </a:r>
            <a:endParaRPr lang="en-US"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648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ltLang="zh-TW" smtClean="0"/>
              <a:t>Footer TBD</a:t>
            </a:r>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B332919-1449-4065-B940-9F502B4188D7}" type="slidenum">
              <a:rPr lang="en-US" altLang="zh-TW"/>
              <a:pPr/>
              <a:t>‹#›</a:t>
            </a:fld>
            <a:endParaRPr lang="en-US" altLang="zh-TW"/>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1219200" y="1447800"/>
            <a:ext cx="35814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447800"/>
            <a:ext cx="35814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txBox="1">
            <a:spLocks noGrp="1"/>
          </p:cNvSpPr>
          <p:nvPr userDrawn="1"/>
        </p:nvSpPr>
        <p:spPr bwMode="auto">
          <a:xfrm>
            <a:off x="6705600" y="6507163"/>
            <a:ext cx="2413000" cy="350837"/>
          </a:xfrm>
          <a:prstGeom prst="rect">
            <a:avLst/>
          </a:prstGeom>
          <a:noFill/>
          <a:ln>
            <a:miter lim="800000"/>
            <a:headEnd/>
            <a:tailEnd/>
          </a:ln>
        </p:spPr>
        <p:txBody>
          <a:bodyPr anchor="b"/>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defRPr/>
            </a:pPr>
            <a:r>
              <a:rPr lang="en-US" altLang="zh-CN" sz="1000" dirty="0" smtClean="0">
                <a:latin typeface="Times New Roman" charset="0"/>
                <a:ea typeface="宋体" charset="-122"/>
              </a:rPr>
              <a:t>6-</a:t>
            </a:r>
            <a:fld id="{0808716D-1EAB-4845-A902-52F0D3A01853}" type="slidenum">
              <a:rPr lang="en-US" altLang="zh-CN" sz="1000" smtClean="0">
                <a:latin typeface="Times New Roman" charset="0"/>
                <a:ea typeface="宋体" charset="-122"/>
              </a:rPr>
              <a:pPr algn="r" eaLnBrk="1" hangingPunct="1">
                <a:defRPr/>
              </a:pPr>
              <a:t>‹#›</a:t>
            </a:fld>
            <a:endParaRPr lang="en-US" altLang="zh-CN" sz="1000" dirty="0" smtClean="0">
              <a:latin typeface="Times New Roman" charset="0"/>
              <a:ea typeface="宋体" charset="-122"/>
            </a:endParaRPr>
          </a:p>
        </p:txBody>
      </p:sp>
    </p:spTree>
    <p:extLst>
      <p:ext uri="{BB962C8B-B14F-4D97-AF65-F5344CB8AC3E}">
        <p14:creationId xmlns:p14="http://schemas.microsoft.com/office/powerpoint/2010/main" val="27948510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229600" cy="1143000"/>
          </a:xfrm>
        </p:spPr>
        <p:txBody>
          <a:bodyPr/>
          <a:lstStyle/>
          <a:p>
            <a:r>
              <a:rPr lang="en-US"/>
              <a:t>Click to edit Master title style</a:t>
            </a:r>
          </a:p>
        </p:txBody>
      </p:sp>
      <p:sp>
        <p:nvSpPr>
          <p:cNvPr id="3" name="Table Placeholder 2"/>
          <p:cNvSpPr>
            <a:spLocks noGrp="1"/>
          </p:cNvSpPr>
          <p:nvPr>
            <p:ph type="tbl" idx="1"/>
          </p:nvPr>
        </p:nvSpPr>
        <p:spPr>
          <a:xfrm>
            <a:off x="1219200" y="1447800"/>
            <a:ext cx="7315200" cy="3840163"/>
          </a:xfrm>
        </p:spPr>
        <p:txBody>
          <a:bodyPr rtlCol="0">
            <a:normAutofit/>
          </a:bodyPr>
          <a:lstStyle/>
          <a:p>
            <a:pPr lvl="0"/>
            <a:endParaRPr lang="en-US" noProof="0"/>
          </a:p>
        </p:txBody>
      </p:sp>
      <p:sp>
        <p:nvSpPr>
          <p:cNvPr id="4" name="Rectangle 5"/>
          <p:cNvSpPr>
            <a:spLocks noGrp="1" noChangeArrowheads="1"/>
          </p:cNvSpPr>
          <p:nvPr>
            <p:ph type="sldNum" sz="quarter" idx="10"/>
          </p:nvPr>
        </p:nvSpPr>
        <p:spPr>
          <a:xfrm>
            <a:off x="7024688" y="6534150"/>
            <a:ext cx="2133600" cy="323850"/>
          </a:xfrm>
          <a:prstGeom prst="rect">
            <a:avLst/>
          </a:prstGeom>
          <a:ln/>
        </p:spPr>
        <p:txBody>
          <a:bodyPr/>
          <a:lstStyle>
            <a:lvl1pPr>
              <a:defRPr/>
            </a:lvl1pPr>
          </a:lstStyle>
          <a:p>
            <a:pPr>
              <a:defRPr/>
            </a:pPr>
            <a:r>
              <a:rPr lang="en-US"/>
              <a:t>4-</a:t>
            </a:r>
            <a:fld id="{7D044D91-F027-4580-9864-023A560C6EF2}"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Slide Number Placeholder 2"/>
          <p:cNvSpPr>
            <a:spLocks noGrp="1"/>
          </p:cNvSpPr>
          <p:nvPr>
            <p:ph type="sldNum" sz="quarter" idx="10"/>
          </p:nvPr>
        </p:nvSpPr>
        <p:spPr/>
        <p:txBody>
          <a:bodyPr/>
          <a:lstStyle/>
          <a:p>
            <a:fld id="{EAE15FBB-C212-4CCE-963E-E89263F0DE18}" type="slidenum">
              <a:rPr lang="en-US" smtClean="0"/>
              <a:pPr/>
              <a:t>‹#›</a:t>
            </a:fld>
            <a:endParaRPr lang="en-US" dirty="0"/>
          </a:p>
        </p:txBody>
      </p:sp>
      <p:sp>
        <p:nvSpPr>
          <p:cNvPr id="4" name="Content Placeholder 2"/>
          <p:cNvSpPr>
            <a:spLocks noGrp="1"/>
          </p:cNvSpPr>
          <p:nvPr>
            <p:ph idx="1"/>
          </p:nvPr>
        </p:nvSpPr>
        <p:spPr>
          <a:xfrm>
            <a:off x="251520" y="1772816"/>
            <a:ext cx="8640960" cy="47853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251520" y="152400"/>
            <a:ext cx="864096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8866093" y="167281"/>
            <a:ext cx="26386" cy="59436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77906" y="152400"/>
            <a:ext cx="0" cy="59436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77906" y="6096000"/>
            <a:ext cx="864096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333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idx="1"/>
          </p:nvPr>
        </p:nvSpPr>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D43D14F-EA8B-43E4-B169-114B5BB83D25}"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arge Image with Small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sz="3200"/>
            </a:lvl1pPr>
          </a:lstStyle>
          <a:p>
            <a:r>
              <a:rPr lang="en-US" altLang="zh-TW" dirty="0" smtClean="0"/>
              <a:t>Click to edit Master title style</a:t>
            </a:r>
            <a:endParaRPr lang="zh-TW" altLang="en-US" dirty="0"/>
          </a:p>
        </p:txBody>
      </p:sp>
      <p:sp>
        <p:nvSpPr>
          <p:cNvPr id="3" name="Content Placeholder 2"/>
          <p:cNvSpPr>
            <a:spLocks noGrp="1"/>
          </p:cNvSpPr>
          <p:nvPr>
            <p:ph idx="1"/>
          </p:nvPr>
        </p:nvSpPr>
        <p:spPr>
          <a:xfrm>
            <a:off x="457200" y="838201"/>
            <a:ext cx="8229600" cy="5029200"/>
          </a:xfrm>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Case)">
    <p:spTree>
      <p:nvGrpSpPr>
        <p:cNvPr id="1" name=""/>
        <p:cNvGrpSpPr/>
        <p:nvPr/>
      </p:nvGrpSpPr>
      <p:grpSpPr>
        <a:xfrm>
          <a:off x="0" y="0"/>
          <a:ext cx="0" cy="0"/>
          <a:chOff x="0" y="0"/>
          <a:chExt cx="0" cy="0"/>
        </a:xfrm>
      </p:grpSpPr>
      <p:sp>
        <p:nvSpPr>
          <p:cNvPr id="4" name="Rectangle 3"/>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a:xfrm>
            <a:off x="457200" y="1600201"/>
            <a:ext cx="8229600" cy="4343400"/>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Slide Number Placeholder 5"/>
          <p:cNvSpPr>
            <a:spLocks noGrp="1"/>
          </p:cNvSpPr>
          <p:nvPr>
            <p:ph type="sldNum" sz="quarter" idx="10"/>
          </p:nvPr>
        </p:nvSpPr>
        <p:spPr/>
        <p:txBody>
          <a:bodyPr/>
          <a:lstStyle>
            <a:lvl1pPr eaLnBrk="0" hangingPunct="0">
              <a:defRPr>
                <a:ea typeface="新細明體" pitchFamily="18" charset="-120"/>
              </a:defRPr>
            </a:lvl1pPr>
          </a:lstStyle>
          <a:p>
            <a:pPr>
              <a:defRPr/>
            </a:pPr>
            <a:fld id="{2CE9EA79-D759-4BF4-BF62-9B02F9F90E52}"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ea typeface="新細明體" pitchFamily="18" charset="-120"/>
              </a:defRPr>
            </a:lvl1pPr>
          </a:lstStyle>
          <a:p>
            <a:pPr>
              <a:defRPr/>
            </a:pPr>
            <a:r>
              <a:rPr lang="en-US" altLang="en-US" smtClean="0"/>
              <a:t>Footer TBD</a:t>
            </a:r>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lvl1pPr>
              <a:defRPr sz="2000"/>
            </a:lvl1pPr>
          </a:lstStyle>
          <a:p>
            <a:r>
              <a:rPr lang="en-US" altLang="zh-TW" smtClean="0"/>
              <a:t>Click to edit Master title style</a:t>
            </a:r>
            <a:endParaRPr lang="zh-TW" altLang="en-US" dirty="0"/>
          </a:p>
        </p:txBody>
      </p:sp>
      <p:sp>
        <p:nvSpPr>
          <p:cNvPr id="3" name="Content Placeholder 2"/>
          <p:cNvSpPr>
            <a:spLocks noGrp="1"/>
          </p:cNvSpPr>
          <p:nvPr>
            <p:ph idx="1"/>
          </p:nvPr>
        </p:nvSpPr>
        <p:spPr>
          <a:xfrm>
            <a:off x="457200" y="2214554"/>
            <a:ext cx="8229600" cy="3911609"/>
          </a:xfrm>
        </p:spPr>
        <p:txBody>
          <a:bodyPr>
            <a:normAutofit/>
          </a:bodyPr>
          <a:lstStyle>
            <a:lvl1pPr>
              <a:lnSpc>
                <a:spcPct val="150000"/>
              </a:lnSpc>
              <a:defRPr sz="2000" i="1"/>
            </a:lvl1pPr>
            <a:lvl2pPr>
              <a:lnSpc>
                <a:spcPct val="150000"/>
              </a:lnSpc>
              <a:defRPr sz="1800" i="1"/>
            </a:lvl2pPr>
            <a:lvl3pPr>
              <a:lnSpc>
                <a:spcPct val="150000"/>
              </a:lnSpc>
              <a:defRPr sz="1600" i="1"/>
            </a:lvl3pPr>
            <a:lvl4pPr>
              <a:lnSpc>
                <a:spcPct val="150000"/>
              </a:lnSpc>
              <a:defRPr sz="1400" i="1"/>
            </a:lvl4pPr>
            <a:lvl5pPr>
              <a:lnSpc>
                <a:spcPct val="150000"/>
              </a:lnSpc>
              <a:defRPr sz="1400" i="1"/>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Slide Number Placeholder 5"/>
          <p:cNvSpPr>
            <a:spLocks noGrp="1"/>
          </p:cNvSpPr>
          <p:nvPr>
            <p:ph type="sldNum" sz="quarter" idx="10"/>
          </p:nvPr>
        </p:nvSpPr>
        <p:spPr/>
        <p:txBody>
          <a:bodyPr/>
          <a:lstStyle>
            <a:lvl1pPr eaLnBrk="0" hangingPunct="0">
              <a:defRPr b="1"/>
            </a:lvl1pPr>
          </a:lstStyle>
          <a:p>
            <a:pPr>
              <a:defRPr/>
            </a:pPr>
            <a:fld id="{5D928B4D-4329-436D-BD2A-453B1197F68B}"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Slide Number Placeholder 5"/>
          <p:cNvSpPr>
            <a:spLocks noGrp="1"/>
          </p:cNvSpPr>
          <p:nvPr>
            <p:ph type="sldNum" sz="quarter" idx="10"/>
          </p:nvPr>
        </p:nvSpPr>
        <p:spPr/>
        <p:txBody>
          <a:bodyPr/>
          <a:lstStyle>
            <a:lvl1pPr eaLnBrk="0" hangingPunct="0">
              <a:defRPr b="1"/>
            </a:lvl1pPr>
          </a:lstStyle>
          <a:p>
            <a:pPr>
              <a:defRPr/>
            </a:pPr>
            <a:fld id="{382BB6AC-7C61-4F0C-83C5-FA657B2ECCA1}"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Case)">
    <p:spTree>
      <p:nvGrpSpPr>
        <p:cNvPr id="1" name=""/>
        <p:cNvGrpSpPr/>
        <p:nvPr/>
      </p:nvGrpSpPr>
      <p:grpSpPr>
        <a:xfrm>
          <a:off x="0" y="0"/>
          <a:ext cx="0" cy="0"/>
          <a:chOff x="0" y="0"/>
          <a:chExt cx="0" cy="0"/>
        </a:xfrm>
      </p:grpSpPr>
      <p:sp>
        <p:nvSpPr>
          <p:cNvPr id="5" name="Rectangle 4"/>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eaLnBrk="0" hangingPunct="0">
              <a:defRPr dirty="0"/>
            </a:lvl1pPr>
          </a:lstStyle>
          <a:p>
            <a:pPr>
              <a:defRPr/>
            </a:pPr>
            <a:r>
              <a:rPr lang="en-US" altLang="en-US" smtClean="0"/>
              <a:t>Footer TBD</a:t>
            </a: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Wolfgang\Documents\EdPres\HKUST Master Slide Banner dark and transparent copy.gif"/>
          <p:cNvPicPr>
            <a:picLocks noChangeAspect="1" noChangeArrowheads="1"/>
          </p:cNvPicPr>
          <p:nvPr/>
        </p:nvPicPr>
        <p:blipFill>
          <a:blip r:embed="rId28" cstate="print"/>
          <a:srcRect r="6250"/>
          <a:stretch>
            <a:fillRect/>
          </a:stretch>
        </p:blipFill>
        <p:spPr bwMode="auto">
          <a:xfrm>
            <a:off x="0" y="6172200"/>
            <a:ext cx="9144000" cy="685800"/>
          </a:xfrm>
          <a:prstGeom prst="rect">
            <a:avLst/>
          </a:prstGeom>
          <a:noFill/>
          <a:ln w="9525">
            <a:noFill/>
            <a:miter lim="800000"/>
            <a:headEnd/>
            <a:tailEnd/>
          </a:ln>
        </p:spPr>
      </p:pic>
      <p:pic>
        <p:nvPicPr>
          <p:cNvPr id="3075" name="Picture 2" descr="C:\Users\Wolfgang\Documents\EdPres\HKUST Master Slide Banner dark and transparent copy.gif"/>
          <p:cNvPicPr>
            <a:picLocks noChangeAspect="1" noChangeArrowheads="1"/>
          </p:cNvPicPr>
          <p:nvPr/>
        </p:nvPicPr>
        <p:blipFill>
          <a:blip r:embed="rId28" cstate="print"/>
          <a:srcRect r="6250"/>
          <a:stretch>
            <a:fillRect/>
          </a:stretch>
        </p:blipFill>
        <p:spPr bwMode="auto">
          <a:xfrm>
            <a:off x="0" y="6172200"/>
            <a:ext cx="9144000" cy="685800"/>
          </a:xfrm>
          <a:prstGeom prst="rect">
            <a:avLst/>
          </a:prstGeom>
          <a:noFill/>
          <a:ln w="9525">
            <a:noFill/>
            <a:miter lim="800000"/>
            <a:headEnd/>
            <a:tailEnd/>
          </a:ln>
        </p:spPr>
      </p:pic>
      <p:sp>
        <p:nvSpPr>
          <p:cNvPr id="307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endParaRPr lang="zh-TW" altLang="en-US" dirty="0" smtClean="0"/>
          </a:p>
        </p:txBody>
      </p:sp>
      <p:sp>
        <p:nvSpPr>
          <p:cNvPr id="307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smtClean="0"/>
          </a:p>
        </p:txBody>
      </p:sp>
      <p:sp>
        <p:nvSpPr>
          <p:cNvPr id="6" name="Slide Number Placeholder 5"/>
          <p:cNvSpPr>
            <a:spLocks noGrp="1"/>
          </p:cNvSpPr>
          <p:nvPr>
            <p:ph type="sldNum" sz="quarter" idx="4"/>
          </p:nvPr>
        </p:nvSpPr>
        <p:spPr>
          <a:xfrm>
            <a:off x="8239125" y="6586538"/>
            <a:ext cx="919163" cy="2936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002060"/>
                </a:solidFill>
                <a:latin typeface="Calibri" pitchFamily="34" charset="0"/>
              </a:defRPr>
            </a:lvl1pPr>
          </a:lstStyle>
          <a:p>
            <a:pPr>
              <a:defRPr/>
            </a:pPr>
            <a:fld id="{2CE9EA79-D759-4BF4-BF62-9B02F9F90E52}" type="slidenum">
              <a:rPr lang="en-US" altLang="en-US" smtClean="0"/>
              <a:pPr>
                <a:defRPr/>
              </a:pPr>
              <a:t>‹#›</a:t>
            </a:fld>
            <a:endParaRPr lang="en-US" altLang="en-US"/>
          </a:p>
        </p:txBody>
      </p:sp>
      <p:sp>
        <p:nvSpPr>
          <p:cNvPr id="10" name="Footer Placeholder 4"/>
          <p:cNvSpPr txBox="1">
            <a:spLocks/>
          </p:cNvSpPr>
          <p:nvPr/>
        </p:nvSpPr>
        <p:spPr>
          <a:xfrm>
            <a:off x="2000250" y="6542088"/>
            <a:ext cx="5929313" cy="357187"/>
          </a:xfrm>
          <a:prstGeom prst="rect">
            <a:avLst/>
          </a:prstGeom>
        </p:spPr>
        <p:txBody>
          <a:bodyPr anchor="ctr"/>
          <a:lstStyle/>
          <a:p>
            <a:pPr algn="ctr">
              <a:defRPr/>
            </a:pPr>
            <a:r>
              <a:rPr lang="en-US" altLang="zh-TW" sz="1200" dirty="0">
                <a:solidFill>
                  <a:srgbClr val="002060"/>
                </a:solidFill>
                <a:latin typeface="Calibri" pitchFamily="34" charset="0"/>
              </a:rPr>
              <a:t>© Prof Veronique Lafon-Vinais – All Rights Reserved</a:t>
            </a:r>
            <a:r>
              <a:rPr lang="en-US" altLang="zh-TW" sz="1200" b="1" dirty="0">
                <a:solidFill>
                  <a:srgbClr val="002060"/>
                </a:solidFill>
                <a:latin typeface="Calibri" pitchFamily="34" charset="0"/>
              </a:rPr>
              <a:t> </a:t>
            </a:r>
            <a:endParaRPr lang="zh-TW" altLang="en-US" sz="1200" b="1" dirty="0">
              <a:solidFill>
                <a:srgbClr val="002060"/>
              </a:solidFill>
              <a:latin typeface="Calibri" pitchFamily="34" charset="0"/>
            </a:endParaRPr>
          </a:p>
        </p:txBody>
      </p:sp>
      <p:sp>
        <p:nvSpPr>
          <p:cNvPr id="5" name="Footer Placeholder 4"/>
          <p:cNvSpPr>
            <a:spLocks noGrp="1"/>
          </p:cNvSpPr>
          <p:nvPr>
            <p:ph type="ftr" sz="quarter" idx="3"/>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lvl1pPr eaLnBrk="1" hangingPunct="1">
              <a:defRPr sz="2000" b="1" dirty="0">
                <a:solidFill>
                  <a:srgbClr val="002060"/>
                </a:solidFill>
                <a:latin typeface="Calibri" pitchFamily="34" charset="0"/>
              </a:defRPr>
            </a:lvl1pPr>
          </a:lstStyle>
          <a:p>
            <a:pPr>
              <a:defRPr/>
            </a:pPr>
            <a:r>
              <a:rPr lang="en-US" altLang="en-US" smtClean="0"/>
              <a:t>Footer TBD</a:t>
            </a:r>
            <a:endParaRPr lang="en-US" alt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701" r:id="rId22"/>
    <p:sldLayoutId id="2147483702" r:id="rId23"/>
    <p:sldLayoutId id="2147483703" r:id="rId24"/>
    <p:sldLayoutId id="2147483705" r:id="rId25"/>
    <p:sldLayoutId id="2147483706" r:id="rId26"/>
  </p:sldLayoutIdLst>
  <p:timing>
    <p:tnLst>
      <p:par>
        <p:cTn id="1" dur="indefinite" restart="never" nodeType="tmRoot"/>
      </p:par>
    </p:tnLst>
  </p:timing>
  <p:hf hdr="0" dt="0"/>
  <p:txStyles>
    <p:titleStyle>
      <a:lvl1pPr algn="l" rtl="0" eaLnBrk="1" fontAlgn="base" hangingPunct="1">
        <a:spcBef>
          <a:spcPct val="0"/>
        </a:spcBef>
        <a:spcAft>
          <a:spcPct val="0"/>
        </a:spcAft>
        <a:defRPr sz="3200" b="1" kern="1200">
          <a:solidFill>
            <a:srgbClr val="17375E"/>
          </a:solidFill>
          <a:latin typeface="+mj-lt"/>
          <a:ea typeface="新細明體" charset="-120"/>
          <a:cs typeface="+mj-cs"/>
        </a:defRPr>
      </a:lvl1pPr>
      <a:lvl2pPr algn="l" rtl="0" eaLnBrk="1" fontAlgn="base" hangingPunct="1">
        <a:spcBef>
          <a:spcPct val="0"/>
        </a:spcBef>
        <a:spcAft>
          <a:spcPct val="0"/>
        </a:spcAft>
        <a:defRPr sz="4000" b="1">
          <a:solidFill>
            <a:srgbClr val="17375E"/>
          </a:solidFill>
          <a:latin typeface="Calibri" pitchFamily="34" charset="0"/>
          <a:ea typeface="新細明體" charset="-120"/>
        </a:defRPr>
      </a:lvl2pPr>
      <a:lvl3pPr algn="l" rtl="0" eaLnBrk="1" fontAlgn="base" hangingPunct="1">
        <a:spcBef>
          <a:spcPct val="0"/>
        </a:spcBef>
        <a:spcAft>
          <a:spcPct val="0"/>
        </a:spcAft>
        <a:defRPr sz="4000" b="1">
          <a:solidFill>
            <a:srgbClr val="17375E"/>
          </a:solidFill>
          <a:latin typeface="Calibri" pitchFamily="34" charset="0"/>
          <a:ea typeface="新細明體" charset="-120"/>
        </a:defRPr>
      </a:lvl3pPr>
      <a:lvl4pPr algn="l" rtl="0" eaLnBrk="1" fontAlgn="base" hangingPunct="1">
        <a:spcBef>
          <a:spcPct val="0"/>
        </a:spcBef>
        <a:spcAft>
          <a:spcPct val="0"/>
        </a:spcAft>
        <a:defRPr sz="4000" b="1">
          <a:solidFill>
            <a:srgbClr val="17375E"/>
          </a:solidFill>
          <a:latin typeface="Calibri" pitchFamily="34" charset="0"/>
          <a:ea typeface="新細明體" charset="-120"/>
        </a:defRPr>
      </a:lvl4pPr>
      <a:lvl5pPr algn="l" rtl="0" eaLnBrk="1" fontAlgn="base" hangingPunct="1">
        <a:spcBef>
          <a:spcPct val="0"/>
        </a:spcBef>
        <a:spcAft>
          <a:spcPct val="0"/>
        </a:spcAft>
        <a:defRPr sz="4000" b="1">
          <a:solidFill>
            <a:srgbClr val="17375E"/>
          </a:solidFill>
          <a:latin typeface="Calibri" pitchFamily="34" charset="0"/>
          <a:ea typeface="新細明體" charset="-120"/>
        </a:defRPr>
      </a:lvl5pPr>
      <a:lvl6pPr marL="457200" algn="l" rtl="0" eaLnBrk="1" fontAlgn="base" hangingPunct="1">
        <a:spcBef>
          <a:spcPct val="0"/>
        </a:spcBef>
        <a:spcAft>
          <a:spcPct val="0"/>
        </a:spcAft>
        <a:defRPr sz="4000" b="1">
          <a:solidFill>
            <a:schemeClr val="tx1"/>
          </a:solidFill>
          <a:latin typeface="Calibri" pitchFamily="34" charset="0"/>
          <a:ea typeface="新細明體" charset="-120"/>
        </a:defRPr>
      </a:lvl6pPr>
      <a:lvl7pPr marL="914400" algn="l" rtl="0" eaLnBrk="1" fontAlgn="base" hangingPunct="1">
        <a:spcBef>
          <a:spcPct val="0"/>
        </a:spcBef>
        <a:spcAft>
          <a:spcPct val="0"/>
        </a:spcAft>
        <a:defRPr sz="4000" b="1">
          <a:solidFill>
            <a:schemeClr val="tx1"/>
          </a:solidFill>
          <a:latin typeface="Calibri" pitchFamily="34" charset="0"/>
          <a:ea typeface="新細明體" charset="-120"/>
        </a:defRPr>
      </a:lvl7pPr>
      <a:lvl8pPr marL="1371600" algn="l" rtl="0" eaLnBrk="1" fontAlgn="base" hangingPunct="1">
        <a:spcBef>
          <a:spcPct val="0"/>
        </a:spcBef>
        <a:spcAft>
          <a:spcPct val="0"/>
        </a:spcAft>
        <a:defRPr sz="4000" b="1">
          <a:solidFill>
            <a:schemeClr val="tx1"/>
          </a:solidFill>
          <a:latin typeface="Calibri" pitchFamily="34" charset="0"/>
          <a:ea typeface="新細明體" charset="-120"/>
        </a:defRPr>
      </a:lvl8pPr>
      <a:lvl9pPr marL="1828800" algn="l" rtl="0" eaLnBrk="1" fontAlgn="base" hangingPunct="1">
        <a:spcBef>
          <a:spcPct val="0"/>
        </a:spcBef>
        <a:spcAft>
          <a:spcPct val="0"/>
        </a:spcAft>
        <a:defRPr sz="4000" b="1">
          <a:solidFill>
            <a:schemeClr val="tx1"/>
          </a:solidFill>
          <a:latin typeface="Calibri" pitchFamily="34" charset="0"/>
          <a:ea typeface="新細明體" charset="-120"/>
        </a:defRPr>
      </a:lvl9pPr>
    </p:titleStyle>
    <p:bodyStyle>
      <a:lvl1pPr marL="342900" indent="-342900" algn="l" rtl="0" eaLnBrk="1" fontAlgn="base" hangingPunct="1">
        <a:lnSpc>
          <a:spcPct val="150000"/>
        </a:lnSpc>
        <a:spcBef>
          <a:spcPct val="20000"/>
        </a:spcBef>
        <a:spcAft>
          <a:spcPct val="0"/>
        </a:spcAft>
        <a:buClr>
          <a:srgbClr val="953735"/>
        </a:buClr>
        <a:buSzPct val="100000"/>
        <a:buFont typeface="Wingdings 2" pitchFamily="18" charset="2"/>
        <a:buChar char="¡"/>
        <a:defRPr sz="2000" kern="1200">
          <a:solidFill>
            <a:schemeClr val="tx1"/>
          </a:solidFill>
          <a:latin typeface="+mn-lt"/>
          <a:ea typeface="新細明體" charset="-120"/>
          <a:cs typeface="+mn-cs"/>
        </a:defRPr>
      </a:lvl1pPr>
      <a:lvl2pPr marL="742950" indent="-285750" algn="l" rtl="0" eaLnBrk="1" fontAlgn="base" hangingPunct="1">
        <a:lnSpc>
          <a:spcPct val="150000"/>
        </a:lnSpc>
        <a:spcBef>
          <a:spcPct val="20000"/>
        </a:spcBef>
        <a:spcAft>
          <a:spcPct val="0"/>
        </a:spcAft>
        <a:buClr>
          <a:srgbClr val="953735"/>
        </a:buClr>
        <a:buFont typeface="Arial" charset="0"/>
        <a:buChar char="–"/>
        <a:defRPr kern="1200">
          <a:solidFill>
            <a:schemeClr val="tx1"/>
          </a:solidFill>
          <a:latin typeface="+mn-lt"/>
          <a:ea typeface="新細明體" charset="-120"/>
          <a:cs typeface="+mn-cs"/>
        </a:defRPr>
      </a:lvl2pPr>
      <a:lvl3pPr marL="1143000" indent="-228600" algn="l" rtl="0" eaLnBrk="1" fontAlgn="base" hangingPunct="1">
        <a:lnSpc>
          <a:spcPct val="150000"/>
        </a:lnSpc>
        <a:spcBef>
          <a:spcPct val="20000"/>
        </a:spcBef>
        <a:spcAft>
          <a:spcPct val="0"/>
        </a:spcAft>
        <a:buClr>
          <a:srgbClr val="953735"/>
        </a:buClr>
        <a:buFont typeface="Arial" charset="0"/>
        <a:buChar char="•"/>
        <a:defRPr sz="1600" kern="1200">
          <a:solidFill>
            <a:schemeClr val="tx1"/>
          </a:solidFill>
          <a:latin typeface="+mn-lt"/>
          <a:ea typeface="新細明體" charset="-120"/>
          <a:cs typeface="+mn-cs"/>
        </a:defRPr>
      </a:lvl3pPr>
      <a:lvl4pPr marL="1600200" indent="-228600" algn="l" rtl="0" eaLnBrk="1" fontAlgn="base" hangingPunct="1">
        <a:lnSpc>
          <a:spcPct val="150000"/>
        </a:lnSpc>
        <a:spcBef>
          <a:spcPct val="20000"/>
        </a:spcBef>
        <a:spcAft>
          <a:spcPct val="0"/>
        </a:spcAft>
        <a:buFont typeface="Arial" charset="0"/>
        <a:buChar char="–"/>
        <a:defRPr sz="1400" kern="1200">
          <a:solidFill>
            <a:schemeClr val="tx1"/>
          </a:solidFill>
          <a:latin typeface="+mn-lt"/>
          <a:ea typeface="新細明體" charset="-120"/>
          <a:cs typeface="+mn-cs"/>
        </a:defRPr>
      </a:lvl4pPr>
      <a:lvl5pPr marL="2057400" indent="-228600" algn="l" rtl="0" eaLnBrk="1" fontAlgn="base" hangingPunct="1">
        <a:lnSpc>
          <a:spcPct val="150000"/>
        </a:lnSpc>
        <a:spcBef>
          <a:spcPct val="20000"/>
        </a:spcBef>
        <a:spcAft>
          <a:spcPct val="0"/>
        </a:spcAft>
        <a:buClr>
          <a:srgbClr val="953735"/>
        </a:buClr>
        <a:buFont typeface="Arial" charset="0"/>
        <a:buChar char="»"/>
        <a:defRPr sz="1400" kern="1200">
          <a:solidFill>
            <a:schemeClr val="tx1"/>
          </a:solidFill>
          <a:latin typeface="+mn-lt"/>
          <a:ea typeface="新細明體"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78.xml"/><Relationship Id="rId1" Type="http://schemas.openxmlformats.org/officeDocument/2006/relationships/slideLayout" Target="../slideLayouts/slideLayout26.xml"/><Relationship Id="rId4" Type="http://schemas.openxmlformats.org/officeDocument/2006/relationships/image" Target="../media/image77.emf"/></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1.xml"/><Relationship Id="rId1" Type="http://schemas.openxmlformats.org/officeDocument/2006/relationships/slideLayout" Target="../slideLayouts/slideLayout5.xml"/><Relationship Id="rId4" Type="http://schemas.openxmlformats.org/officeDocument/2006/relationships/image" Target="../media/image79.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3" Type="http://schemas.openxmlformats.org/officeDocument/2006/relationships/image" Target="../media/image46.jpeg"/><Relationship Id="rId7" Type="http://schemas.openxmlformats.org/officeDocument/2006/relationships/image" Target="../media/image50.jpeg"/><Relationship Id="rId2" Type="http://schemas.openxmlformats.org/officeDocument/2006/relationships/notesSlide" Target="../notesSlides/notesSlide83.xml"/><Relationship Id="rId1" Type="http://schemas.openxmlformats.org/officeDocument/2006/relationships/slideLayout" Target="../slideLayouts/slideLayout5.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47.jpeg"/><Relationship Id="rId7" Type="http://schemas.openxmlformats.org/officeDocument/2006/relationships/image" Target="../media/image82.jpeg"/><Relationship Id="rId2" Type="http://schemas.openxmlformats.org/officeDocument/2006/relationships/notesSlide" Target="../notesSlides/notesSlide86.xml"/><Relationship Id="rId1" Type="http://schemas.openxmlformats.org/officeDocument/2006/relationships/slideLayout" Target="../slideLayouts/slideLayout5.xml"/><Relationship Id="rId6" Type="http://schemas.openxmlformats.org/officeDocument/2006/relationships/image" Target="../media/image81.jpeg"/><Relationship Id="rId5" Type="http://schemas.openxmlformats.org/officeDocument/2006/relationships/image" Target="../media/image48.jpeg"/><Relationship Id="rId4" Type="http://schemas.openxmlformats.org/officeDocument/2006/relationships/image" Target="../media/image46.jpeg"/></Relationships>
</file>

<file path=ppt/slides/_rels/slide111.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47.jpeg"/><Relationship Id="rId7" Type="http://schemas.openxmlformats.org/officeDocument/2006/relationships/image" Target="../media/image82.jpeg"/><Relationship Id="rId2" Type="http://schemas.openxmlformats.org/officeDocument/2006/relationships/notesSlide" Target="../notesSlides/notesSlide87.xml"/><Relationship Id="rId1" Type="http://schemas.openxmlformats.org/officeDocument/2006/relationships/slideLayout" Target="../slideLayouts/slideLayout5.xml"/><Relationship Id="rId6" Type="http://schemas.openxmlformats.org/officeDocument/2006/relationships/image" Target="../media/image81.jpeg"/><Relationship Id="rId5" Type="http://schemas.openxmlformats.org/officeDocument/2006/relationships/image" Target="../media/image48.jpeg"/><Relationship Id="rId4" Type="http://schemas.openxmlformats.org/officeDocument/2006/relationships/image" Target="../media/image46.jpe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9.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86.wmf"/><Relationship Id="rId4" Type="http://schemas.openxmlformats.org/officeDocument/2006/relationships/oleObject" Target="../embeddings/oleObject5.bin"/></Relationships>
</file>

<file path=ppt/slides/_rels/slide119.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notesSlide" Target="../notesSlides/notesSlide96.xml"/><Relationship Id="rId1" Type="http://schemas.openxmlformats.org/officeDocument/2006/relationships/slideLayout" Target="../slideLayouts/slideLayout3.xml"/><Relationship Id="rId4" Type="http://schemas.openxmlformats.org/officeDocument/2006/relationships/image" Target="../media/image89.emf"/></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notesSlide" Target="../notesSlides/notesSlide99.xml"/><Relationship Id="rId1" Type="http://schemas.openxmlformats.org/officeDocument/2006/relationships/slideLayout" Target="../slideLayouts/slideLayout3.xml"/><Relationship Id="rId5" Type="http://schemas.openxmlformats.org/officeDocument/2006/relationships/image" Target="../media/image93.emf"/><Relationship Id="rId4" Type="http://schemas.openxmlformats.org/officeDocument/2006/relationships/image" Target="../media/image92.e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www.amazon.com/gp/product/images/B000059HAK/ref=dp_primary-product-display_0/002-7478592-9426468?_encoding=UTF8&amp;n=130&amp;s=dvd" TargetMode="External"/><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jpeg"/><Relationship Id="rId11" Type="http://schemas.openxmlformats.org/officeDocument/2006/relationships/image" Target="../media/image10.jpeg"/><Relationship Id="rId5" Type="http://schemas.openxmlformats.org/officeDocument/2006/relationships/image" Target="../media/image5.jpeg"/><Relationship Id="rId10" Type="http://schemas.openxmlformats.org/officeDocument/2006/relationships/image" Target="../media/image9.jpeg"/><Relationship Id="rId4" Type="http://schemas.openxmlformats.org/officeDocument/2006/relationships/image" Target="../media/image4.jpeg"/><Relationship Id="rId9" Type="http://schemas.openxmlformats.org/officeDocument/2006/relationships/image" Target="../media/image8.jpeg"/></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i1pufNtYnRAhWMkZQKHVrNC8QQjRwIBw&amp;url=https://www.walmart.com/ip/PlayStation-3-500GB-Console-PS3/43604185&amp;psig=AFQjCNHS_WslIimf8j7qeG_mYIpBFeGJww&amp;ust=1482551696619446" TargetMode="External"/><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34.jpeg"/></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jpeg"/><Relationship Id="rId3" Type="http://schemas.openxmlformats.org/officeDocument/2006/relationships/image" Target="../media/image11.jpeg"/><Relationship Id="rId7" Type="http://schemas.openxmlformats.org/officeDocument/2006/relationships/image" Target="../media/image14.jpeg"/><Relationship Id="rId12" Type="http://schemas.openxmlformats.org/officeDocument/2006/relationships/hyperlink" Target="http://www.amazon.com/gp/reader/0393072231/ref=sib_dp_pt" TargetMode="External"/><Relationship Id="rId2" Type="http://schemas.openxmlformats.org/officeDocument/2006/relationships/notesSlide" Target="../notesSlides/notesSlide4.xml"/><Relationship Id="rId16" Type="http://schemas.openxmlformats.org/officeDocument/2006/relationships/image" Target="../media/image20.jpeg"/><Relationship Id="rId1" Type="http://schemas.openxmlformats.org/officeDocument/2006/relationships/slideLayout" Target="../slideLayouts/slideLayout3.xml"/><Relationship Id="rId6" Type="http://schemas.openxmlformats.org/officeDocument/2006/relationships/hyperlink" Target="http://www.amazon.com/gp/reader/0375758259/ref=sib_dp_pt/102-6187272-1136923" TargetMode="External"/><Relationship Id="rId11" Type="http://schemas.openxmlformats.org/officeDocument/2006/relationships/image" Target="../media/image17.jpeg"/><Relationship Id="rId5" Type="http://schemas.openxmlformats.org/officeDocument/2006/relationships/image" Target="../media/image13.jpeg"/><Relationship Id="rId15" Type="http://schemas.openxmlformats.org/officeDocument/2006/relationships/hyperlink" Target="http://www.amazon.com/gp/reader/1439100136/ref=sib_dp_pt" TargetMode="External"/><Relationship Id="rId10" Type="http://schemas.openxmlformats.org/officeDocument/2006/relationships/hyperlink" Target="http://www.amazon.com/gp/reader/0471771910/ref=sib_dp_pt/102-6187272-1136923" TargetMode="External"/><Relationship Id="rId4" Type="http://schemas.openxmlformats.org/officeDocument/2006/relationships/image" Target="../media/image12.jpeg"/><Relationship Id="rId9" Type="http://schemas.openxmlformats.org/officeDocument/2006/relationships/image" Target="../media/image16.jpeg"/><Relationship Id="rId14" Type="http://schemas.openxmlformats.org/officeDocument/2006/relationships/image" Target="../media/image19.jpeg"/></Relationships>
</file>

<file path=ppt/slides/_rels/slide5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0ahUKEwikjI7ZuonRAhWDnJQKHc-NCNoQjRwIBw&amp;url=http://scripophily.net/unst75saboib.html&amp;psig=AFQjCNEXNWbvDQtMmIE8tGqbynGQZ2JO1A&amp;ust=1482553050126458"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43.jpeg"/></Relationships>
</file>

<file path=ppt/slides/_rels/slide6.xml.rels><?xml version="1.0" encoding="UTF-8" standalone="yes"?>
<Relationships xmlns="http://schemas.openxmlformats.org/package/2006/relationships"><Relationship Id="rId3" Type="http://schemas.openxmlformats.org/officeDocument/2006/relationships/hyperlink" Target="https://netinterest.substack.com/" TargetMode="External"/><Relationship Id="rId7" Type="http://schemas.openxmlformats.org/officeDocument/2006/relationships/hyperlink" Target="http://aswathdamodaran.blogspot.com/" TargetMode="External"/><Relationship Id="rId2" Type="http://schemas.openxmlformats.org/officeDocument/2006/relationships/hyperlink" Target="https://www.bloomberg.com/opinion/authors/ARbTQlRLRjE/matthew-s-levine" TargetMode="External"/><Relationship Id="rId1" Type="http://schemas.openxmlformats.org/officeDocument/2006/relationships/slideLayout" Target="../slideLayouts/slideLayout3.xml"/><Relationship Id="rId6" Type="http://schemas.openxmlformats.org/officeDocument/2006/relationships/hyperlink" Target="http://www.vernimmen.com/" TargetMode="External"/><Relationship Id="rId5" Type="http://schemas.openxmlformats.org/officeDocument/2006/relationships/hyperlink" Target="https://www.bloomberg.com/opinion/authors/AT2bBytfUHQ/john-authers" TargetMode="External"/><Relationship Id="rId4" Type="http://schemas.openxmlformats.org/officeDocument/2006/relationships/hyperlink" Target="https://ritholtz.com/"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notesSlide" Target="../notesSlides/notesSlide46.xml"/><Relationship Id="rId7" Type="http://schemas.openxmlformats.org/officeDocument/2006/relationships/image" Target="../media/image47.jpe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46.jpeg"/><Relationship Id="rId5" Type="http://schemas.openxmlformats.org/officeDocument/2006/relationships/image" Target="../media/image45.wmf"/><Relationship Id="rId10" Type="http://schemas.openxmlformats.org/officeDocument/2006/relationships/image" Target="../media/image50.jpeg"/><Relationship Id="rId4" Type="http://schemas.openxmlformats.org/officeDocument/2006/relationships/oleObject" Target="../embeddings/oleObject1.bin"/><Relationship Id="rId9" Type="http://schemas.openxmlformats.org/officeDocument/2006/relationships/image" Target="../media/image49.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6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6.jpeg"/><Relationship Id="rId7" Type="http://schemas.openxmlformats.org/officeDocument/2006/relationships/image" Target="../media/image50.jpeg"/><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jpe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59.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66.xml"/><Relationship Id="rId1" Type="http://schemas.openxmlformats.org/officeDocument/2006/relationships/slideLayout" Target="../slideLayouts/slideLayout5.xml"/><Relationship Id="rId4" Type="http://schemas.openxmlformats.org/officeDocument/2006/relationships/image" Target="../media/image63.emf"/></Relationships>
</file>

<file path=ppt/slides/_rels/slide8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65.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imh8yk9YnRAhXBLpQKHcACDM4QjRwIBw&amp;url=https://en.wikipedia.org/wiki/Ludwig_Von_Drake&amp;bvm=bv.142059868,d.dGo&amp;psig=AFQjCNGx1A2YwNMSrmEW1yPb2goFHWsKdA&amp;ust=1482568752298031" TargetMode="External"/><Relationship Id="rId2" Type="http://schemas.openxmlformats.org/officeDocument/2006/relationships/notesSlide" Target="../notesSlides/notesSlide71.xm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9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2.xml"/><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9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3.xml"/><Relationship Id="rId1" Type="http://schemas.openxmlformats.org/officeDocument/2006/relationships/slideLayout" Target="../slideLayouts/slideLayout5.xml"/><Relationship Id="rId4" Type="http://schemas.openxmlformats.org/officeDocument/2006/relationships/image" Target="../media/image71.png"/></Relationships>
</file>

<file path=ppt/slides/_rels/slide9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74.png"/><Relationship Id="rId5" Type="http://schemas.openxmlformats.org/officeDocument/2006/relationships/image" Target="../media/image73.wmf"/><Relationship Id="rId4" Type="http://schemas.openxmlformats.org/officeDocument/2006/relationships/oleObject" Target="../embeddings/oleObject4.bin"/></Relationships>
</file>

<file path=ppt/slides/_rels/slide9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p:txBody>
          <a:bodyPr/>
          <a:lstStyle/>
          <a:p>
            <a:r>
              <a:rPr lang="en-US" altLang="zh-TW" sz="3200" b="0" dirty="0">
                <a:ea typeface="PMingLiU" pitchFamily="18" charset="-120"/>
              </a:rPr>
              <a:t>FINA </a:t>
            </a:r>
            <a:r>
              <a:rPr lang="en-US" altLang="zh-TW" sz="3200" b="0" dirty="0" smtClean="0">
                <a:ea typeface="PMingLiU" pitchFamily="18" charset="-120"/>
              </a:rPr>
              <a:t>1303</a:t>
            </a:r>
            <a:r>
              <a:rPr lang="en-US" altLang="zh-TW" sz="4400" dirty="0">
                <a:ea typeface="PMingLiU" pitchFamily="18" charset="-120"/>
              </a:rPr>
              <a:t/>
            </a:r>
            <a:br>
              <a:rPr lang="en-US" altLang="zh-TW" sz="4400" dirty="0">
                <a:ea typeface="PMingLiU" pitchFamily="18" charset="-120"/>
              </a:rPr>
            </a:br>
            <a:r>
              <a:rPr lang="en-US" altLang="zh-TW" sz="4400" dirty="0" smtClean="0">
                <a:ea typeface="PMingLiU" pitchFamily="18" charset="-120"/>
              </a:rPr>
              <a:t>FOUNDATIONS OF INTEREST RATES</a:t>
            </a:r>
            <a:br>
              <a:rPr lang="en-US" altLang="zh-TW" sz="4400" dirty="0" smtClean="0">
                <a:ea typeface="PMingLiU" pitchFamily="18" charset="-120"/>
              </a:rPr>
            </a:br>
            <a:r>
              <a:rPr lang="en-US" altLang="zh-TW" sz="4400" dirty="0" smtClean="0">
                <a:ea typeface="PMingLiU" pitchFamily="18" charset="-120"/>
              </a:rPr>
              <a:t>Part I </a:t>
            </a:r>
          </a:p>
        </p:txBody>
      </p:sp>
      <p:sp>
        <p:nvSpPr>
          <p:cNvPr id="3078" name="Rectangle 3"/>
          <p:cNvSpPr>
            <a:spLocks noGrp="1" noChangeArrowheads="1"/>
          </p:cNvSpPr>
          <p:nvPr>
            <p:ph type="body" sz="quarter" idx="14"/>
          </p:nvPr>
        </p:nvSpPr>
        <p:spPr/>
        <p:txBody>
          <a:bodyPr/>
          <a:lstStyle/>
          <a:p>
            <a:pPr lvl="0" eaLnBrk="0" hangingPunct="0">
              <a:defRPr/>
            </a:pPr>
            <a:r>
              <a:rPr lang="en-US" altLang="zh-TW" b="1" dirty="0">
                <a:solidFill>
                  <a:prstClr val="black"/>
                </a:solidFill>
              </a:rPr>
              <a:t>Veronique </a:t>
            </a:r>
            <a:r>
              <a:rPr lang="en-US" altLang="zh-TW" b="1" dirty="0" err="1">
                <a:solidFill>
                  <a:prstClr val="black"/>
                </a:solidFill>
              </a:rPr>
              <a:t>Lafon-Vinais</a:t>
            </a:r>
            <a:endParaRPr lang="en-US" altLang="zh-TW" b="1" dirty="0">
              <a:solidFill>
                <a:prstClr val="black"/>
              </a:solidFill>
            </a:endParaRPr>
          </a:p>
          <a:p>
            <a:pPr eaLnBrk="0" hangingPunct="0">
              <a:defRPr/>
            </a:pPr>
            <a:r>
              <a:rPr lang="fr-FR" altLang="zh-TW" dirty="0" smtClean="0"/>
              <a:t>Associate </a:t>
            </a:r>
            <a:r>
              <a:rPr lang="en-US" altLang="zh-TW" dirty="0" smtClean="0"/>
              <a:t>Professor of Business</a:t>
            </a:r>
            <a:r>
              <a:rPr lang="fr-FR" altLang="zh-TW" dirty="0" smtClean="0"/>
              <a:t> Education</a:t>
            </a:r>
            <a:r>
              <a:rPr lang="en-US" altLang="zh-TW" dirty="0" smtClean="0"/>
              <a:t> </a:t>
            </a:r>
            <a:r>
              <a:rPr lang="en-US" altLang="zh-TW" dirty="0" smtClean="0">
                <a:solidFill>
                  <a:srgbClr val="595959"/>
                </a:solidFill>
              </a:rPr>
              <a:t>- </a:t>
            </a:r>
            <a:r>
              <a:rPr lang="en-US" altLang="zh-TW" dirty="0">
                <a:solidFill>
                  <a:srgbClr val="595959"/>
                </a:solidFill>
              </a:rPr>
              <a:t>Department of Finance</a:t>
            </a:r>
            <a:endParaRPr lang="zh-TW" altLang="en-US" dirty="0">
              <a:solidFill>
                <a:srgbClr val="59595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Important things to know before we start!</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In this section, unless otherwise indicated, interest rates are </a:t>
            </a:r>
            <a:r>
              <a:rPr lang="en-US" b="1" dirty="0" smtClean="0"/>
              <a:t>yearly</a:t>
            </a:r>
            <a:r>
              <a:rPr lang="en-US" dirty="0" smtClean="0"/>
              <a:t> (annual) interest rates (in the markets we use the term “per annum” or “p.a.”)</a:t>
            </a:r>
          </a:p>
          <a:p>
            <a:r>
              <a:rPr lang="en-US" dirty="0" smtClean="0"/>
              <a:t>Financial institutions are generally required to indicate the interest rates they charge on an </a:t>
            </a:r>
            <a:r>
              <a:rPr lang="en-US" i="1" dirty="0" smtClean="0"/>
              <a:t>annual percentage rate </a:t>
            </a:r>
            <a:r>
              <a:rPr lang="en-US" dirty="0" smtClean="0"/>
              <a:t>(</a:t>
            </a:r>
            <a:r>
              <a:rPr lang="en-US" b="1" dirty="0" smtClean="0"/>
              <a:t>APR</a:t>
            </a:r>
            <a:r>
              <a:rPr lang="en-US" dirty="0" smtClean="0"/>
              <a:t>) basis so that consumers can compare prices </a:t>
            </a:r>
          </a:p>
          <a:p>
            <a:r>
              <a:rPr lang="en-US" dirty="0" smtClean="0"/>
              <a:t>The way we calculate interest payments differs depending on the financial instrument we use. You need to verify the applicable conditions in the contract!</a:t>
            </a:r>
          </a:p>
          <a:p>
            <a:r>
              <a:rPr lang="en-US" dirty="0" smtClean="0"/>
              <a:t>In particular, debt contracts of less than one year and money market securities use simpler formulas (we will discuss this later)</a:t>
            </a:r>
            <a:endParaRPr lang="en-US"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10</a:t>
            </a:fld>
            <a:endParaRPr lang="en-US" altLang="en-US"/>
          </a:p>
        </p:txBody>
      </p:sp>
      <p:sp>
        <p:nvSpPr>
          <p:cNvPr id="5" name="Footer Placeholder 4"/>
          <p:cNvSpPr>
            <a:spLocks noGrp="1"/>
          </p:cNvSpPr>
          <p:nvPr>
            <p:ph type="ftr" sz="quarter" idx="11"/>
          </p:nvPr>
        </p:nvSpPr>
        <p:spPr/>
        <p:txBody>
          <a:bodyPr/>
          <a:lstStyle/>
          <a:p>
            <a:pPr>
              <a:defRPr/>
            </a:pPr>
            <a:r>
              <a:rPr lang="en-US" altLang="en-US" dirty="0"/>
              <a:t>Foundations of Interest Rates</a:t>
            </a:r>
          </a:p>
        </p:txBody>
      </p:sp>
      <p:cxnSp>
        <p:nvCxnSpPr>
          <p:cNvPr id="9" name="Straight Connector 8"/>
          <p:cNvCxnSpPr/>
          <p:nvPr/>
        </p:nvCxnSpPr>
        <p:spPr>
          <a:xfrm>
            <a:off x="228600" y="152400"/>
            <a:ext cx="8686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228600" y="152400"/>
            <a:ext cx="0" cy="5867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8915400" y="152400"/>
            <a:ext cx="0" cy="5867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228600" y="6096000"/>
            <a:ext cx="86868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322245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normAutofit/>
          </a:bodyPr>
          <a:lstStyle/>
          <a:p>
            <a:r>
              <a:rPr lang="en-US" altLang="en-US" sz="4000" dirty="0"/>
              <a:t>In Practice: Fixed Rate Mortgage</a:t>
            </a:r>
          </a:p>
        </p:txBody>
      </p:sp>
      <p:sp>
        <p:nvSpPr>
          <p:cNvPr id="6" name="Slide Number Placeholder 3"/>
          <p:cNvSpPr>
            <a:spLocks noGrp="1"/>
          </p:cNvSpPr>
          <p:nvPr>
            <p:ph type="sldNum" sz="quarter" idx="10"/>
          </p:nvPr>
        </p:nvSpPr>
        <p:spPr>
          <a:prstGeom prst="rect">
            <a:avLst/>
          </a:prstGeom>
        </p:spPr>
        <p:txBody>
          <a:bodyPr/>
          <a:lstStyle/>
          <a:p>
            <a:pPr>
              <a:defRPr/>
            </a:pPr>
            <a:fld id="{DD43D14F-EA8B-43E4-B169-114B5BB83D25}" type="slidenum">
              <a:rPr lang="en-US" altLang="en-US" smtClean="0"/>
              <a:pPr>
                <a:defRPr/>
              </a:pPr>
              <a:t>100</a:t>
            </a:fld>
            <a:endParaRPr lang="en-US" altLang="en-US"/>
          </a:p>
        </p:txBody>
      </p:sp>
      <p:sp>
        <p:nvSpPr>
          <p:cNvPr id="79874" name="Rectangle 6"/>
          <p:cNvSpPr>
            <a:spLocks noGrp="1" noChangeArrowheads="1"/>
          </p:cNvSpPr>
          <p:nvPr>
            <p:ph idx="1"/>
          </p:nvPr>
        </p:nvSpPr>
        <p:spPr>
          <a:xfrm>
            <a:off x="251520" y="1574236"/>
            <a:ext cx="8640960" cy="4785395"/>
          </a:xfrm>
        </p:spPr>
        <p:txBody>
          <a:bodyPr>
            <a:normAutofit/>
          </a:bodyPr>
          <a:lstStyle/>
          <a:p>
            <a:r>
              <a:rPr lang="en-US" altLang="en-US" sz="2100" dirty="0"/>
              <a:t>For this mortgage</a:t>
            </a:r>
            <a:r>
              <a:rPr lang="en-US" altLang="en-US" sz="2100" dirty="0" smtClean="0"/>
              <a:t>:</a:t>
            </a:r>
            <a:endParaRPr lang="en-US" altLang="en-US" sz="2100" dirty="0"/>
          </a:p>
          <a:p>
            <a:r>
              <a:rPr lang="en-US" altLang="en-US" sz="2100" dirty="0"/>
              <a:t>The amortization table would be:</a:t>
            </a:r>
          </a:p>
          <a:p>
            <a:endParaRPr lang="en-US" altLang="en-US" sz="2100" dirty="0"/>
          </a:p>
          <a:p>
            <a:endParaRPr lang="en-US" altLang="en-US" sz="2100" dirty="0"/>
          </a:p>
          <a:p>
            <a:endParaRPr lang="en-US" altLang="en-US" sz="2100" dirty="0"/>
          </a:p>
          <a:p>
            <a:endParaRPr lang="en-US" altLang="en-US" sz="2100" dirty="0"/>
          </a:p>
          <a:p>
            <a:endParaRPr lang="en-US" altLang="en-US" sz="2100" dirty="0"/>
          </a:p>
          <a:p>
            <a:endParaRPr lang="en-US" altLang="en-US" sz="2100" dirty="0"/>
          </a:p>
          <a:p>
            <a:endParaRPr lang="en-US" altLang="en-US" sz="2100" dirty="0"/>
          </a:p>
          <a:p>
            <a:endParaRPr lang="en-US" altLang="en-US" sz="2100" dirty="0"/>
          </a:p>
          <a:p>
            <a:endParaRPr lang="en-US" altLang="en-US" sz="2100" dirty="0"/>
          </a:p>
        </p:txBody>
      </p:sp>
      <p:pic>
        <p:nvPicPr>
          <p:cNvPr id="359426" name="Picture 2"/>
          <p:cNvPicPr>
            <a:picLocks noChangeAspect="1" noChangeArrowheads="1"/>
          </p:cNvPicPr>
          <p:nvPr/>
        </p:nvPicPr>
        <p:blipFill>
          <a:blip r:embed="rId3" cstate="print"/>
          <a:srcRect/>
          <a:stretch>
            <a:fillRect/>
          </a:stretch>
        </p:blipFill>
        <p:spPr bwMode="auto">
          <a:xfrm>
            <a:off x="4716016" y="1609105"/>
            <a:ext cx="1249363" cy="739775"/>
          </a:xfrm>
          <a:prstGeom prst="rect">
            <a:avLst/>
          </a:prstGeom>
          <a:noFill/>
          <a:ln w="9525">
            <a:noFill/>
            <a:miter lim="800000"/>
            <a:headEnd/>
            <a:tailEnd/>
          </a:ln>
          <a:effectLst/>
        </p:spPr>
      </p:pic>
      <p:pic>
        <p:nvPicPr>
          <p:cNvPr id="359427" name="Picture 3"/>
          <p:cNvPicPr>
            <a:picLocks noChangeAspect="1" noChangeArrowheads="1"/>
          </p:cNvPicPr>
          <p:nvPr/>
        </p:nvPicPr>
        <p:blipFill>
          <a:blip r:embed="rId4" cstate="print"/>
          <a:srcRect/>
          <a:stretch>
            <a:fillRect/>
          </a:stretch>
        </p:blipFill>
        <p:spPr bwMode="auto">
          <a:xfrm>
            <a:off x="3995936" y="2492896"/>
            <a:ext cx="4746625" cy="3298825"/>
          </a:xfrm>
          <a:prstGeom prst="rect">
            <a:avLst/>
          </a:prstGeom>
          <a:noFill/>
          <a:ln w="9525">
            <a:noFill/>
            <a:miter lim="800000"/>
            <a:headEnd/>
            <a:tailEnd/>
          </a:ln>
          <a:effectLst/>
        </p:spPr>
      </p:pic>
      <p:sp>
        <p:nvSpPr>
          <p:cNvPr id="7"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3935106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3"/>
          <p:cNvSpPr>
            <a:spLocks noGrp="1" noChangeArrowheads="1"/>
          </p:cNvSpPr>
          <p:nvPr>
            <p:ph type="title"/>
          </p:nvPr>
        </p:nvSpPr>
        <p:spPr/>
        <p:txBody>
          <a:bodyPr>
            <a:normAutofit/>
          </a:bodyPr>
          <a:lstStyle/>
          <a:p>
            <a:pPr eaLnBrk="1" hangingPunct="1"/>
            <a:r>
              <a:rPr lang="en-US" altLang="zh-TW" dirty="0"/>
              <a:t>Your Turn!</a:t>
            </a:r>
          </a:p>
        </p:txBody>
      </p:sp>
      <p:sp>
        <p:nvSpPr>
          <p:cNvPr id="166915" name="Rectangle 14"/>
          <p:cNvSpPr>
            <a:spLocks noGrp="1" noChangeArrowheads="1"/>
          </p:cNvSpPr>
          <p:nvPr>
            <p:ph idx="1"/>
          </p:nvPr>
        </p:nvSpPr>
        <p:spPr/>
        <p:txBody>
          <a:bodyPr rIns="91440"/>
          <a:lstStyle/>
          <a:p>
            <a:pPr eaLnBrk="1" hangingPunct="1">
              <a:lnSpc>
                <a:spcPct val="80000"/>
              </a:lnSpc>
              <a:buFontTx/>
              <a:buNone/>
            </a:pPr>
            <a:r>
              <a:rPr lang="en-US" altLang="zh-TW" dirty="0"/>
              <a:t>Problem:</a:t>
            </a:r>
            <a:r>
              <a:rPr lang="en-US" altLang="zh-TW" b="1" dirty="0"/>
              <a:t>  </a:t>
            </a:r>
          </a:p>
          <a:p>
            <a:pPr eaLnBrk="1" hangingPunct="1">
              <a:lnSpc>
                <a:spcPct val="110000"/>
              </a:lnSpc>
            </a:pPr>
            <a:r>
              <a:rPr lang="en-US" altLang="zh-TW" sz="2000" dirty="0"/>
              <a:t>Your parents have made you an offer you can’t refuse.  </a:t>
            </a:r>
          </a:p>
          <a:p>
            <a:pPr eaLnBrk="1" hangingPunct="1">
              <a:lnSpc>
                <a:spcPct val="110000"/>
              </a:lnSpc>
            </a:pPr>
            <a:r>
              <a:rPr lang="en-US" altLang="zh-TW" sz="2000" dirty="0"/>
              <a:t>They’re planning to give you part of your inheritance </a:t>
            </a:r>
            <a:r>
              <a:rPr lang="en-US" altLang="zh-TW" sz="2000" dirty="0" smtClean="0"/>
              <a:t>early (!). </a:t>
            </a:r>
            <a:endParaRPr lang="en-US" altLang="zh-TW" sz="2000" dirty="0"/>
          </a:p>
          <a:p>
            <a:pPr eaLnBrk="1" hangingPunct="1">
              <a:lnSpc>
                <a:spcPct val="110000"/>
              </a:lnSpc>
            </a:pPr>
            <a:r>
              <a:rPr lang="en-US" altLang="zh-TW" sz="2000" dirty="0"/>
              <a:t>They’ve given you a choice.  </a:t>
            </a:r>
          </a:p>
          <a:p>
            <a:pPr lvl="1">
              <a:lnSpc>
                <a:spcPct val="110000"/>
              </a:lnSpc>
            </a:pPr>
            <a:r>
              <a:rPr lang="en-US" altLang="zh-TW" sz="1800" dirty="0"/>
              <a:t>Option a: They’ll pay you </a:t>
            </a:r>
            <a:r>
              <a:rPr lang="en-US" altLang="zh-TW" sz="1800" b="1" dirty="0"/>
              <a:t>$10,000 </a:t>
            </a:r>
            <a:r>
              <a:rPr lang="en-US" altLang="zh-TW" sz="1800" dirty="0"/>
              <a:t>per year for each of the next </a:t>
            </a:r>
            <a:r>
              <a:rPr lang="en-US" altLang="zh-TW" sz="1800" b="1" dirty="0"/>
              <a:t>seven</a:t>
            </a:r>
            <a:r>
              <a:rPr lang="en-US" altLang="zh-TW" sz="1800" dirty="0"/>
              <a:t> years (beginning </a:t>
            </a:r>
            <a:r>
              <a:rPr lang="en-US" altLang="zh-TW" sz="1800" b="1" dirty="0" smtClean="0"/>
              <a:t>today, </a:t>
            </a:r>
            <a:r>
              <a:rPr lang="en-US" altLang="zh-TW" sz="1800" dirty="0" smtClean="0"/>
              <a:t>last payment at the end of the 7</a:t>
            </a:r>
            <a:r>
              <a:rPr lang="en-US" altLang="zh-TW" sz="1800" baseline="30000" dirty="0" smtClean="0"/>
              <a:t>th</a:t>
            </a:r>
            <a:r>
              <a:rPr lang="en-US" altLang="zh-TW" sz="1800" dirty="0" smtClean="0"/>
              <a:t> year) </a:t>
            </a:r>
            <a:endParaRPr lang="en-US" altLang="zh-TW" sz="1800" dirty="0"/>
          </a:p>
          <a:p>
            <a:pPr lvl="1">
              <a:lnSpc>
                <a:spcPct val="110000"/>
              </a:lnSpc>
            </a:pPr>
            <a:r>
              <a:rPr lang="en-US" altLang="zh-TW" sz="1800" dirty="0"/>
              <a:t>Option b: they’ll give you their BMW Convertible, which you can sell for </a:t>
            </a:r>
            <a:r>
              <a:rPr lang="en-US" altLang="zh-TW" sz="1800" b="1" dirty="0"/>
              <a:t>$61,000 </a:t>
            </a:r>
            <a:r>
              <a:rPr lang="en-US" altLang="zh-TW" sz="1800" dirty="0"/>
              <a:t>(guaranteed) </a:t>
            </a:r>
            <a:r>
              <a:rPr lang="en-US" altLang="zh-TW" sz="1800" b="1" dirty="0"/>
              <a:t>today</a:t>
            </a:r>
            <a:r>
              <a:rPr lang="en-US" altLang="zh-TW" sz="1600" dirty="0"/>
              <a:t>.  </a:t>
            </a:r>
          </a:p>
          <a:p>
            <a:pPr eaLnBrk="1" hangingPunct="1">
              <a:lnSpc>
                <a:spcPct val="110000"/>
              </a:lnSpc>
            </a:pPr>
            <a:r>
              <a:rPr lang="en-US" altLang="zh-TW" sz="2000" dirty="0"/>
              <a:t>If  you can earn </a:t>
            </a:r>
            <a:r>
              <a:rPr lang="en-US" altLang="zh-TW" sz="2000" b="1" dirty="0"/>
              <a:t>7%</a:t>
            </a:r>
            <a:r>
              <a:rPr lang="en-US" altLang="zh-TW" sz="2000" dirty="0"/>
              <a:t> annually on your investments, which should you choose?</a:t>
            </a:r>
            <a:endParaRPr lang="en-US" altLang="zh-TW" sz="2200" dirty="0"/>
          </a:p>
        </p:txBody>
      </p:sp>
      <p:sp>
        <p:nvSpPr>
          <p:cNvPr id="4" name="Slide Number Placeholder 3"/>
          <p:cNvSpPr>
            <a:spLocks noGrp="1"/>
          </p:cNvSpPr>
          <p:nvPr>
            <p:ph type="sldNum" sz="quarter" idx="10"/>
          </p:nvPr>
        </p:nvSpPr>
        <p:spPr/>
        <p:txBody>
          <a:bodyPr/>
          <a:lstStyle/>
          <a:p>
            <a:fld id="{EAE15FBB-C212-4CCE-963E-E89263F0DE18}" type="slidenum">
              <a:rPr lang="en-US" smtClean="0"/>
              <a:pPr/>
              <a:t>101</a:t>
            </a:fld>
            <a:endParaRPr lang="en-US"/>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18364255"/>
      </p:ext>
    </p:extLst>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We should choose</a:t>
            </a:r>
          </a:p>
          <a:p>
            <a:pPr lvl="1"/>
            <a:r>
              <a:rPr lang="en-US" altLang="zh-TW" sz="2000" dirty="0" smtClean="0">
                <a:ea typeface="ヒラギノ角ゴ Pro W3" pitchFamily="-65" charset="-128"/>
              </a:rPr>
              <a:t>A</a:t>
            </a:r>
          </a:p>
          <a:p>
            <a:pPr lvl="1"/>
            <a:r>
              <a:rPr lang="en-US" altLang="zh-TW" sz="2000" dirty="0" smtClean="0">
                <a:ea typeface="ヒラギノ角ゴ Pro W3" pitchFamily="-65" charset="-128"/>
              </a:rPr>
              <a:t>B</a:t>
            </a:r>
          </a:p>
          <a:p>
            <a:pPr lvl="1">
              <a:buNone/>
            </a:pPr>
            <a:endParaRPr lang="en-US" altLang="zh-TW" sz="2000" dirty="0" smtClean="0">
              <a:ea typeface="ヒラギノ角ゴ Pro W3" pitchFamily="-65" charset="-128"/>
            </a:endParaRP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102</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380038" y="947739"/>
            <a:ext cx="2887662" cy="2684463"/>
          </a:xfrm>
        </p:spPr>
      </p:pic>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163866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12"/>
          <p:cNvSpPr>
            <a:spLocks noGrp="1" noChangeArrowheads="1"/>
          </p:cNvSpPr>
          <p:nvPr>
            <p:ph type="title"/>
          </p:nvPr>
        </p:nvSpPr>
        <p:spPr/>
        <p:txBody>
          <a:bodyPr>
            <a:normAutofit/>
          </a:bodyPr>
          <a:lstStyle/>
          <a:p>
            <a:pPr eaLnBrk="1" hangingPunct="1"/>
            <a:r>
              <a:rPr lang="en-US" altLang="zh-TW" dirty="0"/>
              <a:t>Solution </a:t>
            </a:r>
            <a:r>
              <a:rPr lang="en-US" altLang="zh-TW" dirty="0" smtClean="0"/>
              <a:t>: </a:t>
            </a:r>
            <a:r>
              <a:rPr lang="en-US" altLang="zh-TW" dirty="0"/>
              <a:t>Present Value of an Annuity</a:t>
            </a:r>
          </a:p>
        </p:txBody>
      </p:sp>
      <p:sp>
        <p:nvSpPr>
          <p:cNvPr id="168963" name="Rectangle 13"/>
          <p:cNvSpPr>
            <a:spLocks noGrp="1" noChangeArrowheads="1"/>
          </p:cNvSpPr>
          <p:nvPr>
            <p:ph idx="1"/>
          </p:nvPr>
        </p:nvSpPr>
        <p:spPr/>
        <p:txBody>
          <a:bodyPr rIns="91440">
            <a:normAutofit fontScale="77500" lnSpcReduction="20000"/>
          </a:bodyPr>
          <a:lstStyle/>
          <a:p>
            <a:pPr eaLnBrk="1" hangingPunct="1">
              <a:buFontTx/>
              <a:buNone/>
            </a:pPr>
            <a:r>
              <a:rPr lang="en-US" altLang="zh-TW" dirty="0" smtClean="0"/>
              <a:t>Plan</a:t>
            </a:r>
            <a:r>
              <a:rPr lang="en-US" altLang="zh-TW" dirty="0"/>
              <a:t>:</a:t>
            </a:r>
          </a:p>
          <a:p>
            <a:pPr eaLnBrk="1" hangingPunct="1"/>
            <a:r>
              <a:rPr lang="en-US" altLang="zh-TW" sz="2000" dirty="0"/>
              <a:t>Option (a) provides $10,000 paid over time. To evaluate it correctly, we must convert it to a </a:t>
            </a:r>
            <a:r>
              <a:rPr lang="en-US" altLang="zh-TW" sz="2000" b="1" dirty="0"/>
              <a:t>present value</a:t>
            </a:r>
            <a:r>
              <a:rPr lang="en-US" altLang="zh-TW" sz="2000" dirty="0"/>
              <a:t>. Here is the timeline:</a:t>
            </a:r>
          </a:p>
          <a:p>
            <a:pPr eaLnBrk="1" hangingPunct="1"/>
            <a:endParaRPr lang="en-US" altLang="zh-TW" sz="2000" dirty="0"/>
          </a:p>
          <a:p>
            <a:pPr eaLnBrk="1" hangingPunct="1"/>
            <a:endParaRPr lang="en-US" altLang="zh-TW" sz="2000" dirty="0"/>
          </a:p>
          <a:p>
            <a:pPr eaLnBrk="1" hangingPunct="1"/>
            <a:endParaRPr lang="en-US" altLang="zh-TW" sz="2000" dirty="0"/>
          </a:p>
          <a:p>
            <a:pPr eaLnBrk="1" hangingPunct="1"/>
            <a:endParaRPr lang="en-US" altLang="zh-TW" sz="2000" dirty="0"/>
          </a:p>
          <a:p>
            <a:pPr eaLnBrk="1" hangingPunct="1"/>
            <a:endParaRPr lang="en-US" altLang="zh-TW" sz="2000" dirty="0"/>
          </a:p>
          <a:p>
            <a:r>
              <a:rPr lang="en-US" altLang="zh-TW" sz="2000" dirty="0"/>
              <a:t>The $10,000 at date 0 is already stated in present value terms, but we need to compute the present value of the remaining payments. </a:t>
            </a:r>
          </a:p>
          <a:p>
            <a:r>
              <a:rPr lang="en-US" altLang="zh-TW" sz="2000" dirty="0"/>
              <a:t>Fortunately, this case looks like a 7-year annuity of $10,000 per year, so we can use the annuity formula. </a:t>
            </a:r>
          </a:p>
          <a:p>
            <a:pPr eaLnBrk="1" hangingPunct="1"/>
            <a:endParaRPr lang="en-US" altLang="zh-TW" sz="2000" dirty="0"/>
          </a:p>
        </p:txBody>
      </p:sp>
      <p:sp>
        <p:nvSpPr>
          <p:cNvPr id="5" name="Slide Number Placeholder 4"/>
          <p:cNvSpPr>
            <a:spLocks noGrp="1"/>
          </p:cNvSpPr>
          <p:nvPr>
            <p:ph type="sldNum" sz="quarter" idx="10"/>
          </p:nvPr>
        </p:nvSpPr>
        <p:spPr/>
        <p:txBody>
          <a:bodyPr/>
          <a:lstStyle/>
          <a:p>
            <a:fld id="{EAE15FBB-C212-4CCE-963E-E89263F0DE18}" type="slidenum">
              <a:rPr lang="en-US" smtClean="0"/>
              <a:pPr/>
              <a:t>103</a:t>
            </a:fld>
            <a:endParaRPr lang="en-US"/>
          </a:p>
        </p:txBody>
      </p:sp>
      <p:pic>
        <p:nvPicPr>
          <p:cNvPr id="168964" name="Picture 2"/>
          <p:cNvPicPr>
            <a:picLocks noChangeAspect="1" noChangeArrowheads="1"/>
          </p:cNvPicPr>
          <p:nvPr/>
        </p:nvPicPr>
        <p:blipFill>
          <a:blip r:embed="rId3" cstate="print"/>
          <a:srcRect/>
          <a:stretch>
            <a:fillRect/>
          </a:stretch>
        </p:blipFill>
        <p:spPr bwMode="auto">
          <a:xfrm>
            <a:off x="1700212" y="3068960"/>
            <a:ext cx="5743575" cy="1285875"/>
          </a:xfrm>
          <a:prstGeom prst="rect">
            <a:avLst/>
          </a:prstGeom>
          <a:noFill/>
          <a:ln w="9525">
            <a:noFill/>
            <a:miter lim="800000"/>
            <a:headEnd/>
            <a:tailEnd/>
          </a:ln>
        </p:spPr>
      </p:pic>
      <p:sp>
        <p:nvSpPr>
          <p:cNvPr id="7"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98780775"/>
      </p:ext>
    </p:extLst>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4"/>
          <p:cNvSpPr>
            <a:spLocks noGrp="1" noChangeArrowheads="1"/>
          </p:cNvSpPr>
          <p:nvPr>
            <p:ph type="title"/>
          </p:nvPr>
        </p:nvSpPr>
        <p:spPr/>
        <p:txBody>
          <a:bodyPr>
            <a:normAutofit/>
          </a:bodyPr>
          <a:lstStyle/>
          <a:p>
            <a:pPr eaLnBrk="1" hangingPunct="1"/>
            <a:r>
              <a:rPr lang="en-US" altLang="zh-TW" dirty="0"/>
              <a:t>Solution </a:t>
            </a:r>
            <a:r>
              <a:rPr lang="en-US" altLang="zh-TW" dirty="0" smtClean="0"/>
              <a:t>: </a:t>
            </a:r>
            <a:r>
              <a:rPr lang="en-US" altLang="zh-TW" dirty="0"/>
              <a:t>Present Value of an Annuity (cont’d)</a:t>
            </a:r>
          </a:p>
        </p:txBody>
      </p:sp>
      <p:sp>
        <p:nvSpPr>
          <p:cNvPr id="173059" name="Rectangle 15"/>
          <p:cNvSpPr>
            <a:spLocks noGrp="1" noChangeArrowheads="1"/>
          </p:cNvSpPr>
          <p:nvPr>
            <p:ph idx="1"/>
          </p:nvPr>
        </p:nvSpPr>
        <p:spPr/>
        <p:txBody>
          <a:bodyPr rIns="91440"/>
          <a:lstStyle/>
          <a:p>
            <a:pPr eaLnBrk="1" hangingPunct="1">
              <a:buFontTx/>
              <a:buNone/>
            </a:pPr>
            <a:r>
              <a:rPr lang="en-US" altLang="zh-TW" dirty="0"/>
              <a:t>Execute:</a:t>
            </a:r>
          </a:p>
          <a:p>
            <a:pPr eaLnBrk="1" hangingPunct="1"/>
            <a:endParaRPr lang="en-US" altLang="zh-TW" sz="2000" dirty="0"/>
          </a:p>
          <a:p>
            <a:pPr eaLnBrk="1" hangingPunct="1"/>
            <a:endParaRPr lang="en-US" altLang="zh-TW" sz="2000" dirty="0"/>
          </a:p>
          <a:p>
            <a:pPr eaLnBrk="1" hangingPunct="1"/>
            <a:endParaRPr lang="en-US" altLang="zh-TW" sz="2000" dirty="0"/>
          </a:p>
          <a:p>
            <a:pPr eaLnBrk="1" hangingPunct="1"/>
            <a:endParaRPr lang="en-US" altLang="zh-TW" sz="2000" dirty="0"/>
          </a:p>
          <a:p>
            <a:pPr eaLnBrk="1" hangingPunct="1"/>
            <a:endParaRPr lang="en-US" altLang="zh-TW" sz="2000" dirty="0"/>
          </a:p>
          <a:p>
            <a:pPr eaLnBrk="1" hangingPunct="1"/>
            <a:endParaRPr lang="en-US" altLang="zh-TW" sz="2000" dirty="0"/>
          </a:p>
          <a:p>
            <a:pPr eaLnBrk="1" hangingPunct="1"/>
            <a:r>
              <a:rPr lang="en-US" altLang="zh-TW" sz="2000" i="1" dirty="0"/>
              <a:t>PV</a:t>
            </a:r>
            <a:r>
              <a:rPr lang="en-US" altLang="zh-TW" sz="2000" dirty="0"/>
              <a:t> = 53,892.89</a:t>
            </a:r>
          </a:p>
          <a:p>
            <a:pPr eaLnBrk="1" hangingPunct="1"/>
            <a:endParaRPr lang="en-US" altLang="zh-TW" sz="2000" dirty="0"/>
          </a:p>
          <a:p>
            <a:pPr eaLnBrk="1" hangingPunct="1"/>
            <a:endParaRPr lang="en-US" altLang="zh-TW" sz="2000" dirty="0"/>
          </a:p>
          <a:p>
            <a:pPr eaLnBrk="1" hangingPunct="1"/>
            <a:endParaRPr lang="en-US" altLang="zh-TW" sz="2000" dirty="0"/>
          </a:p>
          <a:p>
            <a:pPr eaLnBrk="1" hangingPunct="1"/>
            <a:endParaRPr lang="en-US" altLang="zh-TW" dirty="0"/>
          </a:p>
        </p:txBody>
      </p:sp>
      <p:sp>
        <p:nvSpPr>
          <p:cNvPr id="6" name="Slide Number Placeholder 5"/>
          <p:cNvSpPr>
            <a:spLocks noGrp="1"/>
          </p:cNvSpPr>
          <p:nvPr>
            <p:ph type="sldNum" sz="quarter" idx="10"/>
          </p:nvPr>
        </p:nvSpPr>
        <p:spPr/>
        <p:txBody>
          <a:bodyPr/>
          <a:lstStyle/>
          <a:p>
            <a:fld id="{EAE15FBB-C212-4CCE-963E-E89263F0DE18}" type="slidenum">
              <a:rPr lang="en-US" smtClean="0"/>
              <a:pPr/>
              <a:t>104</a:t>
            </a:fld>
            <a:endParaRPr lang="en-US"/>
          </a:p>
        </p:txBody>
      </p:sp>
      <p:sp>
        <p:nvSpPr>
          <p:cNvPr id="173060" name="Rectangle 6"/>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zh-TW" altLang="zh-TW"/>
          </a:p>
        </p:txBody>
      </p:sp>
      <p:sp>
        <p:nvSpPr>
          <p:cNvPr id="8" name="Rectangle 7"/>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9" name="Picture 5" descr="eq04_05.gif"/>
          <p:cNvPicPr>
            <a:picLocks noChangeAspect="1"/>
          </p:cNvPicPr>
          <p:nvPr/>
        </p:nvPicPr>
        <p:blipFill>
          <a:blip r:embed="rId3" cstate="print"/>
          <a:srcRect/>
          <a:stretch>
            <a:fillRect/>
          </a:stretch>
        </p:blipFill>
        <p:spPr bwMode="auto">
          <a:xfrm>
            <a:off x="457994" y="2473424"/>
            <a:ext cx="8228012" cy="712788"/>
          </a:xfrm>
          <a:prstGeom prst="rect">
            <a:avLst/>
          </a:prstGeom>
          <a:noFill/>
          <a:ln w="28575">
            <a:solidFill>
              <a:schemeClr val="tx1"/>
            </a:solidFill>
            <a:miter lim="800000"/>
            <a:headEnd/>
            <a:tailEnd/>
          </a:ln>
        </p:spPr>
      </p:pic>
      <p:sp>
        <p:nvSpPr>
          <p:cNvPr id="163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163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16384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57994" y="3340758"/>
            <a:ext cx="3861429" cy="792088"/>
          </a:xfrm>
          <a:prstGeom prst="rect">
            <a:avLst/>
          </a:prstGeom>
          <a:noFill/>
        </p:spPr>
      </p:pic>
      <p:sp>
        <p:nvSpPr>
          <p:cNvPr id="163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57432953"/>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3"/>
          <p:cNvSpPr>
            <a:spLocks noGrp="1" noChangeArrowheads="1"/>
          </p:cNvSpPr>
          <p:nvPr>
            <p:ph type="title"/>
          </p:nvPr>
        </p:nvSpPr>
        <p:spPr/>
        <p:txBody>
          <a:bodyPr>
            <a:normAutofit/>
          </a:bodyPr>
          <a:lstStyle/>
          <a:p>
            <a:pPr eaLnBrk="1" hangingPunct="1"/>
            <a:r>
              <a:rPr lang="en-US" altLang="zh-TW" dirty="0"/>
              <a:t>Solution </a:t>
            </a:r>
            <a:r>
              <a:rPr lang="en-US" altLang="zh-TW" dirty="0" smtClean="0"/>
              <a:t>: </a:t>
            </a:r>
            <a:r>
              <a:rPr lang="en-US" altLang="zh-TW" dirty="0"/>
              <a:t>Present Value of an Annuity (cont’d)</a:t>
            </a:r>
          </a:p>
        </p:txBody>
      </p:sp>
      <p:sp>
        <p:nvSpPr>
          <p:cNvPr id="175107" name="Rectangle 14"/>
          <p:cNvSpPr>
            <a:spLocks noGrp="1" noChangeArrowheads="1"/>
          </p:cNvSpPr>
          <p:nvPr>
            <p:ph idx="1"/>
          </p:nvPr>
        </p:nvSpPr>
        <p:spPr/>
        <p:txBody>
          <a:bodyPr rIns="91440"/>
          <a:lstStyle/>
          <a:p>
            <a:pPr eaLnBrk="1" hangingPunct="1">
              <a:buFontTx/>
              <a:buNone/>
            </a:pPr>
            <a:r>
              <a:rPr lang="en-US" altLang="zh-TW" dirty="0"/>
              <a:t>Execute (cont’d):</a:t>
            </a:r>
          </a:p>
          <a:p>
            <a:r>
              <a:rPr lang="en-US" altLang="zh-TW" sz="2000" dirty="0"/>
              <a:t>Thus, the total present value of the cash flows is $10,000 + 53,892.89 = </a:t>
            </a:r>
            <a:r>
              <a:rPr lang="en-US" altLang="zh-TW" sz="2000" b="1" dirty="0"/>
              <a:t>$63,892.89  </a:t>
            </a:r>
            <a:r>
              <a:rPr lang="en-US" altLang="zh-TW" sz="2000" dirty="0"/>
              <a:t>which is </a:t>
            </a:r>
            <a:r>
              <a:rPr lang="en-US" altLang="zh-TW" sz="2000" b="1" dirty="0"/>
              <a:t>more</a:t>
            </a:r>
            <a:r>
              <a:rPr lang="en-US" altLang="zh-TW" sz="2000" dirty="0"/>
              <a:t> than the value of the car. In timeline form:</a:t>
            </a:r>
          </a:p>
        </p:txBody>
      </p:sp>
      <p:sp>
        <p:nvSpPr>
          <p:cNvPr id="5" name="Slide Number Placeholder 4"/>
          <p:cNvSpPr>
            <a:spLocks noGrp="1"/>
          </p:cNvSpPr>
          <p:nvPr>
            <p:ph type="sldNum" sz="quarter" idx="10"/>
          </p:nvPr>
        </p:nvSpPr>
        <p:spPr/>
        <p:txBody>
          <a:bodyPr/>
          <a:lstStyle/>
          <a:p>
            <a:fld id="{EAE15FBB-C212-4CCE-963E-E89263F0DE18}" type="slidenum">
              <a:rPr lang="en-US" smtClean="0"/>
              <a:pPr/>
              <a:t>105</a:t>
            </a:fld>
            <a:endParaRPr lang="en-US"/>
          </a:p>
        </p:txBody>
      </p:sp>
      <p:sp>
        <p:nvSpPr>
          <p:cNvPr id="7"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cxnSp>
        <p:nvCxnSpPr>
          <p:cNvPr id="9" name="Straight Connector 8"/>
          <p:cNvCxnSpPr/>
          <p:nvPr/>
        </p:nvCxnSpPr>
        <p:spPr>
          <a:xfrm>
            <a:off x="755576" y="3501008"/>
            <a:ext cx="74168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55576"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763688"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43808"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67944"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6056"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84168"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92280" y="321297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172400" y="3212976"/>
            <a:ext cx="0" cy="7920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83568"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0</a:t>
            </a:r>
            <a:endParaRPr lang="zh-TW" altLang="en-US" dirty="0"/>
          </a:p>
        </p:txBody>
      </p:sp>
      <p:sp>
        <p:nvSpPr>
          <p:cNvPr id="22" name="Oval 21"/>
          <p:cNvSpPr/>
          <p:nvPr/>
        </p:nvSpPr>
        <p:spPr>
          <a:xfrm>
            <a:off x="1691680"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3" name="Oval 22"/>
          <p:cNvSpPr/>
          <p:nvPr/>
        </p:nvSpPr>
        <p:spPr>
          <a:xfrm>
            <a:off x="2771800"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24" name="Oval 23"/>
          <p:cNvSpPr/>
          <p:nvPr/>
        </p:nvSpPr>
        <p:spPr>
          <a:xfrm>
            <a:off x="3923928"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3</a:t>
            </a:r>
            <a:endParaRPr lang="zh-TW" altLang="en-US" dirty="0"/>
          </a:p>
        </p:txBody>
      </p:sp>
      <p:sp>
        <p:nvSpPr>
          <p:cNvPr id="25" name="Oval 24"/>
          <p:cNvSpPr/>
          <p:nvPr/>
        </p:nvSpPr>
        <p:spPr>
          <a:xfrm>
            <a:off x="4932040"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4</a:t>
            </a:r>
            <a:endParaRPr lang="zh-TW" altLang="en-US" dirty="0"/>
          </a:p>
        </p:txBody>
      </p:sp>
      <p:sp>
        <p:nvSpPr>
          <p:cNvPr id="26" name="Oval 25"/>
          <p:cNvSpPr/>
          <p:nvPr/>
        </p:nvSpPr>
        <p:spPr>
          <a:xfrm>
            <a:off x="5940152"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5</a:t>
            </a:r>
            <a:endParaRPr lang="zh-TW" altLang="en-US" dirty="0"/>
          </a:p>
        </p:txBody>
      </p:sp>
      <p:sp>
        <p:nvSpPr>
          <p:cNvPr id="27" name="Oval 26"/>
          <p:cNvSpPr/>
          <p:nvPr/>
        </p:nvSpPr>
        <p:spPr>
          <a:xfrm>
            <a:off x="6948264"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6</a:t>
            </a:r>
            <a:endParaRPr lang="zh-TW" altLang="en-US" dirty="0"/>
          </a:p>
        </p:txBody>
      </p:sp>
      <p:sp>
        <p:nvSpPr>
          <p:cNvPr id="28" name="Oval 27"/>
          <p:cNvSpPr/>
          <p:nvPr/>
        </p:nvSpPr>
        <p:spPr>
          <a:xfrm>
            <a:off x="8028384"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7</a:t>
            </a:r>
            <a:endParaRPr lang="zh-TW" altLang="en-US" dirty="0"/>
          </a:p>
        </p:txBody>
      </p:sp>
      <p:sp>
        <p:nvSpPr>
          <p:cNvPr id="29" name="TextBox 28"/>
          <p:cNvSpPr txBox="1"/>
          <p:nvPr/>
        </p:nvSpPr>
        <p:spPr>
          <a:xfrm>
            <a:off x="395535" y="4005064"/>
            <a:ext cx="770017" cy="307777"/>
          </a:xfrm>
          <a:prstGeom prst="rect">
            <a:avLst/>
          </a:prstGeom>
          <a:noFill/>
        </p:spPr>
        <p:txBody>
          <a:bodyPr wrap="square" rtlCol="0">
            <a:spAutoFit/>
          </a:bodyPr>
          <a:lstStyle/>
          <a:p>
            <a:r>
              <a:rPr lang="en-US" altLang="zh-TW" sz="1400" dirty="0"/>
              <a:t>10,000</a:t>
            </a:r>
            <a:endParaRPr lang="zh-TW" altLang="en-US" sz="1400" dirty="0"/>
          </a:p>
        </p:txBody>
      </p:sp>
      <p:sp>
        <p:nvSpPr>
          <p:cNvPr id="31" name="TextBox 30"/>
          <p:cNvSpPr txBox="1"/>
          <p:nvPr/>
        </p:nvSpPr>
        <p:spPr>
          <a:xfrm>
            <a:off x="1403648" y="4005064"/>
            <a:ext cx="792088" cy="307777"/>
          </a:xfrm>
          <a:prstGeom prst="rect">
            <a:avLst/>
          </a:prstGeom>
          <a:noFill/>
        </p:spPr>
        <p:txBody>
          <a:bodyPr wrap="square" rtlCol="0">
            <a:spAutoFit/>
          </a:bodyPr>
          <a:lstStyle/>
          <a:p>
            <a:r>
              <a:rPr lang="en-US" altLang="zh-TW" sz="1400" dirty="0"/>
              <a:t>10,000</a:t>
            </a:r>
            <a:endParaRPr lang="zh-TW" altLang="en-US" sz="1400" dirty="0"/>
          </a:p>
        </p:txBody>
      </p:sp>
      <p:sp>
        <p:nvSpPr>
          <p:cNvPr id="32" name="TextBox 31"/>
          <p:cNvSpPr txBox="1"/>
          <p:nvPr/>
        </p:nvSpPr>
        <p:spPr>
          <a:xfrm>
            <a:off x="2483768" y="4005064"/>
            <a:ext cx="792087" cy="307777"/>
          </a:xfrm>
          <a:prstGeom prst="rect">
            <a:avLst/>
          </a:prstGeom>
          <a:noFill/>
        </p:spPr>
        <p:txBody>
          <a:bodyPr wrap="square" rtlCol="0">
            <a:spAutoFit/>
          </a:bodyPr>
          <a:lstStyle/>
          <a:p>
            <a:r>
              <a:rPr lang="en-US" altLang="zh-TW" sz="1400" dirty="0"/>
              <a:t>10,000</a:t>
            </a:r>
            <a:endParaRPr lang="zh-TW" altLang="en-US" sz="1400" dirty="0"/>
          </a:p>
        </p:txBody>
      </p:sp>
      <p:sp>
        <p:nvSpPr>
          <p:cNvPr id="33" name="TextBox 32"/>
          <p:cNvSpPr txBox="1"/>
          <p:nvPr/>
        </p:nvSpPr>
        <p:spPr>
          <a:xfrm>
            <a:off x="3707904" y="4005064"/>
            <a:ext cx="853752" cy="307777"/>
          </a:xfrm>
          <a:prstGeom prst="rect">
            <a:avLst/>
          </a:prstGeom>
          <a:noFill/>
        </p:spPr>
        <p:txBody>
          <a:bodyPr wrap="square" rtlCol="0">
            <a:spAutoFit/>
          </a:bodyPr>
          <a:lstStyle/>
          <a:p>
            <a:r>
              <a:rPr lang="en-US" altLang="zh-TW" sz="1400" dirty="0"/>
              <a:t>10,000</a:t>
            </a:r>
            <a:endParaRPr lang="zh-TW" altLang="en-US" sz="1400" dirty="0"/>
          </a:p>
        </p:txBody>
      </p:sp>
      <p:sp>
        <p:nvSpPr>
          <p:cNvPr id="34" name="TextBox 33"/>
          <p:cNvSpPr txBox="1"/>
          <p:nvPr/>
        </p:nvSpPr>
        <p:spPr>
          <a:xfrm>
            <a:off x="4716016" y="4005064"/>
            <a:ext cx="781744" cy="307777"/>
          </a:xfrm>
          <a:prstGeom prst="rect">
            <a:avLst/>
          </a:prstGeom>
          <a:noFill/>
        </p:spPr>
        <p:txBody>
          <a:bodyPr wrap="square" rtlCol="0">
            <a:spAutoFit/>
          </a:bodyPr>
          <a:lstStyle/>
          <a:p>
            <a:r>
              <a:rPr lang="en-US" altLang="zh-TW" sz="1400" dirty="0"/>
              <a:t>10,000</a:t>
            </a:r>
            <a:endParaRPr lang="zh-TW" altLang="en-US" sz="1400" dirty="0"/>
          </a:p>
        </p:txBody>
      </p:sp>
      <p:sp>
        <p:nvSpPr>
          <p:cNvPr id="35" name="TextBox 34"/>
          <p:cNvSpPr txBox="1"/>
          <p:nvPr/>
        </p:nvSpPr>
        <p:spPr>
          <a:xfrm>
            <a:off x="5724127" y="4005064"/>
            <a:ext cx="781743" cy="307777"/>
          </a:xfrm>
          <a:prstGeom prst="rect">
            <a:avLst/>
          </a:prstGeom>
          <a:noFill/>
        </p:spPr>
        <p:txBody>
          <a:bodyPr wrap="square" rtlCol="0">
            <a:spAutoFit/>
          </a:bodyPr>
          <a:lstStyle/>
          <a:p>
            <a:r>
              <a:rPr lang="en-US" altLang="zh-TW" sz="1400" dirty="0"/>
              <a:t>10,000</a:t>
            </a:r>
            <a:endParaRPr lang="zh-TW" altLang="en-US" sz="1400" dirty="0"/>
          </a:p>
        </p:txBody>
      </p:sp>
      <p:sp>
        <p:nvSpPr>
          <p:cNvPr id="36" name="TextBox 35"/>
          <p:cNvSpPr txBox="1"/>
          <p:nvPr/>
        </p:nvSpPr>
        <p:spPr>
          <a:xfrm>
            <a:off x="6732239" y="4005064"/>
            <a:ext cx="781741" cy="307777"/>
          </a:xfrm>
          <a:prstGeom prst="rect">
            <a:avLst/>
          </a:prstGeom>
          <a:noFill/>
        </p:spPr>
        <p:txBody>
          <a:bodyPr wrap="square" rtlCol="0">
            <a:spAutoFit/>
          </a:bodyPr>
          <a:lstStyle/>
          <a:p>
            <a:r>
              <a:rPr lang="en-US" altLang="zh-TW" sz="1400" dirty="0"/>
              <a:t>10,000</a:t>
            </a:r>
            <a:endParaRPr lang="zh-TW" altLang="en-US" sz="1400" dirty="0"/>
          </a:p>
        </p:txBody>
      </p:sp>
      <p:sp>
        <p:nvSpPr>
          <p:cNvPr id="37" name="TextBox 36"/>
          <p:cNvSpPr txBox="1"/>
          <p:nvPr/>
        </p:nvSpPr>
        <p:spPr>
          <a:xfrm>
            <a:off x="7812360" y="4005064"/>
            <a:ext cx="798240" cy="307777"/>
          </a:xfrm>
          <a:prstGeom prst="rect">
            <a:avLst/>
          </a:prstGeom>
          <a:noFill/>
        </p:spPr>
        <p:txBody>
          <a:bodyPr wrap="square" rtlCol="0">
            <a:spAutoFit/>
          </a:bodyPr>
          <a:lstStyle/>
          <a:p>
            <a:r>
              <a:rPr lang="en-US" altLang="zh-TW" sz="1400" dirty="0"/>
              <a:t>10,000</a:t>
            </a:r>
            <a:endParaRPr lang="zh-TW" altLang="en-US" sz="1400" dirty="0"/>
          </a:p>
        </p:txBody>
      </p:sp>
      <p:cxnSp>
        <p:nvCxnSpPr>
          <p:cNvPr id="39" name="Straight Connector 38"/>
          <p:cNvCxnSpPr/>
          <p:nvPr/>
        </p:nvCxnSpPr>
        <p:spPr>
          <a:xfrm>
            <a:off x="1763688" y="4437112"/>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51520" y="4653136"/>
            <a:ext cx="914033" cy="307777"/>
          </a:xfrm>
          <a:prstGeom prst="rect">
            <a:avLst/>
          </a:prstGeom>
        </p:spPr>
        <p:txBody>
          <a:bodyPr wrap="none">
            <a:spAutoFit/>
          </a:bodyPr>
          <a:lstStyle/>
          <a:p>
            <a:r>
              <a:rPr lang="en-US" altLang="zh-TW" sz="1400" dirty="0"/>
              <a:t>53,892.89</a:t>
            </a:r>
            <a:endParaRPr lang="zh-TW" altLang="en-US" sz="1400" dirty="0"/>
          </a:p>
        </p:txBody>
      </p:sp>
      <p:cxnSp>
        <p:nvCxnSpPr>
          <p:cNvPr id="45" name="Straight Connector 44"/>
          <p:cNvCxnSpPr/>
          <p:nvPr/>
        </p:nvCxnSpPr>
        <p:spPr>
          <a:xfrm>
            <a:off x="1763688" y="4869160"/>
            <a:ext cx="6480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259632" y="486916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9512" y="5229200"/>
            <a:ext cx="1224136" cy="369332"/>
          </a:xfrm>
          <a:prstGeom prst="rect">
            <a:avLst/>
          </a:prstGeom>
          <a:noFill/>
        </p:spPr>
        <p:txBody>
          <a:bodyPr wrap="square" rtlCol="0">
            <a:spAutoFit/>
          </a:bodyPr>
          <a:lstStyle/>
          <a:p>
            <a:r>
              <a:rPr lang="en-US" altLang="zh-TW" b="1" dirty="0"/>
              <a:t>63,892.89</a:t>
            </a:r>
            <a:endParaRPr lang="zh-TW" altLang="en-US" b="1" dirty="0"/>
          </a:p>
        </p:txBody>
      </p:sp>
      <p:sp>
        <p:nvSpPr>
          <p:cNvPr id="3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56716915"/>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09"/>
          <p:cNvSpPr>
            <a:spLocks noGrp="1" noChangeArrowheads="1"/>
          </p:cNvSpPr>
          <p:nvPr>
            <p:ph type="title"/>
          </p:nvPr>
        </p:nvSpPr>
        <p:spPr/>
        <p:txBody>
          <a:bodyPr>
            <a:normAutofit/>
          </a:bodyPr>
          <a:lstStyle/>
          <a:p>
            <a:pPr eaLnBrk="1" hangingPunct="1"/>
            <a:r>
              <a:rPr lang="en-US" altLang="zh-TW" dirty="0"/>
              <a:t>Solution </a:t>
            </a:r>
            <a:r>
              <a:rPr lang="en-US" altLang="zh-TW" dirty="0" smtClean="0"/>
              <a:t>: </a:t>
            </a:r>
            <a:r>
              <a:rPr lang="en-US" altLang="zh-TW" dirty="0"/>
              <a:t>Present Value of an Annuity (cont’d)</a:t>
            </a:r>
          </a:p>
        </p:txBody>
      </p:sp>
      <p:sp>
        <p:nvSpPr>
          <p:cNvPr id="177155" name="Rectangle 210"/>
          <p:cNvSpPr>
            <a:spLocks noGrp="1" noChangeArrowheads="1"/>
          </p:cNvSpPr>
          <p:nvPr>
            <p:ph idx="1"/>
          </p:nvPr>
        </p:nvSpPr>
        <p:spPr/>
        <p:txBody>
          <a:bodyPr rIns="91440"/>
          <a:lstStyle/>
          <a:p>
            <a:pPr eaLnBrk="1" hangingPunct="1">
              <a:buFontTx/>
              <a:buNone/>
            </a:pPr>
            <a:r>
              <a:rPr lang="en-US" altLang="zh-TW" dirty="0"/>
              <a:t>Execute (cont’d): </a:t>
            </a:r>
          </a:p>
          <a:p>
            <a:pPr eaLnBrk="1" hangingPunct="1"/>
            <a:r>
              <a:rPr lang="en-US" altLang="zh-TW" sz="2000" dirty="0"/>
              <a:t>Financial calculators or Excel can handle annuities easily—just enter the cash flow in the annuity as the PMT:</a:t>
            </a:r>
          </a:p>
        </p:txBody>
      </p:sp>
      <p:sp>
        <p:nvSpPr>
          <p:cNvPr id="11" name="Slide Number Placeholder 10"/>
          <p:cNvSpPr>
            <a:spLocks noGrp="1"/>
          </p:cNvSpPr>
          <p:nvPr>
            <p:ph type="sldNum" sz="quarter" idx="10"/>
          </p:nvPr>
        </p:nvSpPr>
        <p:spPr/>
        <p:txBody>
          <a:bodyPr/>
          <a:lstStyle/>
          <a:p>
            <a:fld id="{EAE15FBB-C212-4CCE-963E-E89263F0DE18}" type="slidenum">
              <a:rPr lang="en-US" smtClean="0"/>
              <a:pPr/>
              <a:t>106</a:t>
            </a:fld>
            <a:endParaRPr lang="en-US"/>
          </a:p>
        </p:txBody>
      </p:sp>
      <p:grpSp>
        <p:nvGrpSpPr>
          <p:cNvPr id="2" name="Group 32"/>
          <p:cNvGrpSpPr>
            <a:grpSpLocks/>
          </p:cNvGrpSpPr>
          <p:nvPr/>
        </p:nvGrpSpPr>
        <p:grpSpPr bwMode="auto">
          <a:xfrm>
            <a:off x="2097088" y="3352800"/>
            <a:ext cx="6208712" cy="512763"/>
            <a:chOff x="661" y="2174"/>
            <a:chExt cx="4943" cy="408"/>
          </a:xfrm>
        </p:grpSpPr>
        <p:pic>
          <p:nvPicPr>
            <p:cNvPr id="177182" name="Picture 33" descr="calc_N"/>
            <p:cNvPicPr>
              <a:picLocks noChangeAspect="1" noChangeArrowheads="1"/>
            </p:cNvPicPr>
            <p:nvPr/>
          </p:nvPicPr>
          <p:blipFill>
            <a:blip r:embed="rId3" cstate="print"/>
            <a:srcRect/>
            <a:stretch>
              <a:fillRect/>
            </a:stretch>
          </p:blipFill>
          <p:spPr bwMode="auto">
            <a:xfrm>
              <a:off x="661" y="2174"/>
              <a:ext cx="912" cy="408"/>
            </a:xfrm>
            <a:prstGeom prst="rect">
              <a:avLst/>
            </a:prstGeom>
            <a:noFill/>
            <a:ln w="9525">
              <a:noFill/>
              <a:miter lim="800000"/>
              <a:headEnd/>
              <a:tailEnd/>
            </a:ln>
          </p:spPr>
        </p:pic>
        <p:pic>
          <p:nvPicPr>
            <p:cNvPr id="177183" name="Picture 34" descr="calc_IY"/>
            <p:cNvPicPr>
              <a:picLocks noChangeAspect="1" noChangeArrowheads="1"/>
            </p:cNvPicPr>
            <p:nvPr/>
          </p:nvPicPr>
          <p:blipFill>
            <a:blip r:embed="rId4" cstate="print"/>
            <a:srcRect/>
            <a:stretch>
              <a:fillRect/>
            </a:stretch>
          </p:blipFill>
          <p:spPr bwMode="auto">
            <a:xfrm>
              <a:off x="1673" y="2174"/>
              <a:ext cx="906" cy="408"/>
            </a:xfrm>
            <a:prstGeom prst="rect">
              <a:avLst/>
            </a:prstGeom>
            <a:noFill/>
            <a:ln w="9525">
              <a:noFill/>
              <a:miter lim="800000"/>
              <a:headEnd/>
              <a:tailEnd/>
            </a:ln>
          </p:spPr>
        </p:pic>
        <p:pic>
          <p:nvPicPr>
            <p:cNvPr id="177184" name="Picture 35" descr="calc_PMT"/>
            <p:cNvPicPr>
              <a:picLocks noChangeAspect="1" noChangeArrowheads="1"/>
            </p:cNvPicPr>
            <p:nvPr/>
          </p:nvPicPr>
          <p:blipFill>
            <a:blip r:embed="rId5" cstate="print"/>
            <a:srcRect/>
            <a:stretch>
              <a:fillRect/>
            </a:stretch>
          </p:blipFill>
          <p:spPr bwMode="auto">
            <a:xfrm>
              <a:off x="3685" y="2174"/>
              <a:ext cx="912" cy="408"/>
            </a:xfrm>
            <a:prstGeom prst="rect">
              <a:avLst/>
            </a:prstGeom>
            <a:noFill/>
            <a:ln w="9525">
              <a:noFill/>
              <a:miter lim="800000"/>
              <a:headEnd/>
              <a:tailEnd/>
            </a:ln>
          </p:spPr>
        </p:pic>
        <p:pic>
          <p:nvPicPr>
            <p:cNvPr id="177185" name="Picture 36" descr="calc_PV"/>
            <p:cNvPicPr>
              <a:picLocks noChangeAspect="1" noChangeArrowheads="1"/>
            </p:cNvPicPr>
            <p:nvPr/>
          </p:nvPicPr>
          <p:blipFill>
            <a:blip r:embed="rId6" cstate="print"/>
            <a:srcRect/>
            <a:stretch>
              <a:fillRect/>
            </a:stretch>
          </p:blipFill>
          <p:spPr bwMode="auto">
            <a:xfrm>
              <a:off x="2679" y="2174"/>
              <a:ext cx="906" cy="408"/>
            </a:xfrm>
            <a:prstGeom prst="rect">
              <a:avLst/>
            </a:prstGeom>
            <a:noFill/>
            <a:ln w="9525">
              <a:noFill/>
              <a:miter lim="800000"/>
              <a:headEnd/>
              <a:tailEnd/>
            </a:ln>
          </p:spPr>
        </p:pic>
        <p:pic>
          <p:nvPicPr>
            <p:cNvPr id="177186" name="Picture 37" descr="calc_FV"/>
            <p:cNvPicPr>
              <a:picLocks noChangeAspect="1" noChangeArrowheads="1"/>
            </p:cNvPicPr>
            <p:nvPr/>
          </p:nvPicPr>
          <p:blipFill>
            <a:blip r:embed="rId7" cstate="print"/>
            <a:srcRect/>
            <a:stretch>
              <a:fillRect/>
            </a:stretch>
          </p:blipFill>
          <p:spPr bwMode="auto">
            <a:xfrm>
              <a:off x="4698" y="2174"/>
              <a:ext cx="906" cy="408"/>
            </a:xfrm>
            <a:prstGeom prst="rect">
              <a:avLst/>
            </a:prstGeom>
            <a:noFill/>
            <a:ln w="9525">
              <a:noFill/>
              <a:miter lim="800000"/>
              <a:headEnd/>
              <a:tailEnd/>
            </a:ln>
          </p:spPr>
        </p:pic>
      </p:grpSp>
      <p:graphicFrame>
        <p:nvGraphicFramePr>
          <p:cNvPr id="91175" name="Group 39"/>
          <p:cNvGraphicFramePr>
            <a:graphicFrameLocks noGrp="1"/>
          </p:cNvGraphicFramePr>
          <p:nvPr>
            <p:extLst/>
          </p:nvPr>
        </p:nvGraphicFramePr>
        <p:xfrm>
          <a:off x="838200" y="3917950"/>
          <a:ext cx="7543800" cy="1190625"/>
        </p:xfrm>
        <a:graphic>
          <a:graphicData uri="http://schemas.openxmlformats.org/drawingml/2006/table">
            <a:tbl>
              <a:tblPr/>
              <a:tblGrid>
                <a:gridCol w="12588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258888">
                  <a:extLst>
                    <a:ext uri="{9D8B030D-6E8A-4147-A177-3AD203B41FA5}">
                      <a16:colId xmlns:a16="http://schemas.microsoft.com/office/drawing/2014/main" val="20004"/>
                    </a:ext>
                  </a:extLst>
                </a:gridCol>
                <a:gridCol w="1255712">
                  <a:extLst>
                    <a:ext uri="{9D8B030D-6E8A-4147-A177-3AD203B41FA5}">
                      <a16:colId xmlns:a16="http://schemas.microsoft.com/office/drawing/2014/main" val="20005"/>
                    </a:ext>
                  </a:extLst>
                </a:gridCol>
              </a:tblGrid>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Verdana" pitchFamily="-1" charset="0"/>
                          <a:ea typeface="新細明體" charset="-120"/>
                          <a:cs typeface="Times New Roman" pitchFamily="-1" charset="0"/>
                        </a:rPr>
                        <a:t>Given:</a:t>
                      </a:r>
                      <a:endParaRPr kumimoji="0" lang="en-US" altLang="zh-TW" sz="1600" b="0" i="0" u="none" strike="noStrike" cap="none" normalizeH="0" baseline="0" dirty="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Verdana" pitchFamily="-1" charset="0"/>
                          <a:ea typeface="新細明體" charset="-120"/>
                          <a:cs typeface="Times New Roman" pitchFamily="-1" charset="0"/>
                        </a:rPr>
                        <a:t>7</a:t>
                      </a:r>
                      <a:endParaRPr kumimoji="0" lang="en-US" altLang="zh-TW" sz="1600" b="0" i="0" u="none" strike="noStrike" cap="none" normalizeH="0" baseline="0" dirty="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Arial" charset="0"/>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Verdana" pitchFamily="-1" charset="0"/>
                          <a:ea typeface="新細明體" charset="-120"/>
                          <a:cs typeface="Times New Roman" pitchFamily="-1" charset="0"/>
                        </a:rPr>
                        <a:t>10000</a:t>
                      </a:r>
                      <a:endParaRPr kumimoji="0" lang="en-US" altLang="zh-TW" sz="1600" b="0" i="0" u="none" strike="noStrike" cap="none" normalizeH="0" baseline="0" dirty="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Times New Roman" pitchFamily="-1" charset="0"/>
                        </a:rPr>
                        <a:t>0</a:t>
                      </a:r>
                      <a:endParaRPr kumimoji="0" lang="en-US" altLang="zh-TW" sz="16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Times New Roman" pitchFamily="-1" charset="0"/>
                        </a:rPr>
                        <a:t>Solve for:</a:t>
                      </a:r>
                      <a:endParaRPr kumimoji="0" lang="en-US" altLang="zh-TW" sz="16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a:ln>
                            <a:noFill/>
                          </a:ln>
                          <a:solidFill>
                            <a:schemeClr val="tx1"/>
                          </a:solidFill>
                          <a:effectLst/>
                          <a:latin typeface="Verdana" pitchFamily="-1" charset="0"/>
                          <a:ea typeface="新細明體" charset="-120"/>
                          <a:cs typeface="Arial" charset="0"/>
                        </a:rPr>
                        <a:t>-53,892.89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396875">
                <a:tc gridSpan="6">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Verdana" pitchFamily="-1" charset="0"/>
                          <a:ea typeface="新細明體" charset="-120"/>
                          <a:cs typeface="Arial" charset="0"/>
                        </a:rPr>
                        <a:t>Excel Formula: =PV(RATE,NPER, PMT, FV) = PV(0.07,7,10000,0)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3" name="Rectangle 12"/>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4"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58776494"/>
      </p:ext>
    </p:extLst>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normAutofit/>
          </a:bodyPr>
          <a:lstStyle/>
          <a:p>
            <a:pPr eaLnBrk="1" hangingPunct="1"/>
            <a:r>
              <a:rPr lang="en-US" altLang="zh-TW" dirty="0"/>
              <a:t>Your Turn!</a:t>
            </a:r>
          </a:p>
        </p:txBody>
      </p:sp>
      <p:sp>
        <p:nvSpPr>
          <p:cNvPr id="3" name="Content Placeholder 2"/>
          <p:cNvSpPr>
            <a:spLocks noGrp="1"/>
          </p:cNvSpPr>
          <p:nvPr>
            <p:ph idx="1"/>
          </p:nvPr>
        </p:nvSpPr>
        <p:spPr/>
        <p:txBody>
          <a:bodyPr rIns="91440">
            <a:normAutofit lnSpcReduction="10000"/>
          </a:bodyPr>
          <a:lstStyle/>
          <a:p>
            <a:pPr eaLnBrk="1" hangingPunct="1">
              <a:buFontTx/>
              <a:buNone/>
              <a:defRPr/>
            </a:pPr>
            <a:r>
              <a:rPr lang="en-US" dirty="0"/>
              <a:t>Problem:</a:t>
            </a:r>
            <a:r>
              <a:rPr lang="en-US" b="1" dirty="0">
                <a:effectLst>
                  <a:outerShdw blurRad="38100" dist="38100" dir="2700000" algn="tl">
                    <a:srgbClr val="C0C0C0"/>
                  </a:outerShdw>
                </a:effectLst>
              </a:rPr>
              <a:t>  </a:t>
            </a:r>
          </a:p>
          <a:p>
            <a:pPr eaLnBrk="1" hangingPunct="1">
              <a:defRPr/>
            </a:pPr>
            <a:r>
              <a:rPr lang="en-US" sz="2000" dirty="0"/>
              <a:t>Adam is </a:t>
            </a:r>
            <a:r>
              <a:rPr lang="en-US" sz="2000" b="1" dirty="0"/>
              <a:t>25</a:t>
            </a:r>
            <a:r>
              <a:rPr lang="en-US" sz="2000" dirty="0"/>
              <a:t> years old, and he has decided it is time to plan seriously for his retirement. </a:t>
            </a:r>
          </a:p>
          <a:p>
            <a:pPr eaLnBrk="1" hangingPunct="1">
              <a:defRPr/>
            </a:pPr>
            <a:r>
              <a:rPr lang="en-US" sz="2000" dirty="0"/>
              <a:t>He will save </a:t>
            </a:r>
            <a:r>
              <a:rPr lang="en-US" sz="2000" b="1" dirty="0"/>
              <a:t>$10,000 </a:t>
            </a:r>
            <a:r>
              <a:rPr lang="en-US" sz="2000" dirty="0"/>
              <a:t>in a retirement account at the end of each year until he is </a:t>
            </a:r>
            <a:r>
              <a:rPr lang="en-US" sz="2000" b="1" dirty="0"/>
              <a:t>45</a:t>
            </a:r>
            <a:r>
              <a:rPr lang="en-US" sz="2000" dirty="0"/>
              <a:t>.  </a:t>
            </a:r>
          </a:p>
          <a:p>
            <a:pPr eaLnBrk="1" hangingPunct="1">
              <a:defRPr/>
            </a:pPr>
            <a:r>
              <a:rPr lang="en-US" sz="2000" dirty="0"/>
              <a:t>At that time, he will </a:t>
            </a:r>
            <a:r>
              <a:rPr lang="en-US" sz="2000" b="1" dirty="0"/>
              <a:t>stop</a:t>
            </a:r>
            <a:r>
              <a:rPr lang="en-US" sz="2000" dirty="0"/>
              <a:t> paying into the account, though he does not plan to retire until he is </a:t>
            </a:r>
            <a:r>
              <a:rPr lang="en-US" sz="2000" b="1" dirty="0"/>
              <a:t>65</a:t>
            </a:r>
            <a:r>
              <a:rPr lang="en-US" sz="2000" dirty="0"/>
              <a:t>. </a:t>
            </a:r>
          </a:p>
          <a:p>
            <a:pPr eaLnBrk="1" hangingPunct="1">
              <a:defRPr/>
            </a:pPr>
            <a:r>
              <a:rPr lang="en-US" sz="2000" dirty="0"/>
              <a:t>If the account earns </a:t>
            </a:r>
            <a:r>
              <a:rPr lang="en-US" sz="2000" b="1" dirty="0"/>
              <a:t>10%</a:t>
            </a:r>
            <a:r>
              <a:rPr lang="en-US" sz="2000" dirty="0"/>
              <a:t> per year, </a:t>
            </a:r>
            <a:r>
              <a:rPr lang="en-US" sz="2000" b="1" dirty="0"/>
              <a:t>how much will Adam have saved at age 65?</a:t>
            </a:r>
          </a:p>
        </p:txBody>
      </p:sp>
      <p:sp>
        <p:nvSpPr>
          <p:cNvPr id="4" name="Slide Number Placeholder 3"/>
          <p:cNvSpPr>
            <a:spLocks noGrp="1"/>
          </p:cNvSpPr>
          <p:nvPr>
            <p:ph type="sldNum" sz="quarter" idx="10"/>
          </p:nvPr>
        </p:nvSpPr>
        <p:spPr/>
        <p:txBody>
          <a:bodyPr/>
          <a:lstStyle/>
          <a:p>
            <a:fld id="{EAE15FBB-C212-4CCE-963E-E89263F0DE18}" type="slidenum">
              <a:rPr lang="en-US" smtClean="0"/>
              <a:pPr/>
              <a:t>107</a:t>
            </a:fld>
            <a:endParaRPr lang="en-US"/>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1540868"/>
      </p:ext>
    </p:extLst>
  </p:cSld>
  <p:clrMapOvr>
    <a:masterClrMapping/>
  </p:clrMapOvr>
  <p:transition spd="med"/>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Adam will have saved</a:t>
            </a:r>
          </a:p>
          <a:p>
            <a:pPr lvl="1"/>
            <a:r>
              <a:rPr lang="en-US" altLang="zh-TW" sz="2000" dirty="0" smtClean="0">
                <a:ea typeface="ヒラギノ角ゴ Pro W3" pitchFamily="-65" charset="-128"/>
              </a:rPr>
              <a:t>$572,750</a:t>
            </a:r>
          </a:p>
          <a:p>
            <a:pPr lvl="1"/>
            <a:r>
              <a:rPr lang="en-US" altLang="zh-TW" sz="2000" dirty="0" smtClean="0">
                <a:ea typeface="ヒラギノ角ゴ Pro W3" pitchFamily="-65" charset="-128"/>
              </a:rPr>
              <a:t>$1,545,250</a:t>
            </a:r>
          </a:p>
          <a:p>
            <a:pPr lvl="1"/>
            <a:r>
              <a:rPr lang="en-US" altLang="zh-TW" sz="2000" dirty="0" smtClean="0">
                <a:ea typeface="ヒラギノ角ゴ Pro W3" pitchFamily="-65" charset="-128"/>
              </a:rPr>
              <a:t>$3,853,715</a:t>
            </a:r>
          </a:p>
          <a:p>
            <a:pPr lvl="1"/>
            <a:endParaRPr lang="en-US" altLang="zh-TW" sz="2000" dirty="0" smtClean="0">
              <a:ea typeface="ヒラギノ角ゴ Pro W3" pitchFamily="-65" charset="-128"/>
            </a:endParaRPr>
          </a:p>
          <a:p>
            <a:pPr lvl="1">
              <a:buNone/>
            </a:pPr>
            <a:endParaRPr lang="en-US" altLang="zh-TW" sz="2000" dirty="0" smtClean="0">
              <a:ea typeface="ヒラギノ角ゴ Pro W3" pitchFamily="-65" charset="-128"/>
            </a:endParaRP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108</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380038" y="947739"/>
            <a:ext cx="2887662" cy="2684463"/>
          </a:xfrm>
        </p:spPr>
      </p:pic>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7197661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p:txBody>
          <a:bodyPr>
            <a:normAutofit/>
          </a:bodyPr>
          <a:lstStyle/>
          <a:p>
            <a:pPr eaLnBrk="1" hangingPunct="1"/>
            <a:r>
              <a:rPr lang="en-US" altLang="zh-TW" dirty="0"/>
              <a:t>Solution </a:t>
            </a:r>
            <a:r>
              <a:rPr lang="en-US" altLang="zh-TW" b="0" dirty="0" smtClean="0"/>
              <a:t>: </a:t>
            </a:r>
            <a:r>
              <a:rPr lang="en-US" altLang="zh-TW" dirty="0"/>
              <a:t>Retirement Savings Plan Annuity</a:t>
            </a:r>
          </a:p>
        </p:txBody>
      </p:sp>
      <p:sp>
        <p:nvSpPr>
          <p:cNvPr id="195587" name="Content Placeholder 2"/>
          <p:cNvSpPr>
            <a:spLocks noGrp="1"/>
          </p:cNvSpPr>
          <p:nvPr>
            <p:ph idx="1"/>
          </p:nvPr>
        </p:nvSpPr>
        <p:spPr/>
        <p:txBody>
          <a:bodyPr rIns="91440"/>
          <a:lstStyle/>
          <a:p>
            <a:pPr eaLnBrk="1" hangingPunct="1">
              <a:buFontTx/>
              <a:buNone/>
            </a:pPr>
            <a:r>
              <a:rPr lang="en-US" altLang="zh-TW"/>
              <a:t>Solution:</a:t>
            </a:r>
          </a:p>
          <a:p>
            <a:pPr eaLnBrk="1" hangingPunct="1">
              <a:buFontTx/>
              <a:buNone/>
            </a:pPr>
            <a:r>
              <a:rPr lang="en-US" altLang="zh-TW"/>
              <a:t>Plan:</a:t>
            </a:r>
          </a:p>
          <a:p>
            <a:pPr eaLnBrk="1" hangingPunct="1"/>
            <a:r>
              <a:rPr lang="en-US" altLang="zh-TW" sz="2000"/>
              <a:t>As always, we begin with a timeline. In this case, it is helpful to keep track of both the dates and Adam’s age:</a:t>
            </a:r>
          </a:p>
        </p:txBody>
      </p:sp>
      <p:sp>
        <p:nvSpPr>
          <p:cNvPr id="5" name="Slide Number Placeholder 4"/>
          <p:cNvSpPr>
            <a:spLocks noGrp="1"/>
          </p:cNvSpPr>
          <p:nvPr>
            <p:ph type="sldNum" sz="quarter" idx="10"/>
          </p:nvPr>
        </p:nvSpPr>
        <p:spPr/>
        <p:txBody>
          <a:bodyPr/>
          <a:lstStyle/>
          <a:p>
            <a:fld id="{EAE15FBB-C212-4CCE-963E-E89263F0DE18}" type="slidenum">
              <a:rPr lang="en-US" smtClean="0"/>
              <a:pPr/>
              <a:t>109</a:t>
            </a:fld>
            <a:endParaRPr lang="en-US"/>
          </a:p>
        </p:txBody>
      </p:sp>
      <p:pic>
        <p:nvPicPr>
          <p:cNvPr id="195588" name="Picture 3"/>
          <p:cNvPicPr>
            <a:picLocks noChangeAspect="1" noChangeArrowheads="1"/>
          </p:cNvPicPr>
          <p:nvPr/>
        </p:nvPicPr>
        <p:blipFill>
          <a:blip r:embed="rId3" cstate="print"/>
          <a:srcRect/>
          <a:stretch>
            <a:fillRect/>
          </a:stretch>
        </p:blipFill>
        <p:spPr bwMode="auto">
          <a:xfrm>
            <a:off x="825500" y="4065588"/>
            <a:ext cx="7112000" cy="1665287"/>
          </a:xfrm>
          <a:prstGeom prst="rect">
            <a:avLst/>
          </a:prstGeom>
          <a:noFill/>
          <a:ln w="9525">
            <a:noFill/>
            <a:miter lim="800000"/>
            <a:headEnd/>
            <a:tailEnd/>
          </a:ln>
        </p:spPr>
      </p:pic>
      <p:sp>
        <p:nvSpPr>
          <p:cNvPr id="7"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8900916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Part 1: Time Value of Money</a:t>
            </a:r>
            <a:endParaRPr lang="en-US" dirty="0"/>
          </a:p>
        </p:txBody>
      </p:sp>
      <p:sp>
        <p:nvSpPr>
          <p:cNvPr id="5" name="Slide Number Placeholder 4"/>
          <p:cNvSpPr>
            <a:spLocks noGrp="1"/>
          </p:cNvSpPr>
          <p:nvPr>
            <p:ph type="sldNum" sz="quarter" idx="11"/>
          </p:nvPr>
        </p:nvSpPr>
        <p:spPr/>
        <p:txBody>
          <a:bodyPr/>
          <a:lstStyle/>
          <a:p>
            <a:pPr>
              <a:defRPr/>
            </a:pPr>
            <a:fld id="{382BB6AC-7C61-4F0C-83C5-FA657B2ECCA1}" type="slidenum">
              <a:rPr lang="en-US" altLang="en-US" smtClean="0"/>
              <a:pPr>
                <a:defRPr/>
              </a:pPr>
              <a:t>11</a:t>
            </a:fld>
            <a:endParaRPr lang="en-US" altLang="en-US"/>
          </a:p>
        </p:txBody>
      </p:sp>
    </p:spTree>
    <p:extLst>
      <p:ext uri="{BB962C8B-B14F-4D97-AF65-F5344CB8AC3E}">
        <p14:creationId xmlns:p14="http://schemas.microsoft.com/office/powerpoint/2010/main" val="415761994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itle 1"/>
          <p:cNvSpPr>
            <a:spLocks noGrp="1"/>
          </p:cNvSpPr>
          <p:nvPr>
            <p:ph type="title"/>
          </p:nvPr>
        </p:nvSpPr>
        <p:spPr/>
        <p:txBody>
          <a:bodyPr>
            <a:normAutofit/>
          </a:bodyPr>
          <a:lstStyle/>
          <a:p>
            <a:pPr eaLnBrk="1" hangingPunct="1"/>
            <a:r>
              <a:rPr lang="en-US" altLang="zh-TW" dirty="0"/>
              <a:t>Solution </a:t>
            </a:r>
            <a:r>
              <a:rPr lang="en-US" altLang="zh-TW" dirty="0" smtClean="0"/>
              <a:t>: </a:t>
            </a:r>
            <a:r>
              <a:rPr lang="en-US" altLang="zh-TW" dirty="0"/>
              <a:t>Retirement Savings Plan Annuity</a:t>
            </a:r>
          </a:p>
        </p:txBody>
      </p:sp>
      <p:sp>
        <p:nvSpPr>
          <p:cNvPr id="199683" name="Content Placeholder 2"/>
          <p:cNvSpPr>
            <a:spLocks noGrp="1"/>
          </p:cNvSpPr>
          <p:nvPr>
            <p:ph idx="1"/>
          </p:nvPr>
        </p:nvSpPr>
        <p:spPr/>
        <p:txBody>
          <a:bodyPr rIns="91440"/>
          <a:lstStyle/>
          <a:p>
            <a:pPr eaLnBrk="1" hangingPunct="1">
              <a:buFontTx/>
              <a:buNone/>
            </a:pPr>
            <a:r>
              <a:rPr lang="en-US" altLang="zh-TW" dirty="0"/>
              <a:t>Execute:</a:t>
            </a:r>
          </a:p>
          <a:p>
            <a:pPr eaLnBrk="1" hangingPunct="1">
              <a:buFontTx/>
              <a:buNone/>
            </a:pPr>
            <a:r>
              <a:rPr lang="en-US" altLang="zh-TW" sz="2000" dirty="0"/>
              <a:t>    </a:t>
            </a:r>
          </a:p>
          <a:p>
            <a:pPr eaLnBrk="1" hangingPunct="1">
              <a:buFontTx/>
              <a:buNone/>
            </a:pPr>
            <a:endParaRPr lang="en-US" altLang="zh-TW" sz="2000" dirty="0"/>
          </a:p>
          <a:p>
            <a:pPr eaLnBrk="1" hangingPunct="1">
              <a:buFontTx/>
              <a:buNone/>
            </a:pPr>
            <a:endParaRPr lang="en-US" altLang="zh-TW" sz="2000" dirty="0"/>
          </a:p>
          <a:p>
            <a:pPr eaLnBrk="1" hangingPunct="1">
              <a:buFontTx/>
              <a:buNone/>
            </a:pPr>
            <a:r>
              <a:rPr lang="en-US" altLang="zh-TW" sz="2000" dirty="0"/>
              <a:t> Using Financial calculators or Excel:</a:t>
            </a:r>
          </a:p>
        </p:txBody>
      </p:sp>
      <p:sp>
        <p:nvSpPr>
          <p:cNvPr id="12" name="Slide Number Placeholder 11"/>
          <p:cNvSpPr>
            <a:spLocks noGrp="1"/>
          </p:cNvSpPr>
          <p:nvPr>
            <p:ph type="sldNum" sz="quarter" idx="10"/>
          </p:nvPr>
        </p:nvSpPr>
        <p:spPr/>
        <p:txBody>
          <a:bodyPr/>
          <a:lstStyle/>
          <a:p>
            <a:fld id="{EAE15FBB-C212-4CCE-963E-E89263F0DE18}" type="slidenum">
              <a:rPr lang="en-US" smtClean="0"/>
              <a:pPr/>
              <a:t>110</a:t>
            </a:fld>
            <a:endParaRPr lang="en-US"/>
          </a:p>
        </p:txBody>
      </p:sp>
      <p:grpSp>
        <p:nvGrpSpPr>
          <p:cNvPr id="2" name="Group 82"/>
          <p:cNvGrpSpPr>
            <a:grpSpLocks/>
          </p:cNvGrpSpPr>
          <p:nvPr/>
        </p:nvGrpSpPr>
        <p:grpSpPr bwMode="auto">
          <a:xfrm>
            <a:off x="1951038" y="4224338"/>
            <a:ext cx="6049962" cy="509587"/>
            <a:chOff x="792" y="2619"/>
            <a:chExt cx="3811" cy="321"/>
          </a:xfrm>
        </p:grpSpPr>
        <p:pic>
          <p:nvPicPr>
            <p:cNvPr id="199711" name="Picture 38" descr="calc_IY"/>
            <p:cNvPicPr>
              <a:picLocks noChangeAspect="1" noChangeArrowheads="1"/>
            </p:cNvPicPr>
            <p:nvPr/>
          </p:nvPicPr>
          <p:blipFill>
            <a:blip r:embed="rId3" cstate="print"/>
            <a:srcRect/>
            <a:stretch>
              <a:fillRect/>
            </a:stretch>
          </p:blipFill>
          <p:spPr bwMode="auto">
            <a:xfrm>
              <a:off x="1565" y="2624"/>
              <a:ext cx="691" cy="311"/>
            </a:xfrm>
            <a:prstGeom prst="rect">
              <a:avLst/>
            </a:prstGeom>
            <a:noFill/>
            <a:ln w="9525">
              <a:noFill/>
              <a:miter lim="800000"/>
              <a:headEnd/>
              <a:tailEnd/>
            </a:ln>
          </p:spPr>
        </p:pic>
        <p:pic>
          <p:nvPicPr>
            <p:cNvPr id="199712" name="Picture 39" descr="calc_N"/>
            <p:cNvPicPr>
              <a:picLocks noChangeAspect="1" noChangeArrowheads="1"/>
            </p:cNvPicPr>
            <p:nvPr/>
          </p:nvPicPr>
          <p:blipFill>
            <a:blip r:embed="rId4" cstate="print"/>
            <a:srcRect/>
            <a:stretch>
              <a:fillRect/>
            </a:stretch>
          </p:blipFill>
          <p:spPr bwMode="auto">
            <a:xfrm>
              <a:off x="792" y="2624"/>
              <a:ext cx="696" cy="311"/>
            </a:xfrm>
            <a:prstGeom prst="rect">
              <a:avLst/>
            </a:prstGeom>
            <a:noFill/>
            <a:ln w="9525">
              <a:noFill/>
              <a:miter lim="800000"/>
              <a:headEnd/>
              <a:tailEnd/>
            </a:ln>
          </p:spPr>
        </p:pic>
        <p:pic>
          <p:nvPicPr>
            <p:cNvPr id="199713" name="Picture 40" descr="calc_PMT"/>
            <p:cNvPicPr>
              <a:picLocks noChangeAspect="1" noChangeArrowheads="1"/>
            </p:cNvPicPr>
            <p:nvPr/>
          </p:nvPicPr>
          <p:blipFill>
            <a:blip r:embed="rId5" cstate="print"/>
            <a:srcRect/>
            <a:stretch>
              <a:fillRect/>
            </a:stretch>
          </p:blipFill>
          <p:spPr bwMode="auto">
            <a:xfrm>
              <a:off x="3129" y="2624"/>
              <a:ext cx="696" cy="311"/>
            </a:xfrm>
            <a:prstGeom prst="rect">
              <a:avLst/>
            </a:prstGeom>
            <a:noFill/>
            <a:ln w="9525">
              <a:noFill/>
              <a:miter lim="800000"/>
              <a:headEnd/>
              <a:tailEnd/>
            </a:ln>
          </p:spPr>
        </p:pic>
        <p:pic>
          <p:nvPicPr>
            <p:cNvPr id="199714" name="Picture 42" descr="calc_FV_orange"/>
            <p:cNvPicPr>
              <a:picLocks noChangeAspect="1" noChangeArrowheads="1"/>
            </p:cNvPicPr>
            <p:nvPr/>
          </p:nvPicPr>
          <p:blipFill>
            <a:blip r:embed="rId6" cstate="print"/>
            <a:srcRect/>
            <a:stretch>
              <a:fillRect/>
            </a:stretch>
          </p:blipFill>
          <p:spPr bwMode="auto">
            <a:xfrm>
              <a:off x="3907" y="2619"/>
              <a:ext cx="696" cy="321"/>
            </a:xfrm>
            <a:prstGeom prst="rect">
              <a:avLst/>
            </a:prstGeom>
            <a:noFill/>
            <a:ln w="9525">
              <a:noFill/>
              <a:miter lim="800000"/>
              <a:headEnd/>
              <a:tailEnd/>
            </a:ln>
          </p:spPr>
        </p:pic>
        <p:pic>
          <p:nvPicPr>
            <p:cNvPr id="199715" name="Picture 45" descr="calc_PV"/>
            <p:cNvPicPr>
              <a:picLocks noChangeAspect="1" noChangeArrowheads="1"/>
            </p:cNvPicPr>
            <p:nvPr/>
          </p:nvPicPr>
          <p:blipFill>
            <a:blip r:embed="rId7" cstate="print"/>
            <a:srcRect/>
            <a:stretch>
              <a:fillRect/>
            </a:stretch>
          </p:blipFill>
          <p:spPr bwMode="auto">
            <a:xfrm>
              <a:off x="2352" y="2621"/>
              <a:ext cx="708" cy="317"/>
            </a:xfrm>
            <a:prstGeom prst="rect">
              <a:avLst/>
            </a:prstGeom>
            <a:noFill/>
            <a:ln w="9525">
              <a:noFill/>
              <a:miter lim="800000"/>
              <a:headEnd/>
              <a:tailEnd/>
            </a:ln>
          </p:spPr>
        </p:pic>
      </p:grpSp>
      <p:graphicFrame>
        <p:nvGraphicFramePr>
          <p:cNvPr id="100393" name="Group 41"/>
          <p:cNvGraphicFramePr>
            <a:graphicFrameLocks noGrp="1"/>
          </p:cNvGraphicFramePr>
          <p:nvPr>
            <p:extLst/>
          </p:nvPr>
        </p:nvGraphicFramePr>
        <p:xfrm>
          <a:off x="609600" y="4791075"/>
          <a:ext cx="7543800" cy="1190625"/>
        </p:xfrm>
        <a:graphic>
          <a:graphicData uri="http://schemas.openxmlformats.org/drawingml/2006/table">
            <a:tbl>
              <a:tblPr/>
              <a:tblGrid>
                <a:gridCol w="12588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255712">
                  <a:extLst>
                    <a:ext uri="{9D8B030D-6E8A-4147-A177-3AD203B41FA5}">
                      <a16:colId xmlns:a16="http://schemas.microsoft.com/office/drawing/2014/main" val="20003"/>
                    </a:ext>
                  </a:extLst>
                </a:gridCol>
                <a:gridCol w="1181100">
                  <a:extLst>
                    <a:ext uri="{9D8B030D-6E8A-4147-A177-3AD203B41FA5}">
                      <a16:colId xmlns:a16="http://schemas.microsoft.com/office/drawing/2014/main" val="20004"/>
                    </a:ext>
                  </a:extLst>
                </a:gridCol>
                <a:gridCol w="1333500">
                  <a:extLst>
                    <a:ext uri="{9D8B030D-6E8A-4147-A177-3AD203B41FA5}">
                      <a16:colId xmlns:a16="http://schemas.microsoft.com/office/drawing/2014/main" val="20005"/>
                    </a:ext>
                  </a:extLst>
                </a:gridCol>
              </a:tblGrid>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Times New Roman" pitchFamily="-1" charset="0"/>
                        </a:rPr>
                        <a:t>Given:</a:t>
                      </a:r>
                      <a:endParaRPr kumimoji="0" lang="en-US" altLang="zh-TW" sz="16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Times New Roman" pitchFamily="-1" charset="0"/>
                        </a:rPr>
                        <a:t>20</a:t>
                      </a:r>
                      <a:endParaRPr kumimoji="0" lang="en-US" altLang="zh-TW" sz="16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Arial" charset="0"/>
                        </a:rPr>
                        <a:t>10.0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Times New Roman" pitchFamily="-1" charset="0"/>
                        </a:rPr>
                        <a:t>0</a:t>
                      </a:r>
                      <a:endParaRPr kumimoji="0" lang="en-US" altLang="zh-TW" sz="16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Times New Roman" pitchFamily="-1" charset="0"/>
                        </a:rPr>
                        <a:t>-10,000</a:t>
                      </a:r>
                      <a:endParaRPr kumimoji="0" lang="en-US" altLang="zh-TW" sz="16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Times New Roman" pitchFamily="-1" charset="0"/>
                        </a:rPr>
                        <a:t>Solve for:</a:t>
                      </a:r>
                      <a:endParaRPr kumimoji="0" lang="en-US" altLang="zh-TW" sz="16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Verdana" pitchFamily="-1" charset="0"/>
                          <a:ea typeface="新細明體" charset="-120"/>
                          <a:cs typeface="Arial" charset="0"/>
                        </a:rPr>
                        <a:t>$572,750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396875">
                <a:tc gridSpan="6">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Verdana" pitchFamily="-1" charset="0"/>
                          <a:ea typeface="新細明體" charset="-120"/>
                          <a:cs typeface="Times New Roman" pitchFamily="-1" charset="0"/>
                        </a:rPr>
                        <a:t>Excel Formula: =FV(RATE,NPER, PMT, PV) = FV(0.10,20</a:t>
                      </a:r>
                      <a:r>
                        <a:rPr kumimoji="0" lang="en-US" altLang="zh-TW" sz="1600" b="0" i="0" u="none" strike="noStrike" cap="none" normalizeH="0" baseline="0" dirty="0" smtClean="0">
                          <a:ln>
                            <a:noFill/>
                          </a:ln>
                          <a:solidFill>
                            <a:schemeClr val="tx1"/>
                          </a:solidFill>
                          <a:effectLst/>
                          <a:latin typeface="Verdana" pitchFamily="-1" charset="0"/>
                          <a:ea typeface="新細明體" charset="-120"/>
                          <a:cs typeface="Times New Roman" pitchFamily="-1" charset="0"/>
                        </a:rPr>
                        <a:t>,-10000,0</a:t>
                      </a:r>
                      <a:r>
                        <a:rPr kumimoji="0" lang="en-US" altLang="zh-TW" sz="1600" b="0" i="0" u="none" strike="noStrike" cap="none" normalizeH="0" baseline="0" dirty="0">
                          <a:ln>
                            <a:noFill/>
                          </a:ln>
                          <a:solidFill>
                            <a:schemeClr val="tx1"/>
                          </a:solidFill>
                          <a:effectLst/>
                          <a:latin typeface="Verdana" pitchFamily="-1" charset="0"/>
                          <a:ea typeface="新細明體" charset="-120"/>
                          <a:cs typeface="Times New Roman" pitchFamily="-1"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pic>
        <p:nvPicPr>
          <p:cNvPr id="199710"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483768" y="1916832"/>
            <a:ext cx="5943600" cy="1123950"/>
          </a:xfrm>
          <a:prstGeom prst="rect">
            <a:avLst/>
          </a:prstGeom>
          <a:noFill/>
          <a:ln w="9525">
            <a:noFill/>
            <a:miter lim="800000"/>
            <a:headEnd/>
            <a:tailEnd/>
          </a:ln>
        </p:spPr>
      </p:pic>
      <p:sp>
        <p:nvSpPr>
          <p:cNvPr id="14" name="Rectangle 13"/>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3" name="TextBox 2"/>
          <p:cNvSpPr txBox="1"/>
          <p:nvPr/>
        </p:nvSpPr>
        <p:spPr>
          <a:xfrm>
            <a:off x="7075748" y="2262591"/>
            <a:ext cx="1584176" cy="461665"/>
          </a:xfrm>
          <a:prstGeom prst="rect">
            <a:avLst/>
          </a:prstGeom>
          <a:noFill/>
        </p:spPr>
        <p:txBody>
          <a:bodyPr wrap="square" rtlCol="0">
            <a:spAutoFit/>
          </a:bodyPr>
          <a:lstStyle/>
          <a:p>
            <a:r>
              <a:rPr lang="en-US" sz="2400" dirty="0" smtClean="0"/>
              <a:t>X 1/0.10</a:t>
            </a:r>
            <a:endParaRPr lang="en-US" sz="2400" dirty="0"/>
          </a:p>
        </p:txBody>
      </p:sp>
    </p:spTree>
    <p:extLst>
      <p:ext uri="{BB962C8B-B14F-4D97-AF65-F5344CB8AC3E}">
        <p14:creationId xmlns:p14="http://schemas.microsoft.com/office/powerpoint/2010/main" val="3340752163"/>
      </p:ext>
    </p:extLst>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p:cNvSpPr>
            <a:spLocks noGrp="1"/>
          </p:cNvSpPr>
          <p:nvPr>
            <p:ph type="title"/>
          </p:nvPr>
        </p:nvSpPr>
        <p:spPr/>
        <p:txBody>
          <a:bodyPr>
            <a:normAutofit/>
          </a:bodyPr>
          <a:lstStyle/>
          <a:p>
            <a:pPr eaLnBrk="1" hangingPunct="1"/>
            <a:r>
              <a:rPr lang="en-US" altLang="zh-TW" dirty="0"/>
              <a:t>Solution </a:t>
            </a:r>
            <a:r>
              <a:rPr lang="en-US" altLang="zh-TW" dirty="0" smtClean="0"/>
              <a:t>: </a:t>
            </a:r>
            <a:r>
              <a:rPr lang="en-US" altLang="zh-TW" dirty="0"/>
              <a:t>Retirement Savings Plan Annuity</a:t>
            </a:r>
          </a:p>
        </p:txBody>
      </p:sp>
      <p:sp>
        <p:nvSpPr>
          <p:cNvPr id="201731" name="Content Placeholder 2"/>
          <p:cNvSpPr>
            <a:spLocks noGrp="1"/>
          </p:cNvSpPr>
          <p:nvPr>
            <p:ph idx="1"/>
          </p:nvPr>
        </p:nvSpPr>
        <p:spPr/>
        <p:txBody>
          <a:bodyPr rIns="91440"/>
          <a:lstStyle/>
          <a:p>
            <a:pPr eaLnBrk="1" hangingPunct="1">
              <a:buFontTx/>
              <a:buNone/>
            </a:pPr>
            <a:r>
              <a:rPr lang="en-US" altLang="zh-TW" dirty="0"/>
              <a:t>Execute:</a:t>
            </a:r>
          </a:p>
          <a:p>
            <a:pPr eaLnBrk="1" hangingPunct="1">
              <a:buFontTx/>
              <a:buNone/>
            </a:pPr>
            <a:r>
              <a:rPr lang="en-US" altLang="zh-TW" sz="2000" dirty="0"/>
              <a:t>    </a:t>
            </a:r>
          </a:p>
          <a:p>
            <a:pPr eaLnBrk="1" hangingPunct="1">
              <a:buFontTx/>
              <a:buNone/>
            </a:pPr>
            <a:endParaRPr lang="en-US" altLang="zh-TW" sz="2000" dirty="0"/>
          </a:p>
          <a:p>
            <a:pPr eaLnBrk="1" hangingPunct="1">
              <a:buFontTx/>
              <a:buNone/>
            </a:pPr>
            <a:endParaRPr lang="en-US" altLang="zh-TW" sz="2000" dirty="0"/>
          </a:p>
          <a:p>
            <a:pPr eaLnBrk="1" hangingPunct="1">
              <a:buFontTx/>
              <a:buNone/>
            </a:pPr>
            <a:r>
              <a:rPr lang="en-US" altLang="zh-TW" sz="2000" dirty="0"/>
              <a:t> Using Financial calculators or Excel:</a:t>
            </a:r>
          </a:p>
        </p:txBody>
      </p:sp>
      <p:sp>
        <p:nvSpPr>
          <p:cNvPr id="12" name="Slide Number Placeholder 11"/>
          <p:cNvSpPr>
            <a:spLocks noGrp="1"/>
          </p:cNvSpPr>
          <p:nvPr>
            <p:ph type="sldNum" sz="quarter" idx="10"/>
          </p:nvPr>
        </p:nvSpPr>
        <p:spPr/>
        <p:txBody>
          <a:bodyPr/>
          <a:lstStyle/>
          <a:p>
            <a:fld id="{EAE15FBB-C212-4CCE-963E-E89263F0DE18}" type="slidenum">
              <a:rPr lang="en-US" smtClean="0"/>
              <a:pPr/>
              <a:t>111</a:t>
            </a:fld>
            <a:endParaRPr lang="en-US"/>
          </a:p>
        </p:txBody>
      </p:sp>
      <p:grpSp>
        <p:nvGrpSpPr>
          <p:cNvPr id="2" name="Group 82"/>
          <p:cNvGrpSpPr>
            <a:grpSpLocks/>
          </p:cNvGrpSpPr>
          <p:nvPr/>
        </p:nvGrpSpPr>
        <p:grpSpPr bwMode="auto">
          <a:xfrm>
            <a:off x="1951038" y="4224338"/>
            <a:ext cx="6049962" cy="509587"/>
            <a:chOff x="792" y="2619"/>
            <a:chExt cx="3811" cy="321"/>
          </a:xfrm>
        </p:grpSpPr>
        <p:pic>
          <p:nvPicPr>
            <p:cNvPr id="201759" name="Picture 38" descr="calc_IY"/>
            <p:cNvPicPr>
              <a:picLocks noChangeAspect="1" noChangeArrowheads="1"/>
            </p:cNvPicPr>
            <p:nvPr/>
          </p:nvPicPr>
          <p:blipFill>
            <a:blip r:embed="rId3" cstate="print"/>
            <a:srcRect/>
            <a:stretch>
              <a:fillRect/>
            </a:stretch>
          </p:blipFill>
          <p:spPr bwMode="auto">
            <a:xfrm>
              <a:off x="1565" y="2624"/>
              <a:ext cx="691" cy="311"/>
            </a:xfrm>
            <a:prstGeom prst="rect">
              <a:avLst/>
            </a:prstGeom>
            <a:noFill/>
            <a:ln w="9525">
              <a:noFill/>
              <a:miter lim="800000"/>
              <a:headEnd/>
              <a:tailEnd/>
            </a:ln>
          </p:spPr>
        </p:pic>
        <p:pic>
          <p:nvPicPr>
            <p:cNvPr id="201760" name="Picture 39" descr="calc_N"/>
            <p:cNvPicPr>
              <a:picLocks noChangeAspect="1" noChangeArrowheads="1"/>
            </p:cNvPicPr>
            <p:nvPr/>
          </p:nvPicPr>
          <p:blipFill>
            <a:blip r:embed="rId4" cstate="print"/>
            <a:srcRect/>
            <a:stretch>
              <a:fillRect/>
            </a:stretch>
          </p:blipFill>
          <p:spPr bwMode="auto">
            <a:xfrm>
              <a:off x="792" y="2624"/>
              <a:ext cx="696" cy="311"/>
            </a:xfrm>
            <a:prstGeom prst="rect">
              <a:avLst/>
            </a:prstGeom>
            <a:noFill/>
            <a:ln w="9525">
              <a:noFill/>
              <a:miter lim="800000"/>
              <a:headEnd/>
              <a:tailEnd/>
            </a:ln>
          </p:spPr>
        </p:pic>
        <p:pic>
          <p:nvPicPr>
            <p:cNvPr id="201761" name="Picture 40" descr="calc_PMT"/>
            <p:cNvPicPr>
              <a:picLocks noChangeAspect="1" noChangeArrowheads="1"/>
            </p:cNvPicPr>
            <p:nvPr/>
          </p:nvPicPr>
          <p:blipFill>
            <a:blip r:embed="rId5" cstate="print"/>
            <a:srcRect/>
            <a:stretch>
              <a:fillRect/>
            </a:stretch>
          </p:blipFill>
          <p:spPr bwMode="auto">
            <a:xfrm>
              <a:off x="3129" y="2624"/>
              <a:ext cx="696" cy="311"/>
            </a:xfrm>
            <a:prstGeom prst="rect">
              <a:avLst/>
            </a:prstGeom>
            <a:noFill/>
            <a:ln w="9525">
              <a:noFill/>
              <a:miter lim="800000"/>
              <a:headEnd/>
              <a:tailEnd/>
            </a:ln>
          </p:spPr>
        </p:pic>
        <p:pic>
          <p:nvPicPr>
            <p:cNvPr id="201762" name="Picture 42" descr="calc_FV_orange"/>
            <p:cNvPicPr>
              <a:picLocks noChangeAspect="1" noChangeArrowheads="1"/>
            </p:cNvPicPr>
            <p:nvPr/>
          </p:nvPicPr>
          <p:blipFill>
            <a:blip r:embed="rId6" cstate="print"/>
            <a:srcRect/>
            <a:stretch>
              <a:fillRect/>
            </a:stretch>
          </p:blipFill>
          <p:spPr bwMode="auto">
            <a:xfrm>
              <a:off x="3907" y="2619"/>
              <a:ext cx="696" cy="321"/>
            </a:xfrm>
            <a:prstGeom prst="rect">
              <a:avLst/>
            </a:prstGeom>
            <a:noFill/>
            <a:ln w="9525">
              <a:noFill/>
              <a:miter lim="800000"/>
              <a:headEnd/>
              <a:tailEnd/>
            </a:ln>
          </p:spPr>
        </p:pic>
        <p:pic>
          <p:nvPicPr>
            <p:cNvPr id="201763" name="Picture 45" descr="calc_PV"/>
            <p:cNvPicPr>
              <a:picLocks noChangeAspect="1" noChangeArrowheads="1"/>
            </p:cNvPicPr>
            <p:nvPr/>
          </p:nvPicPr>
          <p:blipFill>
            <a:blip r:embed="rId7" cstate="print"/>
            <a:srcRect/>
            <a:stretch>
              <a:fillRect/>
            </a:stretch>
          </p:blipFill>
          <p:spPr bwMode="auto">
            <a:xfrm>
              <a:off x="2352" y="2621"/>
              <a:ext cx="708" cy="317"/>
            </a:xfrm>
            <a:prstGeom prst="rect">
              <a:avLst/>
            </a:prstGeom>
            <a:noFill/>
            <a:ln w="9525">
              <a:noFill/>
              <a:miter lim="800000"/>
              <a:headEnd/>
              <a:tailEnd/>
            </a:ln>
          </p:spPr>
        </p:pic>
      </p:grpSp>
      <p:graphicFrame>
        <p:nvGraphicFramePr>
          <p:cNvPr id="101419" name="Group 43"/>
          <p:cNvGraphicFramePr>
            <a:graphicFrameLocks noGrp="1"/>
          </p:cNvGraphicFramePr>
          <p:nvPr/>
        </p:nvGraphicFramePr>
        <p:xfrm>
          <a:off x="609600" y="4791075"/>
          <a:ext cx="7543800" cy="1190625"/>
        </p:xfrm>
        <a:graphic>
          <a:graphicData uri="http://schemas.openxmlformats.org/drawingml/2006/table">
            <a:tbl>
              <a:tblPr/>
              <a:tblGrid>
                <a:gridCol w="12588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382712">
                  <a:extLst>
                    <a:ext uri="{9D8B030D-6E8A-4147-A177-3AD203B41FA5}">
                      <a16:colId xmlns:a16="http://schemas.microsoft.com/office/drawing/2014/main" val="20003"/>
                    </a:ext>
                  </a:extLst>
                </a:gridCol>
                <a:gridCol w="1054100">
                  <a:extLst>
                    <a:ext uri="{9D8B030D-6E8A-4147-A177-3AD203B41FA5}">
                      <a16:colId xmlns:a16="http://schemas.microsoft.com/office/drawing/2014/main" val="20004"/>
                    </a:ext>
                  </a:extLst>
                </a:gridCol>
                <a:gridCol w="1333500">
                  <a:extLst>
                    <a:ext uri="{9D8B030D-6E8A-4147-A177-3AD203B41FA5}">
                      <a16:colId xmlns:a16="http://schemas.microsoft.com/office/drawing/2014/main" val="20005"/>
                    </a:ext>
                  </a:extLst>
                </a:gridCol>
              </a:tblGrid>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Verdana" pitchFamily="-1" charset="0"/>
                          <a:ea typeface="新細明體" charset="-120"/>
                          <a:cs typeface="Times New Roman" pitchFamily="-1" charset="0"/>
                        </a:rPr>
                        <a:t>Given:</a:t>
                      </a:r>
                      <a:endParaRPr kumimoji="0" lang="en-US" altLang="zh-TW" sz="14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Verdana" pitchFamily="-1" charset="0"/>
                          <a:ea typeface="新細明體" charset="-120"/>
                          <a:cs typeface="Times New Roman" pitchFamily="-1" charset="0"/>
                        </a:rPr>
                        <a:t>20</a:t>
                      </a:r>
                      <a:endParaRPr kumimoji="0" lang="en-US" altLang="zh-TW" sz="14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Verdana" pitchFamily="-1" charset="0"/>
                          <a:ea typeface="新細明體" charset="-120"/>
                          <a:cs typeface="Arial" charset="0"/>
                        </a:rPr>
                        <a:t>10.0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Verdana" pitchFamily="-1" charset="0"/>
                          <a:ea typeface="新細明體" charset="-120"/>
                          <a:cs typeface="Arial" charset="0"/>
                        </a:rPr>
                        <a:t>-$572,750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Verdana" pitchFamily="-1" charset="0"/>
                          <a:ea typeface="新細明體" charset="-120"/>
                          <a:cs typeface="Arial"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4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Verdana" pitchFamily="-1" charset="0"/>
                          <a:ea typeface="新細明體" charset="-120"/>
                          <a:cs typeface="Times New Roman" pitchFamily="-1" charset="0"/>
                        </a:rPr>
                        <a:t>Solve for:</a:t>
                      </a:r>
                      <a:endParaRPr kumimoji="0" lang="en-US" altLang="zh-TW" sz="1400" b="0" i="0" u="none" strike="noStrike" cap="none" normalizeH="0" baseline="0">
                        <a:ln>
                          <a:noFill/>
                        </a:ln>
                        <a:solidFill>
                          <a:schemeClr val="tx1"/>
                        </a:solidFill>
                        <a:effectLst/>
                        <a:latin typeface="Verdana" pitchFamily="-1" charset="0"/>
                        <a:ea typeface="新細明體" charset="-12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4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4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4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400" b="0" i="0" u="none" strike="noStrike" cap="none" normalizeH="0" baseline="0">
                        <a:ln>
                          <a:noFill/>
                        </a:ln>
                        <a:solidFill>
                          <a:schemeClr val="tx1"/>
                        </a:solidFill>
                        <a:effectLst/>
                        <a:latin typeface="Verdana" pitchFamily="-1"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Verdana" pitchFamily="-1" charset="0"/>
                          <a:ea typeface="新細明體" charset="-120"/>
                          <a:cs typeface="Arial" charset="0"/>
                        </a:rPr>
                        <a:t>$3,853,175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396875">
                <a:tc gridSpan="6">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Verdana" pitchFamily="-1" charset="0"/>
                          <a:ea typeface="新細明體" charset="-120"/>
                          <a:cs typeface="Times New Roman" pitchFamily="-1" charset="0"/>
                        </a:rPr>
                        <a:t>Excel Formula: =FV(RATE,NPER, PMT, PV) = FV(0.10,20,0,-572750)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pic>
        <p:nvPicPr>
          <p:cNvPr id="201758"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267744" y="1844824"/>
            <a:ext cx="5943600" cy="1085850"/>
          </a:xfrm>
          <a:prstGeom prst="rect">
            <a:avLst/>
          </a:prstGeom>
          <a:noFill/>
          <a:ln w="9525">
            <a:noFill/>
            <a:miter lim="800000"/>
            <a:headEnd/>
            <a:tailEnd/>
          </a:ln>
        </p:spPr>
      </p:pic>
      <p:sp>
        <p:nvSpPr>
          <p:cNvPr id="14" name="Rectangle 13"/>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5"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333563609"/>
      </p:ext>
    </p:extLst>
  </p:cSld>
  <p:clrMapOvr>
    <a:masterClrMapping/>
  </p:clrMapOvr>
  <p:transition spd="med"/>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Part 3: Applications</a:t>
            </a:r>
            <a:endParaRPr lang="en-US" dirty="0"/>
          </a:p>
        </p:txBody>
      </p:sp>
      <p:sp>
        <p:nvSpPr>
          <p:cNvPr id="4" name="Slide Number Placeholder 3"/>
          <p:cNvSpPr>
            <a:spLocks noGrp="1"/>
          </p:cNvSpPr>
          <p:nvPr>
            <p:ph type="sldNum" sz="quarter" idx="11"/>
          </p:nvPr>
        </p:nvSpPr>
        <p:spPr/>
        <p:txBody>
          <a:bodyPr/>
          <a:lstStyle/>
          <a:p>
            <a:pPr>
              <a:defRPr/>
            </a:pPr>
            <a:fld id="{DD43D14F-EA8B-43E4-B169-114B5BB83D25}" type="slidenum">
              <a:rPr lang="en-US" altLang="en-US" smtClean="0"/>
              <a:pPr>
                <a:defRPr/>
              </a:pPr>
              <a:t>112</a:t>
            </a:fld>
            <a:endParaRPr lang="en-US" altLang="en-US"/>
          </a:p>
        </p:txBody>
      </p:sp>
    </p:spTree>
    <p:extLst>
      <p:ext uri="{BB962C8B-B14F-4D97-AF65-F5344CB8AC3E}">
        <p14:creationId xmlns:p14="http://schemas.microsoft.com/office/powerpoint/2010/main" val="120873206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TW" sz="4000" dirty="0" smtClean="0"/>
              <a:t>Application 1: Your Credit Card in Hong Kong</a:t>
            </a:r>
            <a:endParaRPr lang="zh-TW" altLang="en-US" sz="4000" dirty="0"/>
          </a:p>
        </p:txBody>
      </p:sp>
      <p:sp>
        <p:nvSpPr>
          <p:cNvPr id="8" name="Content Placeholder 7"/>
          <p:cNvSpPr>
            <a:spLocks noGrp="1"/>
          </p:cNvSpPr>
          <p:nvPr>
            <p:ph idx="1"/>
          </p:nvPr>
        </p:nvSpPr>
        <p:spPr/>
        <p:txBody>
          <a:bodyPr>
            <a:normAutofit/>
          </a:bodyPr>
          <a:lstStyle/>
          <a:p>
            <a:r>
              <a:rPr lang="en-US" altLang="zh-TW" sz="2400" dirty="0" smtClean="0"/>
              <a:t>Check out your credit card statement</a:t>
            </a:r>
          </a:p>
          <a:p>
            <a:r>
              <a:rPr lang="en-US" altLang="zh-TW" sz="2400" dirty="0" smtClean="0"/>
              <a:t>What does it show at the end of the statement?</a:t>
            </a:r>
          </a:p>
          <a:p>
            <a:r>
              <a:rPr lang="en-US" altLang="zh-TW" sz="2400" dirty="0" smtClean="0"/>
              <a:t>Why do you think the financial regulators are forcing the credit card issuers to include this information?</a:t>
            </a:r>
            <a:endParaRPr lang="zh-TW" altLang="en-US" sz="2400" dirty="0"/>
          </a:p>
        </p:txBody>
      </p:sp>
      <p:sp>
        <p:nvSpPr>
          <p:cNvPr id="5" name="Slide Number Placeholder 4"/>
          <p:cNvSpPr>
            <a:spLocks noGrp="1"/>
          </p:cNvSpPr>
          <p:nvPr>
            <p:ph type="sldNum" sz="quarter" idx="10"/>
          </p:nvPr>
        </p:nvSpPr>
        <p:spPr/>
        <p:txBody>
          <a:bodyPr/>
          <a:lstStyle/>
          <a:p>
            <a:pPr>
              <a:defRPr/>
            </a:pPr>
            <a:fld id="{2CE9EA79-D759-4BF4-BF62-9B02F9F90E52}" type="slidenum">
              <a:rPr lang="en-US" altLang="en-US" smtClean="0"/>
              <a:pPr>
                <a:defRPr/>
              </a:pPr>
              <a:t>113</a:t>
            </a:fld>
            <a:endParaRPr lang="en-US" altLang="en-US"/>
          </a:p>
        </p:txBody>
      </p:sp>
      <p:sp>
        <p:nvSpPr>
          <p:cNvPr id="6" name="Footer Placeholder 5"/>
          <p:cNvSpPr>
            <a:spLocks noGrp="1"/>
          </p:cNvSpPr>
          <p:nvPr>
            <p:ph type="ftr" sz="quarter" idx="11"/>
          </p:nvPr>
        </p:nvSpPr>
        <p:spPr/>
        <p:txBody>
          <a:bodyPr/>
          <a:lstStyle/>
          <a:p>
            <a:pPr>
              <a:defRPr/>
            </a:pPr>
            <a:r>
              <a:rPr lang="en-US" altLang="en-US" dirty="0" smtClean="0"/>
              <a:t>Solving for Periods</a:t>
            </a:r>
            <a:endParaRPr lang="en-US"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zh-TW" dirty="0" smtClean="0"/>
              <a:t>Credit Cards “Easy Money”: Pay Fast!</a:t>
            </a:r>
            <a:endParaRPr lang="zh-TW" altLang="en-US" dirty="0"/>
          </a:p>
        </p:txBody>
      </p:sp>
      <p:sp>
        <p:nvSpPr>
          <p:cNvPr id="9" name="Rectangle 8"/>
          <p:cNvSpPr>
            <a:spLocks noGrp="1" noChangeArrowheads="1"/>
          </p:cNvSpPr>
          <p:nvPr>
            <p:ph sz="half" idx="1"/>
          </p:nvPr>
        </p:nvSpPr>
        <p:spPr>
          <a:xfrm>
            <a:off x="228600" y="1447800"/>
            <a:ext cx="8534400" cy="914400"/>
          </a:xfrm>
        </p:spPr>
        <p:txBody>
          <a:bodyPr/>
          <a:lstStyle/>
          <a:p>
            <a:r>
              <a:rPr lang="en-US" altLang="en-US" sz="2400" dirty="0" smtClean="0"/>
              <a:t>Credit cards are useful, but sometimes too easy.</a:t>
            </a:r>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114</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Solving for Periods</a:t>
            </a:r>
            <a:endParaRPr lang="en-US" altLang="en-US" dirty="0"/>
          </a:p>
        </p:txBody>
      </p:sp>
      <p:pic>
        <p:nvPicPr>
          <p:cNvPr id="352257" name="Picture 1"/>
          <p:cNvPicPr>
            <a:picLocks noChangeAspect="1" noChangeArrowheads="1"/>
          </p:cNvPicPr>
          <p:nvPr/>
        </p:nvPicPr>
        <p:blipFill>
          <a:blip r:embed="rId2" cstate="print"/>
          <a:srcRect/>
          <a:stretch>
            <a:fillRect/>
          </a:stretch>
        </p:blipFill>
        <p:spPr bwMode="auto">
          <a:xfrm>
            <a:off x="561869" y="2209800"/>
            <a:ext cx="7972531" cy="2971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en-US" altLang="en-US" sz="4000" dirty="0" smtClean="0"/>
              <a:t>Applying PV : Example</a:t>
            </a:r>
            <a:r>
              <a:rPr lang="en-US" altLang="en-US" sz="4000" dirty="0"/>
              <a:t> </a:t>
            </a:r>
            <a:r>
              <a:rPr lang="en-US" altLang="en-US" sz="4000" dirty="0" smtClean="0"/>
              <a:t>- calculating the Internal Rate of Return</a:t>
            </a:r>
          </a:p>
        </p:txBody>
      </p:sp>
      <p:sp>
        <p:nvSpPr>
          <p:cNvPr id="34820" name="Rectangle 5"/>
          <p:cNvSpPr>
            <a:spLocks noGrp="1" noChangeArrowheads="1"/>
          </p:cNvSpPr>
          <p:nvPr>
            <p:ph idx="1"/>
          </p:nvPr>
        </p:nvSpPr>
        <p:spPr/>
        <p:txBody>
          <a:bodyPr/>
          <a:lstStyle/>
          <a:p>
            <a:r>
              <a:rPr lang="en-US" altLang="en-US" sz="2400" dirty="0" smtClean="0"/>
              <a:t>Imagine that you run a toy manufacturing company and that you are considering purchasing a new machine.</a:t>
            </a:r>
          </a:p>
          <a:p>
            <a:pPr lvl="1"/>
            <a:r>
              <a:rPr lang="en-US" altLang="en-US" sz="2000" dirty="0" smtClean="0"/>
              <a:t>Machine costs $4 million and can produce 50,000 toys per year.</a:t>
            </a:r>
          </a:p>
          <a:p>
            <a:pPr lvl="1"/>
            <a:r>
              <a:rPr lang="en-US" altLang="en-US" sz="2000" dirty="0" smtClean="0"/>
              <a:t>You sell the toys for $10, generating $500,000 in revenue per year.</a:t>
            </a:r>
          </a:p>
          <a:p>
            <a:pPr lvl="1"/>
            <a:r>
              <a:rPr lang="en-US" altLang="en-US" sz="2000" dirty="0" smtClean="0"/>
              <a:t>Assume that the machine is the only input, you have certainty about the revenue, there is no maintenance and the machine has a 10 year lifespan.</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115</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IRR</a:t>
            </a:r>
            <a:endParaRPr lang="en-US"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ltLang="en-US" sz="4000" dirty="0" smtClean="0"/>
              <a:t>Internal Rate of Return: Example</a:t>
            </a:r>
          </a:p>
        </p:txBody>
      </p:sp>
      <p:sp>
        <p:nvSpPr>
          <p:cNvPr id="68610" name="Rectangle 4"/>
          <p:cNvSpPr>
            <a:spLocks noGrp="1" noChangeArrowheads="1"/>
          </p:cNvSpPr>
          <p:nvPr>
            <p:ph idx="1"/>
          </p:nvPr>
        </p:nvSpPr>
        <p:spPr/>
        <p:txBody>
          <a:bodyPr>
            <a:normAutofit/>
          </a:bodyPr>
          <a:lstStyle/>
          <a:p>
            <a:r>
              <a:rPr lang="en-US" altLang="en-US" sz="2400" dirty="0" smtClean="0"/>
              <a:t>If you borrow $4 million, is the revenue enough to make the payments?</a:t>
            </a:r>
          </a:p>
          <a:p>
            <a:r>
              <a:rPr lang="en-US" altLang="en-US" sz="2400" dirty="0" smtClean="0"/>
              <a:t>We need to calculate the internal rate of return (IRR) of this investment:</a:t>
            </a:r>
          </a:p>
          <a:p>
            <a:pPr lvl="1"/>
            <a:r>
              <a:rPr lang="en-US" altLang="en-US" sz="2400" dirty="0" smtClean="0"/>
              <a:t>It is </a:t>
            </a:r>
            <a:r>
              <a:rPr lang="en-US" altLang="en-US" sz="2400" b="1" dirty="0" smtClean="0"/>
              <a:t>the interest rate that equates the present value from the cash flow of an investment with its cost.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116</a:t>
            </a:fld>
            <a:endParaRPr lang="en-US" altLang="en-US"/>
          </a:p>
        </p:txBody>
      </p:sp>
      <p:sp>
        <p:nvSpPr>
          <p:cNvPr id="5" name="Footer Placeholder 4"/>
          <p:cNvSpPr>
            <a:spLocks noGrp="1"/>
          </p:cNvSpPr>
          <p:nvPr>
            <p:ph type="ftr" sz="quarter" idx="11"/>
          </p:nvPr>
        </p:nvSpPr>
        <p:spPr/>
        <p:txBody>
          <a:bodyPr/>
          <a:lstStyle/>
          <a:p>
            <a:pPr>
              <a:defRPr/>
            </a:pPr>
            <a:r>
              <a:rPr lang="en-US" altLang="en-US" dirty="0"/>
              <a:t>IRR</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r>
              <a:rPr lang="en-US" altLang="en-US" sz="4000" dirty="0" smtClean="0"/>
              <a:t>Internal Rate of Return: Example</a:t>
            </a:r>
          </a:p>
        </p:txBody>
      </p:sp>
      <p:sp>
        <p:nvSpPr>
          <p:cNvPr id="36868" name="Rectangle 3"/>
          <p:cNvSpPr>
            <a:spLocks noGrp="1" noChangeArrowheads="1"/>
          </p:cNvSpPr>
          <p:nvPr>
            <p:ph idx="1"/>
          </p:nvPr>
        </p:nvSpPr>
        <p:spPr/>
        <p:txBody>
          <a:bodyPr>
            <a:normAutofit/>
          </a:bodyPr>
          <a:lstStyle/>
          <a:p>
            <a:r>
              <a:rPr lang="en-US" altLang="en-US" sz="2400" dirty="0" smtClean="0"/>
              <a:t>Balance the cost of the machine against the revenue.</a:t>
            </a:r>
          </a:p>
          <a:p>
            <a:pPr lvl="1"/>
            <a:r>
              <a:rPr lang="en-US" altLang="en-US" sz="2400" dirty="0" smtClean="0"/>
              <a:t>$4 million today versus $500,000 a year for ten years.</a:t>
            </a:r>
          </a:p>
          <a:p>
            <a:r>
              <a:rPr lang="en-US" altLang="en-US" sz="2400" dirty="0" smtClean="0"/>
              <a:t>At the internal rate of return, the cost of the machine is equal to the present value of all the yearly revenues.</a:t>
            </a:r>
          </a:p>
          <a:p>
            <a:pPr lvl="1"/>
            <a:r>
              <a:rPr lang="en-US" altLang="en-US" sz="2400" dirty="0" smtClean="0"/>
              <a:t>Solve for </a:t>
            </a:r>
            <a:r>
              <a:rPr lang="en-US" altLang="en-US" sz="2400" b="1" i="1" dirty="0" err="1"/>
              <a:t>i</a:t>
            </a:r>
            <a:r>
              <a:rPr lang="en-US" altLang="en-US" sz="2400" b="1" i="1" dirty="0" smtClean="0"/>
              <a:t> </a:t>
            </a:r>
            <a:r>
              <a:rPr lang="en-US" altLang="en-US" sz="2400" dirty="0" smtClean="0"/>
              <a:t>- the internal rate of return. (NB: we can use the notation </a:t>
            </a:r>
            <a:r>
              <a:rPr lang="en-US" altLang="en-US" sz="2400" i="1" dirty="0" err="1" smtClean="0"/>
              <a:t>i</a:t>
            </a:r>
            <a:r>
              <a:rPr lang="en-US" altLang="en-US" sz="2400" dirty="0" smtClean="0"/>
              <a:t> or </a:t>
            </a:r>
            <a:r>
              <a:rPr lang="en-US" altLang="en-US" sz="2400" i="1" dirty="0" smtClean="0"/>
              <a:t>r</a:t>
            </a:r>
            <a:r>
              <a:rPr lang="en-US" altLang="en-US" sz="2400" dirty="0" smtClean="0"/>
              <a: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117</a:t>
            </a:fld>
            <a:endParaRPr lang="en-US" altLang="en-US"/>
          </a:p>
        </p:txBody>
      </p:sp>
      <p:sp>
        <p:nvSpPr>
          <p:cNvPr id="5" name="Footer Placeholder 4"/>
          <p:cNvSpPr>
            <a:spLocks noGrp="1"/>
          </p:cNvSpPr>
          <p:nvPr>
            <p:ph type="ftr" sz="quarter" idx="11"/>
          </p:nvPr>
        </p:nvSpPr>
        <p:spPr/>
        <p:txBody>
          <a:bodyPr/>
          <a:lstStyle/>
          <a:p>
            <a:pPr>
              <a:defRPr/>
            </a:pPr>
            <a:r>
              <a:rPr lang="en-US" altLang="en-US" dirty="0"/>
              <a:t>IRR</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rtlCol="0">
            <a:normAutofit/>
          </a:bodyPr>
          <a:lstStyle/>
          <a:p>
            <a:pPr fontAlgn="auto">
              <a:spcAft>
                <a:spcPts val="0"/>
              </a:spcAft>
              <a:defRPr/>
            </a:pPr>
            <a:r>
              <a:rPr lang="en-US" altLang="en-US" sz="4000" dirty="0" smtClean="0"/>
              <a:t>Internal Rate of Return: Example</a:t>
            </a:r>
          </a:p>
        </p:txBody>
      </p:sp>
      <p:sp>
        <p:nvSpPr>
          <p:cNvPr id="3080" name="Rectangle 9"/>
          <p:cNvSpPr>
            <a:spLocks noGrp="1" noChangeArrowheads="1"/>
          </p:cNvSpPr>
          <p:nvPr>
            <p:ph idx="1"/>
          </p:nvPr>
        </p:nvSpPr>
        <p:spPr/>
        <p:txBody>
          <a:bodyPr>
            <a:normAutofit lnSpcReduction="10000"/>
          </a:bodyPr>
          <a:lstStyle/>
          <a:p>
            <a:r>
              <a:rPr lang="en-US" altLang="en-US" sz="2400" dirty="0" smtClean="0"/>
              <a:t>Solving for </a:t>
            </a:r>
            <a:r>
              <a:rPr lang="en-US" altLang="en-US" sz="2400" i="1" dirty="0" err="1" smtClean="0"/>
              <a:t>i</a:t>
            </a:r>
            <a:r>
              <a:rPr lang="en-US" altLang="en-US" sz="2400" dirty="0" smtClean="0"/>
              <a:t>,</a:t>
            </a:r>
          </a:p>
          <a:p>
            <a:endParaRPr lang="en-US" altLang="en-US" dirty="0" smtClean="0"/>
          </a:p>
          <a:p>
            <a:endParaRPr lang="en-US" altLang="en-US" dirty="0" smtClean="0"/>
          </a:p>
          <a:p>
            <a:r>
              <a:rPr lang="en-US" altLang="en-US" i="1" dirty="0" err="1" smtClean="0"/>
              <a:t>i</a:t>
            </a:r>
            <a:r>
              <a:rPr lang="en-US" altLang="en-US" dirty="0" smtClean="0"/>
              <a:t> = 4.28%</a:t>
            </a:r>
          </a:p>
          <a:p>
            <a:r>
              <a:rPr lang="en-US" altLang="en-US" sz="2400" dirty="0" smtClean="0"/>
              <a:t>As long your borrowing cost is less than 4.28%, then you should buy the machine.</a:t>
            </a:r>
          </a:p>
          <a:p>
            <a:r>
              <a:rPr lang="en-US" altLang="en-US" sz="2400" b="1" dirty="0" smtClean="0">
                <a:solidFill>
                  <a:srgbClr val="0070C0"/>
                </a:solidFill>
              </a:rPr>
              <a:t>Knowing the cash flows (and dates), this IRR calculation is a way to identify the break even funding cost</a:t>
            </a:r>
            <a:r>
              <a:rPr lang="en-US" altLang="en-US" sz="2400" dirty="0" smtClean="0"/>
              <a:t>.</a:t>
            </a:r>
          </a:p>
        </p:txBody>
      </p:sp>
      <p:sp>
        <p:nvSpPr>
          <p:cNvPr id="3079" name="Rectangle 6"/>
          <p:cNvSpPr>
            <a:spLocks noChangeArrowheads="1"/>
          </p:cNvSpPr>
          <p:nvPr/>
        </p:nvSpPr>
        <p:spPr bwMode="auto">
          <a:xfrm>
            <a:off x="0" y="3032125"/>
            <a:ext cx="184150" cy="366713"/>
          </a:xfrm>
          <a:prstGeom prst="rect">
            <a:avLst/>
          </a:prstGeom>
          <a:noFill/>
          <a:ln w="9525">
            <a:noFill/>
            <a:miter lim="800000"/>
            <a:headEnd/>
            <a:tailEnd/>
          </a:ln>
        </p:spPr>
        <p:txBody>
          <a:bodyPr wrap="none" anchor="ctr">
            <a:spAutoFit/>
          </a:bodyPr>
          <a:lstStyle/>
          <a:p>
            <a:pPr eaLnBrk="0" hangingPunct="0"/>
            <a:endParaRPr lang="en-US" altLang="en-US" b="1"/>
          </a:p>
        </p:txBody>
      </p:sp>
      <p:graphicFrame>
        <p:nvGraphicFramePr>
          <p:cNvPr id="3077" name="Object 5"/>
          <p:cNvGraphicFramePr>
            <a:graphicFrameLocks noChangeAspect="1"/>
          </p:cNvGraphicFramePr>
          <p:nvPr/>
        </p:nvGraphicFramePr>
        <p:xfrm>
          <a:off x="782638" y="2451100"/>
          <a:ext cx="7626350" cy="869950"/>
        </p:xfrm>
        <a:graphic>
          <a:graphicData uri="http://schemas.openxmlformats.org/presentationml/2006/ole">
            <mc:AlternateContent xmlns:mc="http://schemas.openxmlformats.org/markup-compatibility/2006">
              <mc:Choice xmlns:v="urn:schemas-microsoft-com:vml" Requires="v">
                <p:oleObj spid="_x0000_s232496" name="Equation" r:id="rId4" imgW="4013200" imgH="419100" progId="Equation.3">
                  <p:embed/>
                </p:oleObj>
              </mc:Choice>
              <mc:Fallback>
                <p:oleObj name="Equation" r:id="rId4" imgW="4013200" imgH="4191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638" y="2451100"/>
                        <a:ext cx="762635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118</a:t>
            </a:fld>
            <a:endParaRPr lang="en-US" altLang="en-US"/>
          </a:p>
        </p:txBody>
      </p:sp>
      <p:sp>
        <p:nvSpPr>
          <p:cNvPr id="7" name="Footer Placeholder 6"/>
          <p:cNvSpPr>
            <a:spLocks noGrp="1"/>
          </p:cNvSpPr>
          <p:nvPr>
            <p:ph type="ftr" sz="quarter" idx="11"/>
          </p:nvPr>
        </p:nvSpPr>
        <p:spPr/>
        <p:txBody>
          <a:bodyPr/>
          <a:lstStyle/>
          <a:p>
            <a:pPr>
              <a:defRPr/>
            </a:pPr>
            <a:r>
              <a:rPr lang="en-US" altLang="en-US" dirty="0"/>
              <a:t>IRR</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Key Formulas: Fixed Cash Flows + Residual Value</a:t>
            </a:r>
          </a:p>
        </p:txBody>
      </p:sp>
      <p:sp>
        <p:nvSpPr>
          <p:cNvPr id="79874" name="Rectangle 6"/>
          <p:cNvSpPr>
            <a:spLocks noGrp="1" noChangeArrowheads="1"/>
          </p:cNvSpPr>
          <p:nvPr>
            <p:ph type="body" idx="1"/>
          </p:nvPr>
        </p:nvSpPr>
        <p:spPr>
          <a:xfrm>
            <a:off x="457200" y="1524000"/>
            <a:ext cx="8229600" cy="4525963"/>
          </a:xfrm>
        </p:spPr>
        <p:txBody>
          <a:bodyPr>
            <a:normAutofit/>
          </a:bodyPr>
          <a:lstStyle/>
          <a:p>
            <a:r>
              <a:rPr lang="en-US" altLang="en-US" sz="2400" dirty="0" smtClean="0"/>
              <a:t>Often there are cases with fixed cash flows over the tenor of the transaction and one final </a:t>
            </a:r>
            <a:r>
              <a:rPr lang="en-US" altLang="en-US" sz="2400" b="1" dirty="0" smtClean="0"/>
              <a:t>but different </a:t>
            </a:r>
            <a:r>
              <a:rPr lang="en-US" altLang="en-US" sz="2400" dirty="0" smtClean="0"/>
              <a:t>amount on maturity date leading to this:</a:t>
            </a:r>
          </a:p>
          <a:p>
            <a:endParaRPr lang="en-US" altLang="en-US" sz="2400" dirty="0" smtClean="0"/>
          </a:p>
          <a:p>
            <a:endParaRPr lang="en-US" altLang="en-US" sz="2400" dirty="0" smtClean="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119</a:t>
            </a:fld>
            <a:endParaRPr lang="en-US" altLang="en-US"/>
          </a:p>
        </p:txBody>
      </p:sp>
      <p:sp>
        <p:nvSpPr>
          <p:cNvPr id="5" name="Footer Placeholder 4"/>
          <p:cNvSpPr>
            <a:spLocks noGrp="1"/>
          </p:cNvSpPr>
          <p:nvPr>
            <p:ph type="ftr" sz="quarter" idx="11"/>
          </p:nvPr>
        </p:nvSpPr>
        <p:spPr/>
        <p:txBody>
          <a:bodyPr/>
          <a:lstStyle/>
          <a:p>
            <a:pPr>
              <a:defRPr/>
            </a:pPr>
            <a:r>
              <a:rPr lang="en-US" altLang="en-US" dirty="0"/>
              <a:t>Key Formulas</a:t>
            </a:r>
          </a:p>
        </p:txBody>
      </p:sp>
      <p:pic>
        <p:nvPicPr>
          <p:cNvPr id="360450" name="Picture 2"/>
          <p:cNvPicPr>
            <a:picLocks noChangeAspect="1" noChangeArrowheads="1"/>
          </p:cNvPicPr>
          <p:nvPr/>
        </p:nvPicPr>
        <p:blipFill>
          <a:blip r:embed="rId3" cstate="print"/>
          <a:srcRect/>
          <a:stretch>
            <a:fillRect/>
          </a:stretch>
        </p:blipFill>
        <p:spPr bwMode="auto">
          <a:xfrm>
            <a:off x="1295400" y="3733800"/>
            <a:ext cx="6864350" cy="103505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a:xfrm>
            <a:off x="457200" y="152400"/>
            <a:ext cx="8229600" cy="1447800"/>
          </a:xfrm>
        </p:spPr>
        <p:txBody>
          <a:bodyPr/>
          <a:lstStyle/>
          <a:p>
            <a:r>
              <a:rPr lang="en-US" altLang="en-US" dirty="0" smtClean="0"/>
              <a:t>Valuing Monetary Payments now and in the Future: Introducing </a:t>
            </a:r>
            <a:r>
              <a:rPr lang="en-US" altLang="zh-TW" dirty="0" smtClean="0"/>
              <a:t>DCF </a:t>
            </a:r>
            <a:r>
              <a:rPr lang="en-US" altLang="zh-TW" dirty="0"/>
              <a:t>(“Discounted Cash Flows</a:t>
            </a:r>
            <a:r>
              <a:rPr lang="en-US" altLang="zh-TW" dirty="0" smtClean="0"/>
              <a:t>”)</a:t>
            </a:r>
            <a:endParaRPr lang="en-US" altLang="en-US" dirty="0" smtClean="0"/>
          </a:p>
        </p:txBody>
      </p:sp>
      <p:sp>
        <p:nvSpPr>
          <p:cNvPr id="13316" name="Rectangle 5"/>
          <p:cNvSpPr>
            <a:spLocks noGrp="1" noChangeArrowheads="1"/>
          </p:cNvSpPr>
          <p:nvPr>
            <p:ph type="body" idx="1"/>
          </p:nvPr>
        </p:nvSpPr>
        <p:spPr>
          <a:xfrm>
            <a:off x="457200" y="1752600"/>
            <a:ext cx="8229600" cy="4373563"/>
          </a:xfrm>
        </p:spPr>
        <p:txBody>
          <a:bodyPr/>
          <a:lstStyle/>
          <a:p>
            <a:r>
              <a:rPr lang="en-US" altLang="en-US" dirty="0" smtClean="0"/>
              <a:t>How do we compare the return on different financial instruments?</a:t>
            </a:r>
          </a:p>
          <a:p>
            <a:pPr lvl="1"/>
            <a:r>
              <a:rPr lang="en-US" altLang="zh-TW" sz="2000" dirty="0" smtClean="0"/>
              <a:t>Different debt instruments have different streams of cash payments to the holder (known as </a:t>
            </a:r>
            <a:r>
              <a:rPr lang="en-US" altLang="zh-TW" sz="2000" b="1" dirty="0" smtClean="0"/>
              <a:t>Cash Flows</a:t>
            </a:r>
            <a:r>
              <a:rPr lang="en-US" altLang="zh-TW" sz="2000" dirty="0" smtClean="0"/>
              <a:t>), with different </a:t>
            </a:r>
            <a:r>
              <a:rPr lang="en-US" altLang="zh-TW" sz="2000" b="1" dirty="0" smtClean="0"/>
              <a:t>timing</a:t>
            </a:r>
            <a:r>
              <a:rPr lang="en-US" altLang="zh-TW" sz="2000" dirty="0" smtClean="0"/>
              <a:t>.</a:t>
            </a:r>
            <a:r>
              <a:rPr lang="en-US" altLang="zh-TW" dirty="0" smtClean="0"/>
              <a:t> </a:t>
            </a:r>
          </a:p>
          <a:p>
            <a:r>
              <a:rPr lang="en-US" altLang="en-US" dirty="0" smtClean="0"/>
              <a:t>How and why is the promise to pay $X on T1 more or less valuable than the promise to pay $Y on T2?</a:t>
            </a:r>
          </a:p>
          <a:p>
            <a:r>
              <a:rPr lang="en-US" altLang="en-US" dirty="0" smtClean="0"/>
              <a:t>To find out, we use </a:t>
            </a:r>
            <a:r>
              <a:rPr lang="en-US" altLang="en-US" b="1" dirty="0" smtClean="0"/>
              <a:t>DCF calculations</a:t>
            </a:r>
            <a:endParaRPr lang="en-US" altLang="en-US" b="1" dirty="0"/>
          </a:p>
        </p:txBody>
      </p:sp>
      <p:sp>
        <p:nvSpPr>
          <p:cNvPr id="6" name="Slide Number Placeholder 3"/>
          <p:cNvSpPr>
            <a:spLocks noGrp="1"/>
          </p:cNvSpPr>
          <p:nvPr>
            <p:ph type="sldNum" sz="quarter" idx="10"/>
          </p:nvPr>
        </p:nvSpPr>
        <p:spPr/>
        <p:txBody>
          <a:bodyPr/>
          <a:lstStyle/>
          <a:p>
            <a:fld id="{DD43D14F-EA8B-43E4-B169-114B5BB83D25}" type="slidenum">
              <a:rPr lang="en-US" altLang="en-US" smtClean="0"/>
              <a:pPr/>
              <a:t>12</a:t>
            </a:fld>
            <a:endParaRPr lang="en-US" altLang="en-US"/>
          </a:p>
        </p:txBody>
      </p:sp>
      <p:sp>
        <p:nvSpPr>
          <p:cNvPr id="7" name="Footer Placeholder 2"/>
          <p:cNvSpPr>
            <a:spLocks noGrp="1"/>
          </p:cNvSpPr>
          <p:nvPr>
            <p:ph type="ftr" sz="quarter" idx="11"/>
          </p:nvPr>
        </p:nvSpPr>
        <p:spPr/>
        <p:txBody>
          <a:bodyPr/>
          <a:lstStyle/>
          <a:p>
            <a:pPr>
              <a:defRPr/>
            </a:pPr>
            <a:r>
              <a:rPr lang="en-US" altLang="en-US" dirty="0" smtClean="0"/>
              <a:t>DCF</a:t>
            </a:r>
            <a:endParaRPr lang="en-US" altLang="en-US" dirty="0"/>
          </a:p>
        </p:txBody>
      </p:sp>
    </p:spTree>
    <p:extLst>
      <p:ext uri="{BB962C8B-B14F-4D97-AF65-F5344CB8AC3E}">
        <p14:creationId xmlns:p14="http://schemas.microsoft.com/office/powerpoint/2010/main" val="373392600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Annex</a:t>
            </a:r>
          </a:p>
        </p:txBody>
      </p:sp>
      <p:sp>
        <p:nvSpPr>
          <p:cNvPr id="79874" name="Rectangle 6"/>
          <p:cNvSpPr>
            <a:spLocks noGrp="1" noChangeArrowheads="1"/>
          </p:cNvSpPr>
          <p:nvPr>
            <p:ph type="body" idx="1"/>
          </p:nvPr>
        </p:nvSpPr>
        <p:spPr/>
        <p:txBody>
          <a:bodyPr>
            <a:normAutofit/>
          </a:bodyPr>
          <a:lstStyle/>
          <a:p>
            <a:pPr>
              <a:buNone/>
            </a:pPr>
            <a:endParaRPr lang="en-US" altLang="en-US" sz="2400" dirty="0" smtClean="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120</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Footer TBD</a:t>
            </a:r>
            <a:endParaRPr lang="en-US" alt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mtClean="0"/>
              <a:t>Basic Math Time!</a:t>
            </a:r>
            <a:endParaRPr lang="en-US" altLang="en-US" dirty="0" smtClean="0"/>
          </a:p>
        </p:txBody>
      </p:sp>
      <p:sp>
        <p:nvSpPr>
          <p:cNvPr id="79874" name="Rectangle 6"/>
          <p:cNvSpPr>
            <a:spLocks noGrp="1" noChangeArrowheads="1"/>
          </p:cNvSpPr>
          <p:nvPr>
            <p:ph type="body" idx="1"/>
          </p:nvPr>
        </p:nvSpPr>
        <p:spPr/>
        <p:txBody>
          <a:bodyPr>
            <a:normAutofit lnSpcReduction="10000"/>
          </a:bodyPr>
          <a:lstStyle/>
          <a:p>
            <a:r>
              <a:rPr lang="en-US" altLang="en-US" dirty="0" smtClean="0"/>
              <a:t>Dealing with Cash Flows, Amounts and Dates, an Excel spreadsheet (or the HP12C) with the Excel functions FV, PV, PMT, Rate, NPRER, XNPV, XIRR,…is of course a solution but relatively straightforward cases could be and should be dealt with some analytical formulas in order to understand how the different variables impact the output.</a:t>
            </a:r>
          </a:p>
          <a:p>
            <a:r>
              <a:rPr lang="en-US" altLang="en-US" dirty="0" smtClean="0"/>
              <a:t>Please keep in mind that 25/30 years ago, many derivative markets were open-outcry and market markers had NO access real time to a computer when asked to quote derivatives!</a:t>
            </a:r>
          </a:p>
          <a:p>
            <a:r>
              <a:rPr lang="en-US" altLang="en-US" dirty="0" smtClean="0"/>
              <a:t>For those having doubts about Geometric Sequences and Sums of consecutive terms, you might want to look at the Annex!</a:t>
            </a:r>
          </a:p>
        </p:txBody>
      </p:sp>
      <p:sp>
        <p:nvSpPr>
          <p:cNvPr id="6" name="Slide Number Placeholder 3"/>
          <p:cNvSpPr>
            <a:spLocks noGrp="1"/>
          </p:cNvSpPr>
          <p:nvPr>
            <p:ph type="sldNum" sz="quarter" idx="10"/>
          </p:nvPr>
        </p:nvSpPr>
        <p:spPr/>
        <p:txBody>
          <a:bodyPr/>
          <a:lstStyle/>
          <a:p>
            <a:fld id="{DD43D14F-EA8B-43E4-B169-114B5BB83D25}" type="slidenum">
              <a:rPr lang="en-US" altLang="en-US" smtClean="0"/>
              <a:pPr/>
              <a:t>121</a:t>
            </a:fld>
            <a:endParaRPr lang="en-US" altLang="en-US"/>
          </a:p>
        </p:txBody>
      </p:sp>
      <p:sp>
        <p:nvSpPr>
          <p:cNvPr id="5" name="Footer Placeholder 4"/>
          <p:cNvSpPr>
            <a:spLocks noGrp="1"/>
          </p:cNvSpPr>
          <p:nvPr>
            <p:ph type="ftr" sz="quarter" idx="11"/>
          </p:nvPr>
        </p:nvSpPr>
        <p:spPr/>
        <p:txBody>
          <a:bodyPr/>
          <a:lstStyle/>
          <a:p>
            <a:r>
              <a:rPr lang="en-US" altLang="en-US" dirty="0" err="1" smtClean="0"/>
              <a:t>Maths</a:t>
            </a:r>
            <a:endParaRPr lang="en-US" alt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Basic Math Refresher</a:t>
            </a:r>
          </a:p>
        </p:txBody>
      </p:sp>
      <p:sp>
        <p:nvSpPr>
          <p:cNvPr id="79874" name="Rectangle 6"/>
          <p:cNvSpPr>
            <a:spLocks noGrp="1" noChangeArrowheads="1"/>
          </p:cNvSpPr>
          <p:nvPr>
            <p:ph type="body" idx="1"/>
          </p:nvPr>
        </p:nvSpPr>
        <p:spPr/>
        <p:txBody>
          <a:bodyPr>
            <a:normAutofit/>
          </a:bodyPr>
          <a:lstStyle/>
          <a:p>
            <a:r>
              <a:rPr lang="en-US" altLang="en-US" sz="2400" dirty="0" smtClean="0"/>
              <a:t>Adding 5% interest p.a. (per annum) compounding for several years to $100 is like multiplying by 1.05 for each year, so the basic instrument to be fluent with is the </a:t>
            </a:r>
            <a:r>
              <a:rPr lang="en-US" altLang="en-US" sz="2400" b="1" dirty="0" smtClean="0">
                <a:solidFill>
                  <a:schemeClr val="accent6">
                    <a:lumMod val="75000"/>
                  </a:schemeClr>
                </a:solidFill>
              </a:rPr>
              <a:t>Geometric Sequence </a:t>
            </a:r>
            <a:r>
              <a:rPr lang="en-US" altLang="en-US" sz="2400" dirty="0" smtClean="0"/>
              <a:t>as well as the Sum of </a:t>
            </a:r>
            <a:r>
              <a:rPr lang="en-US" altLang="en-US" sz="2400" b="1" i="1" dirty="0" smtClean="0">
                <a:solidFill>
                  <a:schemeClr val="accent3">
                    <a:lumMod val="75000"/>
                  </a:schemeClr>
                </a:solidFill>
              </a:rPr>
              <a:t>n</a:t>
            </a:r>
            <a:r>
              <a:rPr lang="en-US" altLang="en-US" sz="2400" dirty="0" smtClean="0"/>
              <a:t> consecutive terms of a geometric sequence!</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122</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Annex</a:t>
            </a:r>
            <a:endParaRPr lang="en-US" alt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Basic Math Refresher</a:t>
            </a:r>
          </a:p>
        </p:txBody>
      </p:sp>
      <p:sp>
        <p:nvSpPr>
          <p:cNvPr id="79874" name="Rectangle 6"/>
          <p:cNvSpPr>
            <a:spLocks noGrp="1" noChangeArrowheads="1"/>
          </p:cNvSpPr>
          <p:nvPr>
            <p:ph type="body" idx="1"/>
          </p:nvPr>
        </p:nvSpPr>
        <p:spPr/>
        <p:txBody>
          <a:bodyPr>
            <a:normAutofit/>
          </a:bodyPr>
          <a:lstStyle/>
          <a:p>
            <a:r>
              <a:rPr lang="en-US" altLang="en-US" sz="2400" dirty="0" smtClean="0"/>
              <a:t>A </a:t>
            </a:r>
            <a:r>
              <a:rPr lang="en-US" altLang="en-US" sz="2400" dirty="0" smtClean="0">
                <a:solidFill>
                  <a:schemeClr val="accent6">
                    <a:lumMod val="75000"/>
                  </a:schemeClr>
                </a:solidFill>
              </a:rPr>
              <a:t>geometric sequence </a:t>
            </a:r>
            <a:r>
              <a:rPr lang="en-US" altLang="en-US" sz="2400" dirty="0" smtClean="0"/>
              <a:t>is defined as such:</a:t>
            </a:r>
          </a:p>
          <a:p>
            <a:endParaRPr lang="en-US" altLang="en-US" sz="2400" dirty="0" smtClean="0"/>
          </a:p>
          <a:p>
            <a:endParaRPr lang="en-US" altLang="en-US" sz="2400" dirty="0" smtClean="0"/>
          </a:p>
          <a:p>
            <a:r>
              <a:rPr lang="en-US" altLang="en-US" sz="2400" dirty="0" smtClean="0"/>
              <a:t>Which is equivalent to the general term:</a:t>
            </a:r>
          </a:p>
          <a:p>
            <a:endParaRPr lang="en-US" sz="2400" b="1" dirty="0" smtClean="0"/>
          </a:p>
          <a:p>
            <a:r>
              <a:rPr lang="en-US" sz="2400" b="1" dirty="0" smtClean="0"/>
              <a:t> </a:t>
            </a:r>
            <a:r>
              <a:rPr lang="en-US" sz="2400" dirty="0" smtClean="0"/>
              <a:t>So once the first term and the ratio are defined everything there is to know about it is </a:t>
            </a:r>
            <a:r>
              <a:rPr lang="en-US" altLang="zh-TW" sz="2400" dirty="0" smtClean="0"/>
              <a:t>easily </a:t>
            </a:r>
            <a:r>
              <a:rPr lang="en-US" sz="2400" dirty="0" smtClean="0"/>
              <a:t>accessible</a:t>
            </a:r>
            <a:endParaRPr lang="en-US" altLang="en-US" sz="2400" dirty="0" smtClean="0"/>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123</a:t>
            </a:fld>
            <a:endParaRPr lang="en-US" altLang="en-US"/>
          </a:p>
        </p:txBody>
      </p:sp>
      <p:sp>
        <p:nvSpPr>
          <p:cNvPr id="5" name="Footer Placeholder 4"/>
          <p:cNvSpPr>
            <a:spLocks noGrp="1"/>
          </p:cNvSpPr>
          <p:nvPr>
            <p:ph type="ftr" sz="quarter" idx="11"/>
          </p:nvPr>
        </p:nvSpPr>
        <p:spPr/>
        <p:txBody>
          <a:bodyPr/>
          <a:lstStyle/>
          <a:p>
            <a:pPr>
              <a:defRPr/>
            </a:pPr>
            <a:r>
              <a:rPr lang="en-US" altLang="en-US" dirty="0"/>
              <a:t>Annex</a:t>
            </a:r>
          </a:p>
        </p:txBody>
      </p:sp>
      <p:pic>
        <p:nvPicPr>
          <p:cNvPr id="330757" name="Picture 5"/>
          <p:cNvPicPr>
            <a:picLocks noChangeAspect="1" noChangeArrowheads="1"/>
          </p:cNvPicPr>
          <p:nvPr/>
        </p:nvPicPr>
        <p:blipFill>
          <a:blip r:embed="rId3" cstate="print"/>
          <a:srcRect/>
          <a:stretch>
            <a:fillRect/>
          </a:stretch>
        </p:blipFill>
        <p:spPr bwMode="auto">
          <a:xfrm>
            <a:off x="1139825" y="2362200"/>
            <a:ext cx="6864350" cy="684213"/>
          </a:xfrm>
          <a:prstGeom prst="rect">
            <a:avLst/>
          </a:prstGeom>
          <a:noFill/>
          <a:ln w="9525">
            <a:noFill/>
            <a:miter lim="800000"/>
            <a:headEnd/>
            <a:tailEnd/>
          </a:ln>
          <a:effectLst/>
        </p:spPr>
      </p:pic>
      <p:pic>
        <p:nvPicPr>
          <p:cNvPr id="330758" name="Picture 6"/>
          <p:cNvPicPr>
            <a:picLocks noChangeAspect="1" noChangeArrowheads="1"/>
          </p:cNvPicPr>
          <p:nvPr/>
        </p:nvPicPr>
        <p:blipFill>
          <a:blip r:embed="rId4" cstate="print"/>
          <a:srcRect/>
          <a:stretch>
            <a:fillRect/>
          </a:stretch>
        </p:blipFill>
        <p:spPr bwMode="auto">
          <a:xfrm>
            <a:off x="1139825" y="4089400"/>
            <a:ext cx="6864350" cy="48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Basic Math Refresher</a:t>
            </a:r>
          </a:p>
        </p:txBody>
      </p:sp>
      <p:sp>
        <p:nvSpPr>
          <p:cNvPr id="79874" name="Rectangle 6"/>
          <p:cNvSpPr>
            <a:spLocks noGrp="1" noChangeArrowheads="1"/>
          </p:cNvSpPr>
          <p:nvPr>
            <p:ph type="body" idx="1"/>
          </p:nvPr>
        </p:nvSpPr>
        <p:spPr/>
        <p:txBody>
          <a:bodyPr>
            <a:normAutofit/>
          </a:bodyPr>
          <a:lstStyle/>
          <a:p>
            <a:r>
              <a:rPr lang="en-US" altLang="en-US" sz="2400" dirty="0" smtClean="0"/>
              <a:t>One useful aspect to know is the </a:t>
            </a:r>
            <a:r>
              <a:rPr lang="en-US" altLang="en-US" sz="2400" b="1" dirty="0" smtClean="0"/>
              <a:t>Sum of </a:t>
            </a:r>
            <a:r>
              <a:rPr lang="en-US" altLang="en-US" sz="2400" b="1" i="1" dirty="0" smtClean="0"/>
              <a:t>n</a:t>
            </a:r>
            <a:r>
              <a:rPr lang="en-US" altLang="en-US" sz="2400" b="1" dirty="0" smtClean="0"/>
              <a:t> consecutive terms of a geometric sequence</a:t>
            </a:r>
          </a:p>
          <a:p>
            <a:r>
              <a:rPr lang="en-US" altLang="en-US" sz="2400" dirty="0" smtClean="0"/>
              <a:t>One solution is to learn by heart the simple formula; another solution lowering the risk level is to know </a:t>
            </a:r>
            <a:r>
              <a:rPr lang="en-US" altLang="en-US" sz="2400" b="1" dirty="0" smtClean="0"/>
              <a:t>how</a:t>
            </a:r>
            <a:r>
              <a:rPr lang="en-US" altLang="en-US" sz="2400" dirty="0" smtClean="0"/>
              <a:t> to find again this formula quickly !</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124</a:t>
            </a:fld>
            <a:endParaRPr lang="en-US" altLang="en-US"/>
          </a:p>
        </p:txBody>
      </p:sp>
      <p:sp>
        <p:nvSpPr>
          <p:cNvPr id="5" name="Footer Placeholder 4"/>
          <p:cNvSpPr>
            <a:spLocks noGrp="1"/>
          </p:cNvSpPr>
          <p:nvPr>
            <p:ph type="ftr" sz="quarter" idx="11"/>
          </p:nvPr>
        </p:nvSpPr>
        <p:spPr/>
        <p:txBody>
          <a:bodyPr/>
          <a:lstStyle/>
          <a:p>
            <a:pPr>
              <a:defRPr/>
            </a:pPr>
            <a:r>
              <a:rPr lang="en-US" altLang="en-US" dirty="0"/>
              <a:t>Annex</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Basic Math Refresher</a:t>
            </a:r>
          </a:p>
        </p:txBody>
      </p:sp>
      <p:sp>
        <p:nvSpPr>
          <p:cNvPr id="79874" name="Rectangle 6"/>
          <p:cNvSpPr>
            <a:spLocks noGrp="1" noChangeArrowheads="1"/>
          </p:cNvSpPr>
          <p:nvPr>
            <p:ph type="body" idx="1"/>
          </p:nvPr>
        </p:nvSpPr>
        <p:spPr/>
        <p:txBody>
          <a:bodyPr>
            <a:normAutofit/>
          </a:bodyPr>
          <a:lstStyle/>
          <a:p>
            <a:r>
              <a:rPr lang="en-US" altLang="en-US" sz="2400" dirty="0" smtClean="0"/>
              <a:t>Here is the way:</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125</a:t>
            </a:fld>
            <a:endParaRPr lang="en-US" altLang="en-US"/>
          </a:p>
        </p:txBody>
      </p:sp>
      <p:sp>
        <p:nvSpPr>
          <p:cNvPr id="5" name="Footer Placeholder 4"/>
          <p:cNvSpPr>
            <a:spLocks noGrp="1"/>
          </p:cNvSpPr>
          <p:nvPr>
            <p:ph type="ftr" sz="quarter" idx="11"/>
          </p:nvPr>
        </p:nvSpPr>
        <p:spPr/>
        <p:txBody>
          <a:bodyPr/>
          <a:lstStyle/>
          <a:p>
            <a:pPr>
              <a:defRPr/>
            </a:pPr>
            <a:r>
              <a:rPr lang="en-US" altLang="en-US" dirty="0"/>
              <a:t>Annex</a:t>
            </a:r>
          </a:p>
        </p:txBody>
      </p:sp>
      <p:pic>
        <p:nvPicPr>
          <p:cNvPr id="353282" name="Picture 2"/>
          <p:cNvPicPr>
            <a:picLocks noChangeAspect="1" noChangeArrowheads="1"/>
          </p:cNvPicPr>
          <p:nvPr/>
        </p:nvPicPr>
        <p:blipFill>
          <a:blip r:embed="rId3" cstate="print"/>
          <a:srcRect/>
          <a:stretch>
            <a:fillRect/>
          </a:stretch>
        </p:blipFill>
        <p:spPr bwMode="auto">
          <a:xfrm>
            <a:off x="914400" y="2305050"/>
            <a:ext cx="6864350" cy="3638550"/>
          </a:xfrm>
          <a:prstGeom prst="rect">
            <a:avLst/>
          </a:prstGeom>
          <a:noFill/>
          <a:ln w="9525">
            <a:noFill/>
            <a:miter lim="800000"/>
            <a:headEnd/>
            <a:tailEnd/>
          </a:ln>
          <a:effectLst/>
        </p:spPr>
      </p:pic>
      <p:sp>
        <p:nvSpPr>
          <p:cNvPr id="7" name="Rectangle 6"/>
          <p:cNvSpPr/>
          <p:nvPr/>
        </p:nvSpPr>
        <p:spPr>
          <a:xfrm>
            <a:off x="762000" y="5105400"/>
            <a:ext cx="2209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tLang="en-US" sz="4000" dirty="0" smtClean="0"/>
              <a:t>Basic Math Refresher</a:t>
            </a:r>
          </a:p>
        </p:txBody>
      </p:sp>
      <p:sp>
        <p:nvSpPr>
          <p:cNvPr id="79874" name="Rectangle 6"/>
          <p:cNvSpPr>
            <a:spLocks noGrp="1" noChangeArrowheads="1"/>
          </p:cNvSpPr>
          <p:nvPr>
            <p:ph type="body" idx="1"/>
          </p:nvPr>
        </p:nvSpPr>
        <p:spPr/>
        <p:txBody>
          <a:bodyPr>
            <a:normAutofit/>
          </a:bodyPr>
          <a:lstStyle/>
          <a:p>
            <a:r>
              <a:rPr lang="en-US" altLang="en-US" sz="2400" dirty="0" smtClean="0"/>
              <a:t>Worth noticing is the case where </a:t>
            </a:r>
            <a:r>
              <a:rPr lang="en-US" altLang="en-US" sz="2400" b="1" i="1" dirty="0" smtClean="0">
                <a:solidFill>
                  <a:schemeClr val="accent3">
                    <a:lumMod val="75000"/>
                  </a:schemeClr>
                </a:solidFill>
              </a:rPr>
              <a:t>n</a:t>
            </a:r>
            <a:r>
              <a:rPr lang="en-US" altLang="en-US" sz="2400" dirty="0" smtClean="0"/>
              <a:t> is </a:t>
            </a:r>
            <a:r>
              <a:rPr lang="en-US" altLang="en-US" sz="2400" dirty="0" smtClean="0">
                <a:sym typeface="Symbol"/>
              </a:rPr>
              <a:t></a:t>
            </a:r>
            <a:r>
              <a:rPr lang="en-US" altLang="en-US" sz="2400" dirty="0" smtClean="0"/>
              <a:t> </a:t>
            </a:r>
          </a:p>
          <a:p>
            <a:r>
              <a:rPr lang="en-US" altLang="en-US" sz="2400" dirty="0" smtClean="0"/>
              <a:t>AND </a:t>
            </a:r>
          </a:p>
          <a:p>
            <a:endParaRPr lang="en-US" altLang="en-US" sz="2400" dirty="0" smtClean="0"/>
          </a:p>
          <a:p>
            <a:r>
              <a:rPr lang="en-US" altLang="en-US" sz="2400" dirty="0" smtClean="0"/>
              <a:t>In that case</a:t>
            </a:r>
          </a:p>
          <a:p>
            <a:endParaRPr lang="en-US" altLang="en-US" sz="2400" dirty="0" smtClean="0"/>
          </a:p>
          <a:p>
            <a:r>
              <a:rPr lang="en-US" altLang="en-US" sz="2400" dirty="0" smtClean="0"/>
              <a:t>And </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126</a:t>
            </a:fld>
            <a:endParaRPr lang="en-US" altLang="en-US"/>
          </a:p>
        </p:txBody>
      </p:sp>
      <p:sp>
        <p:nvSpPr>
          <p:cNvPr id="5" name="Footer Placeholder 4"/>
          <p:cNvSpPr>
            <a:spLocks noGrp="1"/>
          </p:cNvSpPr>
          <p:nvPr>
            <p:ph type="ftr" sz="quarter" idx="11"/>
          </p:nvPr>
        </p:nvSpPr>
        <p:spPr/>
        <p:txBody>
          <a:bodyPr/>
          <a:lstStyle/>
          <a:p>
            <a:pPr>
              <a:defRPr/>
            </a:pPr>
            <a:r>
              <a:rPr lang="en-US" altLang="en-US" dirty="0"/>
              <a:t>Annex</a:t>
            </a:r>
          </a:p>
        </p:txBody>
      </p:sp>
      <p:pic>
        <p:nvPicPr>
          <p:cNvPr id="337923" name="Picture 3"/>
          <p:cNvPicPr>
            <a:picLocks noChangeAspect="1" noChangeArrowheads="1"/>
          </p:cNvPicPr>
          <p:nvPr/>
        </p:nvPicPr>
        <p:blipFill>
          <a:blip r:embed="rId3" cstate="print"/>
          <a:srcRect/>
          <a:stretch>
            <a:fillRect/>
          </a:stretch>
        </p:blipFill>
        <p:spPr bwMode="auto">
          <a:xfrm>
            <a:off x="533400" y="2362200"/>
            <a:ext cx="6864350" cy="469900"/>
          </a:xfrm>
          <a:prstGeom prst="rect">
            <a:avLst/>
          </a:prstGeom>
          <a:noFill/>
          <a:ln w="9525">
            <a:noFill/>
            <a:miter lim="800000"/>
            <a:headEnd/>
            <a:tailEnd/>
          </a:ln>
          <a:effectLst/>
        </p:spPr>
      </p:pic>
      <p:pic>
        <p:nvPicPr>
          <p:cNvPr id="337924" name="Picture 4"/>
          <p:cNvPicPr>
            <a:picLocks noChangeAspect="1" noChangeArrowheads="1"/>
          </p:cNvPicPr>
          <p:nvPr/>
        </p:nvPicPr>
        <p:blipFill>
          <a:blip r:embed="rId4" cstate="print"/>
          <a:srcRect/>
          <a:stretch>
            <a:fillRect/>
          </a:stretch>
        </p:blipFill>
        <p:spPr bwMode="auto">
          <a:xfrm>
            <a:off x="838200" y="5346700"/>
            <a:ext cx="6864350" cy="749300"/>
          </a:xfrm>
          <a:prstGeom prst="rect">
            <a:avLst/>
          </a:prstGeom>
          <a:noFill/>
          <a:ln w="9525">
            <a:noFill/>
            <a:miter lim="800000"/>
            <a:headEnd/>
            <a:tailEnd/>
          </a:ln>
          <a:effectLst/>
        </p:spPr>
      </p:pic>
      <p:pic>
        <p:nvPicPr>
          <p:cNvPr id="337925" name="Picture 5"/>
          <p:cNvPicPr>
            <a:picLocks noChangeAspect="1" noChangeArrowheads="1"/>
          </p:cNvPicPr>
          <p:nvPr/>
        </p:nvPicPr>
        <p:blipFill>
          <a:blip r:embed="rId5" cstate="print"/>
          <a:srcRect/>
          <a:stretch>
            <a:fillRect/>
          </a:stretch>
        </p:blipFill>
        <p:spPr bwMode="auto">
          <a:xfrm>
            <a:off x="1981200" y="4114800"/>
            <a:ext cx="4495800" cy="795337"/>
          </a:xfrm>
          <a:prstGeom prst="rect">
            <a:avLst/>
          </a:prstGeom>
          <a:noFill/>
          <a:ln w="9525">
            <a:noFill/>
            <a:miter lim="800000"/>
            <a:headEnd/>
            <a:tailEnd/>
          </a:ln>
          <a:effectLst/>
        </p:spPr>
      </p:pic>
      <p:sp>
        <p:nvSpPr>
          <p:cNvPr id="9" name="Rectangle 8"/>
          <p:cNvSpPr/>
          <p:nvPr/>
        </p:nvSpPr>
        <p:spPr>
          <a:xfrm>
            <a:off x="3352800" y="5181600"/>
            <a:ext cx="1905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Rectangle 9"/>
          <p:cNvSpPr/>
          <p:nvPr/>
        </p:nvSpPr>
        <p:spPr>
          <a:xfrm>
            <a:off x="3124200" y="2209800"/>
            <a:ext cx="1981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Oval Callout 10"/>
          <p:cNvSpPr/>
          <p:nvPr/>
        </p:nvSpPr>
        <p:spPr>
          <a:xfrm>
            <a:off x="6248400" y="2362200"/>
            <a:ext cx="2667000" cy="1905000"/>
          </a:xfrm>
          <a:prstGeom prst="wedgeEllipseCallout">
            <a:avLst>
              <a:gd name="adj1" fmla="val -90318"/>
              <a:gd name="adj2" fmla="val -315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Only works with positive interest rates</a:t>
            </a:r>
            <a:endParaRPr lang="zh-TW"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8"/>
          <p:cNvSpPr>
            <a:spLocks noGrp="1" noChangeArrowheads="1"/>
          </p:cNvSpPr>
          <p:nvPr>
            <p:ph type="title"/>
          </p:nvPr>
        </p:nvSpPr>
        <p:spPr/>
        <p:txBody>
          <a:bodyPr/>
          <a:lstStyle/>
          <a:p>
            <a:r>
              <a:rPr lang="en-US" altLang="zh-TW" dirty="0" smtClean="0"/>
              <a:t>Timelines</a:t>
            </a:r>
          </a:p>
        </p:txBody>
      </p:sp>
      <p:sp>
        <p:nvSpPr>
          <p:cNvPr id="134147" name="Rectangle 9"/>
          <p:cNvSpPr>
            <a:spLocks noGrp="1" noChangeArrowheads="1"/>
          </p:cNvSpPr>
          <p:nvPr>
            <p:ph idx="1"/>
          </p:nvPr>
        </p:nvSpPr>
        <p:spPr>
          <a:xfrm>
            <a:off x="469106" y="1219200"/>
            <a:ext cx="8229600" cy="4705349"/>
          </a:xfrm>
        </p:spPr>
        <p:txBody>
          <a:bodyPr/>
          <a:lstStyle/>
          <a:p>
            <a:r>
              <a:rPr lang="en-US" altLang="zh-TW" sz="2400" dirty="0" smtClean="0"/>
              <a:t>Constructing a Timeline</a:t>
            </a:r>
          </a:p>
          <a:p>
            <a:pPr lvl="1"/>
            <a:r>
              <a:rPr lang="en-US" altLang="zh-TW" sz="2000" dirty="0" smtClean="0"/>
              <a:t>Identifying Dates on a Timeline</a:t>
            </a:r>
          </a:p>
          <a:p>
            <a:pPr lvl="2"/>
            <a:r>
              <a:rPr lang="en-US" altLang="zh-TW" sz="2000" dirty="0" smtClean="0"/>
              <a:t>Date 0 is today, the beginning of the first year</a:t>
            </a:r>
          </a:p>
          <a:p>
            <a:pPr lvl="2"/>
            <a:r>
              <a:rPr lang="en-US" altLang="zh-TW" sz="2000" dirty="0" smtClean="0"/>
              <a:t>Date 1 is the end of the first year</a:t>
            </a:r>
          </a:p>
          <a:p>
            <a:pPr lvl="2"/>
            <a:endParaRPr lang="en-US" altLang="zh-TW" dirty="0" smtClean="0"/>
          </a:p>
        </p:txBody>
      </p:sp>
      <p:sp>
        <p:nvSpPr>
          <p:cNvPr id="2" name="Slide Number Placeholder 1"/>
          <p:cNvSpPr>
            <a:spLocks noGrp="1"/>
          </p:cNvSpPr>
          <p:nvPr>
            <p:ph type="sldNum" sz="quarter" idx="10"/>
          </p:nvPr>
        </p:nvSpPr>
        <p:spPr/>
        <p:txBody>
          <a:bodyPr/>
          <a:lstStyle/>
          <a:p>
            <a:fld id="{DD43D14F-EA8B-43E4-B169-114B5BB83D25}" type="slidenum">
              <a:rPr lang="en-US" altLang="en-US" smtClean="0"/>
              <a:pPr/>
              <a:t>13</a:t>
            </a:fld>
            <a:endParaRPr lang="en-US" altLang="en-US"/>
          </a:p>
        </p:txBody>
      </p:sp>
      <p:pic>
        <p:nvPicPr>
          <p:cNvPr id="134148" name="Picture 4" descr="timeline03_pg80.gif"/>
          <p:cNvPicPr>
            <a:picLocks noChangeAspect="1"/>
          </p:cNvPicPr>
          <p:nvPr/>
        </p:nvPicPr>
        <p:blipFill>
          <a:blip r:embed="rId3" cstate="print"/>
          <a:srcRect/>
          <a:stretch>
            <a:fillRect/>
          </a:stretch>
        </p:blipFill>
        <p:spPr bwMode="auto">
          <a:xfrm>
            <a:off x="990600" y="3657600"/>
            <a:ext cx="6831013" cy="2071688"/>
          </a:xfrm>
          <a:prstGeom prst="rect">
            <a:avLst/>
          </a:prstGeom>
          <a:noFill/>
          <a:ln w="9525">
            <a:noFill/>
            <a:miter lim="800000"/>
            <a:headEnd/>
            <a:tailEnd/>
          </a:ln>
        </p:spPr>
      </p:pic>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4537787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8"/>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Timelines</a:t>
            </a:r>
          </a:p>
        </p:txBody>
      </p:sp>
      <p:sp>
        <p:nvSpPr>
          <p:cNvPr id="136195" name="Rectangle 9"/>
          <p:cNvSpPr>
            <a:spLocks noGrp="1" noChangeArrowheads="1"/>
          </p:cNvSpPr>
          <p:nvPr>
            <p:ph idx="1"/>
          </p:nvPr>
        </p:nvSpPr>
        <p:spPr/>
        <p:txBody>
          <a:bodyPr rIns="91440"/>
          <a:lstStyle/>
          <a:p>
            <a:pPr lvl="1" eaLnBrk="1" hangingPunct="1">
              <a:lnSpc>
                <a:spcPct val="100000"/>
              </a:lnSpc>
            </a:pPr>
            <a:r>
              <a:rPr lang="en-US" altLang="zh-TW" sz="2000" dirty="0" smtClean="0">
                <a:ea typeface="ヒラギノ角ゴ Pro W3" pitchFamily="-65" charset="-128"/>
              </a:rPr>
              <a:t>Distinguishing Cash Inflows from Outflows (</a:t>
            </a:r>
            <a:r>
              <a:rPr lang="en-US" altLang="zh-TW" sz="2000" dirty="0" smtClean="0">
                <a:solidFill>
                  <a:schemeClr val="accent1"/>
                </a:solidFill>
                <a:ea typeface="ヒラギノ角ゴ Pro W3" pitchFamily="-65" charset="-128"/>
              </a:rPr>
              <a:t>negative signs indicate outflows)</a:t>
            </a:r>
          </a:p>
          <a:p>
            <a:pPr>
              <a:lnSpc>
                <a:spcPct val="100000"/>
              </a:lnSpc>
            </a:pPr>
            <a:endParaRPr lang="en-US" altLang="zh-TW" dirty="0" smtClean="0">
              <a:ea typeface="ヒラギノ角ゴ Pro W3" pitchFamily="-65" charset="-128"/>
            </a:endParaRPr>
          </a:p>
          <a:p>
            <a:pPr lvl="1" eaLnBrk="1" hangingPunct="1">
              <a:lnSpc>
                <a:spcPct val="100000"/>
              </a:lnSpc>
            </a:pPr>
            <a:endParaRPr lang="en-US" altLang="zh-TW" dirty="0" smtClean="0">
              <a:ea typeface="ヒラギノ角ゴ Pro W3" pitchFamily="-65" charset="-128"/>
            </a:endParaRPr>
          </a:p>
          <a:p>
            <a:pPr lvl="1" eaLnBrk="1" hangingPunct="1">
              <a:lnSpc>
                <a:spcPct val="100000"/>
              </a:lnSpc>
            </a:pPr>
            <a:endParaRPr lang="en-US" altLang="zh-TW" dirty="0" smtClean="0">
              <a:ea typeface="ヒラギノ角ゴ Pro W3" pitchFamily="-65" charset="-128"/>
            </a:endParaRPr>
          </a:p>
          <a:p>
            <a:pPr lvl="1" eaLnBrk="1" hangingPunct="1">
              <a:lnSpc>
                <a:spcPct val="100000"/>
              </a:lnSpc>
            </a:pPr>
            <a:endParaRPr lang="en-US" altLang="zh-TW" dirty="0" smtClean="0">
              <a:ea typeface="ヒラギノ角ゴ Pro W3" pitchFamily="-65" charset="-128"/>
            </a:endParaRPr>
          </a:p>
          <a:p>
            <a:pPr lvl="1" eaLnBrk="1" hangingPunct="1">
              <a:lnSpc>
                <a:spcPct val="100000"/>
              </a:lnSpc>
            </a:pPr>
            <a:endParaRPr lang="en-US" altLang="zh-TW" dirty="0" smtClean="0">
              <a:ea typeface="ヒラギノ角ゴ Pro W3" pitchFamily="-65" charset="-128"/>
            </a:endParaRPr>
          </a:p>
          <a:p>
            <a:pPr lvl="1" eaLnBrk="1" hangingPunct="1">
              <a:lnSpc>
                <a:spcPct val="100000"/>
              </a:lnSpc>
            </a:pPr>
            <a:endParaRPr lang="en-US" altLang="zh-TW" dirty="0" smtClean="0">
              <a:ea typeface="ヒラギノ角ゴ Pro W3" pitchFamily="-65" charset="-128"/>
            </a:endParaRPr>
          </a:p>
          <a:p>
            <a:pPr lvl="1" eaLnBrk="1" hangingPunct="1">
              <a:lnSpc>
                <a:spcPct val="100000"/>
              </a:lnSpc>
            </a:pPr>
            <a:r>
              <a:rPr lang="en-US" altLang="zh-TW" sz="2000" dirty="0" smtClean="0">
                <a:ea typeface="ヒラギノ角ゴ Pro W3" pitchFamily="-65" charset="-128"/>
              </a:rPr>
              <a:t>Representing Various Time Periods</a:t>
            </a:r>
          </a:p>
          <a:p>
            <a:pPr lvl="2" eaLnBrk="1" hangingPunct="1">
              <a:lnSpc>
                <a:spcPct val="100000"/>
              </a:lnSpc>
            </a:pPr>
            <a:r>
              <a:rPr lang="en-US" altLang="zh-TW" sz="2000" dirty="0" smtClean="0">
                <a:ea typeface="ＭＳ Ｐゴシック" pitchFamily="34" charset="-128"/>
              </a:rPr>
              <a:t>Indicate the label :“Year” or “Month” or …..</a:t>
            </a:r>
          </a:p>
        </p:txBody>
      </p:sp>
      <p:pic>
        <p:nvPicPr>
          <p:cNvPr id="136196" name="Picture 2" descr="003b"/>
          <p:cNvPicPr>
            <a:picLocks noChangeAspect="1" noChangeArrowheads="1"/>
          </p:cNvPicPr>
          <p:nvPr/>
        </p:nvPicPr>
        <p:blipFill>
          <a:blip r:embed="rId3" cstate="print"/>
          <a:srcRect/>
          <a:stretch>
            <a:fillRect/>
          </a:stretch>
        </p:blipFill>
        <p:spPr bwMode="auto">
          <a:xfrm>
            <a:off x="1295400" y="2286000"/>
            <a:ext cx="6799263" cy="1436688"/>
          </a:xfrm>
          <a:prstGeom prst="rect">
            <a:avLst/>
          </a:prstGeom>
          <a:noFill/>
          <a:ln w="9525">
            <a:noFill/>
            <a:miter lim="800000"/>
            <a:headEnd/>
            <a:tailEnd/>
          </a:ln>
        </p:spPr>
      </p:pic>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Oval 7"/>
          <p:cNvSpPr/>
          <p:nvPr/>
        </p:nvSpPr>
        <p:spPr>
          <a:xfrm>
            <a:off x="2590800" y="3342258"/>
            <a:ext cx="1296144"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14</a:t>
            </a:fld>
            <a:endParaRPr lang="en-US" altLang="en-US"/>
          </a:p>
        </p:txBody>
      </p:sp>
      <p:sp>
        <p:nvSpPr>
          <p:cNvPr id="10"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0627334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TW" smtClean="0"/>
              <a:t>DCF Introduction</a:t>
            </a:r>
            <a:endParaRPr lang="en-US" altLang="zh-TW" dirty="0" smtClean="0"/>
          </a:p>
        </p:txBody>
      </p:sp>
      <p:sp>
        <p:nvSpPr>
          <p:cNvPr id="11267" name="Text Placeholder 2"/>
          <p:cNvSpPr>
            <a:spLocks noGrp="1"/>
          </p:cNvSpPr>
          <p:nvPr>
            <p:ph idx="1"/>
          </p:nvPr>
        </p:nvSpPr>
        <p:spPr/>
        <p:txBody>
          <a:bodyPr>
            <a:normAutofit lnSpcReduction="10000"/>
          </a:bodyPr>
          <a:lstStyle/>
          <a:p>
            <a:r>
              <a:rPr lang="en-US" altLang="zh-TW" dirty="0" smtClean="0"/>
              <a:t>The concept of discounted value is based on the notion (assumption) that a dollar of cash flow paid to you some time from now is less valuable to you than a dollar paid to you today:  “a dollar is worth more today than tomorrow” or the </a:t>
            </a:r>
            <a:r>
              <a:rPr lang="en-US" altLang="zh-TW" b="1" dirty="0" smtClean="0">
                <a:solidFill>
                  <a:srgbClr val="FF0000"/>
                </a:solidFill>
              </a:rPr>
              <a:t>time value of money</a:t>
            </a:r>
          </a:p>
          <a:p>
            <a:pPr lvl="1"/>
            <a:r>
              <a:rPr lang="en-US" altLang="zh-TW" dirty="0" smtClean="0"/>
              <a:t>Why? This notion has been GENERALLY true because you could invest the dollar in a savings account that earns interest </a:t>
            </a:r>
          </a:p>
          <a:p>
            <a:pPr lvl="1"/>
            <a:r>
              <a:rPr lang="en-US" altLang="zh-TW" dirty="0" smtClean="0"/>
              <a:t>BUT in an </a:t>
            </a:r>
            <a:r>
              <a:rPr lang="en-US" altLang="zh-TW" dirty="0"/>
              <a:t>e</a:t>
            </a:r>
            <a:r>
              <a:rPr lang="en-US" altLang="zh-TW" dirty="0" smtClean="0"/>
              <a:t>ra of NEGATIVE interest rates this is no longer true everywhere</a:t>
            </a:r>
          </a:p>
          <a:p>
            <a:r>
              <a:rPr lang="en-US" altLang="zh-TW" dirty="0" smtClean="0"/>
              <a:t>We will learn basic pricing of financial instruments </a:t>
            </a:r>
            <a:r>
              <a:rPr lang="en-US" altLang="zh-TW" b="1" dirty="0" smtClean="0"/>
              <a:t>under the assumption of positive interest rates</a:t>
            </a:r>
            <a:r>
              <a:rPr lang="en-US" altLang="zh-TW" dirty="0" smtClean="0"/>
              <a:t>. Negative interest rates change significantly our allocation of resources and distort financial markets.</a:t>
            </a:r>
          </a:p>
          <a:p>
            <a:pPr lvl="1"/>
            <a:endParaRPr lang="en-US" altLang="zh-TW" dirty="0" smtClean="0"/>
          </a:p>
        </p:txBody>
      </p:sp>
      <p:sp>
        <p:nvSpPr>
          <p:cNvPr id="6" name="Slide Number Placeholder 3"/>
          <p:cNvSpPr>
            <a:spLocks noGrp="1"/>
          </p:cNvSpPr>
          <p:nvPr>
            <p:ph type="sldNum" sz="quarter" idx="10"/>
          </p:nvPr>
        </p:nvSpPr>
        <p:spPr/>
        <p:txBody>
          <a:bodyPr/>
          <a:lstStyle/>
          <a:p>
            <a:fld id="{DD43D14F-EA8B-43E4-B169-114B5BB83D25}"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a:t>DCF</a:t>
            </a:r>
          </a:p>
        </p:txBody>
      </p:sp>
    </p:spTree>
    <p:extLst>
      <p:ext uri="{BB962C8B-B14F-4D97-AF65-F5344CB8AC3E}">
        <p14:creationId xmlns:p14="http://schemas.microsoft.com/office/powerpoint/2010/main" val="3728280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Rates</a:t>
            </a:r>
            <a:endParaRPr lang="en-US" dirty="0"/>
          </a:p>
        </p:txBody>
      </p:sp>
      <p:pic>
        <p:nvPicPr>
          <p:cNvPr id="4" name="Content Placeholder 3"/>
          <p:cNvPicPr>
            <a:picLocks noGrp="1" noChangeAspect="1"/>
          </p:cNvPicPr>
          <p:nvPr>
            <p:ph idx="1"/>
          </p:nvPr>
        </p:nvPicPr>
        <p:blipFill>
          <a:blip r:embed="rId3"/>
          <a:stretch>
            <a:fillRect/>
          </a:stretch>
        </p:blipFill>
        <p:spPr>
          <a:xfrm>
            <a:off x="899326" y="1417638"/>
            <a:ext cx="7345347" cy="4072335"/>
          </a:xfrm>
          <a:prstGeom prst="rect">
            <a:avLst/>
          </a:prstGeom>
        </p:spPr>
      </p:pic>
      <p:sp>
        <p:nvSpPr>
          <p:cNvPr id="5" name="Footer Placeholder 4"/>
          <p:cNvSpPr>
            <a:spLocks noGrp="1"/>
          </p:cNvSpPr>
          <p:nvPr>
            <p:ph type="ftr" sz="quarter" idx="11"/>
          </p:nvPr>
        </p:nvSpPr>
        <p:spPr>
          <a:xfrm>
            <a:off x="1989138" y="6143625"/>
            <a:ext cx="7154862" cy="427038"/>
          </a:xfrm>
        </p:spPr>
        <p:txBody>
          <a:bodyPr/>
          <a:lstStyle/>
          <a:p>
            <a:pPr>
              <a:defRPr/>
            </a:pPr>
            <a:r>
              <a:rPr lang="en-US" altLang="en-US" dirty="0"/>
              <a:t>Interest Rates and DCF</a:t>
            </a:r>
            <a:endParaRPr lang="en-US" altLang="en-US" dirty="0"/>
          </a:p>
        </p:txBody>
      </p:sp>
      <p:sp>
        <p:nvSpPr>
          <p:cNvPr id="6" name="Slide Number Placeholder 3"/>
          <p:cNvSpPr>
            <a:spLocks noGrp="1"/>
          </p:cNvSpPr>
          <p:nvPr>
            <p:ph type="sldNum" sz="quarter" idx="10"/>
          </p:nvPr>
        </p:nvSpPr>
        <p:spPr>
          <a:xfrm>
            <a:off x="8239125" y="6586538"/>
            <a:ext cx="919163" cy="293687"/>
          </a:xfrm>
        </p:spPr>
        <p:txBody>
          <a:bodyPr/>
          <a:lstStyle/>
          <a:p>
            <a:fld id="{DD43D14F-EA8B-43E4-B169-114B5BB83D25}" type="slidenum">
              <a:rPr lang="en-US" altLang="en-US" smtClean="0"/>
              <a:pPr/>
              <a:t>16</a:t>
            </a:fld>
            <a:endParaRPr lang="en-US" altLang="en-US" dirty="0"/>
          </a:p>
        </p:txBody>
      </p:sp>
    </p:spTree>
    <p:extLst>
      <p:ext uri="{BB962C8B-B14F-4D97-AF65-F5344CB8AC3E}">
        <p14:creationId xmlns:p14="http://schemas.microsoft.com/office/powerpoint/2010/main" val="4053382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Sub-zero yielding debt reaches $17.05 Tr</a:t>
            </a:r>
            <a:endParaRPr lang="en-US" dirty="0"/>
          </a:p>
        </p:txBody>
      </p:sp>
      <p:pic>
        <p:nvPicPr>
          <p:cNvPr id="6" name="Content Placeholder 5"/>
          <p:cNvPicPr>
            <a:picLocks noGrp="1" noChangeAspect="1"/>
          </p:cNvPicPr>
          <p:nvPr>
            <p:ph idx="1"/>
          </p:nvPr>
        </p:nvPicPr>
        <p:blipFill>
          <a:blip r:embed="rId3"/>
          <a:stretch>
            <a:fillRect/>
          </a:stretch>
        </p:blipFill>
        <p:spPr>
          <a:xfrm>
            <a:off x="2198245" y="1815365"/>
            <a:ext cx="5345555" cy="3674608"/>
          </a:xfrm>
        </p:spPr>
      </p:pic>
      <p:sp>
        <p:nvSpPr>
          <p:cNvPr id="2" name="TextBox 1"/>
          <p:cNvSpPr txBox="1"/>
          <p:nvPr/>
        </p:nvSpPr>
        <p:spPr>
          <a:xfrm>
            <a:off x="76200" y="5791200"/>
            <a:ext cx="1828800" cy="304800"/>
          </a:xfrm>
          <a:prstGeom prst="rect">
            <a:avLst/>
          </a:prstGeom>
          <a:solidFill>
            <a:schemeClr val="accent1">
              <a:lumMod val="20000"/>
              <a:lumOff val="80000"/>
            </a:schemeClr>
          </a:solidFill>
        </p:spPr>
        <p:txBody>
          <a:bodyPr vert="horz" wrap="square" lIns="91440" tIns="45720" rIns="91440" bIns="45720" rtlCol="0" anchor="ctr">
            <a:normAutofit fontScale="32500" lnSpcReduction="20000"/>
          </a:bodyPr>
          <a:lstStyle/>
          <a:p>
            <a:pPr fontAlgn="auto">
              <a:spcAft>
                <a:spcPts val="0"/>
              </a:spcAft>
            </a:pPr>
            <a:r>
              <a:rPr lang="en-US" sz="4400" i="1" dirty="0">
                <a:latin typeface="+mn-lt"/>
              </a:rPr>
              <a:t>Source: FT 7 Nov 2020 </a:t>
            </a:r>
            <a:endParaRPr kumimoji="0" lang="en-US" sz="4400" b="0" i="1" u="none" strike="noStrike" kern="1200" cap="none" spc="0" normalizeH="0" baseline="0" noProof="0" dirty="0" smtClean="0">
              <a:ln>
                <a:noFill/>
              </a:ln>
              <a:solidFill>
                <a:schemeClr val="tx1"/>
              </a:solidFill>
              <a:effectLst/>
              <a:uLnTx/>
              <a:uFillTx/>
              <a:latin typeface="+mn-lt"/>
              <a:ea typeface="+mj-ea"/>
              <a:cs typeface="+mj-cs"/>
            </a:endParaRPr>
          </a:p>
        </p:txBody>
      </p:sp>
      <p:sp>
        <p:nvSpPr>
          <p:cNvPr id="5" name="Footer Placeholder 4"/>
          <p:cNvSpPr>
            <a:spLocks noGrp="1"/>
          </p:cNvSpPr>
          <p:nvPr>
            <p:ph type="ftr" sz="quarter" idx="11"/>
          </p:nvPr>
        </p:nvSpPr>
        <p:spPr>
          <a:xfrm>
            <a:off x="1989138" y="6143625"/>
            <a:ext cx="7154862" cy="427038"/>
          </a:xfrm>
        </p:spPr>
        <p:txBody>
          <a:bodyPr/>
          <a:lstStyle/>
          <a:p>
            <a:pPr>
              <a:defRPr/>
            </a:pPr>
            <a:r>
              <a:rPr lang="en-US" altLang="en-US" dirty="0"/>
              <a:t>Interest Rates and DCF</a:t>
            </a:r>
            <a:endParaRPr lang="en-US" altLang="en-US" dirty="0"/>
          </a:p>
        </p:txBody>
      </p:sp>
      <p:sp>
        <p:nvSpPr>
          <p:cNvPr id="7" name="Slide Number Placeholder 3"/>
          <p:cNvSpPr>
            <a:spLocks noGrp="1"/>
          </p:cNvSpPr>
          <p:nvPr>
            <p:ph type="sldNum" sz="quarter" idx="10"/>
          </p:nvPr>
        </p:nvSpPr>
        <p:spPr>
          <a:xfrm>
            <a:off x="8239125" y="6586538"/>
            <a:ext cx="919163" cy="293687"/>
          </a:xfrm>
        </p:spPr>
        <p:txBody>
          <a:bodyPr/>
          <a:lstStyle/>
          <a:p>
            <a:fld id="{DD43D14F-EA8B-43E4-B169-114B5BB83D25}" type="slidenum">
              <a:rPr lang="en-US" altLang="en-US" smtClean="0"/>
              <a:pPr/>
              <a:t>17</a:t>
            </a:fld>
            <a:endParaRPr lang="en-US" altLang="en-US" dirty="0"/>
          </a:p>
        </p:txBody>
      </p:sp>
    </p:spTree>
    <p:extLst>
      <p:ext uri="{BB962C8B-B14F-4D97-AF65-F5344CB8AC3E}">
        <p14:creationId xmlns:p14="http://schemas.microsoft.com/office/powerpoint/2010/main" val="3953104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Interest Rates in History</a:t>
            </a:r>
            <a:endParaRPr lang="en-US" dirty="0"/>
          </a:p>
        </p:txBody>
      </p:sp>
      <p:pic>
        <p:nvPicPr>
          <p:cNvPr id="4" name="Content Placeholder 3"/>
          <p:cNvPicPr>
            <a:picLocks noGrp="1" noChangeAspect="1"/>
          </p:cNvPicPr>
          <p:nvPr>
            <p:ph idx="1"/>
          </p:nvPr>
        </p:nvPicPr>
        <p:blipFill>
          <a:blip r:embed="rId3"/>
          <a:stretch>
            <a:fillRect/>
          </a:stretch>
        </p:blipFill>
        <p:spPr>
          <a:xfrm>
            <a:off x="611426" y="1676400"/>
            <a:ext cx="8080362" cy="4451350"/>
          </a:xfrm>
          <a:prstGeom prst="rect">
            <a:avLst/>
          </a:prstGeom>
        </p:spPr>
      </p:pic>
      <p:sp>
        <p:nvSpPr>
          <p:cNvPr id="5" name="Footer Placeholder 4"/>
          <p:cNvSpPr>
            <a:spLocks noGrp="1"/>
          </p:cNvSpPr>
          <p:nvPr>
            <p:ph type="ftr" sz="quarter" idx="11"/>
          </p:nvPr>
        </p:nvSpPr>
        <p:spPr>
          <a:xfrm>
            <a:off x="1989138" y="6143625"/>
            <a:ext cx="7154862" cy="427038"/>
          </a:xfrm>
        </p:spPr>
        <p:txBody>
          <a:bodyPr/>
          <a:lstStyle/>
          <a:p>
            <a:pPr>
              <a:defRPr/>
            </a:pPr>
            <a:r>
              <a:rPr lang="en-US" altLang="en-US" dirty="0"/>
              <a:t>Interest Rates and DCF</a:t>
            </a:r>
            <a:endParaRPr lang="en-US" altLang="en-US" dirty="0"/>
          </a:p>
        </p:txBody>
      </p:sp>
      <p:sp>
        <p:nvSpPr>
          <p:cNvPr id="6" name="Slide Number Placeholder 3"/>
          <p:cNvSpPr>
            <a:spLocks noGrp="1"/>
          </p:cNvSpPr>
          <p:nvPr>
            <p:ph type="sldNum" sz="quarter" idx="10"/>
          </p:nvPr>
        </p:nvSpPr>
        <p:spPr>
          <a:xfrm>
            <a:off x="8239125" y="6586538"/>
            <a:ext cx="919163" cy="293687"/>
          </a:xfrm>
        </p:spPr>
        <p:txBody>
          <a:bodyPr/>
          <a:lstStyle/>
          <a:p>
            <a:fld id="{DD43D14F-EA8B-43E4-B169-114B5BB83D25}" type="slidenum">
              <a:rPr lang="en-US" altLang="en-US" smtClean="0"/>
              <a:pPr/>
              <a:t>18</a:t>
            </a:fld>
            <a:endParaRPr lang="en-US" altLang="en-US" dirty="0"/>
          </a:p>
        </p:txBody>
      </p:sp>
    </p:spTree>
    <p:extLst>
      <p:ext uri="{BB962C8B-B14F-4D97-AF65-F5344CB8AC3E}">
        <p14:creationId xmlns:p14="http://schemas.microsoft.com/office/powerpoint/2010/main" val="246210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Interest Rates </a:t>
            </a:r>
            <a:r>
              <a:rPr lang="en-US" dirty="0" smtClean="0"/>
              <a:t>a long way back</a:t>
            </a:r>
            <a:endParaRPr lang="en-US" dirty="0"/>
          </a:p>
        </p:txBody>
      </p:sp>
      <p:pic>
        <p:nvPicPr>
          <p:cNvPr id="4" name="Content Placeholder 3"/>
          <p:cNvPicPr>
            <a:picLocks noGrp="1" noChangeAspect="1"/>
          </p:cNvPicPr>
          <p:nvPr>
            <p:ph idx="1"/>
          </p:nvPr>
        </p:nvPicPr>
        <p:blipFill>
          <a:blip r:embed="rId3"/>
          <a:stretch>
            <a:fillRect/>
          </a:stretch>
        </p:blipFill>
        <p:spPr>
          <a:xfrm>
            <a:off x="507563" y="1600200"/>
            <a:ext cx="7818118" cy="4343400"/>
          </a:xfrm>
          <a:prstGeom prst="rect">
            <a:avLst/>
          </a:prstGeom>
        </p:spPr>
      </p:pic>
      <p:sp>
        <p:nvSpPr>
          <p:cNvPr id="5" name="Footer Placeholder 4"/>
          <p:cNvSpPr>
            <a:spLocks noGrp="1"/>
          </p:cNvSpPr>
          <p:nvPr>
            <p:ph type="ftr" sz="quarter" idx="11"/>
          </p:nvPr>
        </p:nvSpPr>
        <p:spPr>
          <a:xfrm>
            <a:off x="1989138" y="6143625"/>
            <a:ext cx="7154862" cy="427038"/>
          </a:xfrm>
        </p:spPr>
        <p:txBody>
          <a:bodyPr/>
          <a:lstStyle/>
          <a:p>
            <a:pPr>
              <a:defRPr/>
            </a:pPr>
            <a:r>
              <a:rPr lang="en-US" altLang="en-US" dirty="0"/>
              <a:t>Interest Rates and DCF</a:t>
            </a:r>
            <a:endParaRPr lang="en-US" altLang="en-US" dirty="0"/>
          </a:p>
        </p:txBody>
      </p:sp>
      <p:sp>
        <p:nvSpPr>
          <p:cNvPr id="6" name="Slide Number Placeholder 3"/>
          <p:cNvSpPr>
            <a:spLocks noGrp="1"/>
          </p:cNvSpPr>
          <p:nvPr>
            <p:ph type="sldNum" sz="quarter" idx="10"/>
          </p:nvPr>
        </p:nvSpPr>
        <p:spPr>
          <a:xfrm>
            <a:off x="8239125" y="6586538"/>
            <a:ext cx="919163" cy="293687"/>
          </a:xfrm>
        </p:spPr>
        <p:txBody>
          <a:bodyPr/>
          <a:lstStyle/>
          <a:p>
            <a:fld id="{DD43D14F-EA8B-43E4-B169-114B5BB83D25}" type="slidenum">
              <a:rPr lang="en-US" altLang="en-US" smtClean="0"/>
              <a:pPr/>
              <a:t>19</a:t>
            </a:fld>
            <a:endParaRPr lang="en-US" altLang="en-US" dirty="0"/>
          </a:p>
        </p:txBody>
      </p:sp>
    </p:spTree>
    <p:extLst>
      <p:ext uri="{BB962C8B-B14F-4D97-AF65-F5344CB8AC3E}">
        <p14:creationId xmlns:p14="http://schemas.microsoft.com/office/powerpoint/2010/main" val="335149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2</a:t>
            </a:fld>
            <a:endParaRPr lang="en-US" altLang="en-US" dirty="0" smtClean="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smtClean="0">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smtClean="0">
                <a:ea typeface="SimSun" pitchFamily="2" charset="-122"/>
              </a:rPr>
              <a:t>Foundations of</a:t>
            </a:r>
          </a:p>
          <a:p>
            <a:pPr algn="ctr"/>
            <a:r>
              <a:rPr lang="en-US" altLang="zh-CN" dirty="0" smtClean="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Basics of</a:t>
            </a:r>
          </a:p>
          <a:p>
            <a:pPr algn="ctr"/>
            <a:r>
              <a:rPr lang="en-US" altLang="zh-CN" dirty="0" smtClean="0">
                <a:ea typeface="SimSun" pitchFamily="2" charset="-122"/>
              </a:rPr>
              <a:t>Interest Rates</a:t>
            </a:r>
            <a:endParaRPr lang="en-US" altLang="zh-CN" dirty="0">
              <a:ea typeface="SimSun" pitchFamily="2" charset="-122"/>
            </a:endParaRP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smtClean="0">
                <a:ea typeface="SimSun" pitchFamily="2" charset="-122"/>
              </a:rPr>
              <a:t>Pricing of Financial Assets</a:t>
            </a:r>
            <a:endParaRPr lang="en-US" altLang="zh-CN" dirty="0">
              <a:ea typeface="SimSun" pitchFamily="2" charset="-122"/>
            </a:endParaRP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DCF</a:t>
            </a:r>
            <a:endParaRPr lang="en-US" altLang="zh-CN" dirty="0">
              <a:ea typeface="SimSun" pitchFamily="2" charset="-122"/>
            </a:endParaRP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Stock </a:t>
            </a:r>
          </a:p>
          <a:p>
            <a:pPr algn="ctr"/>
            <a:r>
              <a:rPr lang="en-US" altLang="zh-CN" dirty="0" smtClean="0">
                <a:ea typeface="SimSun" pitchFamily="2" charset="-122"/>
              </a:rPr>
              <a:t>Valuation</a:t>
            </a:r>
            <a:endParaRPr lang="en-US" altLang="zh-CN" dirty="0">
              <a:ea typeface="SimSun" pitchFamily="2" charset="-122"/>
            </a:endParaRPr>
          </a:p>
        </p:txBody>
      </p:sp>
    </p:spTree>
    <p:extLst>
      <p:ext uri="{BB962C8B-B14F-4D97-AF65-F5344CB8AC3E}">
        <p14:creationId xmlns:p14="http://schemas.microsoft.com/office/powerpoint/2010/main" val="318762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Interest Rates </a:t>
            </a:r>
            <a:r>
              <a:rPr lang="en-US" dirty="0" smtClean="0"/>
              <a:t>Story</a:t>
            </a:r>
            <a:endParaRPr lang="en-US" dirty="0"/>
          </a:p>
        </p:txBody>
      </p:sp>
      <p:pic>
        <p:nvPicPr>
          <p:cNvPr id="1026" name="Picture 2" descr="http://image-store.slidesharecdn.com/575094e4-7e6d-4ab5-bd8c-143ff83300a6-original.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4601" y="1411012"/>
            <a:ext cx="4572000" cy="4449469"/>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a:xfrm>
            <a:off x="1989138" y="6143625"/>
            <a:ext cx="7154862" cy="427038"/>
          </a:xfrm>
        </p:spPr>
        <p:txBody>
          <a:bodyPr/>
          <a:lstStyle/>
          <a:p>
            <a:pPr>
              <a:defRPr/>
            </a:pPr>
            <a:r>
              <a:rPr lang="en-US" altLang="en-US" dirty="0"/>
              <a:t>Interest Rates and DCF</a:t>
            </a:r>
            <a:endParaRPr lang="en-US" altLang="en-US" dirty="0"/>
          </a:p>
        </p:txBody>
      </p:sp>
      <p:sp>
        <p:nvSpPr>
          <p:cNvPr id="6" name="Slide Number Placeholder 3"/>
          <p:cNvSpPr>
            <a:spLocks noGrp="1"/>
          </p:cNvSpPr>
          <p:nvPr>
            <p:ph type="sldNum" sz="quarter" idx="10"/>
          </p:nvPr>
        </p:nvSpPr>
        <p:spPr>
          <a:xfrm>
            <a:off x="8239125" y="6586538"/>
            <a:ext cx="919163" cy="293687"/>
          </a:xfrm>
        </p:spPr>
        <p:txBody>
          <a:bodyPr/>
          <a:lstStyle/>
          <a:p>
            <a:fld id="{DD43D14F-EA8B-43E4-B169-114B5BB83D25}" type="slidenum">
              <a:rPr lang="en-US" altLang="en-US" smtClean="0"/>
              <a:pPr/>
              <a:t>20</a:t>
            </a:fld>
            <a:endParaRPr lang="en-US" altLang="en-US" dirty="0"/>
          </a:p>
        </p:txBody>
      </p:sp>
    </p:spTree>
    <p:extLst>
      <p:ext uri="{BB962C8B-B14F-4D97-AF65-F5344CB8AC3E}">
        <p14:creationId xmlns:p14="http://schemas.microsoft.com/office/powerpoint/2010/main" val="382135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Class Discussion</a:t>
            </a:r>
            <a:endParaRPr lang="en-US" dirty="0"/>
          </a:p>
        </p:txBody>
      </p:sp>
      <p:sp>
        <p:nvSpPr>
          <p:cNvPr id="7" name="Content Placeholder 6"/>
          <p:cNvSpPr>
            <a:spLocks noGrp="1"/>
          </p:cNvSpPr>
          <p:nvPr>
            <p:ph idx="1"/>
          </p:nvPr>
        </p:nvSpPr>
        <p:spPr/>
        <p:txBody>
          <a:bodyPr/>
          <a:lstStyle/>
          <a:p>
            <a:r>
              <a:rPr lang="en-US" dirty="0" smtClean="0"/>
              <a:t>What do you think will happen to interest rates and why?</a:t>
            </a:r>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21</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Interest Rates and DCF</a:t>
            </a:r>
            <a:endParaRPr lang="en-US" altLang="en-US" dirty="0"/>
          </a:p>
        </p:txBody>
      </p:sp>
    </p:spTree>
    <p:extLst>
      <p:ext uri="{BB962C8B-B14F-4D97-AF65-F5344CB8AC3E}">
        <p14:creationId xmlns:p14="http://schemas.microsoft.com/office/powerpoint/2010/main" val="274224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9"/>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The Time Value of Money and Interest Rates</a:t>
            </a:r>
          </a:p>
        </p:txBody>
      </p:sp>
      <p:sp>
        <p:nvSpPr>
          <p:cNvPr id="113667" name="Rectangle 20"/>
          <p:cNvSpPr>
            <a:spLocks noGrp="1" noChangeArrowheads="1"/>
          </p:cNvSpPr>
          <p:nvPr>
            <p:ph idx="1"/>
          </p:nvPr>
        </p:nvSpPr>
        <p:spPr/>
        <p:txBody>
          <a:bodyPr rIns="91440">
            <a:normAutofit/>
          </a:bodyPr>
          <a:lstStyle/>
          <a:p>
            <a:pPr eaLnBrk="1" hangingPunct="1"/>
            <a:r>
              <a:rPr lang="en-US" altLang="zh-TW" sz="2600" dirty="0" smtClean="0">
                <a:ea typeface="ヒラギノ角ゴ Pro W3" pitchFamily="-65" charset="-128"/>
              </a:rPr>
              <a:t>The Interest Rate: Converting Cash Across Time</a:t>
            </a:r>
          </a:p>
          <a:p>
            <a:pPr lvl="1"/>
            <a:r>
              <a:rPr lang="en-US" altLang="zh-TW" sz="2200" dirty="0" smtClean="0">
                <a:solidFill>
                  <a:srgbClr val="FF0000"/>
                </a:solidFill>
                <a:ea typeface="ＭＳ Ｐゴシック" pitchFamily="34" charset="-128"/>
              </a:rPr>
              <a:t>Present Value PV</a:t>
            </a:r>
          </a:p>
          <a:p>
            <a:pPr lvl="2"/>
            <a:r>
              <a:rPr lang="en-US" altLang="zh-TW" sz="2200" dirty="0" smtClean="0">
                <a:ea typeface="ＭＳ Ｐゴシック" pitchFamily="34" charset="-128"/>
              </a:rPr>
              <a:t>The value of a cost or benefit computed in terms of cash </a:t>
            </a:r>
            <a:r>
              <a:rPr lang="en-US" altLang="zh-TW" sz="2200" b="1" dirty="0" smtClean="0">
                <a:ea typeface="ＭＳ Ｐゴシック" pitchFamily="34" charset="-128"/>
              </a:rPr>
              <a:t>today</a:t>
            </a:r>
          </a:p>
          <a:p>
            <a:pPr lvl="1"/>
            <a:r>
              <a:rPr lang="en-US" altLang="zh-TW" sz="2200" dirty="0" smtClean="0">
                <a:solidFill>
                  <a:srgbClr val="FF0000"/>
                </a:solidFill>
                <a:ea typeface="ＭＳ Ｐゴシック" pitchFamily="34" charset="-128"/>
              </a:rPr>
              <a:t>Future Value FV</a:t>
            </a:r>
          </a:p>
          <a:p>
            <a:pPr lvl="2"/>
            <a:r>
              <a:rPr lang="en-US" altLang="zh-TW" sz="2200" dirty="0" smtClean="0">
                <a:ea typeface="ＭＳ Ｐゴシック" pitchFamily="34" charset="-128"/>
              </a:rPr>
              <a:t>The value of a cash flow that is moved forward </a:t>
            </a:r>
            <a:r>
              <a:rPr lang="en-US" altLang="zh-TW" sz="2200" b="1" dirty="0" smtClean="0">
                <a:ea typeface="ＭＳ Ｐゴシック" pitchFamily="34" charset="-128"/>
              </a:rPr>
              <a:t>in time </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22</a:t>
            </a:fld>
            <a:endParaRPr lang="en-US" altLang="en-US"/>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Straight Arrow Connector 5"/>
          <p:cNvCxnSpPr/>
          <p:nvPr/>
        </p:nvCxnSpPr>
        <p:spPr>
          <a:xfrm>
            <a:off x="2247900" y="5638800"/>
            <a:ext cx="6057900" cy="15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47900" y="5456237"/>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66900" y="5761037"/>
            <a:ext cx="838200" cy="411163"/>
          </a:xfrm>
          <a:prstGeom prst="rect">
            <a:avLst/>
          </a:prstGeom>
          <a:solidFill>
            <a:schemeClr val="accent1">
              <a:lumMod val="20000"/>
              <a:lumOff val="80000"/>
            </a:schemeClr>
          </a:solidFill>
        </p:spPr>
        <p:txBody>
          <a:bodyPr vert="horz" wrap="square" lIns="91440" tIns="45720" rIns="91440" bIns="45720"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today</a:t>
            </a:r>
          </a:p>
        </p:txBody>
      </p:sp>
      <p:cxnSp>
        <p:nvCxnSpPr>
          <p:cNvPr id="10" name="Straight Connector 9"/>
          <p:cNvCxnSpPr/>
          <p:nvPr/>
        </p:nvCxnSpPr>
        <p:spPr>
          <a:xfrm>
            <a:off x="6934200" y="5456237"/>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761037"/>
            <a:ext cx="990600" cy="411163"/>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100" dirty="0" smtClean="0">
                <a:latin typeface="+mj-lt"/>
                <a:ea typeface="+mj-ea"/>
                <a:cs typeface="+mj-cs"/>
              </a:rPr>
              <a:t>future</a:t>
            </a:r>
            <a:endParaRPr lang="en-US" sz="2100" dirty="0">
              <a:latin typeface="+mj-lt"/>
              <a:ea typeface="+mj-ea"/>
              <a:cs typeface="+mj-cs"/>
            </a:endParaRPr>
          </a:p>
        </p:txBody>
      </p:sp>
      <p:sp>
        <p:nvSpPr>
          <p:cNvPr id="12" name="TextBox 11"/>
          <p:cNvSpPr txBox="1"/>
          <p:nvPr/>
        </p:nvSpPr>
        <p:spPr>
          <a:xfrm>
            <a:off x="1790700" y="5227637"/>
            <a:ext cx="10287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PV</a:t>
            </a:r>
          </a:p>
        </p:txBody>
      </p:sp>
      <p:sp>
        <p:nvSpPr>
          <p:cNvPr id="13" name="TextBox 12"/>
          <p:cNvSpPr txBox="1"/>
          <p:nvPr/>
        </p:nvSpPr>
        <p:spPr>
          <a:xfrm>
            <a:off x="6324600" y="5227637"/>
            <a:ext cx="11430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FV</a:t>
            </a:r>
          </a:p>
        </p:txBody>
      </p:sp>
      <p:sp>
        <p:nvSpPr>
          <p:cNvPr id="14" name="TextBox 13"/>
          <p:cNvSpPr txBox="1"/>
          <p:nvPr/>
        </p:nvSpPr>
        <p:spPr>
          <a:xfrm>
            <a:off x="8305800" y="5456237"/>
            <a:ext cx="8382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2000" b="0" i="1" u="none" strike="noStrike" kern="1200" cap="none" spc="0" normalizeH="0" baseline="0" noProof="0" dirty="0" smtClean="0">
                <a:ln>
                  <a:noFill/>
                </a:ln>
                <a:solidFill>
                  <a:schemeClr val="tx1"/>
                </a:solidFill>
                <a:effectLst/>
                <a:uLnTx/>
                <a:uFillTx/>
                <a:latin typeface="+mj-lt"/>
                <a:ea typeface="+mj-ea"/>
                <a:cs typeface="+mj-cs"/>
              </a:rPr>
              <a:t>time</a:t>
            </a:r>
          </a:p>
        </p:txBody>
      </p:sp>
    </p:spTree>
    <p:extLst>
      <p:ext uri="{BB962C8B-B14F-4D97-AF65-F5344CB8AC3E}">
        <p14:creationId xmlns:p14="http://schemas.microsoft.com/office/powerpoint/2010/main" val="199855041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
          <p:cNvSpPr>
            <a:spLocks noGrp="1" noChangeArrowheads="1"/>
          </p:cNvSpPr>
          <p:nvPr>
            <p:ph type="title"/>
          </p:nvPr>
        </p:nvSpPr>
        <p:spPr/>
        <p:txBody>
          <a:bodyPr/>
          <a:lstStyle/>
          <a:p>
            <a:r>
              <a:rPr lang="en-US" altLang="en-US" sz="4000" dirty="0" smtClean="0"/>
              <a:t>Future Value and Interest</a:t>
            </a:r>
          </a:p>
        </p:txBody>
      </p:sp>
      <p:sp>
        <p:nvSpPr>
          <p:cNvPr id="25602" name="Rectangle 5"/>
          <p:cNvSpPr>
            <a:spLocks noGrp="1" noChangeArrowheads="1"/>
          </p:cNvSpPr>
          <p:nvPr>
            <p:ph type="body" idx="1"/>
          </p:nvPr>
        </p:nvSpPr>
        <p:spPr/>
        <p:txBody>
          <a:bodyPr>
            <a:noAutofit/>
          </a:bodyPr>
          <a:lstStyle/>
          <a:p>
            <a:r>
              <a:rPr lang="en-US" altLang="en-US" sz="2400" b="1" dirty="0" smtClean="0"/>
              <a:t>Future value </a:t>
            </a:r>
            <a:r>
              <a:rPr lang="en-US" altLang="en-US" sz="2400" dirty="0" smtClean="0"/>
              <a:t>is the value on a </a:t>
            </a:r>
            <a:r>
              <a:rPr lang="en-US" altLang="en-US" sz="2400" dirty="0" smtClean="0">
                <a:solidFill>
                  <a:srgbClr val="FF0000"/>
                </a:solidFill>
              </a:rPr>
              <a:t>later date </a:t>
            </a:r>
            <a:r>
              <a:rPr lang="en-US" altLang="en-US" sz="2400" dirty="0" smtClean="0"/>
              <a:t>of an investment </a:t>
            </a:r>
            <a:r>
              <a:rPr lang="en-US" altLang="en-US" sz="2400" dirty="0" smtClean="0">
                <a:solidFill>
                  <a:srgbClr val="FF0000"/>
                </a:solidFill>
              </a:rPr>
              <a:t>today</a:t>
            </a:r>
            <a:r>
              <a:rPr lang="en-US" altLang="en-US" sz="2400" dirty="0" smtClean="0"/>
              <a:t>.</a:t>
            </a:r>
          </a:p>
          <a:p>
            <a:pPr lvl="1"/>
            <a:r>
              <a:rPr lang="en-US" altLang="en-US" sz="2000" dirty="0" smtClean="0"/>
              <a:t>$100,000 invested today at 10% interest gives $110,000 in a year. </a:t>
            </a:r>
          </a:p>
          <a:p>
            <a:pPr lvl="2">
              <a:buNone/>
            </a:pPr>
            <a:r>
              <a:rPr lang="en-US" altLang="en-US" sz="2000" dirty="0" smtClean="0"/>
              <a:t>=&gt; the </a:t>
            </a:r>
            <a:r>
              <a:rPr lang="en-US" altLang="en-US" sz="2000" b="1" dirty="0" smtClean="0"/>
              <a:t>future value </a:t>
            </a:r>
            <a:r>
              <a:rPr lang="en-US" altLang="en-US" sz="2000" dirty="0" smtClean="0"/>
              <a:t>of $100,000 today at 10% interest is $110,000 </a:t>
            </a:r>
            <a:r>
              <a:rPr lang="en-US" altLang="en-US" sz="2000" b="1" dirty="0" smtClean="0"/>
              <a:t>one year from now</a:t>
            </a:r>
            <a:r>
              <a:rPr lang="en-US" altLang="en-US" sz="2000" dirty="0" smtClean="0"/>
              <a:t>.</a:t>
            </a:r>
          </a:p>
          <a:p>
            <a:pPr lvl="1"/>
            <a:r>
              <a:rPr lang="en-US" altLang="en-US" sz="2000" dirty="0" smtClean="0"/>
              <a:t>The $100,000 </a:t>
            </a:r>
            <a:r>
              <a:rPr lang="en-US" altLang="en-US" sz="2000" i="1" dirty="0" smtClean="0"/>
              <a:t>yields</a:t>
            </a:r>
            <a:r>
              <a:rPr lang="en-US" altLang="en-US" sz="2000" dirty="0" smtClean="0"/>
              <a:t> $10,000, which is why interest rates are sometimes called </a:t>
            </a:r>
            <a:r>
              <a:rPr lang="en-US" altLang="en-US" sz="2000" b="1" dirty="0" smtClean="0"/>
              <a:t>yield</a:t>
            </a:r>
            <a:r>
              <a:rPr lang="en-US" altLang="en-US" sz="2000" dirty="0" smtClean="0"/>
              <a:t> or yield to maturity.</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23</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Future Value</a:t>
            </a:r>
            <a:endParaRPr lang="en-US" altLang="en-US" dirty="0"/>
          </a:p>
        </p:txBody>
      </p:sp>
      <p:cxnSp>
        <p:nvCxnSpPr>
          <p:cNvPr id="7" name="Straight Arrow Connector 6"/>
          <p:cNvCxnSpPr/>
          <p:nvPr/>
        </p:nvCxnSpPr>
        <p:spPr>
          <a:xfrm>
            <a:off x="2286000" y="5624512"/>
            <a:ext cx="6019800" cy="30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47900" y="5456237"/>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66900" y="5761037"/>
            <a:ext cx="838200" cy="411163"/>
          </a:xfrm>
          <a:prstGeom prst="rect">
            <a:avLst/>
          </a:prstGeom>
          <a:solidFill>
            <a:schemeClr val="accent1">
              <a:lumMod val="20000"/>
              <a:lumOff val="80000"/>
            </a:schemeClr>
          </a:solidFill>
        </p:spPr>
        <p:txBody>
          <a:bodyPr vert="horz" wrap="square" lIns="91440" tIns="45720" rIns="91440" bIns="45720"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today</a:t>
            </a:r>
          </a:p>
        </p:txBody>
      </p:sp>
      <p:cxnSp>
        <p:nvCxnSpPr>
          <p:cNvPr id="12" name="Straight Connector 11"/>
          <p:cNvCxnSpPr/>
          <p:nvPr/>
        </p:nvCxnSpPr>
        <p:spPr>
          <a:xfrm>
            <a:off x="6934200" y="5456237"/>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00800" y="5761037"/>
            <a:ext cx="990600" cy="411163"/>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100" dirty="0">
                <a:latin typeface="+mj-lt"/>
                <a:ea typeface="+mj-ea"/>
                <a:cs typeface="+mj-cs"/>
              </a:rPr>
              <a:t>1 year</a:t>
            </a:r>
          </a:p>
        </p:txBody>
      </p:sp>
      <p:sp>
        <p:nvSpPr>
          <p:cNvPr id="14" name="TextBox 13"/>
          <p:cNvSpPr txBox="1"/>
          <p:nvPr/>
        </p:nvSpPr>
        <p:spPr>
          <a:xfrm>
            <a:off x="1790700" y="5227637"/>
            <a:ext cx="11430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$100,000</a:t>
            </a:r>
          </a:p>
        </p:txBody>
      </p:sp>
      <p:sp>
        <p:nvSpPr>
          <p:cNvPr id="17" name="TextBox 16"/>
          <p:cNvSpPr txBox="1"/>
          <p:nvPr/>
        </p:nvSpPr>
        <p:spPr>
          <a:xfrm>
            <a:off x="6324600" y="5227637"/>
            <a:ext cx="11430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$110,000</a:t>
            </a:r>
          </a:p>
        </p:txBody>
      </p:sp>
      <p:sp>
        <p:nvSpPr>
          <p:cNvPr id="16" name="TextBox 15"/>
          <p:cNvSpPr txBox="1"/>
          <p:nvPr/>
        </p:nvSpPr>
        <p:spPr>
          <a:xfrm>
            <a:off x="8305800" y="5456237"/>
            <a:ext cx="8382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2000" b="0" i="1" u="none" strike="noStrike" kern="1200" cap="none" spc="0" normalizeH="0" baseline="0" noProof="0" dirty="0" smtClean="0">
                <a:ln>
                  <a:noFill/>
                </a:ln>
                <a:solidFill>
                  <a:schemeClr val="tx1"/>
                </a:solidFill>
                <a:effectLst/>
                <a:uLnTx/>
                <a:uFillTx/>
                <a:latin typeface="+mj-lt"/>
                <a:ea typeface="+mj-ea"/>
                <a:cs typeface="+mj-cs"/>
              </a:rPr>
              <a:t>time</a:t>
            </a:r>
          </a:p>
        </p:txBody>
      </p:sp>
      <p:sp>
        <p:nvSpPr>
          <p:cNvPr id="18" name="Curved Up Arrow 17"/>
          <p:cNvSpPr/>
          <p:nvPr/>
        </p:nvSpPr>
        <p:spPr>
          <a:xfrm>
            <a:off x="2933700" y="5532437"/>
            <a:ext cx="3543300" cy="71596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4343400" y="5761037"/>
            <a:ext cx="990600" cy="747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Interest Rate: 10% p.a.</a:t>
            </a:r>
            <a:endParaRPr lang="en-US" dirty="0"/>
          </a:p>
        </p:txBody>
      </p:sp>
    </p:spTree>
    <p:extLst>
      <p:ext uri="{BB962C8B-B14F-4D97-AF65-F5344CB8AC3E}">
        <p14:creationId xmlns:p14="http://schemas.microsoft.com/office/powerpoint/2010/main" val="3530365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5"/>
          <p:cNvSpPr>
            <a:spLocks noGrp="1" noChangeArrowheads="1"/>
          </p:cNvSpPr>
          <p:nvPr>
            <p:ph type="title"/>
          </p:nvPr>
        </p:nvSpPr>
        <p:spPr/>
        <p:txBody>
          <a:bodyPr/>
          <a:lstStyle/>
          <a:p>
            <a:r>
              <a:rPr lang="en-US" altLang="zh-TW" dirty="0" smtClean="0"/>
              <a:t>Future Value example (single period)</a:t>
            </a:r>
          </a:p>
        </p:txBody>
      </p:sp>
      <p:sp>
        <p:nvSpPr>
          <p:cNvPr id="103427" name="Rectangle 26"/>
          <p:cNvSpPr>
            <a:spLocks noGrp="1" noChangeArrowheads="1"/>
          </p:cNvSpPr>
          <p:nvPr>
            <p:ph idx="1"/>
          </p:nvPr>
        </p:nvSpPr>
        <p:spPr/>
        <p:txBody>
          <a:bodyPr/>
          <a:lstStyle/>
          <a:p>
            <a:r>
              <a:rPr lang="en-US" altLang="zh-TW" dirty="0" smtClean="0"/>
              <a:t>Calculate the value of $100,000 Investment in 1 year at a rate of 6% (p.a.)</a:t>
            </a:r>
          </a:p>
        </p:txBody>
      </p:sp>
      <p:sp>
        <p:nvSpPr>
          <p:cNvPr id="2" name="Slide Number Placeholder 1"/>
          <p:cNvSpPr>
            <a:spLocks noGrp="1"/>
          </p:cNvSpPr>
          <p:nvPr>
            <p:ph type="sldNum" sz="quarter" idx="10"/>
          </p:nvPr>
        </p:nvSpPr>
        <p:spPr/>
        <p:txBody>
          <a:bodyPr/>
          <a:lstStyle/>
          <a:p>
            <a:fld id="{DD43D14F-EA8B-43E4-B169-114B5BB83D25}" type="slidenum">
              <a:rPr lang="en-US" altLang="en-US" smtClean="0"/>
              <a:pPr/>
              <a:t>24</a:t>
            </a:fld>
            <a:endParaRPr lang="en-US" altLang="en-US"/>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Straight Arrow Connector 5"/>
          <p:cNvCxnSpPr/>
          <p:nvPr/>
        </p:nvCxnSpPr>
        <p:spPr>
          <a:xfrm>
            <a:off x="1828800" y="2895600"/>
            <a:ext cx="6019800" cy="30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90700" y="2727325"/>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09700" y="3032125"/>
            <a:ext cx="838200" cy="411163"/>
          </a:xfrm>
          <a:prstGeom prst="rect">
            <a:avLst/>
          </a:prstGeom>
          <a:solidFill>
            <a:schemeClr val="accent1">
              <a:lumMod val="20000"/>
              <a:lumOff val="80000"/>
            </a:schemeClr>
          </a:solidFill>
        </p:spPr>
        <p:txBody>
          <a:bodyPr vert="horz" wrap="square" lIns="91440" tIns="45720" rIns="91440" bIns="45720"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today</a:t>
            </a:r>
          </a:p>
        </p:txBody>
      </p:sp>
      <p:cxnSp>
        <p:nvCxnSpPr>
          <p:cNvPr id="10" name="Straight Connector 9"/>
          <p:cNvCxnSpPr/>
          <p:nvPr/>
        </p:nvCxnSpPr>
        <p:spPr>
          <a:xfrm>
            <a:off x="6477000" y="2727325"/>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43600" y="3032125"/>
            <a:ext cx="990600" cy="411163"/>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100" dirty="0">
                <a:latin typeface="+mj-lt"/>
                <a:ea typeface="+mj-ea"/>
                <a:cs typeface="+mj-cs"/>
              </a:rPr>
              <a:t>1 year</a:t>
            </a:r>
          </a:p>
        </p:txBody>
      </p:sp>
      <p:sp>
        <p:nvSpPr>
          <p:cNvPr id="12" name="TextBox 11"/>
          <p:cNvSpPr txBox="1"/>
          <p:nvPr/>
        </p:nvSpPr>
        <p:spPr>
          <a:xfrm>
            <a:off x="1333500" y="2498725"/>
            <a:ext cx="11430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$100,000</a:t>
            </a:r>
          </a:p>
        </p:txBody>
      </p:sp>
      <p:sp>
        <p:nvSpPr>
          <p:cNvPr id="13" name="TextBox 12"/>
          <p:cNvSpPr txBox="1"/>
          <p:nvPr/>
        </p:nvSpPr>
        <p:spPr>
          <a:xfrm>
            <a:off x="5867400" y="2498725"/>
            <a:ext cx="11430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FV?</a:t>
            </a:r>
          </a:p>
        </p:txBody>
      </p:sp>
      <p:sp>
        <p:nvSpPr>
          <p:cNvPr id="14" name="Curved Up Arrow 13"/>
          <p:cNvSpPr/>
          <p:nvPr/>
        </p:nvSpPr>
        <p:spPr>
          <a:xfrm>
            <a:off x="2457450" y="2765425"/>
            <a:ext cx="3543300" cy="71596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3867150" y="2994025"/>
            <a:ext cx="990600" cy="747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Interest Rate: 6% p.a.</a:t>
            </a:r>
            <a:endParaRPr lang="en-US" dirty="0"/>
          </a:p>
        </p:txBody>
      </p:sp>
    </p:spTree>
    <p:extLst>
      <p:ext uri="{BB962C8B-B14F-4D97-AF65-F5344CB8AC3E}">
        <p14:creationId xmlns:p14="http://schemas.microsoft.com/office/powerpoint/2010/main" val="71328961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Future Value example (single period)</a:t>
            </a:r>
            <a:endParaRPr lang="en-US" dirty="0"/>
          </a:p>
        </p:txBody>
      </p:sp>
      <p:sp>
        <p:nvSpPr>
          <p:cNvPr id="3" name="Content Placeholder 2"/>
          <p:cNvSpPr>
            <a:spLocks noGrp="1"/>
          </p:cNvSpPr>
          <p:nvPr>
            <p:ph idx="1"/>
          </p:nvPr>
        </p:nvSpPr>
        <p:spPr/>
        <p:txBody>
          <a:bodyPr/>
          <a:lstStyle/>
          <a:p>
            <a:r>
              <a:rPr lang="en-US" altLang="zh-TW" dirty="0"/>
              <a:t>the cost of the investment is: </a:t>
            </a:r>
          </a:p>
          <a:p>
            <a:pPr lvl="1"/>
            <a:r>
              <a:rPr lang="en-US" altLang="zh-TW" dirty="0"/>
              <a:t>($100,000 today</a:t>
            </a:r>
            <a:r>
              <a:rPr lang="en-US" altLang="zh-TW" dirty="0" smtClean="0"/>
              <a:t>) + ($100,000 x 6% p.a.) </a:t>
            </a:r>
            <a:r>
              <a:rPr lang="en-US" altLang="zh-TW" dirty="0"/>
              <a:t>= $106,000 in one </a:t>
            </a:r>
            <a:r>
              <a:rPr lang="en-US" altLang="zh-TW" dirty="0" smtClean="0"/>
              <a:t>year</a:t>
            </a:r>
          </a:p>
          <a:p>
            <a:pPr lvl="1"/>
            <a:r>
              <a:rPr lang="en-US" altLang="zh-TW" dirty="0" smtClean="0"/>
              <a:t>We can also express it as:</a:t>
            </a:r>
          </a:p>
          <a:p>
            <a:pPr lvl="1"/>
            <a:r>
              <a:rPr lang="en-US" altLang="zh-TW" dirty="0" smtClean="0"/>
              <a:t>($</a:t>
            </a:r>
            <a:r>
              <a:rPr lang="en-US" altLang="zh-TW" dirty="0"/>
              <a:t>100,000 today) × </a:t>
            </a:r>
            <a:r>
              <a:rPr lang="en-US" altLang="zh-TW" dirty="0" smtClean="0"/>
              <a:t>(1.06 $ in one year/$ today) </a:t>
            </a:r>
            <a:r>
              <a:rPr lang="en-US" altLang="zh-TW" dirty="0"/>
              <a:t>= $106,000 in one year</a:t>
            </a:r>
          </a:p>
          <a:p>
            <a:r>
              <a:rPr lang="en-US" altLang="zh-TW" dirty="0"/>
              <a:t>$106,000 is the </a:t>
            </a:r>
            <a:r>
              <a:rPr lang="en-US" altLang="zh-TW" b="1" dirty="0"/>
              <a:t>opportunity cost </a:t>
            </a:r>
            <a:r>
              <a:rPr lang="en-US" altLang="zh-TW" dirty="0"/>
              <a:t>of spending $100,000 today</a:t>
            </a:r>
          </a:p>
          <a:p>
            <a:pPr lvl="1"/>
            <a:r>
              <a:rPr lang="en-US" altLang="zh-TW" dirty="0"/>
              <a:t>The firm gives up the $106,000 it would have had in one year if it had left the money in the bank</a:t>
            </a:r>
          </a:p>
          <a:p>
            <a:pPr lvl="1"/>
            <a:r>
              <a:rPr lang="en-US" altLang="zh-TW" dirty="0"/>
              <a:t>Alternatively, by borrowing the $100,000 from the same bank, the firm would owe $106,000 in one year.</a:t>
            </a:r>
          </a:p>
          <a:p>
            <a:endParaRPr lang="en-US"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25</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Footer TBD</a:t>
            </a:r>
            <a:endParaRPr lang="en-US" altLang="en-US" dirty="0"/>
          </a:p>
        </p:txBody>
      </p:sp>
    </p:spTree>
    <p:extLst>
      <p:ext uri="{BB962C8B-B14F-4D97-AF65-F5344CB8AC3E}">
        <p14:creationId xmlns:p14="http://schemas.microsoft.com/office/powerpoint/2010/main" val="2622809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5"/>
          <p:cNvSpPr>
            <a:spLocks noGrp="1" noChangeArrowheads="1"/>
          </p:cNvSpPr>
          <p:nvPr>
            <p:ph type="title"/>
          </p:nvPr>
        </p:nvSpPr>
        <p:spPr/>
        <p:txBody>
          <a:bodyPr/>
          <a:lstStyle/>
          <a:p>
            <a:r>
              <a:rPr lang="en-US" altLang="zh-TW" dirty="0" smtClean="0"/>
              <a:t>Future Value example (single period)</a:t>
            </a:r>
          </a:p>
        </p:txBody>
      </p:sp>
      <p:sp>
        <p:nvSpPr>
          <p:cNvPr id="103427" name="Rectangle 26"/>
          <p:cNvSpPr>
            <a:spLocks noGrp="1" noChangeArrowheads="1"/>
          </p:cNvSpPr>
          <p:nvPr>
            <p:ph idx="1"/>
          </p:nvPr>
        </p:nvSpPr>
        <p:spPr/>
        <p:txBody>
          <a:bodyPr/>
          <a:lstStyle/>
          <a:p>
            <a:r>
              <a:rPr lang="en-US" altLang="zh-TW" dirty="0" smtClean="0"/>
              <a:t>Calculate the value of $100,000 Investment in 1 year at a rate of 6% (p.a.)</a:t>
            </a:r>
          </a:p>
        </p:txBody>
      </p:sp>
      <p:sp>
        <p:nvSpPr>
          <p:cNvPr id="2" name="Slide Number Placeholder 1"/>
          <p:cNvSpPr>
            <a:spLocks noGrp="1"/>
          </p:cNvSpPr>
          <p:nvPr>
            <p:ph type="sldNum" sz="quarter" idx="10"/>
          </p:nvPr>
        </p:nvSpPr>
        <p:spPr/>
        <p:txBody>
          <a:bodyPr/>
          <a:lstStyle/>
          <a:p>
            <a:fld id="{DD43D14F-EA8B-43E4-B169-114B5BB83D25}" type="slidenum">
              <a:rPr lang="en-US" altLang="en-US" smtClean="0"/>
              <a:pPr/>
              <a:t>26</a:t>
            </a:fld>
            <a:endParaRPr lang="en-US" altLang="en-US"/>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Straight Arrow Connector 5"/>
          <p:cNvCxnSpPr/>
          <p:nvPr/>
        </p:nvCxnSpPr>
        <p:spPr>
          <a:xfrm>
            <a:off x="1828800" y="3565524"/>
            <a:ext cx="6019800" cy="38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90700" y="3405187"/>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09700" y="3709987"/>
            <a:ext cx="838200" cy="411163"/>
          </a:xfrm>
          <a:prstGeom prst="rect">
            <a:avLst/>
          </a:prstGeom>
          <a:solidFill>
            <a:schemeClr val="accent1">
              <a:lumMod val="20000"/>
              <a:lumOff val="80000"/>
            </a:schemeClr>
          </a:solidFill>
        </p:spPr>
        <p:txBody>
          <a:bodyPr vert="horz" wrap="square" lIns="91440" tIns="45720" rIns="91440" bIns="45720"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today</a:t>
            </a:r>
          </a:p>
        </p:txBody>
      </p:sp>
      <p:cxnSp>
        <p:nvCxnSpPr>
          <p:cNvPr id="10" name="Straight Connector 9"/>
          <p:cNvCxnSpPr/>
          <p:nvPr/>
        </p:nvCxnSpPr>
        <p:spPr>
          <a:xfrm>
            <a:off x="6477000" y="3405187"/>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43600" y="3709987"/>
            <a:ext cx="990600" cy="411163"/>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100" dirty="0">
                <a:latin typeface="+mj-lt"/>
                <a:ea typeface="+mj-ea"/>
                <a:cs typeface="+mj-cs"/>
              </a:rPr>
              <a:t>1 year</a:t>
            </a:r>
          </a:p>
        </p:txBody>
      </p:sp>
      <p:sp>
        <p:nvSpPr>
          <p:cNvPr id="12" name="TextBox 11"/>
          <p:cNvSpPr txBox="1"/>
          <p:nvPr/>
        </p:nvSpPr>
        <p:spPr>
          <a:xfrm>
            <a:off x="1333500" y="3176587"/>
            <a:ext cx="11430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$100,000</a:t>
            </a:r>
          </a:p>
        </p:txBody>
      </p:sp>
      <p:sp>
        <p:nvSpPr>
          <p:cNvPr id="13" name="TextBox 12"/>
          <p:cNvSpPr txBox="1"/>
          <p:nvPr/>
        </p:nvSpPr>
        <p:spPr>
          <a:xfrm>
            <a:off x="5867400" y="3176587"/>
            <a:ext cx="1143000" cy="30480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tx1"/>
                </a:solidFill>
                <a:effectLst/>
                <a:uLnTx/>
                <a:uFillTx/>
                <a:latin typeface="+mj-lt"/>
                <a:ea typeface="+mj-ea"/>
                <a:cs typeface="+mj-cs"/>
              </a:rPr>
              <a:t>106,000</a:t>
            </a:r>
          </a:p>
        </p:txBody>
      </p:sp>
      <p:sp>
        <p:nvSpPr>
          <p:cNvPr id="14" name="Curved Up Arrow 13"/>
          <p:cNvSpPr/>
          <p:nvPr/>
        </p:nvSpPr>
        <p:spPr>
          <a:xfrm>
            <a:off x="2457450" y="3443287"/>
            <a:ext cx="3543300" cy="71596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3867150" y="3671887"/>
            <a:ext cx="990600" cy="747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Interest Rate </a:t>
            </a:r>
            <a:r>
              <a:rPr lang="en-US" i="1" dirty="0"/>
              <a:t>r</a:t>
            </a:r>
            <a:r>
              <a:rPr lang="en-US" dirty="0" smtClean="0"/>
              <a:t>: 6% p.a.</a:t>
            </a:r>
            <a:endParaRPr lang="en-US" dirty="0"/>
          </a:p>
        </p:txBody>
      </p:sp>
      <p:sp>
        <p:nvSpPr>
          <p:cNvPr id="3" name="TextBox 2"/>
          <p:cNvSpPr txBox="1"/>
          <p:nvPr/>
        </p:nvSpPr>
        <p:spPr>
          <a:xfrm>
            <a:off x="1143000" y="2362994"/>
            <a:ext cx="1371600" cy="666750"/>
          </a:xfrm>
          <a:prstGeom prst="rect">
            <a:avLst/>
          </a:prstGeom>
          <a:solidFill>
            <a:schemeClr val="accent1">
              <a:lumMod val="20000"/>
              <a:lumOff val="80000"/>
            </a:schemeClr>
          </a:solidFill>
        </p:spPr>
        <p:txBody>
          <a:bodyPr vert="horz" wrap="square" lIns="91440" tIns="45720" rIns="91440" bIns="45720" rtlCol="0" anchor="ctr">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b="0" i="0" u="none" strike="noStrike" kern="1200" cap="none" spc="0" normalizeH="0" baseline="0" noProof="0" dirty="0" smtClean="0">
                <a:ln>
                  <a:noFill/>
                </a:ln>
                <a:solidFill>
                  <a:schemeClr val="tx1"/>
                </a:solidFill>
                <a:effectLst/>
                <a:uLnTx/>
                <a:uFillTx/>
                <a:latin typeface="+mj-lt"/>
                <a:ea typeface="+mj-ea"/>
                <a:cs typeface="+mj-cs"/>
              </a:rPr>
              <a:t>Present value </a:t>
            </a:r>
            <a:r>
              <a:rPr kumimoji="0" lang="en-US" sz="2000" b="0" i="1" u="none" strike="noStrike" kern="1200" cap="none" spc="0" normalizeH="0" baseline="0" noProof="0" dirty="0" smtClean="0">
                <a:ln>
                  <a:noFill/>
                </a:ln>
                <a:solidFill>
                  <a:schemeClr val="tx1"/>
                </a:solidFill>
                <a:effectLst/>
                <a:uLnTx/>
                <a:uFillTx/>
                <a:latin typeface="+mj-lt"/>
                <a:ea typeface="+mj-ea"/>
                <a:cs typeface="+mj-cs"/>
              </a:rPr>
              <a:t>PV</a:t>
            </a:r>
          </a:p>
        </p:txBody>
      </p:sp>
      <p:sp>
        <p:nvSpPr>
          <p:cNvPr id="16" name="TextBox 15"/>
          <p:cNvSpPr txBox="1"/>
          <p:nvPr/>
        </p:nvSpPr>
        <p:spPr>
          <a:xfrm>
            <a:off x="5791200" y="2327275"/>
            <a:ext cx="1371600" cy="715962"/>
          </a:xfrm>
          <a:prstGeom prst="rect">
            <a:avLst/>
          </a:prstGeom>
          <a:solidFill>
            <a:schemeClr val="accent1">
              <a:lumMod val="20000"/>
              <a:lumOff val="80000"/>
            </a:schemeClr>
          </a:solidFill>
        </p:spPr>
        <p:txBody>
          <a:bodyPr vert="horz" wrap="square" lIns="91440" tIns="45720" rIns="91440" bIns="45720" rtlCol="0" anchor="ctr">
            <a:noAutofit/>
          </a:bodyPr>
          <a:lstStyle/>
          <a:p>
            <a:pPr algn="ctr" fontAlgn="auto">
              <a:lnSpc>
                <a:spcPct val="120000"/>
              </a:lnSpc>
              <a:spcAft>
                <a:spcPts val="0"/>
              </a:spcAft>
            </a:pPr>
            <a:r>
              <a:rPr lang="en-US" sz="2000" dirty="0">
                <a:latin typeface="+mj-lt"/>
                <a:ea typeface="+mj-ea"/>
                <a:cs typeface="+mj-cs"/>
              </a:rPr>
              <a:t>Future value </a:t>
            </a:r>
            <a:r>
              <a:rPr lang="en-US" sz="2000" i="1" dirty="0">
                <a:latin typeface="+mj-lt"/>
                <a:ea typeface="+mj-ea"/>
                <a:cs typeface="+mj-cs"/>
              </a:rPr>
              <a:t>FV</a:t>
            </a:r>
          </a:p>
        </p:txBody>
      </p:sp>
      <p:sp>
        <p:nvSpPr>
          <p:cNvPr id="5" name="Curved Up Arrow 4"/>
          <p:cNvSpPr/>
          <p:nvPr/>
        </p:nvSpPr>
        <p:spPr>
          <a:xfrm>
            <a:off x="1790700" y="4121150"/>
            <a:ext cx="5067300" cy="15176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3429000" y="5181600"/>
            <a:ext cx="1905000" cy="762001"/>
          </a:xfrm>
          <a:prstGeom prst="rect">
            <a:avLst/>
          </a:prstGeom>
          <a:solidFill>
            <a:schemeClr val="accent1">
              <a:lumMod val="20000"/>
              <a:lumOff val="80000"/>
            </a:schemeClr>
          </a:solidFill>
        </p:spPr>
        <p:txBody>
          <a:bodyPr vert="horz" wrap="square" lIns="91440" tIns="45720" rIns="91440" bIns="45720" rtlCol="0" anchor="ctr">
            <a:normAutofit fontScale="40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Number of periods </a:t>
            </a:r>
            <a:r>
              <a:rPr kumimoji="0" lang="en-US" sz="4400" b="0" i="1" u="none" strike="noStrike" kern="1200" cap="none" spc="0" normalizeH="0" baseline="0" noProof="0" dirty="0" smtClean="0">
                <a:ln>
                  <a:noFill/>
                </a:ln>
                <a:solidFill>
                  <a:schemeClr val="tx1"/>
                </a:solidFill>
                <a:effectLst/>
                <a:uLnTx/>
                <a:uFillTx/>
                <a:latin typeface="+mj-lt"/>
                <a:ea typeface="+mj-ea"/>
                <a:cs typeface="+mj-cs"/>
              </a:rPr>
              <a:t>n </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1 year</a:t>
            </a:r>
          </a:p>
        </p:txBody>
      </p:sp>
    </p:spTree>
    <p:extLst>
      <p:ext uri="{BB962C8B-B14F-4D97-AF65-F5344CB8AC3E}">
        <p14:creationId xmlns:p14="http://schemas.microsoft.com/office/powerpoint/2010/main" val="809567217"/>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5"/>
          <p:cNvSpPr>
            <a:spLocks noGrp="1" noChangeArrowheads="1"/>
          </p:cNvSpPr>
          <p:nvPr>
            <p:ph type="title"/>
          </p:nvPr>
        </p:nvSpPr>
        <p:spPr/>
        <p:txBody>
          <a:bodyPr/>
          <a:lstStyle/>
          <a:p>
            <a:r>
              <a:rPr lang="en-US" altLang="en-US" sz="4000" dirty="0" smtClean="0"/>
              <a:t>Future Value and Interest (single period)</a:t>
            </a:r>
          </a:p>
        </p:txBody>
      </p:sp>
      <p:sp>
        <p:nvSpPr>
          <p:cNvPr id="27650" name="Rectangle 18"/>
          <p:cNvSpPr>
            <a:spLocks noGrp="1" noChangeArrowheads="1"/>
          </p:cNvSpPr>
          <p:nvPr>
            <p:ph type="body" idx="1"/>
          </p:nvPr>
        </p:nvSpPr>
        <p:spPr/>
        <p:txBody>
          <a:bodyPr>
            <a:normAutofit/>
          </a:bodyPr>
          <a:lstStyle/>
          <a:p>
            <a:r>
              <a:rPr lang="en-US" altLang="en-US" sz="2400" dirty="0" smtClean="0"/>
              <a:t>Notice that </a:t>
            </a:r>
          </a:p>
          <a:p>
            <a:pPr lvl="1"/>
            <a:r>
              <a:rPr lang="en-US" altLang="en-US" sz="2200" dirty="0" smtClean="0"/>
              <a:t>If the interest rate </a:t>
            </a:r>
            <a:r>
              <a:rPr lang="en-US" altLang="en-US" sz="2200" b="1" dirty="0">
                <a:solidFill>
                  <a:srgbClr val="0070C0"/>
                </a:solidFill>
              </a:rPr>
              <a:t>r</a:t>
            </a:r>
            <a:r>
              <a:rPr lang="en-US" altLang="en-US" sz="2200" dirty="0" smtClean="0"/>
              <a:t> is </a:t>
            </a:r>
            <a:r>
              <a:rPr lang="en-US" altLang="en-US" sz="2200" b="1" dirty="0" smtClean="0"/>
              <a:t>10%</a:t>
            </a:r>
            <a:r>
              <a:rPr lang="en-US" altLang="en-US" sz="2200" dirty="0" smtClean="0"/>
              <a:t>, the future value </a:t>
            </a:r>
            <a:r>
              <a:rPr lang="en-US" altLang="en-US" sz="2200" b="1" dirty="0" smtClean="0">
                <a:solidFill>
                  <a:srgbClr val="0070C0"/>
                </a:solidFill>
              </a:rPr>
              <a:t>FV</a:t>
            </a:r>
            <a:r>
              <a:rPr lang="en-US" altLang="en-US" sz="2200" dirty="0" smtClean="0"/>
              <a:t> in one year is:</a:t>
            </a:r>
          </a:p>
          <a:p>
            <a:pPr lvl="1">
              <a:buFont typeface="Wingdings" pitchFamily="2" charset="2"/>
              <a:buChar char="v"/>
            </a:pPr>
            <a:r>
              <a:rPr lang="en-US" altLang="en-US" sz="2200" dirty="0" smtClean="0"/>
              <a:t>$100,000 + ($100,000 x 0.10) = $110,000</a:t>
            </a:r>
          </a:p>
          <a:p>
            <a:pPr lvl="1"/>
            <a:r>
              <a:rPr lang="en-US" altLang="en-US" sz="2200" dirty="0"/>
              <a:t>If the interest rate </a:t>
            </a:r>
            <a:r>
              <a:rPr lang="en-US" altLang="en-US" sz="2200" b="1" dirty="0">
                <a:solidFill>
                  <a:srgbClr val="0070C0"/>
                </a:solidFill>
              </a:rPr>
              <a:t>r</a:t>
            </a:r>
            <a:r>
              <a:rPr lang="en-US" altLang="en-US" sz="2200" b="1" dirty="0" smtClean="0">
                <a:solidFill>
                  <a:srgbClr val="0070C0"/>
                </a:solidFill>
              </a:rPr>
              <a:t> </a:t>
            </a:r>
            <a:r>
              <a:rPr lang="en-US" altLang="en-US" sz="2200" dirty="0" smtClean="0"/>
              <a:t>is </a:t>
            </a:r>
            <a:r>
              <a:rPr lang="en-US" altLang="en-US" sz="2200" b="1" dirty="0" smtClean="0"/>
              <a:t>6%</a:t>
            </a:r>
            <a:r>
              <a:rPr lang="en-US" altLang="en-US" sz="2200" dirty="0" smtClean="0"/>
              <a:t>, </a:t>
            </a:r>
            <a:r>
              <a:rPr lang="en-US" altLang="en-US" sz="2200" dirty="0"/>
              <a:t>the future value </a:t>
            </a:r>
            <a:r>
              <a:rPr lang="en-US" altLang="en-US" sz="2200" b="1" dirty="0">
                <a:solidFill>
                  <a:srgbClr val="0070C0"/>
                </a:solidFill>
              </a:rPr>
              <a:t>FV </a:t>
            </a:r>
            <a:r>
              <a:rPr lang="en-US" altLang="en-US" sz="2200" dirty="0" smtClean="0"/>
              <a:t>in </a:t>
            </a:r>
            <a:r>
              <a:rPr lang="en-US" altLang="en-US" sz="2200" dirty="0"/>
              <a:t>one year is:</a:t>
            </a:r>
          </a:p>
          <a:p>
            <a:pPr lvl="1">
              <a:buFont typeface="Wingdings" pitchFamily="2" charset="2"/>
              <a:buChar char="v"/>
            </a:pPr>
            <a:r>
              <a:rPr lang="en-US" altLang="en-US" sz="2200" dirty="0"/>
              <a:t>$100,000 + </a:t>
            </a:r>
            <a:r>
              <a:rPr lang="en-US" altLang="en-US" sz="2200" dirty="0" smtClean="0"/>
              <a:t>($</a:t>
            </a:r>
            <a:r>
              <a:rPr lang="en-US" altLang="en-US" sz="2200" dirty="0"/>
              <a:t>100,000 x </a:t>
            </a:r>
            <a:r>
              <a:rPr lang="en-US" altLang="en-US" sz="2200" dirty="0" smtClean="0"/>
              <a:t>0.06) </a:t>
            </a:r>
            <a:r>
              <a:rPr lang="en-US" altLang="en-US" sz="2200" dirty="0"/>
              <a:t>= $</a:t>
            </a:r>
            <a:r>
              <a:rPr lang="en-US" altLang="en-US" sz="2200" dirty="0" smtClean="0"/>
              <a:t>106,000</a:t>
            </a:r>
            <a:endParaRPr lang="en-US" altLang="en-US" sz="2200" dirty="0"/>
          </a:p>
          <a:p>
            <a:r>
              <a:rPr lang="en-US" altLang="en-US" sz="2400" b="1" dirty="0" smtClean="0">
                <a:solidFill>
                  <a:srgbClr val="FF0000"/>
                </a:solidFill>
              </a:rPr>
              <a:t>The higher the interest rate, the higher the future value</a:t>
            </a:r>
            <a:r>
              <a:rPr lang="en-US" altLang="en-US" sz="2400" dirty="0" smtClean="0"/>
              <a:t>.</a:t>
            </a:r>
          </a:p>
          <a:p>
            <a:r>
              <a:rPr lang="en-US" altLang="en-US" sz="3200" i="1" dirty="0" smtClean="0"/>
              <a:t>FV = PV + PV x </a:t>
            </a:r>
            <a:r>
              <a:rPr lang="en-US" altLang="en-US" sz="3200" i="1" dirty="0"/>
              <a:t>r</a:t>
            </a:r>
            <a:r>
              <a:rPr lang="en-US" altLang="en-US" sz="3200" i="1" dirty="0" smtClean="0"/>
              <a:t> = PV x (1 + </a:t>
            </a:r>
            <a:r>
              <a:rPr lang="en-US" altLang="en-US" sz="3200" i="1" dirty="0"/>
              <a:t>r</a:t>
            </a:r>
            <a:r>
              <a:rPr lang="en-US" altLang="en-US" sz="3200" i="1" dirty="0" smtClean="0"/>
              <a: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27</a:t>
            </a:fld>
            <a:endParaRPr lang="en-US" altLang="en-US"/>
          </a:p>
        </p:txBody>
      </p:sp>
      <p:sp>
        <p:nvSpPr>
          <p:cNvPr id="7" name="Rectangle 6"/>
          <p:cNvSpPr/>
          <p:nvPr/>
        </p:nvSpPr>
        <p:spPr>
          <a:xfrm>
            <a:off x="838200" y="5372894"/>
            <a:ext cx="48768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Footer Placeholder 7"/>
          <p:cNvSpPr>
            <a:spLocks noGrp="1"/>
          </p:cNvSpPr>
          <p:nvPr>
            <p:ph type="ftr" sz="quarter" idx="11"/>
          </p:nvPr>
        </p:nvSpPr>
        <p:spPr/>
        <p:txBody>
          <a:bodyPr/>
          <a:lstStyle/>
          <a:p>
            <a:pPr>
              <a:defRPr/>
            </a:pPr>
            <a:r>
              <a:rPr lang="en-US" altLang="en-US" dirty="0"/>
              <a:t>Future Value</a:t>
            </a:r>
          </a:p>
        </p:txBody>
      </p:sp>
    </p:spTree>
    <p:extLst>
      <p:ext uri="{BB962C8B-B14F-4D97-AF65-F5344CB8AC3E}">
        <p14:creationId xmlns:p14="http://schemas.microsoft.com/office/powerpoint/2010/main" val="25696358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
          <p:cNvSpPr>
            <a:spLocks noGrp="1" noChangeArrowheads="1"/>
          </p:cNvSpPr>
          <p:nvPr>
            <p:ph type="title"/>
          </p:nvPr>
        </p:nvSpPr>
        <p:spPr/>
        <p:txBody>
          <a:bodyPr/>
          <a:lstStyle/>
          <a:p>
            <a:r>
              <a:rPr lang="en-US" altLang="en-US" sz="4000" dirty="0" smtClean="0"/>
              <a:t>Future Value and Compound Interest</a:t>
            </a:r>
          </a:p>
        </p:txBody>
      </p:sp>
      <p:sp>
        <p:nvSpPr>
          <p:cNvPr id="16388" name="Rectangle 6"/>
          <p:cNvSpPr>
            <a:spLocks noGrp="1" noChangeArrowheads="1"/>
          </p:cNvSpPr>
          <p:nvPr>
            <p:ph type="body" idx="1"/>
          </p:nvPr>
        </p:nvSpPr>
        <p:spPr>
          <a:xfrm>
            <a:off x="457200" y="1447800"/>
            <a:ext cx="8229600" cy="4648200"/>
          </a:xfrm>
        </p:spPr>
        <p:txBody>
          <a:bodyPr>
            <a:noAutofit/>
          </a:bodyPr>
          <a:lstStyle/>
          <a:p>
            <a:r>
              <a:rPr lang="en-US" altLang="en-US" sz="2400" dirty="0" smtClean="0"/>
              <a:t>The higher the interest rate, the higher the future value.</a:t>
            </a:r>
          </a:p>
          <a:p>
            <a:r>
              <a:rPr lang="en-US" altLang="en-US" sz="2400" dirty="0" smtClean="0"/>
              <a:t>The higher the amount invested, the higher the future value.</a:t>
            </a:r>
          </a:p>
          <a:p>
            <a:r>
              <a:rPr lang="en-US" altLang="en-US" sz="2400" dirty="0" smtClean="0"/>
              <a:t>Most financial instruments are not so simple, so what happens when time to repayment varies?</a:t>
            </a:r>
          </a:p>
          <a:p>
            <a:r>
              <a:rPr lang="en-US" altLang="en-US" sz="2400" dirty="0" smtClean="0"/>
              <a:t>When using one-year interest rates to compute the value repaid </a:t>
            </a:r>
            <a:r>
              <a:rPr lang="en-US" altLang="en-US" sz="2400" b="1" dirty="0" smtClean="0"/>
              <a:t>more</a:t>
            </a:r>
            <a:r>
              <a:rPr lang="en-US" altLang="en-US" sz="2400" dirty="0" smtClean="0"/>
              <a:t> than one year from now, we must consider compound interest.</a:t>
            </a:r>
          </a:p>
          <a:p>
            <a:pPr lvl="1">
              <a:buNone/>
            </a:pPr>
            <a:r>
              <a:rPr lang="en-US" altLang="en-US" sz="2400" b="1" dirty="0" smtClean="0"/>
              <a:t>Compound interest is the interest on the interest</a:t>
            </a:r>
            <a:r>
              <a:rPr lang="en-US" altLang="en-US" sz="2400" dirty="0" smtClean="0"/>
              <a: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28</a:t>
            </a:fld>
            <a:endParaRPr lang="en-US" altLang="en-US"/>
          </a:p>
        </p:txBody>
      </p:sp>
      <p:sp>
        <p:nvSpPr>
          <p:cNvPr id="7" name="Rectangle 6"/>
          <p:cNvSpPr/>
          <p:nvPr/>
        </p:nvSpPr>
        <p:spPr>
          <a:xfrm>
            <a:off x="838200" y="5562600"/>
            <a:ext cx="64770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Footer Placeholder 7"/>
          <p:cNvSpPr>
            <a:spLocks noGrp="1"/>
          </p:cNvSpPr>
          <p:nvPr>
            <p:ph type="ftr" sz="quarter" idx="11"/>
          </p:nvPr>
        </p:nvSpPr>
        <p:spPr/>
        <p:txBody>
          <a:bodyPr/>
          <a:lstStyle/>
          <a:p>
            <a:pPr>
              <a:defRPr/>
            </a:pPr>
            <a:r>
              <a:rPr lang="en-US" altLang="en-US" dirty="0"/>
              <a:t>Future </a:t>
            </a:r>
            <a:r>
              <a:rPr lang="en-US" altLang="en-US" dirty="0" smtClean="0"/>
              <a:t>Value </a:t>
            </a:r>
            <a:endParaRPr lang="en-US" altLang="en-US" dirty="0"/>
          </a:p>
        </p:txBody>
      </p:sp>
    </p:spTree>
    <p:extLst>
      <p:ext uri="{BB962C8B-B14F-4D97-AF65-F5344CB8AC3E}">
        <p14:creationId xmlns:p14="http://schemas.microsoft.com/office/powerpoint/2010/main" val="37378130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5"/>
          <p:cNvSpPr>
            <a:spLocks noGrp="1" noChangeArrowheads="1"/>
          </p:cNvSpPr>
          <p:nvPr>
            <p:ph type="title"/>
          </p:nvPr>
        </p:nvSpPr>
        <p:spPr/>
        <p:txBody>
          <a:bodyPr/>
          <a:lstStyle/>
          <a:p>
            <a:r>
              <a:rPr lang="en-US" altLang="en-US" sz="4000" dirty="0" smtClean="0"/>
              <a:t>Future Value and Compound Interest</a:t>
            </a:r>
          </a:p>
        </p:txBody>
      </p:sp>
      <p:sp>
        <p:nvSpPr>
          <p:cNvPr id="31746" name="Rectangle 6"/>
          <p:cNvSpPr>
            <a:spLocks noGrp="1" noChangeArrowheads="1"/>
          </p:cNvSpPr>
          <p:nvPr>
            <p:ph idx="1"/>
          </p:nvPr>
        </p:nvSpPr>
        <p:spPr/>
        <p:txBody>
          <a:bodyPr>
            <a:normAutofit fontScale="92500" lnSpcReduction="10000"/>
          </a:bodyPr>
          <a:lstStyle/>
          <a:p>
            <a:r>
              <a:rPr lang="en-US" altLang="en-US" sz="2400" dirty="0" smtClean="0"/>
              <a:t>What if you leave your $100 in the bank for two years at 6% </a:t>
            </a:r>
            <a:r>
              <a:rPr lang="en-US" altLang="en-US" sz="2400" u="sng" dirty="0" smtClean="0"/>
              <a:t>yearly</a:t>
            </a:r>
            <a:r>
              <a:rPr lang="en-US" altLang="en-US" sz="2400" dirty="0" smtClean="0"/>
              <a:t> interest rate?</a:t>
            </a:r>
          </a:p>
          <a:p>
            <a:pPr lvl="1">
              <a:buFont typeface="Wingdings" pitchFamily="2" charset="2"/>
              <a:buChar char="v"/>
            </a:pPr>
            <a:r>
              <a:rPr lang="en-US" altLang="en-US" sz="2000" dirty="0" smtClean="0"/>
              <a:t>Yearly</a:t>
            </a:r>
            <a:r>
              <a:rPr lang="en-US" altLang="en-US" sz="2000" u="sng" dirty="0" smtClean="0"/>
              <a:t>: Calculated and credited at the end of each year!</a:t>
            </a:r>
            <a:endParaRPr lang="en-US" altLang="en-US" sz="2200" u="sng" dirty="0" smtClean="0"/>
          </a:p>
          <a:p>
            <a:r>
              <a:rPr lang="en-US" altLang="en-US" sz="2400" dirty="0" smtClean="0"/>
              <a:t>The future value is:</a:t>
            </a:r>
          </a:p>
          <a:p>
            <a:pPr algn="ctr">
              <a:lnSpc>
                <a:spcPct val="130000"/>
              </a:lnSpc>
              <a:buFontTx/>
              <a:buNone/>
            </a:pPr>
            <a:r>
              <a:rPr lang="en-US" altLang="en-US" sz="2400" dirty="0" smtClean="0"/>
              <a:t>$100 + ($100 x 0.06) + ($100 x 0.06) + ($6 x 0.06)  = $112.36</a:t>
            </a:r>
          </a:p>
          <a:p>
            <a:pPr algn="ctr">
              <a:lnSpc>
                <a:spcPct val="130000"/>
              </a:lnSpc>
              <a:buFontTx/>
              <a:buNone/>
            </a:pPr>
            <a:r>
              <a:rPr lang="en-US" altLang="en-US" sz="2400" dirty="0" smtClean="0"/>
              <a:t>$100 x 1.06 x 1.06 = $100 x (1.06)</a:t>
            </a:r>
            <a:r>
              <a:rPr lang="en-US" altLang="en-US" sz="2400" baseline="30000" dirty="0" smtClean="0"/>
              <a:t>2</a:t>
            </a:r>
            <a:endParaRPr lang="en-US" altLang="en-US" sz="2400" dirty="0" smtClean="0"/>
          </a:p>
          <a:p>
            <a:pPr>
              <a:lnSpc>
                <a:spcPct val="130000"/>
              </a:lnSpc>
            </a:pPr>
            <a:r>
              <a:rPr lang="en-US" altLang="en-US" sz="2400" dirty="0" smtClean="0"/>
              <a:t>In general</a:t>
            </a:r>
          </a:p>
          <a:p>
            <a:pPr algn="ctr">
              <a:buFontTx/>
              <a:buNone/>
            </a:pPr>
            <a:r>
              <a:rPr lang="en-US" altLang="en-US" sz="3200" dirty="0" err="1" smtClean="0"/>
              <a:t>FV</a:t>
            </a:r>
            <a:r>
              <a:rPr lang="en-US" altLang="en-US" sz="3200" baseline="-25000" dirty="0" err="1" smtClean="0"/>
              <a:t>n</a:t>
            </a:r>
            <a:r>
              <a:rPr lang="en-US" altLang="en-US" sz="3200" dirty="0" smtClean="0"/>
              <a:t> = PV x(1 + </a:t>
            </a:r>
            <a:r>
              <a:rPr lang="en-US" altLang="en-US" sz="3200" i="1" dirty="0"/>
              <a:t>r</a:t>
            </a:r>
            <a:r>
              <a:rPr lang="en-US" altLang="en-US" sz="3200" dirty="0" smtClean="0"/>
              <a:t>)</a:t>
            </a:r>
            <a:r>
              <a:rPr lang="en-US" altLang="en-US" sz="3200" i="1" baseline="30000" dirty="0" smtClean="0"/>
              <a:t>n</a:t>
            </a:r>
            <a:endParaRPr lang="en-US" altLang="en-US" sz="3200" dirty="0" smtClean="0"/>
          </a:p>
        </p:txBody>
      </p:sp>
      <p:sp>
        <p:nvSpPr>
          <p:cNvPr id="6" name="Slide Number Placeholder 3"/>
          <p:cNvSpPr>
            <a:spLocks noGrp="1"/>
          </p:cNvSpPr>
          <p:nvPr>
            <p:ph type="sldNum" sz="quarter" idx="10"/>
          </p:nvPr>
        </p:nvSpPr>
        <p:spPr/>
        <p:txBody>
          <a:bodyPr/>
          <a:lstStyle/>
          <a:p>
            <a:pPr>
              <a:defRPr/>
            </a:pPr>
            <a:fld id="{DD43D14F-EA8B-43E4-B169-114B5BB83D25}" type="slidenum">
              <a:rPr lang="en-US" altLang="en-US" smtClean="0"/>
              <a:pPr>
                <a:defRPr/>
              </a:pPr>
              <a:t>29</a:t>
            </a:fld>
            <a:endParaRPr lang="en-US" altLang="en-US"/>
          </a:p>
        </p:txBody>
      </p:sp>
      <p:sp>
        <p:nvSpPr>
          <p:cNvPr id="8" name="Footer Placeholder 7"/>
          <p:cNvSpPr>
            <a:spLocks noGrp="1"/>
          </p:cNvSpPr>
          <p:nvPr>
            <p:ph type="ftr" sz="quarter" idx="11"/>
          </p:nvPr>
        </p:nvSpPr>
        <p:spPr/>
        <p:txBody>
          <a:bodyPr/>
          <a:lstStyle/>
          <a:p>
            <a:pPr>
              <a:defRPr/>
            </a:pPr>
            <a:r>
              <a:rPr lang="en-US" altLang="en-US" dirty="0"/>
              <a:t>Future Value</a:t>
            </a:r>
          </a:p>
        </p:txBody>
      </p:sp>
      <p:sp>
        <p:nvSpPr>
          <p:cNvPr id="7" name="Rectangle 6"/>
          <p:cNvSpPr/>
          <p:nvPr/>
        </p:nvSpPr>
        <p:spPr>
          <a:xfrm>
            <a:off x="2971800" y="5029200"/>
            <a:ext cx="2895600" cy="838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28497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9D872A7E-2B3C-4E24-917C-D58E6D5AD492}" type="slidenum">
              <a:rPr lang="en-US" altLang="en-US" smtClean="0"/>
              <a:pPr>
                <a:defRPr/>
              </a:pPr>
              <a:t>3</a:t>
            </a:fld>
            <a:endParaRPr lang="en-US" altLang="en-US"/>
          </a:p>
        </p:txBody>
      </p:sp>
      <p:sp>
        <p:nvSpPr>
          <p:cNvPr id="3" name="Footer Placeholder 2"/>
          <p:cNvSpPr>
            <a:spLocks noGrp="1"/>
          </p:cNvSpPr>
          <p:nvPr>
            <p:ph type="ftr" sz="quarter" idx="11"/>
          </p:nvPr>
        </p:nvSpPr>
        <p:spPr/>
        <p:txBody>
          <a:bodyPr/>
          <a:lstStyle/>
          <a:p>
            <a:pPr>
              <a:defRPr/>
            </a:pPr>
            <a:r>
              <a:rPr lang="en-US" altLang="en-US" dirty="0" smtClean="0"/>
              <a:t>Foundations of Interest Rates</a:t>
            </a:r>
            <a:endParaRPr lang="en-US" altLang="en-US" dirty="0"/>
          </a:p>
        </p:txBody>
      </p:sp>
      <p:sp>
        <p:nvSpPr>
          <p:cNvPr id="4"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dirty="0">
                <a:ea typeface="SimSun" pitchFamily="2" charset="-122"/>
              </a:rPr>
              <a:t>Overview</a:t>
            </a:r>
          </a:p>
        </p:txBody>
      </p:sp>
      <p:sp>
        <p:nvSpPr>
          <p:cNvPr id="8" name="Rectangle 7"/>
          <p:cNvSpPr/>
          <p:nvPr/>
        </p:nvSpPr>
        <p:spPr>
          <a:xfrm>
            <a:off x="2819400" y="3352800"/>
            <a:ext cx="5867400" cy="1981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400" indent="-533400">
              <a:buFontTx/>
              <a:buNone/>
            </a:pPr>
            <a:r>
              <a:rPr lang="en-US" altLang="en-US" sz="2400" dirty="0" smtClean="0">
                <a:solidFill>
                  <a:schemeClr val="tx1"/>
                </a:solidFill>
              </a:rPr>
              <a:t>Students will establish an understanding of</a:t>
            </a:r>
          </a:p>
          <a:p>
            <a:pPr marL="533400" indent="-533400">
              <a:buFontTx/>
              <a:buAutoNum type="arabicPeriod"/>
            </a:pPr>
            <a:r>
              <a:rPr lang="en-US" altLang="en-US" sz="2400" dirty="0" smtClean="0">
                <a:solidFill>
                  <a:schemeClr val="tx1"/>
                </a:solidFill>
              </a:rPr>
              <a:t>Time and the value of payments</a:t>
            </a:r>
          </a:p>
          <a:p>
            <a:pPr marL="533400" indent="-533400">
              <a:buFontTx/>
              <a:buAutoNum type="arabicPeriod"/>
            </a:pPr>
            <a:r>
              <a:rPr lang="en-US" altLang="en-US" sz="2400" dirty="0" smtClean="0">
                <a:solidFill>
                  <a:schemeClr val="tx1"/>
                </a:solidFill>
              </a:rPr>
              <a:t>Present value versus future value</a:t>
            </a:r>
          </a:p>
          <a:p>
            <a:pPr marL="533400" indent="-533400">
              <a:buFontTx/>
              <a:buAutoNum type="arabicPeriod"/>
            </a:pPr>
            <a:r>
              <a:rPr lang="en-US" altLang="en-US" sz="2400" dirty="0" smtClean="0">
                <a:solidFill>
                  <a:schemeClr val="tx1"/>
                </a:solidFill>
              </a:rPr>
              <a:t>DCF</a:t>
            </a:r>
          </a:p>
          <a:p>
            <a:pPr marL="533400" indent="-533400">
              <a:buFontTx/>
              <a:buAutoNum type="arabicPeriod"/>
            </a:pPr>
            <a:r>
              <a:rPr lang="en-US" altLang="en-US" sz="2400" dirty="0" smtClean="0">
                <a:solidFill>
                  <a:schemeClr val="tx1"/>
                </a:solidFill>
              </a:rPr>
              <a:t>Basic Formulas</a:t>
            </a:r>
          </a:p>
        </p:txBody>
      </p:sp>
      <p:sp>
        <p:nvSpPr>
          <p:cNvPr id="9"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Basics of</a:t>
            </a:r>
          </a:p>
          <a:p>
            <a:pPr algn="ctr"/>
            <a:r>
              <a:rPr lang="en-US" altLang="zh-CN" dirty="0" smtClean="0">
                <a:ea typeface="SimSun" pitchFamily="2" charset="-122"/>
              </a:rPr>
              <a:t>Interest Rates</a:t>
            </a:r>
            <a:endParaRPr lang="en-US" altLang="zh-CN" dirty="0">
              <a:ea typeface="SimSun" pitchFamily="2" charset="-122"/>
            </a:endParaRPr>
          </a:p>
        </p:txBody>
      </p:sp>
      <p:sp>
        <p:nvSpPr>
          <p:cNvPr id="10"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DCF</a:t>
            </a:r>
            <a:endParaRPr lang="en-US" altLang="zh-CN" dirty="0">
              <a:ea typeface="SimSun" pitchFamily="2" charset="-122"/>
            </a:endParaRPr>
          </a:p>
        </p:txBody>
      </p:sp>
      <p:sp>
        <p:nvSpPr>
          <p:cNvPr id="11"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smtClean="0">
                <a:ea typeface="SimSun" pitchFamily="2" charset="-122"/>
              </a:rPr>
              <a:t>Foundations of</a:t>
            </a:r>
          </a:p>
          <a:p>
            <a:pPr algn="ctr"/>
            <a:r>
              <a:rPr lang="en-US" altLang="zh-CN" dirty="0" smtClean="0">
                <a:ea typeface="SimSun" pitchFamily="2" charset="-122"/>
              </a:rPr>
              <a:t> Interest Rates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5"/>
          <p:cNvSpPr>
            <a:spLocks noGrp="1" noChangeArrowheads="1"/>
          </p:cNvSpPr>
          <p:nvPr>
            <p:ph type="title"/>
          </p:nvPr>
        </p:nvSpPr>
        <p:spPr/>
        <p:txBody>
          <a:bodyPr/>
          <a:lstStyle/>
          <a:p>
            <a:r>
              <a:rPr lang="en-US" altLang="en-US" sz="4000" dirty="0" smtClean="0"/>
              <a:t>Future Value and Compound Interest</a:t>
            </a:r>
          </a:p>
        </p:txBody>
      </p:sp>
      <p:sp>
        <p:nvSpPr>
          <p:cNvPr id="6"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30</a:t>
            </a:fld>
            <a:endParaRPr lang="en-US" altLang="en-US"/>
          </a:p>
        </p:txBody>
      </p:sp>
      <p:sp>
        <p:nvSpPr>
          <p:cNvPr id="8" name="Footer Placeholder 7"/>
          <p:cNvSpPr>
            <a:spLocks noGrp="1"/>
          </p:cNvSpPr>
          <p:nvPr>
            <p:ph type="ftr" sz="quarter" idx="11"/>
          </p:nvPr>
        </p:nvSpPr>
        <p:spPr/>
        <p:txBody>
          <a:bodyPr/>
          <a:lstStyle/>
          <a:p>
            <a:pPr>
              <a:defRPr/>
            </a:pPr>
            <a:r>
              <a:rPr lang="en-US" altLang="en-US" dirty="0"/>
              <a:t>Future Value</a:t>
            </a:r>
          </a:p>
        </p:txBody>
      </p:sp>
      <p:pic>
        <p:nvPicPr>
          <p:cNvPr id="2437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752601"/>
            <a:ext cx="8293731" cy="3276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858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altLang="en-US" sz="4000" dirty="0" smtClean="0"/>
              <a:t>Future Value and Compound Interest</a:t>
            </a:r>
          </a:p>
        </p:txBody>
      </p:sp>
      <p:sp>
        <p:nvSpPr>
          <p:cNvPr id="5" name="Slide Number Placeholder 3"/>
          <p:cNvSpPr>
            <a:spLocks noGrp="1"/>
          </p:cNvSpPr>
          <p:nvPr>
            <p:ph type="sldNum" sz="quarter" idx="10"/>
          </p:nvPr>
        </p:nvSpPr>
        <p:spPr/>
        <p:txBody>
          <a:bodyPr/>
          <a:lstStyle/>
          <a:p>
            <a:fld id="{DD43D14F-EA8B-43E4-B169-114B5BB83D25}" type="slidenum">
              <a:rPr lang="en-US" altLang="en-US" smtClean="0"/>
              <a:pPr/>
              <a:t>31</a:t>
            </a:fld>
            <a:endParaRPr lang="en-US" altLang="en-US"/>
          </a:p>
        </p:txBody>
      </p:sp>
      <p:sp>
        <p:nvSpPr>
          <p:cNvPr id="6" name="Footer Placeholder 5"/>
          <p:cNvSpPr>
            <a:spLocks noGrp="1"/>
          </p:cNvSpPr>
          <p:nvPr>
            <p:ph type="ftr" sz="quarter" idx="11"/>
          </p:nvPr>
        </p:nvSpPr>
        <p:spPr/>
        <p:txBody>
          <a:bodyPr/>
          <a:lstStyle/>
          <a:p>
            <a:pPr>
              <a:defRPr/>
            </a:pPr>
            <a:r>
              <a:rPr lang="en-US" altLang="en-US" dirty="0"/>
              <a:t>Future Value</a:t>
            </a:r>
          </a:p>
        </p:txBody>
      </p:sp>
      <p:pic>
        <p:nvPicPr>
          <p:cNvPr id="249880" name="Picture 24"/>
          <p:cNvPicPr>
            <a:picLocks noChangeAspect="1" noChangeArrowheads="1"/>
          </p:cNvPicPr>
          <p:nvPr/>
        </p:nvPicPr>
        <p:blipFill>
          <a:blip r:embed="rId2" cstate="print"/>
          <a:srcRect/>
          <a:stretch>
            <a:fillRect/>
          </a:stretch>
        </p:blipFill>
        <p:spPr bwMode="auto">
          <a:xfrm>
            <a:off x="533400" y="1447800"/>
            <a:ext cx="7761412" cy="4114800"/>
          </a:xfrm>
          <a:prstGeom prst="rect">
            <a:avLst/>
          </a:prstGeom>
          <a:noFill/>
          <a:ln w="9525">
            <a:noFill/>
            <a:miter lim="800000"/>
            <a:headEnd/>
            <a:tailEnd/>
          </a:ln>
          <a:effectLst/>
        </p:spPr>
      </p:pic>
    </p:spTree>
    <p:extLst>
      <p:ext uri="{BB962C8B-B14F-4D97-AF65-F5344CB8AC3E}">
        <p14:creationId xmlns:p14="http://schemas.microsoft.com/office/powerpoint/2010/main" val="30119795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sp>
        <p:nvSpPr>
          <p:cNvPr id="6" name="Content Placeholder 5"/>
          <p:cNvSpPr>
            <a:spLocks noGrp="1"/>
          </p:cNvSpPr>
          <p:nvPr>
            <p:ph idx="1"/>
          </p:nvPr>
        </p:nvSpPr>
        <p:spPr/>
        <p:txBody>
          <a:bodyPr/>
          <a:lstStyle/>
          <a:p>
            <a:r>
              <a:rPr lang="en-US" altLang="zh-TW" dirty="0"/>
              <a:t>T</a:t>
            </a:r>
            <a:r>
              <a:rPr lang="en-US" altLang="zh-TW" dirty="0" smtClean="0"/>
              <a:t>he </a:t>
            </a:r>
            <a:r>
              <a:rPr lang="en-US" altLang="zh-TW" dirty="0"/>
              <a:t>time value of money: </a:t>
            </a:r>
            <a:r>
              <a:rPr lang="en-US" altLang="zh-TW" dirty="0" smtClean="0"/>
              <a:t>“a </a:t>
            </a:r>
            <a:r>
              <a:rPr lang="en-US" altLang="zh-TW" dirty="0"/>
              <a:t>dollar is worth </a:t>
            </a:r>
            <a:r>
              <a:rPr lang="en-US" altLang="zh-TW" dirty="0" smtClean="0"/>
              <a:t>_____today </a:t>
            </a:r>
            <a:r>
              <a:rPr lang="en-US" altLang="zh-TW" dirty="0"/>
              <a:t>than </a:t>
            </a:r>
            <a:r>
              <a:rPr lang="en-US" altLang="zh-TW" dirty="0" smtClean="0"/>
              <a:t>tomorrow”</a:t>
            </a:r>
          </a:p>
          <a:p>
            <a:r>
              <a:rPr lang="en-US" altLang="en-US" dirty="0" smtClean="0"/>
              <a:t>The </a:t>
            </a:r>
            <a:r>
              <a:rPr lang="en-US" altLang="en-US" dirty="0"/>
              <a:t>higher the interest rate, the </a:t>
            </a:r>
            <a:r>
              <a:rPr lang="en-US" altLang="en-US" dirty="0" smtClean="0"/>
              <a:t>______ </a:t>
            </a:r>
            <a:r>
              <a:rPr lang="en-US" altLang="en-US" dirty="0"/>
              <a:t>the future value.</a:t>
            </a:r>
          </a:p>
          <a:p>
            <a:r>
              <a:rPr lang="en-US" altLang="en-US" dirty="0"/>
              <a:t>The higher the amount invested, the </a:t>
            </a:r>
            <a:r>
              <a:rPr lang="en-US" altLang="en-US" dirty="0" smtClean="0"/>
              <a:t>______ </a:t>
            </a:r>
            <a:r>
              <a:rPr lang="en-US" altLang="en-US" dirty="0"/>
              <a:t>the future value.</a:t>
            </a:r>
          </a:p>
          <a:p>
            <a:r>
              <a:rPr lang="en-US" altLang="zh-TW" dirty="0"/>
              <a:t>Present Value = The value of a cost or benefit computed in terms of cash _____</a:t>
            </a:r>
          </a:p>
          <a:p>
            <a:r>
              <a:rPr lang="en-US" altLang="en-US" dirty="0"/>
              <a:t>Compound interest is _________________</a:t>
            </a:r>
            <a:endParaRPr lang="en-US"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32</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Pop Quiz</a:t>
            </a:r>
            <a:endParaRPr lang="en-US" altLang="en-US" dirty="0"/>
          </a:p>
        </p:txBody>
      </p:sp>
    </p:spTree>
    <p:extLst>
      <p:ext uri="{BB962C8B-B14F-4D97-AF65-F5344CB8AC3E}">
        <p14:creationId xmlns:p14="http://schemas.microsoft.com/office/powerpoint/2010/main" val="4140325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6"/>
          <p:cNvSpPr>
            <a:spLocks noGrp="1" noChangeArrowheads="1"/>
          </p:cNvSpPr>
          <p:nvPr>
            <p:ph type="title"/>
          </p:nvPr>
        </p:nvSpPr>
        <p:spPr/>
        <p:txBody>
          <a:bodyPr/>
          <a:lstStyle/>
          <a:p>
            <a:r>
              <a:rPr lang="en-US" altLang="en-US" sz="4000" dirty="0" smtClean="0"/>
              <a:t>Compounding Frequency</a:t>
            </a:r>
          </a:p>
        </p:txBody>
      </p:sp>
      <p:sp>
        <p:nvSpPr>
          <p:cNvPr id="34818" name="Rectangle 7"/>
          <p:cNvSpPr>
            <a:spLocks noGrp="1" noChangeArrowheads="1"/>
          </p:cNvSpPr>
          <p:nvPr>
            <p:ph type="body" idx="1"/>
          </p:nvPr>
        </p:nvSpPr>
        <p:spPr/>
        <p:txBody>
          <a:bodyPr/>
          <a:lstStyle/>
          <a:p>
            <a:r>
              <a:rPr lang="en-US" altLang="en-US" sz="2400" dirty="0" smtClean="0">
                <a:ea typeface="MS PGothic" pitchFamily="34" charset="-128"/>
              </a:rPr>
              <a:t>If the </a:t>
            </a:r>
            <a:r>
              <a:rPr lang="en-US" altLang="en-US" sz="2400" i="1" dirty="0" smtClean="0">
                <a:ea typeface="MS PGothic" pitchFamily="34" charset="-128"/>
              </a:rPr>
              <a:t>annual</a:t>
            </a:r>
            <a:r>
              <a:rPr lang="en-US" altLang="en-US" sz="2400" dirty="0" smtClean="0">
                <a:ea typeface="MS PGothic" pitchFamily="34" charset="-128"/>
              </a:rPr>
              <a:t> interest rate is 6%, what is the equivalent </a:t>
            </a:r>
            <a:r>
              <a:rPr lang="en-US" altLang="en-US" sz="2400" i="1" dirty="0" smtClean="0">
                <a:ea typeface="MS PGothic" pitchFamily="34" charset="-128"/>
              </a:rPr>
              <a:t>monthly</a:t>
            </a:r>
            <a:r>
              <a:rPr lang="en-US" altLang="en-US" sz="2400" dirty="0" smtClean="0">
                <a:ea typeface="MS PGothic" pitchFamily="34" charset="-128"/>
              </a:rPr>
              <a:t> rate if interests are </a:t>
            </a:r>
            <a:r>
              <a:rPr lang="en-US" altLang="en-US" sz="2400" u="sng" dirty="0" smtClean="0">
                <a:ea typeface="MS PGothic" pitchFamily="34" charset="-128"/>
              </a:rPr>
              <a:t>calculated and credited on a monthly basis</a:t>
            </a:r>
            <a:r>
              <a:rPr lang="en-US" altLang="en-US" sz="2400" dirty="0" smtClean="0">
                <a:ea typeface="MS PGothic" pitchFamily="34" charset="-128"/>
              </a:rPr>
              <a:t>?</a:t>
            </a:r>
          </a:p>
          <a:p>
            <a:r>
              <a:rPr lang="en-US" altLang="en-US" sz="2400" dirty="0" smtClean="0"/>
              <a:t>Assume </a:t>
            </a:r>
            <a:r>
              <a:rPr lang="en-US" altLang="en-US" sz="2400" b="1" i="1" dirty="0" smtClean="0">
                <a:solidFill>
                  <a:schemeClr val="accent1"/>
                </a:solidFill>
              </a:rPr>
              <a:t>j</a:t>
            </a:r>
            <a:r>
              <a:rPr lang="en-US" altLang="en-US" sz="2400" dirty="0" smtClean="0"/>
              <a:t> is a </a:t>
            </a:r>
            <a:r>
              <a:rPr lang="en-US" altLang="en-US" sz="2400" dirty="0" smtClean="0">
                <a:solidFill>
                  <a:schemeClr val="accent1"/>
                </a:solidFill>
              </a:rPr>
              <a:t>one-month</a:t>
            </a:r>
            <a:r>
              <a:rPr lang="en-US" altLang="en-US" sz="2400" dirty="0" smtClean="0"/>
              <a:t> interest rate and </a:t>
            </a:r>
            <a:r>
              <a:rPr lang="en-US" altLang="en-US" sz="2400" b="1" i="1" dirty="0" smtClean="0">
                <a:solidFill>
                  <a:schemeClr val="accent3">
                    <a:lumMod val="75000"/>
                  </a:schemeClr>
                </a:solidFill>
              </a:rPr>
              <a:t>n</a:t>
            </a:r>
            <a:r>
              <a:rPr lang="en-US" altLang="en-US" sz="2400" dirty="0" smtClean="0"/>
              <a:t> is the number of months, then a one year </a:t>
            </a:r>
            <a:r>
              <a:rPr lang="en-US" altLang="en-US" sz="2400" dirty="0"/>
              <a:t>(</a:t>
            </a:r>
            <a:r>
              <a:rPr lang="en-US" altLang="en-US" sz="2400" b="1" i="1" dirty="0">
                <a:solidFill>
                  <a:schemeClr val="accent3">
                    <a:lumMod val="75000"/>
                  </a:schemeClr>
                </a:solidFill>
              </a:rPr>
              <a:t>n</a:t>
            </a:r>
            <a:r>
              <a:rPr lang="en-US" altLang="en-US" sz="2400" dirty="0"/>
              <a:t> = 12) deposit </a:t>
            </a:r>
            <a:r>
              <a:rPr lang="en-US" altLang="en-US" sz="2400" dirty="0" smtClean="0"/>
              <a:t>of $100 will have a future value of: </a:t>
            </a:r>
            <a:r>
              <a:rPr lang="en-US" altLang="en-US" sz="2400" dirty="0" smtClean="0">
                <a:ea typeface="MS PGothic" pitchFamily="34" charset="-128"/>
              </a:rPr>
              <a:t>$100 x (1 + </a:t>
            </a:r>
            <a:r>
              <a:rPr lang="en-US" altLang="en-US" sz="2400" b="1" i="1" dirty="0" smtClean="0">
                <a:solidFill>
                  <a:schemeClr val="tx2">
                    <a:lumMod val="60000"/>
                    <a:lumOff val="40000"/>
                  </a:schemeClr>
                </a:solidFill>
                <a:ea typeface="MS PGothic" pitchFamily="34" charset="-128"/>
              </a:rPr>
              <a:t>j</a:t>
            </a:r>
            <a:r>
              <a:rPr lang="en-US" altLang="en-US" sz="2400" dirty="0" smtClean="0">
                <a:ea typeface="MS PGothic" pitchFamily="34" charset="-128"/>
              </a:rPr>
              <a:t>)</a:t>
            </a:r>
            <a:r>
              <a:rPr lang="en-US" altLang="en-US" sz="2400" baseline="30000" dirty="0" smtClean="0">
                <a:ea typeface="MS PGothic" pitchFamily="34" charset="-128"/>
              </a:rPr>
              <a:t>12</a:t>
            </a:r>
            <a:r>
              <a:rPr lang="en-US" altLang="en-US" sz="2400" dirty="0" smtClean="0">
                <a:ea typeface="MS PGothic" pitchFamily="34" charset="-128"/>
              </a:rPr>
              <a: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33</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Compounding</a:t>
            </a:r>
            <a:endParaRPr lang="en-US" altLang="en-US" dirty="0"/>
          </a:p>
        </p:txBody>
      </p:sp>
    </p:spTree>
    <p:extLst>
      <p:ext uri="{BB962C8B-B14F-4D97-AF65-F5344CB8AC3E}">
        <p14:creationId xmlns:p14="http://schemas.microsoft.com/office/powerpoint/2010/main" val="26376869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5"/>
          <p:cNvSpPr>
            <a:spLocks noGrp="1" noChangeArrowheads="1"/>
          </p:cNvSpPr>
          <p:nvPr>
            <p:ph type="title"/>
          </p:nvPr>
        </p:nvSpPr>
        <p:spPr/>
        <p:txBody>
          <a:bodyPr/>
          <a:lstStyle/>
          <a:p>
            <a:r>
              <a:rPr lang="en-US" altLang="en-US" sz="4000" dirty="0" smtClean="0"/>
              <a:t>Compounding Frequency</a:t>
            </a:r>
          </a:p>
        </p:txBody>
      </p:sp>
      <p:sp>
        <p:nvSpPr>
          <p:cNvPr id="20484" name="Rectangle 6"/>
          <p:cNvSpPr>
            <a:spLocks noGrp="1" noChangeArrowheads="1"/>
          </p:cNvSpPr>
          <p:nvPr>
            <p:ph type="body" idx="1"/>
          </p:nvPr>
        </p:nvSpPr>
        <p:spPr>
          <a:xfrm>
            <a:off x="457200" y="1447800"/>
            <a:ext cx="8077200" cy="4191000"/>
          </a:xfrm>
        </p:spPr>
        <p:txBody>
          <a:bodyPr rtlCol="0">
            <a:normAutofit/>
          </a:bodyPr>
          <a:lstStyle/>
          <a:p>
            <a:pPr fontAlgn="auto">
              <a:spcAft>
                <a:spcPts val="0"/>
              </a:spcAft>
              <a:buFont typeface="Arial" panose="020B0604020202020204" pitchFamily="34" charset="0"/>
              <a:buChar char="•"/>
              <a:defRPr/>
            </a:pPr>
            <a:r>
              <a:rPr lang="en-US" altLang="en-US" sz="2400" dirty="0" smtClean="0"/>
              <a:t>In one year the future value is $100 x 1.06 so we can find </a:t>
            </a:r>
            <a:r>
              <a:rPr lang="en-US" altLang="en-US" sz="2400" b="1" i="1" dirty="0" smtClean="0">
                <a:solidFill>
                  <a:schemeClr val="tx2">
                    <a:lumMod val="60000"/>
                    <a:lumOff val="40000"/>
                  </a:schemeClr>
                </a:solidFill>
              </a:rPr>
              <a:t>j</a:t>
            </a:r>
            <a:r>
              <a:rPr lang="en-US" altLang="en-US" dirty="0" smtClean="0"/>
              <a:t>:</a:t>
            </a:r>
          </a:p>
          <a:p>
            <a:pPr algn="ctr" fontAlgn="auto">
              <a:lnSpc>
                <a:spcPct val="70000"/>
              </a:lnSpc>
              <a:spcAft>
                <a:spcPts val="0"/>
              </a:spcAft>
              <a:buFontTx/>
              <a:buNone/>
              <a:defRPr/>
            </a:pPr>
            <a:r>
              <a:rPr lang="en-US" altLang="en-US" sz="2400" dirty="0" smtClean="0"/>
              <a:t>(1 + </a:t>
            </a:r>
            <a:r>
              <a:rPr lang="en-US" altLang="en-US" sz="2400" b="1" i="1" dirty="0" smtClean="0">
                <a:solidFill>
                  <a:schemeClr val="tx2">
                    <a:lumMod val="60000"/>
                    <a:lumOff val="40000"/>
                  </a:schemeClr>
                </a:solidFill>
              </a:rPr>
              <a:t>j</a:t>
            </a:r>
            <a:r>
              <a:rPr lang="en-US" altLang="en-US" sz="2400" dirty="0" smtClean="0"/>
              <a:t>)</a:t>
            </a:r>
            <a:r>
              <a:rPr lang="en-US" altLang="en-US" sz="2400" baseline="30000" dirty="0" smtClean="0"/>
              <a:t>12</a:t>
            </a:r>
            <a:r>
              <a:rPr lang="en-US" altLang="en-US" sz="2400" dirty="0" smtClean="0"/>
              <a:t> = 1.06</a:t>
            </a:r>
          </a:p>
          <a:p>
            <a:pPr algn="ctr" fontAlgn="auto">
              <a:spcAft>
                <a:spcPts val="0"/>
              </a:spcAft>
              <a:buFontTx/>
              <a:buNone/>
              <a:defRPr/>
            </a:pPr>
            <a:r>
              <a:rPr lang="en-US" altLang="en-US" sz="2400" dirty="0" smtClean="0"/>
              <a:t>(1 + </a:t>
            </a:r>
            <a:r>
              <a:rPr lang="en-US" altLang="en-US" sz="2400" b="1" i="1" dirty="0" smtClean="0">
                <a:solidFill>
                  <a:schemeClr val="tx2">
                    <a:lumMod val="60000"/>
                    <a:lumOff val="40000"/>
                  </a:schemeClr>
                </a:solidFill>
              </a:rPr>
              <a:t>j</a:t>
            </a:r>
            <a:r>
              <a:rPr lang="en-US" altLang="en-US" sz="2400" dirty="0" smtClean="0"/>
              <a:t>) = (1.06)</a:t>
            </a:r>
            <a:r>
              <a:rPr lang="en-US" altLang="en-US" sz="2400" baseline="30000" dirty="0" smtClean="0"/>
              <a:t>1/12 </a:t>
            </a:r>
            <a:r>
              <a:rPr lang="en-US" altLang="en-US" sz="2400" dirty="0" smtClean="0"/>
              <a:t>= 1.0049</a:t>
            </a:r>
          </a:p>
          <a:p>
            <a:pPr algn="ctr" fontAlgn="auto">
              <a:spcAft>
                <a:spcPts val="0"/>
              </a:spcAft>
              <a:buFontTx/>
              <a:buNone/>
              <a:defRPr/>
            </a:pPr>
            <a:r>
              <a:rPr lang="en-US" altLang="en-US" sz="2400" b="1" i="1" dirty="0" smtClean="0">
                <a:solidFill>
                  <a:schemeClr val="tx2">
                    <a:lumMod val="60000"/>
                    <a:lumOff val="40000"/>
                  </a:schemeClr>
                </a:solidFill>
              </a:rPr>
              <a:t>j</a:t>
            </a:r>
            <a:r>
              <a:rPr lang="en-US" altLang="en-US" sz="2400" dirty="0" smtClean="0"/>
              <a:t> = </a:t>
            </a:r>
            <a:r>
              <a:rPr lang="en-US" altLang="en-US" sz="2400" b="1" dirty="0" smtClean="0"/>
              <a:t>0.49% </a:t>
            </a:r>
            <a:r>
              <a:rPr lang="en-US" altLang="en-US" sz="2400" dirty="0" smtClean="0"/>
              <a:t>= 49bp</a:t>
            </a:r>
          </a:p>
          <a:p>
            <a:pPr fontAlgn="auto">
              <a:spcAft>
                <a:spcPts val="0"/>
              </a:spcAft>
              <a:buFont typeface="Arial" panose="020B0604020202020204" pitchFamily="34" charset="0"/>
              <a:buChar char="•"/>
              <a:defRPr/>
            </a:pPr>
            <a:r>
              <a:rPr lang="en-US" altLang="en-US" sz="2400" dirty="0" smtClean="0"/>
              <a:t>A</a:t>
            </a:r>
            <a:r>
              <a:rPr lang="en-US" altLang="en-US" sz="2400" dirty="0" smtClean="0">
                <a:ea typeface="ＭＳ Ｐゴシック" charset="-128"/>
              </a:rPr>
              <a:t> </a:t>
            </a:r>
            <a:r>
              <a:rPr lang="en-US" altLang="en-US" sz="2400" b="1" dirty="0" smtClean="0">
                <a:solidFill>
                  <a:srgbClr val="FF0000"/>
                </a:solidFill>
                <a:ea typeface="ＭＳ Ｐゴシック" charset="-128"/>
              </a:rPr>
              <a:t>basis point</a:t>
            </a:r>
            <a:r>
              <a:rPr lang="en-US" altLang="en-US" sz="2400" b="1" dirty="0" smtClean="0">
                <a:ea typeface="ＭＳ Ｐゴシック" charset="-128"/>
              </a:rPr>
              <a:t> (</a:t>
            </a:r>
            <a:r>
              <a:rPr lang="en-US" altLang="en-US" sz="2400" b="1" dirty="0" err="1" smtClean="0">
                <a:ea typeface="ＭＳ Ｐゴシック" charset="-128"/>
              </a:rPr>
              <a:t>bp</a:t>
            </a:r>
            <a:r>
              <a:rPr lang="en-US" altLang="en-US" sz="2400" b="1" dirty="0" smtClean="0">
                <a:ea typeface="ＭＳ Ｐゴシック" charset="-128"/>
              </a:rPr>
              <a:t>) </a:t>
            </a:r>
            <a:r>
              <a:rPr lang="en-US" altLang="en-US" sz="2400" dirty="0" smtClean="0">
                <a:ea typeface="ＭＳ Ｐゴシック" charset="-128"/>
              </a:rPr>
              <a:t>is one one-hundredth of a percentage point, 0.01 percent</a:t>
            </a:r>
            <a:r>
              <a:rPr lang="en-US" altLang="en-US" dirty="0" smtClean="0">
                <a:ea typeface="ＭＳ Ｐゴシック" charset="-128"/>
              </a:rPr>
              <a:t>.</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34</a:t>
            </a:fld>
            <a:endParaRPr lang="en-US" altLang="en-US"/>
          </a:p>
        </p:txBody>
      </p:sp>
      <p:sp>
        <p:nvSpPr>
          <p:cNvPr id="5" name="Footer Placeholder 4"/>
          <p:cNvSpPr>
            <a:spLocks noGrp="1"/>
          </p:cNvSpPr>
          <p:nvPr>
            <p:ph type="ftr" sz="quarter" idx="11"/>
          </p:nvPr>
        </p:nvSpPr>
        <p:spPr/>
        <p:txBody>
          <a:bodyPr/>
          <a:lstStyle/>
          <a:p>
            <a:pPr>
              <a:defRPr/>
            </a:pPr>
            <a:r>
              <a:rPr lang="en-US" altLang="en-US" dirty="0"/>
              <a:t>Compounding</a:t>
            </a:r>
          </a:p>
        </p:txBody>
      </p:sp>
    </p:spTree>
    <p:extLst>
      <p:ext uri="{BB962C8B-B14F-4D97-AF65-F5344CB8AC3E}">
        <p14:creationId xmlns:p14="http://schemas.microsoft.com/office/powerpoint/2010/main" val="1261552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229600" cy="1143000"/>
          </a:xfrm>
        </p:spPr>
        <p:txBody>
          <a:bodyPr/>
          <a:lstStyle/>
          <a:p>
            <a:r>
              <a:rPr lang="en-US" altLang="zh-TW" dirty="0" smtClean="0"/>
              <a:t>Changing Compounding Frequency</a:t>
            </a:r>
            <a:endParaRPr lang="zh-TW" altLang="en-US" dirty="0"/>
          </a:p>
        </p:txBody>
      </p:sp>
      <p:sp>
        <p:nvSpPr>
          <p:cNvPr id="60417" name="Rectangle 8"/>
          <p:cNvSpPr>
            <a:spLocks noGrp="1" noChangeArrowheads="1"/>
          </p:cNvSpPr>
          <p:nvPr>
            <p:ph idx="1"/>
          </p:nvPr>
        </p:nvSpPr>
        <p:spPr>
          <a:xfrm>
            <a:off x="457200" y="1219200"/>
            <a:ext cx="8229600" cy="4724401"/>
          </a:xfrm>
        </p:spPr>
        <p:txBody>
          <a:bodyPr>
            <a:normAutofit/>
          </a:bodyPr>
          <a:lstStyle/>
          <a:p>
            <a:pPr>
              <a:lnSpc>
                <a:spcPct val="90000"/>
              </a:lnSpc>
            </a:pPr>
            <a:r>
              <a:rPr lang="en-US" altLang="en-US" sz="2400" dirty="0" smtClean="0"/>
              <a:t>The frequency of the compounding (calculating and crediting interest) changes substantially the future value</a:t>
            </a:r>
          </a:p>
          <a:p>
            <a:pPr>
              <a:lnSpc>
                <a:spcPct val="90000"/>
              </a:lnSpc>
            </a:pPr>
            <a:endParaRPr lang="en-US" altLang="en-US" sz="2400" dirty="0" smtClean="0"/>
          </a:p>
          <a:p>
            <a:pPr>
              <a:lnSpc>
                <a:spcPct val="90000"/>
              </a:lnSpc>
            </a:pPr>
            <a:r>
              <a:rPr lang="en-US" altLang="en-US" sz="2400" dirty="0" smtClean="0"/>
              <a:t>What if compounding is:</a:t>
            </a:r>
          </a:p>
          <a:p>
            <a:pPr lvl="1">
              <a:lnSpc>
                <a:spcPct val="90000"/>
              </a:lnSpc>
            </a:pPr>
            <a:r>
              <a:rPr lang="en-US" altLang="en-US" sz="2200" dirty="0" smtClean="0"/>
              <a:t>12% annual,</a:t>
            </a:r>
          </a:p>
          <a:p>
            <a:pPr lvl="1">
              <a:lnSpc>
                <a:spcPct val="90000"/>
              </a:lnSpc>
            </a:pPr>
            <a:r>
              <a:rPr lang="en-US" altLang="en-US" sz="2200" dirty="0" smtClean="0"/>
              <a:t>6% semi-annual,</a:t>
            </a:r>
          </a:p>
          <a:p>
            <a:pPr lvl="1">
              <a:lnSpc>
                <a:spcPct val="90000"/>
              </a:lnSpc>
            </a:pPr>
            <a:r>
              <a:rPr lang="en-US" altLang="en-US" sz="2200" dirty="0" smtClean="0"/>
              <a:t>3% quarterly,</a:t>
            </a:r>
          </a:p>
          <a:p>
            <a:pPr lvl="1">
              <a:lnSpc>
                <a:spcPct val="90000"/>
              </a:lnSpc>
            </a:pPr>
            <a:r>
              <a:rPr lang="en-US" altLang="en-US" sz="2200" dirty="0" smtClean="0"/>
              <a:t>1% monthly?</a:t>
            </a:r>
          </a:p>
          <a:p>
            <a:pPr>
              <a:lnSpc>
                <a:spcPct val="90000"/>
              </a:lnSpc>
            </a:pPr>
            <a:endParaRPr lang="en-US" altLang="en-US" sz="2400" dirty="0" smtClean="0"/>
          </a:p>
        </p:txBody>
      </p:sp>
      <p:sp>
        <p:nvSpPr>
          <p:cNvPr id="6"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35</a:t>
            </a:fld>
            <a:endParaRPr lang="en-US" altLang="en-US"/>
          </a:p>
        </p:txBody>
      </p:sp>
      <p:sp>
        <p:nvSpPr>
          <p:cNvPr id="8" name="Footer Placeholder 7"/>
          <p:cNvSpPr>
            <a:spLocks noGrp="1"/>
          </p:cNvSpPr>
          <p:nvPr>
            <p:ph type="ftr" sz="quarter" idx="11"/>
          </p:nvPr>
        </p:nvSpPr>
        <p:spPr/>
        <p:txBody>
          <a:bodyPr/>
          <a:lstStyle/>
          <a:p>
            <a:pPr>
              <a:defRPr/>
            </a:pPr>
            <a:r>
              <a:rPr lang="en-US" altLang="en-US" dirty="0"/>
              <a:t>Compounding</a:t>
            </a:r>
          </a:p>
        </p:txBody>
      </p:sp>
    </p:spTree>
    <p:extLst>
      <p:ext uri="{BB962C8B-B14F-4D97-AF65-F5344CB8AC3E}">
        <p14:creationId xmlns:p14="http://schemas.microsoft.com/office/powerpoint/2010/main" val="22444732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229600" cy="1143000"/>
          </a:xfrm>
        </p:spPr>
        <p:txBody>
          <a:bodyPr/>
          <a:lstStyle/>
          <a:p>
            <a:r>
              <a:rPr lang="en-US" altLang="zh-TW" dirty="0" smtClean="0"/>
              <a:t>Changing Compounding Frequency</a:t>
            </a:r>
            <a:endParaRPr lang="zh-TW" altLang="en-US" dirty="0"/>
          </a:p>
        </p:txBody>
      </p:sp>
      <p:sp>
        <p:nvSpPr>
          <p:cNvPr id="6"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36</a:t>
            </a:fld>
            <a:endParaRPr lang="en-US" altLang="en-US"/>
          </a:p>
        </p:txBody>
      </p:sp>
      <p:sp>
        <p:nvSpPr>
          <p:cNvPr id="8" name="Footer Placeholder 7"/>
          <p:cNvSpPr>
            <a:spLocks noGrp="1"/>
          </p:cNvSpPr>
          <p:nvPr>
            <p:ph type="ftr" sz="quarter" idx="11"/>
          </p:nvPr>
        </p:nvSpPr>
        <p:spPr/>
        <p:txBody>
          <a:bodyPr/>
          <a:lstStyle/>
          <a:p>
            <a:pPr>
              <a:defRPr/>
            </a:pPr>
            <a:r>
              <a:rPr lang="en-US" altLang="en-US" dirty="0"/>
              <a:t>Compounding</a:t>
            </a:r>
          </a:p>
        </p:txBody>
      </p:sp>
      <p:pic>
        <p:nvPicPr>
          <p:cNvPr id="488450" name="Picture 2"/>
          <p:cNvPicPr>
            <a:picLocks noChangeAspect="1" noChangeArrowheads="1"/>
          </p:cNvPicPr>
          <p:nvPr/>
        </p:nvPicPr>
        <p:blipFill>
          <a:blip r:embed="rId3" cstate="print"/>
          <a:srcRect/>
          <a:stretch>
            <a:fillRect/>
          </a:stretch>
        </p:blipFill>
        <p:spPr bwMode="auto">
          <a:xfrm>
            <a:off x="1836738" y="1181100"/>
            <a:ext cx="5470525" cy="4762500"/>
          </a:xfrm>
          <a:prstGeom prst="rect">
            <a:avLst/>
          </a:prstGeom>
          <a:noFill/>
          <a:ln w="9525">
            <a:noFill/>
            <a:miter lim="800000"/>
            <a:headEnd/>
            <a:tailEnd/>
          </a:ln>
          <a:effectLst/>
        </p:spPr>
      </p:pic>
    </p:spTree>
    <p:extLst>
      <p:ext uri="{BB962C8B-B14F-4D97-AF65-F5344CB8AC3E}">
        <p14:creationId xmlns:p14="http://schemas.microsoft.com/office/powerpoint/2010/main" val="1775730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229600" cy="1143000"/>
          </a:xfrm>
        </p:spPr>
        <p:txBody>
          <a:bodyPr/>
          <a:lstStyle/>
          <a:p>
            <a:r>
              <a:rPr lang="en-US" altLang="zh-TW" dirty="0" smtClean="0"/>
              <a:t>Changing Compounding Frequency</a:t>
            </a:r>
            <a:endParaRPr lang="zh-TW" altLang="en-US" dirty="0"/>
          </a:p>
        </p:txBody>
      </p:sp>
      <p:sp>
        <p:nvSpPr>
          <p:cNvPr id="6"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37</a:t>
            </a:fld>
            <a:endParaRPr lang="en-US" altLang="en-US"/>
          </a:p>
        </p:txBody>
      </p:sp>
      <p:sp>
        <p:nvSpPr>
          <p:cNvPr id="8" name="Footer Placeholder 7"/>
          <p:cNvSpPr>
            <a:spLocks noGrp="1"/>
          </p:cNvSpPr>
          <p:nvPr>
            <p:ph type="ftr" sz="quarter" idx="11"/>
          </p:nvPr>
        </p:nvSpPr>
        <p:spPr/>
        <p:txBody>
          <a:bodyPr/>
          <a:lstStyle/>
          <a:p>
            <a:pPr>
              <a:defRPr/>
            </a:pPr>
            <a:r>
              <a:rPr lang="en-US" altLang="en-US" dirty="0"/>
              <a:t>Compounding</a:t>
            </a:r>
          </a:p>
        </p:txBody>
      </p:sp>
      <p:pic>
        <p:nvPicPr>
          <p:cNvPr id="489474" name="Picture 2"/>
          <p:cNvPicPr>
            <a:picLocks noChangeAspect="1" noChangeArrowheads="1"/>
          </p:cNvPicPr>
          <p:nvPr/>
        </p:nvPicPr>
        <p:blipFill>
          <a:blip r:embed="rId3" cstate="print"/>
          <a:srcRect/>
          <a:stretch>
            <a:fillRect/>
          </a:stretch>
        </p:blipFill>
        <p:spPr bwMode="auto">
          <a:xfrm>
            <a:off x="609600" y="1104900"/>
            <a:ext cx="5326063" cy="4762500"/>
          </a:xfrm>
          <a:prstGeom prst="rect">
            <a:avLst/>
          </a:prstGeom>
          <a:noFill/>
          <a:ln w="9525">
            <a:noFill/>
            <a:miter lim="800000"/>
            <a:headEnd/>
            <a:tailEnd/>
          </a:ln>
          <a:effectLst/>
        </p:spPr>
      </p:pic>
      <p:sp>
        <p:nvSpPr>
          <p:cNvPr id="10" name="TextBox 9"/>
          <p:cNvSpPr txBox="1"/>
          <p:nvPr/>
        </p:nvSpPr>
        <p:spPr>
          <a:xfrm>
            <a:off x="6324600" y="1524000"/>
            <a:ext cx="2514600" cy="2057400"/>
          </a:xfrm>
          <a:prstGeom prst="rect">
            <a:avLst/>
          </a:prstGeom>
          <a:noFill/>
          <a:ln>
            <a:noFill/>
          </a:ln>
        </p:spPr>
        <p:txBody>
          <a:bodyPr vert="horz" wrap="squar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1600" b="1" dirty="0" smtClean="0">
                <a:solidFill>
                  <a:srgbClr val="0070C0"/>
                </a:solidFill>
                <a:latin typeface="+mj-lt"/>
                <a:ea typeface="+mj-ea"/>
                <a:cs typeface="+mj-cs"/>
              </a:rPr>
              <a:t>With higher interest rates, the difference from a higher compounding frequency is even larger</a:t>
            </a:r>
            <a:endParaRPr kumimoji="0" lang="en-US" sz="1600" b="1" i="0" u="none" strike="noStrike" kern="1200" cap="none" spc="0" normalizeH="0" baseline="0" noProof="0" dirty="0" smtClean="0">
              <a:ln>
                <a:noFill/>
              </a:ln>
              <a:solidFill>
                <a:srgbClr val="0070C0"/>
              </a:solidFill>
              <a:effectLst/>
              <a:uLnTx/>
              <a:uFillTx/>
              <a:latin typeface="+mj-lt"/>
              <a:ea typeface="+mj-ea"/>
              <a:cs typeface="+mj-cs"/>
            </a:endParaRPr>
          </a:p>
        </p:txBody>
      </p:sp>
    </p:spTree>
    <p:extLst>
      <p:ext uri="{BB962C8B-B14F-4D97-AF65-F5344CB8AC3E}">
        <p14:creationId xmlns:p14="http://schemas.microsoft.com/office/powerpoint/2010/main" val="2419105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5"/>
          <p:cNvSpPr>
            <a:spLocks noGrp="1" noChangeArrowheads="1"/>
          </p:cNvSpPr>
          <p:nvPr>
            <p:ph type="title"/>
          </p:nvPr>
        </p:nvSpPr>
        <p:spPr/>
        <p:txBody>
          <a:bodyPr/>
          <a:lstStyle/>
          <a:p>
            <a:r>
              <a:rPr lang="en-US" altLang="en-US" sz="4000" dirty="0" smtClean="0"/>
              <a:t>Present Value</a:t>
            </a:r>
          </a:p>
        </p:txBody>
      </p:sp>
      <p:sp>
        <p:nvSpPr>
          <p:cNvPr id="22532" name="Rectangle 6"/>
          <p:cNvSpPr>
            <a:spLocks noGrp="1" noChangeArrowheads="1"/>
          </p:cNvSpPr>
          <p:nvPr>
            <p:ph type="body" idx="1"/>
          </p:nvPr>
        </p:nvSpPr>
        <p:spPr/>
        <p:txBody>
          <a:bodyPr>
            <a:normAutofit/>
          </a:bodyPr>
          <a:lstStyle/>
          <a:p>
            <a:r>
              <a:rPr lang="en-US" altLang="en-US" sz="2400" dirty="0" smtClean="0"/>
              <a:t>Financial instruments promise future cash payments. Valuing those payments </a:t>
            </a:r>
            <a:r>
              <a:rPr lang="en-US" altLang="en-US" sz="2400" u="sng" dirty="0" smtClean="0"/>
              <a:t>under the same or consistent assumptions</a:t>
            </a:r>
            <a:r>
              <a:rPr lang="en-US" altLang="en-US" sz="2400" dirty="0" smtClean="0"/>
              <a:t> enables us to compare several alternatives.</a:t>
            </a:r>
          </a:p>
          <a:p>
            <a:r>
              <a:rPr lang="en-US" altLang="en-US" sz="2400" b="1" dirty="0" smtClean="0"/>
              <a:t>Present value </a:t>
            </a:r>
            <a:r>
              <a:rPr lang="en-US" altLang="en-US" sz="2400" dirty="0" smtClean="0"/>
              <a:t>is the value </a:t>
            </a:r>
            <a:r>
              <a:rPr lang="en-US" altLang="en-US" sz="2400" b="1" dirty="0" smtClean="0"/>
              <a:t>today</a:t>
            </a:r>
            <a:r>
              <a:rPr lang="en-US" altLang="en-US" sz="2400" dirty="0" smtClean="0"/>
              <a:t> of a payment to be made in </a:t>
            </a:r>
            <a:r>
              <a:rPr lang="en-US" altLang="en-US" sz="2400" b="1" dirty="0" smtClean="0"/>
              <a:t>the future</a:t>
            </a:r>
            <a:r>
              <a:rPr lang="en-US" altLang="en-US" sz="2400" dirty="0" smtClean="0"/>
              <a:t>.</a:t>
            </a:r>
          </a:p>
          <a:p>
            <a:r>
              <a:rPr lang="en-US" altLang="en-US" sz="2400" dirty="0" smtClean="0"/>
              <a:t>Present value is the equivalent amount to invest today in order to be equal to a specific amount on a given future date.</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38</a:t>
            </a:fld>
            <a:endParaRPr lang="en-US" altLang="en-US"/>
          </a:p>
        </p:txBody>
      </p:sp>
      <p:sp>
        <p:nvSpPr>
          <p:cNvPr id="5" name="Footer Placeholder 4"/>
          <p:cNvSpPr>
            <a:spLocks noGrp="1"/>
          </p:cNvSpPr>
          <p:nvPr>
            <p:ph type="ftr" sz="quarter" idx="11"/>
          </p:nvPr>
        </p:nvSpPr>
        <p:spPr/>
        <p:txBody>
          <a:bodyPr/>
          <a:lstStyle/>
          <a:p>
            <a:pPr>
              <a:defRPr/>
            </a:pPr>
            <a:r>
              <a:rPr lang="en-US" altLang="en-US" dirty="0" smtClean="0"/>
              <a:t>Present Value</a:t>
            </a:r>
            <a:endParaRPr lang="en-US" altLang="en-US" dirty="0"/>
          </a:p>
        </p:txBody>
      </p:sp>
    </p:spTree>
    <p:extLst>
      <p:ext uri="{BB962C8B-B14F-4D97-AF65-F5344CB8AC3E}">
        <p14:creationId xmlns:p14="http://schemas.microsoft.com/office/powerpoint/2010/main" val="32862790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smtClean="0"/>
              <a:t>Present Value for 1 Period</a:t>
            </a:r>
            <a:endParaRPr lang="zh-TW" altLang="en-US" sz="4000"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39</a:t>
            </a:fld>
            <a:endParaRPr lang="en-US" altLang="en-US"/>
          </a:p>
        </p:txBody>
      </p:sp>
      <p:sp>
        <p:nvSpPr>
          <p:cNvPr id="5" name="Footer Placeholder 4"/>
          <p:cNvSpPr>
            <a:spLocks noGrp="1"/>
          </p:cNvSpPr>
          <p:nvPr>
            <p:ph type="ftr" sz="quarter" idx="11"/>
          </p:nvPr>
        </p:nvSpPr>
        <p:spPr/>
        <p:txBody>
          <a:bodyPr/>
          <a:lstStyle/>
          <a:p>
            <a:pPr>
              <a:defRPr/>
            </a:pPr>
            <a:r>
              <a:rPr lang="en-US" altLang="en-US" dirty="0"/>
              <a:t>Present Value</a:t>
            </a:r>
          </a:p>
        </p:txBody>
      </p:sp>
      <p:sp>
        <p:nvSpPr>
          <p:cNvPr id="6" name="Rectangle 3"/>
          <p:cNvSpPr>
            <a:spLocks noGrp="1" noChangeArrowheads="1"/>
          </p:cNvSpPr>
          <p:nvPr>
            <p:ph idx="1"/>
          </p:nvPr>
        </p:nvSpPr>
        <p:spPr/>
        <p:txBody>
          <a:bodyPr/>
          <a:lstStyle/>
          <a:p>
            <a:pPr>
              <a:lnSpc>
                <a:spcPct val="80000"/>
              </a:lnSpc>
            </a:pPr>
            <a:r>
              <a:rPr lang="en-US" altLang="en-US" sz="2400" dirty="0" smtClean="0"/>
              <a:t>Knowing the Future Value, we can find easily the Present Value:</a:t>
            </a:r>
          </a:p>
          <a:p>
            <a:pPr algn="ctr">
              <a:lnSpc>
                <a:spcPct val="80000"/>
              </a:lnSpc>
              <a:buFontTx/>
              <a:buNone/>
            </a:pPr>
            <a:endParaRPr lang="en-US" altLang="en-US" sz="2400" dirty="0" smtClean="0"/>
          </a:p>
          <a:p>
            <a:pPr algn="ctr">
              <a:lnSpc>
                <a:spcPct val="80000"/>
              </a:lnSpc>
              <a:buFontTx/>
              <a:buNone/>
            </a:pPr>
            <a:r>
              <a:rPr lang="en-US" altLang="en-US" sz="3200" dirty="0" smtClean="0"/>
              <a:t>FV = PV </a:t>
            </a:r>
            <a:r>
              <a:rPr lang="en-US" altLang="en-US" sz="3200" dirty="0" smtClean="0">
                <a:latin typeface="Tahoma" pitchFamily="34" charset="0"/>
              </a:rPr>
              <a:t>x</a:t>
            </a:r>
            <a:r>
              <a:rPr lang="en-US" altLang="en-US" sz="3200" dirty="0" smtClean="0"/>
              <a:t> (1+r), so</a:t>
            </a:r>
          </a:p>
          <a:p>
            <a:pPr algn="ctr">
              <a:lnSpc>
                <a:spcPct val="80000"/>
              </a:lnSpc>
              <a:buFontTx/>
              <a:buNone/>
            </a:pPr>
            <a:endParaRPr lang="en-US" altLang="en-US" sz="3200" dirty="0"/>
          </a:p>
          <a:p>
            <a:pPr algn="ctr">
              <a:lnSpc>
                <a:spcPct val="80000"/>
              </a:lnSpc>
              <a:buFontTx/>
              <a:buNone/>
            </a:pPr>
            <a:r>
              <a:rPr lang="en-US" altLang="en-US" sz="2400" dirty="0" smtClean="0"/>
              <a:t>PV=</a:t>
            </a:r>
          </a:p>
          <a:p>
            <a:pPr algn="ctr">
              <a:lnSpc>
                <a:spcPct val="80000"/>
              </a:lnSpc>
              <a:buFontTx/>
              <a:buNone/>
            </a:pPr>
            <a:endParaRPr lang="en-US" altLang="en-US" sz="2400" dirty="0" smtClean="0"/>
          </a:p>
          <a:p>
            <a:pPr algn="ctr">
              <a:lnSpc>
                <a:spcPct val="80000"/>
              </a:lnSpc>
              <a:buFontTx/>
              <a:buNone/>
            </a:pPr>
            <a:endParaRPr lang="en-US" altLang="en-US" sz="2400" dirty="0" smtClean="0"/>
          </a:p>
          <a:p>
            <a:pPr>
              <a:lnSpc>
                <a:spcPct val="80000"/>
              </a:lnSpc>
            </a:pPr>
            <a:endParaRPr lang="en-US" altLang="en-US" sz="2400" dirty="0" smtClean="0"/>
          </a:p>
          <a:p>
            <a:pPr>
              <a:lnSpc>
                <a:spcPct val="80000"/>
              </a:lnSpc>
            </a:pPr>
            <a:r>
              <a:rPr lang="en-US" altLang="en-US" sz="2400" dirty="0" smtClean="0"/>
              <a:t>This is just the future value calculation inverted.</a:t>
            </a:r>
          </a:p>
          <a:p>
            <a:pPr>
              <a:lnSpc>
                <a:spcPct val="80000"/>
              </a:lnSpc>
              <a:buFontTx/>
              <a:buNone/>
            </a:pPr>
            <a:endParaRPr lang="en-US" altLang="en-US" sz="2400" dirty="0" smtClean="0"/>
          </a:p>
        </p:txBody>
      </p:sp>
      <p:sp>
        <p:nvSpPr>
          <p:cNvPr id="9" name="Rectangle 8"/>
          <p:cNvSpPr/>
          <p:nvPr/>
        </p:nvSpPr>
        <p:spPr>
          <a:xfrm>
            <a:off x="3810000" y="3124200"/>
            <a:ext cx="2514600" cy="121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 name="TextBox 2"/>
              <p:cNvSpPr txBox="1"/>
              <p:nvPr/>
            </p:nvSpPr>
            <p:spPr>
              <a:xfrm>
                <a:off x="4860587" y="3276600"/>
                <a:ext cx="914400" cy="914400"/>
              </a:xfrm>
              <a:prstGeom prst="rect">
                <a:avLst/>
              </a:prstGeom>
              <a:noFill/>
            </p:spPr>
            <p:txBody>
              <a:bodyPr vert="horz" wrap="none" lIns="0" tIns="0" rIns="0" bIns="0"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14:m>
                  <m:oMathPara xmlns:m="http://schemas.openxmlformats.org/officeDocument/2006/math">
                    <m:oMathParaPr>
                      <m:jc m:val="centerGroup"/>
                    </m:oMathParaPr>
                    <m:oMath xmlns:m="http://schemas.openxmlformats.org/officeDocument/2006/math">
                      <m:f>
                        <m:fPr>
                          <m:ctrlP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fPr>
                        <m:num>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𝐹𝑉</m:t>
                          </m:r>
                        </m:num>
                        <m:den>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(1+</m:t>
                          </m:r>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𝑟</m:t>
                          </m:r>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m:t>
                          </m:r>
                        </m:den>
                      </m:f>
                    </m:oMath>
                  </m:oMathPara>
                </a14:m>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860587" y="3276600"/>
                <a:ext cx="914400" cy="91440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5185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TW">
                <a:ea typeface="新細明體" charset="-120"/>
              </a:rPr>
              <a:t>Get a Glimpse: Movies </a:t>
            </a:r>
          </a:p>
        </p:txBody>
      </p:sp>
      <p:sp>
        <p:nvSpPr>
          <p:cNvPr id="14" name="Slide Number Placeholder 4"/>
          <p:cNvSpPr>
            <a:spLocks noGrp="1"/>
          </p:cNvSpPr>
          <p:nvPr>
            <p:ph type="sldNum" sz="quarter" idx="10"/>
          </p:nvPr>
        </p:nvSpPr>
        <p:spPr>
          <a:prstGeom prst="rect">
            <a:avLst/>
          </a:prstGeom>
        </p:spPr>
        <p:txBody>
          <a:bodyPr/>
          <a:lstStyle/>
          <a:p>
            <a:fld id="{20AAFA9E-94DC-4905-A619-D748AA16A5B6}" type="slidenum">
              <a:rPr lang="en-US" altLang="zh-TW"/>
              <a:pPr/>
              <a:t>4</a:t>
            </a:fld>
            <a:endParaRPr lang="en-US" altLang="zh-TW"/>
          </a:p>
        </p:txBody>
      </p:sp>
      <p:sp>
        <p:nvSpPr>
          <p:cNvPr id="13" name="Footer Placeholder 3"/>
          <p:cNvSpPr>
            <a:spLocks noGrp="1"/>
          </p:cNvSpPr>
          <p:nvPr>
            <p:ph type="ftr" sz="quarter" idx="11"/>
          </p:nvPr>
        </p:nvSpPr>
        <p:spPr/>
        <p:txBody>
          <a:bodyPr/>
          <a:lstStyle/>
          <a:p>
            <a:r>
              <a:rPr lang="en-US" altLang="zh-TW" dirty="0" smtClean="0"/>
              <a:t>Get a Glimpse</a:t>
            </a:r>
            <a:endParaRPr lang="en-US" altLang="zh-TW" dirty="0"/>
          </a:p>
        </p:txBody>
      </p:sp>
      <p:pic>
        <p:nvPicPr>
          <p:cNvPr id="60419" name="Picture 3" descr="barbarians at the gate"/>
          <p:cNvPicPr>
            <a:picLocks noChangeAspect="1" noChangeArrowheads="1"/>
          </p:cNvPicPr>
          <p:nvPr/>
        </p:nvPicPr>
        <p:blipFill>
          <a:blip r:embed="rId3" cstate="print"/>
          <a:srcRect/>
          <a:stretch>
            <a:fillRect/>
          </a:stretch>
        </p:blipFill>
        <p:spPr bwMode="auto">
          <a:xfrm>
            <a:off x="6457950" y="1828800"/>
            <a:ext cx="1323975" cy="1771650"/>
          </a:xfrm>
          <a:prstGeom prst="rect">
            <a:avLst/>
          </a:prstGeom>
          <a:noFill/>
        </p:spPr>
      </p:pic>
      <p:pic>
        <p:nvPicPr>
          <p:cNvPr id="60420" name="Picture 4" descr="boiler room"/>
          <p:cNvPicPr>
            <a:picLocks noChangeAspect="1" noChangeArrowheads="1"/>
          </p:cNvPicPr>
          <p:nvPr/>
        </p:nvPicPr>
        <p:blipFill>
          <a:blip r:embed="rId4" cstate="print"/>
          <a:srcRect/>
          <a:stretch>
            <a:fillRect/>
          </a:stretch>
        </p:blipFill>
        <p:spPr bwMode="auto">
          <a:xfrm>
            <a:off x="6515101" y="3829050"/>
            <a:ext cx="1278731" cy="1771650"/>
          </a:xfrm>
          <a:prstGeom prst="rect">
            <a:avLst/>
          </a:prstGeom>
          <a:noFill/>
        </p:spPr>
      </p:pic>
      <p:pic>
        <p:nvPicPr>
          <p:cNvPr id="60421" name="Picture 5" descr="trading places"/>
          <p:cNvPicPr>
            <a:picLocks noChangeAspect="1" noChangeArrowheads="1"/>
          </p:cNvPicPr>
          <p:nvPr/>
        </p:nvPicPr>
        <p:blipFill>
          <a:blip r:embed="rId5" cstate="print"/>
          <a:srcRect/>
          <a:stretch>
            <a:fillRect/>
          </a:stretch>
        </p:blipFill>
        <p:spPr bwMode="auto">
          <a:xfrm>
            <a:off x="4743451" y="1828800"/>
            <a:ext cx="1394222" cy="1828800"/>
          </a:xfrm>
          <a:prstGeom prst="rect">
            <a:avLst/>
          </a:prstGeom>
          <a:noFill/>
        </p:spPr>
      </p:pic>
      <p:pic>
        <p:nvPicPr>
          <p:cNvPr id="60422" name="Picture 6" descr="wall street"/>
          <p:cNvPicPr>
            <a:picLocks noChangeAspect="1" noChangeArrowheads="1"/>
          </p:cNvPicPr>
          <p:nvPr/>
        </p:nvPicPr>
        <p:blipFill>
          <a:blip r:embed="rId6" cstate="print"/>
          <a:srcRect/>
          <a:stretch>
            <a:fillRect/>
          </a:stretch>
        </p:blipFill>
        <p:spPr bwMode="auto">
          <a:xfrm>
            <a:off x="2914650" y="1828800"/>
            <a:ext cx="1333500" cy="1885950"/>
          </a:xfrm>
          <a:prstGeom prst="rect">
            <a:avLst/>
          </a:prstGeom>
          <a:noFill/>
        </p:spPr>
      </p:pic>
      <p:pic>
        <p:nvPicPr>
          <p:cNvPr id="60423" name="Picture 7" descr="rogue trader"/>
          <p:cNvPicPr>
            <a:picLocks noChangeAspect="1" noChangeArrowheads="1"/>
          </p:cNvPicPr>
          <p:nvPr/>
        </p:nvPicPr>
        <p:blipFill>
          <a:blip r:embed="rId7" cstate="print"/>
          <a:srcRect/>
          <a:stretch>
            <a:fillRect/>
          </a:stretch>
        </p:blipFill>
        <p:spPr bwMode="auto">
          <a:xfrm>
            <a:off x="1335286" y="3886200"/>
            <a:ext cx="1329929" cy="1885950"/>
          </a:xfrm>
          <a:prstGeom prst="rect">
            <a:avLst/>
          </a:prstGeom>
          <a:noFill/>
        </p:spPr>
      </p:pic>
      <p:sp>
        <p:nvSpPr>
          <p:cNvPr id="60424" name="Rectangle 8"/>
          <p:cNvSpPr>
            <a:spLocks noChangeArrowheads="1"/>
          </p:cNvSpPr>
          <p:nvPr/>
        </p:nvSpPr>
        <p:spPr bwMode="auto">
          <a:xfrm>
            <a:off x="1485900" y="2514600"/>
            <a:ext cx="6858000" cy="369332"/>
          </a:xfrm>
          <a:prstGeom prst="rect">
            <a:avLst/>
          </a:prstGeom>
          <a:noFill/>
          <a:ln w="9525">
            <a:noFill/>
            <a:miter lim="800000"/>
            <a:headEnd/>
            <a:tailEnd/>
          </a:ln>
          <a:effectLst/>
        </p:spPr>
        <p:txBody>
          <a:bodyPr>
            <a:spAutoFit/>
          </a:bodyPr>
          <a:lstStyle/>
          <a:p>
            <a:endParaRPr lang="zh-TW" altLang="en-US"/>
          </a:p>
        </p:txBody>
      </p:sp>
      <p:pic>
        <p:nvPicPr>
          <p:cNvPr id="60425" name="Picture 9" descr="Working Girl">
            <a:hlinkClick r:id="rId8"/>
          </p:cNvPr>
          <p:cNvPicPr>
            <a:picLocks noChangeAspect="1" noChangeArrowheads="1"/>
          </p:cNvPicPr>
          <p:nvPr/>
        </p:nvPicPr>
        <p:blipFill>
          <a:blip r:embed="rId9" cstate="print"/>
          <a:srcRect/>
          <a:stretch>
            <a:fillRect/>
          </a:stretch>
        </p:blipFill>
        <p:spPr bwMode="auto">
          <a:xfrm>
            <a:off x="4800600" y="3829050"/>
            <a:ext cx="1314450" cy="1828800"/>
          </a:xfrm>
          <a:prstGeom prst="rect">
            <a:avLst/>
          </a:prstGeom>
          <a:noFill/>
        </p:spPr>
      </p:pic>
      <p:pic>
        <p:nvPicPr>
          <p:cNvPr id="60426" name="Picture 10" descr="OPM"/>
          <p:cNvPicPr>
            <a:picLocks noChangeAspect="1" noChangeArrowheads="1"/>
          </p:cNvPicPr>
          <p:nvPr/>
        </p:nvPicPr>
        <p:blipFill>
          <a:blip r:embed="rId10" cstate="print"/>
          <a:srcRect/>
          <a:stretch>
            <a:fillRect/>
          </a:stretch>
        </p:blipFill>
        <p:spPr bwMode="auto">
          <a:xfrm>
            <a:off x="2971800" y="3829050"/>
            <a:ext cx="1466850" cy="1828800"/>
          </a:xfrm>
          <a:prstGeom prst="rect">
            <a:avLst/>
          </a:prstGeom>
          <a:noFill/>
        </p:spPr>
      </p:pic>
      <p:pic>
        <p:nvPicPr>
          <p:cNvPr id="60430" name="Picture 14" descr="Dealers"/>
          <p:cNvPicPr>
            <a:picLocks noChangeAspect="1" noChangeArrowheads="1"/>
          </p:cNvPicPr>
          <p:nvPr/>
        </p:nvPicPr>
        <p:blipFill>
          <a:blip r:embed="rId11" cstate="print"/>
          <a:srcRect/>
          <a:stretch>
            <a:fillRect/>
          </a:stretch>
        </p:blipFill>
        <p:spPr bwMode="auto">
          <a:xfrm>
            <a:off x="1143000" y="1828800"/>
            <a:ext cx="1714500" cy="1714500"/>
          </a:xfrm>
          <a:prstGeom prst="rect">
            <a:avLst/>
          </a:prstGeom>
          <a:noFill/>
        </p:spPr>
      </p:pic>
    </p:spTree>
    <p:extLst>
      <p:ext uri="{BB962C8B-B14F-4D97-AF65-F5344CB8AC3E}">
        <p14:creationId xmlns:p14="http://schemas.microsoft.com/office/powerpoint/2010/main" val="249277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430"/>
                                        </p:tgtEl>
                                        <p:attrNameLst>
                                          <p:attrName>style.visibility</p:attrName>
                                        </p:attrNameLst>
                                      </p:cBhvr>
                                      <p:to>
                                        <p:strVal val="visible"/>
                                      </p:to>
                                    </p:set>
                                    <p:animEffect transition="in" filter="dissolve">
                                      <p:cBhvr>
                                        <p:cTn id="7" dur="500"/>
                                        <p:tgtEl>
                                          <p:spTgt spid="604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box(in)">
                                      <p:cBhvr>
                                        <p:cTn id="12" dur="500"/>
                                        <p:tgtEl>
                                          <p:spTgt spid="6042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0421"/>
                                        </p:tgtEl>
                                        <p:attrNameLst>
                                          <p:attrName>style.visibility</p:attrName>
                                        </p:attrNameLst>
                                      </p:cBhvr>
                                      <p:to>
                                        <p:strVal val="visible"/>
                                      </p:to>
                                    </p:set>
                                    <p:animEffect transition="in" filter="box(in)">
                                      <p:cBhvr>
                                        <p:cTn id="17" dur="500"/>
                                        <p:tgtEl>
                                          <p:spTgt spid="6042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0419"/>
                                        </p:tgtEl>
                                        <p:attrNameLst>
                                          <p:attrName>style.visibility</p:attrName>
                                        </p:attrNameLst>
                                      </p:cBhvr>
                                      <p:to>
                                        <p:strVal val="visible"/>
                                      </p:to>
                                    </p:set>
                                    <p:animEffect transition="in" filter="box(in)">
                                      <p:cBhvr>
                                        <p:cTn id="22" dur="500"/>
                                        <p:tgtEl>
                                          <p:spTgt spid="6041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0423"/>
                                        </p:tgtEl>
                                        <p:attrNameLst>
                                          <p:attrName>style.visibility</p:attrName>
                                        </p:attrNameLst>
                                      </p:cBhvr>
                                      <p:to>
                                        <p:strVal val="visible"/>
                                      </p:to>
                                    </p:set>
                                    <p:animEffect transition="in" filter="box(in)">
                                      <p:cBhvr>
                                        <p:cTn id="27" dur="500"/>
                                        <p:tgtEl>
                                          <p:spTgt spid="6042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0426"/>
                                        </p:tgtEl>
                                        <p:attrNameLst>
                                          <p:attrName>style.visibility</p:attrName>
                                        </p:attrNameLst>
                                      </p:cBhvr>
                                      <p:to>
                                        <p:strVal val="visible"/>
                                      </p:to>
                                    </p:set>
                                    <p:animEffect transition="in" filter="box(in)">
                                      <p:cBhvr>
                                        <p:cTn id="32" dur="500"/>
                                        <p:tgtEl>
                                          <p:spTgt spid="6042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0425"/>
                                        </p:tgtEl>
                                        <p:attrNameLst>
                                          <p:attrName>style.visibility</p:attrName>
                                        </p:attrNameLst>
                                      </p:cBhvr>
                                      <p:to>
                                        <p:strVal val="visible"/>
                                      </p:to>
                                    </p:set>
                                    <p:animEffect transition="in" filter="box(in)">
                                      <p:cBhvr>
                                        <p:cTn id="37" dur="500"/>
                                        <p:tgtEl>
                                          <p:spTgt spid="6042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60420"/>
                                        </p:tgtEl>
                                        <p:attrNameLst>
                                          <p:attrName>style.visibility</p:attrName>
                                        </p:attrNameLst>
                                      </p:cBhvr>
                                      <p:to>
                                        <p:strVal val="visible"/>
                                      </p:to>
                                    </p:set>
                                    <p:animEffect transition="in" filter="box(in)">
                                      <p:cBhvr>
                                        <p:cTn id="42"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smtClean="0"/>
              <a:t>Present Value for </a:t>
            </a:r>
            <a:r>
              <a:rPr lang="en-US" altLang="en-US" sz="4000" i="1" dirty="0" smtClean="0"/>
              <a:t>n</a:t>
            </a:r>
            <a:r>
              <a:rPr lang="en-US" altLang="en-US" sz="4000" dirty="0" smtClean="0"/>
              <a:t> Periods </a:t>
            </a:r>
            <a:endParaRPr lang="zh-TW" altLang="en-US" sz="4000"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40</a:t>
            </a:fld>
            <a:endParaRPr lang="en-US" altLang="en-US"/>
          </a:p>
        </p:txBody>
      </p:sp>
      <p:sp>
        <p:nvSpPr>
          <p:cNvPr id="5" name="Footer Placeholder 4"/>
          <p:cNvSpPr>
            <a:spLocks noGrp="1"/>
          </p:cNvSpPr>
          <p:nvPr>
            <p:ph type="ftr" sz="quarter" idx="11"/>
          </p:nvPr>
        </p:nvSpPr>
        <p:spPr/>
        <p:txBody>
          <a:bodyPr/>
          <a:lstStyle/>
          <a:p>
            <a:pPr>
              <a:defRPr/>
            </a:pPr>
            <a:r>
              <a:rPr lang="en-US" altLang="en-US" dirty="0"/>
              <a:t>Present Value</a:t>
            </a:r>
          </a:p>
        </p:txBody>
      </p:sp>
      <p:sp>
        <p:nvSpPr>
          <p:cNvPr id="6" name="Rectangle 3"/>
          <p:cNvSpPr txBox="1">
            <a:spLocks noChangeArrowheads="1"/>
          </p:cNvSpPr>
          <p:nvPr/>
        </p:nvSpPr>
        <p:spPr bwMode="auto">
          <a:xfrm>
            <a:off x="762000" y="1433513"/>
            <a:ext cx="7653338"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en-US" sz="2400" b="0" i="0" u="none" strike="noStrike" kern="1200" cap="none" spc="0" normalizeH="0" baseline="0" noProof="0" dirty="0" smtClean="0">
                <a:ln>
                  <a:noFill/>
                </a:ln>
                <a:solidFill>
                  <a:schemeClr val="tx1"/>
                </a:solidFill>
                <a:effectLst/>
                <a:uLnTx/>
                <a:uFillTx/>
                <a:latin typeface="+mn-lt"/>
                <a:ea typeface="新細明體" charset="-120"/>
                <a:cs typeface="+mn-cs"/>
              </a:rPr>
              <a:t>We can generalize the process as we did for future value.</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en-US" sz="2400" b="0" i="0" u="none" strike="noStrike" kern="1200" cap="none" spc="0" normalizeH="0" baseline="0" noProof="0" dirty="0" smtClean="0">
                <a:ln>
                  <a:noFill/>
                </a:ln>
                <a:solidFill>
                  <a:schemeClr val="tx1"/>
                </a:solidFill>
                <a:effectLst/>
                <a:uLnTx/>
                <a:uFillTx/>
                <a:latin typeface="+mn-lt"/>
                <a:ea typeface="新細明體" charset="-120"/>
                <a:cs typeface="+mn-cs"/>
              </a:rPr>
              <a:t>Present Value of one payment credited </a:t>
            </a:r>
            <a:r>
              <a:rPr kumimoji="0" lang="en-US" altLang="en-US" sz="2400" b="1" i="1" u="none" strike="noStrike" kern="1200" cap="none" spc="0" normalizeH="0" baseline="0" noProof="0" dirty="0" smtClean="0">
                <a:ln>
                  <a:noFill/>
                </a:ln>
                <a:solidFill>
                  <a:schemeClr val="accent3">
                    <a:lumMod val="75000"/>
                  </a:schemeClr>
                </a:solidFill>
                <a:effectLst/>
                <a:uLnTx/>
                <a:uFillTx/>
                <a:latin typeface="+mn-lt"/>
                <a:ea typeface="新細明體" charset="-120"/>
                <a:cs typeface="+mn-cs"/>
              </a:rPr>
              <a:t>n</a:t>
            </a:r>
            <a:r>
              <a:rPr kumimoji="0" lang="en-US" altLang="en-US" sz="2400" b="0" i="0" u="none" strike="noStrike" kern="1200" cap="none" spc="0" normalizeH="0" baseline="0" noProof="0" dirty="0" smtClean="0">
                <a:ln>
                  <a:noFill/>
                </a:ln>
                <a:solidFill>
                  <a:schemeClr val="tx1"/>
                </a:solidFill>
                <a:effectLst/>
                <a:uLnTx/>
                <a:uFillTx/>
                <a:latin typeface="+mn-lt"/>
                <a:ea typeface="新細明體" charset="-120"/>
                <a:cs typeface="+mn-cs"/>
              </a:rPr>
              <a:t> years in the future, but calculated at</a:t>
            </a:r>
            <a:r>
              <a:rPr kumimoji="0" lang="en-US" altLang="en-US" sz="2400" b="0" i="0" u="none" strike="noStrike" kern="1200" cap="none" spc="0" normalizeH="0" noProof="0" dirty="0" smtClean="0">
                <a:ln>
                  <a:noFill/>
                </a:ln>
                <a:solidFill>
                  <a:schemeClr val="tx1"/>
                </a:solidFill>
                <a:effectLst/>
                <a:uLnTx/>
                <a:uFillTx/>
                <a:latin typeface="+mn-lt"/>
                <a:ea typeface="新細明體" charset="-120"/>
                <a:cs typeface="+mn-cs"/>
              </a:rPr>
              <a:t> the end of each year</a:t>
            </a:r>
            <a:r>
              <a:rPr kumimoji="0" lang="en-US" altLang="en-US" sz="2400" b="0" i="0" u="none" strike="noStrike" kern="1200" cap="none" spc="0" normalizeH="0" baseline="0" noProof="0" dirty="0" smtClean="0">
                <a:ln>
                  <a:noFill/>
                </a:ln>
                <a:solidFill>
                  <a:schemeClr val="tx1"/>
                </a:solidFill>
                <a:effectLst/>
                <a:uLnTx/>
                <a:uFillTx/>
                <a:latin typeface="+mn-lt"/>
                <a:ea typeface="新細明體" charset="-120"/>
                <a:cs typeface="+mn-cs"/>
              </a:rPr>
              <a:t>:</a:t>
            </a:r>
          </a:p>
          <a:p>
            <a:pPr lvl="2">
              <a:lnSpc>
                <a:spcPct val="150000"/>
              </a:lnSpc>
              <a:spcBef>
                <a:spcPct val="20000"/>
              </a:spcBef>
              <a:buClr>
                <a:srgbClr val="953735"/>
              </a:buClr>
              <a:buSzPct val="100000"/>
              <a:defRPr/>
            </a:pPr>
            <a:r>
              <a:rPr lang="en-US" altLang="en-US" sz="2400" dirty="0" smtClean="0">
                <a:latin typeface="+mn-lt"/>
                <a:ea typeface="新細明體" charset="-120"/>
              </a:rPr>
              <a:t>PV = </a:t>
            </a:r>
            <a:endParaRPr kumimoji="0" lang="en-US" altLang="en-US" sz="2400" b="0" i="0" u="none" strike="noStrike" kern="1200" cap="none" spc="0" normalizeH="0" baseline="0" noProof="0" dirty="0" smtClean="0">
              <a:ln>
                <a:noFill/>
              </a:ln>
              <a:solidFill>
                <a:schemeClr val="tx1"/>
              </a:solidFill>
              <a:effectLst/>
              <a:uLnTx/>
              <a:uFillTx/>
              <a:latin typeface="+mn-lt"/>
              <a:ea typeface="新細明體" charset="-120"/>
              <a:cs typeface="+mn-cs"/>
            </a:endParaRP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endParaRPr kumimoji="0" lang="en-US" altLang="en-US" sz="2000" b="0" i="0" u="none" strike="noStrike" kern="1200" cap="none" spc="0" normalizeH="0" baseline="0" noProof="0" dirty="0" smtClean="0">
              <a:ln>
                <a:noFill/>
              </a:ln>
              <a:solidFill>
                <a:schemeClr val="tx1"/>
              </a:solidFill>
              <a:effectLst/>
              <a:uLnTx/>
              <a:uFillTx/>
              <a:latin typeface="+mn-lt"/>
              <a:ea typeface="新細明體" charset="-120"/>
              <a:cs typeface="+mn-cs"/>
            </a:endParaRPr>
          </a:p>
        </p:txBody>
      </p:sp>
      <mc:AlternateContent xmlns:mc="http://schemas.openxmlformats.org/markup-compatibility/2006" xmlns:a14="http://schemas.microsoft.com/office/drawing/2010/main">
        <mc:Choice Requires="a14">
          <p:sp>
            <p:nvSpPr>
              <p:cNvPr id="8" name="TextBox 7"/>
              <p:cNvSpPr txBox="1"/>
              <p:nvPr/>
            </p:nvSpPr>
            <p:spPr>
              <a:xfrm>
                <a:off x="2438400" y="3124200"/>
                <a:ext cx="914400" cy="914400"/>
              </a:xfrm>
              <a:prstGeom prst="rect">
                <a:avLst/>
              </a:prstGeom>
              <a:noFill/>
            </p:spPr>
            <p:txBody>
              <a:bodyPr vert="horz" wrap="none" lIns="0" tIns="0" rIns="0" bIns="0" rtlCol="0" anchor="ctr">
                <a:normAutofit fontScale="40000" lnSpcReduction="20000"/>
              </a:bodyPr>
              <a:lstStyle/>
              <a:p>
                <a:pPr fontAlgn="auto">
                  <a:spcAft>
                    <a:spcPts val="0"/>
                  </a:spcAft>
                </a:pPr>
                <a14:m>
                  <m:oMathPara xmlns:m="http://schemas.openxmlformats.org/officeDocument/2006/math">
                    <m:oMathParaPr>
                      <m:jc m:val="centerGroup"/>
                    </m:oMathParaPr>
                    <m:oMath xmlns:m="http://schemas.openxmlformats.org/officeDocument/2006/math">
                      <m:f>
                        <m:fPr>
                          <m:ctrlP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fPr>
                        <m:num>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𝐹𝑉</m:t>
                          </m:r>
                        </m:num>
                        <m:den>
                          <m:sSup>
                            <m:sSupPr>
                              <m:ctrlP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sSupPr>
                            <m:e>
                              <m:r>
                                <a:rPr lang="en-US" sz="4400" i="1">
                                  <a:latin typeface="Cambria Math" panose="02040503050406030204" pitchFamily="18" charset="0"/>
                                </a:rPr>
                                <m:t>(1+</m:t>
                              </m:r>
                              <m:r>
                                <a:rPr lang="en-US" sz="4400" i="1">
                                  <a:latin typeface="Cambria Math" panose="02040503050406030204" pitchFamily="18" charset="0"/>
                                </a:rPr>
                                <m:t>𝑟</m:t>
                              </m:r>
                              <m:r>
                                <a:rPr lang="en-US" sz="4400" b="0" i="1" smtClean="0">
                                  <a:latin typeface="Cambria Math" panose="02040503050406030204" pitchFamily="18" charset="0"/>
                                </a:rPr>
                                <m:t>)</m:t>
                              </m:r>
                            </m:e>
                            <m:sup>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𝑛</m:t>
                              </m:r>
                            </m:sup>
                          </m:sSup>
                        </m:den>
                      </m:f>
                    </m:oMath>
                  </m:oMathPara>
                </a14:m>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38400" y="3124200"/>
                <a:ext cx="914400" cy="914400"/>
              </a:xfrm>
              <a:prstGeom prst="rect">
                <a:avLst/>
              </a:prstGeom>
              <a:blipFill>
                <a:blip r:embed="rId2"/>
                <a:stretch>
                  <a:fillRect/>
                </a:stretch>
              </a:blipFill>
            </p:spPr>
            <p:txBody>
              <a:bodyPr/>
              <a:lstStyle/>
              <a:p>
                <a:r>
                  <a:rPr lang="en-US">
                    <a:noFill/>
                  </a:rPr>
                  <a:t> </a:t>
                </a:r>
              </a:p>
            </p:txBody>
          </p:sp>
        </mc:Fallback>
      </mc:AlternateContent>
      <p:sp>
        <p:nvSpPr>
          <p:cNvPr id="3" name="Rectangle 2"/>
          <p:cNvSpPr/>
          <p:nvPr/>
        </p:nvSpPr>
        <p:spPr>
          <a:xfrm>
            <a:off x="1676400" y="3148013"/>
            <a:ext cx="1981200" cy="890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52124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5"/>
          <p:cNvSpPr>
            <a:spLocks noGrp="1" noChangeArrowheads="1"/>
          </p:cNvSpPr>
          <p:nvPr>
            <p:ph type="title"/>
          </p:nvPr>
        </p:nvSpPr>
        <p:spPr/>
        <p:txBody>
          <a:bodyPr/>
          <a:lstStyle/>
          <a:p>
            <a:r>
              <a:rPr lang="en-US" altLang="en-US" sz="4000" dirty="0" smtClean="0"/>
              <a:t>Present Value: THE Basis for DCF</a:t>
            </a:r>
          </a:p>
        </p:txBody>
      </p:sp>
      <p:sp>
        <p:nvSpPr>
          <p:cNvPr id="23556" name="Rectangle 6"/>
          <p:cNvSpPr>
            <a:spLocks noGrp="1" noChangeArrowheads="1"/>
          </p:cNvSpPr>
          <p:nvPr>
            <p:ph type="body" idx="1"/>
          </p:nvPr>
        </p:nvSpPr>
        <p:spPr/>
        <p:txBody>
          <a:bodyPr>
            <a:normAutofit/>
          </a:bodyPr>
          <a:lstStyle/>
          <a:p>
            <a:r>
              <a:rPr lang="en-US" altLang="en-US" sz="2400" dirty="0" smtClean="0"/>
              <a:t>The present value is higher:</a:t>
            </a:r>
          </a:p>
          <a:p>
            <a:pPr lvl="1"/>
            <a:r>
              <a:rPr lang="en-US" altLang="en-US" sz="2400" dirty="0" smtClean="0"/>
              <a:t>The higher future value of the payment, </a:t>
            </a:r>
            <a:r>
              <a:rPr lang="en-US" altLang="en-US" sz="2400" dirty="0" err="1" smtClean="0"/>
              <a:t>FVn</a:t>
            </a:r>
            <a:r>
              <a:rPr lang="en-US" altLang="en-US" sz="2400" dirty="0" smtClean="0"/>
              <a:t>.</a:t>
            </a:r>
          </a:p>
          <a:p>
            <a:pPr lvl="1"/>
            <a:r>
              <a:rPr lang="en-US" altLang="en-US" sz="2400" dirty="0" smtClean="0"/>
              <a:t>The shorter time period until payment, </a:t>
            </a:r>
            <a:r>
              <a:rPr lang="en-US" altLang="en-US" sz="2400" b="1" i="1" dirty="0" smtClean="0">
                <a:solidFill>
                  <a:schemeClr val="accent3">
                    <a:lumMod val="75000"/>
                  </a:schemeClr>
                </a:solidFill>
              </a:rPr>
              <a:t>n</a:t>
            </a:r>
            <a:r>
              <a:rPr lang="en-US" altLang="en-US" sz="2400" dirty="0" smtClean="0"/>
              <a:t>.</a:t>
            </a:r>
          </a:p>
          <a:p>
            <a:pPr lvl="1"/>
            <a:r>
              <a:rPr lang="en-US" altLang="en-US" sz="2400" dirty="0" smtClean="0"/>
              <a:t>The lower the interest rate, </a:t>
            </a:r>
            <a:r>
              <a:rPr lang="en-US" altLang="en-US" sz="2400" i="1" dirty="0"/>
              <a:t>r</a:t>
            </a:r>
            <a:r>
              <a:rPr lang="en-US" altLang="en-US" sz="2400" dirty="0" smtClean="0"/>
              <a:t>. </a:t>
            </a:r>
          </a:p>
          <a:p>
            <a:r>
              <a:rPr lang="en-US" altLang="en-US" sz="2400" b="1" dirty="0" smtClean="0"/>
              <a:t>Present value is the single most important relationship in our study of financial instruments</a:t>
            </a:r>
            <a:r>
              <a:rPr lang="en-US" altLang="en-US" sz="2400" dirty="0" smtClean="0"/>
              <a:t>. </a:t>
            </a:r>
            <a:r>
              <a:rPr lang="en-US" altLang="en-US" sz="2400" b="1" dirty="0" smtClean="0">
                <a:solidFill>
                  <a:srgbClr val="0070C0"/>
                </a:solidFill>
              </a:rPr>
              <a:t>It is THE basis for Discounted Cash Flows analysis.</a:t>
            </a:r>
          </a:p>
        </p:txBody>
      </p:sp>
      <p:sp>
        <p:nvSpPr>
          <p:cNvPr id="6"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41</a:t>
            </a:fld>
            <a:endParaRPr lang="en-US" altLang="en-US"/>
          </a:p>
        </p:txBody>
      </p:sp>
      <p:sp>
        <p:nvSpPr>
          <p:cNvPr id="5" name="Footer Placeholder 4"/>
          <p:cNvSpPr>
            <a:spLocks noGrp="1"/>
          </p:cNvSpPr>
          <p:nvPr>
            <p:ph type="ftr" sz="quarter" idx="11"/>
          </p:nvPr>
        </p:nvSpPr>
        <p:spPr/>
        <p:txBody>
          <a:bodyPr/>
          <a:lstStyle/>
          <a:p>
            <a:pPr>
              <a:defRPr/>
            </a:pPr>
            <a:r>
              <a:rPr lang="en-US" altLang="en-US" dirty="0"/>
              <a:t>Present Value</a:t>
            </a:r>
          </a:p>
        </p:txBody>
      </p:sp>
    </p:spTree>
    <p:extLst>
      <p:ext uri="{BB962C8B-B14F-4D97-AF65-F5344CB8AC3E}">
        <p14:creationId xmlns:p14="http://schemas.microsoft.com/office/powerpoint/2010/main" val="3598085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rtlCol="0">
            <a:normAutofit/>
          </a:bodyPr>
          <a:lstStyle/>
          <a:p>
            <a:pPr fontAlgn="auto">
              <a:spcAft>
                <a:spcPts val="0"/>
              </a:spcAft>
              <a:defRPr/>
            </a:pPr>
            <a:r>
              <a:rPr lang="en-US" altLang="en-US" sz="3600" dirty="0" smtClean="0"/>
              <a:t>Present Value as a Function of Tenor</a:t>
            </a:r>
            <a:endParaRPr lang="en-US" altLang="en-US" sz="4000" dirty="0" smtClean="0"/>
          </a:p>
        </p:txBody>
      </p:sp>
      <p:sp>
        <p:nvSpPr>
          <p:cNvPr id="4" name="Slide Number Placeholder 3"/>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42</a:t>
            </a:fld>
            <a:endParaRPr lang="en-US" altLang="en-US"/>
          </a:p>
        </p:txBody>
      </p:sp>
      <p:sp>
        <p:nvSpPr>
          <p:cNvPr id="5" name="Footer Placeholder 4"/>
          <p:cNvSpPr>
            <a:spLocks noGrp="1"/>
          </p:cNvSpPr>
          <p:nvPr>
            <p:ph type="ftr" sz="quarter" idx="11"/>
          </p:nvPr>
        </p:nvSpPr>
        <p:spPr/>
        <p:txBody>
          <a:bodyPr/>
          <a:lstStyle/>
          <a:p>
            <a:pPr>
              <a:defRPr/>
            </a:pPr>
            <a:r>
              <a:rPr lang="en-US" altLang="en-US" dirty="0"/>
              <a:t>Present Value</a:t>
            </a:r>
          </a:p>
        </p:txBody>
      </p:sp>
      <p:pic>
        <p:nvPicPr>
          <p:cNvPr id="324609" name="Picture 1"/>
          <p:cNvPicPr>
            <a:picLocks noChangeAspect="1" noChangeArrowheads="1"/>
          </p:cNvPicPr>
          <p:nvPr/>
        </p:nvPicPr>
        <p:blipFill>
          <a:blip r:embed="rId3" cstate="print"/>
          <a:srcRect/>
          <a:stretch>
            <a:fillRect/>
          </a:stretch>
        </p:blipFill>
        <p:spPr bwMode="auto">
          <a:xfrm>
            <a:off x="609600" y="1066747"/>
            <a:ext cx="7812808" cy="5105453"/>
          </a:xfrm>
          <a:prstGeom prst="rect">
            <a:avLst/>
          </a:prstGeom>
          <a:noFill/>
          <a:ln w="9525">
            <a:noFill/>
            <a:miter lim="800000"/>
            <a:headEnd/>
            <a:tailEnd/>
          </a:ln>
          <a:effectLst/>
        </p:spPr>
      </p:pic>
    </p:spTree>
    <p:extLst>
      <p:ext uri="{BB962C8B-B14F-4D97-AF65-F5344CB8AC3E}">
        <p14:creationId xmlns:p14="http://schemas.microsoft.com/office/powerpoint/2010/main" val="14037822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200" y="0"/>
            <a:ext cx="8229600" cy="1143000"/>
          </a:xfrm>
        </p:spPr>
        <p:txBody>
          <a:bodyPr rtlCol="0">
            <a:normAutofit/>
          </a:bodyPr>
          <a:lstStyle/>
          <a:p>
            <a:pPr fontAlgn="auto">
              <a:spcAft>
                <a:spcPts val="0"/>
              </a:spcAft>
              <a:defRPr/>
            </a:pPr>
            <a:r>
              <a:rPr lang="en-US" altLang="en-US" sz="4000" dirty="0" smtClean="0"/>
              <a:t>Present Value of $100 Payment</a:t>
            </a:r>
          </a:p>
        </p:txBody>
      </p:sp>
      <p:sp>
        <p:nvSpPr>
          <p:cNvPr id="7" name="Slide Number Placeholder 3"/>
          <p:cNvSpPr>
            <a:spLocks noGrp="1"/>
          </p:cNvSpPr>
          <p:nvPr>
            <p:ph type="sldNum" sz="quarter" idx="10"/>
          </p:nvPr>
        </p:nvSpPr>
        <p:spPr/>
        <p:txBody>
          <a:bodyPr/>
          <a:lstStyle/>
          <a:p>
            <a:pPr>
              <a:defRPr/>
            </a:pPr>
            <a:fld id="{DD43D14F-EA8B-43E4-B169-114B5BB83D25}" type="slidenum">
              <a:rPr lang="en-US" altLang="en-US" smtClean="0"/>
              <a:pPr>
                <a:defRPr/>
              </a:pPr>
              <a:t>43</a:t>
            </a:fld>
            <a:endParaRPr lang="en-US" altLang="en-US"/>
          </a:p>
        </p:txBody>
      </p:sp>
      <p:sp>
        <p:nvSpPr>
          <p:cNvPr id="58371" name="Text Box 124"/>
          <p:cNvSpPr txBox="1">
            <a:spLocks noChangeArrowheads="1"/>
          </p:cNvSpPr>
          <p:nvPr/>
        </p:nvSpPr>
        <p:spPr bwMode="auto">
          <a:xfrm>
            <a:off x="6248400" y="1143000"/>
            <a:ext cx="2743200" cy="5257800"/>
          </a:xfrm>
          <a:prstGeom prst="rect">
            <a:avLst/>
          </a:prstGeom>
          <a:noFill/>
          <a:ln w="9525">
            <a:noFill/>
            <a:miter lim="800000"/>
            <a:headEnd/>
            <a:tailEnd/>
          </a:ln>
        </p:spPr>
        <p:txBody>
          <a:bodyPr/>
          <a:lstStyle/>
          <a:p>
            <a:pPr eaLnBrk="0" hangingPunct="0">
              <a:buFontTx/>
              <a:buChar char="•"/>
            </a:pPr>
            <a:r>
              <a:rPr lang="en-US" altLang="en-US" sz="2000" dirty="0" smtClean="0"/>
              <a:t> Higher </a:t>
            </a:r>
            <a:r>
              <a:rPr lang="en-US" altLang="en-US" sz="2000" dirty="0"/>
              <a:t>interest rates are associated with lower </a:t>
            </a:r>
            <a:r>
              <a:rPr lang="en-US" altLang="en-US" sz="2000" dirty="0" smtClean="0"/>
              <a:t>PV no </a:t>
            </a:r>
            <a:r>
              <a:rPr lang="en-US" altLang="en-US" sz="2000" dirty="0"/>
              <a:t>matter </a:t>
            </a:r>
            <a:r>
              <a:rPr lang="en-US" altLang="en-US" sz="2000" dirty="0" smtClean="0"/>
              <a:t>the timing </a:t>
            </a:r>
            <a:r>
              <a:rPr lang="en-US" altLang="en-US" sz="2000" dirty="0"/>
              <a:t>of the payment.</a:t>
            </a:r>
          </a:p>
          <a:p>
            <a:pPr eaLnBrk="0" hangingPunct="0">
              <a:buFontTx/>
              <a:buChar char="•"/>
            </a:pPr>
            <a:endParaRPr lang="en-US" altLang="en-US" sz="2000" dirty="0"/>
          </a:p>
          <a:p>
            <a:pPr eaLnBrk="0" hangingPunct="0">
              <a:buFontTx/>
              <a:buChar char="•"/>
            </a:pPr>
            <a:r>
              <a:rPr lang="en-US" altLang="en-US" sz="2000" dirty="0" smtClean="0"/>
              <a:t> At </a:t>
            </a:r>
            <a:r>
              <a:rPr lang="en-US" altLang="en-US" sz="2000" dirty="0"/>
              <a:t>any </a:t>
            </a:r>
            <a:r>
              <a:rPr lang="en-US" altLang="en-US" sz="2000" dirty="0" smtClean="0"/>
              <a:t>interest </a:t>
            </a:r>
            <a:r>
              <a:rPr lang="en-US" altLang="en-US" sz="2000" dirty="0"/>
              <a:t>rate, </a:t>
            </a:r>
            <a:r>
              <a:rPr lang="en-US" altLang="en-US" sz="2000" dirty="0" smtClean="0"/>
              <a:t>a longer tenor reduces PV.</a:t>
            </a:r>
          </a:p>
          <a:p>
            <a:pPr eaLnBrk="0" hangingPunct="0">
              <a:buFontTx/>
              <a:buChar char="•"/>
            </a:pPr>
            <a:endParaRPr lang="en-US" altLang="en-US" sz="2000" dirty="0" smtClean="0"/>
          </a:p>
          <a:p>
            <a:pPr eaLnBrk="0" hangingPunct="0">
              <a:buFontTx/>
              <a:buChar char="•"/>
            </a:pPr>
            <a:r>
              <a:rPr lang="en-US" altLang="en-US" sz="2000" dirty="0" smtClean="0"/>
              <a:t>For 1% interest rate variation, the difference in PV varies with rate and tenor: Convexity</a:t>
            </a:r>
            <a:endParaRPr lang="en-US" altLang="en-US" dirty="0"/>
          </a:p>
        </p:txBody>
      </p:sp>
      <p:pic>
        <p:nvPicPr>
          <p:cNvPr id="487427" name="Picture 3"/>
          <p:cNvPicPr>
            <a:picLocks noChangeAspect="1" noChangeArrowheads="1"/>
          </p:cNvPicPr>
          <p:nvPr/>
        </p:nvPicPr>
        <p:blipFill>
          <a:blip r:embed="rId3" cstate="print"/>
          <a:srcRect/>
          <a:stretch>
            <a:fillRect/>
          </a:stretch>
        </p:blipFill>
        <p:spPr bwMode="auto">
          <a:xfrm>
            <a:off x="457200" y="990600"/>
            <a:ext cx="5647810" cy="5050546"/>
          </a:xfrm>
          <a:prstGeom prst="rect">
            <a:avLst/>
          </a:prstGeom>
          <a:noFill/>
          <a:ln w="9525">
            <a:noFill/>
            <a:miter lim="800000"/>
            <a:headEnd/>
            <a:tailEnd/>
          </a:ln>
          <a:effectLst/>
        </p:spPr>
      </p:pic>
      <p:sp>
        <p:nvSpPr>
          <p:cNvPr id="6" name="Footer Placeholder 4"/>
          <p:cNvSpPr txBox="1">
            <a:spLocks/>
          </p:cNvSpPr>
          <p:nvPr/>
        </p:nvSpPr>
        <p:spPr>
          <a:xfrm>
            <a:off x="1989138" y="6143625"/>
            <a:ext cx="7154862" cy="427038"/>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altLang="en-US" smtClean="0"/>
              <a:t>Present Value</a:t>
            </a:r>
            <a:endParaRPr lang="en-US" altLang="en-US" dirty="0"/>
          </a:p>
        </p:txBody>
      </p:sp>
    </p:spTree>
    <p:extLst>
      <p:ext uri="{BB962C8B-B14F-4D97-AF65-F5344CB8AC3E}">
        <p14:creationId xmlns:p14="http://schemas.microsoft.com/office/powerpoint/2010/main" val="11079508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8"/>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1: Comparing Revenues at Different Points in Time</a:t>
            </a:r>
          </a:p>
        </p:txBody>
      </p:sp>
      <p:sp>
        <p:nvSpPr>
          <p:cNvPr id="117763" name="Rectangle 9"/>
          <p:cNvSpPr>
            <a:spLocks noGrp="1" noChangeArrowheads="1"/>
          </p:cNvSpPr>
          <p:nvPr>
            <p:ph idx="1"/>
          </p:nvPr>
        </p:nvSpPr>
        <p:spPr/>
        <p:txBody>
          <a:bodyPr rIns="91440"/>
          <a:lstStyle/>
          <a:p>
            <a:pPr eaLnBrk="1" hangingPunct="1">
              <a:lnSpc>
                <a:spcPct val="90000"/>
              </a:lnSpc>
              <a:buFontTx/>
              <a:buNone/>
            </a:pPr>
            <a:r>
              <a:rPr lang="en-US" altLang="zh-TW" dirty="0" smtClean="0">
                <a:ea typeface="ヒラギノ角ゴ Pro W3" pitchFamily="-65" charset="-128"/>
              </a:rPr>
              <a:t>Problem:  </a:t>
            </a:r>
          </a:p>
          <a:p>
            <a:pPr eaLnBrk="1" hangingPunct="1">
              <a:lnSpc>
                <a:spcPct val="90000"/>
              </a:lnSpc>
            </a:pPr>
            <a:r>
              <a:rPr lang="en-US" altLang="zh-TW" sz="2000" dirty="0" smtClean="0">
                <a:ea typeface="ヒラギノ角ゴ Pro W3" pitchFamily="-65" charset="-128"/>
              </a:rPr>
              <a:t>The launch of Sony’s PlayStation 3 was delayed until November 2006, giving Microsoft’s Xbox 360 a full year on the market without competition. Sony did not repeat this mistake in 2013 when the PS4 launched at the same time as the Xbox One.  </a:t>
            </a:r>
          </a:p>
          <a:p>
            <a:pPr eaLnBrk="1" hangingPunct="1">
              <a:lnSpc>
                <a:spcPct val="90000"/>
              </a:lnSpc>
            </a:pPr>
            <a:r>
              <a:rPr lang="en-US" altLang="zh-TW" sz="2000" dirty="0" smtClean="0">
                <a:ea typeface="ヒラギノ角ゴ Pro W3" pitchFamily="-65" charset="-128"/>
              </a:rPr>
              <a:t>It is November 2005 and you are the marketing manager for the PlayStation. You estimate that if the PlayStation 3 were ready to be launched immediately, you could sell </a:t>
            </a:r>
            <a:r>
              <a:rPr lang="en-US" altLang="zh-TW" sz="2000" b="1" dirty="0" smtClean="0">
                <a:ea typeface="ヒラギノ角ゴ Pro W3" pitchFamily="-65" charset="-128"/>
              </a:rPr>
              <a:t>$2 billion </a:t>
            </a:r>
            <a:r>
              <a:rPr lang="en-US" altLang="zh-TW" sz="2000" dirty="0" smtClean="0">
                <a:ea typeface="ヒラギノ角ゴ Pro W3" pitchFamily="-65" charset="-128"/>
              </a:rPr>
              <a:t>worth of the console in its first year. </a:t>
            </a:r>
          </a:p>
          <a:p>
            <a:pPr eaLnBrk="1" hangingPunct="1">
              <a:lnSpc>
                <a:spcPct val="90000"/>
              </a:lnSpc>
            </a:pPr>
            <a:r>
              <a:rPr lang="en-US" altLang="zh-TW" sz="2000" dirty="0" smtClean="0">
                <a:ea typeface="ヒラギノ角ゴ Pro W3" pitchFamily="-65" charset="-128"/>
              </a:rPr>
              <a:t>However, if your launch is delayed a year, you believe that Microsoft’s head start will reduce your first-year sales by </a:t>
            </a:r>
            <a:r>
              <a:rPr lang="en-US" altLang="zh-TW" sz="2000" b="1" dirty="0" smtClean="0">
                <a:ea typeface="ヒラギノ角ゴ Pro W3" pitchFamily="-65" charset="-128"/>
              </a:rPr>
              <a:t>20%</a:t>
            </a:r>
            <a:r>
              <a:rPr lang="en-US" altLang="zh-TW" sz="2000" dirty="0" smtClean="0">
                <a:ea typeface="ヒラギノ角ゴ Pro W3" pitchFamily="-65" charset="-128"/>
              </a:rPr>
              <a:t> to </a:t>
            </a:r>
            <a:r>
              <a:rPr lang="en-US" altLang="zh-TW" sz="2000" b="1" dirty="0" smtClean="0">
                <a:ea typeface="ヒラギノ角ゴ Pro W3" pitchFamily="-65" charset="-128"/>
              </a:rPr>
              <a:t>$1.6 billion</a:t>
            </a:r>
            <a:r>
              <a:rPr lang="en-US" altLang="zh-TW" sz="2000" dirty="0" smtClean="0">
                <a:ea typeface="ヒラギノ角ゴ Pro W3" pitchFamily="-65" charset="-128"/>
              </a:rPr>
              <a:t>. </a:t>
            </a:r>
          </a:p>
          <a:p>
            <a:pPr eaLnBrk="1" hangingPunct="1">
              <a:lnSpc>
                <a:spcPct val="90000"/>
              </a:lnSpc>
            </a:pPr>
            <a:r>
              <a:rPr lang="en-US" altLang="zh-TW" sz="2000" dirty="0" smtClean="0">
                <a:ea typeface="ヒラギノ角ゴ Pro W3" pitchFamily="-65" charset="-128"/>
              </a:rPr>
              <a:t>If the interest rate is </a:t>
            </a:r>
            <a:r>
              <a:rPr lang="en-US" altLang="zh-TW" sz="2000" b="1" dirty="0" smtClean="0">
                <a:ea typeface="ヒラギノ角ゴ Pro W3" pitchFamily="-65" charset="-128"/>
              </a:rPr>
              <a:t>8%</a:t>
            </a:r>
            <a:r>
              <a:rPr lang="en-US" altLang="zh-TW" sz="2000" dirty="0" smtClean="0">
                <a:ea typeface="ヒラギノ角ゴ Pro W3" pitchFamily="-65" charset="-128"/>
              </a:rPr>
              <a:t>, what is the cost of a delay in terms of dollars in 2005?</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44</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668060631"/>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4"/>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1: Comparing Revenues at Different Points in Time</a:t>
            </a:r>
          </a:p>
        </p:txBody>
      </p:sp>
      <p:sp>
        <p:nvSpPr>
          <p:cNvPr id="119811" name="Rectangle 15"/>
          <p:cNvSpPr>
            <a:spLocks noGrp="1" noChangeArrowheads="1"/>
          </p:cNvSpPr>
          <p:nvPr>
            <p:ph idx="1"/>
          </p:nvPr>
        </p:nvSpPr>
        <p:spPr/>
        <p:txBody>
          <a:bodyPr rIns="91440"/>
          <a:lstStyle/>
          <a:p>
            <a:pPr eaLnBrk="1" hangingPunct="1">
              <a:lnSpc>
                <a:spcPct val="90000"/>
              </a:lnSpc>
              <a:buFontTx/>
              <a:buNone/>
            </a:pPr>
            <a:r>
              <a:rPr lang="en-US" altLang="zh-TW" dirty="0" smtClean="0">
                <a:ea typeface="ヒラギノ角ゴ Pro W3" pitchFamily="-65" charset="-128"/>
              </a:rPr>
              <a:t>Solution:</a:t>
            </a:r>
          </a:p>
          <a:p>
            <a:pPr eaLnBrk="1" hangingPunct="1">
              <a:lnSpc>
                <a:spcPct val="90000"/>
              </a:lnSpc>
              <a:buFontTx/>
              <a:buNone/>
            </a:pPr>
            <a:r>
              <a:rPr lang="en-US" altLang="zh-TW" dirty="0" smtClean="0">
                <a:ea typeface="ヒラギノ角ゴ Pro W3" pitchFamily="-65" charset="-128"/>
              </a:rPr>
              <a:t>Plan:</a:t>
            </a:r>
          </a:p>
          <a:p>
            <a:pPr eaLnBrk="1" hangingPunct="1">
              <a:lnSpc>
                <a:spcPct val="90000"/>
              </a:lnSpc>
            </a:pPr>
            <a:r>
              <a:rPr lang="en-US" altLang="zh-TW" sz="2000" dirty="0" smtClean="0">
                <a:ea typeface="ヒラギノ角ゴ Pro W3" pitchFamily="-65" charset="-128"/>
              </a:rPr>
              <a:t>Revenues if released today: $2 billion</a:t>
            </a:r>
          </a:p>
          <a:p>
            <a:pPr eaLnBrk="1" hangingPunct="1">
              <a:lnSpc>
                <a:spcPct val="90000"/>
              </a:lnSpc>
            </a:pPr>
            <a:r>
              <a:rPr lang="en-US" altLang="zh-TW" sz="2000" dirty="0" smtClean="0">
                <a:ea typeface="ヒラギノ角ゴ Pro W3" pitchFamily="-65" charset="-128"/>
              </a:rPr>
              <a:t>Revenue if delayed: $1.6 billion</a:t>
            </a:r>
          </a:p>
          <a:p>
            <a:pPr eaLnBrk="1" hangingPunct="1">
              <a:lnSpc>
                <a:spcPct val="90000"/>
              </a:lnSpc>
            </a:pPr>
            <a:r>
              <a:rPr lang="en-US" altLang="zh-TW" sz="2000" dirty="0" smtClean="0">
                <a:ea typeface="ヒラギノ角ゴ Pro W3" pitchFamily="-65" charset="-128"/>
              </a:rPr>
              <a:t>Interest rate: 8%</a:t>
            </a:r>
          </a:p>
          <a:p>
            <a:pPr eaLnBrk="1" hangingPunct="1">
              <a:lnSpc>
                <a:spcPct val="90000"/>
              </a:lnSpc>
            </a:pPr>
            <a:r>
              <a:rPr lang="en-US" altLang="zh-TW" sz="2000" dirty="0" smtClean="0">
                <a:ea typeface="ヒラギノ角ゴ Pro W3" pitchFamily="-65" charset="-128"/>
              </a:rPr>
              <a:t>We need to compute the revenues if the launch is delayed and compare them to the revenues from launching today. </a:t>
            </a:r>
          </a:p>
          <a:p>
            <a:pPr eaLnBrk="1" hangingPunct="1">
              <a:lnSpc>
                <a:spcPct val="90000"/>
              </a:lnSpc>
            </a:pPr>
            <a:r>
              <a:rPr lang="en-US" altLang="zh-TW" sz="2000" dirty="0" smtClean="0">
                <a:ea typeface="ヒラギノ角ゴ Pro W3" pitchFamily="-65" charset="-128"/>
              </a:rPr>
              <a:t>However, in order to make a fair comparison, we need to convert the future revenues of the PlayStation if delayed into an equivalent present value of those revenues today. </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45</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47268490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3"/>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1: Comparing Revenues at Different Points in Time</a:t>
            </a:r>
          </a:p>
        </p:txBody>
      </p:sp>
      <p:sp>
        <p:nvSpPr>
          <p:cNvPr id="121859" name="Rectangle 14"/>
          <p:cNvSpPr>
            <a:spLocks noGrp="1" noChangeArrowheads="1"/>
          </p:cNvSpPr>
          <p:nvPr>
            <p:ph idx="1"/>
          </p:nvPr>
        </p:nvSpPr>
        <p:spPr/>
        <p:txBody>
          <a:bodyPr rIns="91440"/>
          <a:lstStyle/>
          <a:p>
            <a:pPr eaLnBrk="1" hangingPunct="1">
              <a:lnSpc>
                <a:spcPct val="90000"/>
              </a:lnSpc>
              <a:buFontTx/>
              <a:buNone/>
            </a:pPr>
            <a:r>
              <a:rPr lang="en-US" altLang="zh-TW" dirty="0" smtClean="0">
                <a:ea typeface="ヒラギノ角ゴ Pro W3" pitchFamily="-65" charset="-128"/>
              </a:rPr>
              <a:t>Execute:</a:t>
            </a:r>
          </a:p>
          <a:p>
            <a:pPr eaLnBrk="1" hangingPunct="1">
              <a:lnSpc>
                <a:spcPct val="90000"/>
              </a:lnSpc>
            </a:pPr>
            <a:r>
              <a:rPr lang="en-US" altLang="zh-TW" sz="2000" dirty="0" smtClean="0">
                <a:ea typeface="ヒラギノ角ゴ Pro W3" pitchFamily="-65" charset="-128"/>
              </a:rPr>
              <a:t>If the launch is delayed to 2006, revenues will drop by 20% of $2 billion, or $400 million, to $1.6 billion. </a:t>
            </a:r>
          </a:p>
          <a:p>
            <a:pPr eaLnBrk="1" hangingPunct="1">
              <a:lnSpc>
                <a:spcPct val="90000"/>
              </a:lnSpc>
            </a:pPr>
            <a:r>
              <a:rPr lang="en-US" altLang="zh-TW" sz="2000" dirty="0" smtClean="0">
                <a:ea typeface="ヒラギノ角ゴ Pro W3" pitchFamily="-65" charset="-128"/>
              </a:rPr>
              <a:t>To compare this amount to revenues of $2 billion if launched in 2005, we must convert it using the interest rate of 8% (</a:t>
            </a:r>
            <a:r>
              <a:rPr lang="en-US" altLang="zh-TW" sz="2000" dirty="0" smtClean="0">
                <a:solidFill>
                  <a:schemeClr val="accent1"/>
                </a:solidFill>
                <a:ea typeface="ヒラギノ角ゴ Pro W3" pitchFamily="-65" charset="-128"/>
              </a:rPr>
              <a:t>this is calculating the present value of the $1.6Bn)</a:t>
            </a:r>
            <a:r>
              <a:rPr lang="en-US" altLang="zh-TW" sz="2000" dirty="0" smtClean="0">
                <a:ea typeface="ヒラギノ角ゴ Pro W3" pitchFamily="-65" charset="-128"/>
              </a:rPr>
              <a:t>:</a:t>
            </a:r>
          </a:p>
          <a:p>
            <a:pPr eaLnBrk="1" hangingPunct="1">
              <a:lnSpc>
                <a:spcPct val="90000"/>
              </a:lnSpc>
              <a:buFontTx/>
              <a:buNone/>
            </a:pPr>
            <a:r>
              <a:rPr lang="de-DE" sz="1800" dirty="0" smtClean="0">
                <a:ea typeface="ヒラギノ角ゴ Pro W3" pitchFamily="-65" charset="-128"/>
              </a:rPr>
              <a:t>	$1.6 billion/1.08 = $1.481 billion in 2005</a:t>
            </a:r>
          </a:p>
          <a:p>
            <a:pPr eaLnBrk="1" hangingPunct="1">
              <a:lnSpc>
                <a:spcPct val="90000"/>
              </a:lnSpc>
            </a:pPr>
            <a:r>
              <a:rPr lang="en-US" altLang="zh-TW" sz="2000" dirty="0" smtClean="0">
                <a:ea typeface="ヒラギノ角ゴ Pro W3" pitchFamily="-65" charset="-128"/>
              </a:rPr>
              <a:t>Therefore, the cost of a delay of one year is</a:t>
            </a:r>
          </a:p>
          <a:p>
            <a:pPr lvl="1" eaLnBrk="1" hangingPunct="1">
              <a:lnSpc>
                <a:spcPct val="90000"/>
              </a:lnSpc>
              <a:buFontTx/>
              <a:buNone/>
            </a:pPr>
            <a:r>
              <a:rPr lang="en-US" altLang="zh-TW" sz="2000" dirty="0" smtClean="0">
                <a:ea typeface="ヒラギノ角ゴ Pro W3" pitchFamily="-65" charset="-128"/>
              </a:rPr>
              <a:t>$2 billion - $1.481 billion = </a:t>
            </a:r>
            <a:r>
              <a:rPr lang="en-US" altLang="zh-TW" sz="2000" b="1" dirty="0" smtClean="0">
                <a:ea typeface="ヒラギノ角ゴ Pro W3" pitchFamily="-65" charset="-128"/>
              </a:rPr>
              <a:t>$0.519 billion ($519 million).</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46</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TextBox 6"/>
          <p:cNvSpPr txBox="1"/>
          <p:nvPr/>
        </p:nvSpPr>
        <p:spPr>
          <a:xfrm>
            <a:off x="7086600" y="3573016"/>
            <a:ext cx="1877888" cy="2308324"/>
          </a:xfrm>
          <a:prstGeom prst="rect">
            <a:avLst/>
          </a:prstGeom>
          <a:noFill/>
          <a:ln w="12700">
            <a:solidFill>
              <a:schemeClr val="tx1"/>
            </a:solidFill>
          </a:ln>
        </p:spPr>
        <p:txBody>
          <a:bodyPr wrap="square" rtlCol="0">
            <a:spAutoFit/>
          </a:bodyPr>
          <a:lstStyle/>
          <a:p>
            <a:r>
              <a:rPr lang="en-US" altLang="zh-TW" dirty="0" smtClean="0">
                <a:solidFill>
                  <a:schemeClr val="accent1"/>
                </a:solidFill>
              </a:rPr>
              <a:t>In other words, we multiply the future value ($1.6Bn) by the discount factor (1/1+r) to get the present value</a:t>
            </a:r>
            <a:endParaRPr lang="zh-TW" altLang="en-US" dirty="0">
              <a:solidFill>
                <a:schemeClr val="accent1"/>
              </a:solidFill>
            </a:endParaRPr>
          </a:p>
        </p:txBody>
      </p:sp>
      <p:sp>
        <p:nvSpPr>
          <p:cNvPr id="10"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Rectangle 2"/>
          <p:cNvSpPr/>
          <p:nvPr/>
        </p:nvSpPr>
        <p:spPr>
          <a:xfrm>
            <a:off x="1219200" y="4691510"/>
            <a:ext cx="1867819" cy="646331"/>
          </a:xfrm>
          <a:prstGeom prst="rect">
            <a:avLst/>
          </a:prstGeom>
        </p:spPr>
        <p:txBody>
          <a:bodyPr wrap="none">
            <a:spAutoFit/>
          </a:bodyPr>
          <a:lstStyle/>
          <a:p>
            <a:pPr lvl="2">
              <a:lnSpc>
                <a:spcPct val="150000"/>
              </a:lnSpc>
              <a:spcBef>
                <a:spcPct val="20000"/>
              </a:spcBef>
              <a:buClr>
                <a:srgbClr val="953735"/>
              </a:buClr>
              <a:buSzPct val="100000"/>
              <a:defRPr/>
            </a:pPr>
            <a:r>
              <a:rPr lang="en-US" altLang="en-US" sz="2400" dirty="0">
                <a:ea typeface="新細明體" charset="-120"/>
              </a:rPr>
              <a:t>PV = </a:t>
            </a:r>
          </a:p>
        </p:txBody>
      </p:sp>
      <mc:AlternateContent xmlns:mc="http://schemas.openxmlformats.org/markup-compatibility/2006" xmlns:a14="http://schemas.microsoft.com/office/drawing/2010/main">
        <mc:Choice Requires="a14">
          <p:sp>
            <p:nvSpPr>
              <p:cNvPr id="11" name="TextBox 10"/>
              <p:cNvSpPr txBox="1"/>
              <p:nvPr/>
            </p:nvSpPr>
            <p:spPr>
              <a:xfrm>
                <a:off x="2996336" y="4557475"/>
                <a:ext cx="914400" cy="914400"/>
              </a:xfrm>
              <a:prstGeom prst="rect">
                <a:avLst/>
              </a:prstGeom>
              <a:noFill/>
            </p:spPr>
            <p:txBody>
              <a:bodyPr vert="horz" wrap="none" lIns="0" tIns="0" rIns="0" bIns="0" rtlCol="0" anchor="ctr">
                <a:normAutofit fontScale="40000" lnSpcReduction="20000"/>
              </a:bodyPr>
              <a:lstStyle/>
              <a:p>
                <a:pPr fontAlgn="auto">
                  <a:spcAft>
                    <a:spcPts val="0"/>
                  </a:spcAft>
                </a:pPr>
                <a14:m>
                  <m:oMathPara xmlns:m="http://schemas.openxmlformats.org/officeDocument/2006/math">
                    <m:oMathParaPr>
                      <m:jc m:val="centerGroup"/>
                    </m:oMathParaPr>
                    <m:oMath xmlns:m="http://schemas.openxmlformats.org/officeDocument/2006/math">
                      <m:f>
                        <m:fPr>
                          <m:ctrlP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fPr>
                        <m:num>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𝐹𝑉</m:t>
                          </m:r>
                        </m:num>
                        <m:den>
                          <m:sSup>
                            <m:sSupPr>
                              <m:ctrlP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sSupPr>
                            <m:e>
                              <m:r>
                                <a:rPr lang="en-US" sz="4400" i="1">
                                  <a:latin typeface="Cambria Math" panose="02040503050406030204" pitchFamily="18" charset="0"/>
                                </a:rPr>
                                <m:t>(1+</m:t>
                              </m:r>
                              <m:r>
                                <a:rPr lang="en-US" sz="4400" i="1">
                                  <a:latin typeface="Cambria Math" panose="02040503050406030204" pitchFamily="18" charset="0"/>
                                </a:rPr>
                                <m:t>𝑟</m:t>
                              </m:r>
                              <m:r>
                                <a:rPr lang="en-US" sz="4400" b="0" i="1" smtClean="0">
                                  <a:latin typeface="Cambria Math" panose="02040503050406030204" pitchFamily="18" charset="0"/>
                                </a:rPr>
                                <m:t>)</m:t>
                              </m:r>
                            </m:e>
                            <m:sup>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𝑛</m:t>
                              </m:r>
                            </m:sup>
                          </m:sSup>
                        </m:den>
                      </m:f>
                    </m:oMath>
                  </m:oMathPara>
                </a14:m>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996336" y="4557475"/>
                <a:ext cx="914400" cy="9144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37716382"/>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ヒラギノ角ゴ Pro W3" pitchFamily="-65" charset="-128"/>
              </a:rPr>
              <a:t>Example 1: Comparing Revenues at Different Points in Time</a:t>
            </a:r>
            <a:endParaRPr lang="en-US"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47</a:t>
            </a:fld>
            <a:endParaRPr lang="en-US" altLang="en-US"/>
          </a:p>
        </p:txBody>
      </p:sp>
      <p:sp>
        <p:nvSpPr>
          <p:cNvPr id="5" name="Footer Placeholder 4"/>
          <p:cNvSpPr>
            <a:spLocks noGrp="1"/>
          </p:cNvSpPr>
          <p:nvPr>
            <p:ph type="ftr" sz="quarter" idx="11"/>
          </p:nvPr>
        </p:nvSpPr>
        <p:spPr/>
        <p:txBody>
          <a:bodyPr/>
          <a:lstStyle/>
          <a:p>
            <a:pPr lvl="0"/>
            <a:r>
              <a:rPr lang="en-US" b="0" dirty="0">
                <a:solidFill>
                  <a:schemeClr val="tx1"/>
                </a:solidFill>
              </a:rPr>
              <a:t>Time Value of Money</a:t>
            </a:r>
          </a:p>
        </p:txBody>
      </p:sp>
      <p:cxnSp>
        <p:nvCxnSpPr>
          <p:cNvPr id="7" name="Straight Arrow Connector 6"/>
          <p:cNvCxnSpPr/>
          <p:nvPr/>
        </p:nvCxnSpPr>
        <p:spPr>
          <a:xfrm>
            <a:off x="1143000" y="3429000"/>
            <a:ext cx="6019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23950" y="30099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52800" y="30099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22" idx="0"/>
          </p:cNvCxnSpPr>
          <p:nvPr/>
        </p:nvCxnSpPr>
        <p:spPr>
          <a:xfrm flipH="1">
            <a:off x="5705476" y="3009900"/>
            <a:ext cx="9524" cy="150340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09600" y="2581276"/>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Nov 2005</a:t>
            </a:r>
            <a:endParaRPr lang="en-US" dirty="0"/>
          </a:p>
        </p:txBody>
      </p:sp>
      <p:sp>
        <p:nvSpPr>
          <p:cNvPr id="13" name="Oval 12"/>
          <p:cNvSpPr/>
          <p:nvPr/>
        </p:nvSpPr>
        <p:spPr>
          <a:xfrm>
            <a:off x="990601" y="3109119"/>
            <a:ext cx="304799" cy="300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4" name="Oval 13"/>
          <p:cNvSpPr/>
          <p:nvPr/>
        </p:nvSpPr>
        <p:spPr>
          <a:xfrm>
            <a:off x="3200400" y="3124200"/>
            <a:ext cx="304799" cy="300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6" name="Oval 15"/>
          <p:cNvSpPr/>
          <p:nvPr/>
        </p:nvSpPr>
        <p:spPr>
          <a:xfrm>
            <a:off x="5562599" y="3126184"/>
            <a:ext cx="304799" cy="300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9" name="Rectangle 18"/>
          <p:cNvSpPr/>
          <p:nvPr/>
        </p:nvSpPr>
        <p:spPr>
          <a:xfrm>
            <a:off x="2800352" y="2581276"/>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Nov 2006</a:t>
            </a:r>
            <a:endParaRPr lang="en-US" dirty="0"/>
          </a:p>
        </p:txBody>
      </p:sp>
      <p:sp>
        <p:nvSpPr>
          <p:cNvPr id="20" name="Rectangle 19"/>
          <p:cNvSpPr/>
          <p:nvPr/>
        </p:nvSpPr>
        <p:spPr>
          <a:xfrm>
            <a:off x="5210176" y="2581276"/>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Nov 2007</a:t>
            </a:r>
            <a:endParaRPr lang="en-US" dirty="0"/>
          </a:p>
        </p:txBody>
      </p:sp>
      <p:sp>
        <p:nvSpPr>
          <p:cNvPr id="21" name="Rectangle 20"/>
          <p:cNvSpPr/>
          <p:nvPr/>
        </p:nvSpPr>
        <p:spPr>
          <a:xfrm>
            <a:off x="2590800" y="3886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$2 </a:t>
            </a:r>
            <a:r>
              <a:rPr lang="en-US" dirty="0" err="1" smtClean="0"/>
              <a:t>Bn</a:t>
            </a:r>
            <a:endParaRPr lang="en-US" dirty="0"/>
          </a:p>
        </p:txBody>
      </p:sp>
      <p:sp>
        <p:nvSpPr>
          <p:cNvPr id="22" name="Rectangle 21"/>
          <p:cNvSpPr/>
          <p:nvPr/>
        </p:nvSpPr>
        <p:spPr>
          <a:xfrm>
            <a:off x="5086352" y="4513301"/>
            <a:ext cx="123824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$1.6 </a:t>
            </a:r>
            <a:r>
              <a:rPr lang="en-US" dirty="0" err="1" smtClean="0"/>
              <a:t>Bn</a:t>
            </a:r>
            <a:endParaRPr lang="en-US" dirty="0"/>
          </a:p>
        </p:txBody>
      </p:sp>
      <p:sp>
        <p:nvSpPr>
          <p:cNvPr id="24" name="Curved Left Arrow 23"/>
          <p:cNvSpPr/>
          <p:nvPr/>
        </p:nvSpPr>
        <p:spPr>
          <a:xfrm rot="5400000">
            <a:off x="4190996" y="4114802"/>
            <a:ext cx="685802" cy="266699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2590800" y="4495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$1.481 </a:t>
            </a:r>
            <a:r>
              <a:rPr lang="en-US" dirty="0" err="1" smtClean="0"/>
              <a:t>Bn</a:t>
            </a:r>
            <a:endParaRPr lang="en-US" dirty="0"/>
          </a:p>
        </p:txBody>
      </p:sp>
    </p:spTree>
    <p:extLst>
      <p:ext uri="{BB962C8B-B14F-4D97-AF65-F5344CB8AC3E}">
        <p14:creationId xmlns:p14="http://schemas.microsoft.com/office/powerpoint/2010/main" val="13977608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8"/>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1: Comparing Revenues at Different Points in Time</a:t>
            </a:r>
          </a:p>
        </p:txBody>
      </p:sp>
      <p:sp>
        <p:nvSpPr>
          <p:cNvPr id="123907" name="Rectangle 9"/>
          <p:cNvSpPr>
            <a:spLocks noGrp="1" noChangeArrowheads="1"/>
          </p:cNvSpPr>
          <p:nvPr>
            <p:ph idx="1"/>
          </p:nvPr>
        </p:nvSpPr>
        <p:spPr/>
        <p:txBody>
          <a:bodyPr rIns="91440"/>
          <a:lstStyle/>
          <a:p>
            <a:pPr eaLnBrk="1" hangingPunct="1">
              <a:buFontTx/>
              <a:buNone/>
            </a:pPr>
            <a:r>
              <a:rPr lang="en-US" altLang="zh-TW" dirty="0" smtClean="0">
                <a:ea typeface="ヒラギノ角ゴ Pro W3" pitchFamily="-65" charset="-128"/>
              </a:rPr>
              <a:t>Evaluate:</a:t>
            </a:r>
          </a:p>
          <a:p>
            <a:pPr eaLnBrk="1" hangingPunct="1"/>
            <a:r>
              <a:rPr lang="en-US" altLang="zh-TW" sz="2000" dirty="0" smtClean="0">
                <a:ea typeface="ヒラギノ角ゴ Pro W3" pitchFamily="-65" charset="-128"/>
              </a:rPr>
              <a:t>Delaying the project for one year was equivalent to giving up $519 million in cash.</a:t>
            </a:r>
          </a:p>
          <a:p>
            <a:pPr eaLnBrk="1" hangingPunct="1"/>
            <a:r>
              <a:rPr lang="en-US" altLang="zh-TW" sz="2000" dirty="0" smtClean="0">
                <a:ea typeface="ヒラギノ角ゴ Pro W3" pitchFamily="-65" charset="-128"/>
              </a:rPr>
              <a:t>In this example, we focused only on the effect on the first year’s revenues. However, delaying the launch delays the entire revenue stream by one year, so the total cost would be calculated in the same way by summing the cost of delay for each year of revenues.</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48</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618010078"/>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8"/>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Your Turn! </a:t>
            </a:r>
          </a:p>
        </p:txBody>
      </p:sp>
      <p:sp>
        <p:nvSpPr>
          <p:cNvPr id="125955" name="Rectangle 9"/>
          <p:cNvSpPr>
            <a:spLocks noGrp="1" noChangeArrowheads="1"/>
          </p:cNvSpPr>
          <p:nvPr>
            <p:ph idx="1"/>
          </p:nvPr>
        </p:nvSpPr>
        <p:spPr>
          <a:xfrm>
            <a:off x="457200" y="2133599"/>
            <a:ext cx="8229600" cy="3810001"/>
          </a:xfrm>
        </p:spPr>
        <p:txBody>
          <a:bodyPr rIns="91440"/>
          <a:lstStyle/>
          <a:p>
            <a:pPr eaLnBrk="1" hangingPunct="1">
              <a:lnSpc>
                <a:spcPct val="90000"/>
              </a:lnSpc>
              <a:buFontTx/>
              <a:buNone/>
            </a:pPr>
            <a:r>
              <a:rPr lang="en-US" altLang="zh-TW" dirty="0" smtClean="0">
                <a:ea typeface="ヒラギノ角ゴ Pro W3" pitchFamily="-65" charset="-128"/>
              </a:rPr>
              <a:t>Problem:  </a:t>
            </a:r>
          </a:p>
          <a:p>
            <a:pPr eaLnBrk="1" hangingPunct="1">
              <a:lnSpc>
                <a:spcPct val="90000"/>
              </a:lnSpc>
            </a:pPr>
            <a:r>
              <a:rPr lang="en-US" altLang="zh-TW" sz="2000" dirty="0" smtClean="0">
                <a:ea typeface="ヒラギノ角ゴ Pro W3" pitchFamily="-65" charset="-128"/>
              </a:rPr>
              <a:t>The launch of Sony’s PlayStation 3 was delayed until November 2006, giving Microsoft’s Xbox 360 a full year on the market without competition.</a:t>
            </a:r>
          </a:p>
          <a:p>
            <a:pPr eaLnBrk="1" hangingPunct="1">
              <a:lnSpc>
                <a:spcPct val="90000"/>
              </a:lnSpc>
            </a:pPr>
            <a:r>
              <a:rPr lang="en-US" altLang="zh-TW" sz="2000" dirty="0" smtClean="0">
                <a:ea typeface="ヒラギノ角ゴ Pro W3" pitchFamily="-65" charset="-128"/>
              </a:rPr>
              <a:t>It is November 2005 and you are the marketing manager for the PlayStation. You estimate that if the PlayStation 3 were ready to be launched immediately, you could sell </a:t>
            </a:r>
            <a:r>
              <a:rPr lang="en-US" altLang="zh-TW" sz="2000" b="1" dirty="0" smtClean="0">
                <a:ea typeface="ヒラギノ角ゴ Pro W3" pitchFamily="-65" charset="-128"/>
              </a:rPr>
              <a:t>$3 billion </a:t>
            </a:r>
            <a:r>
              <a:rPr lang="en-US" altLang="zh-TW" sz="2000" dirty="0" smtClean="0">
                <a:ea typeface="ヒラギノ角ゴ Pro W3" pitchFamily="-65" charset="-128"/>
              </a:rPr>
              <a:t>worth of the console in its first year. </a:t>
            </a:r>
          </a:p>
          <a:p>
            <a:pPr eaLnBrk="1" hangingPunct="1">
              <a:lnSpc>
                <a:spcPct val="90000"/>
              </a:lnSpc>
            </a:pPr>
            <a:r>
              <a:rPr lang="en-US" altLang="zh-TW" sz="2000" dirty="0" smtClean="0">
                <a:ea typeface="ヒラギノ角ゴ Pro W3" pitchFamily="-65" charset="-128"/>
              </a:rPr>
              <a:t>However, if your launch is delayed a year, you believe that Microsoft’s head start will reduce your first-year sales by </a:t>
            </a:r>
            <a:r>
              <a:rPr lang="en-US" altLang="zh-TW" sz="2000" b="1" dirty="0" smtClean="0">
                <a:ea typeface="ヒラギノ角ゴ Pro W3" pitchFamily="-65" charset="-128"/>
              </a:rPr>
              <a:t>35%</a:t>
            </a:r>
            <a:r>
              <a:rPr lang="en-US" altLang="zh-TW" sz="2000" dirty="0" smtClean="0">
                <a:ea typeface="ヒラギノ角ゴ Pro W3" pitchFamily="-65" charset="-128"/>
              </a:rPr>
              <a:t>. </a:t>
            </a:r>
          </a:p>
          <a:p>
            <a:pPr eaLnBrk="1" hangingPunct="1">
              <a:lnSpc>
                <a:spcPct val="90000"/>
              </a:lnSpc>
            </a:pPr>
            <a:r>
              <a:rPr lang="en-US" altLang="zh-TW" sz="2000" dirty="0" smtClean="0">
                <a:ea typeface="ヒラギノ角ゴ Pro W3" pitchFamily="-65" charset="-128"/>
              </a:rPr>
              <a:t>If the interest rate is </a:t>
            </a:r>
            <a:r>
              <a:rPr lang="en-US" altLang="zh-TW" sz="2000" b="1" dirty="0" smtClean="0">
                <a:ea typeface="ヒラギノ角ゴ Pro W3" pitchFamily="-65" charset="-128"/>
              </a:rPr>
              <a:t>6%</a:t>
            </a:r>
            <a:r>
              <a:rPr lang="en-US" altLang="zh-TW" sz="2000" dirty="0" smtClean="0">
                <a:ea typeface="ヒラギノ角ゴ Pro W3" pitchFamily="-65" charset="-128"/>
              </a:rPr>
              <a:t>, what is the cost of a delay in terms of dollars in 2005?</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49</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2" descr="Image result for playstation 3 images">
            <a:hlinkClick r:id="rId3"/>
          </p:cNvPr>
          <p:cNvPicPr>
            <a:picLocks noChangeAspect="1" noChangeArrowheads="1"/>
          </p:cNvPicPr>
          <p:nvPr/>
        </p:nvPicPr>
        <p:blipFill>
          <a:blip r:embed="rId4" cstate="print"/>
          <a:srcRect/>
          <a:stretch>
            <a:fillRect/>
          </a:stretch>
        </p:blipFill>
        <p:spPr bwMode="auto">
          <a:xfrm>
            <a:off x="6934200" y="76200"/>
            <a:ext cx="2088232" cy="2088232"/>
          </a:xfrm>
          <a:prstGeom prst="rect">
            <a:avLst/>
          </a:prstGeom>
          <a:noFill/>
        </p:spPr>
      </p:pic>
    </p:spTree>
    <p:extLst>
      <p:ext uri="{BB962C8B-B14F-4D97-AF65-F5344CB8AC3E}">
        <p14:creationId xmlns:p14="http://schemas.microsoft.com/office/powerpoint/2010/main" val="317497190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TW" dirty="0">
                <a:ea typeface="新細明體" charset="-120"/>
              </a:rPr>
              <a:t>Get a Glimpse: Books</a:t>
            </a:r>
          </a:p>
        </p:txBody>
      </p:sp>
      <p:sp>
        <p:nvSpPr>
          <p:cNvPr id="15" name="Slide Number Placeholder 4"/>
          <p:cNvSpPr>
            <a:spLocks noGrp="1"/>
          </p:cNvSpPr>
          <p:nvPr>
            <p:ph type="sldNum" sz="quarter" idx="10"/>
          </p:nvPr>
        </p:nvSpPr>
        <p:spPr>
          <a:prstGeom prst="rect">
            <a:avLst/>
          </a:prstGeom>
        </p:spPr>
        <p:txBody>
          <a:bodyPr/>
          <a:lstStyle/>
          <a:p>
            <a:fld id="{5A18230D-61E6-4719-9B28-7A851A8643C7}" type="slidenum">
              <a:rPr lang="en-US" altLang="zh-TW"/>
              <a:pPr/>
              <a:t>5</a:t>
            </a:fld>
            <a:endParaRPr lang="en-US" altLang="zh-TW"/>
          </a:p>
        </p:txBody>
      </p:sp>
      <p:sp>
        <p:nvSpPr>
          <p:cNvPr id="14" name="Footer Placeholder 3"/>
          <p:cNvSpPr>
            <a:spLocks noGrp="1"/>
          </p:cNvSpPr>
          <p:nvPr>
            <p:ph type="ftr" sz="quarter" idx="11"/>
          </p:nvPr>
        </p:nvSpPr>
        <p:spPr/>
        <p:txBody>
          <a:bodyPr/>
          <a:lstStyle/>
          <a:p>
            <a:r>
              <a:rPr lang="en-US" altLang="zh-TW" dirty="0"/>
              <a:t>Get a Glimpse</a:t>
            </a:r>
            <a:endParaRPr lang="en-US" altLang="zh-TW" dirty="0"/>
          </a:p>
        </p:txBody>
      </p:sp>
      <p:pic>
        <p:nvPicPr>
          <p:cNvPr id="130051" name="Picture 3" descr="moneky business"/>
          <p:cNvPicPr>
            <a:picLocks noChangeAspect="1" noChangeArrowheads="1"/>
          </p:cNvPicPr>
          <p:nvPr/>
        </p:nvPicPr>
        <p:blipFill>
          <a:blip r:embed="rId3" cstate="print"/>
          <a:srcRect/>
          <a:stretch>
            <a:fillRect/>
          </a:stretch>
        </p:blipFill>
        <p:spPr bwMode="auto">
          <a:xfrm>
            <a:off x="6457950" y="2057401"/>
            <a:ext cx="1543050" cy="1626394"/>
          </a:xfrm>
          <a:prstGeom prst="rect">
            <a:avLst/>
          </a:prstGeom>
          <a:noFill/>
        </p:spPr>
      </p:pic>
      <p:pic>
        <p:nvPicPr>
          <p:cNvPr id="130052" name="Picture 4" descr="FIASCO"/>
          <p:cNvPicPr>
            <a:picLocks noChangeAspect="1" noChangeArrowheads="1"/>
          </p:cNvPicPr>
          <p:nvPr/>
        </p:nvPicPr>
        <p:blipFill>
          <a:blip r:embed="rId4" cstate="print"/>
          <a:srcRect/>
          <a:stretch>
            <a:fillRect/>
          </a:stretch>
        </p:blipFill>
        <p:spPr bwMode="auto">
          <a:xfrm>
            <a:off x="5029200" y="3771901"/>
            <a:ext cx="1714500" cy="1793081"/>
          </a:xfrm>
          <a:prstGeom prst="rect">
            <a:avLst/>
          </a:prstGeom>
          <a:noFill/>
        </p:spPr>
      </p:pic>
      <p:pic>
        <p:nvPicPr>
          <p:cNvPr id="130053" name="Picture 5" descr="0273704745"/>
          <p:cNvPicPr>
            <a:picLocks noChangeAspect="1" noChangeArrowheads="1"/>
          </p:cNvPicPr>
          <p:nvPr/>
        </p:nvPicPr>
        <p:blipFill>
          <a:blip r:embed="rId5" cstate="print"/>
          <a:srcRect/>
          <a:stretch>
            <a:fillRect/>
          </a:stretch>
        </p:blipFill>
        <p:spPr bwMode="auto">
          <a:xfrm>
            <a:off x="6515100" y="4057650"/>
            <a:ext cx="1485900" cy="1485900"/>
          </a:xfrm>
          <a:prstGeom prst="rect">
            <a:avLst/>
          </a:prstGeom>
          <a:noFill/>
        </p:spPr>
      </p:pic>
      <p:pic>
        <p:nvPicPr>
          <p:cNvPr id="130054" name="Picture 6" descr="When Genius Failed: The Rise and Fall of Long-Term Capital Management">
            <a:hlinkClick r:id="rId6"/>
          </p:cNvPr>
          <p:cNvPicPr>
            <a:picLocks noChangeAspect="1" noChangeArrowheads="1"/>
          </p:cNvPicPr>
          <p:nvPr/>
        </p:nvPicPr>
        <p:blipFill>
          <a:blip r:embed="rId7" cstate="print"/>
          <a:srcRect/>
          <a:stretch>
            <a:fillRect/>
          </a:stretch>
        </p:blipFill>
        <p:spPr bwMode="auto">
          <a:xfrm>
            <a:off x="2343150" y="2000250"/>
            <a:ext cx="1714500" cy="1714500"/>
          </a:xfrm>
          <a:prstGeom prst="rect">
            <a:avLst/>
          </a:prstGeom>
          <a:noFill/>
        </p:spPr>
      </p:pic>
      <p:pic>
        <p:nvPicPr>
          <p:cNvPr id="130055" name="Picture 7" descr="barbarians at the gate_book"/>
          <p:cNvPicPr>
            <a:picLocks noChangeAspect="1" noChangeArrowheads="1"/>
          </p:cNvPicPr>
          <p:nvPr/>
        </p:nvPicPr>
        <p:blipFill>
          <a:blip r:embed="rId8" cstate="print"/>
          <a:srcRect/>
          <a:stretch>
            <a:fillRect/>
          </a:stretch>
        </p:blipFill>
        <p:spPr bwMode="auto">
          <a:xfrm>
            <a:off x="3657600" y="2057400"/>
            <a:ext cx="1771650" cy="1666875"/>
          </a:xfrm>
          <a:prstGeom prst="rect">
            <a:avLst/>
          </a:prstGeom>
          <a:noFill/>
        </p:spPr>
      </p:pic>
      <p:pic>
        <p:nvPicPr>
          <p:cNvPr id="130056" name="Picture 8" descr="liar's poker"/>
          <p:cNvPicPr>
            <a:picLocks noChangeAspect="1" noChangeArrowheads="1"/>
          </p:cNvPicPr>
          <p:nvPr/>
        </p:nvPicPr>
        <p:blipFill>
          <a:blip r:embed="rId9" cstate="print"/>
          <a:srcRect/>
          <a:stretch>
            <a:fillRect/>
          </a:stretch>
        </p:blipFill>
        <p:spPr bwMode="auto">
          <a:xfrm>
            <a:off x="1143000" y="2057401"/>
            <a:ext cx="1600200" cy="1664494"/>
          </a:xfrm>
          <a:prstGeom prst="rect">
            <a:avLst/>
          </a:prstGeom>
          <a:noFill/>
        </p:spPr>
      </p:pic>
      <p:pic>
        <p:nvPicPr>
          <p:cNvPr id="130057" name="Picture 9" descr="Hedgehogging">
            <a:hlinkClick r:id="rId10"/>
          </p:cNvPr>
          <p:cNvPicPr>
            <a:picLocks noChangeAspect="1" noChangeArrowheads="1"/>
          </p:cNvPicPr>
          <p:nvPr/>
        </p:nvPicPr>
        <p:blipFill>
          <a:blip r:embed="rId11" cstate="print"/>
          <a:srcRect/>
          <a:stretch>
            <a:fillRect/>
          </a:stretch>
        </p:blipFill>
        <p:spPr bwMode="auto">
          <a:xfrm>
            <a:off x="1143000" y="3771900"/>
            <a:ext cx="1714500" cy="1714500"/>
          </a:xfrm>
          <a:prstGeom prst="rect">
            <a:avLst/>
          </a:prstGeom>
          <a:noFill/>
        </p:spPr>
      </p:pic>
      <p:pic>
        <p:nvPicPr>
          <p:cNvPr id="130058" name="Picture 10" descr="The Big Short: Inside the Doomsday Machine">
            <a:hlinkClick r:id="rId12"/>
          </p:cNvPr>
          <p:cNvPicPr>
            <a:picLocks noChangeAspect="1" noChangeArrowheads="1"/>
          </p:cNvPicPr>
          <p:nvPr/>
        </p:nvPicPr>
        <p:blipFill>
          <a:blip r:embed="rId13" cstate="print"/>
          <a:srcRect/>
          <a:stretch>
            <a:fillRect/>
          </a:stretch>
        </p:blipFill>
        <p:spPr bwMode="auto">
          <a:xfrm>
            <a:off x="2400300" y="3829050"/>
            <a:ext cx="1657350" cy="1657350"/>
          </a:xfrm>
          <a:prstGeom prst="rect">
            <a:avLst/>
          </a:prstGeom>
          <a:noFill/>
        </p:spPr>
      </p:pic>
      <p:pic>
        <p:nvPicPr>
          <p:cNvPr id="130059" name="Picture 11" descr="0471770574"/>
          <p:cNvPicPr>
            <a:picLocks noChangeAspect="1" noChangeArrowheads="1"/>
          </p:cNvPicPr>
          <p:nvPr/>
        </p:nvPicPr>
        <p:blipFill>
          <a:blip r:embed="rId14" cstate="print"/>
          <a:srcRect/>
          <a:stretch>
            <a:fillRect/>
          </a:stretch>
        </p:blipFill>
        <p:spPr bwMode="auto">
          <a:xfrm>
            <a:off x="4000501" y="4000500"/>
            <a:ext cx="1021556" cy="1543050"/>
          </a:xfrm>
          <a:prstGeom prst="rect">
            <a:avLst/>
          </a:prstGeom>
          <a:noFill/>
        </p:spPr>
      </p:pic>
      <p:pic>
        <p:nvPicPr>
          <p:cNvPr id="130060" name="Picture 12" descr="Fool's Gold: The Inside Story of J.P. Morgan and How Wall St. Greed Corrupted Its Bold Dream and Created a Financial Catastrophe">
            <a:hlinkClick r:id="rId15"/>
          </p:cNvPr>
          <p:cNvPicPr>
            <a:picLocks noChangeAspect="1" noChangeArrowheads="1"/>
          </p:cNvPicPr>
          <p:nvPr/>
        </p:nvPicPr>
        <p:blipFill>
          <a:blip r:embed="rId16" cstate="print"/>
          <a:srcRect/>
          <a:stretch>
            <a:fillRect/>
          </a:stretch>
        </p:blipFill>
        <p:spPr bwMode="auto">
          <a:xfrm>
            <a:off x="5029200" y="1943100"/>
            <a:ext cx="1714500" cy="1714500"/>
          </a:xfrm>
          <a:prstGeom prst="rect">
            <a:avLst/>
          </a:prstGeom>
          <a:noFill/>
        </p:spPr>
      </p:pic>
    </p:spTree>
    <p:extLst>
      <p:ext uri="{BB962C8B-B14F-4D97-AF65-F5344CB8AC3E}">
        <p14:creationId xmlns:p14="http://schemas.microsoft.com/office/powerpoint/2010/main" val="57435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box(in)">
                                      <p:cBhvr>
                                        <p:cTn id="7" dur="500"/>
                                        <p:tgtEl>
                                          <p:spTgt spid="1300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0052"/>
                                        </p:tgtEl>
                                        <p:attrNameLst>
                                          <p:attrName>style.visibility</p:attrName>
                                        </p:attrNameLst>
                                      </p:cBhvr>
                                      <p:to>
                                        <p:strVal val="visible"/>
                                      </p:to>
                                    </p:set>
                                    <p:animEffect transition="in" filter="box(in)">
                                      <p:cBhvr>
                                        <p:cTn id="12" dur="500"/>
                                        <p:tgtEl>
                                          <p:spTgt spid="1300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0055"/>
                                        </p:tgtEl>
                                        <p:attrNameLst>
                                          <p:attrName>style.visibility</p:attrName>
                                        </p:attrNameLst>
                                      </p:cBhvr>
                                      <p:to>
                                        <p:strVal val="visible"/>
                                      </p:to>
                                    </p:set>
                                    <p:animEffect transition="in" filter="box(in)">
                                      <p:cBhvr>
                                        <p:cTn id="17" dur="500"/>
                                        <p:tgtEl>
                                          <p:spTgt spid="13005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0056"/>
                                        </p:tgtEl>
                                        <p:attrNameLst>
                                          <p:attrName>style.visibility</p:attrName>
                                        </p:attrNameLst>
                                      </p:cBhvr>
                                      <p:to>
                                        <p:strVal val="visible"/>
                                      </p:to>
                                    </p:set>
                                    <p:animEffect transition="in" filter="box(in)">
                                      <p:cBhvr>
                                        <p:cTn id="22" dur="500"/>
                                        <p:tgtEl>
                                          <p:spTgt spid="130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The cost of delay is</a:t>
            </a:r>
          </a:p>
          <a:p>
            <a:pPr lvl="1"/>
            <a:r>
              <a:rPr lang="en-US" altLang="zh-TW" sz="2000" dirty="0" smtClean="0">
                <a:ea typeface="ヒラギノ角ゴ Pro W3" pitchFamily="-65" charset="-128"/>
              </a:rPr>
              <a:t>$519 million </a:t>
            </a:r>
          </a:p>
          <a:p>
            <a:pPr lvl="1"/>
            <a:r>
              <a:rPr lang="en-US" altLang="zh-TW" sz="2000" dirty="0" smtClean="0">
                <a:ea typeface="ヒラギノ角ゴ Pro W3" pitchFamily="-65" charset="-128"/>
              </a:rPr>
              <a:t>$1.160 billion</a:t>
            </a:r>
          </a:p>
          <a:p>
            <a:pPr lvl="1"/>
            <a:r>
              <a:rPr lang="en-US" altLang="zh-TW" sz="2000" dirty="0" smtClean="0">
                <a:ea typeface="ヒラギノ角ゴ Pro W3" pitchFamily="-65" charset="-128"/>
              </a:rPr>
              <a:t>$2 billion</a:t>
            </a:r>
          </a:p>
          <a:p>
            <a:pPr lvl="1"/>
            <a:r>
              <a:rPr lang="en-US" altLang="zh-TW" sz="2000" dirty="0" smtClean="0">
                <a:ea typeface="ヒラギノ角ゴ Pro W3" pitchFamily="-65" charset="-128"/>
              </a:rPr>
              <a:t>I don’t care I don’t like video games</a:t>
            </a: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50</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486400" y="2115344"/>
            <a:ext cx="2887662" cy="2684463"/>
          </a:xfrm>
        </p:spPr>
      </p:pic>
      <p:sp>
        <p:nvSpPr>
          <p:cNvPr id="9"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845191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4"/>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Solution to Example: Comparing Revenues at Different Points in Time</a:t>
            </a:r>
          </a:p>
        </p:txBody>
      </p:sp>
      <p:sp>
        <p:nvSpPr>
          <p:cNvPr id="128003" name="Rectangle 15"/>
          <p:cNvSpPr>
            <a:spLocks noGrp="1" noChangeArrowheads="1"/>
          </p:cNvSpPr>
          <p:nvPr>
            <p:ph idx="1"/>
          </p:nvPr>
        </p:nvSpPr>
        <p:spPr/>
        <p:txBody>
          <a:bodyPr rIns="91440"/>
          <a:lstStyle/>
          <a:p>
            <a:pPr eaLnBrk="1" hangingPunct="1">
              <a:lnSpc>
                <a:spcPct val="90000"/>
              </a:lnSpc>
              <a:buFontTx/>
              <a:buNone/>
            </a:pPr>
            <a:r>
              <a:rPr lang="en-US" altLang="zh-TW" dirty="0" smtClean="0">
                <a:ea typeface="ヒラギノ角ゴ Pro W3" pitchFamily="-65" charset="-128"/>
              </a:rPr>
              <a:t>Solution:</a:t>
            </a:r>
          </a:p>
          <a:p>
            <a:pPr eaLnBrk="1" hangingPunct="1">
              <a:lnSpc>
                <a:spcPct val="90000"/>
              </a:lnSpc>
              <a:buFontTx/>
              <a:buNone/>
            </a:pPr>
            <a:r>
              <a:rPr lang="en-US" altLang="zh-TW" dirty="0" smtClean="0">
                <a:ea typeface="ヒラギノ角ゴ Pro W3" pitchFamily="-65" charset="-128"/>
              </a:rPr>
              <a:t>Plan:</a:t>
            </a:r>
          </a:p>
          <a:p>
            <a:pPr eaLnBrk="1" hangingPunct="1">
              <a:lnSpc>
                <a:spcPct val="90000"/>
              </a:lnSpc>
            </a:pPr>
            <a:r>
              <a:rPr lang="en-US" altLang="zh-TW" sz="2000" dirty="0" smtClean="0">
                <a:ea typeface="ヒラギノ角ゴ Pro W3" pitchFamily="-65" charset="-128"/>
              </a:rPr>
              <a:t>Revenues if released today: $3 billion, </a:t>
            </a:r>
          </a:p>
          <a:p>
            <a:pPr eaLnBrk="1" hangingPunct="1">
              <a:lnSpc>
                <a:spcPct val="90000"/>
              </a:lnSpc>
            </a:pPr>
            <a:r>
              <a:rPr lang="en-US" altLang="zh-TW" sz="2000" dirty="0" smtClean="0">
                <a:ea typeface="ヒラギノ角ゴ Pro W3" pitchFamily="-65" charset="-128"/>
              </a:rPr>
              <a:t>Revenue decrease if delayed: 35% , </a:t>
            </a:r>
          </a:p>
          <a:p>
            <a:pPr eaLnBrk="1" hangingPunct="1">
              <a:lnSpc>
                <a:spcPct val="90000"/>
              </a:lnSpc>
            </a:pPr>
            <a:r>
              <a:rPr lang="en-US" altLang="zh-TW" sz="2000" dirty="0" smtClean="0">
                <a:ea typeface="ヒラギノ角ゴ Pro W3" pitchFamily="-65" charset="-128"/>
              </a:rPr>
              <a:t>Interest rate: 6%</a:t>
            </a:r>
          </a:p>
          <a:p>
            <a:pPr eaLnBrk="1" hangingPunct="1">
              <a:lnSpc>
                <a:spcPct val="90000"/>
              </a:lnSpc>
            </a:pPr>
            <a:r>
              <a:rPr lang="en-US" altLang="zh-TW" sz="2000" dirty="0" smtClean="0">
                <a:ea typeface="ヒラギノ角ゴ Pro W3" pitchFamily="-65" charset="-128"/>
              </a:rPr>
              <a:t>We need to compute the revenues if the launch is delayed and compare them to the revenues from launching today. </a:t>
            </a:r>
          </a:p>
          <a:p>
            <a:pPr eaLnBrk="1" hangingPunct="1">
              <a:lnSpc>
                <a:spcPct val="90000"/>
              </a:lnSpc>
            </a:pPr>
            <a:r>
              <a:rPr lang="en-US" altLang="zh-TW" sz="2000" dirty="0" smtClean="0">
                <a:ea typeface="ヒラギノ角ゴ Pro W3" pitchFamily="-65" charset="-128"/>
              </a:rPr>
              <a:t>However, in order to make a fair comparison, we need to convert the future revenues of the PlayStation if delayed into an equivalent present value of those revenues today. </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51</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489919299"/>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3"/>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Solution to Example: Comparing Revenues at Different Points in Time</a:t>
            </a:r>
          </a:p>
        </p:txBody>
      </p:sp>
      <p:sp>
        <p:nvSpPr>
          <p:cNvPr id="130051" name="Rectangle 14"/>
          <p:cNvSpPr>
            <a:spLocks noGrp="1" noChangeArrowheads="1"/>
          </p:cNvSpPr>
          <p:nvPr>
            <p:ph idx="1"/>
          </p:nvPr>
        </p:nvSpPr>
        <p:spPr/>
        <p:txBody>
          <a:bodyPr rIns="91440">
            <a:normAutofit/>
          </a:bodyPr>
          <a:lstStyle/>
          <a:p>
            <a:pPr eaLnBrk="1" hangingPunct="1">
              <a:buFontTx/>
              <a:buNone/>
            </a:pPr>
            <a:r>
              <a:rPr lang="en-US" altLang="zh-TW" dirty="0" smtClean="0">
                <a:ea typeface="ヒラギノ角ゴ Pro W3" pitchFamily="-65" charset="-128"/>
              </a:rPr>
              <a:t>Execute:</a:t>
            </a:r>
          </a:p>
          <a:p>
            <a:pPr eaLnBrk="1" hangingPunct="1"/>
            <a:r>
              <a:rPr lang="en-US" altLang="zh-TW" sz="2000" dirty="0" smtClean="0">
                <a:ea typeface="ヒラギノ角ゴ Pro W3" pitchFamily="-65" charset="-128"/>
              </a:rPr>
              <a:t>If the launch is delayed to 2006, revenues will drop by 35% of $3 billion, or $1.05 billion, to $1.95 billion. </a:t>
            </a:r>
          </a:p>
          <a:p>
            <a:pPr eaLnBrk="1" hangingPunct="1"/>
            <a:r>
              <a:rPr lang="en-US" altLang="zh-TW" sz="2000" dirty="0" smtClean="0">
                <a:ea typeface="ヒラギノ角ゴ Pro W3" pitchFamily="-65" charset="-128"/>
              </a:rPr>
              <a:t>To compare this amount to revenues of $3 billion if launched in 2005, we must convert it using the interest rate of 6%:</a:t>
            </a:r>
          </a:p>
          <a:p>
            <a:pPr eaLnBrk="1" hangingPunct="1">
              <a:buFontTx/>
              <a:buNone/>
            </a:pPr>
            <a:r>
              <a:rPr lang="de-DE" sz="1800" dirty="0" smtClean="0">
                <a:ea typeface="ヒラギノ角ゴ Pro W3" pitchFamily="-65" charset="-128"/>
              </a:rPr>
              <a:t>		$1.95 billion/1.06 = $1.840 billion in 2005</a:t>
            </a:r>
            <a:endParaRPr lang="en-US" altLang="zh-TW" sz="2000" dirty="0" smtClean="0">
              <a:ea typeface="ヒラギノ角ゴ Pro W3" pitchFamily="-65" charset="-128"/>
            </a:endParaRPr>
          </a:p>
          <a:p>
            <a:pPr eaLnBrk="1" hangingPunct="1"/>
            <a:r>
              <a:rPr lang="en-US" altLang="zh-TW" sz="2000" dirty="0" smtClean="0">
                <a:ea typeface="ヒラギノ角ゴ Pro W3" pitchFamily="-65" charset="-128"/>
              </a:rPr>
              <a:t>Therefore, the cost of a delay of one year is</a:t>
            </a:r>
          </a:p>
          <a:p>
            <a:pPr lvl="1" eaLnBrk="1" hangingPunct="1">
              <a:buFontTx/>
              <a:buNone/>
            </a:pPr>
            <a:r>
              <a:rPr lang="en-US" altLang="zh-TW" sz="2000" dirty="0" smtClean="0">
                <a:ea typeface="ヒラギノ角ゴ Pro W3" pitchFamily="-65" charset="-128"/>
              </a:rPr>
              <a:t>$3 billion - $1.840 billion = $1.160 billion</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52</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0"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p:cNvSpPr/>
          <p:nvPr/>
        </p:nvSpPr>
        <p:spPr>
          <a:xfrm>
            <a:off x="5842864" y="3944035"/>
            <a:ext cx="1867819" cy="646331"/>
          </a:xfrm>
          <a:prstGeom prst="rect">
            <a:avLst/>
          </a:prstGeom>
        </p:spPr>
        <p:txBody>
          <a:bodyPr wrap="none">
            <a:spAutoFit/>
          </a:bodyPr>
          <a:lstStyle/>
          <a:p>
            <a:pPr lvl="2">
              <a:lnSpc>
                <a:spcPct val="150000"/>
              </a:lnSpc>
              <a:spcBef>
                <a:spcPct val="20000"/>
              </a:spcBef>
              <a:buClr>
                <a:srgbClr val="953735"/>
              </a:buClr>
              <a:buSzPct val="100000"/>
              <a:defRPr/>
            </a:pPr>
            <a:r>
              <a:rPr lang="en-US" altLang="en-US" sz="2400" dirty="0">
                <a:ea typeface="新細明體" charset="-120"/>
              </a:rPr>
              <a:t>PV = </a:t>
            </a:r>
          </a:p>
        </p:txBody>
      </p:sp>
      <mc:AlternateContent xmlns:mc="http://schemas.openxmlformats.org/markup-compatibility/2006" xmlns:a14="http://schemas.microsoft.com/office/drawing/2010/main">
        <mc:Choice Requires="a14">
          <p:sp>
            <p:nvSpPr>
              <p:cNvPr id="9" name="TextBox 8"/>
              <p:cNvSpPr txBox="1"/>
              <p:nvPr/>
            </p:nvSpPr>
            <p:spPr>
              <a:xfrm>
                <a:off x="7620000" y="3810000"/>
                <a:ext cx="914400" cy="914400"/>
              </a:xfrm>
              <a:prstGeom prst="rect">
                <a:avLst/>
              </a:prstGeom>
              <a:noFill/>
            </p:spPr>
            <p:txBody>
              <a:bodyPr vert="horz" wrap="none" lIns="0" tIns="0" rIns="0" bIns="0" rtlCol="0" anchor="ctr">
                <a:normAutofit fontScale="40000" lnSpcReduction="20000"/>
              </a:bodyPr>
              <a:lstStyle/>
              <a:p>
                <a:pPr fontAlgn="auto">
                  <a:spcAft>
                    <a:spcPts val="0"/>
                  </a:spcAft>
                </a:pPr>
                <a14:m>
                  <m:oMathPara xmlns:m="http://schemas.openxmlformats.org/officeDocument/2006/math">
                    <m:oMathParaPr>
                      <m:jc m:val="centerGroup"/>
                    </m:oMathParaPr>
                    <m:oMath xmlns:m="http://schemas.openxmlformats.org/officeDocument/2006/math">
                      <m:f>
                        <m:fPr>
                          <m:ctrlP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fPr>
                        <m:num>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𝐹𝑉</m:t>
                          </m:r>
                        </m:num>
                        <m:den>
                          <m:sSup>
                            <m:sSupPr>
                              <m:ctrlP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sSupPr>
                            <m:e>
                              <m:r>
                                <a:rPr lang="en-US" sz="4400" i="1">
                                  <a:latin typeface="Cambria Math" panose="02040503050406030204" pitchFamily="18" charset="0"/>
                                </a:rPr>
                                <m:t>(1+</m:t>
                              </m:r>
                              <m:r>
                                <a:rPr lang="en-US" sz="4400" i="1">
                                  <a:latin typeface="Cambria Math" panose="02040503050406030204" pitchFamily="18" charset="0"/>
                                </a:rPr>
                                <m:t>𝑟</m:t>
                              </m:r>
                              <m:r>
                                <a:rPr lang="en-US" sz="4400" b="0" i="1" smtClean="0">
                                  <a:latin typeface="Cambria Math" panose="02040503050406030204" pitchFamily="18" charset="0"/>
                                </a:rPr>
                                <m:t>)</m:t>
                              </m:r>
                            </m:e>
                            <m:sup>
                              <m:r>
                                <a:rPr kumimoji="0" lang="en-US" sz="4400" b="0"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𝑛</m:t>
                              </m:r>
                            </m:sup>
                          </m:sSup>
                        </m:den>
                      </m:f>
                    </m:oMath>
                  </m:oMathPara>
                </a14:m>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620000" y="3810000"/>
                <a:ext cx="914400" cy="914400"/>
              </a:xfrm>
              <a:prstGeom prst="rect">
                <a:avLst/>
              </a:prstGeom>
              <a:blipFill>
                <a:blip r:embed="rId3"/>
                <a:stretch>
                  <a:fillRect/>
                </a:stretch>
              </a:blipFill>
            </p:spPr>
            <p:txBody>
              <a:bodyPr/>
              <a:lstStyle/>
              <a:p>
                <a:r>
                  <a:rPr lang="en-US">
                    <a:noFill/>
                  </a:rPr>
                  <a:t> </a:t>
                </a:r>
              </a:p>
            </p:txBody>
          </p:sp>
        </mc:Fallback>
      </mc:AlternateContent>
      <p:sp>
        <p:nvSpPr>
          <p:cNvPr id="3" name="Rectangle 2"/>
          <p:cNvSpPr/>
          <p:nvPr/>
        </p:nvSpPr>
        <p:spPr>
          <a:xfrm>
            <a:off x="6629400" y="3733800"/>
            <a:ext cx="20574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502919"/>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8"/>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Solution to Example: Comparing Revenues at Different Points in Time</a:t>
            </a:r>
          </a:p>
        </p:txBody>
      </p:sp>
      <p:sp>
        <p:nvSpPr>
          <p:cNvPr id="132099" name="Rectangle 9"/>
          <p:cNvSpPr>
            <a:spLocks noGrp="1" noChangeArrowheads="1"/>
          </p:cNvSpPr>
          <p:nvPr>
            <p:ph idx="1"/>
          </p:nvPr>
        </p:nvSpPr>
        <p:spPr/>
        <p:txBody>
          <a:bodyPr rIns="91440"/>
          <a:lstStyle/>
          <a:p>
            <a:pPr eaLnBrk="1" hangingPunct="1">
              <a:buFontTx/>
              <a:buNone/>
            </a:pPr>
            <a:r>
              <a:rPr lang="en-US" altLang="zh-TW" smtClean="0">
                <a:ea typeface="ヒラギノ角ゴ Pro W3" pitchFamily="-65" charset="-128"/>
              </a:rPr>
              <a:t>Evaluate:</a:t>
            </a:r>
          </a:p>
          <a:p>
            <a:pPr eaLnBrk="1" hangingPunct="1"/>
            <a:r>
              <a:rPr lang="en-US" altLang="zh-TW" sz="2000" smtClean="0">
                <a:ea typeface="ヒラギノ角ゴ Pro W3" pitchFamily="-65" charset="-128"/>
              </a:rPr>
              <a:t>Delaying the project for one year was equivalent to giving up $1.16 billion in cash.</a:t>
            </a:r>
          </a:p>
          <a:p>
            <a:pPr eaLnBrk="1" hangingPunct="1"/>
            <a:r>
              <a:rPr lang="en-US" altLang="zh-TW" sz="2000" smtClean="0">
                <a:ea typeface="ヒラギノ角ゴ Pro W3" pitchFamily="-65" charset="-128"/>
              </a:rPr>
              <a:t>In this example, we focused only on the effect on the first year’s revenues. </a:t>
            </a:r>
          </a:p>
          <a:p>
            <a:pPr eaLnBrk="1" hangingPunct="1"/>
            <a:r>
              <a:rPr lang="en-US" altLang="zh-TW" sz="2000" smtClean="0">
                <a:ea typeface="ヒラギノ角ゴ Pro W3" pitchFamily="-65" charset="-128"/>
              </a:rPr>
              <a:t>However, delaying the launch delays the entire revenue stream by one year, so the total cost would be calculated in the same way by summing the cost of delay for each year of revenues.</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53</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60485032"/>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p:cNvSpPr>
          <p:nvPr>
            <p:ph type="title"/>
          </p:nvPr>
        </p:nvSpPr>
        <p:spPr/>
        <p:txBody>
          <a:bodyPr>
            <a:normAutofit/>
          </a:bodyPr>
          <a:lstStyle/>
          <a:p>
            <a:pPr eaLnBrk="1" hangingPunct="1"/>
            <a:r>
              <a:rPr lang="en-US" altLang="zh-TW" b="0" dirty="0" smtClean="0">
                <a:ea typeface="ヒラギノ角ゴ Pro W3" pitchFamily="-65" charset="-128"/>
              </a:rPr>
              <a:t>The Three Rules of Valuing Cash Flows</a:t>
            </a:r>
            <a:endParaRPr lang="en-US" altLang="zh-TW" dirty="0" smtClean="0">
              <a:ea typeface="ヒラギノ角ゴ Pro W3" pitchFamily="-65" charset="-128"/>
            </a:endParaRPr>
          </a:p>
        </p:txBody>
      </p:sp>
      <p:pic>
        <p:nvPicPr>
          <p:cNvPr id="177155" name="Picture 4" descr="tbl03_01.gif"/>
          <p:cNvPicPr>
            <a:picLocks noChangeAspect="1"/>
          </p:cNvPicPr>
          <p:nvPr/>
        </p:nvPicPr>
        <p:blipFill>
          <a:blip r:embed="rId2" cstate="print"/>
          <a:srcRect/>
          <a:stretch>
            <a:fillRect/>
          </a:stretch>
        </p:blipFill>
        <p:spPr bwMode="auto">
          <a:xfrm>
            <a:off x="381000" y="2276475"/>
            <a:ext cx="8534400" cy="2862263"/>
          </a:xfrm>
          <a:prstGeom prst="rect">
            <a:avLst/>
          </a:prstGeom>
          <a:noFill/>
          <a:ln w="9525">
            <a:noFill/>
            <a:miter lim="800000"/>
            <a:headEnd/>
            <a:tailEnd/>
          </a:ln>
        </p:spPr>
      </p:pic>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54</a:t>
            </a:fld>
            <a:endParaRPr lang="en-US" altLang="en-US"/>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7" name="Straight Connector 6"/>
          <p:cNvCxnSpPr/>
          <p:nvPr/>
        </p:nvCxnSpPr>
        <p:spPr>
          <a:xfrm>
            <a:off x="152400" y="152400"/>
            <a:ext cx="8915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152400" y="6019800"/>
            <a:ext cx="8915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152400" y="152400"/>
            <a:ext cx="0" cy="5867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9067800" y="152400"/>
            <a:ext cx="0" cy="58674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032871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4"/>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Valuing Cash Flows at Different Points in Time</a:t>
            </a:r>
          </a:p>
        </p:txBody>
      </p:sp>
      <p:sp>
        <p:nvSpPr>
          <p:cNvPr id="138243" name="Content Placeholder 10"/>
          <p:cNvSpPr>
            <a:spLocks noGrp="1"/>
          </p:cNvSpPr>
          <p:nvPr>
            <p:ph idx="1"/>
          </p:nvPr>
        </p:nvSpPr>
        <p:spPr/>
        <p:txBody>
          <a:bodyPr rIns="91440"/>
          <a:lstStyle/>
          <a:p>
            <a:pPr eaLnBrk="1" hangingPunct="1"/>
            <a:r>
              <a:rPr lang="en-US" altLang="zh-TW" b="1" dirty="0" smtClean="0">
                <a:solidFill>
                  <a:srgbClr val="FF0000"/>
                </a:solidFill>
                <a:ea typeface="ヒラギノ角ゴ Pro W3" pitchFamily="-65" charset="-128"/>
              </a:rPr>
              <a:t>Rule 1</a:t>
            </a:r>
            <a:r>
              <a:rPr lang="en-US" altLang="zh-TW" dirty="0" smtClean="0">
                <a:solidFill>
                  <a:srgbClr val="FF0000"/>
                </a:solidFill>
                <a:ea typeface="ヒラギノ角ゴ Pro W3" pitchFamily="-65" charset="-128"/>
              </a:rPr>
              <a:t>: </a:t>
            </a:r>
            <a:r>
              <a:rPr lang="en-US" altLang="zh-TW" dirty="0" smtClean="0">
                <a:ea typeface="ヒラギノ角ゴ Pro W3" pitchFamily="-65" charset="-128"/>
              </a:rPr>
              <a:t>Comparing and Combining Values</a:t>
            </a:r>
          </a:p>
          <a:p>
            <a:pPr lvl="1" eaLnBrk="1" hangingPunct="1"/>
            <a:r>
              <a:rPr lang="en-US" altLang="zh-TW" sz="2000" dirty="0" smtClean="0">
                <a:ea typeface="ヒラギノ角ゴ Pro W3" pitchFamily="-65" charset="-128"/>
              </a:rPr>
              <a:t>It is only possible to compare or combine values </a:t>
            </a:r>
            <a:r>
              <a:rPr lang="en-US" altLang="zh-TW" sz="2000" b="1" dirty="0" smtClean="0">
                <a:ea typeface="ヒラギノ角ゴ Pro W3" pitchFamily="-65" charset="-128"/>
              </a:rPr>
              <a:t>at the same point in time</a:t>
            </a:r>
          </a:p>
          <a:p>
            <a:pPr eaLnBrk="1" hangingPunct="1"/>
            <a:endParaRPr lang="en-US" altLang="zh-TW" dirty="0" smtClean="0">
              <a:ea typeface="ヒラギノ角ゴ Pro W3" pitchFamily="-65" charset="-128"/>
            </a:endParaRPr>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55</a:t>
            </a:fld>
            <a:endParaRPr lang="en-US" altLang="en-US"/>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51361543"/>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4"/>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Valuing Cash Flows at Different Points in Time</a:t>
            </a:r>
          </a:p>
        </p:txBody>
      </p:sp>
      <p:sp>
        <p:nvSpPr>
          <p:cNvPr id="140291" name="Content Placeholder 10"/>
          <p:cNvSpPr>
            <a:spLocks noGrp="1"/>
          </p:cNvSpPr>
          <p:nvPr>
            <p:ph idx="1"/>
          </p:nvPr>
        </p:nvSpPr>
        <p:spPr/>
        <p:txBody>
          <a:bodyPr rIns="91440"/>
          <a:lstStyle/>
          <a:p>
            <a:pPr eaLnBrk="1" hangingPunct="1"/>
            <a:r>
              <a:rPr lang="en-US" altLang="zh-TW" b="1" dirty="0" smtClean="0">
                <a:solidFill>
                  <a:srgbClr val="FF0000"/>
                </a:solidFill>
                <a:ea typeface="ヒラギノ角ゴ Pro W3" pitchFamily="-65" charset="-128"/>
              </a:rPr>
              <a:t>Rule 2</a:t>
            </a:r>
            <a:r>
              <a:rPr lang="en-US" altLang="zh-TW" dirty="0" smtClean="0">
                <a:ea typeface="ヒラギノ角ゴ Pro W3" pitchFamily="-65" charset="-128"/>
              </a:rPr>
              <a:t>: Compounding</a:t>
            </a:r>
          </a:p>
          <a:p>
            <a:pPr lvl="1" eaLnBrk="1" hangingPunct="1"/>
            <a:r>
              <a:rPr lang="en-US" altLang="zh-TW" sz="2000" dirty="0" smtClean="0">
                <a:ea typeface="ヒラギノ角ゴ Pro W3" pitchFamily="-65" charset="-128"/>
              </a:rPr>
              <a:t>To calculate a cash flow’s </a:t>
            </a:r>
            <a:r>
              <a:rPr lang="en-US" altLang="zh-TW" sz="2000" b="1" dirty="0" smtClean="0">
                <a:ea typeface="ヒラギノ角ゴ Pro W3" pitchFamily="-65" charset="-128"/>
              </a:rPr>
              <a:t>future value</a:t>
            </a:r>
            <a:r>
              <a:rPr lang="en-US" altLang="zh-TW" sz="2000" dirty="0" smtClean="0">
                <a:ea typeface="ヒラギノ角ゴ Pro W3" pitchFamily="-65" charset="-128"/>
              </a:rPr>
              <a:t>, you must </a:t>
            </a:r>
            <a:r>
              <a:rPr lang="en-US" altLang="zh-TW" sz="2000" b="1" dirty="0" smtClean="0">
                <a:ea typeface="ヒラギノ角ゴ Pro W3" pitchFamily="-65" charset="-128"/>
              </a:rPr>
              <a:t>compound</a:t>
            </a:r>
            <a:r>
              <a:rPr lang="en-US" altLang="zh-TW" sz="2000" dirty="0" smtClean="0">
                <a:ea typeface="ヒラギノ角ゴ Pro W3" pitchFamily="-65" charset="-128"/>
              </a:rPr>
              <a:t> it</a:t>
            </a: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a:r>
              <a:rPr lang="en-US" altLang="zh-TW" sz="2000" b="1" dirty="0" smtClean="0">
                <a:solidFill>
                  <a:srgbClr val="FF0000"/>
                </a:solidFill>
                <a:ea typeface="ヒラギノ角ゴ Pro W3" pitchFamily="-65" charset="-128"/>
              </a:rPr>
              <a:t>Compound Interest = The effect of earning “interest on interest”</a:t>
            </a:r>
          </a:p>
          <a:p>
            <a:pPr lvl="1" eaLnBrk="1" hangingPunct="1"/>
            <a:endParaRPr lang="en-US" altLang="zh-TW" sz="2000" b="1" dirty="0" smtClean="0">
              <a:solidFill>
                <a:srgbClr val="FF0000"/>
              </a:solidFill>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p:txBody>
      </p:sp>
      <p:pic>
        <p:nvPicPr>
          <p:cNvPr id="140292" name="Picture 2"/>
          <p:cNvPicPr>
            <a:picLocks noChangeAspect="1" noChangeArrowheads="1"/>
          </p:cNvPicPr>
          <p:nvPr/>
        </p:nvPicPr>
        <p:blipFill>
          <a:blip r:embed="rId3" cstate="print"/>
          <a:srcRect/>
          <a:stretch>
            <a:fillRect/>
          </a:stretch>
        </p:blipFill>
        <p:spPr bwMode="auto">
          <a:xfrm>
            <a:off x="1676400" y="2780928"/>
            <a:ext cx="5219700" cy="1276350"/>
          </a:xfrm>
          <a:prstGeom prst="rect">
            <a:avLst/>
          </a:prstGeom>
          <a:noFill/>
          <a:ln w="9525">
            <a:noFill/>
            <a:miter lim="800000"/>
            <a:headEnd/>
            <a:tailEnd/>
          </a:ln>
        </p:spPr>
      </p:pic>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6" descr="eq03_01"/>
          <p:cNvPicPr>
            <a:picLocks noChangeAspect="1" noChangeArrowheads="1"/>
          </p:cNvPicPr>
          <p:nvPr/>
        </p:nvPicPr>
        <p:blipFill>
          <a:blip r:embed="rId4" cstate="print"/>
          <a:srcRect/>
          <a:stretch>
            <a:fillRect/>
          </a:stretch>
        </p:blipFill>
        <p:spPr bwMode="auto">
          <a:xfrm>
            <a:off x="1043608" y="5085184"/>
            <a:ext cx="7397750" cy="949325"/>
          </a:xfrm>
          <a:prstGeom prst="rect">
            <a:avLst/>
          </a:prstGeom>
          <a:noFill/>
          <a:ln w="9525">
            <a:noFill/>
            <a:miter lim="800000"/>
            <a:headEnd/>
            <a:tailEnd/>
          </a:ln>
        </p:spPr>
      </p:pic>
      <p:sp>
        <p:nvSpPr>
          <p:cNvPr id="10" name="Rectangle 9"/>
          <p:cNvSpPr/>
          <p:nvPr/>
        </p:nvSpPr>
        <p:spPr>
          <a:xfrm>
            <a:off x="899592" y="5013176"/>
            <a:ext cx="6984776"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56</a:t>
            </a:fld>
            <a:endParaRPr lang="en-US" altLang="en-US"/>
          </a:p>
        </p:txBody>
      </p:sp>
      <p:sp>
        <p:nvSpPr>
          <p:cNvPr id="11"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634621968"/>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4"/>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Valuing Cash Flows at Different Points in Time</a:t>
            </a:r>
          </a:p>
        </p:txBody>
      </p:sp>
      <p:sp>
        <p:nvSpPr>
          <p:cNvPr id="146435" name="Content Placeholder 10"/>
          <p:cNvSpPr>
            <a:spLocks noGrp="1"/>
          </p:cNvSpPr>
          <p:nvPr>
            <p:ph idx="1"/>
          </p:nvPr>
        </p:nvSpPr>
        <p:spPr/>
        <p:txBody>
          <a:bodyPr rIns="91440"/>
          <a:lstStyle/>
          <a:p>
            <a:pPr eaLnBrk="1" hangingPunct="1"/>
            <a:r>
              <a:rPr lang="en-US" altLang="zh-TW" b="1" dirty="0" smtClean="0">
                <a:solidFill>
                  <a:srgbClr val="FF0000"/>
                </a:solidFill>
                <a:ea typeface="ヒラギノ角ゴ Pro W3" pitchFamily="-65" charset="-128"/>
              </a:rPr>
              <a:t>Rule 3</a:t>
            </a:r>
            <a:r>
              <a:rPr lang="en-US" altLang="zh-TW" dirty="0" smtClean="0">
                <a:ea typeface="ヒラギノ角ゴ Pro W3" pitchFamily="-65" charset="-128"/>
              </a:rPr>
              <a:t>: Discounting</a:t>
            </a:r>
          </a:p>
          <a:p>
            <a:pPr lvl="1" eaLnBrk="1" hangingPunct="1"/>
            <a:r>
              <a:rPr lang="en-US" altLang="zh-TW" sz="2000" dirty="0" smtClean="0">
                <a:ea typeface="ヒラギノ角ゴ Pro W3" pitchFamily="-65" charset="-128"/>
              </a:rPr>
              <a:t>To calculate the value of a future cash flow at an earlier point in time, we must </a:t>
            </a:r>
            <a:r>
              <a:rPr lang="en-US" altLang="zh-TW" sz="2000" b="1" dirty="0" smtClean="0">
                <a:ea typeface="ヒラギノ角ゴ Pro W3" pitchFamily="-65" charset="-128"/>
              </a:rPr>
              <a:t>discount</a:t>
            </a:r>
            <a:r>
              <a:rPr lang="en-US" altLang="zh-TW" sz="2000" dirty="0" smtClean="0">
                <a:ea typeface="ヒラギノ角ゴ Pro W3" pitchFamily="-65" charset="-128"/>
              </a:rPr>
              <a:t> it.</a:t>
            </a: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p:txBody>
      </p:sp>
      <p:pic>
        <p:nvPicPr>
          <p:cNvPr id="146436" name="Picture 3"/>
          <p:cNvPicPr>
            <a:picLocks noChangeAspect="1" noChangeArrowheads="1"/>
          </p:cNvPicPr>
          <p:nvPr/>
        </p:nvPicPr>
        <p:blipFill>
          <a:blip r:embed="rId3" cstate="print"/>
          <a:srcRect/>
          <a:stretch>
            <a:fillRect/>
          </a:stretch>
        </p:blipFill>
        <p:spPr bwMode="auto">
          <a:xfrm>
            <a:off x="1600200" y="3200400"/>
            <a:ext cx="5295900" cy="1314450"/>
          </a:xfrm>
          <a:prstGeom prst="rect">
            <a:avLst/>
          </a:prstGeom>
          <a:noFill/>
          <a:ln w="9525">
            <a:noFill/>
            <a:miter lim="800000"/>
            <a:headEnd/>
            <a:tailEnd/>
          </a:ln>
        </p:spPr>
      </p:pic>
      <p:pic>
        <p:nvPicPr>
          <p:cNvPr id="146437" name="Picture 7" descr="eq03_02"/>
          <p:cNvPicPr>
            <a:picLocks noChangeAspect="1" noChangeArrowheads="1"/>
          </p:cNvPicPr>
          <p:nvPr/>
        </p:nvPicPr>
        <p:blipFill>
          <a:blip r:embed="rId4" cstate="print"/>
          <a:srcRect/>
          <a:stretch>
            <a:fillRect/>
          </a:stretch>
        </p:blipFill>
        <p:spPr bwMode="auto">
          <a:xfrm>
            <a:off x="2633662" y="4869160"/>
            <a:ext cx="5748338" cy="847725"/>
          </a:xfrm>
          <a:prstGeom prst="rect">
            <a:avLst/>
          </a:prstGeom>
          <a:noFill/>
          <a:ln w="9525">
            <a:noFill/>
            <a:miter lim="800000"/>
            <a:headEnd/>
            <a:tailEnd/>
          </a:ln>
        </p:spPr>
      </p:pic>
      <p:sp>
        <p:nvSpPr>
          <p:cNvPr id="7"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Rectangle 8"/>
          <p:cNvSpPr/>
          <p:nvPr/>
        </p:nvSpPr>
        <p:spPr>
          <a:xfrm>
            <a:off x="2417638" y="4725144"/>
            <a:ext cx="4032448"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57</a:t>
            </a:fld>
            <a:endParaRPr lang="en-US" altLang="en-US"/>
          </a:p>
        </p:txBody>
      </p:sp>
      <p:sp>
        <p:nvSpPr>
          <p:cNvPr id="11"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71866633"/>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4"/>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Valuing Cash Flows at Different Points in Time</a:t>
            </a:r>
          </a:p>
        </p:txBody>
      </p:sp>
      <p:sp>
        <p:nvSpPr>
          <p:cNvPr id="148483" name="Content Placeholder 10"/>
          <p:cNvSpPr>
            <a:spLocks noGrp="1"/>
          </p:cNvSpPr>
          <p:nvPr>
            <p:ph idx="1"/>
          </p:nvPr>
        </p:nvSpPr>
        <p:spPr/>
        <p:txBody>
          <a:bodyPr rIns="91440"/>
          <a:lstStyle/>
          <a:p>
            <a:pPr eaLnBrk="1" hangingPunct="1"/>
            <a:r>
              <a:rPr lang="en-US" altLang="zh-TW" dirty="0" smtClean="0">
                <a:ea typeface="ヒラギノ角ゴ Pro W3" pitchFamily="-65" charset="-128"/>
              </a:rPr>
              <a:t>Rule 3: Discounting &amp; Compounding </a:t>
            </a:r>
            <a:r>
              <a:rPr lang="en-US" altLang="zh-TW" b="1" dirty="0" smtClean="0">
                <a:ea typeface="ヒラギノ角ゴ Pro W3" pitchFamily="-65" charset="-128"/>
              </a:rPr>
              <a:t>- Example</a:t>
            </a:r>
          </a:p>
          <a:p>
            <a:pPr lvl="1" eaLnBrk="1" hangingPunct="1"/>
            <a:r>
              <a:rPr lang="en-US" altLang="zh-TW" dirty="0" smtClean="0">
                <a:ea typeface="ヒラギノ角ゴ Pro W3" pitchFamily="-65" charset="-128"/>
              </a:rPr>
              <a:t>If $826.45 is invested today for </a:t>
            </a:r>
            <a:r>
              <a:rPr lang="en-US" altLang="zh-TW" b="1" dirty="0" smtClean="0">
                <a:ea typeface="ヒラギノ角ゴ Pro W3" pitchFamily="-65" charset="-128"/>
              </a:rPr>
              <a:t>two</a:t>
            </a:r>
            <a:r>
              <a:rPr lang="en-US" altLang="zh-TW" dirty="0" smtClean="0">
                <a:ea typeface="ヒラギノ角ゴ Pro W3" pitchFamily="-65" charset="-128"/>
              </a:rPr>
              <a:t> years at 10% interest, the </a:t>
            </a:r>
            <a:r>
              <a:rPr lang="en-US" altLang="zh-TW" b="1" dirty="0" smtClean="0">
                <a:ea typeface="ヒラギノ角ゴ Pro W3" pitchFamily="-65" charset="-128"/>
              </a:rPr>
              <a:t>future value </a:t>
            </a:r>
            <a:r>
              <a:rPr lang="en-US" altLang="zh-TW" dirty="0" smtClean="0">
                <a:ea typeface="ヒラギノ角ゴ Pro W3" pitchFamily="-65" charset="-128"/>
              </a:rPr>
              <a:t>will be $1,000-</a:t>
            </a:r>
          </a:p>
          <a:p>
            <a:pPr lvl="1" eaLnBrk="1" hangingPunct="1"/>
            <a:endParaRPr lang="en-US" altLang="zh-TW" dirty="0" smtClean="0">
              <a:ea typeface="ヒラギノ角ゴ Pro W3" pitchFamily="-65" charset="-128"/>
            </a:endParaRPr>
          </a:p>
          <a:p>
            <a:pPr marL="457200" lvl="1" indent="0" eaLnBrk="1" hangingPunct="1">
              <a:buNone/>
            </a:pPr>
            <a:endParaRPr lang="en-US" altLang="zh-TW" dirty="0" smtClean="0">
              <a:ea typeface="ヒラギノ角ゴ Pro W3" pitchFamily="-65" charset="-128"/>
            </a:endParaRPr>
          </a:p>
          <a:p>
            <a:pPr lvl="1"/>
            <a:r>
              <a:rPr lang="en-US" altLang="zh-TW" dirty="0" smtClean="0">
                <a:ea typeface="ヒラギノ角ゴ Pro W3" pitchFamily="-65" charset="-128"/>
              </a:rPr>
              <a:t>If $1,000- were </a:t>
            </a:r>
            <a:r>
              <a:rPr lang="en-US" altLang="zh-TW" b="1" dirty="0" smtClean="0">
                <a:ea typeface="ヒラギノ角ゴ Pro W3" pitchFamily="-65" charset="-128"/>
              </a:rPr>
              <a:t>three</a:t>
            </a:r>
            <a:r>
              <a:rPr lang="en-US" altLang="zh-TW" dirty="0" smtClean="0">
                <a:ea typeface="ヒラギノ角ゴ Pro W3" pitchFamily="-65" charset="-128"/>
              </a:rPr>
              <a:t> years away, the </a:t>
            </a:r>
            <a:r>
              <a:rPr lang="en-US" altLang="zh-TW" b="1" dirty="0" smtClean="0">
                <a:ea typeface="ヒラギノ角ゴ Pro W3" pitchFamily="-65" charset="-128"/>
              </a:rPr>
              <a:t>present value</a:t>
            </a:r>
            <a:r>
              <a:rPr lang="en-US" altLang="zh-TW" dirty="0" smtClean="0">
                <a:ea typeface="ヒラギノ角ゴ Pro W3" pitchFamily="-65" charset="-128"/>
              </a:rPr>
              <a:t>, if the interest rate is 10%, would be $751.31</a:t>
            </a: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lvl="1" eaLnBrk="1" hangingPunct="1"/>
            <a:endParaRPr lang="en-US" altLang="zh-TW" dirty="0" smtClean="0">
              <a:ea typeface="ヒラギノ角ゴ Pro W3" pitchFamily="-65" charset="-128"/>
            </a:endParaRPr>
          </a:p>
          <a:p>
            <a:pPr eaLnBrk="1" hangingPunct="1"/>
            <a:endParaRPr lang="en-US" altLang="zh-TW" dirty="0" smtClean="0">
              <a:ea typeface="ヒラギノ角ゴ Pro W3" pitchFamily="-65" charset="-128"/>
            </a:endParaRPr>
          </a:p>
          <a:p>
            <a:pPr eaLnBrk="1" hangingPunct="1"/>
            <a:endParaRPr lang="en-US" altLang="zh-TW" dirty="0" smtClean="0">
              <a:ea typeface="ヒラギノ角ゴ Pro W3" pitchFamily="-65" charset="-128"/>
            </a:endParaRPr>
          </a:p>
          <a:p>
            <a:pPr eaLnBrk="1" hangingPunct="1"/>
            <a:endParaRPr lang="en-US" altLang="zh-TW" dirty="0" smtClean="0">
              <a:ea typeface="ヒラギノ角ゴ Pro W3" pitchFamily="-65" charset="-128"/>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58</a:t>
            </a:fld>
            <a:endParaRPr lang="en-US" altLang="en-US"/>
          </a:p>
        </p:txBody>
      </p:sp>
      <p:pic>
        <p:nvPicPr>
          <p:cNvPr id="148484" name="Picture 2"/>
          <p:cNvPicPr>
            <a:picLocks noChangeAspect="1" noChangeArrowheads="1"/>
          </p:cNvPicPr>
          <p:nvPr/>
        </p:nvPicPr>
        <p:blipFill>
          <a:blip r:embed="rId3" cstate="print"/>
          <a:srcRect/>
          <a:stretch>
            <a:fillRect/>
          </a:stretch>
        </p:blipFill>
        <p:spPr bwMode="auto">
          <a:xfrm>
            <a:off x="2895600" y="2619449"/>
            <a:ext cx="4536431" cy="1244030"/>
          </a:xfrm>
          <a:prstGeom prst="rect">
            <a:avLst/>
          </a:prstGeom>
          <a:noFill/>
          <a:ln w="9525">
            <a:noFill/>
            <a:miter lim="800000"/>
            <a:headEnd/>
            <a:tailEnd/>
          </a:ln>
        </p:spPr>
      </p:pic>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4"/>
          <p:cNvPicPr>
            <a:picLocks noChangeAspect="1" noChangeArrowheads="1"/>
          </p:cNvPicPr>
          <p:nvPr/>
        </p:nvPicPr>
        <p:blipFill>
          <a:blip r:embed="rId4" cstate="print"/>
          <a:srcRect/>
          <a:stretch>
            <a:fillRect/>
          </a:stretch>
        </p:blipFill>
        <p:spPr bwMode="auto">
          <a:xfrm>
            <a:off x="1110333" y="4788437"/>
            <a:ext cx="7128792" cy="1280556"/>
          </a:xfrm>
          <a:prstGeom prst="rect">
            <a:avLst/>
          </a:prstGeom>
          <a:noFill/>
          <a:ln w="9525">
            <a:noFill/>
            <a:miter lim="800000"/>
            <a:headEnd/>
            <a:tailEnd/>
          </a:ln>
        </p:spPr>
      </p:pic>
      <p:sp>
        <p:nvSpPr>
          <p:cNvPr id="10"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127555319"/>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3"/>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Present Value of a Single Future Cash Flow</a:t>
            </a:r>
          </a:p>
        </p:txBody>
      </p:sp>
      <p:sp>
        <p:nvSpPr>
          <p:cNvPr id="152579" name="Rectangle 14"/>
          <p:cNvSpPr>
            <a:spLocks noGrp="1" noChangeArrowheads="1"/>
          </p:cNvSpPr>
          <p:nvPr>
            <p:ph idx="1"/>
          </p:nvPr>
        </p:nvSpPr>
        <p:spPr/>
        <p:txBody>
          <a:bodyPr rIns="91440"/>
          <a:lstStyle/>
          <a:p>
            <a:pPr eaLnBrk="1" hangingPunct="1">
              <a:buFontTx/>
              <a:buNone/>
            </a:pPr>
            <a:r>
              <a:rPr lang="en-US" altLang="zh-TW" dirty="0" smtClean="0">
                <a:ea typeface="ヒラギノ角ゴ Pro W3" pitchFamily="-65" charset="-128"/>
              </a:rPr>
              <a:t>Problem:</a:t>
            </a:r>
          </a:p>
          <a:p>
            <a:pPr eaLnBrk="1" hangingPunct="1"/>
            <a:r>
              <a:rPr lang="en-US" altLang="zh-TW" sz="2000" dirty="0" smtClean="0">
                <a:ea typeface="ヒラギノ角ゴ Pro W3" pitchFamily="-65" charset="-128"/>
              </a:rPr>
              <a:t>You are considering investing in a savings bond that will pay </a:t>
            </a:r>
            <a:r>
              <a:rPr lang="en-US" altLang="zh-TW" sz="2000" b="1" dirty="0" smtClean="0">
                <a:ea typeface="ヒラギノ角ゴ Pro W3" pitchFamily="-65" charset="-128"/>
              </a:rPr>
              <a:t>$15,000 </a:t>
            </a:r>
            <a:r>
              <a:rPr lang="en-US" altLang="zh-TW" sz="2000" dirty="0" smtClean="0">
                <a:ea typeface="ヒラギノ角ゴ Pro W3" pitchFamily="-65" charset="-128"/>
              </a:rPr>
              <a:t>in </a:t>
            </a:r>
            <a:r>
              <a:rPr lang="en-US" altLang="zh-TW" sz="2000" b="1" dirty="0" smtClean="0">
                <a:ea typeface="ヒラギノ角ゴ Pro W3" pitchFamily="-65" charset="-128"/>
              </a:rPr>
              <a:t>10 years</a:t>
            </a:r>
            <a:r>
              <a:rPr lang="en-US" altLang="zh-TW" sz="2000" dirty="0" smtClean="0">
                <a:ea typeface="ヒラギノ角ゴ Pro W3" pitchFamily="-65" charset="-128"/>
              </a:rPr>
              <a:t>. </a:t>
            </a:r>
          </a:p>
          <a:p>
            <a:pPr eaLnBrk="1" hangingPunct="1"/>
            <a:r>
              <a:rPr lang="en-US" altLang="zh-TW" sz="2000" dirty="0" smtClean="0">
                <a:ea typeface="ヒラギノ角ゴ Pro W3" pitchFamily="-65" charset="-128"/>
              </a:rPr>
              <a:t>If the competitive market interest rate is fixed at </a:t>
            </a:r>
            <a:r>
              <a:rPr lang="en-US" altLang="zh-TW" sz="2000" b="1" dirty="0" smtClean="0">
                <a:ea typeface="ヒラギノ角ゴ Pro W3" pitchFamily="-65" charset="-128"/>
              </a:rPr>
              <a:t>6%</a:t>
            </a:r>
            <a:r>
              <a:rPr lang="en-US" altLang="zh-TW" sz="2000" dirty="0" smtClean="0">
                <a:ea typeface="ヒラギノ角ゴ Pro W3" pitchFamily="-65" charset="-128"/>
              </a:rPr>
              <a:t> per year, </a:t>
            </a:r>
            <a:r>
              <a:rPr lang="en-US" altLang="zh-TW" sz="2000" b="1" dirty="0" smtClean="0">
                <a:ea typeface="ヒラギノ角ゴ Pro W3" pitchFamily="-65" charset="-128"/>
              </a:rPr>
              <a:t>what is the bond worth today?</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59</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94210" name="Picture 2" descr="Image result for image of savings bond">
            <a:hlinkClick r:id="rId3"/>
          </p:cNvPr>
          <p:cNvPicPr>
            <a:picLocks noChangeAspect="1" noChangeArrowheads="1"/>
          </p:cNvPicPr>
          <p:nvPr/>
        </p:nvPicPr>
        <p:blipFill>
          <a:blip r:embed="rId4" cstate="print"/>
          <a:srcRect/>
          <a:stretch>
            <a:fillRect/>
          </a:stretch>
        </p:blipFill>
        <p:spPr bwMode="auto">
          <a:xfrm>
            <a:off x="3203848" y="3717032"/>
            <a:ext cx="5497328" cy="2461270"/>
          </a:xfrm>
          <a:prstGeom prst="rect">
            <a:avLst/>
          </a:prstGeom>
          <a:noFill/>
        </p:spPr>
      </p:pic>
      <p:sp>
        <p:nvSpPr>
          <p:cNvPr id="9"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52367253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 Glimpse: Newsletters and Blogs</a:t>
            </a:r>
            <a:endParaRPr lang="en-US" dirty="0"/>
          </a:p>
        </p:txBody>
      </p:sp>
      <p:sp>
        <p:nvSpPr>
          <p:cNvPr id="3" name="Content Placeholder 2"/>
          <p:cNvSpPr>
            <a:spLocks noGrp="1"/>
          </p:cNvSpPr>
          <p:nvPr>
            <p:ph idx="1"/>
          </p:nvPr>
        </p:nvSpPr>
        <p:spPr/>
        <p:txBody>
          <a:bodyPr>
            <a:normAutofit lnSpcReduction="10000"/>
          </a:bodyPr>
          <a:lstStyle/>
          <a:p>
            <a:r>
              <a:rPr lang="en-US" dirty="0" smtClean="0"/>
              <a:t>General:</a:t>
            </a:r>
          </a:p>
          <a:p>
            <a:pPr lvl="1"/>
            <a:r>
              <a:rPr lang="en-US" dirty="0" smtClean="0"/>
              <a:t>Matt Levine “Money Stuff”: </a:t>
            </a:r>
            <a:r>
              <a:rPr lang="en-US" dirty="0" smtClean="0">
                <a:hlinkClick r:id="rId2"/>
              </a:rPr>
              <a:t>https://www.bloomberg.com/opinion/authors/ARbTQlRLRjE/matthew-s-levine</a:t>
            </a:r>
            <a:endParaRPr lang="en-US" dirty="0" smtClean="0"/>
          </a:p>
          <a:p>
            <a:pPr lvl="1"/>
            <a:r>
              <a:rPr lang="en-US" dirty="0" smtClean="0"/>
              <a:t>Marc Rubinstein “Net </a:t>
            </a:r>
            <a:r>
              <a:rPr lang="en-US" dirty="0"/>
              <a:t>Interest”: </a:t>
            </a:r>
            <a:r>
              <a:rPr lang="en-US" dirty="0">
                <a:hlinkClick r:id="rId3"/>
              </a:rPr>
              <a:t>https://netinterest.substack.com</a:t>
            </a:r>
            <a:r>
              <a:rPr lang="en-US" dirty="0" smtClean="0">
                <a:hlinkClick r:id="rId3"/>
              </a:rPr>
              <a:t>/</a:t>
            </a:r>
            <a:r>
              <a:rPr lang="en-US" dirty="0" smtClean="0"/>
              <a:t> </a:t>
            </a:r>
            <a:endParaRPr lang="en-US" dirty="0"/>
          </a:p>
          <a:p>
            <a:pPr lvl="1"/>
            <a:r>
              <a:rPr lang="en-US" dirty="0" smtClean="0"/>
              <a:t>Barry </a:t>
            </a:r>
            <a:r>
              <a:rPr lang="en-US" dirty="0" err="1" smtClean="0"/>
              <a:t>Ritholtz</a:t>
            </a:r>
            <a:r>
              <a:rPr lang="en-US" dirty="0" smtClean="0"/>
              <a:t> “The Big Picture”: </a:t>
            </a:r>
            <a:r>
              <a:rPr lang="en-US" dirty="0" smtClean="0">
                <a:hlinkClick r:id="rId4"/>
              </a:rPr>
              <a:t>https://ritholtz.com/</a:t>
            </a:r>
            <a:endParaRPr lang="en-US" dirty="0" smtClean="0"/>
          </a:p>
          <a:p>
            <a:pPr lvl="1"/>
            <a:r>
              <a:rPr lang="en-US" dirty="0" smtClean="0"/>
              <a:t>John </a:t>
            </a:r>
            <a:r>
              <a:rPr lang="en-US" dirty="0" err="1" smtClean="0"/>
              <a:t>Authers</a:t>
            </a:r>
            <a:r>
              <a:rPr lang="en-US" dirty="0" smtClean="0"/>
              <a:t>: </a:t>
            </a:r>
            <a:r>
              <a:rPr lang="en-US" dirty="0" smtClean="0">
                <a:hlinkClick r:id="rId5"/>
              </a:rPr>
              <a:t>https://www.bloomberg.com/opinion/authors/AT2bBytfUHQ/john-authers</a:t>
            </a:r>
            <a:endParaRPr lang="en-US" dirty="0" smtClean="0"/>
          </a:p>
          <a:p>
            <a:r>
              <a:rPr lang="en-US" dirty="0" smtClean="0"/>
              <a:t>Corporate Finance:</a:t>
            </a:r>
          </a:p>
          <a:p>
            <a:pPr lvl="1"/>
            <a:r>
              <a:rPr lang="en-US" dirty="0" err="1" smtClean="0"/>
              <a:t>Vernimmen</a:t>
            </a:r>
            <a:r>
              <a:rPr lang="en-US" dirty="0" smtClean="0"/>
              <a:t>: </a:t>
            </a:r>
            <a:r>
              <a:rPr lang="en-US" dirty="0" smtClean="0">
                <a:hlinkClick r:id="rId6"/>
              </a:rPr>
              <a:t>http://www.vernimmen.com/</a:t>
            </a:r>
            <a:r>
              <a:rPr lang="en-US" dirty="0" smtClean="0"/>
              <a:t> (check out the newsletter)</a:t>
            </a:r>
          </a:p>
          <a:p>
            <a:pPr lvl="1"/>
            <a:r>
              <a:rPr lang="en-US" dirty="0" err="1" smtClean="0"/>
              <a:t>Damodaran</a:t>
            </a:r>
            <a:r>
              <a:rPr lang="en-US" dirty="0" smtClean="0"/>
              <a:t>: </a:t>
            </a:r>
            <a:r>
              <a:rPr lang="en-US" dirty="0" smtClean="0">
                <a:hlinkClick r:id="rId7"/>
              </a:rPr>
              <a:t>http://aswathdamodaran.blogspot.com/</a:t>
            </a:r>
            <a:endParaRPr lang="en-US" dirty="0"/>
          </a:p>
        </p:txBody>
      </p:sp>
      <p:sp>
        <p:nvSpPr>
          <p:cNvPr id="4" name="Slide Number Placeholder 1"/>
          <p:cNvSpPr>
            <a:spLocks noGrp="1"/>
          </p:cNvSpPr>
          <p:nvPr>
            <p:ph type="sldNum" sz="quarter" idx="10"/>
          </p:nvPr>
        </p:nvSpPr>
        <p:spPr>
          <a:xfrm>
            <a:off x="8239125" y="6586538"/>
            <a:ext cx="919163" cy="293687"/>
          </a:xfrm>
        </p:spPr>
        <p:txBody>
          <a:bodyPr/>
          <a:lstStyle/>
          <a:p>
            <a:pPr>
              <a:defRPr/>
            </a:pPr>
            <a:fld id="{9D872A7E-2B3C-4E24-917C-D58E6D5AD492}" type="slidenum">
              <a:rPr lang="en-US" altLang="en-US" smtClean="0"/>
              <a:pPr>
                <a:defRPr/>
              </a:pPr>
              <a:t>6</a:t>
            </a:fld>
            <a:endParaRPr lang="en-US" altLang="en-US"/>
          </a:p>
        </p:txBody>
      </p:sp>
      <p:sp>
        <p:nvSpPr>
          <p:cNvPr id="5" name="Footer Placeholder 3"/>
          <p:cNvSpPr>
            <a:spLocks noGrp="1"/>
          </p:cNvSpPr>
          <p:nvPr>
            <p:ph type="ftr" sz="quarter" idx="11"/>
          </p:nvPr>
        </p:nvSpPr>
        <p:spPr>
          <a:xfrm>
            <a:off x="1989138" y="6143625"/>
            <a:ext cx="7154862" cy="427038"/>
          </a:xfrm>
        </p:spPr>
        <p:txBody>
          <a:bodyPr/>
          <a:lstStyle/>
          <a:p>
            <a:r>
              <a:rPr lang="en-US" altLang="zh-TW" dirty="0"/>
              <a:t>Get a Glimpse</a:t>
            </a:r>
            <a:endParaRPr lang="en-US" altLang="zh-TW" dirty="0"/>
          </a:p>
        </p:txBody>
      </p:sp>
    </p:spTree>
    <p:extLst>
      <p:ext uri="{BB962C8B-B14F-4D97-AF65-F5344CB8AC3E}">
        <p14:creationId xmlns:p14="http://schemas.microsoft.com/office/powerpoint/2010/main" val="4413310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7"/>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Present Value of a Single Future Cash Flow</a:t>
            </a:r>
          </a:p>
        </p:txBody>
      </p:sp>
      <p:sp>
        <p:nvSpPr>
          <p:cNvPr id="154627" name="Rectangle 18"/>
          <p:cNvSpPr>
            <a:spLocks noGrp="1" noChangeArrowheads="1"/>
          </p:cNvSpPr>
          <p:nvPr>
            <p:ph idx="1"/>
          </p:nvPr>
        </p:nvSpPr>
        <p:spPr>
          <a:xfrm>
            <a:off x="457200" y="1490580"/>
            <a:ext cx="8229600" cy="4343400"/>
          </a:xfrm>
        </p:spPr>
        <p:txBody>
          <a:bodyPr rIns="91440">
            <a:normAutofit/>
          </a:bodyPr>
          <a:lstStyle/>
          <a:p>
            <a:pPr eaLnBrk="1" hangingPunct="1">
              <a:buFontTx/>
              <a:buNone/>
            </a:pPr>
            <a:r>
              <a:rPr lang="en-US" altLang="zh-TW" dirty="0" smtClean="0">
                <a:ea typeface="ヒラギノ角ゴ Pro W3" pitchFamily="-65" charset="-128"/>
              </a:rPr>
              <a:t>Solution:</a:t>
            </a:r>
          </a:p>
          <a:p>
            <a:pPr eaLnBrk="1" hangingPunct="1"/>
            <a:r>
              <a:rPr lang="en-US" altLang="zh-TW" sz="2000" dirty="0" smtClean="0">
                <a:ea typeface="ヒラギノ角ゴ Pro W3" pitchFamily="-65" charset="-128"/>
              </a:rPr>
              <a:t>First set up your timeline. The cash flows for this bond are represented by the following timeline:</a:t>
            </a:r>
          </a:p>
          <a:p>
            <a:pPr eaLnBrk="1" hangingPunct="1"/>
            <a:endParaRPr lang="en-US" altLang="zh-TW" sz="2000" dirty="0" smtClean="0">
              <a:ea typeface="ヒラギノ角ゴ Pro W3" pitchFamily="-65" charset="-128"/>
            </a:endParaRPr>
          </a:p>
          <a:p>
            <a:pPr marL="0" indent="0" eaLnBrk="1" hangingPunct="1">
              <a:buNone/>
            </a:pPr>
            <a:endParaRPr lang="en-US" altLang="zh-TW" sz="2000" dirty="0" smtClean="0">
              <a:ea typeface="ヒラギノ角ゴ Pro W3" pitchFamily="-65" charset="-128"/>
            </a:endParaRPr>
          </a:p>
          <a:p>
            <a:pPr eaLnBrk="1" hangingPunct="1"/>
            <a:r>
              <a:rPr lang="en-US" altLang="zh-TW" sz="2000" dirty="0" smtClean="0">
                <a:ea typeface="ヒラギノ角ゴ Pro W3" pitchFamily="-65" charset="-128"/>
              </a:rPr>
              <a:t>Thus, the bond is worth $15,000 in 10 years. To determine the value today, we compute the present value using the PV equation and our interest rate of 6%.</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60</a:t>
            </a:fld>
            <a:endParaRPr lang="en-US" altLang="en-US"/>
          </a:p>
        </p:txBody>
      </p:sp>
      <p:pic>
        <p:nvPicPr>
          <p:cNvPr id="154628" name="Picture 2" descr="010EX"/>
          <p:cNvPicPr>
            <a:picLocks noChangeAspect="1" noChangeArrowheads="1"/>
          </p:cNvPicPr>
          <p:nvPr/>
        </p:nvPicPr>
        <p:blipFill>
          <a:blip r:embed="rId3" cstate="print"/>
          <a:srcRect/>
          <a:stretch>
            <a:fillRect/>
          </a:stretch>
        </p:blipFill>
        <p:spPr bwMode="auto">
          <a:xfrm>
            <a:off x="1161256" y="3101479"/>
            <a:ext cx="6821487" cy="762000"/>
          </a:xfrm>
          <a:prstGeom prst="rect">
            <a:avLst/>
          </a:prstGeom>
          <a:noFill/>
          <a:ln w="9525">
            <a:noFill/>
            <a:miter lim="800000"/>
            <a:headEnd/>
            <a:tailEnd/>
          </a:ln>
        </p:spPr>
      </p:pic>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7" descr="eq03_02"/>
          <p:cNvPicPr>
            <a:picLocks noChangeAspect="1" noChangeArrowheads="1"/>
          </p:cNvPicPr>
          <p:nvPr/>
        </p:nvPicPr>
        <p:blipFill>
          <a:blip r:embed="rId4" cstate="print"/>
          <a:srcRect/>
          <a:stretch>
            <a:fillRect/>
          </a:stretch>
        </p:blipFill>
        <p:spPr bwMode="auto">
          <a:xfrm>
            <a:off x="1697830" y="5118176"/>
            <a:ext cx="5748338" cy="919853"/>
          </a:xfrm>
          <a:prstGeom prst="rect">
            <a:avLst/>
          </a:prstGeom>
          <a:noFill/>
          <a:ln w="9525">
            <a:noFill/>
            <a:miter lim="800000"/>
            <a:headEnd/>
            <a:tailEnd/>
          </a:ln>
        </p:spPr>
      </p:pic>
      <p:sp>
        <p:nvSpPr>
          <p:cNvPr id="11"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TextBox 11"/>
          <p:cNvSpPr txBox="1"/>
          <p:nvPr/>
        </p:nvSpPr>
        <p:spPr>
          <a:xfrm>
            <a:off x="5486400" y="5076333"/>
            <a:ext cx="3048000" cy="923330"/>
          </a:xfrm>
          <a:prstGeom prst="rect">
            <a:avLst/>
          </a:prstGeom>
          <a:solidFill>
            <a:schemeClr val="bg1"/>
          </a:solidFill>
        </p:spPr>
        <p:txBody>
          <a:bodyPr wrap="square" rtlCol="0">
            <a:spAutoFit/>
          </a:bodyPr>
          <a:lstStyle/>
          <a:p>
            <a:r>
              <a:rPr lang="en-US" altLang="zh-TW" dirty="0" smtClean="0"/>
              <a:t>Where C is the single cash flow – in this case, it’s also the Future Value</a:t>
            </a:r>
            <a:endParaRPr lang="zh-TW" altLang="en-US" dirty="0"/>
          </a:p>
        </p:txBody>
      </p:sp>
    </p:spTree>
    <p:extLst>
      <p:ext uri="{BB962C8B-B14F-4D97-AF65-F5344CB8AC3E}">
        <p14:creationId xmlns:p14="http://schemas.microsoft.com/office/powerpoint/2010/main" val="1611777241"/>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Present Value of a Single Future Cash Flow</a:t>
            </a:r>
          </a:p>
        </p:txBody>
      </p:sp>
      <p:sp>
        <p:nvSpPr>
          <p:cNvPr id="156676" name="Rectangle 3"/>
          <p:cNvSpPr>
            <a:spLocks noGrp="1" noChangeArrowheads="1"/>
          </p:cNvSpPr>
          <p:nvPr>
            <p:ph idx="1"/>
          </p:nvPr>
        </p:nvSpPr>
        <p:spPr/>
        <p:txBody>
          <a:bodyPr rIns="91440"/>
          <a:lstStyle/>
          <a:p>
            <a:pPr eaLnBrk="1" hangingPunct="1">
              <a:buFontTx/>
              <a:buNone/>
            </a:pPr>
            <a:r>
              <a:rPr lang="en-US" altLang="zh-TW" sz="2400" smtClean="0">
                <a:ea typeface="ヒラギノ角ゴ Pro W3" pitchFamily="-65" charset="-128"/>
              </a:rPr>
              <a:t>Execute:</a:t>
            </a:r>
          </a:p>
        </p:txBody>
      </p:sp>
      <p:sp>
        <p:nvSpPr>
          <p:cNvPr id="3" name="Slide Number Placeholder 2"/>
          <p:cNvSpPr>
            <a:spLocks noGrp="1"/>
          </p:cNvSpPr>
          <p:nvPr>
            <p:ph type="sldNum" sz="quarter" idx="10"/>
          </p:nvPr>
        </p:nvSpPr>
        <p:spPr/>
        <p:txBody>
          <a:bodyPr/>
          <a:lstStyle/>
          <a:p>
            <a:pPr>
              <a:defRPr/>
            </a:pPr>
            <a:fld id="{DD43D14F-EA8B-43E4-B169-114B5BB83D25}" type="slidenum">
              <a:rPr lang="en-US" altLang="en-US" smtClean="0"/>
              <a:pPr>
                <a:defRPr/>
              </a:pPr>
              <a:t>61</a:t>
            </a:fld>
            <a:endParaRPr lang="en-US" altLang="en-US"/>
          </a:p>
        </p:txBody>
      </p:sp>
      <p:graphicFrame>
        <p:nvGraphicFramePr>
          <p:cNvPr id="156674" name="Object 7"/>
          <p:cNvGraphicFramePr>
            <a:graphicFrameLocks noChangeAspect="1"/>
          </p:cNvGraphicFramePr>
          <p:nvPr/>
        </p:nvGraphicFramePr>
        <p:xfrm>
          <a:off x="1979712" y="1700808"/>
          <a:ext cx="3819525" cy="804863"/>
        </p:xfrm>
        <a:graphic>
          <a:graphicData uri="http://schemas.openxmlformats.org/presentationml/2006/ole">
            <mc:AlternateContent xmlns:mc="http://schemas.openxmlformats.org/markup-compatibility/2006">
              <mc:Choice xmlns:v="urn:schemas-microsoft-com:vml" Requires="v">
                <p:oleObj spid="_x0000_s246818" name="Equation" r:id="rId4" imgW="1688367" imgH="355446" progId="">
                  <p:embed/>
                </p:oleObj>
              </mc:Choice>
              <mc:Fallback>
                <p:oleObj name="Equation" r:id="rId4" imgW="1688367" imgH="35544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1700808"/>
                        <a:ext cx="3819525" cy="804863"/>
                      </a:xfrm>
                      <a:prstGeom prst="rect">
                        <a:avLst/>
                      </a:prstGeom>
                      <a:noFill/>
                      <a:extLst>
                        <a:ext uri="{909E8E84-426E-40DD-AFC4-6F175D3DCCD1}">
                          <a14:hiddenFill xmlns:a14="http://schemas.microsoft.com/office/drawing/2010/main">
                            <a:solidFill>
                              <a:srgbClr val="FFF4DB"/>
                            </a:solidFill>
                          </a14:hiddenFill>
                        </a:ext>
                      </a:extLst>
                    </p:spPr>
                  </p:pic>
                </p:oleObj>
              </mc:Fallback>
            </mc:AlternateContent>
          </a:graphicData>
        </a:graphic>
      </p:graphicFrame>
      <p:grpSp>
        <p:nvGrpSpPr>
          <p:cNvPr id="2" name="Group 36"/>
          <p:cNvGrpSpPr>
            <a:grpSpLocks/>
          </p:cNvGrpSpPr>
          <p:nvPr/>
        </p:nvGrpSpPr>
        <p:grpSpPr bwMode="auto">
          <a:xfrm>
            <a:off x="1979613" y="3429000"/>
            <a:ext cx="6208712" cy="512763"/>
            <a:chOff x="661" y="2174"/>
            <a:chExt cx="4943" cy="408"/>
          </a:xfrm>
        </p:grpSpPr>
        <p:pic>
          <p:nvPicPr>
            <p:cNvPr id="156703" name="Picture 31" descr="calc_N"/>
            <p:cNvPicPr>
              <a:picLocks noChangeAspect="1" noChangeArrowheads="1"/>
            </p:cNvPicPr>
            <p:nvPr/>
          </p:nvPicPr>
          <p:blipFill>
            <a:blip r:embed="rId6" cstate="print"/>
            <a:srcRect/>
            <a:stretch>
              <a:fillRect/>
            </a:stretch>
          </p:blipFill>
          <p:spPr bwMode="auto">
            <a:xfrm>
              <a:off x="661" y="2174"/>
              <a:ext cx="912" cy="408"/>
            </a:xfrm>
            <a:prstGeom prst="rect">
              <a:avLst/>
            </a:prstGeom>
            <a:noFill/>
            <a:ln w="9525">
              <a:noFill/>
              <a:miter lim="800000"/>
              <a:headEnd/>
              <a:tailEnd/>
            </a:ln>
          </p:spPr>
        </p:pic>
        <p:pic>
          <p:nvPicPr>
            <p:cNvPr id="156704" name="Picture 32" descr="calc_IY"/>
            <p:cNvPicPr>
              <a:picLocks noChangeAspect="1" noChangeArrowheads="1"/>
            </p:cNvPicPr>
            <p:nvPr/>
          </p:nvPicPr>
          <p:blipFill>
            <a:blip r:embed="rId7" cstate="print"/>
            <a:srcRect/>
            <a:stretch>
              <a:fillRect/>
            </a:stretch>
          </p:blipFill>
          <p:spPr bwMode="auto">
            <a:xfrm>
              <a:off x="1673" y="2174"/>
              <a:ext cx="906" cy="408"/>
            </a:xfrm>
            <a:prstGeom prst="rect">
              <a:avLst/>
            </a:prstGeom>
            <a:noFill/>
            <a:ln w="9525">
              <a:noFill/>
              <a:miter lim="800000"/>
              <a:headEnd/>
              <a:tailEnd/>
            </a:ln>
          </p:spPr>
        </p:pic>
        <p:pic>
          <p:nvPicPr>
            <p:cNvPr id="156705" name="Picture 33" descr="calc_PMT"/>
            <p:cNvPicPr>
              <a:picLocks noChangeAspect="1" noChangeArrowheads="1"/>
            </p:cNvPicPr>
            <p:nvPr/>
          </p:nvPicPr>
          <p:blipFill>
            <a:blip r:embed="rId8" cstate="print"/>
            <a:srcRect/>
            <a:stretch>
              <a:fillRect/>
            </a:stretch>
          </p:blipFill>
          <p:spPr bwMode="auto">
            <a:xfrm>
              <a:off x="3685" y="2174"/>
              <a:ext cx="912" cy="408"/>
            </a:xfrm>
            <a:prstGeom prst="rect">
              <a:avLst/>
            </a:prstGeom>
            <a:noFill/>
            <a:ln w="9525">
              <a:noFill/>
              <a:miter lim="800000"/>
              <a:headEnd/>
              <a:tailEnd/>
            </a:ln>
          </p:spPr>
        </p:pic>
        <p:pic>
          <p:nvPicPr>
            <p:cNvPr id="156706" name="Picture 34" descr="calc_PV"/>
            <p:cNvPicPr>
              <a:picLocks noChangeAspect="1" noChangeArrowheads="1"/>
            </p:cNvPicPr>
            <p:nvPr/>
          </p:nvPicPr>
          <p:blipFill>
            <a:blip r:embed="rId9" cstate="print"/>
            <a:srcRect/>
            <a:stretch>
              <a:fillRect/>
            </a:stretch>
          </p:blipFill>
          <p:spPr bwMode="auto">
            <a:xfrm>
              <a:off x="2679" y="2174"/>
              <a:ext cx="906" cy="408"/>
            </a:xfrm>
            <a:prstGeom prst="rect">
              <a:avLst/>
            </a:prstGeom>
            <a:noFill/>
            <a:ln w="9525">
              <a:noFill/>
              <a:miter lim="800000"/>
              <a:headEnd/>
              <a:tailEnd/>
            </a:ln>
          </p:spPr>
        </p:pic>
        <p:pic>
          <p:nvPicPr>
            <p:cNvPr id="156707" name="Picture 35" descr="calc_FV"/>
            <p:cNvPicPr>
              <a:picLocks noChangeAspect="1" noChangeArrowheads="1"/>
            </p:cNvPicPr>
            <p:nvPr/>
          </p:nvPicPr>
          <p:blipFill>
            <a:blip r:embed="rId10" cstate="print"/>
            <a:srcRect/>
            <a:stretch>
              <a:fillRect/>
            </a:stretch>
          </p:blipFill>
          <p:spPr bwMode="auto">
            <a:xfrm>
              <a:off x="4698" y="2174"/>
              <a:ext cx="906" cy="408"/>
            </a:xfrm>
            <a:prstGeom prst="rect">
              <a:avLst/>
            </a:prstGeom>
            <a:noFill/>
            <a:ln w="9525">
              <a:noFill/>
              <a:miter lim="800000"/>
              <a:headEnd/>
              <a:tailEnd/>
            </a:ln>
          </p:spPr>
        </p:pic>
      </p:grpSp>
      <p:graphicFrame>
        <p:nvGraphicFramePr>
          <p:cNvPr id="2090" name="Group 42"/>
          <p:cNvGraphicFramePr>
            <a:graphicFrameLocks noGrp="1"/>
          </p:cNvGraphicFramePr>
          <p:nvPr/>
        </p:nvGraphicFramePr>
        <p:xfrm>
          <a:off x="685800" y="4017963"/>
          <a:ext cx="7543800" cy="1373188"/>
        </p:xfrm>
        <a:graphic>
          <a:graphicData uri="http://schemas.openxmlformats.org/drawingml/2006/table">
            <a:tbl>
              <a:tblPr/>
              <a:tblGrid>
                <a:gridCol w="12588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408112">
                  <a:extLst>
                    <a:ext uri="{9D8B030D-6E8A-4147-A177-3AD203B41FA5}">
                      <a16:colId xmlns:a16="http://schemas.microsoft.com/office/drawing/2014/main" val="20003"/>
                    </a:ext>
                  </a:extLst>
                </a:gridCol>
                <a:gridCol w="1106488">
                  <a:extLst>
                    <a:ext uri="{9D8B030D-6E8A-4147-A177-3AD203B41FA5}">
                      <a16:colId xmlns:a16="http://schemas.microsoft.com/office/drawing/2014/main" val="20004"/>
                    </a:ext>
                  </a:extLst>
                </a:gridCol>
                <a:gridCol w="1255712">
                  <a:extLst>
                    <a:ext uri="{9D8B030D-6E8A-4147-A177-3AD203B41FA5}">
                      <a16:colId xmlns:a16="http://schemas.microsoft.com/office/drawing/2014/main" val="20005"/>
                    </a:ext>
                  </a:extLst>
                </a:gridCol>
              </a:tblGrid>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Given:</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10</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Verdana" pitchFamily="34" charset="0"/>
                          <a:ea typeface="ＭＳ Ｐゴシック" pitchFamily="34" charset="-128"/>
                        </a:rPr>
                        <a:t>6</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smtClean="0">
                        <a:ln>
                          <a:noFill/>
                        </a:ln>
                        <a:solidFill>
                          <a:schemeClr val="tx1"/>
                        </a:solidFill>
                        <a:effectLst/>
                        <a:latin typeface="Verdana" pitchFamily="34" charset="0"/>
                        <a:ea typeface="ＭＳ Ｐゴシック" pitchFamily="34"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0</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15,000</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5794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Solve for:</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smtClean="0">
                        <a:ln>
                          <a:noFill/>
                        </a:ln>
                        <a:solidFill>
                          <a:schemeClr val="tx1"/>
                        </a:solidFill>
                        <a:effectLst/>
                        <a:latin typeface="Verdana" pitchFamily="34" charset="0"/>
                        <a:ea typeface="ＭＳ Ｐゴシック" pitchFamily="34"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smtClean="0">
                        <a:ln>
                          <a:noFill/>
                        </a:ln>
                        <a:solidFill>
                          <a:schemeClr val="tx1"/>
                        </a:solidFill>
                        <a:effectLst/>
                        <a:latin typeface="Verdana" pitchFamily="34" charset="0"/>
                        <a:ea typeface="ＭＳ Ｐゴシック" pitchFamily="34"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smtClean="0">
                          <a:ln>
                            <a:noFill/>
                          </a:ln>
                          <a:solidFill>
                            <a:schemeClr val="tx1"/>
                          </a:solidFill>
                          <a:effectLst/>
                          <a:latin typeface="Verdana" pitchFamily="34" charset="0"/>
                          <a:ea typeface="ＭＳ Ｐゴシック" pitchFamily="34" charset="-128"/>
                        </a:rPr>
                        <a:t>-8,375.92</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smtClean="0">
                        <a:ln>
                          <a:noFill/>
                        </a:ln>
                        <a:solidFill>
                          <a:schemeClr val="tx1"/>
                        </a:solidFill>
                        <a:effectLst/>
                        <a:latin typeface="Verdana" pitchFamily="34" charset="0"/>
                        <a:ea typeface="ＭＳ Ｐゴシック" pitchFamily="34"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600" b="0" i="0" u="none" strike="noStrike" cap="none" normalizeH="0" baseline="0" smtClean="0">
                        <a:ln>
                          <a:noFill/>
                        </a:ln>
                        <a:solidFill>
                          <a:schemeClr val="tx1"/>
                        </a:solidFill>
                        <a:effectLst/>
                        <a:latin typeface="Verdana" pitchFamily="34" charset="0"/>
                        <a:ea typeface="ＭＳ Ｐゴシック" pitchFamily="34" charset="-128"/>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396875">
                <a:tc gridSpan="6">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Verdana" pitchFamily="34" charset="0"/>
                          <a:ea typeface="ＭＳ Ｐゴシック" pitchFamily="34" charset="-128"/>
                        </a:rPr>
                        <a:t>Excel Formula: =PV(RATE,NPER, PMT, FV) = PV(0.06,10,0,15000)</a:t>
                      </a: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3"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6" name="TextBox 15"/>
          <p:cNvSpPr txBox="1"/>
          <p:nvPr/>
        </p:nvSpPr>
        <p:spPr>
          <a:xfrm>
            <a:off x="609600" y="2571939"/>
            <a:ext cx="7128792" cy="830997"/>
          </a:xfrm>
          <a:prstGeom prst="rect">
            <a:avLst/>
          </a:prstGeom>
          <a:noFill/>
        </p:spPr>
        <p:txBody>
          <a:bodyPr wrap="square" rtlCol="0">
            <a:spAutoFit/>
          </a:bodyPr>
          <a:lstStyle/>
          <a:p>
            <a:r>
              <a:rPr lang="en-US" altLang="zh-TW" sz="2400" dirty="0" smtClean="0"/>
              <a:t>Using the financial calculator we can input the relevant variables</a:t>
            </a:r>
            <a:endParaRPr lang="zh-TW" altLang="en-US" sz="2400" dirty="0"/>
          </a:p>
        </p:txBody>
      </p:sp>
      <p:sp>
        <p:nvSpPr>
          <p:cNvPr id="17"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778143853"/>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11"/>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Example: Present Value of a Single Future Cash Flow</a:t>
            </a:r>
          </a:p>
        </p:txBody>
      </p:sp>
      <p:sp>
        <p:nvSpPr>
          <p:cNvPr id="158723" name="Rectangle 12"/>
          <p:cNvSpPr>
            <a:spLocks noGrp="1" noChangeArrowheads="1"/>
          </p:cNvSpPr>
          <p:nvPr>
            <p:ph idx="1"/>
          </p:nvPr>
        </p:nvSpPr>
        <p:spPr/>
        <p:txBody>
          <a:bodyPr rIns="91440"/>
          <a:lstStyle/>
          <a:p>
            <a:pPr eaLnBrk="1" hangingPunct="1">
              <a:buFontTx/>
              <a:buNone/>
            </a:pPr>
            <a:r>
              <a:rPr lang="en-US" altLang="zh-TW" smtClean="0">
                <a:ea typeface="ヒラギノ角ゴ Pro W3" pitchFamily="-65" charset="-128"/>
              </a:rPr>
              <a:t>Evaluate:</a:t>
            </a:r>
          </a:p>
          <a:p>
            <a:pPr eaLnBrk="1" hangingPunct="1"/>
            <a:r>
              <a:rPr lang="en-US" altLang="zh-TW" sz="2000" smtClean="0">
                <a:ea typeface="ヒラギノ角ゴ Pro W3" pitchFamily="-65" charset="-128"/>
              </a:rPr>
              <a:t>The bond is worth much less today than its final payoff because of the time value of money.</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62</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Cloud Callout 6"/>
          <p:cNvSpPr/>
          <p:nvPr/>
        </p:nvSpPr>
        <p:spPr>
          <a:xfrm>
            <a:off x="3707904" y="2780928"/>
            <a:ext cx="2808312" cy="2088232"/>
          </a:xfrm>
          <a:prstGeom prst="cloudCallout">
            <a:avLst>
              <a:gd name="adj1" fmla="val -68712"/>
              <a:gd name="adj2" fmla="val -441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Food for thought:</a:t>
            </a:r>
          </a:p>
          <a:p>
            <a:pPr algn="ctr"/>
            <a:r>
              <a:rPr lang="en-US" altLang="zh-TW" dirty="0" smtClean="0"/>
              <a:t>What if interest rates were lower?</a:t>
            </a:r>
            <a:endParaRPr lang="zh-TW" altLang="en-US" dirty="0"/>
          </a:p>
        </p:txBody>
      </p:sp>
      <p:sp>
        <p:nvSpPr>
          <p:cNvPr id="9"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55556825"/>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13"/>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Your Turn! </a:t>
            </a:r>
          </a:p>
        </p:txBody>
      </p:sp>
      <p:sp>
        <p:nvSpPr>
          <p:cNvPr id="160771" name="Rectangle 14"/>
          <p:cNvSpPr>
            <a:spLocks noGrp="1" noChangeArrowheads="1"/>
          </p:cNvSpPr>
          <p:nvPr>
            <p:ph idx="1"/>
          </p:nvPr>
        </p:nvSpPr>
        <p:spPr/>
        <p:txBody>
          <a:bodyPr rIns="91440"/>
          <a:lstStyle/>
          <a:p>
            <a:pPr eaLnBrk="1" hangingPunct="1">
              <a:buFontTx/>
              <a:buNone/>
            </a:pPr>
            <a:r>
              <a:rPr lang="en-US" altLang="zh-TW" dirty="0" smtClean="0">
                <a:ea typeface="ヒラギノ角ゴ Pro W3" pitchFamily="-65" charset="-128"/>
              </a:rPr>
              <a:t>Problem:</a:t>
            </a:r>
          </a:p>
          <a:p>
            <a:pPr eaLnBrk="1" hangingPunct="1"/>
            <a:r>
              <a:rPr lang="en-US" altLang="zh-TW" sz="2000" dirty="0" smtClean="0">
                <a:ea typeface="ヒラギノ角ゴ Pro W3" pitchFamily="-65" charset="-128"/>
              </a:rPr>
              <a:t>XYZ Company expects to receive a cash flow of </a:t>
            </a:r>
            <a:r>
              <a:rPr lang="en-US" altLang="zh-TW" sz="2000" b="1" dirty="0" smtClean="0">
                <a:ea typeface="ヒラギノ角ゴ Pro W3" pitchFamily="-65" charset="-128"/>
              </a:rPr>
              <a:t>$2 million </a:t>
            </a:r>
            <a:r>
              <a:rPr lang="en-US" altLang="zh-TW" sz="2000" dirty="0" smtClean="0">
                <a:ea typeface="ヒラギノ角ゴ Pro W3" pitchFamily="-65" charset="-128"/>
              </a:rPr>
              <a:t>in </a:t>
            </a:r>
            <a:r>
              <a:rPr lang="en-US" altLang="zh-TW" sz="2000" b="1" dirty="0" smtClean="0">
                <a:ea typeface="ヒラギノ角ゴ Pro W3" pitchFamily="-65" charset="-128"/>
              </a:rPr>
              <a:t>five</a:t>
            </a:r>
            <a:r>
              <a:rPr lang="en-US" altLang="zh-TW" sz="2000" dirty="0" smtClean="0">
                <a:ea typeface="ヒラギノ角ゴ Pro W3" pitchFamily="-65" charset="-128"/>
              </a:rPr>
              <a:t> years. </a:t>
            </a:r>
          </a:p>
          <a:p>
            <a:pPr eaLnBrk="1" hangingPunct="1"/>
            <a:r>
              <a:rPr lang="en-US" altLang="zh-TW" sz="2000" dirty="0" smtClean="0">
                <a:ea typeface="ヒラギノ角ゴ Pro W3" pitchFamily="-65" charset="-128"/>
              </a:rPr>
              <a:t>If the competitive market interest rate is fixed at </a:t>
            </a:r>
            <a:r>
              <a:rPr lang="en-US" altLang="zh-TW" sz="2000" b="1" dirty="0" smtClean="0">
                <a:ea typeface="ヒラギノ角ゴ Pro W3" pitchFamily="-65" charset="-128"/>
              </a:rPr>
              <a:t>4%</a:t>
            </a:r>
            <a:r>
              <a:rPr lang="en-US" altLang="zh-TW" sz="2000" dirty="0" smtClean="0">
                <a:ea typeface="ヒラギノ角ゴ Pro W3" pitchFamily="-65" charset="-128"/>
              </a:rPr>
              <a:t> per year, how much can they borrow </a:t>
            </a:r>
            <a:r>
              <a:rPr lang="en-US" altLang="zh-TW" sz="2000" b="1" dirty="0" smtClean="0">
                <a:ea typeface="ヒラギノ角ゴ Pro W3" pitchFamily="-65" charset="-128"/>
              </a:rPr>
              <a:t>today</a:t>
            </a:r>
            <a:r>
              <a:rPr lang="en-US" altLang="zh-TW" sz="2000" dirty="0" smtClean="0">
                <a:ea typeface="ヒラギノ角ゴ Pro W3" pitchFamily="-65" charset="-128"/>
              </a:rPr>
              <a:t> in order to be able to repay the loan in its entirety with that cash flow?</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63</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57530073"/>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We can borrow</a:t>
            </a:r>
          </a:p>
          <a:p>
            <a:pPr lvl="1"/>
            <a:r>
              <a:rPr lang="en-US" altLang="zh-TW" sz="2000" dirty="0" smtClean="0">
                <a:ea typeface="ヒラギノ角ゴ Pro W3" pitchFamily="-65" charset="-128"/>
              </a:rPr>
              <a:t>$1.5 million </a:t>
            </a:r>
          </a:p>
          <a:p>
            <a:pPr lvl="1"/>
            <a:r>
              <a:rPr lang="en-US" altLang="zh-TW" sz="2000" dirty="0" smtClean="0">
                <a:ea typeface="ヒラギノ角ゴ Pro W3" pitchFamily="-65" charset="-128"/>
              </a:rPr>
              <a:t>$1.6 million</a:t>
            </a:r>
          </a:p>
          <a:p>
            <a:pPr lvl="1"/>
            <a:r>
              <a:rPr lang="en-US" altLang="zh-TW" sz="2000" dirty="0" smtClean="0">
                <a:ea typeface="ヒラギノ角ゴ Pro W3" pitchFamily="-65" charset="-128"/>
              </a:rPr>
              <a:t>$2 million</a:t>
            </a:r>
          </a:p>
          <a:p>
            <a:r>
              <a:rPr lang="en-US" altLang="zh-TW" sz="2400" dirty="0" smtClean="0"/>
              <a:t>Borrowing is bad, it leads to trouble!</a:t>
            </a:r>
          </a:p>
          <a:p>
            <a:pPr lvl="1">
              <a:buNone/>
            </a:pPr>
            <a:endParaRPr lang="en-US" altLang="zh-TW" sz="2000" dirty="0" smtClean="0">
              <a:ea typeface="ヒラギノ角ゴ Pro W3" pitchFamily="-65" charset="-128"/>
            </a:endParaRP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64</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380038" y="947739"/>
            <a:ext cx="2887662" cy="2684463"/>
          </a:xfrm>
        </p:spPr>
      </p:pic>
      <p:sp>
        <p:nvSpPr>
          <p:cNvPr id="9"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837129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7"/>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Solution to Example: Present Value of a Single Future Cash Flow</a:t>
            </a:r>
          </a:p>
        </p:txBody>
      </p:sp>
      <p:sp>
        <p:nvSpPr>
          <p:cNvPr id="162819" name="Rectangle 18"/>
          <p:cNvSpPr>
            <a:spLocks noGrp="1" noChangeArrowheads="1"/>
          </p:cNvSpPr>
          <p:nvPr>
            <p:ph idx="1"/>
          </p:nvPr>
        </p:nvSpPr>
        <p:spPr>
          <a:xfrm>
            <a:off x="457200" y="1526170"/>
            <a:ext cx="8229600" cy="4343400"/>
          </a:xfrm>
        </p:spPr>
        <p:txBody>
          <a:bodyPr rIns="91440">
            <a:normAutofit/>
          </a:bodyPr>
          <a:lstStyle/>
          <a:p>
            <a:pPr eaLnBrk="1" hangingPunct="1">
              <a:buFontTx/>
              <a:buNone/>
            </a:pPr>
            <a:r>
              <a:rPr lang="en-US" altLang="zh-TW" dirty="0" smtClean="0">
                <a:ea typeface="ヒラギノ角ゴ Pro W3" pitchFamily="-65" charset="-128"/>
              </a:rPr>
              <a:t>Solution:</a:t>
            </a:r>
          </a:p>
          <a:p>
            <a:pPr eaLnBrk="1" hangingPunct="1"/>
            <a:r>
              <a:rPr lang="en-US" altLang="zh-TW" sz="2000" dirty="0" smtClean="0">
                <a:ea typeface="ヒラギノ角ゴ Pro W3" pitchFamily="-65" charset="-128"/>
              </a:rPr>
              <a:t>First set up your timeline. The cash flows for the loan are represented by the following timeline:</a:t>
            </a:r>
          </a:p>
          <a:p>
            <a:pPr marL="0" indent="0" eaLnBrk="1" hangingPunct="1">
              <a:buNone/>
            </a:pPr>
            <a:endParaRPr lang="en-US" altLang="zh-TW" sz="2000" dirty="0" smtClean="0">
              <a:ea typeface="ヒラギノ角ゴ Pro W3" pitchFamily="-65" charset="-128"/>
            </a:endParaRPr>
          </a:p>
          <a:p>
            <a:pPr eaLnBrk="1" hangingPunct="1"/>
            <a:r>
              <a:rPr lang="en-US" altLang="zh-TW" sz="2000" dirty="0" smtClean="0">
                <a:ea typeface="ヒラギノ角ゴ Pro W3" pitchFamily="-65" charset="-128"/>
              </a:rPr>
              <a:t>Thus, XYZ Company will be able to repay the loan with its expected $2 million cash flow in five years. To determine the value today, we compute the present value using our interest rate of 4%.</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65</a:t>
            </a:fld>
            <a:endParaRPr lang="en-US" altLang="en-US"/>
          </a:p>
        </p:txBody>
      </p:sp>
      <p:pic>
        <p:nvPicPr>
          <p:cNvPr id="162820" name="Picture 2"/>
          <p:cNvPicPr>
            <a:picLocks noChangeAspect="1" noChangeArrowheads="1"/>
          </p:cNvPicPr>
          <p:nvPr/>
        </p:nvPicPr>
        <p:blipFill>
          <a:blip r:embed="rId3" cstate="print"/>
          <a:srcRect/>
          <a:stretch>
            <a:fillRect/>
          </a:stretch>
        </p:blipFill>
        <p:spPr bwMode="auto">
          <a:xfrm>
            <a:off x="3276600" y="2577604"/>
            <a:ext cx="5143500" cy="857250"/>
          </a:xfrm>
          <a:prstGeom prst="rect">
            <a:avLst/>
          </a:prstGeom>
          <a:noFill/>
          <a:ln w="9525">
            <a:noFill/>
            <a:miter lim="800000"/>
            <a:headEnd/>
            <a:tailEnd/>
          </a:ln>
        </p:spPr>
      </p:pic>
      <p:sp>
        <p:nvSpPr>
          <p:cNvPr id="6"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7" descr="eq03_02"/>
          <p:cNvPicPr>
            <a:picLocks noChangeAspect="1" noChangeArrowheads="1"/>
          </p:cNvPicPr>
          <p:nvPr/>
        </p:nvPicPr>
        <p:blipFill>
          <a:blip r:embed="rId4" cstate="print"/>
          <a:srcRect/>
          <a:stretch>
            <a:fillRect/>
          </a:stretch>
        </p:blipFill>
        <p:spPr bwMode="auto">
          <a:xfrm>
            <a:off x="696118" y="5031705"/>
            <a:ext cx="5748338" cy="920825"/>
          </a:xfrm>
          <a:prstGeom prst="rect">
            <a:avLst/>
          </a:prstGeom>
          <a:noFill/>
          <a:ln w="9525">
            <a:noFill/>
            <a:miter lim="800000"/>
            <a:headEnd/>
            <a:tailEnd/>
          </a:ln>
        </p:spPr>
      </p:pic>
      <p:sp>
        <p:nvSpPr>
          <p:cNvPr id="9" name="TextBox 8"/>
          <p:cNvSpPr txBox="1"/>
          <p:nvPr/>
        </p:nvSpPr>
        <p:spPr>
          <a:xfrm>
            <a:off x="5486400" y="5029200"/>
            <a:ext cx="3048000" cy="923330"/>
          </a:xfrm>
          <a:prstGeom prst="rect">
            <a:avLst/>
          </a:prstGeom>
          <a:solidFill>
            <a:schemeClr val="bg1"/>
          </a:solidFill>
        </p:spPr>
        <p:txBody>
          <a:bodyPr wrap="square" rtlCol="0">
            <a:spAutoFit/>
          </a:bodyPr>
          <a:lstStyle/>
          <a:p>
            <a:r>
              <a:rPr lang="en-US" altLang="zh-TW" dirty="0" smtClean="0"/>
              <a:t>Where C is the single cash flow – in this case, it’s also the Future Value</a:t>
            </a:r>
            <a:endParaRPr lang="zh-TW" altLang="en-US" dirty="0"/>
          </a:p>
        </p:txBody>
      </p:sp>
      <p:sp>
        <p:nvSpPr>
          <p:cNvPr id="11"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416597279"/>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Solution to Example: Present Value of a Single Future Cash Flow</a:t>
            </a:r>
          </a:p>
        </p:txBody>
      </p:sp>
      <p:sp>
        <p:nvSpPr>
          <p:cNvPr id="164867" name="Rectangle 3"/>
          <p:cNvSpPr>
            <a:spLocks noGrp="1" noChangeArrowheads="1"/>
          </p:cNvSpPr>
          <p:nvPr>
            <p:ph idx="1"/>
          </p:nvPr>
        </p:nvSpPr>
        <p:spPr/>
        <p:txBody>
          <a:bodyPr rIns="91440"/>
          <a:lstStyle/>
          <a:p>
            <a:pPr eaLnBrk="1" hangingPunct="1">
              <a:buFontTx/>
              <a:buNone/>
            </a:pPr>
            <a:r>
              <a:rPr lang="en-US" altLang="zh-TW" dirty="0" smtClean="0">
                <a:ea typeface="ヒラギノ角ゴ Pro W3" pitchFamily="-65" charset="-128"/>
              </a:rPr>
              <a:t>Execute: </a:t>
            </a:r>
          </a:p>
        </p:txBody>
      </p:sp>
      <p:sp>
        <p:nvSpPr>
          <p:cNvPr id="3" name="Slide Number Placeholder 2"/>
          <p:cNvSpPr>
            <a:spLocks noGrp="1"/>
          </p:cNvSpPr>
          <p:nvPr>
            <p:ph type="sldNum" sz="quarter" idx="10"/>
          </p:nvPr>
        </p:nvSpPr>
        <p:spPr/>
        <p:txBody>
          <a:bodyPr/>
          <a:lstStyle/>
          <a:p>
            <a:pPr>
              <a:defRPr/>
            </a:pPr>
            <a:fld id="{DD43D14F-EA8B-43E4-B169-114B5BB83D25}" type="slidenum">
              <a:rPr lang="en-US" altLang="en-US" smtClean="0"/>
              <a:pPr>
                <a:defRPr/>
              </a:pPr>
              <a:t>66</a:t>
            </a:fld>
            <a:endParaRPr lang="en-US" altLang="en-US"/>
          </a:p>
        </p:txBody>
      </p:sp>
      <p:grpSp>
        <p:nvGrpSpPr>
          <p:cNvPr id="2" name="Group 36"/>
          <p:cNvGrpSpPr>
            <a:grpSpLocks/>
          </p:cNvGrpSpPr>
          <p:nvPr/>
        </p:nvGrpSpPr>
        <p:grpSpPr bwMode="auto">
          <a:xfrm>
            <a:off x="2059347" y="3784730"/>
            <a:ext cx="6118225" cy="512763"/>
            <a:chOff x="661" y="2174"/>
            <a:chExt cx="4943" cy="408"/>
          </a:xfrm>
        </p:grpSpPr>
        <p:pic>
          <p:nvPicPr>
            <p:cNvPr id="164897" name="Picture 31" descr="calc_N"/>
            <p:cNvPicPr>
              <a:picLocks noChangeAspect="1" noChangeArrowheads="1"/>
            </p:cNvPicPr>
            <p:nvPr/>
          </p:nvPicPr>
          <p:blipFill>
            <a:blip r:embed="rId3" cstate="print"/>
            <a:srcRect/>
            <a:stretch>
              <a:fillRect/>
            </a:stretch>
          </p:blipFill>
          <p:spPr bwMode="auto">
            <a:xfrm>
              <a:off x="661" y="2174"/>
              <a:ext cx="912" cy="408"/>
            </a:xfrm>
            <a:prstGeom prst="rect">
              <a:avLst/>
            </a:prstGeom>
            <a:noFill/>
            <a:ln w="9525">
              <a:noFill/>
              <a:miter lim="800000"/>
              <a:headEnd/>
              <a:tailEnd/>
            </a:ln>
          </p:spPr>
        </p:pic>
        <p:pic>
          <p:nvPicPr>
            <p:cNvPr id="164898" name="Picture 32" descr="calc_IY"/>
            <p:cNvPicPr>
              <a:picLocks noChangeAspect="1" noChangeArrowheads="1"/>
            </p:cNvPicPr>
            <p:nvPr/>
          </p:nvPicPr>
          <p:blipFill>
            <a:blip r:embed="rId4" cstate="print"/>
            <a:srcRect/>
            <a:stretch>
              <a:fillRect/>
            </a:stretch>
          </p:blipFill>
          <p:spPr bwMode="auto">
            <a:xfrm>
              <a:off x="1673" y="2174"/>
              <a:ext cx="906" cy="408"/>
            </a:xfrm>
            <a:prstGeom prst="rect">
              <a:avLst/>
            </a:prstGeom>
            <a:noFill/>
            <a:ln w="9525">
              <a:noFill/>
              <a:miter lim="800000"/>
              <a:headEnd/>
              <a:tailEnd/>
            </a:ln>
          </p:spPr>
        </p:pic>
        <p:pic>
          <p:nvPicPr>
            <p:cNvPr id="164899" name="Picture 33" descr="calc_PMT"/>
            <p:cNvPicPr>
              <a:picLocks noChangeAspect="1" noChangeArrowheads="1"/>
            </p:cNvPicPr>
            <p:nvPr/>
          </p:nvPicPr>
          <p:blipFill>
            <a:blip r:embed="rId5" cstate="print"/>
            <a:srcRect/>
            <a:stretch>
              <a:fillRect/>
            </a:stretch>
          </p:blipFill>
          <p:spPr bwMode="auto">
            <a:xfrm>
              <a:off x="3685" y="2174"/>
              <a:ext cx="912" cy="408"/>
            </a:xfrm>
            <a:prstGeom prst="rect">
              <a:avLst/>
            </a:prstGeom>
            <a:noFill/>
            <a:ln w="9525">
              <a:noFill/>
              <a:miter lim="800000"/>
              <a:headEnd/>
              <a:tailEnd/>
            </a:ln>
          </p:spPr>
        </p:pic>
        <p:pic>
          <p:nvPicPr>
            <p:cNvPr id="164900" name="Picture 34" descr="calc_PV"/>
            <p:cNvPicPr>
              <a:picLocks noChangeAspect="1" noChangeArrowheads="1"/>
            </p:cNvPicPr>
            <p:nvPr/>
          </p:nvPicPr>
          <p:blipFill>
            <a:blip r:embed="rId6" cstate="print"/>
            <a:srcRect/>
            <a:stretch>
              <a:fillRect/>
            </a:stretch>
          </p:blipFill>
          <p:spPr bwMode="auto">
            <a:xfrm>
              <a:off x="2679" y="2174"/>
              <a:ext cx="906" cy="408"/>
            </a:xfrm>
            <a:prstGeom prst="rect">
              <a:avLst/>
            </a:prstGeom>
            <a:noFill/>
            <a:ln w="9525">
              <a:noFill/>
              <a:miter lim="800000"/>
              <a:headEnd/>
              <a:tailEnd/>
            </a:ln>
          </p:spPr>
        </p:pic>
        <p:pic>
          <p:nvPicPr>
            <p:cNvPr id="164901" name="Picture 35" descr="calc_FV"/>
            <p:cNvPicPr>
              <a:picLocks noChangeAspect="1" noChangeArrowheads="1"/>
            </p:cNvPicPr>
            <p:nvPr/>
          </p:nvPicPr>
          <p:blipFill>
            <a:blip r:embed="rId7" cstate="print"/>
            <a:srcRect/>
            <a:stretch>
              <a:fillRect/>
            </a:stretch>
          </p:blipFill>
          <p:spPr bwMode="auto">
            <a:xfrm>
              <a:off x="4698" y="2174"/>
              <a:ext cx="906" cy="408"/>
            </a:xfrm>
            <a:prstGeom prst="rect">
              <a:avLst/>
            </a:prstGeom>
            <a:noFill/>
            <a:ln w="9525">
              <a:noFill/>
              <a:miter lim="800000"/>
              <a:headEnd/>
              <a:tailEnd/>
            </a:ln>
          </p:spPr>
        </p:pic>
      </p:grpSp>
      <p:graphicFrame>
        <p:nvGraphicFramePr>
          <p:cNvPr id="82987" name="Group 43"/>
          <p:cNvGraphicFramePr>
            <a:graphicFrameLocks noGrp="1"/>
          </p:cNvGraphicFramePr>
          <p:nvPr/>
        </p:nvGraphicFramePr>
        <p:xfrm>
          <a:off x="685800" y="4322763"/>
          <a:ext cx="7543800" cy="1190625"/>
        </p:xfrm>
        <a:graphic>
          <a:graphicData uri="http://schemas.openxmlformats.org/drawingml/2006/table">
            <a:tbl>
              <a:tblPr/>
              <a:tblGrid>
                <a:gridCol w="125888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663700">
                  <a:extLst>
                    <a:ext uri="{9D8B030D-6E8A-4147-A177-3AD203B41FA5}">
                      <a16:colId xmlns:a16="http://schemas.microsoft.com/office/drawing/2014/main" val="20003"/>
                    </a:ext>
                  </a:extLst>
                </a:gridCol>
                <a:gridCol w="10922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Given: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Verdana" pitchFamily="34" charset="0"/>
                          <a:ea typeface="ＭＳ Ｐゴシック" pitchFamily="34" charset="-128"/>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400" b="0" i="0" u="none" strike="noStrike" cap="none" normalizeH="0" baseline="0" smtClean="0">
                        <a:ln>
                          <a:noFill/>
                        </a:ln>
                        <a:solidFill>
                          <a:schemeClr val="tx1"/>
                        </a:solidFill>
                        <a:effectLst/>
                        <a:latin typeface="Verdana" pitchFamily="34" charset="0"/>
                        <a:ea typeface="ＭＳ Ｐゴシック"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2,000,000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0"/>
                  </a:ext>
                </a:extLst>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Verdana" pitchFamily="34" charset="0"/>
                          <a:ea typeface="ＭＳ Ｐゴシック" pitchFamily="34" charset="-128"/>
                          <a:cs typeface="Times New Roman" pitchFamily="18" charset="0"/>
                        </a:rPr>
                        <a:t>Solve for: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4E5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400" b="0" i="0" u="none" strike="noStrike" cap="none" normalizeH="0" baseline="0" smtClean="0">
                        <a:ln>
                          <a:noFill/>
                        </a:ln>
                        <a:solidFill>
                          <a:schemeClr val="tx1"/>
                        </a:solidFill>
                        <a:effectLst/>
                        <a:latin typeface="Verdana" pitchFamily="34" charset="0"/>
                        <a:ea typeface="ＭＳ Ｐゴシック"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TW" altLang="zh-TW" sz="1400" b="0" i="0" u="none" strike="noStrike" cap="none" normalizeH="0" baseline="0" smtClean="0">
                        <a:ln>
                          <a:noFill/>
                        </a:ln>
                        <a:solidFill>
                          <a:schemeClr val="tx1"/>
                        </a:solidFill>
                        <a:effectLst/>
                        <a:latin typeface="Verdana" pitchFamily="34" charset="0"/>
                        <a:ea typeface="ＭＳ Ｐゴシック"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smtClean="0">
                          <a:ln>
                            <a:noFill/>
                          </a:ln>
                          <a:solidFill>
                            <a:schemeClr val="tx1"/>
                          </a:solidFill>
                          <a:effectLst/>
                          <a:latin typeface="Verdana" pitchFamily="34" charset="0"/>
                          <a:ea typeface="ＭＳ Ｐゴシック" pitchFamily="34" charset="-128"/>
                        </a:rPr>
                        <a:t>-1,643,854.21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400" b="0" i="0" u="none" strike="noStrike" cap="none" normalizeH="0" baseline="0" smtClean="0">
                        <a:ln>
                          <a:noFill/>
                        </a:ln>
                        <a:solidFill>
                          <a:schemeClr val="tx1"/>
                        </a:solidFill>
                        <a:effectLst/>
                        <a:latin typeface="Verdana" pitchFamily="34" charset="0"/>
                        <a:ea typeface="ＭＳ Ｐゴシック"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1400" b="0" i="0" u="none" strike="noStrike" cap="none" normalizeH="0" baseline="0" smtClean="0">
                        <a:ln>
                          <a:noFill/>
                        </a:ln>
                        <a:solidFill>
                          <a:schemeClr val="tx1"/>
                        </a:solidFill>
                        <a:effectLst/>
                        <a:latin typeface="Verdana" pitchFamily="34" charset="0"/>
                        <a:ea typeface="ＭＳ Ｐゴシック" pitchFamily="3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B"/>
                    </a:solidFill>
                  </a:tcPr>
                </a:tc>
                <a:extLst>
                  <a:ext uri="{0D108BD9-81ED-4DB2-BD59-A6C34878D82A}">
                    <a16:rowId xmlns:a16="http://schemas.microsoft.com/office/drawing/2014/main" val="10001"/>
                  </a:ext>
                </a:extLst>
              </a:tr>
              <a:tr h="396875">
                <a:tc gridSpan="6">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Verdana" pitchFamily="34" charset="0"/>
                          <a:ea typeface="ＭＳ Ｐゴシック" pitchFamily="34" charset="-128"/>
                        </a:rPr>
                        <a:t>Excel Formula: =PV(RATE,NPER, PMT, FV) = PV(0.04,5,0,2000000)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F1CC"/>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sp>
        <p:nvSpPr>
          <p:cNvPr id="164894" name="Rectangle 4"/>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zh-TW" altLang="zh-TW"/>
          </a:p>
        </p:txBody>
      </p:sp>
      <p:sp>
        <p:nvSpPr>
          <p:cNvPr id="164895" name="Rectangle 6"/>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zh-TW" altLang="zh-TW"/>
          </a:p>
        </p:txBody>
      </p:sp>
      <p:pic>
        <p:nvPicPr>
          <p:cNvPr id="164896" name="Picture 7"/>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979712" y="1916832"/>
            <a:ext cx="4581525" cy="714375"/>
          </a:xfrm>
          <a:prstGeom prst="rect">
            <a:avLst/>
          </a:prstGeom>
          <a:noFill/>
          <a:ln w="9525">
            <a:noFill/>
            <a:miter lim="800000"/>
            <a:headEnd/>
            <a:tailEnd/>
          </a:ln>
        </p:spPr>
      </p:pic>
      <p:sp>
        <p:nvSpPr>
          <p:cNvPr id="1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7" name="TextBox 16"/>
          <p:cNvSpPr txBox="1"/>
          <p:nvPr/>
        </p:nvSpPr>
        <p:spPr>
          <a:xfrm>
            <a:off x="531685" y="2862154"/>
            <a:ext cx="7128792" cy="830997"/>
          </a:xfrm>
          <a:prstGeom prst="rect">
            <a:avLst/>
          </a:prstGeom>
          <a:noFill/>
        </p:spPr>
        <p:txBody>
          <a:bodyPr wrap="square" rtlCol="0">
            <a:spAutoFit/>
          </a:bodyPr>
          <a:lstStyle/>
          <a:p>
            <a:r>
              <a:rPr lang="en-US" altLang="zh-TW" sz="2400" dirty="0" smtClean="0"/>
              <a:t>Using the financial calculator we can input the relevant variables</a:t>
            </a:r>
            <a:endParaRPr lang="zh-TW" altLang="en-US" sz="2400" dirty="0"/>
          </a:p>
        </p:txBody>
      </p:sp>
      <p:sp>
        <p:nvSpPr>
          <p:cNvPr id="19"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639294369"/>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1"/>
          <p:cNvSpPr>
            <a:spLocks noGrp="1" noChangeArrowheads="1"/>
          </p:cNvSpPr>
          <p:nvPr>
            <p:ph type="title"/>
          </p:nvPr>
        </p:nvSpPr>
        <p:spPr/>
        <p:txBody>
          <a:bodyPr>
            <a:normAutofit/>
          </a:bodyPr>
          <a:lstStyle/>
          <a:p>
            <a:pPr eaLnBrk="1" hangingPunct="1"/>
            <a:r>
              <a:rPr lang="en-US" altLang="zh-TW" dirty="0" smtClean="0">
                <a:ea typeface="ヒラギノ角ゴ Pro W3" pitchFamily="-65" charset="-128"/>
              </a:rPr>
              <a:t>Solution to Example: Present Value of a Single Future Cash Flow</a:t>
            </a:r>
          </a:p>
        </p:txBody>
      </p:sp>
      <p:sp>
        <p:nvSpPr>
          <p:cNvPr id="166915" name="Rectangle 12"/>
          <p:cNvSpPr>
            <a:spLocks noGrp="1" noChangeArrowheads="1"/>
          </p:cNvSpPr>
          <p:nvPr>
            <p:ph idx="1"/>
          </p:nvPr>
        </p:nvSpPr>
        <p:spPr/>
        <p:txBody>
          <a:bodyPr rIns="91440"/>
          <a:lstStyle/>
          <a:p>
            <a:pPr eaLnBrk="1" hangingPunct="1">
              <a:buFontTx/>
              <a:buNone/>
            </a:pPr>
            <a:r>
              <a:rPr lang="en-US" altLang="zh-TW" smtClean="0">
                <a:ea typeface="ヒラギノ角ゴ Pro W3" pitchFamily="-65" charset="-128"/>
              </a:rPr>
              <a:t>Evaluate:</a:t>
            </a:r>
          </a:p>
          <a:p>
            <a:pPr eaLnBrk="1" hangingPunct="1"/>
            <a:r>
              <a:rPr lang="en-US" altLang="zh-TW" sz="2000" smtClean="0">
                <a:ea typeface="ヒラギノ角ゴ Pro W3" pitchFamily="-65" charset="-128"/>
              </a:rPr>
              <a:t>The loan is much less than the $2 million the company will pay back because of the time value of money.</a:t>
            </a: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67</a:t>
            </a:fld>
            <a:endParaRPr lang="en-US" altLang="en-US"/>
          </a:p>
        </p:txBody>
      </p:sp>
      <p:sp>
        <p:nvSpPr>
          <p:cNvPr id="5" name="Rectangle 6"/>
          <p:cNvSpPr>
            <a:spLocks noChangeArrowheads="1"/>
          </p:cNvSpPr>
          <p:nvPr/>
        </p:nvSpPr>
        <p:spPr bwMode="gray">
          <a:xfrm>
            <a:off x="3744913"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905000" y="6264275"/>
            <a:ext cx="3581400"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Time Value of Money</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74644839"/>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Part 2: Valuing a Stream of Cash Flows</a:t>
            </a:r>
            <a:endParaRPr lang="en-US" dirty="0"/>
          </a:p>
        </p:txBody>
      </p:sp>
      <p:sp>
        <p:nvSpPr>
          <p:cNvPr id="4" name="Slide Number Placeholder 3"/>
          <p:cNvSpPr>
            <a:spLocks noGrp="1"/>
          </p:cNvSpPr>
          <p:nvPr>
            <p:ph type="sldNum" sz="quarter" idx="11"/>
          </p:nvPr>
        </p:nvSpPr>
        <p:spPr/>
        <p:txBody>
          <a:bodyPr/>
          <a:lstStyle/>
          <a:p>
            <a:pPr>
              <a:defRPr/>
            </a:pPr>
            <a:fld id="{DD43D14F-EA8B-43E4-B169-114B5BB83D25}" type="slidenum">
              <a:rPr lang="en-US" altLang="en-US" smtClean="0"/>
              <a:pPr>
                <a:defRPr/>
              </a:pPr>
              <a:t>68</a:t>
            </a:fld>
            <a:endParaRPr lang="en-US" altLang="en-US"/>
          </a:p>
        </p:txBody>
      </p:sp>
    </p:spTree>
    <p:extLst>
      <p:ext uri="{BB962C8B-B14F-4D97-AF65-F5344CB8AC3E}">
        <p14:creationId xmlns:p14="http://schemas.microsoft.com/office/powerpoint/2010/main" val="40873654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zh-TW" dirty="0" smtClean="0"/>
              <a:t>Valuing a Stream of Cash Flows</a:t>
            </a:r>
          </a:p>
        </p:txBody>
      </p:sp>
      <p:sp>
        <p:nvSpPr>
          <p:cNvPr id="23555" name="Rectangle 8"/>
          <p:cNvSpPr>
            <a:spLocks noGrp="1" noChangeArrowheads="1"/>
          </p:cNvSpPr>
          <p:nvPr>
            <p:ph idx="1"/>
          </p:nvPr>
        </p:nvSpPr>
        <p:spPr/>
        <p:txBody>
          <a:bodyPr rIns="91440">
            <a:normAutofit lnSpcReduction="10000"/>
          </a:bodyPr>
          <a:lstStyle/>
          <a:p>
            <a:pPr eaLnBrk="1" hangingPunct="1">
              <a:buFontTx/>
              <a:buNone/>
            </a:pPr>
            <a:r>
              <a:rPr lang="en-US" altLang="zh-TW" sz="2400" dirty="0" smtClean="0"/>
              <a:t>Applying the Rules of Valuing Cash Flows</a:t>
            </a:r>
          </a:p>
          <a:p>
            <a:pPr eaLnBrk="1" hangingPunct="1"/>
            <a:r>
              <a:rPr lang="en-US" altLang="zh-TW" sz="2000" dirty="0" smtClean="0"/>
              <a:t>Suppose we plan to save $1,000 today, and $1,000 at the end of each of the next two years </a:t>
            </a:r>
          </a:p>
          <a:p>
            <a:pPr eaLnBrk="1" hangingPunct="1"/>
            <a:r>
              <a:rPr lang="en-US" altLang="zh-TW" sz="2000" dirty="0" smtClean="0"/>
              <a:t>If we earn a fixed 10% interest rate on our savings, how much will we have three years from today (</a:t>
            </a:r>
            <a:r>
              <a:rPr lang="en-US" altLang="zh-TW" sz="2000" dirty="0" smtClean="0">
                <a:solidFill>
                  <a:schemeClr val="accent1"/>
                </a:solidFill>
              </a:rPr>
              <a:t>future value</a:t>
            </a:r>
            <a:r>
              <a:rPr lang="en-US" altLang="zh-TW" sz="2000" dirty="0" smtClean="0"/>
              <a:t>)?</a:t>
            </a:r>
          </a:p>
          <a:p>
            <a:pPr>
              <a:buNone/>
            </a:pPr>
            <a:r>
              <a:rPr lang="en-US" altLang="zh-TW" sz="2400" dirty="0" smtClean="0"/>
              <a:t>We can do this in several ways</a:t>
            </a:r>
          </a:p>
          <a:p>
            <a:r>
              <a:rPr lang="en-US" altLang="zh-TW" sz="2000" dirty="0" smtClean="0"/>
              <a:t>First, take the deposit at date 0 and move it forward to date 1</a:t>
            </a:r>
          </a:p>
          <a:p>
            <a:r>
              <a:rPr lang="en-US" altLang="zh-TW" sz="2000" dirty="0" smtClean="0"/>
              <a:t>Combine those two amounts and move the combined total forward to date 2</a:t>
            </a:r>
          </a:p>
          <a:p>
            <a:pPr eaLnBrk="1" hangingPunct="1"/>
            <a:endParaRPr lang="en-US" altLang="zh-TW" sz="2400" dirty="0" smtClean="0"/>
          </a:p>
        </p:txBody>
      </p:sp>
      <p:sp>
        <p:nvSpPr>
          <p:cNvPr id="5"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69</a:t>
            </a:fld>
            <a:endParaRPr lang="en-US" altLang="en-US"/>
          </a:p>
        </p:txBody>
      </p:sp>
    </p:spTree>
    <p:extLst>
      <p:ext uri="{BB962C8B-B14F-4D97-AF65-F5344CB8AC3E}">
        <p14:creationId xmlns:p14="http://schemas.microsoft.com/office/powerpoint/2010/main" val="247501207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p:txBody>
          <a:bodyPr/>
          <a:lstStyle/>
          <a:p>
            <a:r>
              <a:rPr lang="en-US" altLang="zh-TW" sz="3200" b="0" dirty="0">
                <a:ea typeface="PMingLiU" pitchFamily="18" charset="-120"/>
              </a:rPr>
              <a:t>FINA </a:t>
            </a:r>
            <a:r>
              <a:rPr lang="en-US" altLang="zh-TW" sz="3200" b="0" dirty="0" smtClean="0">
                <a:ea typeface="PMingLiU" pitchFamily="18" charset="-120"/>
              </a:rPr>
              <a:t>1303 – </a:t>
            </a:r>
            <a:r>
              <a:rPr lang="en-US" altLang="zh-TW" sz="4400" dirty="0" smtClean="0">
                <a:ea typeface="PMingLiU" pitchFamily="18" charset="-120"/>
              </a:rPr>
              <a:t>Basics of financial calculations</a:t>
            </a:r>
          </a:p>
        </p:txBody>
      </p:sp>
      <p:sp>
        <p:nvSpPr>
          <p:cNvPr id="3078" name="Rectangle 3"/>
          <p:cNvSpPr>
            <a:spLocks noGrp="1" noChangeArrowheads="1"/>
          </p:cNvSpPr>
          <p:nvPr>
            <p:ph type="body" sz="quarter" idx="14"/>
          </p:nvPr>
        </p:nvSpPr>
        <p:spPr>
          <a:xfrm>
            <a:off x="685800" y="4038600"/>
            <a:ext cx="8458201" cy="1714512"/>
          </a:xfrm>
        </p:spPr>
        <p:txBody>
          <a:bodyPr/>
          <a:lstStyle/>
          <a:p>
            <a:pPr lvl="0" eaLnBrk="0" hangingPunct="0">
              <a:defRPr/>
            </a:pPr>
            <a:r>
              <a:rPr lang="en-US" altLang="zh-TW" b="1" dirty="0">
                <a:solidFill>
                  <a:prstClr val="black"/>
                </a:solidFill>
              </a:rPr>
              <a:t>Veronique </a:t>
            </a:r>
            <a:r>
              <a:rPr lang="en-US" altLang="zh-TW" b="1" dirty="0" err="1">
                <a:solidFill>
                  <a:prstClr val="black"/>
                </a:solidFill>
              </a:rPr>
              <a:t>Lafon-Vinais</a:t>
            </a:r>
            <a:endParaRPr lang="en-US" altLang="zh-TW" b="1" dirty="0">
              <a:solidFill>
                <a:prstClr val="black"/>
              </a:solidFill>
            </a:endParaRPr>
          </a:p>
          <a:p>
            <a:pPr eaLnBrk="0" hangingPunct="0">
              <a:defRPr/>
            </a:pPr>
            <a:r>
              <a:rPr lang="fr-FR" altLang="zh-TW" dirty="0" err="1" smtClean="0"/>
              <a:t>Associate</a:t>
            </a:r>
            <a:r>
              <a:rPr lang="fr-FR" altLang="zh-TW" dirty="0" smtClean="0"/>
              <a:t> </a:t>
            </a:r>
            <a:r>
              <a:rPr lang="en-US" altLang="zh-TW" dirty="0" smtClean="0"/>
              <a:t>Professor of Business</a:t>
            </a:r>
            <a:r>
              <a:rPr lang="fr-FR" altLang="zh-TW" dirty="0" smtClean="0"/>
              <a:t> Education</a:t>
            </a:r>
            <a:r>
              <a:rPr lang="en-US" altLang="zh-TW" dirty="0" smtClean="0"/>
              <a:t> </a:t>
            </a:r>
            <a:r>
              <a:rPr lang="en-US" altLang="zh-TW" dirty="0" smtClean="0">
                <a:solidFill>
                  <a:srgbClr val="595959"/>
                </a:solidFill>
              </a:rPr>
              <a:t>- </a:t>
            </a:r>
            <a:r>
              <a:rPr lang="en-US" altLang="zh-TW" dirty="0">
                <a:solidFill>
                  <a:srgbClr val="595959"/>
                </a:solidFill>
              </a:rPr>
              <a:t>Department of Finance</a:t>
            </a:r>
            <a:endParaRPr lang="zh-TW" altLang="en-US" dirty="0">
              <a:solidFill>
                <a:srgbClr val="595959"/>
              </a:solidFill>
            </a:endParaRPr>
          </a:p>
        </p:txBody>
      </p:sp>
    </p:spTree>
    <p:extLst>
      <p:ext uri="{BB962C8B-B14F-4D97-AF65-F5344CB8AC3E}">
        <p14:creationId xmlns:p14="http://schemas.microsoft.com/office/powerpoint/2010/main" val="24969936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zh-TW" dirty="0" smtClean="0"/>
              <a:t>Valuing a Stream of Cash Flows</a:t>
            </a:r>
          </a:p>
        </p:txBody>
      </p:sp>
      <p:sp>
        <p:nvSpPr>
          <p:cNvPr id="27651" name="Rectangle 8"/>
          <p:cNvSpPr>
            <a:spLocks noGrp="1" noChangeArrowheads="1"/>
          </p:cNvSpPr>
          <p:nvPr>
            <p:ph idx="1"/>
          </p:nvPr>
        </p:nvSpPr>
        <p:spPr/>
        <p:txBody>
          <a:bodyPr rIns="91440"/>
          <a:lstStyle/>
          <a:p>
            <a:pPr eaLnBrk="1" hangingPunct="1"/>
            <a:r>
              <a:rPr lang="en-US" altLang="zh-TW" sz="2400" smtClean="0"/>
              <a:t>Continuing in the same fashion, we can solve the problem as follows:</a:t>
            </a:r>
          </a:p>
        </p:txBody>
      </p:sp>
      <p:pic>
        <p:nvPicPr>
          <p:cNvPr id="27652" name="Picture 3" descr="011c"/>
          <p:cNvPicPr>
            <a:picLocks noChangeAspect="1" noChangeArrowheads="1"/>
          </p:cNvPicPr>
          <p:nvPr/>
        </p:nvPicPr>
        <p:blipFill>
          <a:blip r:embed="rId3" cstate="print"/>
          <a:srcRect/>
          <a:stretch>
            <a:fillRect/>
          </a:stretch>
        </p:blipFill>
        <p:spPr bwMode="auto">
          <a:xfrm>
            <a:off x="1619250" y="2889250"/>
            <a:ext cx="5715000" cy="2662238"/>
          </a:xfrm>
          <a:prstGeom prst="rect">
            <a:avLst/>
          </a:prstGeom>
          <a:noFill/>
          <a:ln w="9525">
            <a:noFill/>
            <a:miter lim="800000"/>
            <a:headEnd/>
            <a:tailEnd/>
          </a:ln>
        </p:spPr>
      </p:pic>
      <p:sp>
        <p:nvSpPr>
          <p:cNvPr id="6"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70</a:t>
            </a:fld>
            <a:endParaRPr lang="en-US" altLang="en-US"/>
          </a:p>
        </p:txBody>
      </p:sp>
    </p:spTree>
    <p:extLst>
      <p:ext uri="{BB962C8B-B14F-4D97-AF65-F5344CB8AC3E}">
        <p14:creationId xmlns:p14="http://schemas.microsoft.com/office/powerpoint/2010/main" val="3762906932"/>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3"/>
          <p:cNvSpPr>
            <a:spLocks noGrp="1" noChangeArrowheads="1"/>
          </p:cNvSpPr>
          <p:nvPr>
            <p:ph type="title"/>
          </p:nvPr>
        </p:nvSpPr>
        <p:spPr/>
        <p:txBody>
          <a:bodyPr/>
          <a:lstStyle/>
          <a:p>
            <a:pPr eaLnBrk="1" hangingPunct="1"/>
            <a:r>
              <a:rPr lang="en-US" altLang="zh-TW" dirty="0" smtClean="0"/>
              <a:t>Valuing a Stream of Cash Flows</a:t>
            </a:r>
          </a:p>
        </p:txBody>
      </p:sp>
      <p:sp>
        <p:nvSpPr>
          <p:cNvPr id="29699" name="Rectangle 14"/>
          <p:cNvSpPr>
            <a:spLocks noGrp="1" noChangeArrowheads="1"/>
          </p:cNvSpPr>
          <p:nvPr>
            <p:ph idx="1"/>
          </p:nvPr>
        </p:nvSpPr>
        <p:spPr/>
        <p:txBody>
          <a:bodyPr rIns="91440"/>
          <a:lstStyle/>
          <a:p>
            <a:pPr eaLnBrk="1" hangingPunct="1"/>
            <a:r>
              <a:rPr lang="en-US" altLang="zh-TW" sz="2400" dirty="0" smtClean="0"/>
              <a:t>Another approach is to compute the </a:t>
            </a:r>
            <a:r>
              <a:rPr lang="en-US" altLang="zh-TW" sz="2400" b="1" dirty="0" smtClean="0"/>
              <a:t>future value </a:t>
            </a:r>
            <a:r>
              <a:rPr lang="en-US" altLang="zh-TW" sz="2400" dirty="0" smtClean="0"/>
              <a:t>in year 3 of </a:t>
            </a:r>
            <a:r>
              <a:rPr lang="en-US" altLang="zh-TW" sz="2400" b="1" dirty="0" smtClean="0"/>
              <a:t>each cash flow </a:t>
            </a:r>
            <a:r>
              <a:rPr lang="en-US" altLang="zh-TW" sz="2400" dirty="0" smtClean="0"/>
              <a:t>separately</a:t>
            </a:r>
          </a:p>
          <a:p>
            <a:pPr eaLnBrk="1" hangingPunct="1"/>
            <a:r>
              <a:rPr lang="en-US" altLang="zh-TW" sz="2400" dirty="0" smtClean="0"/>
              <a:t>Once all amounts are in year 3 dollars, combine them</a:t>
            </a:r>
          </a:p>
        </p:txBody>
      </p:sp>
      <p:pic>
        <p:nvPicPr>
          <p:cNvPr id="29700" name="Picture 2" descr="012"/>
          <p:cNvPicPr>
            <a:picLocks noChangeAspect="1" noChangeArrowheads="1"/>
          </p:cNvPicPr>
          <p:nvPr/>
        </p:nvPicPr>
        <p:blipFill>
          <a:blip r:embed="rId3" cstate="print"/>
          <a:srcRect/>
          <a:stretch>
            <a:fillRect/>
          </a:stretch>
        </p:blipFill>
        <p:spPr bwMode="auto">
          <a:xfrm>
            <a:off x="838200" y="3429000"/>
            <a:ext cx="7239000" cy="2609850"/>
          </a:xfrm>
          <a:prstGeom prst="rect">
            <a:avLst/>
          </a:prstGeom>
          <a:noFill/>
          <a:ln w="9525">
            <a:noFill/>
            <a:miter lim="800000"/>
            <a:headEnd/>
            <a:tailEnd/>
          </a:ln>
        </p:spPr>
      </p:pic>
      <p:sp>
        <p:nvSpPr>
          <p:cNvPr id="6"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71</a:t>
            </a:fld>
            <a:endParaRPr lang="en-US" altLang="en-US"/>
          </a:p>
        </p:txBody>
      </p:sp>
    </p:spTree>
    <p:extLst>
      <p:ext uri="{BB962C8B-B14F-4D97-AF65-F5344CB8AC3E}">
        <p14:creationId xmlns:p14="http://schemas.microsoft.com/office/powerpoint/2010/main" val="3437267392"/>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8"/>
          <p:cNvSpPr>
            <a:spLocks noGrp="1" noChangeArrowheads="1"/>
          </p:cNvSpPr>
          <p:nvPr>
            <p:ph type="title"/>
          </p:nvPr>
        </p:nvSpPr>
        <p:spPr/>
        <p:txBody>
          <a:bodyPr/>
          <a:lstStyle/>
          <a:p>
            <a:pPr eaLnBrk="1" hangingPunct="1"/>
            <a:r>
              <a:rPr lang="en-US" altLang="zh-TW" dirty="0" smtClean="0"/>
              <a:t>Valuing a Stream of Cash Flows</a:t>
            </a:r>
          </a:p>
        </p:txBody>
      </p:sp>
      <p:sp>
        <p:nvSpPr>
          <p:cNvPr id="31747" name="Rectangle 19"/>
          <p:cNvSpPr>
            <a:spLocks noGrp="1" noChangeArrowheads="1"/>
          </p:cNvSpPr>
          <p:nvPr>
            <p:ph idx="1"/>
          </p:nvPr>
        </p:nvSpPr>
        <p:spPr/>
        <p:txBody>
          <a:bodyPr rIns="91440"/>
          <a:lstStyle/>
          <a:p>
            <a:pPr eaLnBrk="1" hangingPunct="1">
              <a:lnSpc>
                <a:spcPct val="90000"/>
              </a:lnSpc>
            </a:pPr>
            <a:r>
              <a:rPr lang="en-US" altLang="zh-TW" sz="2400" dirty="0" smtClean="0"/>
              <a:t>Consider a stream of cash flows:  C</a:t>
            </a:r>
            <a:r>
              <a:rPr lang="en-US" altLang="zh-TW" sz="2400" baseline="-25000" dirty="0" smtClean="0"/>
              <a:t>0</a:t>
            </a:r>
            <a:r>
              <a:rPr lang="en-US" altLang="zh-TW" sz="2400" dirty="0" smtClean="0"/>
              <a:t> at date 0, C</a:t>
            </a:r>
            <a:r>
              <a:rPr lang="en-US" altLang="zh-TW" sz="2400" baseline="-25000" dirty="0" smtClean="0"/>
              <a:t>1</a:t>
            </a:r>
            <a:r>
              <a:rPr lang="en-US" altLang="zh-TW" sz="2400" dirty="0" smtClean="0"/>
              <a:t> at date 1, and so on, up to C</a:t>
            </a:r>
            <a:r>
              <a:rPr lang="en-US" altLang="zh-TW" sz="2400" baseline="-25000" dirty="0" smtClean="0"/>
              <a:t>N</a:t>
            </a:r>
            <a:r>
              <a:rPr lang="en-US" altLang="zh-TW" sz="2400" dirty="0" smtClean="0"/>
              <a:t> at date N</a:t>
            </a:r>
          </a:p>
          <a:p>
            <a:pPr eaLnBrk="1" hangingPunct="1">
              <a:lnSpc>
                <a:spcPct val="90000"/>
              </a:lnSpc>
            </a:pPr>
            <a:endParaRPr lang="en-US" altLang="zh-TW" sz="2400" dirty="0" smtClean="0"/>
          </a:p>
          <a:p>
            <a:pPr eaLnBrk="1" hangingPunct="1">
              <a:lnSpc>
                <a:spcPct val="90000"/>
              </a:lnSpc>
            </a:pPr>
            <a:endParaRPr lang="en-US" altLang="zh-TW" sz="2400" dirty="0" smtClean="0"/>
          </a:p>
          <a:p>
            <a:pPr eaLnBrk="1" hangingPunct="1">
              <a:lnSpc>
                <a:spcPct val="90000"/>
              </a:lnSpc>
            </a:pPr>
            <a:endParaRPr lang="en-US" altLang="zh-TW" sz="2400" dirty="0" smtClean="0"/>
          </a:p>
          <a:p>
            <a:pPr eaLnBrk="1" hangingPunct="1">
              <a:lnSpc>
                <a:spcPct val="90000"/>
              </a:lnSpc>
            </a:pPr>
            <a:endParaRPr lang="en-US" altLang="zh-TW" sz="2400" dirty="0" smtClean="0"/>
          </a:p>
          <a:p>
            <a:pPr eaLnBrk="1" hangingPunct="1">
              <a:lnSpc>
                <a:spcPct val="90000"/>
              </a:lnSpc>
            </a:pPr>
            <a:r>
              <a:rPr lang="en-US" altLang="zh-TW" sz="2400" dirty="0" smtClean="0"/>
              <a:t>We compute the </a:t>
            </a:r>
            <a:r>
              <a:rPr lang="en-US" altLang="zh-TW" sz="2400" b="1" dirty="0" smtClean="0"/>
              <a:t>present value </a:t>
            </a:r>
            <a:r>
              <a:rPr lang="en-US" altLang="zh-TW" sz="2400" dirty="0" smtClean="0"/>
              <a:t>of this cash flow stream in two steps</a:t>
            </a:r>
          </a:p>
          <a:p>
            <a:pPr eaLnBrk="1" hangingPunct="1">
              <a:lnSpc>
                <a:spcPct val="90000"/>
              </a:lnSpc>
            </a:pPr>
            <a:endParaRPr lang="en-US" altLang="zh-TW" sz="2400" dirty="0" smtClean="0"/>
          </a:p>
          <a:p>
            <a:pPr eaLnBrk="1" hangingPunct="1">
              <a:lnSpc>
                <a:spcPct val="90000"/>
              </a:lnSpc>
            </a:pPr>
            <a:endParaRPr lang="en-US" altLang="zh-TW" dirty="0" smtClean="0"/>
          </a:p>
        </p:txBody>
      </p:sp>
      <p:pic>
        <p:nvPicPr>
          <p:cNvPr id="31748" name="Picture 6"/>
          <p:cNvPicPr>
            <a:picLocks noChangeAspect="1" noChangeArrowheads="1"/>
          </p:cNvPicPr>
          <p:nvPr/>
        </p:nvPicPr>
        <p:blipFill>
          <a:blip r:embed="rId3" cstate="print"/>
          <a:srcRect/>
          <a:stretch>
            <a:fillRect/>
          </a:stretch>
        </p:blipFill>
        <p:spPr bwMode="auto">
          <a:xfrm>
            <a:off x="2267744" y="2708920"/>
            <a:ext cx="4044950" cy="1293813"/>
          </a:xfrm>
          <a:prstGeom prst="rect">
            <a:avLst/>
          </a:prstGeom>
          <a:noFill/>
          <a:ln w="9525">
            <a:noFill/>
            <a:miter lim="800000"/>
            <a:headEnd/>
            <a:tailEnd/>
          </a:ln>
        </p:spPr>
      </p:pic>
      <p:sp>
        <p:nvSpPr>
          <p:cNvPr id="6"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72</a:t>
            </a:fld>
            <a:endParaRPr lang="en-US" altLang="en-US"/>
          </a:p>
        </p:txBody>
      </p:sp>
    </p:spTree>
    <p:extLst>
      <p:ext uri="{BB962C8B-B14F-4D97-AF65-F5344CB8AC3E}">
        <p14:creationId xmlns:p14="http://schemas.microsoft.com/office/powerpoint/2010/main" val="1261602980"/>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8"/>
          <p:cNvSpPr>
            <a:spLocks noGrp="1" noChangeArrowheads="1"/>
          </p:cNvSpPr>
          <p:nvPr>
            <p:ph type="title"/>
          </p:nvPr>
        </p:nvSpPr>
        <p:spPr/>
        <p:txBody>
          <a:bodyPr/>
          <a:lstStyle/>
          <a:p>
            <a:pPr eaLnBrk="1" hangingPunct="1"/>
            <a:r>
              <a:rPr lang="en-US" altLang="zh-TW" dirty="0" smtClean="0"/>
              <a:t>Valuing a Stream of Cash Flows</a:t>
            </a:r>
          </a:p>
        </p:txBody>
      </p:sp>
      <p:sp>
        <p:nvSpPr>
          <p:cNvPr id="33795" name="Rectangle 19"/>
          <p:cNvSpPr>
            <a:spLocks noGrp="1" noChangeArrowheads="1"/>
          </p:cNvSpPr>
          <p:nvPr>
            <p:ph idx="1"/>
          </p:nvPr>
        </p:nvSpPr>
        <p:spPr>
          <a:xfrm>
            <a:off x="469106" y="1417638"/>
            <a:ext cx="8229600" cy="4525963"/>
          </a:xfrm>
        </p:spPr>
        <p:txBody>
          <a:bodyPr rIns="91440"/>
          <a:lstStyle/>
          <a:p>
            <a:pPr eaLnBrk="1" hangingPunct="1"/>
            <a:r>
              <a:rPr lang="en-US" altLang="zh-TW" sz="2400" dirty="0" smtClean="0"/>
              <a:t>First, compute the present value of each cash flow</a:t>
            </a:r>
          </a:p>
          <a:p>
            <a:pPr eaLnBrk="1" hangingPunct="1"/>
            <a:r>
              <a:rPr lang="en-US" altLang="zh-TW" sz="2400" dirty="0" smtClean="0"/>
              <a:t>Then combine the present values: </a:t>
            </a:r>
            <a:r>
              <a:rPr lang="en-US" altLang="zh-TW" sz="2400" dirty="0" smtClean="0">
                <a:solidFill>
                  <a:schemeClr val="accent1"/>
                </a:solidFill>
              </a:rPr>
              <a:t>the PV of a stream of cash flows is the sum of the present values of each cash flow</a:t>
            </a:r>
          </a:p>
          <a:p>
            <a:pPr eaLnBrk="1" hangingPunct="1"/>
            <a:endParaRPr lang="en-US" altLang="zh-TW" dirty="0" smtClean="0"/>
          </a:p>
          <a:p>
            <a:pPr eaLnBrk="1" hangingPunct="1"/>
            <a:endParaRPr lang="en-US" altLang="zh-TW" dirty="0" smtClean="0"/>
          </a:p>
          <a:p>
            <a:pPr eaLnBrk="1" hangingPunct="1"/>
            <a:endParaRPr lang="en-US" altLang="zh-TW" dirty="0" smtClean="0"/>
          </a:p>
          <a:p>
            <a:pPr eaLnBrk="1" hangingPunct="1"/>
            <a:endParaRPr lang="en-US" altLang="zh-TW" dirty="0" smtClean="0"/>
          </a:p>
        </p:txBody>
      </p:sp>
      <p:pic>
        <p:nvPicPr>
          <p:cNvPr id="33796" name="Picture 1"/>
          <p:cNvPicPr>
            <a:picLocks noChangeAspect="1" noChangeArrowheads="1"/>
          </p:cNvPicPr>
          <p:nvPr/>
        </p:nvPicPr>
        <p:blipFill>
          <a:blip r:embed="rId3" cstate="print"/>
          <a:srcRect/>
          <a:stretch>
            <a:fillRect/>
          </a:stretch>
        </p:blipFill>
        <p:spPr bwMode="auto">
          <a:xfrm>
            <a:off x="3429000" y="3211893"/>
            <a:ext cx="4693096" cy="2960803"/>
          </a:xfrm>
          <a:prstGeom prst="rect">
            <a:avLst/>
          </a:prstGeom>
          <a:noFill/>
          <a:ln w="9525">
            <a:noFill/>
            <a:miter lim="800000"/>
            <a:headEnd/>
            <a:tailEnd/>
          </a:ln>
        </p:spPr>
      </p:pic>
      <p:sp>
        <p:nvSpPr>
          <p:cNvPr id="6"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0"/>
          </p:nvPr>
        </p:nvSpPr>
        <p:spPr/>
        <p:txBody>
          <a:bodyPr/>
          <a:lstStyle/>
          <a:p>
            <a:pPr>
              <a:defRPr/>
            </a:pPr>
            <a:fld id="{DD43D14F-EA8B-43E4-B169-114B5BB83D25}" type="slidenum">
              <a:rPr lang="en-US" altLang="en-US" smtClean="0"/>
              <a:pPr>
                <a:defRPr/>
              </a:pPr>
              <a:t>73</a:t>
            </a:fld>
            <a:endParaRPr lang="en-US" altLang="en-US"/>
          </a:p>
        </p:txBody>
      </p:sp>
    </p:spTree>
    <p:extLst>
      <p:ext uri="{BB962C8B-B14F-4D97-AF65-F5344CB8AC3E}">
        <p14:creationId xmlns:p14="http://schemas.microsoft.com/office/powerpoint/2010/main" val="912396382"/>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Valuing a Stream of Cash Flows</a:t>
            </a:r>
            <a:endParaRPr lang="zh-TW" altLang="en-US" dirty="0"/>
          </a:p>
        </p:txBody>
      </p:sp>
      <p:sp>
        <p:nvSpPr>
          <p:cNvPr id="3" name="Content Placeholder 2"/>
          <p:cNvSpPr>
            <a:spLocks noGrp="1"/>
          </p:cNvSpPr>
          <p:nvPr>
            <p:ph idx="1"/>
          </p:nvPr>
        </p:nvSpPr>
        <p:spPr/>
        <p:txBody>
          <a:bodyPr>
            <a:normAutofit/>
          </a:bodyPr>
          <a:lstStyle/>
          <a:p>
            <a:r>
              <a:rPr lang="en-US" altLang="zh-TW" sz="2400" b="1" dirty="0" smtClean="0">
                <a:solidFill>
                  <a:srgbClr val="FF0000"/>
                </a:solidFill>
              </a:rPr>
              <a:t>The present value of a cash flow stream is the sum of the present values of each cash flow</a:t>
            </a:r>
            <a:endParaRPr lang="zh-TW" altLang="en-US" sz="2400" b="1" dirty="0">
              <a:solidFill>
                <a:srgbClr val="FF0000"/>
              </a:solidFill>
            </a:endParaRPr>
          </a:p>
        </p:txBody>
      </p:sp>
      <p:sp>
        <p:nvSpPr>
          <p:cNvPr id="294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94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29491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27584" y="2924944"/>
            <a:ext cx="6348294" cy="808856"/>
          </a:xfrm>
          <a:prstGeom prst="rect">
            <a:avLst/>
          </a:prstGeom>
          <a:noFill/>
        </p:spPr>
      </p:pic>
      <p:sp>
        <p:nvSpPr>
          <p:cNvPr id="11"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0"/>
          </p:nvPr>
        </p:nvSpPr>
        <p:spPr/>
        <p:txBody>
          <a:bodyPr/>
          <a:lstStyle/>
          <a:p>
            <a:pPr>
              <a:defRPr/>
            </a:pPr>
            <a:fld id="{DD43D14F-EA8B-43E4-B169-114B5BB83D25}" type="slidenum">
              <a:rPr lang="en-US" altLang="en-US" smtClean="0"/>
              <a:pPr>
                <a:defRPr/>
              </a:pPr>
              <a:t>74</a:t>
            </a:fld>
            <a:endParaRPr lang="en-US" altLang="en-US"/>
          </a:p>
        </p:txBody>
      </p:sp>
      <p:sp>
        <p:nvSpPr>
          <p:cNvPr id="4" name="Rectangle 3"/>
          <p:cNvSpPr/>
          <p:nvPr/>
        </p:nvSpPr>
        <p:spPr>
          <a:xfrm>
            <a:off x="762000" y="2743200"/>
            <a:ext cx="67056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2588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8"/>
          <p:cNvSpPr>
            <a:spLocks noGrp="1" noChangeArrowheads="1"/>
          </p:cNvSpPr>
          <p:nvPr>
            <p:ph type="title"/>
          </p:nvPr>
        </p:nvSpPr>
        <p:spPr/>
        <p:txBody>
          <a:bodyPr>
            <a:normAutofit/>
          </a:bodyPr>
          <a:lstStyle/>
          <a:p>
            <a:pPr eaLnBrk="1" hangingPunct="1"/>
            <a:r>
              <a:rPr lang="en-US" altLang="zh-TW" sz="2800" dirty="0"/>
              <a:t>Your Turn!</a:t>
            </a:r>
          </a:p>
        </p:txBody>
      </p:sp>
      <p:sp>
        <p:nvSpPr>
          <p:cNvPr id="54275" name="Rectangle 9"/>
          <p:cNvSpPr>
            <a:spLocks noGrp="1" noChangeArrowheads="1"/>
          </p:cNvSpPr>
          <p:nvPr>
            <p:ph idx="1"/>
          </p:nvPr>
        </p:nvSpPr>
        <p:spPr/>
        <p:txBody>
          <a:bodyPr rIns="91440">
            <a:noAutofit/>
          </a:bodyPr>
          <a:lstStyle/>
          <a:p>
            <a:pPr eaLnBrk="1" hangingPunct="1">
              <a:buFontTx/>
              <a:buNone/>
            </a:pPr>
            <a:r>
              <a:rPr lang="en-US" altLang="zh-TW" sz="1800" dirty="0"/>
              <a:t>Problem:</a:t>
            </a:r>
          </a:p>
          <a:p>
            <a:pPr eaLnBrk="1" hangingPunct="1"/>
            <a:r>
              <a:rPr lang="en-US" altLang="zh-TW" sz="1800" dirty="0"/>
              <a:t>You have just graduated and need money to </a:t>
            </a:r>
            <a:r>
              <a:rPr lang="en-US" altLang="zh-TW" sz="1800" dirty="0" smtClean="0"/>
              <a:t>buy a laptop</a:t>
            </a:r>
            <a:endParaRPr lang="en-US" altLang="zh-TW" sz="1800" dirty="0"/>
          </a:p>
          <a:p>
            <a:pPr eaLnBrk="1" hangingPunct="1"/>
            <a:r>
              <a:rPr lang="en-US" altLang="zh-TW" sz="1800" dirty="0"/>
              <a:t>Your </a:t>
            </a:r>
            <a:r>
              <a:rPr lang="en-US" altLang="zh-TW" sz="1800" dirty="0" smtClean="0"/>
              <a:t>aunt </a:t>
            </a:r>
            <a:r>
              <a:rPr lang="en-US" altLang="zh-TW" sz="1800" dirty="0"/>
              <a:t>will lend you the money so long as you agree to pay her back </a:t>
            </a:r>
            <a:r>
              <a:rPr lang="en-US" altLang="zh-TW" sz="1800" b="1" dirty="0"/>
              <a:t>within six years</a:t>
            </a:r>
            <a:r>
              <a:rPr lang="en-US" altLang="zh-TW" sz="1800" dirty="0"/>
              <a:t>.</a:t>
            </a:r>
          </a:p>
          <a:p>
            <a:pPr eaLnBrk="1" hangingPunct="1"/>
            <a:r>
              <a:rPr lang="en-US" altLang="zh-TW" sz="1800" dirty="0"/>
              <a:t>You offer to pay her the rate of interest that she would otherwise get by putting her money in a savings account. </a:t>
            </a:r>
          </a:p>
          <a:p>
            <a:pPr>
              <a:lnSpc>
                <a:spcPct val="90000"/>
              </a:lnSpc>
            </a:pPr>
            <a:r>
              <a:rPr lang="en-US" altLang="zh-TW" sz="1800" dirty="0"/>
              <a:t>Based on your earnings and living expenses, you think you will be able to pay her </a:t>
            </a:r>
            <a:r>
              <a:rPr lang="en-US" altLang="zh-TW" sz="1800" b="1" dirty="0"/>
              <a:t>$70</a:t>
            </a:r>
            <a:r>
              <a:rPr lang="en-US" altLang="zh-TW" sz="1800" dirty="0"/>
              <a:t> next year, </a:t>
            </a:r>
            <a:r>
              <a:rPr lang="en-US" altLang="zh-TW" sz="1800" b="1" dirty="0"/>
              <a:t>$85 </a:t>
            </a:r>
            <a:r>
              <a:rPr lang="en-US" altLang="zh-TW" sz="1800" dirty="0"/>
              <a:t>in each of the next two years, and then </a:t>
            </a:r>
            <a:r>
              <a:rPr lang="en-US" altLang="zh-TW" sz="1800" b="1" dirty="0"/>
              <a:t>$90 </a:t>
            </a:r>
            <a:r>
              <a:rPr lang="en-US" altLang="zh-TW" sz="1800" dirty="0"/>
              <a:t>each year for years 4 through 6. </a:t>
            </a:r>
          </a:p>
          <a:p>
            <a:pPr>
              <a:lnSpc>
                <a:spcPct val="90000"/>
              </a:lnSpc>
            </a:pPr>
            <a:r>
              <a:rPr lang="en-US" altLang="zh-TW" sz="1800" dirty="0"/>
              <a:t>If your aunt would otherwise earn </a:t>
            </a:r>
            <a:r>
              <a:rPr lang="en-US" altLang="zh-TW" sz="1800" b="1" dirty="0"/>
              <a:t>0.5%</a:t>
            </a:r>
            <a:r>
              <a:rPr lang="en-US" altLang="zh-TW" sz="1800" dirty="0"/>
              <a:t> per year on her savings, </a:t>
            </a:r>
            <a:r>
              <a:rPr lang="en-US" altLang="zh-TW" sz="1800" b="1" dirty="0"/>
              <a:t>how much can you borrow from her?</a:t>
            </a:r>
          </a:p>
          <a:p>
            <a:pPr eaLnBrk="1" hangingPunct="1"/>
            <a:endParaRPr lang="en-US" altLang="zh-TW" sz="1800" dirty="0"/>
          </a:p>
          <a:p>
            <a:pPr eaLnBrk="1" hangingPunct="1">
              <a:buFontTx/>
              <a:buNone/>
            </a:pPr>
            <a:r>
              <a:rPr lang="en-US" altLang="zh-TW" sz="2800" b="1" dirty="0">
                <a:solidFill>
                  <a:srgbClr val="00646D"/>
                </a:solidFill>
              </a:rPr>
              <a:t>                                                                                                                           </a:t>
            </a:r>
          </a:p>
          <a:p>
            <a:pPr eaLnBrk="1" hangingPunct="1"/>
            <a:endParaRPr lang="en-US" altLang="zh-TW" sz="2800" i="1" dirty="0">
              <a:solidFill>
                <a:srgbClr val="00646D"/>
              </a:solidFill>
            </a:endParaRPr>
          </a:p>
        </p:txBody>
      </p:sp>
      <p:sp>
        <p:nvSpPr>
          <p:cNvPr id="9" name="Slide Number Placeholder 4"/>
          <p:cNvSpPr>
            <a:spLocks noGrp="1"/>
          </p:cNvSpPr>
          <p:nvPr>
            <p:ph type="sldNum" sz="quarter" idx="10"/>
          </p:nvPr>
        </p:nvSpPr>
        <p:spPr/>
        <p:txBody>
          <a:bodyPr/>
          <a:lstStyle/>
          <a:p>
            <a:pPr>
              <a:defRPr/>
            </a:pPr>
            <a:fld id="{DD43D14F-EA8B-43E4-B169-114B5BB83D25}" type="slidenum">
              <a:rPr lang="en-US" altLang="en-US" smtClean="0"/>
              <a:pPr>
                <a:defRPr/>
              </a:pPr>
              <a:t>75</a:t>
            </a:fld>
            <a:endParaRPr lang="en-US" altLang="en-US"/>
          </a:p>
        </p:txBody>
      </p:sp>
      <p:sp>
        <p:nvSpPr>
          <p:cNvPr id="5"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87342589"/>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We can borrow</a:t>
            </a:r>
          </a:p>
          <a:p>
            <a:pPr lvl="1"/>
            <a:r>
              <a:rPr lang="en-US" altLang="zh-TW" sz="2000" dirty="0" smtClean="0">
                <a:ea typeface="ヒラギノ角ゴ Pro W3" pitchFamily="-65" charset="-128"/>
              </a:rPr>
              <a:t>$600.7</a:t>
            </a:r>
          </a:p>
          <a:p>
            <a:pPr lvl="1"/>
            <a:r>
              <a:rPr lang="en-US" altLang="zh-TW" sz="2000" dirty="0" smtClean="0">
                <a:ea typeface="ヒラギノ角ゴ Pro W3" pitchFamily="-65" charset="-128"/>
              </a:rPr>
              <a:t>$500.9</a:t>
            </a:r>
          </a:p>
          <a:p>
            <a:pPr lvl="1"/>
            <a:r>
              <a:rPr lang="en-US" altLang="zh-TW" sz="2000" dirty="0" smtClean="0">
                <a:ea typeface="ヒラギノ角ゴ Pro W3" pitchFamily="-65" charset="-128"/>
              </a:rPr>
              <a:t>$400.5</a:t>
            </a:r>
          </a:p>
          <a:p>
            <a:r>
              <a:rPr lang="en-US" altLang="zh-TW" sz="2400" dirty="0" smtClean="0"/>
              <a:t>Borrowing is bad, it leads to trouble!</a:t>
            </a:r>
          </a:p>
          <a:p>
            <a:pPr lvl="1">
              <a:buNone/>
            </a:pPr>
            <a:endParaRPr lang="en-US" altLang="zh-TW" sz="2000" dirty="0" smtClean="0">
              <a:ea typeface="ヒラギノ角ゴ Pro W3" pitchFamily="-65" charset="-128"/>
            </a:endParaRP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76</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380038" y="947739"/>
            <a:ext cx="2887662" cy="2684463"/>
          </a:xfrm>
        </p:spPr>
      </p:pic>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9161287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Present </a:t>
            </a:r>
            <a:r>
              <a:rPr lang="en-US" altLang="zh-TW" sz="2800" dirty="0"/>
              <a:t>Value of a Stream of Cash Flows</a:t>
            </a:r>
          </a:p>
        </p:txBody>
      </p:sp>
      <p:sp>
        <p:nvSpPr>
          <p:cNvPr id="58371" name="Rectangle 9"/>
          <p:cNvSpPr>
            <a:spLocks noGrp="1" noChangeArrowheads="1"/>
          </p:cNvSpPr>
          <p:nvPr>
            <p:ph idx="1"/>
          </p:nvPr>
        </p:nvSpPr>
        <p:spPr/>
        <p:txBody>
          <a:bodyPr rIns="91440"/>
          <a:lstStyle/>
          <a:p>
            <a:pPr eaLnBrk="1" hangingPunct="1">
              <a:buFontTx/>
              <a:buNone/>
            </a:pPr>
            <a:r>
              <a:rPr lang="en-US" altLang="zh-TW" dirty="0" smtClean="0"/>
              <a:t>Plan</a:t>
            </a:r>
            <a:r>
              <a:rPr lang="en-US" altLang="zh-TW" dirty="0"/>
              <a:t>:</a:t>
            </a:r>
            <a:endParaRPr lang="en-US" altLang="zh-TW" sz="2400" dirty="0"/>
          </a:p>
          <a:p>
            <a:pPr eaLnBrk="1" hangingPunct="1"/>
            <a:r>
              <a:rPr lang="en-US" altLang="zh-TW" sz="2000" dirty="0"/>
              <a:t>The cash flows you can promise your aunt are as follows:</a:t>
            </a:r>
          </a:p>
          <a:p>
            <a:pPr eaLnBrk="1" hangingPunct="1"/>
            <a:endParaRPr lang="en-US" altLang="zh-TW" sz="2000" dirty="0"/>
          </a:p>
          <a:p>
            <a:pPr eaLnBrk="1" hangingPunct="1"/>
            <a:endParaRPr lang="en-US" altLang="zh-TW" sz="2000" dirty="0"/>
          </a:p>
          <a:p>
            <a:pPr eaLnBrk="1" hangingPunct="1"/>
            <a:endParaRPr lang="en-US" altLang="zh-TW" sz="2000" dirty="0"/>
          </a:p>
          <a:p>
            <a:pPr eaLnBrk="1" hangingPunct="1"/>
            <a:endParaRPr lang="en-US" altLang="zh-TW" sz="2000" dirty="0"/>
          </a:p>
          <a:p>
            <a:pPr eaLnBrk="1" hangingPunct="1"/>
            <a:r>
              <a:rPr lang="en-US" altLang="zh-TW" sz="2000" dirty="0"/>
              <a:t>She should be willing to give you an amount equal to these payments in </a:t>
            </a:r>
            <a:r>
              <a:rPr lang="en-US" altLang="zh-TW" sz="2000" b="1" dirty="0"/>
              <a:t>present value </a:t>
            </a:r>
            <a:r>
              <a:rPr lang="en-US" altLang="zh-TW" sz="2000" dirty="0"/>
              <a:t>terms.  </a:t>
            </a:r>
          </a:p>
          <a:p>
            <a:pPr eaLnBrk="1" hangingPunct="1"/>
            <a:endParaRPr lang="en-US" altLang="zh-TW" sz="2400" i="1" dirty="0"/>
          </a:p>
        </p:txBody>
      </p:sp>
      <p:sp>
        <p:nvSpPr>
          <p:cNvPr id="9" name="Slide Number Placeholder 4"/>
          <p:cNvSpPr>
            <a:spLocks noGrp="1"/>
          </p:cNvSpPr>
          <p:nvPr>
            <p:ph type="sldNum" sz="quarter" idx="10"/>
          </p:nvPr>
        </p:nvSpPr>
        <p:spPr/>
        <p:txBody>
          <a:bodyPr/>
          <a:lstStyle/>
          <a:p>
            <a:pPr>
              <a:defRPr/>
            </a:pPr>
            <a:fld id="{DD43D14F-EA8B-43E4-B169-114B5BB83D25}" type="slidenum">
              <a:rPr lang="en-US" altLang="en-US" smtClean="0"/>
              <a:pPr>
                <a:defRPr/>
              </a:pPr>
              <a:t>77</a:t>
            </a:fld>
            <a:endParaRPr lang="en-US" altLang="en-US"/>
          </a:p>
        </p:txBody>
      </p:sp>
      <p:pic>
        <p:nvPicPr>
          <p:cNvPr id="58372" name="Picture 4"/>
          <p:cNvPicPr>
            <a:picLocks noChangeAspect="1" noChangeArrowheads="1"/>
          </p:cNvPicPr>
          <p:nvPr/>
        </p:nvPicPr>
        <p:blipFill>
          <a:blip r:embed="rId3" cstate="print"/>
          <a:srcRect/>
          <a:stretch>
            <a:fillRect/>
          </a:stretch>
        </p:blipFill>
        <p:spPr bwMode="auto">
          <a:xfrm>
            <a:off x="1187624" y="2708920"/>
            <a:ext cx="6324600" cy="1209675"/>
          </a:xfrm>
          <a:prstGeom prst="rect">
            <a:avLst/>
          </a:prstGeom>
          <a:noFill/>
          <a:ln w="9525">
            <a:noFill/>
            <a:miter lim="800000"/>
            <a:headEnd/>
            <a:tailEnd/>
          </a:ln>
        </p:spPr>
      </p:pic>
      <p:sp>
        <p:nvSpPr>
          <p:cNvPr id="6"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63012333"/>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Present </a:t>
            </a:r>
            <a:r>
              <a:rPr lang="en-US" altLang="zh-TW" sz="2800" dirty="0"/>
              <a:t>Value of a Stream of Cash Flows (cont’d)</a:t>
            </a:r>
          </a:p>
        </p:txBody>
      </p:sp>
      <p:sp>
        <p:nvSpPr>
          <p:cNvPr id="60419" name="Rectangle 9"/>
          <p:cNvSpPr>
            <a:spLocks noGrp="1" noChangeArrowheads="1"/>
          </p:cNvSpPr>
          <p:nvPr>
            <p:ph idx="1"/>
          </p:nvPr>
        </p:nvSpPr>
        <p:spPr/>
        <p:txBody>
          <a:bodyPr rIns="91440"/>
          <a:lstStyle/>
          <a:p>
            <a:pPr eaLnBrk="1" hangingPunct="1">
              <a:lnSpc>
                <a:spcPct val="90000"/>
              </a:lnSpc>
              <a:buFontTx/>
              <a:buNone/>
            </a:pPr>
            <a:r>
              <a:rPr lang="en-US" altLang="zh-TW" dirty="0"/>
              <a:t>Plan:</a:t>
            </a:r>
            <a:endParaRPr lang="en-US" altLang="zh-TW" sz="2400" dirty="0"/>
          </a:p>
          <a:p>
            <a:pPr eaLnBrk="1" hangingPunct="1">
              <a:lnSpc>
                <a:spcPct val="90000"/>
              </a:lnSpc>
            </a:pPr>
            <a:r>
              <a:rPr lang="en-US" altLang="zh-TW" sz="2000" dirty="0"/>
              <a:t>We will:</a:t>
            </a:r>
          </a:p>
          <a:p>
            <a:pPr lvl="1" eaLnBrk="1" hangingPunct="1">
              <a:lnSpc>
                <a:spcPct val="90000"/>
              </a:lnSpc>
            </a:pPr>
            <a:r>
              <a:rPr lang="en-US" altLang="zh-TW" sz="2000" dirty="0"/>
              <a:t>Solve the problem using </a:t>
            </a:r>
            <a:r>
              <a:rPr lang="en-US" altLang="zh-TW" sz="2000" dirty="0" smtClean="0"/>
              <a:t>the equation</a:t>
            </a:r>
          </a:p>
          <a:p>
            <a:pPr lvl="1" eaLnBrk="1" hangingPunct="1">
              <a:lnSpc>
                <a:spcPct val="90000"/>
              </a:lnSpc>
            </a:pPr>
            <a:endParaRPr lang="en-US" altLang="zh-TW" sz="2000" dirty="0"/>
          </a:p>
          <a:p>
            <a:pPr lvl="1" eaLnBrk="1" hangingPunct="1">
              <a:lnSpc>
                <a:spcPct val="90000"/>
              </a:lnSpc>
            </a:pPr>
            <a:endParaRPr lang="en-US" altLang="zh-TW" sz="2000" dirty="0"/>
          </a:p>
          <a:p>
            <a:pPr lvl="1" eaLnBrk="1" hangingPunct="1">
              <a:lnSpc>
                <a:spcPct val="90000"/>
              </a:lnSpc>
            </a:pPr>
            <a:endParaRPr lang="en-US" altLang="zh-TW" sz="2000" dirty="0"/>
          </a:p>
          <a:p>
            <a:pPr lvl="1">
              <a:lnSpc>
                <a:spcPct val="90000"/>
              </a:lnSpc>
            </a:pPr>
            <a:r>
              <a:rPr lang="en-US" altLang="zh-TW" sz="2000" dirty="0">
                <a:solidFill>
                  <a:schemeClr val="accent1"/>
                </a:solidFill>
              </a:rPr>
              <a:t>the present value of a series of cash flows is the sum of the present values of each of the cash flows; so we calculate the present value of each cash flow and add up all the present values</a:t>
            </a:r>
          </a:p>
          <a:p>
            <a:pPr lvl="1" eaLnBrk="1" hangingPunct="1">
              <a:lnSpc>
                <a:spcPct val="90000"/>
              </a:lnSpc>
            </a:pPr>
            <a:r>
              <a:rPr lang="en-US" altLang="zh-TW" sz="2000" dirty="0"/>
              <a:t>Verify our answer by calculating the </a:t>
            </a:r>
            <a:r>
              <a:rPr lang="en-US" altLang="zh-TW" sz="2000" b="1" dirty="0"/>
              <a:t>future value </a:t>
            </a:r>
            <a:r>
              <a:rPr lang="en-US" altLang="zh-TW" sz="2000" dirty="0"/>
              <a:t>of this amount.</a:t>
            </a:r>
          </a:p>
        </p:txBody>
      </p:sp>
      <p:sp>
        <p:nvSpPr>
          <p:cNvPr id="10" name="Slide Number Placeholder 4"/>
          <p:cNvSpPr>
            <a:spLocks noGrp="1"/>
          </p:cNvSpPr>
          <p:nvPr>
            <p:ph type="sldNum" sz="quarter" idx="10"/>
          </p:nvPr>
        </p:nvSpPr>
        <p:spPr/>
        <p:txBody>
          <a:bodyPr/>
          <a:lstStyle/>
          <a:p>
            <a:pPr>
              <a:defRPr/>
            </a:pPr>
            <a:fld id="{DD43D14F-EA8B-43E4-B169-114B5BB83D25}" type="slidenum">
              <a:rPr lang="en-US" altLang="en-US" smtClean="0"/>
              <a:pPr>
                <a:defRPr/>
              </a:pPr>
              <a:t>78</a:t>
            </a:fld>
            <a:endParaRPr lang="en-US" altLang="en-US"/>
          </a:p>
        </p:txBody>
      </p:sp>
      <p:sp>
        <p:nvSpPr>
          <p:cNvPr id="5"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15616" y="3006316"/>
            <a:ext cx="4933950" cy="628650"/>
          </a:xfrm>
          <a:prstGeom prst="rect">
            <a:avLst/>
          </a:prstGeom>
          <a:noFill/>
        </p:spPr>
      </p:pic>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22211161"/>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Present </a:t>
            </a:r>
            <a:r>
              <a:rPr lang="en-US" altLang="zh-TW" sz="2800" dirty="0"/>
              <a:t>Value of a Stream of Cash Flows (cont’d)</a:t>
            </a:r>
          </a:p>
        </p:txBody>
      </p:sp>
      <p:sp>
        <p:nvSpPr>
          <p:cNvPr id="62468" name="Rectangle 9"/>
          <p:cNvSpPr>
            <a:spLocks noGrp="1" noChangeArrowheads="1"/>
          </p:cNvSpPr>
          <p:nvPr>
            <p:ph idx="1"/>
          </p:nvPr>
        </p:nvSpPr>
        <p:spPr/>
        <p:txBody>
          <a:bodyPr rIns="91440"/>
          <a:lstStyle/>
          <a:p>
            <a:pPr eaLnBrk="1" hangingPunct="1">
              <a:lnSpc>
                <a:spcPct val="90000"/>
              </a:lnSpc>
              <a:buFontTx/>
              <a:buNone/>
            </a:pPr>
            <a:r>
              <a:rPr lang="en-US" altLang="zh-TW"/>
              <a:t>Execute:</a:t>
            </a:r>
            <a:endParaRPr lang="en-US" altLang="zh-TW" sz="2400"/>
          </a:p>
          <a:p>
            <a:pPr eaLnBrk="1" hangingPunct="1">
              <a:lnSpc>
                <a:spcPct val="90000"/>
              </a:lnSpc>
            </a:pPr>
            <a:r>
              <a:rPr lang="en-US" altLang="zh-TW" sz="2000"/>
              <a:t>We can calculate the PV as follows:</a:t>
            </a:r>
          </a:p>
          <a:p>
            <a:pPr eaLnBrk="1" hangingPunct="1">
              <a:lnSpc>
                <a:spcPct val="90000"/>
              </a:lnSpc>
            </a:pPr>
            <a:endParaRPr lang="en-US" altLang="zh-TW" sz="2000"/>
          </a:p>
        </p:txBody>
      </p:sp>
      <p:sp>
        <p:nvSpPr>
          <p:cNvPr id="10" name="Slide Number Placeholder 4"/>
          <p:cNvSpPr>
            <a:spLocks noGrp="1"/>
          </p:cNvSpPr>
          <p:nvPr>
            <p:ph type="sldNum" sz="quarter" idx="10"/>
          </p:nvPr>
        </p:nvSpPr>
        <p:spPr/>
        <p:txBody>
          <a:bodyPr/>
          <a:lstStyle/>
          <a:p>
            <a:pPr>
              <a:defRPr/>
            </a:pPr>
            <a:fld id="{DD43D14F-EA8B-43E4-B169-114B5BB83D25}" type="slidenum">
              <a:rPr lang="en-US" altLang="en-US" smtClean="0"/>
              <a:pPr>
                <a:defRPr/>
              </a:pPr>
              <a:t>79</a:t>
            </a:fld>
            <a:endParaRPr lang="en-US" altLang="en-US"/>
          </a:p>
        </p:txBody>
      </p:sp>
      <p:graphicFrame>
        <p:nvGraphicFramePr>
          <p:cNvPr id="62466" name="Object 11"/>
          <p:cNvGraphicFramePr>
            <a:graphicFrameLocks noChangeAspect="1"/>
          </p:cNvGraphicFramePr>
          <p:nvPr>
            <p:extLst/>
          </p:nvPr>
        </p:nvGraphicFramePr>
        <p:xfrm>
          <a:off x="611188" y="3014663"/>
          <a:ext cx="7948612" cy="1801812"/>
        </p:xfrm>
        <a:graphic>
          <a:graphicData uri="http://schemas.openxmlformats.org/presentationml/2006/ole">
            <mc:AlternateContent xmlns:mc="http://schemas.openxmlformats.org/markup-compatibility/2006">
              <mc:Choice xmlns:v="urn:schemas-microsoft-com:vml" Requires="v">
                <p:oleObj spid="_x0000_s251913" name="Equation" r:id="rId4" imgW="5321300" imgH="1206500" progId="">
                  <p:embed/>
                </p:oleObj>
              </mc:Choice>
              <mc:Fallback>
                <p:oleObj name="Equation" r:id="rId4" imgW="5321300" imgH="1206500" progId="">
                  <p:embed/>
                  <p:pic>
                    <p:nvPicPr>
                      <p:cNvPr id="62466"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014663"/>
                        <a:ext cx="7948612" cy="180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2" name="Rectangle 1"/>
          <p:cNvSpPr/>
          <p:nvPr/>
        </p:nvSpPr>
        <p:spPr>
          <a:xfrm>
            <a:off x="1043608" y="4365104"/>
            <a:ext cx="1656184"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261834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Part 1: Time Value of Money</a:t>
            </a:r>
          </a:p>
          <a:p>
            <a:pPr lvl="1"/>
            <a:r>
              <a:rPr lang="en-US" dirty="0"/>
              <a:t>Present Value</a:t>
            </a:r>
          </a:p>
          <a:p>
            <a:pPr lvl="1"/>
            <a:r>
              <a:rPr lang="en-US" dirty="0"/>
              <a:t>Future Value</a:t>
            </a:r>
          </a:p>
          <a:p>
            <a:r>
              <a:rPr lang="en-US" dirty="0" smtClean="0"/>
              <a:t>Part 2: Valuing a Stream of Cash Flows</a:t>
            </a:r>
          </a:p>
          <a:p>
            <a:r>
              <a:rPr lang="en-US" dirty="0" smtClean="0"/>
              <a:t>Part 3: Applications</a:t>
            </a:r>
          </a:p>
          <a:p>
            <a:pPr lvl="1"/>
            <a:r>
              <a:rPr lang="en-US" dirty="0" smtClean="0"/>
              <a:t>IRR</a:t>
            </a:r>
          </a:p>
          <a:p>
            <a:pPr lvl="1"/>
            <a:r>
              <a:rPr lang="en-US" dirty="0" smtClean="0"/>
              <a:t>Mortgages </a:t>
            </a:r>
          </a:p>
        </p:txBody>
      </p:sp>
      <p:sp>
        <p:nvSpPr>
          <p:cNvPr id="3" name="Slide Number Placeholder 2"/>
          <p:cNvSpPr>
            <a:spLocks noGrp="1"/>
          </p:cNvSpPr>
          <p:nvPr>
            <p:ph type="sldNum" sz="quarter" idx="10"/>
          </p:nvPr>
        </p:nvSpPr>
        <p:spPr/>
        <p:txBody>
          <a:bodyPr/>
          <a:lstStyle/>
          <a:p>
            <a:pPr>
              <a:defRPr/>
            </a:pPr>
            <a:fld id="{2CE9EA79-D759-4BF4-BF62-9B02F9F90E52}" type="slidenum">
              <a:rPr lang="en-US" altLang="en-US" smtClean="0"/>
              <a:pPr>
                <a:defRPr/>
              </a:pPr>
              <a:t>8</a:t>
            </a:fld>
            <a:endParaRPr lang="en-US" altLang="en-US"/>
          </a:p>
        </p:txBody>
      </p:sp>
      <p:sp>
        <p:nvSpPr>
          <p:cNvPr id="6" name="Footer Placeholder 7"/>
          <p:cNvSpPr txBox="1">
            <a:spLocks/>
          </p:cNvSpPr>
          <p:nvPr/>
        </p:nvSpPr>
        <p:spPr>
          <a:xfrm>
            <a:off x="1905000" y="6248400"/>
            <a:ext cx="4828817"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Basics of Financial Calculations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024014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Present </a:t>
            </a:r>
            <a:r>
              <a:rPr lang="en-US" altLang="zh-TW" sz="2800" dirty="0"/>
              <a:t>Value of a Stream of Cash Flows (cont’d)</a:t>
            </a:r>
          </a:p>
        </p:txBody>
      </p:sp>
      <p:sp>
        <p:nvSpPr>
          <p:cNvPr id="64515" name="Rectangle 9"/>
          <p:cNvSpPr>
            <a:spLocks noGrp="1" noChangeArrowheads="1"/>
          </p:cNvSpPr>
          <p:nvPr>
            <p:ph idx="1"/>
          </p:nvPr>
        </p:nvSpPr>
        <p:spPr/>
        <p:txBody>
          <a:bodyPr rIns="91440"/>
          <a:lstStyle/>
          <a:p>
            <a:pPr eaLnBrk="1" hangingPunct="1">
              <a:lnSpc>
                <a:spcPct val="90000"/>
              </a:lnSpc>
              <a:buFontTx/>
              <a:buNone/>
            </a:pPr>
            <a:r>
              <a:rPr lang="en-US" altLang="zh-TW" dirty="0" smtClean="0"/>
              <a:t>Part 2</a:t>
            </a:r>
            <a:endParaRPr lang="en-US" altLang="zh-TW" sz="2400" dirty="0"/>
          </a:p>
          <a:p>
            <a:pPr eaLnBrk="1" hangingPunct="1">
              <a:lnSpc>
                <a:spcPct val="90000"/>
              </a:lnSpc>
            </a:pPr>
            <a:r>
              <a:rPr lang="en-US" altLang="zh-TW" sz="2000" dirty="0"/>
              <a:t>Now, suppose that your aunt gives you the money, and then deposits your payments in the bank each year.</a:t>
            </a:r>
          </a:p>
          <a:p>
            <a:pPr eaLnBrk="1" hangingPunct="1">
              <a:lnSpc>
                <a:spcPct val="90000"/>
              </a:lnSpc>
            </a:pPr>
            <a:r>
              <a:rPr lang="en-US" altLang="zh-TW" sz="2000" dirty="0"/>
              <a:t>How much will she have six years from now?</a:t>
            </a:r>
          </a:p>
          <a:p>
            <a:pPr eaLnBrk="1" hangingPunct="1">
              <a:lnSpc>
                <a:spcPct val="90000"/>
              </a:lnSpc>
            </a:pPr>
            <a:endParaRPr lang="en-US" altLang="zh-TW" sz="2000" dirty="0"/>
          </a:p>
          <a:p>
            <a:pPr eaLnBrk="1" hangingPunct="1">
              <a:lnSpc>
                <a:spcPct val="90000"/>
              </a:lnSpc>
            </a:pPr>
            <a:endParaRPr lang="en-US" altLang="zh-TW" sz="2000" dirty="0"/>
          </a:p>
        </p:txBody>
      </p:sp>
      <p:sp>
        <p:nvSpPr>
          <p:cNvPr id="8" name="Slide Number Placeholder 4"/>
          <p:cNvSpPr>
            <a:spLocks noGrp="1"/>
          </p:cNvSpPr>
          <p:nvPr>
            <p:ph type="sldNum" sz="quarter" idx="10"/>
          </p:nvPr>
        </p:nvSpPr>
        <p:spPr/>
        <p:txBody>
          <a:bodyPr/>
          <a:lstStyle/>
          <a:p>
            <a:pPr>
              <a:defRPr/>
            </a:pPr>
            <a:fld id="{DD43D14F-EA8B-43E4-B169-114B5BB83D25}" type="slidenum">
              <a:rPr lang="en-US" altLang="en-US" smtClean="0"/>
              <a:pPr>
                <a:defRPr/>
              </a:pPr>
              <a:t>80</a:t>
            </a:fld>
            <a:endParaRPr lang="en-US" altLang="en-US"/>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18966702"/>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She will  have</a:t>
            </a:r>
          </a:p>
          <a:p>
            <a:pPr lvl="1"/>
            <a:r>
              <a:rPr lang="en-US" altLang="zh-TW" sz="2000" dirty="0" smtClean="0">
                <a:ea typeface="ヒラギノ角ゴ Pro W3" pitchFamily="-65" charset="-128"/>
              </a:rPr>
              <a:t>$600</a:t>
            </a:r>
          </a:p>
          <a:p>
            <a:pPr lvl="1"/>
            <a:r>
              <a:rPr lang="en-US" altLang="zh-TW" sz="2000" dirty="0" smtClean="0">
                <a:ea typeface="ヒラギノ角ゴ Pro W3" pitchFamily="-65" charset="-128"/>
              </a:rPr>
              <a:t>$516</a:t>
            </a:r>
          </a:p>
          <a:p>
            <a:pPr lvl="1"/>
            <a:r>
              <a:rPr lang="en-US" altLang="zh-TW" sz="2000" dirty="0" smtClean="0">
                <a:ea typeface="ヒラギノ角ゴ Pro W3" pitchFamily="-65" charset="-128"/>
              </a:rPr>
              <a:t>$475</a:t>
            </a:r>
          </a:p>
          <a:p>
            <a:pPr lvl="1">
              <a:buNone/>
            </a:pPr>
            <a:endParaRPr lang="en-US" altLang="zh-TW" sz="2000" dirty="0" smtClean="0">
              <a:ea typeface="ヒラギノ角ゴ Pro W3" pitchFamily="-65" charset="-128"/>
            </a:endParaRP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81</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380038" y="947739"/>
            <a:ext cx="2887662" cy="2684463"/>
          </a:xfrm>
        </p:spPr>
      </p:pic>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022302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Present </a:t>
            </a:r>
            <a:r>
              <a:rPr lang="en-US" altLang="zh-TW" sz="2800" dirty="0"/>
              <a:t>Value of a Stream of Cash Flows (cont’d)</a:t>
            </a:r>
          </a:p>
        </p:txBody>
      </p:sp>
      <p:sp>
        <p:nvSpPr>
          <p:cNvPr id="66563" name="Rectangle 9"/>
          <p:cNvSpPr>
            <a:spLocks noGrp="1" noChangeArrowheads="1"/>
          </p:cNvSpPr>
          <p:nvPr>
            <p:ph idx="1"/>
          </p:nvPr>
        </p:nvSpPr>
        <p:spPr/>
        <p:txBody>
          <a:bodyPr rIns="91440"/>
          <a:lstStyle/>
          <a:p>
            <a:pPr eaLnBrk="1" hangingPunct="1">
              <a:lnSpc>
                <a:spcPct val="90000"/>
              </a:lnSpc>
              <a:buFontTx/>
              <a:buNone/>
            </a:pPr>
            <a:r>
              <a:rPr lang="en-US" altLang="zh-TW" dirty="0"/>
              <a:t>Execute:</a:t>
            </a:r>
            <a:endParaRPr lang="en-US" altLang="zh-TW" sz="2400" dirty="0"/>
          </a:p>
          <a:p>
            <a:pPr eaLnBrk="1" hangingPunct="1">
              <a:lnSpc>
                <a:spcPct val="90000"/>
              </a:lnSpc>
            </a:pPr>
            <a:r>
              <a:rPr lang="en-US" altLang="zh-TW" sz="2000" dirty="0"/>
              <a:t>We need to compute the </a:t>
            </a:r>
            <a:r>
              <a:rPr lang="en-US" altLang="zh-TW" sz="2000" b="1" dirty="0"/>
              <a:t>future value </a:t>
            </a:r>
            <a:r>
              <a:rPr lang="en-US" altLang="zh-TW" sz="2000" dirty="0"/>
              <a:t>of the yearly deposits.  </a:t>
            </a:r>
          </a:p>
          <a:p>
            <a:pPr eaLnBrk="1" hangingPunct="1">
              <a:lnSpc>
                <a:spcPct val="90000"/>
              </a:lnSpc>
            </a:pPr>
            <a:r>
              <a:rPr lang="en-US" altLang="zh-TW" sz="2000" dirty="0"/>
              <a:t>One way is to compute the bank balance each year.</a:t>
            </a:r>
          </a:p>
          <a:p>
            <a:pPr eaLnBrk="1" hangingPunct="1">
              <a:lnSpc>
                <a:spcPct val="90000"/>
              </a:lnSpc>
            </a:pPr>
            <a:endParaRPr lang="en-US" altLang="zh-TW" sz="2000" dirty="0"/>
          </a:p>
          <a:p>
            <a:pPr eaLnBrk="1" hangingPunct="1">
              <a:lnSpc>
                <a:spcPct val="90000"/>
              </a:lnSpc>
            </a:pPr>
            <a:endParaRPr lang="en-US" altLang="zh-TW" sz="2000" dirty="0"/>
          </a:p>
        </p:txBody>
      </p:sp>
      <p:sp>
        <p:nvSpPr>
          <p:cNvPr id="9" name="Slide Number Placeholder 4"/>
          <p:cNvSpPr>
            <a:spLocks noGrp="1"/>
          </p:cNvSpPr>
          <p:nvPr>
            <p:ph type="sldNum" sz="quarter" idx="10"/>
          </p:nvPr>
        </p:nvSpPr>
        <p:spPr/>
        <p:txBody>
          <a:bodyPr/>
          <a:lstStyle/>
          <a:p>
            <a:pPr>
              <a:defRPr/>
            </a:pPr>
            <a:fld id="{DD43D14F-EA8B-43E4-B169-114B5BB83D25}" type="slidenum">
              <a:rPr lang="en-US" altLang="en-US" smtClean="0"/>
              <a:pPr>
                <a:defRPr/>
              </a:pPr>
              <a:t>82</a:t>
            </a:fld>
            <a:endParaRPr lang="en-US" altLang="en-US"/>
          </a:p>
        </p:txBody>
      </p:sp>
      <p:pic>
        <p:nvPicPr>
          <p:cNvPr id="66564" name="Picture 2"/>
          <p:cNvPicPr>
            <a:picLocks noChangeAspect="1" noChangeArrowheads="1"/>
          </p:cNvPicPr>
          <p:nvPr/>
        </p:nvPicPr>
        <p:blipFill>
          <a:blip r:embed="rId3" cstate="print"/>
          <a:srcRect/>
          <a:stretch>
            <a:fillRect/>
          </a:stretch>
        </p:blipFill>
        <p:spPr bwMode="auto">
          <a:xfrm>
            <a:off x="685800" y="2819400"/>
            <a:ext cx="7038975" cy="3038475"/>
          </a:xfrm>
          <a:prstGeom prst="rect">
            <a:avLst/>
          </a:prstGeom>
          <a:noFill/>
          <a:ln w="9525">
            <a:noFill/>
            <a:miter lim="800000"/>
            <a:headEnd/>
            <a:tailEnd/>
          </a:ln>
        </p:spPr>
      </p:pic>
      <p:sp>
        <p:nvSpPr>
          <p:cNvPr id="7"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21525281"/>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Present </a:t>
            </a:r>
            <a:r>
              <a:rPr lang="en-US" altLang="zh-TW" sz="2800" dirty="0"/>
              <a:t>Value of a Stream of Cash Flows (cont’d)</a:t>
            </a:r>
          </a:p>
        </p:txBody>
      </p:sp>
      <p:sp>
        <p:nvSpPr>
          <p:cNvPr id="68611" name="Rectangle 9"/>
          <p:cNvSpPr>
            <a:spLocks noGrp="1" noChangeArrowheads="1"/>
          </p:cNvSpPr>
          <p:nvPr>
            <p:ph idx="1"/>
          </p:nvPr>
        </p:nvSpPr>
        <p:spPr/>
        <p:txBody>
          <a:bodyPr rIns="91440"/>
          <a:lstStyle/>
          <a:p>
            <a:pPr eaLnBrk="1" hangingPunct="1">
              <a:lnSpc>
                <a:spcPct val="90000"/>
              </a:lnSpc>
              <a:buFontTx/>
              <a:buNone/>
            </a:pPr>
            <a:r>
              <a:rPr lang="en-US" altLang="zh-TW" dirty="0"/>
              <a:t>Execute:</a:t>
            </a:r>
            <a:endParaRPr lang="en-US" altLang="zh-TW" sz="2400" dirty="0"/>
          </a:p>
          <a:p>
            <a:pPr eaLnBrk="1" hangingPunct="1">
              <a:lnSpc>
                <a:spcPct val="90000"/>
              </a:lnSpc>
            </a:pPr>
            <a:r>
              <a:rPr lang="en-US" altLang="zh-TW" sz="2000" dirty="0"/>
              <a:t>To verify our answer, suppose your aunt kept her </a:t>
            </a:r>
            <a:r>
              <a:rPr lang="en-US" altLang="zh-TW" sz="2000" b="1" dirty="0"/>
              <a:t>$500.90 </a:t>
            </a:r>
            <a:r>
              <a:rPr lang="en-US" altLang="zh-TW" sz="2000" dirty="0"/>
              <a:t>in the bank today earning 0.5% interest. </a:t>
            </a:r>
          </a:p>
          <a:p>
            <a:pPr eaLnBrk="1" hangingPunct="1">
              <a:lnSpc>
                <a:spcPct val="90000"/>
              </a:lnSpc>
            </a:pPr>
            <a:r>
              <a:rPr lang="en-US" altLang="zh-TW" sz="2000" dirty="0"/>
              <a:t>In six years she would have:</a:t>
            </a:r>
          </a:p>
          <a:p>
            <a:pPr eaLnBrk="1" hangingPunct="1">
              <a:lnSpc>
                <a:spcPct val="90000"/>
              </a:lnSpc>
              <a:buFontTx/>
              <a:buNone/>
            </a:pPr>
            <a:endParaRPr lang="en-US" altLang="zh-TW" sz="2400" dirty="0"/>
          </a:p>
          <a:p>
            <a:pPr eaLnBrk="1" hangingPunct="1">
              <a:lnSpc>
                <a:spcPct val="90000"/>
              </a:lnSpc>
              <a:buFontTx/>
              <a:buNone/>
            </a:pPr>
            <a:r>
              <a:rPr lang="en-US" altLang="zh-TW" sz="2000" i="1" dirty="0"/>
              <a:t>		FV </a:t>
            </a:r>
            <a:r>
              <a:rPr lang="en-US" altLang="zh-TW" sz="2000" dirty="0"/>
              <a:t>= $500.90×(1.005)</a:t>
            </a:r>
            <a:r>
              <a:rPr lang="en-US" altLang="zh-TW" sz="2000" baseline="30000" dirty="0"/>
              <a:t>6</a:t>
            </a:r>
            <a:r>
              <a:rPr lang="en-US" altLang="zh-TW" sz="2000" dirty="0"/>
              <a:t>= </a:t>
            </a:r>
            <a:r>
              <a:rPr lang="en-US" altLang="zh-TW" sz="2000" b="1" dirty="0"/>
              <a:t>$516.11 </a:t>
            </a:r>
            <a:r>
              <a:rPr lang="en-US" altLang="zh-TW" sz="2000" dirty="0"/>
              <a:t>in 6 years</a:t>
            </a:r>
            <a:endParaRPr lang="en-US" altLang="zh-TW" sz="2000" i="1" dirty="0"/>
          </a:p>
        </p:txBody>
      </p:sp>
      <p:sp>
        <p:nvSpPr>
          <p:cNvPr id="8" name="Slide Number Placeholder 4"/>
          <p:cNvSpPr>
            <a:spLocks noGrp="1"/>
          </p:cNvSpPr>
          <p:nvPr>
            <p:ph type="sldNum" sz="quarter" idx="10"/>
          </p:nvPr>
        </p:nvSpPr>
        <p:spPr/>
        <p:txBody>
          <a:bodyPr/>
          <a:lstStyle/>
          <a:p>
            <a:pPr>
              <a:defRPr/>
            </a:pPr>
            <a:fld id="{DD43D14F-EA8B-43E4-B169-114B5BB83D25}" type="slidenum">
              <a:rPr lang="en-US" altLang="en-US" smtClean="0"/>
              <a:pPr>
                <a:defRPr/>
              </a:pPr>
              <a:t>83</a:t>
            </a:fld>
            <a:endParaRPr lang="en-US" altLang="en-US"/>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577905046"/>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8"/>
          <p:cNvSpPr>
            <a:spLocks noGrp="1" noChangeArrowheads="1"/>
          </p:cNvSpPr>
          <p:nvPr>
            <p:ph type="title"/>
          </p:nvPr>
        </p:nvSpPr>
        <p:spPr/>
        <p:txBody>
          <a:bodyPr>
            <a:normAutofit/>
          </a:bodyPr>
          <a:lstStyle/>
          <a:p>
            <a:pPr eaLnBrk="1" hangingPunct="1"/>
            <a:r>
              <a:rPr lang="en-US" altLang="zh-TW" sz="2800" dirty="0"/>
              <a:t>Your Turn!</a:t>
            </a:r>
          </a:p>
        </p:txBody>
      </p:sp>
      <p:sp>
        <p:nvSpPr>
          <p:cNvPr id="93187" name="Rectangle 9"/>
          <p:cNvSpPr>
            <a:spLocks noGrp="1" noChangeArrowheads="1"/>
          </p:cNvSpPr>
          <p:nvPr>
            <p:ph idx="1"/>
          </p:nvPr>
        </p:nvSpPr>
        <p:spPr/>
        <p:txBody>
          <a:bodyPr rIns="91440"/>
          <a:lstStyle/>
          <a:p>
            <a:pPr eaLnBrk="1" hangingPunct="1">
              <a:lnSpc>
                <a:spcPct val="90000"/>
              </a:lnSpc>
              <a:buFontTx/>
              <a:buNone/>
            </a:pPr>
            <a:r>
              <a:rPr lang="en-US" altLang="zh-TW" dirty="0"/>
              <a:t>Problem:</a:t>
            </a:r>
            <a:endParaRPr lang="en-US" altLang="zh-TW" sz="2400" dirty="0"/>
          </a:p>
          <a:p>
            <a:pPr eaLnBrk="1" hangingPunct="1">
              <a:lnSpc>
                <a:spcPct val="90000"/>
              </a:lnSpc>
            </a:pPr>
            <a:r>
              <a:rPr lang="en-US" altLang="zh-TW" sz="2000" dirty="0"/>
              <a:t>We plan to save $1,000 today and at the end of each of the next </a:t>
            </a:r>
            <a:r>
              <a:rPr lang="en-US" altLang="zh-TW" sz="2000" b="1" dirty="0"/>
              <a:t>two</a:t>
            </a:r>
            <a:r>
              <a:rPr lang="en-US" altLang="zh-TW" sz="2000" dirty="0"/>
              <a:t> years. </a:t>
            </a:r>
          </a:p>
          <a:p>
            <a:pPr eaLnBrk="1" hangingPunct="1">
              <a:lnSpc>
                <a:spcPct val="90000"/>
              </a:lnSpc>
            </a:pPr>
            <a:r>
              <a:rPr lang="en-US" altLang="zh-TW" sz="2000" dirty="0"/>
              <a:t>At a fixed </a:t>
            </a:r>
            <a:r>
              <a:rPr lang="en-US" altLang="zh-TW" sz="2000" b="1" dirty="0"/>
              <a:t>6%</a:t>
            </a:r>
            <a:r>
              <a:rPr lang="en-US" altLang="zh-TW" sz="2000" dirty="0"/>
              <a:t> interest rate, </a:t>
            </a:r>
            <a:r>
              <a:rPr lang="en-US" altLang="zh-TW" sz="2000" b="1" dirty="0"/>
              <a:t>how much will we have in the bank three years from today?</a:t>
            </a:r>
          </a:p>
        </p:txBody>
      </p:sp>
      <p:sp>
        <p:nvSpPr>
          <p:cNvPr id="8" name="Slide Number Placeholder 4"/>
          <p:cNvSpPr>
            <a:spLocks noGrp="1"/>
          </p:cNvSpPr>
          <p:nvPr>
            <p:ph type="sldNum" sz="quarter" idx="10"/>
          </p:nvPr>
        </p:nvSpPr>
        <p:spPr/>
        <p:txBody>
          <a:bodyPr/>
          <a:lstStyle/>
          <a:p>
            <a:pPr>
              <a:defRPr/>
            </a:pPr>
            <a:fld id="{DD43D14F-EA8B-43E4-B169-114B5BB83D25}" type="slidenum">
              <a:rPr lang="en-US" altLang="en-US" smtClean="0"/>
              <a:pPr>
                <a:defRPr/>
              </a:pPr>
              <a:t>84</a:t>
            </a:fld>
            <a:endParaRPr lang="en-US" altLang="en-US"/>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7"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29223092"/>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We will have</a:t>
            </a:r>
          </a:p>
          <a:p>
            <a:pPr lvl="1"/>
            <a:r>
              <a:rPr lang="en-US" altLang="zh-TW" sz="2000" dirty="0" smtClean="0">
                <a:ea typeface="ヒラギノ角ゴ Pro W3" pitchFamily="-65" charset="-128"/>
              </a:rPr>
              <a:t>$3,505.5</a:t>
            </a:r>
          </a:p>
          <a:p>
            <a:pPr lvl="1"/>
            <a:r>
              <a:rPr lang="en-US" altLang="zh-TW" sz="2000" dirty="0" smtClean="0">
                <a:ea typeface="ヒラギノ角ゴ Pro W3" pitchFamily="-65" charset="-128"/>
              </a:rPr>
              <a:t>$2,833.4</a:t>
            </a:r>
          </a:p>
          <a:p>
            <a:pPr lvl="1"/>
            <a:r>
              <a:rPr lang="en-US" altLang="zh-TW" sz="2000" dirty="0" smtClean="0">
                <a:ea typeface="ヒラギノ角ゴ Pro W3" pitchFamily="-65" charset="-128"/>
              </a:rPr>
              <a:t>$3,374.6</a:t>
            </a:r>
          </a:p>
          <a:p>
            <a:pPr lvl="1">
              <a:buNone/>
            </a:pPr>
            <a:endParaRPr lang="en-US" altLang="zh-TW" sz="2000" dirty="0" smtClean="0">
              <a:ea typeface="ヒラギノ角ゴ Pro W3" pitchFamily="-65" charset="-128"/>
            </a:endParaRP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85</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380038" y="947739"/>
            <a:ext cx="2887662" cy="2684463"/>
          </a:xfrm>
        </p:spPr>
      </p:pic>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8611962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Computing </a:t>
            </a:r>
            <a:r>
              <a:rPr lang="en-US" altLang="zh-TW" sz="2800" dirty="0"/>
              <a:t>the Future Value (cont’d)</a:t>
            </a:r>
          </a:p>
        </p:txBody>
      </p:sp>
      <p:sp>
        <p:nvSpPr>
          <p:cNvPr id="95235" name="Rectangle 9"/>
          <p:cNvSpPr>
            <a:spLocks noGrp="1" noChangeArrowheads="1"/>
          </p:cNvSpPr>
          <p:nvPr>
            <p:ph idx="1"/>
          </p:nvPr>
        </p:nvSpPr>
        <p:spPr/>
        <p:txBody>
          <a:bodyPr rIns="91440"/>
          <a:lstStyle/>
          <a:p>
            <a:pPr eaLnBrk="1" hangingPunct="1">
              <a:lnSpc>
                <a:spcPct val="90000"/>
              </a:lnSpc>
              <a:buFontTx/>
              <a:buNone/>
            </a:pPr>
            <a:r>
              <a:rPr lang="en-US" altLang="zh-TW" dirty="0" smtClean="0"/>
              <a:t>Plan</a:t>
            </a:r>
            <a:r>
              <a:rPr lang="en-US" altLang="zh-TW" dirty="0"/>
              <a:t>:</a:t>
            </a:r>
            <a:endParaRPr lang="en-US" altLang="zh-TW" sz="2400" dirty="0"/>
          </a:p>
          <a:p>
            <a:pPr eaLnBrk="1" hangingPunct="1">
              <a:lnSpc>
                <a:spcPct val="90000"/>
              </a:lnSpc>
            </a:pPr>
            <a:r>
              <a:rPr lang="en-US" altLang="zh-TW" sz="2000" dirty="0"/>
              <a:t>We’ll start with the timeline for this savings plan:</a:t>
            </a:r>
          </a:p>
          <a:p>
            <a:pPr eaLnBrk="1" hangingPunct="1">
              <a:lnSpc>
                <a:spcPct val="90000"/>
              </a:lnSpc>
            </a:pPr>
            <a:endParaRPr lang="en-US" altLang="zh-TW" sz="2000" dirty="0"/>
          </a:p>
          <a:p>
            <a:pPr eaLnBrk="1" hangingPunct="1">
              <a:lnSpc>
                <a:spcPct val="90000"/>
              </a:lnSpc>
            </a:pPr>
            <a:endParaRPr lang="en-US" altLang="zh-TW" sz="2000" dirty="0"/>
          </a:p>
          <a:p>
            <a:pPr eaLnBrk="1" hangingPunct="1">
              <a:lnSpc>
                <a:spcPct val="90000"/>
              </a:lnSpc>
            </a:pPr>
            <a:endParaRPr lang="en-US" altLang="zh-TW" sz="2000" dirty="0"/>
          </a:p>
          <a:p>
            <a:pPr eaLnBrk="1" hangingPunct="1">
              <a:lnSpc>
                <a:spcPct val="90000"/>
              </a:lnSpc>
            </a:pPr>
            <a:endParaRPr lang="en-US" altLang="zh-TW" sz="2000" dirty="0"/>
          </a:p>
          <a:p>
            <a:pPr eaLnBrk="1" hangingPunct="1">
              <a:lnSpc>
                <a:spcPct val="90000"/>
              </a:lnSpc>
            </a:pPr>
            <a:endParaRPr lang="en-US" altLang="zh-TW" sz="2000" dirty="0" smtClean="0"/>
          </a:p>
          <a:p>
            <a:pPr lvl="1">
              <a:lnSpc>
                <a:spcPct val="90000"/>
              </a:lnSpc>
              <a:spcAft>
                <a:spcPts val="600"/>
              </a:spcAft>
            </a:pPr>
            <a:r>
              <a:rPr lang="en-US" altLang="zh-TW" sz="2000" dirty="0"/>
              <a:t>First we’ll compute the present value of the cash flows.</a:t>
            </a:r>
          </a:p>
          <a:p>
            <a:pPr lvl="1">
              <a:lnSpc>
                <a:spcPct val="90000"/>
              </a:lnSpc>
              <a:spcAft>
                <a:spcPts val="600"/>
              </a:spcAft>
            </a:pPr>
            <a:r>
              <a:rPr lang="en-US" altLang="zh-TW" sz="2000" dirty="0"/>
              <a:t>Then we’ll compute its value three years later (its future value).</a:t>
            </a:r>
          </a:p>
          <a:p>
            <a:pPr eaLnBrk="1" hangingPunct="1">
              <a:lnSpc>
                <a:spcPct val="90000"/>
              </a:lnSpc>
            </a:pPr>
            <a:endParaRPr lang="en-US" altLang="zh-TW" sz="2400" dirty="0"/>
          </a:p>
        </p:txBody>
      </p:sp>
      <p:sp>
        <p:nvSpPr>
          <p:cNvPr id="9" name="Slide Number Placeholder 4"/>
          <p:cNvSpPr>
            <a:spLocks noGrp="1"/>
          </p:cNvSpPr>
          <p:nvPr>
            <p:ph type="sldNum" sz="quarter" idx="10"/>
          </p:nvPr>
        </p:nvSpPr>
        <p:spPr/>
        <p:txBody>
          <a:bodyPr/>
          <a:lstStyle/>
          <a:p>
            <a:pPr>
              <a:defRPr/>
            </a:pPr>
            <a:fld id="{DD43D14F-EA8B-43E4-B169-114B5BB83D25}" type="slidenum">
              <a:rPr lang="en-US" altLang="en-US" smtClean="0"/>
              <a:pPr>
                <a:defRPr/>
              </a:pPr>
              <a:t>86</a:t>
            </a:fld>
            <a:endParaRPr lang="en-US" altLang="en-US"/>
          </a:p>
        </p:txBody>
      </p:sp>
      <p:pic>
        <p:nvPicPr>
          <p:cNvPr id="95236" name="Picture 1"/>
          <p:cNvPicPr>
            <a:picLocks noChangeAspect="1"/>
          </p:cNvPicPr>
          <p:nvPr/>
        </p:nvPicPr>
        <p:blipFill>
          <a:blip r:embed="rId3" cstate="print"/>
          <a:srcRect/>
          <a:stretch>
            <a:fillRect/>
          </a:stretch>
        </p:blipFill>
        <p:spPr bwMode="auto">
          <a:xfrm>
            <a:off x="1907704" y="2704691"/>
            <a:ext cx="4048125" cy="1244600"/>
          </a:xfrm>
          <a:prstGeom prst="rect">
            <a:avLst/>
          </a:prstGeom>
          <a:noFill/>
          <a:ln w="9525">
            <a:noFill/>
            <a:miter lim="800000"/>
            <a:headEnd/>
            <a:tailEnd/>
          </a:ln>
        </p:spPr>
      </p:pic>
      <p:sp>
        <p:nvSpPr>
          <p:cNvPr id="7"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58348312"/>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8"/>
          <p:cNvSpPr>
            <a:spLocks noGrp="1" noChangeArrowheads="1"/>
          </p:cNvSpPr>
          <p:nvPr>
            <p:ph type="title"/>
          </p:nvPr>
        </p:nvSpPr>
        <p:spPr/>
        <p:txBody>
          <a:bodyPr>
            <a:normAutofit/>
          </a:bodyPr>
          <a:lstStyle/>
          <a:p>
            <a:pPr eaLnBrk="1" hangingPunct="1"/>
            <a:r>
              <a:rPr lang="en-US" altLang="zh-TW" sz="2800" dirty="0"/>
              <a:t>Solution </a:t>
            </a:r>
            <a:r>
              <a:rPr lang="en-US" altLang="zh-TW" sz="2800" dirty="0" smtClean="0"/>
              <a:t>: </a:t>
            </a:r>
            <a:r>
              <a:rPr lang="en-US" altLang="zh-TW" sz="2800" dirty="0"/>
              <a:t>Computing the Future Value (cont’d)</a:t>
            </a:r>
          </a:p>
        </p:txBody>
      </p:sp>
      <p:sp>
        <p:nvSpPr>
          <p:cNvPr id="11" name="Slide Number Placeholder 4"/>
          <p:cNvSpPr>
            <a:spLocks noGrp="1"/>
          </p:cNvSpPr>
          <p:nvPr>
            <p:ph type="sldNum" sz="quarter" idx="10"/>
          </p:nvPr>
        </p:nvSpPr>
        <p:spPr/>
        <p:txBody>
          <a:bodyPr/>
          <a:lstStyle/>
          <a:p>
            <a:pPr>
              <a:defRPr/>
            </a:pPr>
            <a:fld id="{DD43D14F-EA8B-43E4-B169-114B5BB83D25}" type="slidenum">
              <a:rPr lang="en-US" altLang="en-US" smtClean="0"/>
              <a:pPr>
                <a:defRPr/>
              </a:pPr>
              <a:t>87</a:t>
            </a:fld>
            <a:endParaRPr lang="en-US" altLang="en-US"/>
          </a:p>
        </p:txBody>
      </p:sp>
      <p:sp>
        <p:nvSpPr>
          <p:cNvPr id="101379" name="TextBox 1"/>
          <p:cNvSpPr txBox="1">
            <a:spLocks noChangeArrowheads="1"/>
          </p:cNvSpPr>
          <p:nvPr/>
        </p:nvSpPr>
        <p:spPr bwMode="auto">
          <a:xfrm>
            <a:off x="433388" y="1792288"/>
            <a:ext cx="8110537" cy="523220"/>
          </a:xfrm>
          <a:prstGeom prst="rect">
            <a:avLst/>
          </a:prstGeom>
          <a:noFill/>
          <a:ln w="9525">
            <a:noFill/>
            <a:miter lim="800000"/>
            <a:headEnd/>
            <a:tailEnd/>
          </a:ln>
        </p:spPr>
        <p:txBody>
          <a:bodyPr>
            <a:spAutoFit/>
          </a:bodyPr>
          <a:lstStyle/>
          <a:p>
            <a:r>
              <a:rPr lang="en-US" altLang="zh-TW" sz="2800" dirty="0" smtClean="0">
                <a:ea typeface="新細明體" charset="-120"/>
              </a:rPr>
              <a:t>Execute:</a:t>
            </a:r>
            <a:endParaRPr lang="en-US" altLang="zh-TW" sz="2800" dirty="0">
              <a:ea typeface="新細明體" charset="-120"/>
            </a:endParaRPr>
          </a:p>
        </p:txBody>
      </p:sp>
      <p:pic>
        <p:nvPicPr>
          <p:cNvPr id="101380" name="Picture 5"/>
          <p:cNvPicPr>
            <a:picLocks noChangeAspect="1"/>
          </p:cNvPicPr>
          <p:nvPr/>
        </p:nvPicPr>
        <p:blipFill>
          <a:blip r:embed="rId3" cstate="print"/>
          <a:srcRect/>
          <a:stretch>
            <a:fillRect/>
          </a:stretch>
        </p:blipFill>
        <p:spPr bwMode="auto">
          <a:xfrm>
            <a:off x="3260427" y="1905000"/>
            <a:ext cx="4175125" cy="2119313"/>
          </a:xfrm>
          <a:prstGeom prst="rect">
            <a:avLst/>
          </a:prstGeom>
          <a:noFill/>
          <a:ln w="9525">
            <a:noFill/>
            <a:miter lim="800000"/>
            <a:headEnd/>
            <a:tailEnd/>
          </a:ln>
        </p:spPr>
      </p:pic>
      <p:pic>
        <p:nvPicPr>
          <p:cNvPr id="101381" name="Picture 6"/>
          <p:cNvPicPr>
            <a:picLocks noChangeAspect="1"/>
          </p:cNvPicPr>
          <p:nvPr/>
        </p:nvPicPr>
        <p:blipFill>
          <a:blip r:embed="rId4" cstate="print"/>
          <a:srcRect/>
          <a:stretch>
            <a:fillRect/>
          </a:stretch>
        </p:blipFill>
        <p:spPr bwMode="auto">
          <a:xfrm>
            <a:off x="3260427" y="4101728"/>
            <a:ext cx="4479925" cy="1763712"/>
          </a:xfrm>
          <a:prstGeom prst="rect">
            <a:avLst/>
          </a:prstGeom>
          <a:noFill/>
          <a:ln w="9525">
            <a:noFill/>
            <a:miter lim="800000"/>
            <a:headEnd/>
            <a:tailEnd/>
          </a:ln>
        </p:spPr>
      </p:pic>
      <p:sp>
        <p:nvSpPr>
          <p:cNvPr id="8" name="Rectangle 7"/>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Cloud Callout 8"/>
          <p:cNvSpPr/>
          <p:nvPr/>
        </p:nvSpPr>
        <p:spPr>
          <a:xfrm>
            <a:off x="539552" y="3501008"/>
            <a:ext cx="2520280" cy="2592288"/>
          </a:xfrm>
          <a:prstGeom prst="cloudCallout">
            <a:avLst>
              <a:gd name="adj1" fmla="val -48773"/>
              <a:gd name="adj2" fmla="val -843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This is how we’ve done it so far – this works no matter the cash flows</a:t>
            </a:r>
            <a:endParaRPr lang="zh-TW" altLang="en-US" dirty="0"/>
          </a:p>
        </p:txBody>
      </p:sp>
      <p:sp>
        <p:nvSpPr>
          <p:cNvPr id="10"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Valuing a Stream</a:t>
            </a:r>
            <a:r>
              <a:rPr kumimoji="0" lang="en-US" sz="1800" b="0" i="0" u="none" strike="noStrike" kern="1200" cap="none" spc="0" normalizeH="0" noProof="0" dirty="0" smtClean="0">
                <a:ln>
                  <a:noFill/>
                </a:ln>
                <a:solidFill>
                  <a:schemeClr val="tx1"/>
                </a:solidFill>
                <a:effectLst/>
                <a:uLnTx/>
                <a:uFillTx/>
                <a:latin typeface="+mn-lt"/>
                <a:ea typeface="+mn-ea"/>
                <a:cs typeface="+mn-cs"/>
              </a:rPr>
              <a:t> of Cash Flows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92165788"/>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1"/>
          <p:cNvSpPr>
            <a:spLocks noGrp="1" noChangeArrowheads="1"/>
          </p:cNvSpPr>
          <p:nvPr>
            <p:ph type="title"/>
          </p:nvPr>
        </p:nvSpPr>
        <p:spPr/>
        <p:txBody>
          <a:bodyPr/>
          <a:lstStyle/>
          <a:p>
            <a:pPr eaLnBrk="1" hangingPunct="1"/>
            <a:r>
              <a:rPr lang="en-US" altLang="zh-TW" dirty="0" smtClean="0"/>
              <a:t>Perpetuities</a:t>
            </a:r>
            <a:endParaRPr lang="en-US" altLang="zh-TW" dirty="0"/>
          </a:p>
        </p:txBody>
      </p:sp>
      <p:sp>
        <p:nvSpPr>
          <p:cNvPr id="109571" name="Rectangle 12"/>
          <p:cNvSpPr>
            <a:spLocks noGrp="1" noChangeArrowheads="1"/>
          </p:cNvSpPr>
          <p:nvPr>
            <p:ph idx="1"/>
          </p:nvPr>
        </p:nvSpPr>
        <p:spPr/>
        <p:txBody>
          <a:bodyPr rIns="91440"/>
          <a:lstStyle/>
          <a:p>
            <a:pPr eaLnBrk="1" hangingPunct="1">
              <a:buFontTx/>
              <a:buNone/>
            </a:pPr>
            <a:r>
              <a:rPr lang="en-US" altLang="zh-TW" dirty="0"/>
              <a:t>Perpetuities (</a:t>
            </a:r>
            <a:r>
              <a:rPr lang="en-US" altLang="zh-TW" dirty="0">
                <a:solidFill>
                  <a:schemeClr val="accent1"/>
                </a:solidFill>
              </a:rPr>
              <a:t>also called </a:t>
            </a:r>
            <a:r>
              <a:rPr lang="en-US" altLang="zh-TW" dirty="0" err="1">
                <a:solidFill>
                  <a:schemeClr val="accent1"/>
                </a:solidFill>
              </a:rPr>
              <a:t>consols</a:t>
            </a:r>
            <a:r>
              <a:rPr lang="en-US" altLang="zh-TW" dirty="0"/>
              <a:t>)</a:t>
            </a:r>
          </a:p>
          <a:p>
            <a:pPr lvl="1" eaLnBrk="1" hangingPunct="1"/>
            <a:r>
              <a:rPr lang="en-US" altLang="zh-TW" dirty="0"/>
              <a:t>A perpetuity is a stream of </a:t>
            </a:r>
            <a:r>
              <a:rPr lang="en-US" altLang="zh-TW" b="1" dirty="0"/>
              <a:t>equal</a:t>
            </a:r>
            <a:r>
              <a:rPr lang="en-US" altLang="zh-TW" dirty="0"/>
              <a:t> cash flows that occur at regular intervals and last </a:t>
            </a:r>
            <a:r>
              <a:rPr lang="en-US" altLang="zh-TW" b="1" dirty="0"/>
              <a:t>forever</a:t>
            </a:r>
            <a:r>
              <a:rPr lang="en-US" altLang="zh-TW" dirty="0"/>
              <a:t> </a:t>
            </a:r>
          </a:p>
          <a:p>
            <a:pPr lvl="1" eaLnBrk="1" hangingPunct="1"/>
            <a:r>
              <a:rPr lang="en-US" altLang="zh-TW" dirty="0"/>
              <a:t>Here is the timeline for a perpetuity:</a:t>
            </a:r>
          </a:p>
          <a:p>
            <a:pPr lvl="1" eaLnBrk="1" hangingPunct="1">
              <a:spcBef>
                <a:spcPct val="400000"/>
              </a:spcBef>
            </a:pPr>
            <a:r>
              <a:rPr lang="en-US" altLang="zh-TW" dirty="0"/>
              <a:t>the first cash flow does not occur immediately; it arrives at the </a:t>
            </a:r>
            <a:r>
              <a:rPr lang="en-US" altLang="zh-TW" b="1" dirty="0"/>
              <a:t>end of the first period</a:t>
            </a:r>
          </a:p>
        </p:txBody>
      </p:sp>
      <p:pic>
        <p:nvPicPr>
          <p:cNvPr id="109572" name="Picture 2" descr="023"/>
          <p:cNvPicPr>
            <a:picLocks noChangeAspect="1" noChangeArrowheads="1"/>
          </p:cNvPicPr>
          <p:nvPr/>
        </p:nvPicPr>
        <p:blipFill>
          <a:blip r:embed="rId3" cstate="print"/>
          <a:srcRect/>
          <a:stretch>
            <a:fillRect/>
          </a:stretch>
        </p:blipFill>
        <p:spPr bwMode="auto">
          <a:xfrm>
            <a:off x="882650" y="3492500"/>
            <a:ext cx="7388225" cy="1066800"/>
          </a:xfrm>
          <a:prstGeom prst="rect">
            <a:avLst/>
          </a:prstGeom>
          <a:noFill/>
          <a:ln w="9525">
            <a:noFill/>
            <a:miter lim="800000"/>
            <a:headEnd/>
            <a:tailEnd/>
          </a:ln>
        </p:spPr>
      </p:pic>
      <p:sp>
        <p:nvSpPr>
          <p:cNvPr id="5" name="Slide Number Placeholder 4"/>
          <p:cNvSpPr>
            <a:spLocks noGrp="1"/>
          </p:cNvSpPr>
          <p:nvPr>
            <p:ph type="sldNum" sz="quarter" idx="4294967295"/>
          </p:nvPr>
        </p:nvSpPr>
        <p:spPr/>
        <p:txBody>
          <a:bodyPr/>
          <a:lstStyle/>
          <a:p>
            <a:fld id="{EAE15FBB-C212-4CCE-963E-E89263F0DE18}" type="slidenum">
              <a:rPr lang="en-US" smtClean="0"/>
              <a:pPr/>
              <a:t>88</a:t>
            </a:fld>
            <a:endParaRPr lang="en-US"/>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2" name="Cloud Callout 1"/>
          <p:cNvSpPr/>
          <p:nvPr/>
        </p:nvSpPr>
        <p:spPr>
          <a:xfrm>
            <a:off x="6327141" y="1117169"/>
            <a:ext cx="1943733" cy="612648"/>
          </a:xfrm>
          <a:prstGeom prst="cloudCallout">
            <a:avLst>
              <a:gd name="adj1" fmla="val -152158"/>
              <a:gd name="adj2" fmla="val 89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Examples? </a:t>
            </a:r>
            <a:endParaRPr lang="en-US" dirty="0"/>
          </a:p>
        </p:txBody>
      </p:sp>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lide Number Placeholder 4"/>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88</a:t>
            </a:fld>
            <a:endParaRPr lang="en-US" altLang="en-US"/>
          </a:p>
        </p:txBody>
      </p:sp>
    </p:spTree>
    <p:extLst>
      <p:ext uri="{BB962C8B-B14F-4D97-AF65-F5344CB8AC3E}">
        <p14:creationId xmlns:p14="http://schemas.microsoft.com/office/powerpoint/2010/main" val="2742913443"/>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12"/>
          <p:cNvSpPr>
            <a:spLocks noGrp="1" noChangeArrowheads="1"/>
          </p:cNvSpPr>
          <p:nvPr>
            <p:ph type="title"/>
          </p:nvPr>
        </p:nvSpPr>
        <p:spPr/>
        <p:txBody>
          <a:bodyPr/>
          <a:lstStyle/>
          <a:p>
            <a:pPr eaLnBrk="1" hangingPunct="1"/>
            <a:r>
              <a:rPr lang="en-US" altLang="zh-TW" dirty="0" smtClean="0"/>
              <a:t>Perpetuities</a:t>
            </a:r>
            <a:endParaRPr lang="en-US" altLang="zh-TW" dirty="0"/>
          </a:p>
        </p:txBody>
      </p:sp>
      <p:sp>
        <p:nvSpPr>
          <p:cNvPr id="111620" name="Rectangle 13"/>
          <p:cNvSpPr>
            <a:spLocks noGrp="1" noChangeArrowheads="1"/>
          </p:cNvSpPr>
          <p:nvPr>
            <p:ph idx="1"/>
          </p:nvPr>
        </p:nvSpPr>
        <p:spPr/>
        <p:txBody>
          <a:bodyPr rIns="91440"/>
          <a:lstStyle/>
          <a:p>
            <a:pPr eaLnBrk="1" hangingPunct="1"/>
            <a:r>
              <a:rPr lang="en-US" altLang="zh-TW" dirty="0"/>
              <a:t>Using the formula for present value, the present value of a perpetuity with payment </a:t>
            </a:r>
            <a:r>
              <a:rPr lang="en-US" altLang="zh-TW" dirty="0">
                <a:solidFill>
                  <a:schemeClr val="accent1">
                    <a:lumMod val="75000"/>
                  </a:schemeClr>
                </a:solidFill>
              </a:rPr>
              <a:t>C</a:t>
            </a:r>
            <a:r>
              <a:rPr lang="en-US" altLang="zh-TW" dirty="0"/>
              <a:t> and interest rate </a:t>
            </a:r>
            <a:r>
              <a:rPr lang="en-US" altLang="zh-TW" dirty="0">
                <a:solidFill>
                  <a:schemeClr val="accent1">
                    <a:lumMod val="75000"/>
                  </a:schemeClr>
                </a:solidFill>
              </a:rPr>
              <a:t>r</a:t>
            </a:r>
            <a:r>
              <a:rPr lang="en-US" altLang="zh-TW" dirty="0"/>
              <a:t> is given by:</a:t>
            </a:r>
          </a:p>
          <a:p>
            <a:pPr eaLnBrk="1" hangingPunct="1"/>
            <a:endParaRPr lang="en-US" altLang="zh-TW" dirty="0"/>
          </a:p>
          <a:p>
            <a:pPr eaLnBrk="1" hangingPunct="1"/>
            <a:endParaRPr lang="en-US" altLang="zh-TW" dirty="0"/>
          </a:p>
          <a:p>
            <a:pPr eaLnBrk="1" hangingPunct="1"/>
            <a:r>
              <a:rPr lang="en-US" altLang="zh-TW" dirty="0"/>
              <a:t>Notice that </a:t>
            </a:r>
            <a:r>
              <a:rPr lang="en-US" altLang="zh-TW" b="1" dirty="0"/>
              <a:t>all the cash flows are the same</a:t>
            </a:r>
          </a:p>
          <a:p>
            <a:pPr eaLnBrk="1" hangingPunct="1"/>
            <a:r>
              <a:rPr lang="en-US" altLang="zh-TW" dirty="0"/>
              <a:t>Also, the first cash flow starts at time </a:t>
            </a:r>
            <a:r>
              <a:rPr lang="en-US" altLang="zh-TW" dirty="0" smtClean="0"/>
              <a:t>1 (not 0)</a:t>
            </a:r>
            <a:endParaRPr lang="en-US" altLang="zh-TW" dirty="0"/>
          </a:p>
          <a:p>
            <a:pPr eaLnBrk="1" hangingPunct="1"/>
            <a:endParaRPr lang="en-US" altLang="zh-TW" dirty="0"/>
          </a:p>
        </p:txBody>
      </p:sp>
      <p:graphicFrame>
        <p:nvGraphicFramePr>
          <p:cNvPr id="111618" name="Object 11"/>
          <p:cNvGraphicFramePr>
            <a:graphicFrameLocks noChangeAspect="1"/>
          </p:cNvGraphicFramePr>
          <p:nvPr/>
        </p:nvGraphicFramePr>
        <p:xfrm>
          <a:off x="2339752" y="2852936"/>
          <a:ext cx="4765675" cy="871538"/>
        </p:xfrm>
        <a:graphic>
          <a:graphicData uri="http://schemas.openxmlformats.org/presentationml/2006/ole">
            <mc:AlternateContent xmlns:mc="http://schemas.openxmlformats.org/markup-compatibility/2006">
              <mc:Choice xmlns:v="urn:schemas-microsoft-com:vml" Requires="v">
                <p:oleObj spid="_x0000_s252937" name="Equation" r:id="rId4" imgW="3263900" imgH="596900" progId="">
                  <p:embed/>
                </p:oleObj>
              </mc:Choice>
              <mc:Fallback>
                <p:oleObj name="Equation" r:id="rId4" imgW="3263900" imgH="596900" progId="">
                  <p:embed/>
                  <p:pic>
                    <p:nvPicPr>
                      <p:cNvPr id="111618"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2852936"/>
                        <a:ext cx="4765675" cy="8715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4294967295"/>
          </p:nvPr>
        </p:nvSpPr>
        <p:spPr/>
        <p:txBody>
          <a:bodyPr/>
          <a:lstStyle/>
          <a:p>
            <a:endParaRPr lang="en-US" dirty="0"/>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Slide Number Placeholder 4"/>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89</a:t>
            </a:fld>
            <a:endParaRPr lang="en-US" altLang="en-US"/>
          </a:p>
        </p:txBody>
      </p:sp>
      <p:sp>
        <p:nvSpPr>
          <p:cNvPr id="10"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34078508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TW" sz="4000" dirty="0" smtClean="0"/>
              <a:t>Interest in History &amp; Islamic Finance</a:t>
            </a:r>
            <a:endParaRPr lang="zh-TW" altLang="en-US" sz="4000" dirty="0"/>
          </a:p>
        </p:txBody>
      </p:sp>
      <p:sp>
        <p:nvSpPr>
          <p:cNvPr id="7" name="Content Placeholder 6"/>
          <p:cNvSpPr>
            <a:spLocks noGrp="1"/>
          </p:cNvSpPr>
          <p:nvPr>
            <p:ph idx="1"/>
          </p:nvPr>
        </p:nvSpPr>
        <p:spPr/>
        <p:txBody>
          <a:bodyPr>
            <a:normAutofit fontScale="92500"/>
          </a:bodyPr>
          <a:lstStyle/>
          <a:p>
            <a:r>
              <a:rPr lang="en-US" altLang="zh-TW" dirty="0" smtClean="0"/>
              <a:t>Throughout history, money lenders have been unpopular because they charge interest</a:t>
            </a:r>
          </a:p>
          <a:p>
            <a:r>
              <a:rPr lang="en-US" altLang="zh-TW" dirty="0" smtClean="0"/>
              <a:t>Shakespeare’s famous play “The Merchant of Venice” is an illustration of this </a:t>
            </a:r>
          </a:p>
          <a:p>
            <a:pPr lvl="1"/>
            <a:r>
              <a:rPr lang="en-US" altLang="zh-TW" dirty="0" smtClean="0"/>
              <a:t>Christianity banned the charging of interest (usury) for centuries, and only Jews were involved in providing credit</a:t>
            </a:r>
          </a:p>
          <a:p>
            <a:r>
              <a:rPr lang="en-US" altLang="zh-TW" dirty="0" smtClean="0"/>
              <a:t>Today, Islamic Finance prohibits the payment and charging of interest (</a:t>
            </a:r>
            <a:r>
              <a:rPr lang="en-US" altLang="zh-TW" i="1" dirty="0" err="1" smtClean="0"/>
              <a:t>riba</a:t>
            </a:r>
            <a:r>
              <a:rPr lang="en-US" altLang="zh-TW" dirty="0" smtClean="0"/>
              <a:t>) which is contrary to Islamic laws (</a:t>
            </a:r>
            <a:r>
              <a:rPr lang="en-US" altLang="zh-TW" i="1" dirty="0" err="1" smtClean="0"/>
              <a:t>sharia</a:t>
            </a:r>
            <a:r>
              <a:rPr lang="en-US" altLang="zh-TW" dirty="0" smtClean="0"/>
              <a:t>). Yet, the Islamic Finance market is growing fast including in Hong Kong, where the HKSAR Government has issued two </a:t>
            </a:r>
            <a:r>
              <a:rPr lang="en-US" altLang="zh-TW" i="1" dirty="0" err="1" smtClean="0"/>
              <a:t>sukuks</a:t>
            </a:r>
            <a:r>
              <a:rPr lang="en-US" altLang="zh-TW" dirty="0" smtClean="0"/>
              <a:t> (Islamic bonds)</a:t>
            </a:r>
            <a:endParaRPr lang="zh-TW" alt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9</a:t>
            </a:fld>
            <a:endParaRPr lang="en-US" altLang="en-US"/>
          </a:p>
        </p:txBody>
      </p:sp>
      <p:sp>
        <p:nvSpPr>
          <p:cNvPr id="5" name="Footer Placeholder 4"/>
          <p:cNvSpPr>
            <a:spLocks noGrp="1"/>
          </p:cNvSpPr>
          <p:nvPr>
            <p:ph type="ftr" sz="quarter" idx="11"/>
          </p:nvPr>
        </p:nvSpPr>
        <p:spPr/>
        <p:txBody>
          <a:bodyPr/>
          <a:lstStyle/>
          <a:p>
            <a:pPr>
              <a:defRPr/>
            </a:pPr>
            <a:r>
              <a:rPr lang="en-US" altLang="en-US" dirty="0"/>
              <a:t>Foundations of Interest Rates</a:t>
            </a:r>
          </a:p>
        </p:txBody>
      </p:sp>
    </p:spTree>
    <p:extLst>
      <p:ext uri="{BB962C8B-B14F-4D97-AF65-F5344CB8AC3E}">
        <p14:creationId xmlns:p14="http://schemas.microsoft.com/office/powerpoint/2010/main" val="6673582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4"/>
          <p:cNvSpPr>
            <a:spLocks noGrp="1" noChangeArrowheads="1"/>
          </p:cNvSpPr>
          <p:nvPr>
            <p:ph type="title"/>
          </p:nvPr>
        </p:nvSpPr>
        <p:spPr/>
        <p:txBody>
          <a:bodyPr/>
          <a:lstStyle/>
          <a:p>
            <a:pPr eaLnBrk="1" hangingPunct="1"/>
            <a:r>
              <a:rPr lang="en-US" altLang="zh-TW" dirty="0" smtClean="0"/>
              <a:t>Perpetuities/</a:t>
            </a:r>
            <a:r>
              <a:rPr lang="en-US" altLang="zh-TW" dirty="0" err="1" smtClean="0"/>
              <a:t>Consols</a:t>
            </a:r>
            <a:endParaRPr lang="en-US" altLang="zh-TW" dirty="0"/>
          </a:p>
        </p:txBody>
      </p:sp>
      <p:sp>
        <p:nvSpPr>
          <p:cNvPr id="10" name="Content Placeholder 9"/>
          <p:cNvSpPr>
            <a:spLocks noGrp="1"/>
          </p:cNvSpPr>
          <p:nvPr>
            <p:ph idx="1"/>
          </p:nvPr>
        </p:nvSpPr>
        <p:spPr/>
        <p:txBody>
          <a:bodyPr/>
          <a:lstStyle/>
          <a:p>
            <a:r>
              <a:rPr lang="en-US" altLang="zh-TW" sz="2400" dirty="0">
                <a:ea typeface="新細明體" charset="-120"/>
              </a:rPr>
              <a:t>Present Value of a Perpetuity</a:t>
            </a:r>
          </a:p>
          <a:p>
            <a:endParaRPr lang="en-US" altLang="zh-TW" dirty="0"/>
          </a:p>
          <a:p>
            <a:endParaRPr lang="en-US" altLang="zh-TW" dirty="0"/>
          </a:p>
          <a:p>
            <a:endParaRPr lang="en-US" altLang="zh-TW" dirty="0"/>
          </a:p>
          <a:p>
            <a:endParaRPr lang="en-US" altLang="zh-TW" dirty="0"/>
          </a:p>
          <a:p>
            <a:r>
              <a:rPr lang="en-US" altLang="zh-TW" dirty="0">
                <a:solidFill>
                  <a:schemeClr val="accent1"/>
                </a:solidFill>
              </a:rPr>
              <a:t>This formula </a:t>
            </a:r>
            <a:r>
              <a:rPr lang="en-US" altLang="zh-TW" b="1" dirty="0">
                <a:solidFill>
                  <a:schemeClr val="accent1"/>
                </a:solidFill>
              </a:rPr>
              <a:t>only</a:t>
            </a:r>
            <a:r>
              <a:rPr lang="en-US" altLang="zh-TW" dirty="0">
                <a:solidFill>
                  <a:schemeClr val="accent1"/>
                </a:solidFill>
              </a:rPr>
              <a:t> works when </a:t>
            </a:r>
            <a:r>
              <a:rPr lang="en-US" altLang="zh-TW" b="1" i="1" dirty="0">
                <a:solidFill>
                  <a:schemeClr val="accent1"/>
                </a:solidFill>
              </a:rPr>
              <a:t>r</a:t>
            </a:r>
            <a:r>
              <a:rPr lang="en-US" altLang="zh-TW" dirty="0">
                <a:solidFill>
                  <a:schemeClr val="accent1"/>
                </a:solidFill>
              </a:rPr>
              <a:t> is </a:t>
            </a:r>
            <a:r>
              <a:rPr lang="en-US" altLang="zh-TW" b="1" dirty="0">
                <a:solidFill>
                  <a:schemeClr val="accent1"/>
                </a:solidFill>
              </a:rPr>
              <a:t>positive</a:t>
            </a:r>
            <a:r>
              <a:rPr lang="en-US" altLang="zh-TW" dirty="0" smtClean="0">
                <a:solidFill>
                  <a:schemeClr val="accent1"/>
                </a:solidFill>
              </a:rPr>
              <a:t>!</a:t>
            </a:r>
            <a:endParaRPr lang="en-US" altLang="zh-TW" dirty="0">
              <a:solidFill>
                <a:schemeClr val="accent1"/>
              </a:solidFill>
            </a:endParaRPr>
          </a:p>
        </p:txBody>
      </p:sp>
      <p:sp>
        <p:nvSpPr>
          <p:cNvPr id="6" name="Slide Number Placeholder 5"/>
          <p:cNvSpPr>
            <a:spLocks noGrp="1"/>
          </p:cNvSpPr>
          <p:nvPr>
            <p:ph type="sldNum" sz="quarter" idx="4294967295"/>
          </p:nvPr>
        </p:nvSpPr>
        <p:spPr/>
        <p:txBody>
          <a:bodyPr/>
          <a:lstStyle/>
          <a:p>
            <a:endParaRPr lang="en-US" dirty="0"/>
          </a:p>
        </p:txBody>
      </p:sp>
      <p:pic>
        <p:nvPicPr>
          <p:cNvPr id="119813" name="Picture 6" descr="eq04_04.gif"/>
          <p:cNvPicPr>
            <a:picLocks noChangeAspect="1"/>
          </p:cNvPicPr>
          <p:nvPr/>
        </p:nvPicPr>
        <p:blipFill>
          <a:blip r:embed="rId3" cstate="print"/>
          <a:srcRect/>
          <a:stretch>
            <a:fillRect/>
          </a:stretch>
        </p:blipFill>
        <p:spPr bwMode="auto">
          <a:xfrm>
            <a:off x="1473200" y="2708275"/>
            <a:ext cx="4643438" cy="822325"/>
          </a:xfrm>
          <a:prstGeom prst="rect">
            <a:avLst/>
          </a:prstGeom>
          <a:noFill/>
          <a:ln w="9525">
            <a:noFill/>
            <a:miter lim="800000"/>
            <a:headEnd/>
            <a:tailEnd/>
          </a:ln>
        </p:spPr>
      </p:pic>
      <p:sp>
        <p:nvSpPr>
          <p:cNvPr id="7"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Rectangle 7"/>
          <p:cNvSpPr/>
          <p:nvPr/>
        </p:nvSpPr>
        <p:spPr>
          <a:xfrm>
            <a:off x="1547664" y="2348880"/>
            <a:ext cx="4464496" cy="158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Slide Number Placeholder 4"/>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90</a:t>
            </a:fld>
            <a:endParaRPr lang="en-US" altLang="en-US"/>
          </a:p>
        </p:txBody>
      </p:sp>
      <p:sp>
        <p:nvSpPr>
          <p:cNvPr id="13"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08352268"/>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consol</a:t>
            </a:r>
            <a:endParaRPr lang="en-US" dirty="0"/>
          </a:p>
        </p:txBody>
      </p:sp>
      <p:sp>
        <p:nvSpPr>
          <p:cNvPr id="4" name="Slide Number Placeholder 3"/>
          <p:cNvSpPr>
            <a:spLocks noGrp="1"/>
          </p:cNvSpPr>
          <p:nvPr>
            <p:ph type="sldNum" sz="quarter" idx="4294967295"/>
          </p:nvPr>
        </p:nvSpPr>
        <p:spPr/>
        <p:txBody>
          <a:bodyPr/>
          <a:lstStyle/>
          <a:p>
            <a:endParaRPr lang="en-US" dirty="0"/>
          </a:p>
        </p:txBody>
      </p:sp>
      <p:pic>
        <p:nvPicPr>
          <p:cNvPr id="34818" name="Picture 2" descr="https://upload.wikimedia.org/wikipedia/commons/thumb/1/1e/1877_4%25_%2450_United_States_Consols_.jpg/1280px-1877_4%25_%2450_United_States_Consols_.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0825" y="2129922"/>
            <a:ext cx="8642350" cy="4071357"/>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4"/>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91</a:t>
            </a:fld>
            <a:endParaRPr lang="en-US" altLang="en-US"/>
          </a:p>
        </p:txBody>
      </p:sp>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068413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1"/>
          <p:cNvSpPr>
            <a:spLocks noGrp="1" noChangeArrowheads="1"/>
          </p:cNvSpPr>
          <p:nvPr>
            <p:ph type="title"/>
          </p:nvPr>
        </p:nvSpPr>
        <p:spPr/>
        <p:txBody>
          <a:bodyPr>
            <a:normAutofit/>
          </a:bodyPr>
          <a:lstStyle/>
          <a:p>
            <a:pPr eaLnBrk="1" hangingPunct="1"/>
            <a:r>
              <a:rPr lang="en-US" altLang="zh-TW" dirty="0"/>
              <a:t>Your Turn!</a:t>
            </a:r>
          </a:p>
        </p:txBody>
      </p:sp>
      <p:sp>
        <p:nvSpPr>
          <p:cNvPr id="9" name="Slide Number Placeholder 4"/>
          <p:cNvSpPr>
            <a:spLocks noGrp="1"/>
          </p:cNvSpPr>
          <p:nvPr>
            <p:ph type="sldNum" sz="quarter" idx="10"/>
          </p:nvPr>
        </p:nvSpPr>
        <p:spPr/>
        <p:txBody>
          <a:bodyPr/>
          <a:lstStyle/>
          <a:p>
            <a:pPr>
              <a:defRPr/>
            </a:pPr>
            <a:fld id="{DD43D14F-EA8B-43E4-B169-114B5BB83D25}" type="slidenum">
              <a:rPr lang="en-US" altLang="en-US" smtClean="0"/>
              <a:pPr>
                <a:defRPr/>
              </a:pPr>
              <a:t>92</a:t>
            </a:fld>
            <a:endParaRPr lang="en-US" altLang="en-US"/>
          </a:p>
        </p:txBody>
      </p:sp>
      <p:sp>
        <p:nvSpPr>
          <p:cNvPr id="130051" name="Rectangle 12"/>
          <p:cNvSpPr>
            <a:spLocks noGrp="1" noChangeArrowheads="1"/>
          </p:cNvSpPr>
          <p:nvPr>
            <p:ph idx="4294967295"/>
          </p:nvPr>
        </p:nvSpPr>
        <p:spPr>
          <a:xfrm>
            <a:off x="304800" y="1318019"/>
            <a:ext cx="8229600" cy="4525963"/>
          </a:xfrm>
        </p:spPr>
        <p:txBody>
          <a:bodyPr rIns="91440"/>
          <a:lstStyle/>
          <a:p>
            <a:pPr eaLnBrk="1" hangingPunct="1">
              <a:lnSpc>
                <a:spcPct val="90000"/>
              </a:lnSpc>
              <a:buFontTx/>
              <a:buNone/>
            </a:pPr>
            <a:r>
              <a:rPr lang="en-US" altLang="zh-TW" dirty="0"/>
              <a:t>Problem:</a:t>
            </a:r>
            <a:r>
              <a:rPr lang="en-US" altLang="zh-TW" b="1" dirty="0">
                <a:solidFill>
                  <a:srgbClr val="00646D"/>
                </a:solidFill>
              </a:rPr>
              <a:t>  </a:t>
            </a:r>
          </a:p>
          <a:p>
            <a:pPr eaLnBrk="1" hangingPunct="1">
              <a:lnSpc>
                <a:spcPct val="90000"/>
              </a:lnSpc>
            </a:pPr>
            <a:r>
              <a:rPr lang="en-US" altLang="zh-TW" sz="2000" dirty="0"/>
              <a:t>You just won the lottery, and you want to endow a professorship at your </a:t>
            </a:r>
            <a:r>
              <a:rPr lang="en-US" altLang="zh-TW" sz="2000" i="1" dirty="0"/>
              <a:t>alma mater</a:t>
            </a:r>
            <a:r>
              <a:rPr lang="en-US" altLang="zh-TW" sz="2000" dirty="0"/>
              <a:t>.  </a:t>
            </a:r>
          </a:p>
          <a:p>
            <a:pPr eaLnBrk="1" hangingPunct="1">
              <a:lnSpc>
                <a:spcPct val="90000"/>
              </a:lnSpc>
            </a:pPr>
            <a:r>
              <a:rPr lang="en-US" altLang="zh-TW" sz="2000" dirty="0"/>
              <a:t>You are willing to donate </a:t>
            </a:r>
            <a:r>
              <a:rPr lang="en-US" altLang="zh-TW" sz="2000" b="1" dirty="0"/>
              <a:t>$4 million </a:t>
            </a:r>
            <a:r>
              <a:rPr lang="en-US" altLang="zh-TW" sz="2000" dirty="0"/>
              <a:t>of your winnings for this purpose. </a:t>
            </a:r>
          </a:p>
          <a:p>
            <a:pPr eaLnBrk="1" hangingPunct="1">
              <a:lnSpc>
                <a:spcPct val="90000"/>
              </a:lnSpc>
            </a:pPr>
            <a:r>
              <a:rPr lang="en-US" altLang="zh-TW" sz="2000" dirty="0"/>
              <a:t>If the university earns </a:t>
            </a:r>
            <a:r>
              <a:rPr lang="en-US" altLang="zh-TW" sz="2000" b="1" dirty="0"/>
              <a:t>5%</a:t>
            </a:r>
            <a:r>
              <a:rPr lang="en-US" altLang="zh-TW" sz="2000" dirty="0"/>
              <a:t> per year on its investments, and the professor will be receiving her first payment </a:t>
            </a:r>
            <a:r>
              <a:rPr lang="en-US" altLang="zh-TW" sz="2000" b="1" dirty="0"/>
              <a:t>in one year</a:t>
            </a:r>
            <a:r>
              <a:rPr lang="en-US" altLang="zh-TW" sz="2000" dirty="0"/>
              <a:t>, how much will the endowment pay her each year?</a:t>
            </a:r>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7" name="Picture 2" descr="Image result for cartoon for chair professor">
            <a:hlinkClick r:id="rId3"/>
          </p:cNvPr>
          <p:cNvPicPr>
            <a:picLocks noChangeAspect="1" noChangeArrowheads="1"/>
          </p:cNvPicPr>
          <p:nvPr/>
        </p:nvPicPr>
        <p:blipFill>
          <a:blip r:embed="rId4" cstate="print"/>
          <a:srcRect/>
          <a:stretch>
            <a:fillRect/>
          </a:stretch>
        </p:blipFill>
        <p:spPr bwMode="auto">
          <a:xfrm>
            <a:off x="4575243" y="3207108"/>
            <a:ext cx="2095500" cy="2724151"/>
          </a:xfrm>
          <a:prstGeom prst="rect">
            <a:avLst/>
          </a:prstGeom>
          <a:noFill/>
        </p:spPr>
      </p:pic>
      <p:sp>
        <p:nvSpPr>
          <p:cNvPr id="10"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4258856"/>
      </p:ext>
    </p:extLst>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Your Turn! (PRS, please)</a:t>
            </a:r>
            <a:endParaRPr lang="zh-TW" altLang="en-US" dirty="0"/>
          </a:p>
        </p:txBody>
      </p:sp>
      <p:sp>
        <p:nvSpPr>
          <p:cNvPr id="5" name="Content Placeholder 4"/>
          <p:cNvSpPr>
            <a:spLocks noGrp="1"/>
          </p:cNvSpPr>
          <p:nvPr>
            <p:ph idx="1"/>
          </p:nvPr>
        </p:nvSpPr>
        <p:spPr/>
        <p:txBody>
          <a:bodyPr>
            <a:normAutofit/>
          </a:bodyPr>
          <a:lstStyle/>
          <a:p>
            <a:r>
              <a:rPr lang="en-US" altLang="zh-TW" sz="2400" dirty="0" smtClean="0"/>
              <a:t>The endowment will pay</a:t>
            </a:r>
          </a:p>
          <a:p>
            <a:pPr lvl="1"/>
            <a:r>
              <a:rPr lang="en-US" altLang="zh-TW" sz="2000" dirty="0" smtClean="0">
                <a:ea typeface="ヒラギノ角ゴ Pro W3" pitchFamily="-65" charset="-128"/>
              </a:rPr>
              <a:t>$200,000</a:t>
            </a:r>
          </a:p>
          <a:p>
            <a:pPr lvl="1"/>
            <a:r>
              <a:rPr lang="en-US" altLang="zh-TW" sz="2000" dirty="0" smtClean="0">
                <a:ea typeface="ヒラギノ角ゴ Pro W3" pitchFamily="-65" charset="-128"/>
              </a:rPr>
              <a:t>$283,334</a:t>
            </a:r>
          </a:p>
          <a:p>
            <a:pPr lvl="1"/>
            <a:r>
              <a:rPr lang="en-US" altLang="zh-TW" sz="2000" dirty="0" smtClean="0">
                <a:ea typeface="ヒラギノ角ゴ Pro W3" pitchFamily="-65" charset="-128"/>
              </a:rPr>
              <a:t>$337,456</a:t>
            </a:r>
          </a:p>
          <a:p>
            <a:pPr lvl="1">
              <a:buNone/>
            </a:pPr>
            <a:endParaRPr lang="en-US" altLang="zh-TW" sz="2000" dirty="0" smtClean="0">
              <a:ea typeface="ヒラギノ角ゴ Pro W3" pitchFamily="-65" charset="-128"/>
            </a:endParaRPr>
          </a:p>
          <a:p>
            <a:endParaRPr lang="zh-TW" altLang="en-US" sz="2400" dirty="0"/>
          </a:p>
        </p:txBody>
      </p:sp>
      <p:sp>
        <p:nvSpPr>
          <p:cNvPr id="2" name="Slide Number Placeholder 1"/>
          <p:cNvSpPr>
            <a:spLocks noGrp="1"/>
          </p:cNvSpPr>
          <p:nvPr>
            <p:ph type="sldNum" sz="quarter" idx="10"/>
          </p:nvPr>
        </p:nvSpPr>
        <p:spPr/>
        <p:txBody>
          <a:bodyPr/>
          <a:lstStyle/>
          <a:p>
            <a:pPr>
              <a:defRPr/>
            </a:pPr>
            <a:fld id="{382BB6AC-7C61-4F0C-83C5-FA657B2ECCA1}" type="slidenum">
              <a:rPr lang="en-US" altLang="en-US" smtClean="0"/>
              <a:pPr>
                <a:defRPr/>
              </a:pPr>
              <a:t>93</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5380038" y="947739"/>
            <a:ext cx="2887662" cy="2684463"/>
          </a:xfrm>
        </p:spPr>
      </p:pic>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9149739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7"/>
          <p:cNvSpPr>
            <a:spLocks noGrp="1" noChangeArrowheads="1"/>
          </p:cNvSpPr>
          <p:nvPr>
            <p:ph type="title"/>
          </p:nvPr>
        </p:nvSpPr>
        <p:spPr/>
        <p:txBody>
          <a:bodyPr>
            <a:normAutofit/>
          </a:bodyPr>
          <a:lstStyle/>
          <a:p>
            <a:pPr eaLnBrk="1" hangingPunct="1"/>
            <a:r>
              <a:rPr lang="en-US" altLang="zh-TW" dirty="0"/>
              <a:t>Solution </a:t>
            </a:r>
            <a:r>
              <a:rPr lang="en-US" altLang="zh-TW" b="0" dirty="0" smtClean="0"/>
              <a:t>: </a:t>
            </a:r>
            <a:r>
              <a:rPr lang="en-US" altLang="zh-TW" dirty="0"/>
              <a:t>Endowing a Perpetuity</a:t>
            </a:r>
          </a:p>
        </p:txBody>
      </p:sp>
      <p:sp>
        <p:nvSpPr>
          <p:cNvPr id="132099" name="Rectangle 16"/>
          <p:cNvSpPr>
            <a:spLocks noGrp="1" noChangeArrowheads="1"/>
          </p:cNvSpPr>
          <p:nvPr>
            <p:ph idx="1"/>
          </p:nvPr>
        </p:nvSpPr>
        <p:spPr/>
        <p:txBody>
          <a:bodyPr rIns="91440"/>
          <a:lstStyle/>
          <a:p>
            <a:pPr eaLnBrk="1" hangingPunct="1">
              <a:lnSpc>
                <a:spcPct val="90000"/>
              </a:lnSpc>
              <a:buFontTx/>
              <a:buNone/>
            </a:pPr>
            <a:r>
              <a:rPr lang="en-US" altLang="zh-TW" dirty="0" smtClean="0"/>
              <a:t>Plan</a:t>
            </a:r>
            <a:r>
              <a:rPr lang="en-US" altLang="zh-TW" dirty="0"/>
              <a:t>:</a:t>
            </a:r>
          </a:p>
          <a:p>
            <a:pPr eaLnBrk="1" hangingPunct="1">
              <a:lnSpc>
                <a:spcPct val="90000"/>
              </a:lnSpc>
            </a:pPr>
            <a:r>
              <a:rPr lang="en-US" altLang="zh-TW" sz="2000" dirty="0"/>
              <a:t>The timeline of the cash flows you want to provide is:</a:t>
            </a:r>
          </a:p>
          <a:p>
            <a:pPr eaLnBrk="1" hangingPunct="1">
              <a:lnSpc>
                <a:spcPct val="90000"/>
              </a:lnSpc>
            </a:pPr>
            <a:endParaRPr lang="en-US" altLang="zh-TW" sz="2000" dirty="0"/>
          </a:p>
          <a:p>
            <a:pPr eaLnBrk="1" hangingPunct="1">
              <a:lnSpc>
                <a:spcPct val="90000"/>
              </a:lnSpc>
              <a:spcBef>
                <a:spcPct val="400000"/>
              </a:spcBef>
            </a:pPr>
            <a:r>
              <a:rPr lang="en-US" altLang="zh-TW" sz="2000" dirty="0"/>
              <a:t>This is a standard perpetuity. The amount she can withdraw each year while keeping the principal intact is the cash flow </a:t>
            </a:r>
            <a:r>
              <a:rPr lang="en-US" altLang="zh-TW" sz="2000" b="1" i="1" dirty="0">
                <a:solidFill>
                  <a:schemeClr val="accent1"/>
                </a:solidFill>
              </a:rPr>
              <a:t>C</a:t>
            </a:r>
            <a:r>
              <a:rPr lang="en-US" altLang="zh-TW" sz="2000" dirty="0"/>
              <a:t> when solving </a:t>
            </a:r>
            <a:r>
              <a:rPr lang="en-US" altLang="zh-TW" sz="2000" dirty="0" smtClean="0"/>
              <a:t>the equation:</a:t>
            </a:r>
            <a:endParaRPr lang="en-US" altLang="zh-TW" i="1" dirty="0">
              <a:solidFill>
                <a:srgbClr val="00646D"/>
              </a:solidFill>
            </a:endParaRPr>
          </a:p>
        </p:txBody>
      </p:sp>
      <p:sp>
        <p:nvSpPr>
          <p:cNvPr id="10" name="Slide Number Placeholder 4"/>
          <p:cNvSpPr>
            <a:spLocks noGrp="1"/>
          </p:cNvSpPr>
          <p:nvPr>
            <p:ph type="sldNum" sz="quarter" idx="10"/>
          </p:nvPr>
        </p:nvSpPr>
        <p:spPr/>
        <p:txBody>
          <a:bodyPr/>
          <a:lstStyle/>
          <a:p>
            <a:pPr>
              <a:defRPr/>
            </a:pPr>
            <a:fld id="{DD43D14F-EA8B-43E4-B169-114B5BB83D25}" type="slidenum">
              <a:rPr lang="en-US" altLang="en-US" smtClean="0"/>
              <a:pPr>
                <a:defRPr/>
              </a:pPr>
              <a:t>94</a:t>
            </a:fld>
            <a:endParaRPr lang="en-US" altLang="en-US"/>
          </a:p>
        </p:txBody>
      </p:sp>
      <p:pic>
        <p:nvPicPr>
          <p:cNvPr id="132100" name="Picture 3"/>
          <p:cNvPicPr>
            <a:picLocks noChangeAspect="1" noChangeArrowheads="1"/>
          </p:cNvPicPr>
          <p:nvPr/>
        </p:nvPicPr>
        <p:blipFill>
          <a:blip r:embed="rId3" cstate="print"/>
          <a:srcRect/>
          <a:stretch>
            <a:fillRect/>
          </a:stretch>
        </p:blipFill>
        <p:spPr bwMode="auto">
          <a:xfrm>
            <a:off x="2057400" y="2528281"/>
            <a:ext cx="4321175" cy="1214437"/>
          </a:xfrm>
          <a:prstGeom prst="rect">
            <a:avLst/>
          </a:prstGeom>
          <a:noFill/>
          <a:ln w="9525">
            <a:noFill/>
            <a:miter lim="800000"/>
            <a:headEnd/>
            <a:tailEnd/>
          </a:ln>
        </p:spPr>
      </p:pic>
      <p:sp>
        <p:nvSpPr>
          <p:cNvPr id="7" name="Rectangle 6"/>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8" name="Picture 6" descr="eq04_04.gif"/>
          <p:cNvPicPr>
            <a:picLocks noChangeAspect="1"/>
          </p:cNvPicPr>
          <p:nvPr/>
        </p:nvPicPr>
        <p:blipFill>
          <a:blip r:embed="rId4" cstate="print"/>
          <a:srcRect/>
          <a:stretch>
            <a:fillRect/>
          </a:stretch>
        </p:blipFill>
        <p:spPr bwMode="auto">
          <a:xfrm>
            <a:off x="2250281" y="4825329"/>
            <a:ext cx="4643438" cy="822325"/>
          </a:xfrm>
          <a:prstGeom prst="rect">
            <a:avLst/>
          </a:prstGeom>
          <a:noFill/>
          <a:ln w="9525">
            <a:noFill/>
            <a:miter lim="800000"/>
            <a:headEnd/>
            <a:tailEnd/>
          </a:ln>
        </p:spPr>
      </p:pic>
      <p:sp>
        <p:nvSpPr>
          <p:cNvPr id="11"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84579363"/>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5"/>
          <p:cNvSpPr>
            <a:spLocks noGrp="1" noChangeArrowheads="1"/>
          </p:cNvSpPr>
          <p:nvPr>
            <p:ph type="title"/>
          </p:nvPr>
        </p:nvSpPr>
        <p:spPr/>
        <p:txBody>
          <a:bodyPr>
            <a:normAutofit/>
          </a:bodyPr>
          <a:lstStyle/>
          <a:p>
            <a:pPr eaLnBrk="1" hangingPunct="1"/>
            <a:r>
              <a:rPr lang="en-US" altLang="zh-TW" dirty="0"/>
              <a:t>Solution </a:t>
            </a:r>
            <a:r>
              <a:rPr lang="en-US" altLang="zh-TW" b="0" dirty="0" smtClean="0"/>
              <a:t>: </a:t>
            </a:r>
            <a:r>
              <a:rPr lang="en-US" altLang="zh-TW" dirty="0"/>
              <a:t>Endowing a Perpetuity (cont’d)</a:t>
            </a:r>
          </a:p>
        </p:txBody>
      </p:sp>
      <p:sp>
        <p:nvSpPr>
          <p:cNvPr id="134147" name="Rectangle 16"/>
          <p:cNvSpPr>
            <a:spLocks noGrp="1" noChangeArrowheads="1"/>
          </p:cNvSpPr>
          <p:nvPr>
            <p:ph idx="1"/>
          </p:nvPr>
        </p:nvSpPr>
        <p:spPr/>
        <p:txBody>
          <a:bodyPr rIns="91440"/>
          <a:lstStyle/>
          <a:p>
            <a:pPr eaLnBrk="1" hangingPunct="1">
              <a:buFontTx/>
              <a:buNone/>
            </a:pPr>
            <a:r>
              <a:rPr lang="en-US" altLang="zh-TW" dirty="0"/>
              <a:t>Execute:</a:t>
            </a:r>
          </a:p>
          <a:p>
            <a:pPr eaLnBrk="1" hangingPunct="1"/>
            <a:endParaRPr lang="en-US" altLang="zh-TW" sz="2000" dirty="0"/>
          </a:p>
          <a:p>
            <a:pPr eaLnBrk="1" hangingPunct="1"/>
            <a:r>
              <a:rPr lang="en-US" altLang="zh-TW" sz="2000" dirty="0"/>
              <a:t>From the formula for a perpetuity,</a:t>
            </a:r>
          </a:p>
          <a:p>
            <a:pPr eaLnBrk="1" hangingPunct="1"/>
            <a:endParaRPr lang="en-US" altLang="zh-TW" dirty="0"/>
          </a:p>
        </p:txBody>
      </p:sp>
      <p:sp>
        <p:nvSpPr>
          <p:cNvPr id="14" name="Slide Number Placeholder 4"/>
          <p:cNvSpPr>
            <a:spLocks noGrp="1"/>
          </p:cNvSpPr>
          <p:nvPr>
            <p:ph type="sldNum" sz="quarter" idx="10"/>
          </p:nvPr>
        </p:nvSpPr>
        <p:spPr/>
        <p:txBody>
          <a:bodyPr/>
          <a:lstStyle/>
          <a:p>
            <a:pPr>
              <a:defRPr/>
            </a:pPr>
            <a:fld id="{DD43D14F-EA8B-43E4-B169-114B5BB83D25}" type="slidenum">
              <a:rPr lang="en-US" altLang="en-US" smtClean="0"/>
              <a:pPr>
                <a:defRPr/>
              </a:pPr>
              <a:t>95</a:t>
            </a:fld>
            <a:endParaRPr lang="en-US" altLang="en-US"/>
          </a:p>
        </p:txBody>
      </p:sp>
      <p:sp>
        <p:nvSpPr>
          <p:cNvPr id="134148" name="Rectangle 4"/>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zh-TW" altLang="zh-TW"/>
          </a:p>
        </p:txBody>
      </p:sp>
      <p:sp>
        <p:nvSpPr>
          <p:cNvPr id="134149" name="Rectangle 6"/>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zh-TW" altLang="zh-TW"/>
          </a:p>
        </p:txBody>
      </p:sp>
      <p:pic>
        <p:nvPicPr>
          <p:cNvPr id="134150"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43100" y="3225800"/>
            <a:ext cx="3124200" cy="685800"/>
          </a:xfrm>
          <a:prstGeom prst="rect">
            <a:avLst/>
          </a:prstGeom>
          <a:noFill/>
          <a:ln w="12700">
            <a:solidFill>
              <a:schemeClr val="tx1"/>
            </a:solidFill>
            <a:miter lim="800000"/>
            <a:headEnd/>
            <a:tailEnd/>
          </a:ln>
        </p:spPr>
      </p:pic>
      <p:sp>
        <p:nvSpPr>
          <p:cNvPr id="134151" name="Rectangle 8"/>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zh-TW" altLang="zh-TW"/>
          </a:p>
        </p:txBody>
      </p:sp>
      <p:sp>
        <p:nvSpPr>
          <p:cNvPr id="134152" name="Rectangle 10"/>
          <p:cNvSpPr>
            <a:spLocks noChangeArrowheads="1"/>
          </p:cNvSpPr>
          <p:nvPr/>
        </p:nvSpPr>
        <p:spPr bwMode="auto">
          <a:xfrm>
            <a:off x="0" y="-228600"/>
            <a:ext cx="184150" cy="457200"/>
          </a:xfrm>
          <a:prstGeom prst="rect">
            <a:avLst/>
          </a:prstGeom>
          <a:noFill/>
          <a:ln w="9525">
            <a:noFill/>
            <a:miter lim="800000"/>
            <a:headEnd/>
            <a:tailEnd/>
          </a:ln>
        </p:spPr>
        <p:txBody>
          <a:bodyPr wrap="none" anchor="ctr">
            <a:spAutoFit/>
          </a:bodyPr>
          <a:lstStyle/>
          <a:p>
            <a:pPr eaLnBrk="1" hangingPunct="1"/>
            <a:endParaRPr lang="zh-TW" altLang="zh-TW"/>
          </a:p>
        </p:txBody>
      </p:sp>
      <p:pic>
        <p:nvPicPr>
          <p:cNvPr id="134153"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07704" y="4293096"/>
            <a:ext cx="5943600" cy="771525"/>
          </a:xfrm>
          <a:prstGeom prst="rect">
            <a:avLst/>
          </a:prstGeom>
          <a:noFill/>
          <a:ln w="9525">
            <a:noFill/>
            <a:miter lim="800000"/>
            <a:headEnd/>
            <a:tailEnd/>
          </a:ln>
        </p:spPr>
      </p:pic>
      <p:sp>
        <p:nvSpPr>
          <p:cNvPr id="12" name="Rectangle 11"/>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15"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Perpetuities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18466305"/>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3"/>
          <p:cNvSpPr>
            <a:spLocks noGrp="1" noChangeArrowheads="1"/>
          </p:cNvSpPr>
          <p:nvPr>
            <p:ph type="title"/>
          </p:nvPr>
        </p:nvSpPr>
        <p:spPr/>
        <p:txBody>
          <a:bodyPr/>
          <a:lstStyle/>
          <a:p>
            <a:pPr eaLnBrk="1" hangingPunct="1"/>
            <a:r>
              <a:rPr lang="en-US" altLang="zh-TW" dirty="0" smtClean="0"/>
              <a:t>Annuities</a:t>
            </a:r>
            <a:endParaRPr lang="en-US" altLang="zh-TW" dirty="0"/>
          </a:p>
        </p:txBody>
      </p:sp>
      <p:sp>
        <p:nvSpPr>
          <p:cNvPr id="138243" name="Rectangle 14"/>
          <p:cNvSpPr>
            <a:spLocks noGrp="1" noChangeArrowheads="1"/>
          </p:cNvSpPr>
          <p:nvPr>
            <p:ph idx="1"/>
          </p:nvPr>
        </p:nvSpPr>
        <p:spPr/>
        <p:txBody>
          <a:bodyPr rIns="91440"/>
          <a:lstStyle/>
          <a:p>
            <a:pPr eaLnBrk="1" hangingPunct="1"/>
            <a:r>
              <a:rPr lang="en-US" altLang="zh-TW" dirty="0"/>
              <a:t>Annuities (</a:t>
            </a:r>
            <a:r>
              <a:rPr lang="en-US" altLang="zh-TW" dirty="0">
                <a:solidFill>
                  <a:schemeClr val="accent1"/>
                </a:solidFill>
              </a:rPr>
              <a:t>also called fixed payment loans</a:t>
            </a:r>
            <a:r>
              <a:rPr lang="en-US" altLang="zh-TW" dirty="0"/>
              <a:t>)</a:t>
            </a:r>
          </a:p>
          <a:p>
            <a:pPr lvl="1" eaLnBrk="1" hangingPunct="1"/>
            <a:r>
              <a:rPr lang="en-US" altLang="zh-TW" dirty="0"/>
              <a:t>An </a:t>
            </a:r>
            <a:r>
              <a:rPr lang="en-US" altLang="zh-TW" b="1" dirty="0"/>
              <a:t>annuity </a:t>
            </a:r>
            <a:r>
              <a:rPr lang="en-US" altLang="zh-TW" dirty="0"/>
              <a:t>is a stream of </a:t>
            </a:r>
            <a:r>
              <a:rPr lang="en-US" altLang="zh-TW" i="1" dirty="0">
                <a:solidFill>
                  <a:schemeClr val="accent1">
                    <a:lumMod val="75000"/>
                  </a:schemeClr>
                </a:solidFill>
              </a:rPr>
              <a:t>N</a:t>
            </a:r>
            <a:r>
              <a:rPr lang="en-US" altLang="zh-TW" i="1" dirty="0"/>
              <a:t> </a:t>
            </a:r>
            <a:r>
              <a:rPr lang="en-US" altLang="zh-TW" b="1" dirty="0"/>
              <a:t>equal</a:t>
            </a:r>
            <a:r>
              <a:rPr lang="en-US" altLang="zh-TW" dirty="0"/>
              <a:t> cash flows </a:t>
            </a:r>
            <a:r>
              <a:rPr lang="en-US" altLang="zh-TW" i="1" dirty="0">
                <a:solidFill>
                  <a:schemeClr val="accent1">
                    <a:lumMod val="75000"/>
                  </a:schemeClr>
                </a:solidFill>
              </a:rPr>
              <a:t>C</a:t>
            </a:r>
            <a:r>
              <a:rPr lang="en-US" altLang="zh-TW" dirty="0"/>
              <a:t> paid at regular intervals</a:t>
            </a:r>
          </a:p>
          <a:p>
            <a:pPr lvl="1" eaLnBrk="1" hangingPunct="1">
              <a:spcBef>
                <a:spcPct val="400000"/>
              </a:spcBef>
            </a:pPr>
            <a:r>
              <a:rPr lang="en-US" altLang="zh-TW" dirty="0"/>
              <a:t>The difference between an annuity and a  perpetuity is that an annuity </a:t>
            </a:r>
            <a:r>
              <a:rPr lang="en-US" altLang="zh-TW" b="1" dirty="0"/>
              <a:t>ends</a:t>
            </a:r>
            <a:r>
              <a:rPr lang="en-US" altLang="zh-TW" dirty="0"/>
              <a:t> after some fixed number of payments (</a:t>
            </a:r>
            <a:r>
              <a:rPr lang="en-US" altLang="zh-TW" i="1" dirty="0">
                <a:solidFill>
                  <a:schemeClr val="accent1"/>
                </a:solidFill>
              </a:rPr>
              <a:t>N</a:t>
            </a:r>
            <a:r>
              <a:rPr lang="en-US" altLang="zh-TW" dirty="0"/>
              <a:t>)</a:t>
            </a:r>
          </a:p>
        </p:txBody>
      </p:sp>
      <p:pic>
        <p:nvPicPr>
          <p:cNvPr id="138244" name="Picture 2" descr="027"/>
          <p:cNvPicPr>
            <a:picLocks noChangeAspect="1" noChangeArrowheads="1"/>
          </p:cNvPicPr>
          <p:nvPr/>
        </p:nvPicPr>
        <p:blipFill>
          <a:blip r:embed="rId3" cstate="print"/>
          <a:srcRect/>
          <a:stretch>
            <a:fillRect/>
          </a:stretch>
        </p:blipFill>
        <p:spPr bwMode="auto">
          <a:xfrm>
            <a:off x="1187624" y="3068960"/>
            <a:ext cx="6933579" cy="1093787"/>
          </a:xfrm>
          <a:prstGeom prst="rect">
            <a:avLst/>
          </a:prstGeom>
          <a:noFill/>
          <a:ln w="9525">
            <a:noFill/>
            <a:miter lim="800000"/>
            <a:headEnd/>
            <a:tailEnd/>
          </a:ln>
        </p:spPr>
      </p:pic>
      <p:sp>
        <p:nvSpPr>
          <p:cNvPr id="5" name="Slide Number Placeholder 4"/>
          <p:cNvSpPr>
            <a:spLocks noGrp="1"/>
          </p:cNvSpPr>
          <p:nvPr>
            <p:ph type="sldNum" sz="quarter" idx="4294967295"/>
          </p:nvPr>
        </p:nvSpPr>
        <p:spPr/>
        <p:txBody>
          <a:bodyPr/>
          <a:lstStyle/>
          <a:p>
            <a:endParaRPr lang="en-US" dirty="0"/>
          </a:p>
        </p:txBody>
      </p:sp>
      <p:sp>
        <p:nvSpPr>
          <p:cNvPr id="6" name="Rectangle 5"/>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8" name="Cloud Callout 7"/>
          <p:cNvSpPr/>
          <p:nvPr/>
        </p:nvSpPr>
        <p:spPr>
          <a:xfrm>
            <a:off x="6327141" y="1117169"/>
            <a:ext cx="1943733" cy="612648"/>
          </a:xfrm>
          <a:prstGeom prst="cloudCallout">
            <a:avLst>
              <a:gd name="adj1" fmla="val -177664"/>
              <a:gd name="adj2" fmla="val -220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Examples? </a:t>
            </a:r>
            <a:endParaRPr lang="en-US" dirty="0"/>
          </a:p>
        </p:txBody>
      </p:sp>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lide Number Placeholder 4"/>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96</a:t>
            </a:fld>
            <a:endParaRPr lang="en-US" altLang="en-US"/>
          </a:p>
        </p:txBody>
      </p:sp>
    </p:spTree>
    <p:extLst>
      <p:ext uri="{BB962C8B-B14F-4D97-AF65-F5344CB8AC3E}">
        <p14:creationId xmlns:p14="http://schemas.microsoft.com/office/powerpoint/2010/main" val="988465344"/>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13"/>
          <p:cNvSpPr>
            <a:spLocks noGrp="1" noChangeArrowheads="1"/>
          </p:cNvSpPr>
          <p:nvPr>
            <p:ph type="title"/>
          </p:nvPr>
        </p:nvSpPr>
        <p:spPr/>
        <p:txBody>
          <a:bodyPr/>
          <a:lstStyle/>
          <a:p>
            <a:pPr eaLnBrk="1" hangingPunct="1"/>
            <a:r>
              <a:rPr lang="en-US" altLang="zh-TW" dirty="0" smtClean="0"/>
              <a:t>Annuities</a:t>
            </a:r>
            <a:endParaRPr lang="en-US" altLang="zh-TW" dirty="0"/>
          </a:p>
        </p:txBody>
      </p:sp>
      <p:sp>
        <p:nvSpPr>
          <p:cNvPr id="140292" name="Rectangle 14"/>
          <p:cNvSpPr>
            <a:spLocks noGrp="1" noChangeArrowheads="1"/>
          </p:cNvSpPr>
          <p:nvPr>
            <p:ph idx="1"/>
          </p:nvPr>
        </p:nvSpPr>
        <p:spPr/>
        <p:txBody>
          <a:bodyPr rIns="91440"/>
          <a:lstStyle/>
          <a:p>
            <a:pPr eaLnBrk="1" hangingPunct="1">
              <a:lnSpc>
                <a:spcPct val="90000"/>
              </a:lnSpc>
              <a:buFontTx/>
              <a:buNone/>
            </a:pPr>
            <a:r>
              <a:rPr lang="en-US" altLang="zh-TW" dirty="0"/>
              <a:t>Present Value of An Annuity</a:t>
            </a:r>
          </a:p>
          <a:p>
            <a:pPr eaLnBrk="1" hangingPunct="1">
              <a:lnSpc>
                <a:spcPct val="90000"/>
              </a:lnSpc>
            </a:pPr>
            <a:r>
              <a:rPr lang="en-US" altLang="zh-TW" dirty="0"/>
              <a:t>Note that, just as with the perpetuity, we assume the first payment takes place one period from </a:t>
            </a:r>
            <a:r>
              <a:rPr lang="en-US" altLang="zh-TW" dirty="0" smtClean="0"/>
              <a:t>today (time 1)</a:t>
            </a:r>
            <a:endParaRPr lang="en-US" altLang="zh-TW" dirty="0"/>
          </a:p>
          <a:p>
            <a:pPr eaLnBrk="1" hangingPunct="1">
              <a:lnSpc>
                <a:spcPct val="90000"/>
              </a:lnSpc>
            </a:pPr>
            <a:endParaRPr lang="en-US" altLang="zh-TW" dirty="0"/>
          </a:p>
          <a:p>
            <a:pPr eaLnBrk="1" hangingPunct="1">
              <a:lnSpc>
                <a:spcPct val="90000"/>
              </a:lnSpc>
            </a:pPr>
            <a:endParaRPr lang="en-US" altLang="zh-TW" dirty="0"/>
          </a:p>
          <a:p>
            <a:pPr eaLnBrk="1" hangingPunct="1">
              <a:lnSpc>
                <a:spcPct val="90000"/>
              </a:lnSpc>
            </a:pPr>
            <a:endParaRPr lang="en-US" altLang="zh-TW" dirty="0"/>
          </a:p>
        </p:txBody>
      </p:sp>
      <p:graphicFrame>
        <p:nvGraphicFramePr>
          <p:cNvPr id="140290" name="Object 12"/>
          <p:cNvGraphicFramePr>
            <a:graphicFrameLocks noChangeAspect="1"/>
          </p:cNvGraphicFramePr>
          <p:nvPr/>
        </p:nvGraphicFramePr>
        <p:xfrm>
          <a:off x="683568" y="3212976"/>
          <a:ext cx="5767388" cy="871538"/>
        </p:xfrm>
        <a:graphic>
          <a:graphicData uri="http://schemas.openxmlformats.org/presentationml/2006/ole">
            <mc:AlternateContent xmlns:mc="http://schemas.openxmlformats.org/markup-compatibility/2006">
              <mc:Choice xmlns:v="urn:schemas-microsoft-com:vml" Requires="v">
                <p:oleObj spid="_x0000_s253961" name="Equation" r:id="rId4" imgW="3949700" imgH="596900" progId="">
                  <p:embed/>
                </p:oleObj>
              </mc:Choice>
              <mc:Fallback>
                <p:oleObj name="Equation" r:id="rId4" imgW="3949700" imgH="596900" progId="">
                  <p:embed/>
                  <p:pic>
                    <p:nvPicPr>
                      <p:cNvPr id="14029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212976"/>
                        <a:ext cx="5767388" cy="8715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4294967295"/>
          </p:nvPr>
        </p:nvSpPr>
        <p:spPr/>
        <p:txBody>
          <a:bodyPr/>
          <a:lstStyle/>
          <a:p>
            <a:endParaRPr lang="en-US" dirty="0"/>
          </a:p>
        </p:txBody>
      </p:sp>
      <p:sp>
        <p:nvSpPr>
          <p:cNvPr id="8" name="Rectangle 7"/>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pic>
        <p:nvPicPr>
          <p:cNvPr id="9" name="Picture 5" descr="eq04_05.gif"/>
          <p:cNvPicPr>
            <a:picLocks noChangeAspect="1"/>
          </p:cNvPicPr>
          <p:nvPr/>
        </p:nvPicPr>
        <p:blipFill>
          <a:blip r:embed="rId6" cstate="print"/>
          <a:srcRect/>
          <a:stretch>
            <a:fillRect/>
          </a:stretch>
        </p:blipFill>
        <p:spPr bwMode="auto">
          <a:xfrm>
            <a:off x="423863" y="4876452"/>
            <a:ext cx="8228012" cy="712788"/>
          </a:xfrm>
          <a:prstGeom prst="rect">
            <a:avLst/>
          </a:prstGeom>
          <a:noFill/>
          <a:ln w="28575">
            <a:solidFill>
              <a:schemeClr val="tx1"/>
            </a:solidFill>
            <a:miter lim="800000"/>
            <a:headEnd/>
            <a:tailEnd/>
          </a:ln>
        </p:spPr>
      </p:pic>
      <p:sp>
        <p:nvSpPr>
          <p:cNvPr id="10"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Slide Number Placeholder 4"/>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97</a:t>
            </a:fld>
            <a:endParaRPr lang="en-US" altLang="en-US"/>
          </a:p>
        </p:txBody>
      </p:sp>
    </p:spTree>
    <p:extLst>
      <p:ext uri="{BB962C8B-B14F-4D97-AF65-F5344CB8AC3E}">
        <p14:creationId xmlns:p14="http://schemas.microsoft.com/office/powerpoint/2010/main" val="4022331058"/>
      </p:ext>
    </p:extLst>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8"/>
          <p:cNvSpPr>
            <a:spLocks noGrp="1" noChangeArrowheads="1"/>
          </p:cNvSpPr>
          <p:nvPr>
            <p:ph type="title"/>
          </p:nvPr>
        </p:nvSpPr>
        <p:spPr/>
        <p:txBody>
          <a:bodyPr/>
          <a:lstStyle/>
          <a:p>
            <a:pPr eaLnBrk="1" hangingPunct="1"/>
            <a:r>
              <a:rPr lang="en-US" altLang="zh-TW" dirty="0" smtClean="0"/>
              <a:t>Annuities</a:t>
            </a:r>
            <a:endParaRPr lang="en-US" altLang="zh-TW" dirty="0"/>
          </a:p>
        </p:txBody>
      </p:sp>
      <p:sp>
        <p:nvSpPr>
          <p:cNvPr id="181252" name="Rectangle 6"/>
          <p:cNvSpPr>
            <a:spLocks noChangeArrowheads="1"/>
          </p:cNvSpPr>
          <p:nvPr/>
        </p:nvSpPr>
        <p:spPr bwMode="auto">
          <a:xfrm>
            <a:off x="323528" y="1628800"/>
            <a:ext cx="5086350" cy="519113"/>
          </a:xfrm>
          <a:prstGeom prst="rect">
            <a:avLst/>
          </a:prstGeom>
          <a:noFill/>
          <a:ln w="9525">
            <a:noFill/>
            <a:miter lim="800000"/>
            <a:headEnd/>
            <a:tailEnd/>
          </a:ln>
        </p:spPr>
        <p:txBody>
          <a:bodyPr wrap="none">
            <a:spAutoFit/>
          </a:bodyPr>
          <a:lstStyle/>
          <a:p>
            <a:pPr eaLnBrk="1" hangingPunct="1"/>
            <a:r>
              <a:rPr lang="en-US" altLang="zh-TW" dirty="0">
                <a:ea typeface="新細明體" charset="-120"/>
              </a:rPr>
              <a:t> </a:t>
            </a:r>
            <a:r>
              <a:rPr lang="en-US" altLang="zh-TW" sz="2800" dirty="0">
                <a:ea typeface="新細明體" charset="-120"/>
              </a:rPr>
              <a:t>Future Value of an Annuity</a:t>
            </a:r>
          </a:p>
        </p:txBody>
      </p:sp>
      <p:pic>
        <p:nvPicPr>
          <p:cNvPr id="181253" name="Picture 6" descr="eq04_06.gif"/>
          <p:cNvPicPr>
            <a:picLocks noChangeAspect="1"/>
          </p:cNvPicPr>
          <p:nvPr/>
        </p:nvPicPr>
        <p:blipFill>
          <a:blip r:embed="rId3" cstate="print"/>
          <a:srcRect/>
          <a:stretch>
            <a:fillRect/>
          </a:stretch>
        </p:blipFill>
        <p:spPr bwMode="auto">
          <a:xfrm>
            <a:off x="531813" y="2420938"/>
            <a:ext cx="6448425" cy="2455862"/>
          </a:xfrm>
          <a:prstGeom prst="rect">
            <a:avLst/>
          </a:prstGeom>
          <a:noFill/>
          <a:ln w="12700">
            <a:solidFill>
              <a:schemeClr val="tx1"/>
            </a:solidFill>
            <a:miter lim="800000"/>
            <a:headEnd/>
            <a:tailEnd/>
          </a:ln>
        </p:spPr>
      </p:pic>
      <p:sp>
        <p:nvSpPr>
          <p:cNvPr id="6" name="Slide Number Placeholder 5"/>
          <p:cNvSpPr>
            <a:spLocks noGrp="1"/>
          </p:cNvSpPr>
          <p:nvPr>
            <p:ph type="sldNum" sz="quarter" idx="4294967295"/>
          </p:nvPr>
        </p:nvSpPr>
        <p:spPr/>
        <p:txBody>
          <a:bodyPr/>
          <a:lstStyle/>
          <a:p>
            <a:endParaRPr lang="en-US" dirty="0"/>
          </a:p>
        </p:txBody>
      </p:sp>
      <p:sp>
        <p:nvSpPr>
          <p:cNvPr id="8" name="Rectangle 7"/>
          <p:cNvSpPr>
            <a:spLocks noChangeArrowheads="1"/>
          </p:cNvSpPr>
          <p:nvPr/>
        </p:nvSpPr>
        <p:spPr bwMode="gray">
          <a:xfrm>
            <a:off x="3635896" y="6309320"/>
            <a:ext cx="5399087" cy="179388"/>
          </a:xfrm>
          <a:prstGeom prst="rect">
            <a:avLst/>
          </a:prstGeom>
          <a:noFill/>
          <a:ln w="9525">
            <a:noFill/>
            <a:miter lim="800000"/>
            <a:headEnd/>
            <a:tailEnd/>
          </a:ln>
          <a:effectLst/>
        </p:spPr>
        <p:txBody>
          <a:bodyPr lIns="0" tIns="0" rIns="0" bIns="0"/>
          <a:lstStyle/>
          <a:p>
            <a:pPr algn="r"/>
            <a:r>
              <a:rPr lang="en-US" altLang="zh-TW" sz="900" dirty="0">
                <a:latin typeface="Verdana" pitchFamily="-65" charset="0"/>
              </a:rPr>
              <a:t>Copyright ©2015 Pearson Education, Inc. All rights reserved.</a:t>
            </a:r>
            <a:endParaRPr lang="en-GB" sz="900" dirty="0">
              <a:latin typeface="Verdana" pitchFamily="-65" charset="0"/>
              <a:ea typeface="Arial" charset="0"/>
            </a:endParaRPr>
          </a:p>
        </p:txBody>
      </p:sp>
      <p:sp>
        <p:nvSpPr>
          <p:cNvPr id="9"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lide Number Placeholder 4"/>
          <p:cNvSpPr>
            <a:spLocks noGrp="1"/>
          </p:cNvSpPr>
          <p:nvPr>
            <p:ph type="sldNum" sz="quarter" idx="10"/>
          </p:nvPr>
        </p:nvSpPr>
        <p:spPr>
          <a:xfrm>
            <a:off x="8239125" y="6586538"/>
            <a:ext cx="919163" cy="293687"/>
          </a:xfrm>
        </p:spPr>
        <p:txBody>
          <a:bodyPr/>
          <a:lstStyle/>
          <a:p>
            <a:pPr>
              <a:defRPr/>
            </a:pPr>
            <a:fld id="{DD43D14F-EA8B-43E4-B169-114B5BB83D25}" type="slidenum">
              <a:rPr lang="en-US" altLang="en-US" smtClean="0"/>
              <a:pPr>
                <a:defRPr/>
              </a:pPr>
              <a:t>98</a:t>
            </a:fld>
            <a:endParaRPr lang="en-US" altLang="en-US"/>
          </a:p>
        </p:txBody>
      </p:sp>
    </p:spTree>
    <p:extLst>
      <p:ext uri="{BB962C8B-B14F-4D97-AF65-F5344CB8AC3E}">
        <p14:creationId xmlns:p14="http://schemas.microsoft.com/office/powerpoint/2010/main" val="2790321244"/>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normAutofit/>
          </a:bodyPr>
          <a:lstStyle/>
          <a:p>
            <a:r>
              <a:rPr lang="en-US" altLang="en-US" sz="4000" dirty="0"/>
              <a:t>In Practice: Mortgages</a:t>
            </a:r>
          </a:p>
        </p:txBody>
      </p:sp>
      <p:sp>
        <p:nvSpPr>
          <p:cNvPr id="79874" name="Rectangle 6"/>
          <p:cNvSpPr>
            <a:spLocks noGrp="1" noChangeArrowheads="1"/>
          </p:cNvSpPr>
          <p:nvPr>
            <p:ph idx="1"/>
          </p:nvPr>
        </p:nvSpPr>
        <p:spPr>
          <a:xfrm>
            <a:off x="251520" y="1447800"/>
            <a:ext cx="8640960" cy="4785395"/>
          </a:xfrm>
        </p:spPr>
        <p:txBody>
          <a:bodyPr>
            <a:normAutofit lnSpcReduction="10000"/>
          </a:bodyPr>
          <a:lstStyle/>
          <a:p>
            <a:r>
              <a:rPr lang="en-US" altLang="en-US" sz="2400" dirty="0"/>
              <a:t>If you consider the cash flows for a </a:t>
            </a:r>
            <a:r>
              <a:rPr lang="en-US" altLang="en-US" sz="2400" b="1" dirty="0">
                <a:solidFill>
                  <a:srgbClr val="0070C0"/>
                </a:solidFill>
              </a:rPr>
              <a:t>fixed rate mortgage </a:t>
            </a:r>
            <a:r>
              <a:rPr lang="en-US" altLang="en-US" sz="2400" dirty="0"/>
              <a:t>with </a:t>
            </a:r>
            <a:r>
              <a:rPr lang="en-US" altLang="en-US" sz="2400" b="1" dirty="0">
                <a:solidFill>
                  <a:srgbClr val="0070C0"/>
                </a:solidFill>
              </a:rPr>
              <a:t>annual</a:t>
            </a:r>
            <a:r>
              <a:rPr lang="en-US" altLang="en-US" sz="2400" dirty="0"/>
              <a:t> repayments, that is exactly that formula.</a:t>
            </a:r>
          </a:p>
          <a:p>
            <a:r>
              <a:rPr lang="en-US" altLang="en-US" sz="2400" b="1" i="1" dirty="0">
                <a:solidFill>
                  <a:schemeClr val="accent1"/>
                </a:solidFill>
              </a:rPr>
              <a:t>C</a:t>
            </a:r>
            <a:r>
              <a:rPr lang="en-US" altLang="en-US" sz="2400" dirty="0"/>
              <a:t> is your annual payment (</a:t>
            </a:r>
            <a:r>
              <a:rPr lang="en-US" altLang="en-US" sz="2400" dirty="0" smtClean="0"/>
              <a:t>installments</a:t>
            </a:r>
            <a:r>
              <a:rPr lang="en-US" altLang="en-US" sz="2400" dirty="0"/>
              <a:t>), including some interests and some capital repayment (</a:t>
            </a:r>
            <a:r>
              <a:rPr lang="en-US" altLang="en-US" sz="2400" b="1" dirty="0"/>
              <a:t>PMT</a:t>
            </a:r>
            <a:r>
              <a:rPr lang="en-US" altLang="en-US" sz="2400" dirty="0"/>
              <a:t> in Excel or HP12C),</a:t>
            </a:r>
          </a:p>
          <a:p>
            <a:r>
              <a:rPr lang="en-US" altLang="en-US" sz="2400" b="1" i="1" dirty="0">
                <a:solidFill>
                  <a:schemeClr val="accent1"/>
                </a:solidFill>
              </a:rPr>
              <a:t>n</a:t>
            </a:r>
            <a:r>
              <a:rPr lang="en-US" altLang="en-US" sz="2400" dirty="0"/>
              <a:t> is the number of years (</a:t>
            </a:r>
            <a:r>
              <a:rPr lang="en-US" altLang="en-US" sz="2400" b="1" dirty="0"/>
              <a:t>NPER</a:t>
            </a:r>
            <a:r>
              <a:rPr lang="en-US" altLang="en-US" sz="2400" dirty="0"/>
              <a:t> in Excel or </a:t>
            </a:r>
            <a:r>
              <a:rPr lang="en-US" altLang="en-US" sz="2400" b="1" dirty="0"/>
              <a:t>n</a:t>
            </a:r>
            <a:r>
              <a:rPr lang="en-US" altLang="en-US" sz="2400" dirty="0"/>
              <a:t> in HP12C),</a:t>
            </a:r>
          </a:p>
          <a:p>
            <a:r>
              <a:rPr lang="en-US" altLang="en-US" sz="2400" b="1" i="1" dirty="0" smtClean="0">
                <a:solidFill>
                  <a:schemeClr val="accent1"/>
                </a:solidFill>
              </a:rPr>
              <a:t>r</a:t>
            </a:r>
            <a:r>
              <a:rPr lang="en-US" altLang="en-US" sz="2400" dirty="0" smtClean="0"/>
              <a:t> </a:t>
            </a:r>
            <a:r>
              <a:rPr lang="en-US" altLang="en-US" sz="2400" dirty="0"/>
              <a:t>is the interest rate (</a:t>
            </a:r>
            <a:r>
              <a:rPr lang="en-US" altLang="en-US" sz="2400" b="1" dirty="0"/>
              <a:t>RATE</a:t>
            </a:r>
            <a:r>
              <a:rPr lang="en-US" altLang="en-US" sz="2400" dirty="0"/>
              <a:t> in Excel or </a:t>
            </a:r>
            <a:r>
              <a:rPr lang="en-US" altLang="en-US" sz="2400" b="1" dirty="0" err="1"/>
              <a:t>i</a:t>
            </a:r>
            <a:r>
              <a:rPr lang="en-US" altLang="en-US" sz="2400" dirty="0"/>
              <a:t> in HP12C) </a:t>
            </a:r>
          </a:p>
          <a:p>
            <a:r>
              <a:rPr lang="en-US" altLang="en-US" sz="2400" dirty="0"/>
              <a:t>And </a:t>
            </a:r>
            <a:r>
              <a:rPr lang="en-US" altLang="en-US" sz="2400" b="1" i="1" dirty="0" smtClean="0">
                <a:solidFill>
                  <a:schemeClr val="accent1"/>
                </a:solidFill>
              </a:rPr>
              <a:t>PV</a:t>
            </a:r>
            <a:r>
              <a:rPr lang="en-US" altLang="en-US" sz="2400" dirty="0" smtClean="0"/>
              <a:t> </a:t>
            </a:r>
            <a:r>
              <a:rPr lang="en-US" altLang="en-US" sz="2400" dirty="0"/>
              <a:t>is the amount initially borrowed (</a:t>
            </a:r>
            <a:r>
              <a:rPr lang="en-US" altLang="en-US" sz="2400" b="1" dirty="0"/>
              <a:t>PV</a:t>
            </a:r>
            <a:r>
              <a:rPr lang="en-US" altLang="en-US" sz="2400" dirty="0"/>
              <a:t> in Excel or HP12C)</a:t>
            </a:r>
          </a:p>
          <a:p>
            <a:pPr lvl="1"/>
            <a:r>
              <a:rPr lang="en-US" altLang="en-US" sz="2200" dirty="0"/>
              <a:t>(</a:t>
            </a:r>
            <a:r>
              <a:rPr lang="en-US" altLang="en-US" sz="2200" b="1" dirty="0"/>
              <a:t>FV</a:t>
            </a:r>
            <a:r>
              <a:rPr lang="en-US" altLang="en-US" sz="2200" dirty="0"/>
              <a:t> = 0 in both, type being End (credited at end of period) )</a:t>
            </a:r>
          </a:p>
        </p:txBody>
      </p:sp>
      <p:sp>
        <p:nvSpPr>
          <p:cNvPr id="5" name="Footer Placeholder 7"/>
          <p:cNvSpPr txBox="1">
            <a:spLocks/>
          </p:cNvSpPr>
          <p:nvPr/>
        </p:nvSpPr>
        <p:spPr>
          <a:xfrm>
            <a:off x="1889199" y="6264275"/>
            <a:ext cx="3063801" cy="365125"/>
          </a:xfrm>
          <a:prstGeom prst="rect">
            <a:avLst/>
          </a:prstGeom>
        </p:spPr>
        <p:txBody>
          <a:bodyPr/>
          <a:lstStyle/>
          <a:p>
            <a:pPr lvl="0"/>
            <a:r>
              <a:rPr kumimoji="0" lang="en-US" sz="1800" b="0" i="0" u="none" strike="noStrike" kern="1200" cap="none" spc="0" normalizeH="0" baseline="0" noProof="0" dirty="0" smtClean="0">
                <a:ln>
                  <a:noFill/>
                </a:ln>
                <a:solidFill>
                  <a:schemeClr val="tx1"/>
                </a:solidFill>
                <a:effectLst/>
                <a:uLnTx/>
                <a:uFillTx/>
                <a:latin typeface="+mn-lt"/>
                <a:ea typeface="+mn-ea"/>
                <a:cs typeface="+mn-cs"/>
              </a:rPr>
              <a:t>Annuities</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20570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HKUST Business 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4400" b="0" i="0" u="none" strike="noStrike" kern="1200" cap="none" spc="0" normalizeH="0" baseline="0" noProof="0" dirty="0" smtClean="0">
            <a:ln>
              <a:noFill/>
            </a:ln>
            <a:solidFill>
              <a:schemeClr val="tx1"/>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10F4346924FD54F9299498371E6DC80" ma:contentTypeVersion="13" ma:contentTypeDescription="Create a new document." ma:contentTypeScope="" ma:versionID="2453ae604f3510ece19b7fcec74cbe32">
  <xsd:schema xmlns:xsd="http://www.w3.org/2001/XMLSchema" xmlns:xs="http://www.w3.org/2001/XMLSchema" xmlns:p="http://schemas.microsoft.com/office/2006/metadata/properties" xmlns:ns3="eade027f-faa8-4d0b-811b-220684f1c7d6" xmlns:ns4="4b9e29de-6306-42e0-9b78-a8f04289eb8a" targetNamespace="http://schemas.microsoft.com/office/2006/metadata/properties" ma:root="true" ma:fieldsID="ab66db41115c860044f0e7c2715c2953" ns3:_="" ns4:_="">
    <xsd:import namespace="eade027f-faa8-4d0b-811b-220684f1c7d6"/>
    <xsd:import namespace="4b9e29de-6306-42e0-9b78-a8f04289eb8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e027f-faa8-4d0b-811b-220684f1c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9e29de-6306-42e0-9b78-a8f04289eb8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A3DA8D-39D9-4FAF-A6E8-F79DEBCEF3CA}">
  <ds:schemaRefs>
    <ds:schemaRef ds:uri="http://schemas.microsoft.com/sharepoint/v3/contenttype/forms"/>
  </ds:schemaRefs>
</ds:datastoreItem>
</file>

<file path=customXml/itemProps2.xml><?xml version="1.0" encoding="utf-8"?>
<ds:datastoreItem xmlns:ds="http://schemas.openxmlformats.org/officeDocument/2006/customXml" ds:itemID="{7C645A67-1605-4E39-B485-D46682C7AABC}">
  <ds:schemaRefs>
    <ds:schemaRef ds:uri="http://schemas.microsoft.com/office/2006/metadata/properties"/>
    <ds:schemaRef ds:uri="http://www.w3.org/XML/1998/namespace"/>
    <ds:schemaRef ds:uri="eade027f-faa8-4d0b-811b-220684f1c7d6"/>
    <ds:schemaRef ds:uri="http://purl.org/dc/elements/1.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4b9e29de-6306-42e0-9b78-a8f04289eb8a"/>
    <ds:schemaRef ds:uri="http://purl.org/dc/dcmitype/"/>
  </ds:schemaRefs>
</ds:datastoreItem>
</file>

<file path=customXml/itemProps3.xml><?xml version="1.0" encoding="utf-8"?>
<ds:datastoreItem xmlns:ds="http://schemas.openxmlformats.org/officeDocument/2006/customXml" ds:itemID="{93F4C223-E712-49C7-96CE-C52C3B055C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de027f-faa8-4d0b-811b-220684f1c7d6"/>
    <ds:schemaRef ds:uri="4b9e29de-6306-42e0-9b78-a8f04289eb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HKUST Business School</Template>
  <TotalTime>3772</TotalTime>
  <Words>9175</Words>
  <Application>Microsoft Office PowerPoint</Application>
  <PresentationFormat>On-screen Show (4:3)</PresentationFormat>
  <Paragraphs>1179</Paragraphs>
  <Slides>126</Slides>
  <Notes>99</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126</vt:i4>
      </vt:variant>
    </vt:vector>
  </HeadingPairs>
  <TitlesOfParts>
    <vt:vector size="144" baseType="lpstr">
      <vt:lpstr>ＭＳ Ｐゴシック</vt:lpstr>
      <vt:lpstr>ＭＳ Ｐゴシック</vt:lpstr>
      <vt:lpstr>PMingLiU</vt:lpstr>
      <vt:lpstr>PMingLiU</vt:lpstr>
      <vt:lpstr>SimSun</vt:lpstr>
      <vt:lpstr>SimSun</vt:lpstr>
      <vt:lpstr>Arial</vt:lpstr>
      <vt:lpstr>Calibri</vt:lpstr>
      <vt:lpstr>Cambria Math</vt:lpstr>
      <vt:lpstr>Symbol</vt:lpstr>
      <vt:lpstr>Tahoma</vt:lpstr>
      <vt:lpstr>Times New Roman</vt:lpstr>
      <vt:lpstr>Verdana</vt:lpstr>
      <vt:lpstr>Wingdings</vt:lpstr>
      <vt:lpstr>Wingdings 2</vt:lpstr>
      <vt:lpstr>ヒラギノ角ゴ Pro W3</vt:lpstr>
      <vt:lpstr>HKUST Business School</vt:lpstr>
      <vt:lpstr>Equation</vt:lpstr>
      <vt:lpstr>FINA 1303 FOUNDATIONS OF INTEREST RATES Part I </vt:lpstr>
      <vt:lpstr>Course Map</vt:lpstr>
      <vt:lpstr>PowerPoint Presentation</vt:lpstr>
      <vt:lpstr>Get a Glimpse: Movies </vt:lpstr>
      <vt:lpstr>Get a Glimpse: Books</vt:lpstr>
      <vt:lpstr>Get a Glimpse: Newsletters and Blogs</vt:lpstr>
      <vt:lpstr>FINA 1303 – Basics of financial calculations</vt:lpstr>
      <vt:lpstr>Agenda</vt:lpstr>
      <vt:lpstr>Interest in History &amp; Islamic Finance</vt:lpstr>
      <vt:lpstr>Important things to know before we start!</vt:lpstr>
      <vt:lpstr>Part 1: Time Value of Money</vt:lpstr>
      <vt:lpstr>Valuing Monetary Payments now and in the Future: Introducing DCF (“Discounted Cash Flows”)</vt:lpstr>
      <vt:lpstr>Timelines</vt:lpstr>
      <vt:lpstr>Timelines</vt:lpstr>
      <vt:lpstr>DCF Introduction</vt:lpstr>
      <vt:lpstr>Real Rates</vt:lpstr>
      <vt:lpstr>Sub-zero yielding debt reaches $17.05 Tr</vt:lpstr>
      <vt:lpstr>Real Interest Rates in History</vt:lpstr>
      <vt:lpstr>Real Interest Rates a long way back</vt:lpstr>
      <vt:lpstr>Interest Rates Story</vt:lpstr>
      <vt:lpstr>Class Discussion</vt:lpstr>
      <vt:lpstr>The Time Value of Money and Interest Rates</vt:lpstr>
      <vt:lpstr>Future Value and Interest</vt:lpstr>
      <vt:lpstr>Future Value example (single period)</vt:lpstr>
      <vt:lpstr>Future Value example (single period)</vt:lpstr>
      <vt:lpstr>Future Value example (single period)</vt:lpstr>
      <vt:lpstr>Future Value and Interest (single period)</vt:lpstr>
      <vt:lpstr>Future Value and Compound Interest</vt:lpstr>
      <vt:lpstr>Future Value and Compound Interest</vt:lpstr>
      <vt:lpstr>Future Value and Compound Interest</vt:lpstr>
      <vt:lpstr>Future Value and Compound Interest</vt:lpstr>
      <vt:lpstr>Pop Quiz!</vt:lpstr>
      <vt:lpstr>Compounding Frequency</vt:lpstr>
      <vt:lpstr>Compounding Frequency</vt:lpstr>
      <vt:lpstr>Changing Compounding Frequency</vt:lpstr>
      <vt:lpstr>Changing Compounding Frequency</vt:lpstr>
      <vt:lpstr>Changing Compounding Frequency</vt:lpstr>
      <vt:lpstr>Present Value</vt:lpstr>
      <vt:lpstr>Present Value for 1 Period</vt:lpstr>
      <vt:lpstr>Present Value for n Periods </vt:lpstr>
      <vt:lpstr>Present Value: THE Basis for DCF</vt:lpstr>
      <vt:lpstr>Present Value as a Function of Tenor</vt:lpstr>
      <vt:lpstr>Present Value of $100 Payment</vt:lpstr>
      <vt:lpstr>Example 1: Comparing Revenues at Different Points in Time</vt:lpstr>
      <vt:lpstr>Example 1: Comparing Revenues at Different Points in Time</vt:lpstr>
      <vt:lpstr>Example 1: Comparing Revenues at Different Points in Time</vt:lpstr>
      <vt:lpstr>Example 1: Comparing Revenues at Different Points in Time</vt:lpstr>
      <vt:lpstr>Example 1: Comparing Revenues at Different Points in Time</vt:lpstr>
      <vt:lpstr>Your Turn! </vt:lpstr>
      <vt:lpstr>Your Turn! (PRS, please)</vt:lpstr>
      <vt:lpstr>Solution to Example: Comparing Revenues at Different Points in Time</vt:lpstr>
      <vt:lpstr>Solution to Example: Comparing Revenues at Different Points in Time</vt:lpstr>
      <vt:lpstr>Solution to Example: Comparing Revenues at Different Points in Time</vt:lpstr>
      <vt:lpstr>The Three Rules of Valuing Cash Flows</vt:lpstr>
      <vt:lpstr>Valuing Cash Flows at Different Points in Time</vt:lpstr>
      <vt:lpstr>Valuing Cash Flows at Different Points in Time</vt:lpstr>
      <vt:lpstr>Valuing Cash Flows at Different Points in Time</vt:lpstr>
      <vt:lpstr>Valuing Cash Flows at Different Points in Time</vt:lpstr>
      <vt:lpstr>Example: Present Value of a Single Future Cash Flow</vt:lpstr>
      <vt:lpstr>Example: Present Value of a Single Future Cash Flow</vt:lpstr>
      <vt:lpstr>Example: Present Value of a Single Future Cash Flow</vt:lpstr>
      <vt:lpstr>Example: Present Value of a Single Future Cash Flow</vt:lpstr>
      <vt:lpstr>Your Turn! </vt:lpstr>
      <vt:lpstr>Your Turn! (PRS, please)</vt:lpstr>
      <vt:lpstr>Solution to Example: Present Value of a Single Future Cash Flow</vt:lpstr>
      <vt:lpstr>Solution to Example: Present Value of a Single Future Cash Flow</vt:lpstr>
      <vt:lpstr>Solution to Example: Present Value of a Single Future Cash Flow</vt:lpstr>
      <vt:lpstr>Part 2: Valuing a Stream of Cash Flows</vt:lpstr>
      <vt:lpstr>Valuing a Stream of Cash Flows</vt:lpstr>
      <vt:lpstr>Valuing a Stream of Cash Flows</vt:lpstr>
      <vt:lpstr>Valuing a Stream of Cash Flows</vt:lpstr>
      <vt:lpstr>Valuing a Stream of Cash Flows</vt:lpstr>
      <vt:lpstr>Valuing a Stream of Cash Flows</vt:lpstr>
      <vt:lpstr>Valuing a Stream of Cash Flows</vt:lpstr>
      <vt:lpstr>Your Turn!</vt:lpstr>
      <vt:lpstr>Your Turn! (PRS, please)</vt:lpstr>
      <vt:lpstr>Solution : Present Value of a Stream of Cash Flows</vt:lpstr>
      <vt:lpstr>Solution : Present Value of a Stream of Cash Flows (cont’d)</vt:lpstr>
      <vt:lpstr>Solution : Present Value of a Stream of Cash Flows (cont’d)</vt:lpstr>
      <vt:lpstr>Solution : Present Value of a Stream of Cash Flows (cont’d)</vt:lpstr>
      <vt:lpstr>Your Turn! (PRS, please)</vt:lpstr>
      <vt:lpstr>Solution : Present Value of a Stream of Cash Flows (cont’d)</vt:lpstr>
      <vt:lpstr>Solution : Present Value of a Stream of Cash Flows (cont’d)</vt:lpstr>
      <vt:lpstr>Your Turn!</vt:lpstr>
      <vt:lpstr>Your Turn! (PRS, please)</vt:lpstr>
      <vt:lpstr>Solution : Computing the Future Value (cont’d)</vt:lpstr>
      <vt:lpstr>Solution : Computing the Future Value (cont’d)</vt:lpstr>
      <vt:lpstr>Perpetuities</vt:lpstr>
      <vt:lpstr>Perpetuities</vt:lpstr>
      <vt:lpstr>Perpetuities/Consols</vt:lpstr>
      <vt:lpstr>Example of consol</vt:lpstr>
      <vt:lpstr>Your Turn!</vt:lpstr>
      <vt:lpstr>Your Turn! (PRS, please)</vt:lpstr>
      <vt:lpstr>Solution : Endowing a Perpetuity</vt:lpstr>
      <vt:lpstr>Solution : Endowing a Perpetuity (cont’d)</vt:lpstr>
      <vt:lpstr>Annuities</vt:lpstr>
      <vt:lpstr>Annuities</vt:lpstr>
      <vt:lpstr>Annuities</vt:lpstr>
      <vt:lpstr>In Practice: Mortgages</vt:lpstr>
      <vt:lpstr>In Practice: Fixed Rate Mortgage</vt:lpstr>
      <vt:lpstr>Your Turn!</vt:lpstr>
      <vt:lpstr>Your Turn! (PRS, please)</vt:lpstr>
      <vt:lpstr>Solution : Present Value of an Annuity</vt:lpstr>
      <vt:lpstr>Solution : Present Value of an Annuity (cont’d)</vt:lpstr>
      <vt:lpstr>Solution : Present Value of an Annuity (cont’d)</vt:lpstr>
      <vt:lpstr>Solution : Present Value of an Annuity (cont’d)</vt:lpstr>
      <vt:lpstr>Your Turn!</vt:lpstr>
      <vt:lpstr>Your Turn! (PRS, please)</vt:lpstr>
      <vt:lpstr>Solution : Retirement Savings Plan Annuity</vt:lpstr>
      <vt:lpstr>Solution : Retirement Savings Plan Annuity</vt:lpstr>
      <vt:lpstr>Solution : Retirement Savings Plan Annuity</vt:lpstr>
      <vt:lpstr>Part 3: Applications</vt:lpstr>
      <vt:lpstr>Application 1: Your Credit Card in Hong Kong</vt:lpstr>
      <vt:lpstr>Credit Cards “Easy Money”: Pay Fast!</vt:lpstr>
      <vt:lpstr>Applying PV : Example - calculating the Internal Rate of Return</vt:lpstr>
      <vt:lpstr>Internal Rate of Return: Example</vt:lpstr>
      <vt:lpstr>Internal Rate of Return: Example</vt:lpstr>
      <vt:lpstr>Internal Rate of Return: Example</vt:lpstr>
      <vt:lpstr>Key Formulas: Fixed Cash Flows + Residual Value</vt:lpstr>
      <vt:lpstr>Annex</vt:lpstr>
      <vt:lpstr>Basic Math Time!</vt:lpstr>
      <vt:lpstr>Basic Math Refresher</vt:lpstr>
      <vt:lpstr>Basic Math Refresher</vt:lpstr>
      <vt:lpstr>Basic Math Refresher</vt:lpstr>
      <vt:lpstr>Basic Math Refresher</vt:lpstr>
      <vt:lpstr>Basic Math Refresher</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Institutions in Practice FINA 691B</dc:title>
  <dc:creator>vlafon</dc:creator>
  <cp:lastModifiedBy>Veronique J A LAFON-VINAIS</cp:lastModifiedBy>
  <cp:revision>353</cp:revision>
  <cp:lastPrinted>2020-02-18T07:10:46Z</cp:lastPrinted>
  <dcterms:created xsi:type="dcterms:W3CDTF">2009-10-21T08:48:32Z</dcterms:created>
  <dcterms:modified xsi:type="dcterms:W3CDTF">2021-02-18T08:43:10Z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0x010100110F4346924FD54F9299498371E6DC80</vt:lpwstr>
  </property>
</Properties>
</file>