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0"/>
  </p:notesMasterIdLst>
  <p:handoutMasterIdLst>
    <p:handoutMasterId r:id="rId41"/>
  </p:handoutMasterIdLst>
  <p:sldIdLst>
    <p:sldId id="257" r:id="rId5"/>
    <p:sldId id="349" r:id="rId6"/>
    <p:sldId id="336" r:id="rId7"/>
    <p:sldId id="284" r:id="rId8"/>
    <p:sldId id="345" r:id="rId9"/>
    <p:sldId id="285" r:id="rId10"/>
    <p:sldId id="342" r:id="rId11"/>
    <p:sldId id="286" r:id="rId12"/>
    <p:sldId id="288" r:id="rId13"/>
    <p:sldId id="290" r:id="rId14"/>
    <p:sldId id="351" r:id="rId15"/>
    <p:sldId id="346" r:id="rId16"/>
    <p:sldId id="291" r:id="rId17"/>
    <p:sldId id="292" r:id="rId18"/>
    <p:sldId id="293" r:id="rId19"/>
    <p:sldId id="295" r:id="rId20"/>
    <p:sldId id="296" r:id="rId21"/>
    <p:sldId id="298" r:id="rId22"/>
    <p:sldId id="299" r:id="rId23"/>
    <p:sldId id="300" r:id="rId24"/>
    <p:sldId id="327" r:id="rId25"/>
    <p:sldId id="301" r:id="rId26"/>
    <p:sldId id="302" r:id="rId27"/>
    <p:sldId id="352" r:id="rId28"/>
    <p:sldId id="348" r:id="rId29"/>
    <p:sldId id="303" r:id="rId30"/>
    <p:sldId id="305" r:id="rId31"/>
    <p:sldId id="306" r:id="rId32"/>
    <p:sldId id="308" r:id="rId33"/>
    <p:sldId id="309" r:id="rId34"/>
    <p:sldId id="304" r:id="rId35"/>
    <p:sldId id="311" r:id="rId36"/>
    <p:sldId id="350" r:id="rId37"/>
    <p:sldId id="312" r:id="rId38"/>
    <p:sldId id="353" r:id="rId39"/>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lfgang Ettlich" initials="WE"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DE6"/>
    <a:srgbClr val="CCDAEC"/>
    <a:srgbClr val="97B2D9"/>
    <a:srgbClr val="A3BADD"/>
    <a:srgbClr val="B0C4E2"/>
    <a:srgbClr val="C5D4E9"/>
    <a:srgbClr val="83A3D3"/>
    <a:srgbClr val="88A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80" autoAdjust="0"/>
  </p:normalViewPr>
  <p:slideViewPr>
    <p:cSldViewPr>
      <p:cViewPr varScale="1">
        <p:scale>
          <a:sx n="102" d="100"/>
          <a:sy n="102" d="100"/>
        </p:scale>
        <p:origin x="2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50" y="-108"/>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9512" cy="350020"/>
          </a:xfrm>
          <a:prstGeom prst="rect">
            <a:avLst/>
          </a:prstGeom>
        </p:spPr>
        <p:txBody>
          <a:bodyPr vert="horz" lIns="90507" tIns="45254" rIns="90507" bIns="45254" rtlCol="0"/>
          <a:lstStyle>
            <a:lvl1pPr algn="l">
              <a:defRPr sz="1200"/>
            </a:lvl1pPr>
          </a:lstStyle>
          <a:p>
            <a:endParaRPr lang="de-DE"/>
          </a:p>
        </p:txBody>
      </p:sp>
      <p:sp>
        <p:nvSpPr>
          <p:cNvPr id="3" name="Date Placeholder 2"/>
          <p:cNvSpPr>
            <a:spLocks noGrp="1"/>
          </p:cNvSpPr>
          <p:nvPr>
            <p:ph type="dt" sz="quarter" idx="1"/>
          </p:nvPr>
        </p:nvSpPr>
        <p:spPr>
          <a:xfrm>
            <a:off x="5264744" y="1"/>
            <a:ext cx="4029511" cy="350020"/>
          </a:xfrm>
          <a:prstGeom prst="rect">
            <a:avLst/>
          </a:prstGeom>
        </p:spPr>
        <p:txBody>
          <a:bodyPr vert="horz" lIns="90507" tIns="45254" rIns="90507" bIns="45254" rtlCol="0"/>
          <a:lstStyle>
            <a:lvl1pPr algn="r">
              <a:defRPr sz="1200"/>
            </a:lvl1pPr>
          </a:lstStyle>
          <a:p>
            <a:fld id="{E5E95A84-55FF-4C83-AC25-170C356E3173}" type="datetimeFigureOut">
              <a:rPr lang="de-DE" smtClean="0"/>
              <a:pPr/>
              <a:t>08.03.2021</a:t>
            </a:fld>
            <a:endParaRPr lang="de-DE"/>
          </a:p>
        </p:txBody>
      </p:sp>
      <p:sp>
        <p:nvSpPr>
          <p:cNvPr id="4" name="Footer Placeholder 3"/>
          <p:cNvSpPr>
            <a:spLocks noGrp="1"/>
          </p:cNvSpPr>
          <p:nvPr>
            <p:ph type="ftr" sz="quarter" idx="2"/>
          </p:nvPr>
        </p:nvSpPr>
        <p:spPr>
          <a:xfrm>
            <a:off x="1" y="6658158"/>
            <a:ext cx="4029512" cy="351132"/>
          </a:xfrm>
          <a:prstGeom prst="rect">
            <a:avLst/>
          </a:prstGeom>
        </p:spPr>
        <p:txBody>
          <a:bodyPr vert="horz" lIns="90507" tIns="45254" rIns="90507" bIns="45254" rtlCol="0" anchor="b"/>
          <a:lstStyle>
            <a:lvl1pPr algn="l">
              <a:defRPr sz="1200"/>
            </a:lvl1pPr>
          </a:lstStyle>
          <a:p>
            <a:endParaRPr lang="de-DE"/>
          </a:p>
        </p:txBody>
      </p:sp>
      <p:sp>
        <p:nvSpPr>
          <p:cNvPr id="5" name="Slide Number Placeholder 4"/>
          <p:cNvSpPr>
            <a:spLocks noGrp="1"/>
          </p:cNvSpPr>
          <p:nvPr>
            <p:ph type="sldNum" sz="quarter" idx="3"/>
          </p:nvPr>
        </p:nvSpPr>
        <p:spPr>
          <a:xfrm>
            <a:off x="5264744" y="6658158"/>
            <a:ext cx="4029511" cy="351132"/>
          </a:xfrm>
          <a:prstGeom prst="rect">
            <a:avLst/>
          </a:prstGeom>
        </p:spPr>
        <p:txBody>
          <a:bodyPr vert="horz" lIns="90507" tIns="45254" rIns="90507" bIns="45254" rtlCol="0" anchor="b"/>
          <a:lstStyle>
            <a:lvl1pPr algn="r">
              <a:defRPr sz="1200"/>
            </a:lvl1pPr>
          </a:lstStyle>
          <a:p>
            <a:fld id="{2F0760A7-FB7C-42BC-BC0A-09E2A1490457}" type="slidenum">
              <a:rPr lang="de-DE" smtClean="0"/>
              <a:pPr/>
              <a:t>‹#›</a:t>
            </a:fld>
            <a:endParaRPr lang="de-DE"/>
          </a:p>
        </p:txBody>
      </p:sp>
    </p:spTree>
    <p:extLst>
      <p:ext uri="{BB962C8B-B14F-4D97-AF65-F5344CB8AC3E}">
        <p14:creationId xmlns:p14="http://schemas.microsoft.com/office/powerpoint/2010/main" val="195373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4"/>
          <p:cNvSpPr>
            <a:spLocks noGrp="1" noRot="1" noChangeAspect="1" noChangeArrowheads="1" noTextEdit="1"/>
          </p:cNvSpPr>
          <p:nvPr>
            <p:ph type="sldImg" idx="2"/>
          </p:nvPr>
        </p:nvSpPr>
        <p:spPr bwMode="auto">
          <a:xfrm>
            <a:off x="2735263" y="525463"/>
            <a:ext cx="3856037" cy="289242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29640" y="3558537"/>
            <a:ext cx="7437120" cy="2926084"/>
          </a:xfrm>
          <a:prstGeom prst="rect">
            <a:avLst/>
          </a:prstGeom>
          <a:noFill/>
          <a:ln w="9525">
            <a:noFill/>
            <a:miter lim="800000"/>
            <a:headEnd/>
            <a:tailEnd/>
          </a:ln>
          <a:effectLst/>
        </p:spPr>
        <p:txBody>
          <a:bodyPr vert="horz" wrap="square" lIns="95566" tIns="47784" rIns="95566" bIns="47784"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7174" name="Rectangle 6"/>
          <p:cNvSpPr>
            <a:spLocks noGrp="1" noChangeArrowheads="1"/>
          </p:cNvSpPr>
          <p:nvPr>
            <p:ph type="ftr" sz="quarter" idx="4"/>
          </p:nvPr>
        </p:nvSpPr>
        <p:spPr bwMode="auto">
          <a:xfrm>
            <a:off x="1" y="6658664"/>
            <a:ext cx="4028440"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defRPr sz="1300" smtClean="0"/>
            </a:lvl1pPr>
          </a:lstStyle>
          <a:p>
            <a:pPr>
              <a:defRPr/>
            </a:pPr>
            <a:endParaRPr lang="en-US" altLang="zh-TW"/>
          </a:p>
        </p:txBody>
      </p:sp>
      <p:sp>
        <p:nvSpPr>
          <p:cNvPr id="7175" name="Rectangle 7"/>
          <p:cNvSpPr>
            <a:spLocks noGrp="1" noChangeArrowheads="1"/>
          </p:cNvSpPr>
          <p:nvPr>
            <p:ph type="sldNum" sz="quarter" idx="5"/>
          </p:nvPr>
        </p:nvSpPr>
        <p:spPr bwMode="auto">
          <a:xfrm>
            <a:off x="5265811" y="6658664"/>
            <a:ext cx="4028440" cy="350520"/>
          </a:xfrm>
          <a:prstGeom prst="rect">
            <a:avLst/>
          </a:prstGeom>
          <a:noFill/>
          <a:ln w="9525">
            <a:noFill/>
            <a:miter lim="800000"/>
            <a:headEnd/>
            <a:tailEnd/>
          </a:ln>
          <a:effectLst/>
        </p:spPr>
        <p:txBody>
          <a:bodyPr vert="horz" wrap="square" lIns="95566" tIns="47784" rIns="95566" bIns="47784" numCol="1" anchor="b" anchorCtr="0" compatLnSpc="1">
            <a:prstTxWarp prst="textNoShape">
              <a:avLst/>
            </a:prstTxWarp>
          </a:bodyPr>
          <a:lstStyle>
            <a:lvl1pPr algn="r">
              <a:defRPr sz="1300" smtClean="0"/>
            </a:lvl1pPr>
          </a:lstStyle>
          <a:p>
            <a:pPr>
              <a:defRPr/>
            </a:pPr>
            <a:fld id="{65A11C32-994B-4717-BE91-B1BC5B174454}" type="slidenum">
              <a:rPr lang="en-US" altLang="zh-TW"/>
              <a:pPr>
                <a:defRPr/>
              </a:pPr>
              <a:t>‹#›</a:t>
            </a:fld>
            <a:endParaRPr lang="en-US" altLang="zh-TW"/>
          </a:p>
        </p:txBody>
      </p:sp>
    </p:spTree>
    <p:extLst>
      <p:ext uri="{BB962C8B-B14F-4D97-AF65-F5344CB8AC3E}">
        <p14:creationId xmlns:p14="http://schemas.microsoft.com/office/powerpoint/2010/main" val="543950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a:t>
            </a:fld>
            <a:endParaRPr lang="en-US" altLang="zh-TW"/>
          </a:p>
        </p:txBody>
      </p:sp>
    </p:spTree>
    <p:extLst>
      <p:ext uri="{BB962C8B-B14F-4D97-AF65-F5344CB8AC3E}">
        <p14:creationId xmlns:p14="http://schemas.microsoft.com/office/powerpoint/2010/main" val="117047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10</a:t>
            </a:fld>
            <a:endParaRPr lang="en-US" altLang="zh-TW"/>
          </a:p>
        </p:txBody>
      </p:sp>
    </p:spTree>
    <p:extLst>
      <p:ext uri="{BB962C8B-B14F-4D97-AF65-F5344CB8AC3E}">
        <p14:creationId xmlns:p14="http://schemas.microsoft.com/office/powerpoint/2010/main" val="424306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12</a:t>
            </a:fld>
            <a:endParaRPr lang="en-US" altLang="zh-TW"/>
          </a:p>
        </p:txBody>
      </p:sp>
    </p:spTree>
    <p:extLst>
      <p:ext uri="{BB962C8B-B14F-4D97-AF65-F5344CB8AC3E}">
        <p14:creationId xmlns:p14="http://schemas.microsoft.com/office/powerpoint/2010/main" val="382875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E73BC6-290F-483F-B3ED-92352D444746}" type="slidenum">
              <a:rPr lang="en-US" altLang="zh-TW"/>
              <a:pPr/>
              <a:t>13</a:t>
            </a:fld>
            <a:endParaRPr lang="en-US" altLang="zh-TW"/>
          </a:p>
        </p:txBody>
      </p:sp>
      <p:sp>
        <p:nvSpPr>
          <p:cNvPr id="67587" name="Rectangle 2"/>
          <p:cNvSpPr>
            <a:spLocks noGrp="1" noRot="1" noChangeAspect="1" noChangeArrowheads="1" noTextEdit="1"/>
          </p:cNvSpPr>
          <p:nvPr>
            <p:ph type="sldImg"/>
          </p:nvPr>
        </p:nvSpPr>
        <p:spPr>
          <a:xfrm>
            <a:off x="2735263" y="525463"/>
            <a:ext cx="3854450" cy="2892425"/>
          </a:xfrm>
          <a:ln/>
        </p:spPr>
      </p:sp>
      <p:sp>
        <p:nvSpPr>
          <p:cNvPr id="67588" name="Rectangle 3"/>
          <p:cNvSpPr>
            <a:spLocks noGrp="1" noChangeArrowheads="1"/>
          </p:cNvSpPr>
          <p:nvPr>
            <p:ph type="body" idx="1"/>
          </p:nvPr>
        </p:nvSpPr>
        <p:spPr>
          <a:xfrm>
            <a:off x="1237371" y="3329939"/>
            <a:ext cx="6821664" cy="3154680"/>
          </a:xfrm>
          <a:noFill/>
          <a:ln/>
        </p:spPr>
        <p:txBody>
          <a:bodyPr/>
          <a:lstStyle/>
          <a:p>
            <a:pPr eaLnBrk="1" hangingPunct="1"/>
            <a:r>
              <a:rPr lang="en-US" altLang="zh-TW" dirty="0" smtClean="0"/>
              <a:t>The intermediation function of financial intermediaries is performed by many different types of institutions. As regards the essential function of intermediation, there is little distinction between banks, finance houses, insurance companies, unit trusts and any other type of intermediary. The distinguishing feature lies in the nature of the claims and services offered to lenders and in the nature of the claims and services offered to the borrowers. Since financial institutions tend to be more specialized on the liability side of their balance sheets,</a:t>
            </a:r>
            <a:r>
              <a:rPr lang="en-US" altLang="zh-TW" baseline="0" dirty="0" smtClean="0"/>
              <a:t> </a:t>
            </a:r>
            <a:r>
              <a:rPr lang="en-US" altLang="zh-TW" dirty="0" smtClean="0"/>
              <a:t>it would be appropriate to classify them according to the nature of the indirect securities which they issue.</a:t>
            </a:r>
          </a:p>
          <a:p>
            <a:pPr eaLnBrk="1" hangingPunct="1"/>
            <a:endParaRPr lang="en-US" altLang="zh-TW" dirty="0" smtClean="0"/>
          </a:p>
          <a:p>
            <a:pPr eaLnBrk="1" hangingPunct="1"/>
            <a:r>
              <a:rPr lang="en-US" altLang="zh-TW" dirty="0" smtClean="0"/>
              <a:t>Financial intermediaries may be classified in 2 broad categories: deposit and non-deposit intermediaries.</a:t>
            </a:r>
          </a:p>
        </p:txBody>
      </p:sp>
    </p:spTree>
    <p:extLst>
      <p:ext uri="{BB962C8B-B14F-4D97-AF65-F5344CB8AC3E}">
        <p14:creationId xmlns:p14="http://schemas.microsoft.com/office/powerpoint/2010/main" val="8653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B0B3B2-8A0C-42E3-ABEB-20F419806AB7}" type="slidenum">
              <a:rPr lang="en-US" altLang="zh-TW"/>
              <a:pPr/>
              <a:t>14</a:t>
            </a:fld>
            <a:endParaRPr lang="en-US" altLang="zh-TW"/>
          </a:p>
        </p:txBody>
      </p:sp>
      <p:sp>
        <p:nvSpPr>
          <p:cNvPr id="68611" name="Rectangle 2"/>
          <p:cNvSpPr>
            <a:spLocks noGrp="1" noRot="1" noChangeAspect="1" noChangeArrowheads="1" noTextEdit="1"/>
          </p:cNvSpPr>
          <p:nvPr>
            <p:ph type="sldImg"/>
          </p:nvPr>
        </p:nvSpPr>
        <p:spPr>
          <a:xfrm>
            <a:off x="2735263" y="525463"/>
            <a:ext cx="3854450" cy="2892425"/>
          </a:xfrm>
          <a:ln/>
        </p:spPr>
      </p:sp>
      <p:sp>
        <p:nvSpPr>
          <p:cNvPr id="68612" name="Rectangle 3"/>
          <p:cNvSpPr>
            <a:spLocks noGrp="1" noChangeArrowheads="1"/>
          </p:cNvSpPr>
          <p:nvPr>
            <p:ph type="body" idx="1"/>
          </p:nvPr>
        </p:nvSpPr>
        <p:spPr>
          <a:xfrm>
            <a:off x="1239520" y="3329939"/>
            <a:ext cx="6817360" cy="3154680"/>
          </a:xfrm>
          <a:noFill/>
          <a:ln/>
        </p:spPr>
        <p:txBody>
          <a:bodyPr/>
          <a:lstStyle/>
          <a:p>
            <a:pPr marL="169701" indent="-169701" eaLnBrk="1" hangingPunct="1">
              <a:buFont typeface="Arial" pitchFamily="34" charset="0"/>
              <a:buChar char="•"/>
            </a:pPr>
            <a:r>
              <a:rPr lang="en-US" altLang="zh-TW" dirty="0" smtClean="0"/>
              <a:t>There is generally a conflict between the requirements of the borrowers and the lenders in terms of risk, return and term to maturity</a:t>
            </a:r>
          </a:p>
          <a:p>
            <a:pPr marL="169701" indent="-169701" eaLnBrk="1" hangingPunct="1">
              <a:buFont typeface="Arial" pitchFamily="34" charset="0"/>
              <a:buChar char="•"/>
            </a:pPr>
            <a:r>
              <a:rPr lang="en-US" altLang="zh-TW" dirty="0" smtClean="0"/>
              <a:t>Financial institutions exist primarily because of this conflict</a:t>
            </a:r>
          </a:p>
          <a:p>
            <a:pPr marL="169701" indent="-169701" eaLnBrk="1" hangingPunct="1">
              <a:buFont typeface="Arial" pitchFamily="34" charset="0"/>
              <a:buChar char="•"/>
            </a:pPr>
            <a:r>
              <a:rPr lang="en-US" altLang="zh-TW" dirty="0" smtClean="0"/>
              <a:t>Financial intermediaries issue liabilities that are acceptable as assets to lenders and use the funds so obtained to acquire claims that reflect the requirements of the borrowers</a:t>
            </a:r>
          </a:p>
          <a:p>
            <a:pPr marL="622238" lvl="1" indent="-169701" eaLnBrk="1" hangingPunct="1">
              <a:buFont typeface="Arial" pitchFamily="34" charset="0"/>
              <a:buChar char="•"/>
            </a:pPr>
            <a:r>
              <a:rPr lang="en-US" altLang="zh-TW" dirty="0" smtClean="0"/>
              <a:t>By so doing they facilitate the flow of funds from surplus to deficit economic units</a:t>
            </a:r>
          </a:p>
        </p:txBody>
      </p:sp>
    </p:spTree>
    <p:extLst>
      <p:ext uri="{BB962C8B-B14F-4D97-AF65-F5344CB8AC3E}">
        <p14:creationId xmlns:p14="http://schemas.microsoft.com/office/powerpoint/2010/main" val="4039939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0C540FA-2EFA-42D4-B985-B7F2B1400CAC}" type="slidenum">
              <a:rPr lang="en-US" altLang="zh-TW"/>
              <a:pPr/>
              <a:t>15</a:t>
            </a:fld>
            <a:endParaRPr lang="en-US" altLang="zh-TW"/>
          </a:p>
        </p:txBody>
      </p:sp>
      <p:sp>
        <p:nvSpPr>
          <p:cNvPr id="69635" name="Rectangle 2"/>
          <p:cNvSpPr>
            <a:spLocks noGrp="1" noRot="1" noChangeAspect="1" noChangeArrowheads="1" noTextEdit="1"/>
          </p:cNvSpPr>
          <p:nvPr>
            <p:ph type="sldImg"/>
          </p:nvPr>
        </p:nvSpPr>
        <p:spPr>
          <a:xfrm>
            <a:off x="2735263" y="525463"/>
            <a:ext cx="3854450" cy="2892425"/>
          </a:xfrm>
          <a:ln/>
        </p:spPr>
      </p:sp>
      <p:sp>
        <p:nvSpPr>
          <p:cNvPr id="69636" name="Rectangle 3"/>
          <p:cNvSpPr>
            <a:spLocks noGrp="1" noChangeArrowheads="1"/>
          </p:cNvSpPr>
          <p:nvPr>
            <p:ph type="body" idx="1"/>
          </p:nvPr>
        </p:nvSpPr>
        <p:spPr>
          <a:xfrm>
            <a:off x="1237371" y="3329939"/>
            <a:ext cx="6821664" cy="3154680"/>
          </a:xfrm>
          <a:noFill/>
          <a:ln/>
        </p:spPr>
        <p:txBody>
          <a:bodyPr/>
          <a:lstStyle/>
          <a:p>
            <a:pPr marL="169701" indent="-169701" eaLnBrk="1" hangingPunct="1">
              <a:buFont typeface="Arial" pitchFamily="34" charset="0"/>
              <a:buChar char="•"/>
            </a:pPr>
            <a:r>
              <a:rPr lang="en-US" altLang="zh-TW" dirty="0" smtClean="0"/>
              <a:t>The basic function of financial intermediation (indirect finance) is </a:t>
            </a:r>
            <a:r>
              <a:rPr lang="en-US" altLang="zh-TW" b="1" dirty="0" smtClean="0"/>
              <a:t>transformation</a:t>
            </a:r>
            <a:r>
              <a:rPr lang="en-US" altLang="zh-TW" dirty="0" smtClean="0"/>
              <a:t>: financial intermediaries transform unacceptable claims on borrowers into acceptable claims on themselves.</a:t>
            </a:r>
          </a:p>
          <a:p>
            <a:pPr marL="169701" indent="-169701" eaLnBrk="1" hangingPunct="1">
              <a:buFont typeface="Arial" pitchFamily="34" charset="0"/>
              <a:buChar char="•"/>
            </a:pPr>
            <a:r>
              <a:rPr lang="en-US" altLang="zh-TW" dirty="0" smtClean="0"/>
              <a:t>Financial intermediaries performing so-called indirect financing assist in resolving the conflict between borrowers and lenders by creating markets in two types of financial instruments:</a:t>
            </a:r>
          </a:p>
          <a:p>
            <a:pPr marL="622238" lvl="1" indent="-169701" eaLnBrk="1" hangingPunct="1">
              <a:buFont typeface="Arial" pitchFamily="34" charset="0"/>
              <a:buChar char="•"/>
            </a:pPr>
            <a:r>
              <a:rPr lang="en-US" altLang="zh-TW" dirty="0" smtClean="0"/>
              <a:t>One type for borrowers: primary securities</a:t>
            </a:r>
          </a:p>
          <a:p>
            <a:pPr marL="622238" lvl="1" indent="-169701" eaLnBrk="1" hangingPunct="1">
              <a:buFont typeface="Arial" pitchFamily="34" charset="0"/>
              <a:buChar char="•"/>
            </a:pPr>
            <a:r>
              <a:rPr lang="en-US" altLang="zh-TW" dirty="0" smtClean="0"/>
              <a:t>One type for lenders: indirect securities, or claims against themselves (the financial intermediaries). These are tailored to the liquidity and maturity needs of the lenders</a:t>
            </a:r>
          </a:p>
          <a:p>
            <a:pPr marL="169701" indent="-169701" eaLnBrk="1" hangingPunct="1">
              <a:buFont typeface="Arial" pitchFamily="34" charset="0"/>
              <a:buChar char="•"/>
            </a:pPr>
            <a:r>
              <a:rPr lang="en-US" altLang="zh-TW" dirty="0" smtClean="0"/>
              <a:t>The financial intermediaries make money from the difference between the cost of the indirect securities and the revenues from the primary securities held.</a:t>
            </a:r>
          </a:p>
          <a:p>
            <a:pPr marL="169701" indent="-169701" eaLnBrk="1" hangingPunct="1">
              <a:buFont typeface="Arial" pitchFamily="34" charset="0"/>
              <a:buChar char="•"/>
            </a:pPr>
            <a:r>
              <a:rPr lang="en-US" altLang="zh-TW" dirty="0" smtClean="0"/>
              <a:t>There is also an element of financial intermediation between financial intermediaries: for example, banks issue liabilities to insurance companies and pension funds and make loans to and/or hold the securities of other financial institutions such as the central bank</a:t>
            </a:r>
          </a:p>
        </p:txBody>
      </p:sp>
    </p:spTree>
    <p:extLst>
      <p:ext uri="{BB962C8B-B14F-4D97-AF65-F5344CB8AC3E}">
        <p14:creationId xmlns:p14="http://schemas.microsoft.com/office/powerpoint/2010/main" val="1573297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384F9C2-F6C1-43D9-BBD9-8C983DEC69C4}" type="slidenum">
              <a:rPr lang="en-US" altLang="zh-TW"/>
              <a:pPr/>
              <a:t>16</a:t>
            </a:fld>
            <a:endParaRPr lang="en-US" altLang="zh-TW"/>
          </a:p>
        </p:txBody>
      </p:sp>
      <p:sp>
        <p:nvSpPr>
          <p:cNvPr id="70659" name="Rectangle 2"/>
          <p:cNvSpPr>
            <a:spLocks noGrp="1" noRot="1" noChangeAspect="1" noChangeArrowheads="1" noTextEdit="1"/>
          </p:cNvSpPr>
          <p:nvPr>
            <p:ph type="sldImg"/>
          </p:nvPr>
        </p:nvSpPr>
        <p:spPr>
          <a:xfrm>
            <a:off x="2735263" y="525463"/>
            <a:ext cx="3854450" cy="2892425"/>
          </a:xfrm>
          <a:ln/>
        </p:spPr>
      </p:sp>
      <p:sp>
        <p:nvSpPr>
          <p:cNvPr id="70660"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Transactions costs influence financial structure</a:t>
            </a:r>
          </a:p>
          <a:p>
            <a:pPr marL="622238" lvl="1" indent="-169701" eaLnBrk="1" hangingPunct="1">
              <a:buFont typeface="Arial" pitchFamily="34" charset="0"/>
              <a:buChar char="•"/>
            </a:pPr>
            <a:r>
              <a:rPr lang="en-US" altLang="zh-TW" dirty="0" smtClean="0"/>
              <a:t>E.g., a $5,000 investment only allows you to purchase 100 shares @ $50 / share (equity)</a:t>
            </a:r>
          </a:p>
          <a:p>
            <a:pPr marL="622238" lvl="1" indent="-169701" eaLnBrk="1" hangingPunct="1">
              <a:buFont typeface="Arial" pitchFamily="34" charset="0"/>
              <a:buChar char="•"/>
            </a:pPr>
            <a:r>
              <a:rPr lang="en-US" altLang="zh-TW" dirty="0" smtClean="0"/>
              <a:t>No diversification</a:t>
            </a:r>
          </a:p>
          <a:p>
            <a:pPr marL="622238" lvl="1" indent="-169701" eaLnBrk="1" hangingPunct="1">
              <a:buFont typeface="Arial" pitchFamily="34" charset="0"/>
              <a:buChar char="•"/>
            </a:pPr>
            <a:r>
              <a:rPr lang="en-US" altLang="zh-TW" dirty="0" smtClean="0"/>
              <a:t>Bonds even worse—most have a $1,000 size</a:t>
            </a:r>
          </a:p>
          <a:p>
            <a:pPr marL="169701" indent="-169701" eaLnBrk="1" hangingPunct="1">
              <a:buFont typeface="Arial" pitchFamily="34" charset="0"/>
              <a:buChar char="•"/>
            </a:pPr>
            <a:r>
              <a:rPr lang="en-US" altLang="zh-TW" dirty="0" smtClean="0"/>
              <a:t>In sum, transactions costs can hinder  flow of funds to people with productive  investment opportunities</a:t>
            </a:r>
          </a:p>
          <a:p>
            <a:pPr marL="169701" indent="-169701" eaLnBrk="1" hangingPunct="1">
              <a:buFont typeface="Arial" pitchFamily="34" charset="0"/>
              <a:buChar char="•"/>
            </a:pPr>
            <a:r>
              <a:rPr lang="en-US" altLang="zh-TW" dirty="0" smtClean="0"/>
              <a:t>Financial intermediaries make profits by reducing transactions costs </a:t>
            </a:r>
          </a:p>
          <a:p>
            <a:pPr marL="622238" lvl="1" indent="-169701" eaLnBrk="1" hangingPunct="1">
              <a:buFont typeface="Arial" pitchFamily="34" charset="0"/>
              <a:buChar char="•"/>
            </a:pPr>
            <a:r>
              <a:rPr lang="en-US" altLang="zh-TW" dirty="0" smtClean="0"/>
              <a:t>Take advantage of economies of scale (example: mutual funds)</a:t>
            </a:r>
          </a:p>
          <a:p>
            <a:pPr marL="622238" lvl="1" indent="-169701" eaLnBrk="1" hangingPunct="1">
              <a:buFont typeface="Arial" pitchFamily="34" charset="0"/>
              <a:buChar char="•"/>
            </a:pPr>
            <a:r>
              <a:rPr lang="en-US" altLang="zh-TW" dirty="0" smtClean="0"/>
              <a:t>Develop expertise to lower  transactions costs</a:t>
            </a:r>
          </a:p>
          <a:p>
            <a:pPr marL="1074774" lvl="2" indent="-169701" eaLnBrk="1" hangingPunct="1">
              <a:buFont typeface="Arial" pitchFamily="34" charset="0"/>
              <a:buChar char="•"/>
            </a:pPr>
            <a:r>
              <a:rPr lang="en-US" altLang="zh-TW" dirty="0" smtClean="0"/>
              <a:t>Also provides investors with liquidity</a:t>
            </a:r>
          </a:p>
          <a:p>
            <a:pPr marL="169701" indent="-169701" eaLnBrk="1" hangingPunct="1">
              <a:buFont typeface="Arial" pitchFamily="34" charset="0"/>
              <a:buChar char="•"/>
            </a:pPr>
            <a:r>
              <a:rPr lang="en-US" altLang="zh-TW" dirty="0" smtClean="0"/>
              <a:t>Liquidity : customers expect to be able to withdraw deposits from current accounts at any time, so liquidity is an important service that a bank offers its customers. This differentiates banks from other financial firms offering near-bank or non-bank financial products.</a:t>
            </a:r>
          </a:p>
        </p:txBody>
      </p:sp>
    </p:spTree>
    <p:extLst>
      <p:ext uri="{BB962C8B-B14F-4D97-AF65-F5344CB8AC3E}">
        <p14:creationId xmlns:p14="http://schemas.microsoft.com/office/powerpoint/2010/main" val="349270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8A82236-8F70-4330-8803-15CC138B9579}" type="slidenum">
              <a:rPr lang="en-US" altLang="zh-TW"/>
              <a:pPr/>
              <a:t>17</a:t>
            </a:fld>
            <a:endParaRPr lang="en-US" altLang="zh-TW"/>
          </a:p>
        </p:txBody>
      </p:sp>
      <p:sp>
        <p:nvSpPr>
          <p:cNvPr id="71683" name="Rectangle 2"/>
          <p:cNvSpPr>
            <a:spLocks noGrp="1" noRot="1" noChangeAspect="1" noChangeArrowheads="1" noTextEdit="1"/>
          </p:cNvSpPr>
          <p:nvPr>
            <p:ph type="sldImg"/>
          </p:nvPr>
        </p:nvSpPr>
        <p:spPr>
          <a:xfrm>
            <a:off x="2735263" y="525463"/>
            <a:ext cx="3854450" cy="2892425"/>
          </a:xfrm>
          <a:ln/>
        </p:spPr>
      </p:sp>
      <p:sp>
        <p:nvSpPr>
          <p:cNvPr id="71684" name="Rectangle 3"/>
          <p:cNvSpPr>
            <a:spLocks noGrp="1" noChangeArrowheads="1"/>
          </p:cNvSpPr>
          <p:nvPr>
            <p:ph type="body" idx="1"/>
          </p:nvPr>
        </p:nvSpPr>
        <p:spPr>
          <a:noFill/>
          <a:ln/>
        </p:spPr>
        <p:txBody>
          <a:bodyPr/>
          <a:lstStyle/>
          <a:p>
            <a:pPr defTabSz="905073" eaLnBrk="1" hangingPunct="1">
              <a:defRPr/>
            </a:pPr>
            <a:r>
              <a:rPr lang="en-US" altLang="zh-TW" b="1" dirty="0" smtClean="0"/>
              <a:t>Economies of Scope</a:t>
            </a:r>
          </a:p>
          <a:p>
            <a:pPr defTabSz="905073" eaLnBrk="1" hangingPunct="1">
              <a:defRPr/>
            </a:pPr>
            <a:r>
              <a:rPr lang="en-US" altLang="zh-TW" b="1" dirty="0" smtClean="0"/>
              <a:t>(Source: en.wikipedia.org/wiki/</a:t>
            </a:r>
            <a:r>
              <a:rPr lang="en-US" altLang="zh-TW" b="1" dirty="0" err="1" smtClean="0"/>
              <a:t>Economies_of_scope</a:t>
            </a:r>
            <a:r>
              <a:rPr lang="en-US" altLang="zh-TW" b="1" dirty="0" smtClean="0"/>
              <a:t> )</a:t>
            </a:r>
          </a:p>
          <a:p>
            <a:pPr eaLnBrk="1" hangingPunct="1"/>
            <a:endParaRPr lang="en-US" altLang="zh-TW" b="1" dirty="0" smtClean="0"/>
          </a:p>
          <a:p>
            <a:pPr eaLnBrk="1" hangingPunct="1"/>
            <a:r>
              <a:rPr lang="en-US" altLang="zh-TW" b="0" dirty="0" smtClean="0"/>
              <a:t>Economies of scope </a:t>
            </a:r>
            <a:r>
              <a:rPr lang="en-US" altLang="zh-TW" dirty="0" smtClean="0"/>
              <a:t>are conceptually similar to Economies of scale. Whereas economies of scale apply to efficiencies associated with increasing or decreasing the scale of production, economies of scope refer to efficiencies associated with increasing or deceasing the scope of marketing and distribution. Whereas economies of scale refer to changes in the output of a single product type, economies of scope refer to changes in the number of different types of products. (...)</a:t>
            </a:r>
          </a:p>
          <a:p>
            <a:pPr eaLnBrk="1" hangingPunct="1"/>
            <a:r>
              <a:rPr lang="en-US" altLang="zh-TW" dirty="0" smtClean="0"/>
              <a:t> </a:t>
            </a:r>
            <a:br>
              <a:rPr lang="en-US" altLang="zh-TW" dirty="0" smtClean="0"/>
            </a:br>
            <a:r>
              <a:rPr lang="en-US" altLang="zh-TW" b="1" dirty="0" smtClean="0"/>
              <a:t>Additional Definitions:</a:t>
            </a:r>
          </a:p>
          <a:p>
            <a:pPr marL="169701" indent="-169701" eaLnBrk="1" hangingPunct="1">
              <a:buFont typeface="Arial" pitchFamily="34" charset="0"/>
              <a:buChar char="•"/>
            </a:pPr>
            <a:r>
              <a:rPr lang="en-US" altLang="zh-TW" b="0" dirty="0" smtClean="0"/>
              <a:t>Exists when multiple products can be produced at a lower cost in combination than they can separately.</a:t>
            </a:r>
            <a:br>
              <a:rPr lang="en-US" altLang="zh-TW" b="0" dirty="0" smtClean="0"/>
            </a:br>
            <a:r>
              <a:rPr lang="en-US" altLang="zh-TW" b="0" dirty="0" smtClean="0"/>
              <a:t>(Source: highered.mcgraw-hill.com/sites/0072506369/student_view0/chapter10/glossary.html) </a:t>
            </a:r>
          </a:p>
          <a:p>
            <a:pPr marL="169701" indent="-169701" eaLnBrk="1" hangingPunct="1">
              <a:buFont typeface="Arial" pitchFamily="34" charset="0"/>
              <a:buChar char="•"/>
            </a:pPr>
            <a:r>
              <a:rPr lang="en-US" altLang="zh-TW" b="0" dirty="0" smtClean="0"/>
              <a:t>Decreases in average total cost made possible by increasing the range of goods produced.</a:t>
            </a:r>
            <a:br>
              <a:rPr lang="en-US" altLang="zh-TW" b="0" dirty="0" smtClean="0"/>
            </a:br>
            <a:r>
              <a:rPr lang="en-US" altLang="zh-TW" b="0" dirty="0" smtClean="0"/>
              <a:t>(Source: www.econ100.com/eu5e/open/glossary.html) </a:t>
            </a:r>
          </a:p>
        </p:txBody>
      </p:sp>
    </p:spTree>
    <p:extLst>
      <p:ext uri="{BB962C8B-B14F-4D97-AF65-F5344CB8AC3E}">
        <p14:creationId xmlns:p14="http://schemas.microsoft.com/office/powerpoint/2010/main" val="424601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4061314-075D-4932-8B76-C7B4D091193B}" type="slidenum">
              <a:rPr lang="en-US" altLang="zh-TW"/>
              <a:pPr/>
              <a:t>18</a:t>
            </a:fld>
            <a:endParaRPr lang="en-US" altLang="zh-TW"/>
          </a:p>
        </p:txBody>
      </p:sp>
      <p:sp>
        <p:nvSpPr>
          <p:cNvPr id="73731" name="Rectangle 2"/>
          <p:cNvSpPr>
            <a:spLocks noGrp="1" noRot="1" noChangeAspect="1" noChangeArrowheads="1" noTextEdit="1"/>
          </p:cNvSpPr>
          <p:nvPr>
            <p:ph type="sldImg"/>
          </p:nvPr>
        </p:nvSpPr>
        <p:spPr>
          <a:xfrm>
            <a:off x="2735263" y="525463"/>
            <a:ext cx="3854450" cy="2892425"/>
          </a:xfrm>
          <a:ln/>
        </p:spPr>
      </p:sp>
      <p:sp>
        <p:nvSpPr>
          <p:cNvPr id="73732" name="Rectangle 3"/>
          <p:cNvSpPr>
            <a:spLocks noGrp="1" noChangeArrowheads="1"/>
          </p:cNvSpPr>
          <p:nvPr>
            <p:ph type="body" idx="1"/>
          </p:nvPr>
        </p:nvSpPr>
        <p:spPr>
          <a:xfrm>
            <a:off x="1237371" y="3329939"/>
            <a:ext cx="6821664" cy="3154680"/>
          </a:xfrm>
          <a:noFill/>
          <a:ln/>
        </p:spPr>
        <p:txBody>
          <a:bodyPr/>
          <a:lstStyle/>
          <a:p>
            <a:pPr eaLnBrk="1" hangingPunct="1"/>
            <a:r>
              <a:rPr lang="zh-TW" altLang="en-US" dirty="0"/>
              <a:t>“</a:t>
            </a:r>
            <a:r>
              <a:rPr lang="en-US" altLang="zh-TW" dirty="0"/>
              <a:t>Loans” includes mortgages, purchase of securities, leasing contracts, hire-purchase contracts.</a:t>
            </a:r>
          </a:p>
          <a:p>
            <a:pPr eaLnBrk="1" hangingPunct="1"/>
            <a:r>
              <a:rPr lang="en-US" altLang="zh-TW" dirty="0"/>
              <a:t>Banks buy/sell money seeking to realize a profit. They buy money by borrowing from depositors or through other sources of funds. They sell money when they make loans or buy securities. Objective = sell money for more than it costs to buy money.</a:t>
            </a:r>
          </a:p>
          <a:p>
            <a:pPr eaLnBrk="1" hangingPunct="1"/>
            <a:endParaRPr lang="en-US" altLang="zh-TW" dirty="0"/>
          </a:p>
          <a:p>
            <a:pPr eaLnBrk="1" hangingPunct="1"/>
            <a:r>
              <a:rPr lang="en-US" altLang="zh-TW" dirty="0"/>
              <a:t>Banks and insurance companies are in the spread business, pension funds and investment companies are not.</a:t>
            </a:r>
          </a:p>
          <a:p>
            <a:pPr eaLnBrk="1" hangingPunct="1"/>
            <a:r>
              <a:rPr lang="en-US" altLang="zh-TW" dirty="0"/>
              <a:t>Depository institutions seek to generate income by the difference between the return that they earn on assets and the cost of their funds =&gt; the spread income, or </a:t>
            </a:r>
            <a:r>
              <a:rPr lang="en-US" altLang="zh-TW" b="1" dirty="0"/>
              <a:t>margin</a:t>
            </a:r>
          </a:p>
          <a:p>
            <a:pPr eaLnBrk="1" hangingPunct="1"/>
            <a:endParaRPr lang="en-US" altLang="zh-TW" b="1" dirty="0"/>
          </a:p>
          <a:p>
            <a:pPr eaLnBrk="1" hangingPunct="1"/>
            <a:r>
              <a:rPr lang="en-US" altLang="zh-TW" dirty="0"/>
              <a:t>Another major source of income for depository institutions is </a:t>
            </a:r>
            <a:r>
              <a:rPr lang="en-US" altLang="zh-TW" b="1" dirty="0"/>
              <a:t>fee income</a:t>
            </a:r>
          </a:p>
          <a:p>
            <a:pPr eaLnBrk="1" hangingPunct="1"/>
            <a:r>
              <a:rPr lang="en-US" altLang="zh-TW" dirty="0"/>
              <a:t>Depository institutions are </a:t>
            </a:r>
            <a:r>
              <a:rPr lang="en-US" altLang="zh-TW" b="1" dirty="0"/>
              <a:t>highly regulated</a:t>
            </a:r>
            <a:r>
              <a:rPr lang="en-US" altLang="zh-TW" dirty="0"/>
              <a:t> as result of important role they play in the financial system (banking system provides payment mechanism and government monetary policy is implemented through it). </a:t>
            </a:r>
          </a:p>
          <a:p>
            <a:pPr marL="169701" indent="-169701" eaLnBrk="1" hangingPunct="1">
              <a:buFont typeface="Arial" pitchFamily="34" charset="0"/>
              <a:buChar char="•"/>
            </a:pPr>
            <a:r>
              <a:rPr lang="en-US" altLang="zh-TW" dirty="0"/>
              <a:t>Banks are </a:t>
            </a:r>
            <a:r>
              <a:rPr lang="en-US" altLang="zh-TW" b="1" dirty="0"/>
              <a:t>most</a:t>
            </a:r>
            <a:r>
              <a:rPr lang="en-US" altLang="zh-TW" dirty="0"/>
              <a:t> important source of external finance</a:t>
            </a:r>
          </a:p>
          <a:p>
            <a:pPr marL="169701" indent="-169701" eaLnBrk="1" hangingPunct="1">
              <a:buFont typeface="Arial" pitchFamily="34" charset="0"/>
              <a:buChar char="•"/>
            </a:pPr>
            <a:r>
              <a:rPr lang="en-US" altLang="zh-TW" dirty="0"/>
              <a:t>Banks </a:t>
            </a:r>
            <a:r>
              <a:rPr lang="en-US" altLang="zh-TW" b="1" dirty="0"/>
              <a:t>create money</a:t>
            </a:r>
            <a:r>
              <a:rPr lang="en-US" altLang="zh-TW" dirty="0"/>
              <a:t> through </a:t>
            </a:r>
            <a:r>
              <a:rPr lang="en-US" altLang="zh-TW" b="1" dirty="0"/>
              <a:t>credit</a:t>
            </a:r>
            <a:r>
              <a:rPr lang="en-US" altLang="zh-TW" dirty="0"/>
              <a:t>; largest component of money supply is credit, thus sector most heavily regulated.</a:t>
            </a:r>
          </a:p>
          <a:p>
            <a:pPr eaLnBrk="1" hangingPunct="1"/>
            <a:endParaRPr lang="zh-TW" altLang="en-US" dirty="0" smtClean="0"/>
          </a:p>
        </p:txBody>
      </p:sp>
    </p:spTree>
    <p:extLst>
      <p:ext uri="{BB962C8B-B14F-4D97-AF65-F5344CB8AC3E}">
        <p14:creationId xmlns:p14="http://schemas.microsoft.com/office/powerpoint/2010/main" val="1937859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19</a:t>
            </a:fld>
            <a:endParaRPr lang="en-US" altLang="zh-TW"/>
          </a:p>
        </p:txBody>
      </p:sp>
    </p:spTree>
    <p:extLst>
      <p:ext uri="{BB962C8B-B14F-4D97-AF65-F5344CB8AC3E}">
        <p14:creationId xmlns:p14="http://schemas.microsoft.com/office/powerpoint/2010/main" val="63589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B4EB650-2F33-48F4-ACC5-5872DCC47EA9}" type="slidenum">
              <a:rPr lang="en-US" altLang="zh-TW"/>
              <a:pPr/>
              <a:t>20</a:t>
            </a:fld>
            <a:endParaRPr lang="en-US" altLang="zh-TW"/>
          </a:p>
        </p:txBody>
      </p:sp>
      <p:sp>
        <p:nvSpPr>
          <p:cNvPr id="74755" name="Rectangle 2"/>
          <p:cNvSpPr>
            <a:spLocks noGrp="1" noRot="1" noChangeAspect="1" noChangeArrowheads="1" noTextEdit="1"/>
          </p:cNvSpPr>
          <p:nvPr>
            <p:ph type="sldImg"/>
          </p:nvPr>
        </p:nvSpPr>
        <p:spPr>
          <a:xfrm>
            <a:off x="2735263" y="525463"/>
            <a:ext cx="3854450" cy="2892425"/>
          </a:xfrm>
          <a:ln/>
        </p:spPr>
      </p:sp>
      <p:sp>
        <p:nvSpPr>
          <p:cNvPr id="74756" name="Rectangle 3"/>
          <p:cNvSpPr>
            <a:spLocks noGrp="1" noChangeArrowheads="1"/>
          </p:cNvSpPr>
          <p:nvPr>
            <p:ph type="body" idx="1"/>
          </p:nvPr>
        </p:nvSpPr>
        <p:spPr>
          <a:xfrm>
            <a:off x="1239520" y="3329939"/>
            <a:ext cx="6817360" cy="3154680"/>
          </a:xfrm>
          <a:noFill/>
          <a:ln/>
        </p:spPr>
        <p:txBody>
          <a:bodyPr/>
          <a:lstStyle/>
          <a:p>
            <a:pPr eaLnBrk="1" hangingPunct="1"/>
            <a:endParaRPr lang="zh-TW" altLang="en-US" smtClean="0"/>
          </a:p>
        </p:txBody>
      </p:sp>
    </p:spTree>
    <p:extLst>
      <p:ext uri="{BB962C8B-B14F-4D97-AF65-F5344CB8AC3E}">
        <p14:creationId xmlns:p14="http://schemas.microsoft.com/office/powerpoint/2010/main" val="372000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3675"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4158900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B4EB650-2F33-48F4-ACC5-5872DCC47EA9}" type="slidenum">
              <a:rPr lang="en-US" altLang="zh-TW"/>
              <a:pPr/>
              <a:t>21</a:t>
            </a:fld>
            <a:endParaRPr lang="en-US" altLang="zh-TW"/>
          </a:p>
        </p:txBody>
      </p:sp>
      <p:sp>
        <p:nvSpPr>
          <p:cNvPr id="74755" name="Rectangle 2"/>
          <p:cNvSpPr>
            <a:spLocks noGrp="1" noRot="1" noChangeAspect="1" noChangeArrowheads="1" noTextEdit="1"/>
          </p:cNvSpPr>
          <p:nvPr>
            <p:ph type="sldImg"/>
          </p:nvPr>
        </p:nvSpPr>
        <p:spPr>
          <a:xfrm>
            <a:off x="2735263" y="525463"/>
            <a:ext cx="3854450" cy="2892425"/>
          </a:xfrm>
          <a:ln/>
        </p:spPr>
      </p:sp>
      <p:sp>
        <p:nvSpPr>
          <p:cNvPr id="74756" name="Rectangle 3"/>
          <p:cNvSpPr>
            <a:spLocks noGrp="1" noChangeArrowheads="1"/>
          </p:cNvSpPr>
          <p:nvPr>
            <p:ph type="body" idx="1"/>
          </p:nvPr>
        </p:nvSpPr>
        <p:spPr>
          <a:xfrm>
            <a:off x="1239520" y="3329939"/>
            <a:ext cx="6817360" cy="3154680"/>
          </a:xfrm>
          <a:noFill/>
          <a:ln/>
        </p:spPr>
        <p:txBody>
          <a:bodyPr/>
          <a:lstStyle/>
          <a:p>
            <a:pPr eaLnBrk="1" hangingPunct="1"/>
            <a:endParaRPr lang="zh-TW" altLang="en-US" smtClean="0"/>
          </a:p>
        </p:txBody>
      </p:sp>
    </p:spTree>
    <p:extLst>
      <p:ext uri="{BB962C8B-B14F-4D97-AF65-F5344CB8AC3E}">
        <p14:creationId xmlns:p14="http://schemas.microsoft.com/office/powerpoint/2010/main" val="3763893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9BE65C8-952E-4816-B95E-CFC421A8F9B3}" type="slidenum">
              <a:rPr lang="en-US" altLang="zh-TW"/>
              <a:pPr/>
              <a:t>22</a:t>
            </a:fld>
            <a:endParaRPr lang="en-US" altLang="zh-TW"/>
          </a:p>
        </p:txBody>
      </p:sp>
      <p:sp>
        <p:nvSpPr>
          <p:cNvPr id="75779" name="Rectangle 2"/>
          <p:cNvSpPr>
            <a:spLocks noGrp="1" noRot="1" noChangeAspect="1" noChangeArrowheads="1" noTextEdit="1"/>
          </p:cNvSpPr>
          <p:nvPr>
            <p:ph type="sldImg"/>
          </p:nvPr>
        </p:nvSpPr>
        <p:spPr>
          <a:xfrm>
            <a:off x="2735263" y="525463"/>
            <a:ext cx="3854450" cy="2892425"/>
          </a:xfrm>
          <a:ln/>
        </p:spPr>
      </p:sp>
      <p:sp>
        <p:nvSpPr>
          <p:cNvPr id="75780" name="Rectangle 3"/>
          <p:cNvSpPr>
            <a:spLocks noGrp="1" noChangeArrowheads="1"/>
          </p:cNvSpPr>
          <p:nvPr>
            <p:ph type="body" idx="1"/>
          </p:nvPr>
        </p:nvSpPr>
        <p:spPr>
          <a:xfrm>
            <a:off x="1239520" y="3329939"/>
            <a:ext cx="6817360" cy="3154680"/>
          </a:xfrm>
          <a:noFill/>
          <a:ln/>
        </p:spPr>
        <p:txBody>
          <a:bodyPr/>
          <a:lstStyle/>
          <a:p>
            <a:pPr eaLnBrk="1" hangingPunct="1"/>
            <a:endParaRPr lang="zh-TW" altLang="en-US" smtClean="0"/>
          </a:p>
        </p:txBody>
      </p:sp>
    </p:spTree>
    <p:extLst>
      <p:ext uri="{BB962C8B-B14F-4D97-AF65-F5344CB8AC3E}">
        <p14:creationId xmlns:p14="http://schemas.microsoft.com/office/powerpoint/2010/main" val="2079805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23</a:t>
            </a:fld>
            <a:endParaRPr lang="en-US" altLang="zh-TW"/>
          </a:p>
        </p:txBody>
      </p:sp>
    </p:spTree>
    <p:extLst>
      <p:ext uri="{BB962C8B-B14F-4D97-AF65-F5344CB8AC3E}">
        <p14:creationId xmlns:p14="http://schemas.microsoft.com/office/powerpoint/2010/main" val="201924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25</a:t>
            </a:fld>
            <a:endParaRPr lang="en-US" altLang="zh-TW"/>
          </a:p>
        </p:txBody>
      </p:sp>
    </p:spTree>
    <p:extLst>
      <p:ext uri="{BB962C8B-B14F-4D97-AF65-F5344CB8AC3E}">
        <p14:creationId xmlns:p14="http://schemas.microsoft.com/office/powerpoint/2010/main" val="2477947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D80C8CA-16FA-4AA4-8845-A63476B5439E}" type="slidenum">
              <a:rPr lang="en-US" altLang="zh-TW"/>
              <a:pPr/>
              <a:t>26</a:t>
            </a:fld>
            <a:endParaRPr lang="en-US" altLang="zh-TW"/>
          </a:p>
        </p:txBody>
      </p:sp>
      <p:sp>
        <p:nvSpPr>
          <p:cNvPr id="76803" name="Rectangle 2"/>
          <p:cNvSpPr>
            <a:spLocks noGrp="1" noRot="1" noChangeAspect="1" noChangeArrowheads="1" noTextEdit="1"/>
          </p:cNvSpPr>
          <p:nvPr>
            <p:ph type="sldImg"/>
          </p:nvPr>
        </p:nvSpPr>
        <p:spPr>
          <a:xfrm>
            <a:off x="2735263" y="525463"/>
            <a:ext cx="3854450" cy="2892425"/>
          </a:xfrm>
          <a:ln/>
        </p:spPr>
      </p:sp>
      <p:sp>
        <p:nvSpPr>
          <p:cNvPr id="76804" name="Rectangle 3"/>
          <p:cNvSpPr>
            <a:spLocks noGrp="1" noChangeArrowheads="1"/>
          </p:cNvSpPr>
          <p:nvPr>
            <p:ph type="body" idx="1"/>
          </p:nvPr>
        </p:nvSpPr>
        <p:spPr>
          <a:noFill/>
          <a:ln/>
        </p:spPr>
        <p:txBody>
          <a:bodyPr/>
          <a:lstStyle/>
          <a:p>
            <a:pPr eaLnBrk="1" hangingPunct="1"/>
            <a:endParaRPr lang="en-US" altLang="zh-TW" dirty="0" smtClean="0"/>
          </a:p>
        </p:txBody>
      </p:sp>
    </p:spTree>
    <p:extLst>
      <p:ext uri="{BB962C8B-B14F-4D97-AF65-F5344CB8AC3E}">
        <p14:creationId xmlns:p14="http://schemas.microsoft.com/office/powerpoint/2010/main" val="232756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741AC5A-4BC6-4CE2-B2DF-B6A9BB3D513F}" type="slidenum">
              <a:rPr lang="en-US" altLang="zh-TW"/>
              <a:pPr/>
              <a:t>27</a:t>
            </a:fld>
            <a:endParaRPr lang="en-US" altLang="zh-TW"/>
          </a:p>
        </p:txBody>
      </p:sp>
      <p:sp>
        <p:nvSpPr>
          <p:cNvPr id="78851" name="Rectangle 2"/>
          <p:cNvSpPr>
            <a:spLocks noGrp="1" noRot="1" noChangeAspect="1" noChangeArrowheads="1" noTextEdit="1"/>
          </p:cNvSpPr>
          <p:nvPr>
            <p:ph type="sldImg"/>
          </p:nvPr>
        </p:nvSpPr>
        <p:spPr>
          <a:xfrm>
            <a:off x="2735263" y="525463"/>
            <a:ext cx="3854450" cy="2892425"/>
          </a:xfrm>
          <a:ln/>
        </p:spPr>
      </p:sp>
      <p:sp>
        <p:nvSpPr>
          <p:cNvPr id="78852"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Conflicts of interest generate incentives to provide false or misleading information.  This behavior is considered unethical.</a:t>
            </a:r>
          </a:p>
          <a:p>
            <a:pPr marL="169701" indent="-169701" eaLnBrk="1" hangingPunct="1">
              <a:buFont typeface="Arial" pitchFamily="34" charset="0"/>
              <a:buChar char="•"/>
            </a:pPr>
            <a:r>
              <a:rPr lang="en-US" altLang="zh-TW" dirty="0" smtClean="0"/>
              <a:t>One way to limit these conflicts is to make workers aware of the ethics issues at stake, so that they are less likely to engage in unethical behavior.</a:t>
            </a:r>
          </a:p>
          <a:p>
            <a:pPr eaLnBrk="1" hangingPunct="1"/>
            <a:endParaRPr lang="en-US" altLang="zh-TW" dirty="0" smtClean="0"/>
          </a:p>
        </p:txBody>
      </p:sp>
    </p:spTree>
    <p:extLst>
      <p:ext uri="{BB962C8B-B14F-4D97-AF65-F5344CB8AC3E}">
        <p14:creationId xmlns:p14="http://schemas.microsoft.com/office/powerpoint/2010/main" val="93568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8EAE33D-A110-42E1-9565-A614812FB9AD}" type="slidenum">
              <a:rPr lang="en-US" altLang="zh-TW"/>
              <a:pPr/>
              <a:t>28</a:t>
            </a:fld>
            <a:endParaRPr lang="en-US" altLang="zh-TW"/>
          </a:p>
        </p:txBody>
      </p:sp>
      <p:sp>
        <p:nvSpPr>
          <p:cNvPr id="79875" name="Rectangle 2"/>
          <p:cNvSpPr>
            <a:spLocks noGrp="1" noRot="1" noChangeAspect="1" noChangeArrowheads="1" noTextEdit="1"/>
          </p:cNvSpPr>
          <p:nvPr>
            <p:ph type="sldImg"/>
          </p:nvPr>
        </p:nvSpPr>
        <p:spPr>
          <a:xfrm>
            <a:off x="2735263" y="525463"/>
            <a:ext cx="3854450" cy="2892425"/>
          </a:xfrm>
          <a:ln/>
        </p:spPr>
      </p:sp>
      <p:sp>
        <p:nvSpPr>
          <p:cNvPr id="79876"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sz="800" b="1" dirty="0">
                <a:solidFill>
                  <a:srgbClr val="3333FF"/>
                </a:solidFill>
              </a:rPr>
              <a:t>Leave It to the Market</a:t>
            </a:r>
            <a:r>
              <a:rPr lang="en-US" altLang="zh-TW" sz="800" dirty="0"/>
              <a:t>: an appealing approach that relies on market forces, but has the problem that the market has a “short” memory for past problems.</a:t>
            </a:r>
          </a:p>
          <a:p>
            <a:pPr marL="169701" indent="-169701" eaLnBrk="1" hangingPunct="1">
              <a:buFont typeface="Arial" pitchFamily="34" charset="0"/>
              <a:buChar char="•"/>
            </a:pPr>
            <a:r>
              <a:rPr lang="en-US" altLang="zh-TW" sz="800" b="1" dirty="0">
                <a:solidFill>
                  <a:srgbClr val="9933FF"/>
                </a:solidFill>
              </a:rPr>
              <a:t>Regulate for Transparency</a:t>
            </a:r>
            <a:r>
              <a:rPr lang="en-US" altLang="zh-TW" sz="800" dirty="0"/>
              <a:t>: regulate mandatory disclosure, even if it is more costly than the information provided. </a:t>
            </a:r>
          </a:p>
          <a:p>
            <a:pPr marL="169701" indent="-169701" eaLnBrk="1" hangingPunct="1">
              <a:buFont typeface="Arial" pitchFamily="34" charset="0"/>
              <a:buChar char="•"/>
            </a:pPr>
            <a:r>
              <a:rPr lang="en-US" altLang="zh-TW" sz="800" b="1" dirty="0"/>
              <a:t>Supervisory Oversight</a:t>
            </a:r>
            <a:r>
              <a:rPr lang="en-US" altLang="zh-TW" sz="800" dirty="0"/>
              <a:t>: force firms to provide private information to a supervisor, who can act on it as deemed necessary.</a:t>
            </a:r>
          </a:p>
          <a:p>
            <a:pPr marL="169701" indent="-169701" eaLnBrk="1" hangingPunct="1">
              <a:buFont typeface="Arial" pitchFamily="34" charset="0"/>
              <a:buChar char="•"/>
            </a:pPr>
            <a:r>
              <a:rPr lang="en-US" altLang="zh-TW" sz="800" b="1" dirty="0">
                <a:solidFill>
                  <a:schemeClr val="hlink"/>
                </a:solidFill>
              </a:rPr>
              <a:t>Separation of Functions</a:t>
            </a:r>
            <a:r>
              <a:rPr lang="en-US" altLang="zh-TW" sz="800" dirty="0"/>
              <a:t>: separate those functions that create conflicts, either within firms or (in extreme cases) by not allowing those functions within the same firm.</a:t>
            </a:r>
          </a:p>
          <a:p>
            <a:pPr marL="169701" indent="-169701" eaLnBrk="1" hangingPunct="1">
              <a:buFont typeface="Arial" pitchFamily="34" charset="0"/>
              <a:buChar char="•"/>
            </a:pPr>
            <a:r>
              <a:rPr lang="en-US" altLang="zh-TW" sz="800" b="1" dirty="0">
                <a:solidFill>
                  <a:srgbClr val="663300"/>
                </a:solidFill>
              </a:rPr>
              <a:t>Socialization of Information Production</a:t>
            </a:r>
            <a:r>
              <a:rPr lang="en-US" altLang="zh-TW" sz="800" dirty="0"/>
              <a:t>: look to public funding for information providers, such as credit agencies.</a:t>
            </a:r>
          </a:p>
          <a:p>
            <a:pPr eaLnBrk="1" hangingPunct="1"/>
            <a:endParaRPr lang="zh-TW" altLang="en-US" dirty="0" smtClean="0"/>
          </a:p>
        </p:txBody>
      </p:sp>
    </p:spTree>
    <p:extLst>
      <p:ext uri="{BB962C8B-B14F-4D97-AF65-F5344CB8AC3E}">
        <p14:creationId xmlns:p14="http://schemas.microsoft.com/office/powerpoint/2010/main" val="754956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9F4AB34-B77D-4D2A-BA3E-74A1B4C49D4E}" type="slidenum">
              <a:rPr lang="en-US" altLang="zh-TW"/>
              <a:pPr/>
              <a:t>29</a:t>
            </a:fld>
            <a:endParaRPr lang="en-US" altLang="zh-TW"/>
          </a:p>
        </p:txBody>
      </p:sp>
      <p:sp>
        <p:nvSpPr>
          <p:cNvPr id="80899" name="Rectangle 2"/>
          <p:cNvSpPr>
            <a:spLocks noGrp="1" noRot="1" noChangeAspect="1" noChangeArrowheads="1" noTextEdit="1"/>
          </p:cNvSpPr>
          <p:nvPr>
            <p:ph type="sldImg"/>
          </p:nvPr>
        </p:nvSpPr>
        <p:spPr>
          <a:xfrm>
            <a:off x="2735263" y="525463"/>
            <a:ext cx="3854450" cy="2892425"/>
          </a:xfrm>
          <a:ln/>
        </p:spPr>
      </p:sp>
      <p:sp>
        <p:nvSpPr>
          <p:cNvPr id="80900" name="Rectangle 3"/>
          <p:cNvSpPr>
            <a:spLocks noGrp="1" noChangeArrowheads="1"/>
          </p:cNvSpPr>
          <p:nvPr>
            <p:ph type="body" idx="1"/>
          </p:nvPr>
        </p:nvSpPr>
        <p:spPr>
          <a:noFill/>
          <a:ln/>
        </p:spPr>
        <p:txBody>
          <a:bodyPr/>
          <a:lstStyle/>
          <a:p>
            <a:pPr eaLnBrk="1" hangingPunct="1"/>
            <a:r>
              <a:rPr lang="en-US" altLang="zh-TW" dirty="0" smtClean="0"/>
              <a:t>Important provision not mentioned here are the reporting requirements. </a:t>
            </a:r>
          </a:p>
          <a:p>
            <a:pPr eaLnBrk="1" hangingPunct="1"/>
            <a:endParaRPr lang="en-US" altLang="zh-TW" b="1" dirty="0" smtClean="0"/>
          </a:p>
          <a:p>
            <a:pPr eaLnBrk="1" hangingPunct="1"/>
            <a:r>
              <a:rPr lang="en-US" altLang="zh-TW" b="1" dirty="0" smtClean="0"/>
              <a:t>Section 404</a:t>
            </a:r>
            <a:endParaRPr lang="en-US" altLang="zh-TW" dirty="0" smtClean="0"/>
          </a:p>
          <a:p>
            <a:pPr eaLnBrk="1" hangingPunct="1"/>
            <a:r>
              <a:rPr lang="en-US" altLang="zh-TW" dirty="0" smtClean="0"/>
              <a:t>This is the most contentious part of Sarbanes-Oxley. It requires an annual "internal control report", which must be certified by auditors and personally signed off by two executives. It has concentrated minds, but raised costs considerably. Some say this is because it is being implemented too zealously. That battle may already be won: the Securities and Exchange Commission, America's chief market-regulator, and the Public Company Accounting Oversight Board, which was created by Sarbanes-Oxley, have both announced reviews of Section 404, hinting strongly that the burden will be eased, especially for smaller firms. On November 16th Christopher Cox, the SEC's chairman, promised "significant changes" in coming weeks. </a:t>
            </a:r>
          </a:p>
        </p:txBody>
      </p:sp>
    </p:spTree>
    <p:extLst>
      <p:ext uri="{BB962C8B-B14F-4D97-AF65-F5344CB8AC3E}">
        <p14:creationId xmlns:p14="http://schemas.microsoft.com/office/powerpoint/2010/main" val="206626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2AA7A5-C70A-4AA2-BF5A-0973C941DCDD}" type="slidenum">
              <a:rPr lang="en-US" altLang="zh-TW"/>
              <a:pPr/>
              <a:t>30</a:t>
            </a:fld>
            <a:endParaRPr lang="en-US" altLang="zh-TW"/>
          </a:p>
        </p:txBody>
      </p:sp>
      <p:sp>
        <p:nvSpPr>
          <p:cNvPr id="81923" name="Rectangle 2"/>
          <p:cNvSpPr>
            <a:spLocks noGrp="1" noRot="1" noChangeAspect="1" noChangeArrowheads="1" noTextEdit="1"/>
          </p:cNvSpPr>
          <p:nvPr>
            <p:ph type="sldImg"/>
          </p:nvPr>
        </p:nvSpPr>
        <p:spPr>
          <a:xfrm>
            <a:off x="2735263" y="525463"/>
            <a:ext cx="3854450" cy="2892425"/>
          </a:xfrm>
          <a:ln/>
        </p:spPr>
      </p:sp>
      <p:sp>
        <p:nvSpPr>
          <p:cNvPr id="81924" name="Rectangle 3"/>
          <p:cNvSpPr>
            <a:spLocks noGrp="1" noChangeArrowheads="1"/>
          </p:cNvSpPr>
          <p:nvPr>
            <p:ph type="body" idx="1"/>
          </p:nvPr>
        </p:nvSpPr>
        <p:spPr>
          <a:noFill/>
          <a:ln/>
        </p:spPr>
        <p:txBody>
          <a:bodyPr/>
          <a:lstStyle/>
          <a:p>
            <a:pPr eaLnBrk="1" hangingPunct="1"/>
            <a:r>
              <a:rPr lang="en-US" altLang="zh-TW" dirty="0" smtClean="0"/>
              <a:t>When a brokerage firm is interested in obtaining business from a particular company, it may offer that company's executives IPO shares under the understanding that they will direct their company's investment banking business toward the firm.</a:t>
            </a:r>
          </a:p>
          <a:p>
            <a:pPr eaLnBrk="1" hangingPunct="1"/>
            <a:endParaRPr lang="en-US" altLang="zh-TW" dirty="0" smtClean="0"/>
          </a:p>
          <a:p>
            <a:pPr defTabSz="905073" eaLnBrk="1" hangingPunct="1">
              <a:defRPr/>
            </a:pPr>
            <a:r>
              <a:rPr lang="en-US" altLang="zh-TW" b="1" dirty="0" smtClean="0"/>
              <a:t>Source:</a:t>
            </a:r>
            <a:r>
              <a:rPr lang="en-US" altLang="zh-TW" b="1" baseline="0" dirty="0" smtClean="0"/>
              <a:t> “</a:t>
            </a:r>
            <a:r>
              <a:rPr lang="en-US" altLang="zh-TW" b="1" dirty="0" smtClean="0"/>
              <a:t>Salomon Talks To the S.E.C. About Settling Conflict Cases”</a:t>
            </a:r>
            <a:r>
              <a:rPr lang="en-US" altLang="zh-TW" dirty="0" smtClean="0"/>
              <a:t> </a:t>
            </a:r>
            <a:r>
              <a:rPr lang="en-US" altLang="zh-TW" b="1" dirty="0" smtClean="0"/>
              <a:t>The New York Times, September 28, 2002. </a:t>
            </a:r>
          </a:p>
          <a:p>
            <a:pPr eaLnBrk="1" hangingPunct="1"/>
            <a:r>
              <a:rPr lang="en-US" altLang="zh-TW" dirty="0" smtClean="0"/>
              <a:t>The widespread practice on Wall Street of giving shares of initial public offerings -- which often jumped in value in the first days of trading -- to preferred and prospective clients in what appeared to be an effort to bolster investment banking business </a:t>
            </a:r>
          </a:p>
          <a:p>
            <a:pPr eaLnBrk="1" hangingPunct="1"/>
            <a:endParaRPr lang="en-US" altLang="zh-TW" dirty="0" smtClean="0"/>
          </a:p>
          <a:p>
            <a:pPr defTabSz="905073" eaLnBrk="1" hangingPunct="1">
              <a:defRPr/>
            </a:pPr>
            <a:r>
              <a:rPr lang="en-US" altLang="zh-TW" b="1" dirty="0" smtClean="0"/>
              <a:t>Securities</a:t>
            </a:r>
            <a:r>
              <a:rPr lang="en-US" altLang="zh-TW" b="1" baseline="0" dirty="0" smtClean="0"/>
              <a:t> Fraud Definition</a:t>
            </a:r>
            <a:r>
              <a:rPr lang="en-US" altLang="zh-TW" dirty="0" smtClean="0"/>
              <a:t/>
            </a:r>
            <a:br>
              <a:rPr lang="en-US" altLang="zh-TW" dirty="0" smtClean="0"/>
            </a:br>
            <a:r>
              <a:rPr lang="en-US" altLang="zh-TW" b="1" dirty="0" smtClean="0"/>
              <a:t>(www.securitiesfraudfyi.com/securities_fraud_glossary.html) </a:t>
            </a:r>
          </a:p>
        </p:txBody>
      </p:sp>
    </p:spTree>
    <p:extLst>
      <p:ext uri="{BB962C8B-B14F-4D97-AF65-F5344CB8AC3E}">
        <p14:creationId xmlns:p14="http://schemas.microsoft.com/office/powerpoint/2010/main" val="8896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A63F337-FC7D-4E6D-A3C6-54A1C22ABFE0}" type="slidenum">
              <a:rPr lang="en-US" altLang="zh-TW"/>
              <a:pPr/>
              <a:t>31</a:t>
            </a:fld>
            <a:endParaRPr lang="en-US" altLang="zh-TW"/>
          </a:p>
        </p:txBody>
      </p:sp>
      <p:sp>
        <p:nvSpPr>
          <p:cNvPr id="77827" name="Rectangle 2"/>
          <p:cNvSpPr>
            <a:spLocks noGrp="1" noRot="1" noChangeAspect="1" noChangeArrowheads="1" noTextEdit="1"/>
          </p:cNvSpPr>
          <p:nvPr>
            <p:ph type="sldImg"/>
          </p:nvPr>
        </p:nvSpPr>
        <p:spPr>
          <a:xfrm>
            <a:off x="2735263" y="525463"/>
            <a:ext cx="3854450" cy="2892425"/>
          </a:xfrm>
          <a:ln/>
        </p:spPr>
      </p:sp>
      <p:sp>
        <p:nvSpPr>
          <p:cNvPr id="77828" name="Rectangle 3"/>
          <p:cNvSpPr>
            <a:spLocks noGrp="1" noChangeArrowheads="1"/>
          </p:cNvSpPr>
          <p:nvPr>
            <p:ph type="body" idx="1"/>
          </p:nvPr>
        </p:nvSpPr>
        <p:spPr>
          <a:noFill/>
          <a:ln/>
        </p:spPr>
        <p:txBody>
          <a:bodyPr/>
          <a:lstStyle/>
          <a:p>
            <a:pPr marL="169701" indent="-169701" eaLnBrk="1" hangingPunct="1">
              <a:buFont typeface="Arial" pitchFamily="34" charset="0"/>
              <a:buChar char="•"/>
            </a:pPr>
            <a:r>
              <a:rPr lang="en-US" altLang="zh-TW" dirty="0" smtClean="0"/>
              <a:t>Asymmetric information can take on many forms. We will focus on two specific forms:</a:t>
            </a:r>
          </a:p>
          <a:p>
            <a:pPr marL="622238" lvl="1" indent="-169701" eaLnBrk="1" hangingPunct="1">
              <a:buFont typeface="Arial" pitchFamily="34" charset="0"/>
              <a:buChar char="•"/>
            </a:pPr>
            <a:r>
              <a:rPr lang="en-US" altLang="zh-TW" dirty="0" smtClean="0"/>
              <a:t>Adverse selection</a:t>
            </a:r>
          </a:p>
          <a:p>
            <a:pPr marL="622238" lvl="1" indent="-169701" eaLnBrk="1" hangingPunct="1">
              <a:buFont typeface="Arial" pitchFamily="34" charset="0"/>
              <a:buChar char="•"/>
            </a:pPr>
            <a:r>
              <a:rPr lang="en-US" altLang="zh-TW" dirty="0" smtClean="0"/>
              <a:t>Moral hazard</a:t>
            </a:r>
          </a:p>
          <a:p>
            <a:pPr marL="169701" indent="-169701" eaLnBrk="1" hangingPunct="1">
              <a:buFont typeface="Arial" pitchFamily="34" charset="0"/>
              <a:buChar char="•"/>
            </a:pPr>
            <a:r>
              <a:rPr lang="en-US" altLang="zh-TW" dirty="0" smtClean="0"/>
              <a:t>Example of adverse selection: Robert Maxwell </a:t>
            </a:r>
          </a:p>
          <a:p>
            <a:pPr marL="169701" indent="-169701" eaLnBrk="1" hangingPunct="1">
              <a:buFont typeface="Arial" pitchFamily="34" charset="0"/>
              <a:buChar char="•"/>
            </a:pPr>
            <a:r>
              <a:rPr lang="en-US" altLang="zh-TW" dirty="0" smtClean="0"/>
              <a:t>Example of moral hazard: deposit insurance schemes; if Fed cuts rates to bail out mortgage lenders and banks for conduits</a:t>
            </a:r>
          </a:p>
        </p:txBody>
      </p:sp>
    </p:spTree>
    <p:extLst>
      <p:ext uri="{BB962C8B-B14F-4D97-AF65-F5344CB8AC3E}">
        <p14:creationId xmlns:p14="http://schemas.microsoft.com/office/powerpoint/2010/main" val="5260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a:t>
            </a:fld>
            <a:endParaRPr lang="en-US" altLang="zh-TW"/>
          </a:p>
        </p:txBody>
      </p:sp>
    </p:spTree>
    <p:extLst>
      <p:ext uri="{BB962C8B-B14F-4D97-AF65-F5344CB8AC3E}">
        <p14:creationId xmlns:p14="http://schemas.microsoft.com/office/powerpoint/2010/main" val="1975150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32</a:t>
            </a:fld>
            <a:endParaRPr lang="en-US" altLang="zh-TW"/>
          </a:p>
        </p:txBody>
      </p:sp>
    </p:spTree>
    <p:extLst>
      <p:ext uri="{BB962C8B-B14F-4D97-AF65-F5344CB8AC3E}">
        <p14:creationId xmlns:p14="http://schemas.microsoft.com/office/powerpoint/2010/main" val="2538248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34</a:t>
            </a:fld>
            <a:endParaRPr lang="en-US" altLang="zh-TW"/>
          </a:p>
        </p:txBody>
      </p:sp>
    </p:spTree>
    <p:extLst>
      <p:ext uri="{BB962C8B-B14F-4D97-AF65-F5344CB8AC3E}">
        <p14:creationId xmlns:p14="http://schemas.microsoft.com/office/powerpoint/2010/main" val="296734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4</a:t>
            </a:fld>
            <a:endParaRPr lang="en-US" altLang="zh-TW"/>
          </a:p>
        </p:txBody>
      </p:sp>
    </p:spTree>
    <p:extLst>
      <p:ext uri="{BB962C8B-B14F-4D97-AF65-F5344CB8AC3E}">
        <p14:creationId xmlns:p14="http://schemas.microsoft.com/office/powerpoint/2010/main" val="15461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5</a:t>
            </a:fld>
            <a:endParaRPr lang="en-US" altLang="zh-TW"/>
          </a:p>
        </p:txBody>
      </p:sp>
    </p:spTree>
    <p:extLst>
      <p:ext uri="{BB962C8B-B14F-4D97-AF65-F5344CB8AC3E}">
        <p14:creationId xmlns:p14="http://schemas.microsoft.com/office/powerpoint/2010/main" val="334105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87E0D1B-AC87-44BB-AC8A-F30ABE9A007D}" type="slidenum">
              <a:rPr lang="en-US" altLang="zh-TW"/>
              <a:pPr/>
              <a:t>6</a:t>
            </a:fld>
            <a:endParaRPr lang="en-US" altLang="zh-TW"/>
          </a:p>
        </p:txBody>
      </p:sp>
      <p:sp>
        <p:nvSpPr>
          <p:cNvPr id="64515" name="Rectangle 2"/>
          <p:cNvSpPr>
            <a:spLocks noGrp="1" noRot="1" noChangeAspect="1" noChangeArrowheads="1" noTextEdit="1"/>
          </p:cNvSpPr>
          <p:nvPr>
            <p:ph type="sldImg"/>
          </p:nvPr>
        </p:nvSpPr>
        <p:spPr>
          <a:xfrm>
            <a:off x="2735263" y="525463"/>
            <a:ext cx="3854450" cy="2892425"/>
          </a:xfrm>
          <a:ln/>
        </p:spPr>
      </p:sp>
      <p:sp>
        <p:nvSpPr>
          <p:cNvPr id="64516" name="Rectangle 3"/>
          <p:cNvSpPr>
            <a:spLocks noGrp="1" noChangeArrowheads="1"/>
          </p:cNvSpPr>
          <p:nvPr>
            <p:ph type="body" idx="1"/>
          </p:nvPr>
        </p:nvSpPr>
        <p:spPr>
          <a:noFill/>
          <a:ln/>
        </p:spPr>
        <p:txBody>
          <a:bodyPr/>
          <a:lstStyle/>
          <a:p>
            <a:pPr eaLnBrk="1" hangingPunct="1"/>
            <a:endParaRPr lang="zh-TW" altLang="en-US" sz="1100"/>
          </a:p>
        </p:txBody>
      </p:sp>
    </p:spTree>
    <p:extLst>
      <p:ext uri="{BB962C8B-B14F-4D97-AF65-F5344CB8AC3E}">
        <p14:creationId xmlns:p14="http://schemas.microsoft.com/office/powerpoint/2010/main" val="416672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FB00429-1834-4D91-9140-1FF19C516121}" type="slidenum">
              <a:rPr lang="en-US" altLang="zh-TW"/>
              <a:pPr/>
              <a:t>7</a:t>
            </a:fld>
            <a:endParaRPr lang="en-US" altLang="zh-TW"/>
          </a:p>
        </p:txBody>
      </p:sp>
      <p:sp>
        <p:nvSpPr>
          <p:cNvPr id="56323" name="Rectangle 2"/>
          <p:cNvSpPr>
            <a:spLocks noGrp="1" noRot="1" noChangeAspect="1" noChangeArrowheads="1" noTextEdit="1"/>
          </p:cNvSpPr>
          <p:nvPr>
            <p:ph type="sldImg"/>
          </p:nvPr>
        </p:nvSpPr>
        <p:spPr>
          <a:xfrm>
            <a:off x="2735263" y="525463"/>
            <a:ext cx="3854450" cy="2892425"/>
          </a:xfrm>
          <a:ln/>
        </p:spPr>
      </p:sp>
      <p:sp>
        <p:nvSpPr>
          <p:cNvPr id="56324" name="Rectangle 3"/>
          <p:cNvSpPr>
            <a:spLocks noGrp="1" noChangeArrowheads="1"/>
          </p:cNvSpPr>
          <p:nvPr>
            <p:ph type="body" idx="1"/>
          </p:nvPr>
        </p:nvSpPr>
        <p:spPr>
          <a:xfrm>
            <a:off x="1237371" y="3329939"/>
            <a:ext cx="6821664" cy="3154680"/>
          </a:xfrm>
          <a:noFill/>
          <a:ln/>
        </p:spPr>
        <p:txBody>
          <a:bodyPr/>
          <a:lstStyle/>
          <a:p>
            <a:pPr marL="169701" indent="-169701" eaLnBrk="1" hangingPunct="1">
              <a:buFont typeface="Arial" pitchFamily="34" charset="0"/>
              <a:buChar char="•"/>
            </a:pPr>
            <a:r>
              <a:rPr lang="en-US" altLang="zh-TW" dirty="0" smtClean="0"/>
              <a:t>In the financial system funds flow from those who have a surplus of them to those who have a shortage of them, either through direct, market-based financing or by indirect, bank-based finance </a:t>
            </a:r>
          </a:p>
          <a:p>
            <a:pPr marL="169701" indent="-169701" eaLnBrk="1" hangingPunct="1">
              <a:buFont typeface="Arial" pitchFamily="34" charset="0"/>
              <a:buChar char="•"/>
            </a:pPr>
            <a:r>
              <a:rPr lang="en-US" altLang="zh-TW" dirty="0" smtClean="0"/>
              <a:t>The optimal financial system should include both direct and indirect finance.</a:t>
            </a:r>
          </a:p>
          <a:p>
            <a:pPr marL="169701" indent="-169701" eaLnBrk="1" hangingPunct="1">
              <a:buFont typeface="Arial" pitchFamily="34" charset="0"/>
              <a:buChar char="•"/>
            </a:pPr>
            <a:r>
              <a:rPr lang="en-US" altLang="zh-TW" dirty="0" smtClean="0"/>
              <a:t>Basic role of financial markets = channeling savings into productive investments</a:t>
            </a:r>
          </a:p>
        </p:txBody>
      </p:sp>
    </p:spTree>
    <p:extLst>
      <p:ext uri="{BB962C8B-B14F-4D97-AF65-F5344CB8AC3E}">
        <p14:creationId xmlns:p14="http://schemas.microsoft.com/office/powerpoint/2010/main" val="3981353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8</a:t>
            </a:fld>
            <a:endParaRPr lang="en-US" altLang="zh-TW"/>
          </a:p>
        </p:txBody>
      </p:sp>
    </p:spTree>
    <p:extLst>
      <p:ext uri="{BB962C8B-B14F-4D97-AF65-F5344CB8AC3E}">
        <p14:creationId xmlns:p14="http://schemas.microsoft.com/office/powerpoint/2010/main" val="92964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5263" y="525463"/>
            <a:ext cx="3854450" cy="2892425"/>
          </a:xfrm>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9</a:t>
            </a:fld>
            <a:endParaRPr lang="en-US" altLang="zh-TW"/>
          </a:p>
        </p:txBody>
      </p:sp>
    </p:spTree>
    <p:extLst>
      <p:ext uri="{BB962C8B-B14F-4D97-AF65-F5344CB8AC3E}">
        <p14:creationId xmlns:p14="http://schemas.microsoft.com/office/powerpoint/2010/main" val="353162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13CBBFF1-FDFB-4FBE-BFB1-12CD324803D3}"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115E942A-6D57-4C31-9132-E9F26A69E2AF}"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315E9AFD-F812-4B7C-9364-00DC22051B08}"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9D872A7E-2B3C-4E24-917C-D58E6D5AD492}"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C10E1CBE-FE12-49A0-8850-DFCFCD53F03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smtClean="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DF2B3A63-C5C6-497F-BE3F-3783B2C81E88}"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3D93BDC-27BE-4DE9-9063-415E5F206F5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EECCD2C6-855C-4D38-A45B-CD6FE2F3B99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smtClean="0"/>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CE9EA79-D759-4BF4-BF62-9B02F9F90E52}"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smtClean="0"/>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648200" y="1600200"/>
            <a:ext cx="4038600" cy="4525963"/>
          </a:xfrm>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332919-1449-4065-B940-9F502B4188D7}"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DD43D14F-EA8B-43E4-B169-114B5BB83D25}"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lvl1pPr>
              <a:defRPr sz="3200"/>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CE9EA79-D759-4BF4-BF62-9B02F9F90E52}"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smtClean="0"/>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5D928B4D-4329-436D-BD2A-453B1197F68B}"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Click to edit Master title style</a:t>
            </a:r>
            <a:endParaRPr lang="zh-TW" alt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382BB6AC-7C61-4F0C-83C5-FA657B2ECCA1}"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CE9EA79-D759-4BF4-BF62-9B02F9F90E52}"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5"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endParaRPr lang="zh-TW" altLang="en-US" dirty="0" smtClean="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CE9EA79-D759-4BF4-BF62-9B02F9F90E52}"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1" r:id="rId22"/>
    <p:sldLayoutId id="2147483702" r:id="rId23"/>
  </p:sldLayoutIdLst>
  <p:timing>
    <p:tnLst>
      <p:par>
        <p:cTn id="1" dur="indefinite" restart="never" nodeType="tmRoot"/>
      </p:par>
    </p:tnLst>
  </p:timing>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pps.sfc.hk/edistributionWeb/gateway/EN/news-and-announcements/news/doc?refNo=19PR101" TargetMode="External"/><Relationship Id="rId2" Type="http://schemas.openxmlformats.org/officeDocument/2006/relationships/hyperlink" Target="https://www.youtube.com/watch?v=_00dD2ElIn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upload.wikimedia.org/wikipedia/commons/f/f5/Photos_NewYork1_032.jp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sz="3200" b="0" dirty="0">
                <a:ea typeface="PMingLiU" pitchFamily="18" charset="-120"/>
              </a:rPr>
              <a:t>FINA </a:t>
            </a:r>
            <a:r>
              <a:rPr lang="en-US" altLang="zh-TW" sz="3200" b="0" dirty="0" smtClean="0">
                <a:ea typeface="PMingLiU" pitchFamily="18" charset="-120"/>
              </a:rPr>
              <a:t>1303</a:t>
            </a:r>
            <a:r>
              <a:rPr lang="en-US" altLang="zh-TW" sz="4400" dirty="0">
                <a:ea typeface="PMingLiU" pitchFamily="18" charset="-120"/>
              </a:rPr>
              <a:t/>
            </a:r>
            <a:br>
              <a:rPr lang="en-US" altLang="zh-TW" sz="4400" dirty="0">
                <a:ea typeface="PMingLiU" pitchFamily="18" charset="-120"/>
              </a:rPr>
            </a:br>
            <a:r>
              <a:rPr lang="en-US" altLang="zh-TW" dirty="0" smtClean="0">
                <a:ea typeface="PMingLiU" pitchFamily="18" charset="-120"/>
              </a:rPr>
              <a:t>FOUNDATIONS OF FINANCIAL INSTITUTIONS</a:t>
            </a:r>
            <a:endParaRPr lang="en-US" altLang="zh-TW" sz="4400" dirty="0" smtClean="0">
              <a:ea typeface="PMingLiU" pitchFamily="18" charset="-120"/>
            </a:endParaRP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lvl="0" eaLnBrk="0" hangingPunct="0">
              <a:defRPr/>
            </a:pPr>
            <a:r>
              <a:rPr lang="en-US" altLang="zh-TW" dirty="0" smtClean="0">
                <a:solidFill>
                  <a:srgbClr val="595959"/>
                </a:solidFill>
              </a:rPr>
              <a:t>Associate </a:t>
            </a:r>
            <a:r>
              <a:rPr lang="en-US" altLang="zh-TW" dirty="0">
                <a:solidFill>
                  <a:srgbClr val="595959"/>
                </a:solidFill>
              </a:rPr>
              <a:t>Professor </a:t>
            </a:r>
            <a:r>
              <a:rPr lang="en-US" altLang="zh-TW" dirty="0" smtClean="0">
                <a:solidFill>
                  <a:srgbClr val="595959"/>
                </a:solidFill>
              </a:rPr>
              <a:t>of Business Education </a:t>
            </a:r>
            <a:r>
              <a:rPr lang="en-US" altLang="zh-TW" dirty="0">
                <a:solidFill>
                  <a:srgbClr val="595959"/>
                </a:solidFill>
              </a:rPr>
              <a:t>- 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p>
        </p:txBody>
      </p:sp>
      <p:sp>
        <p:nvSpPr>
          <p:cNvPr id="3076" name="Rectangle 7"/>
          <p:cNvSpPr>
            <a:spLocks noGrp="1" noChangeArrowheads="1"/>
          </p:cNvSpPr>
          <p:nvPr>
            <p:ph type="sldNum" sz="quarter" idx="16"/>
          </p:nvPr>
        </p:nvSpPr>
        <p:spPr>
          <a:noFill/>
        </p:spPr>
        <p:txBody>
          <a:bodyPr/>
          <a:lstStyle/>
          <a:p>
            <a:fld id="{AE51C5A7-1C09-4258-89C2-CA5C7AC7BAE8}" type="slidenum">
              <a:rPr lang="en-US" altLang="en-US"/>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altLang="zh-TW" smtClean="0"/>
              <a:t>Dealers</a:t>
            </a:r>
          </a:p>
        </p:txBody>
      </p:sp>
      <p:sp>
        <p:nvSpPr>
          <p:cNvPr id="59395" name="Rectangle 3"/>
          <p:cNvSpPr>
            <a:spLocks noGrp="1" noChangeArrowheads="1"/>
          </p:cNvSpPr>
          <p:nvPr>
            <p:ph idx="1"/>
          </p:nvPr>
        </p:nvSpPr>
        <p:spPr/>
        <p:txBody>
          <a:bodyPr>
            <a:noAutofit/>
          </a:bodyPr>
          <a:lstStyle/>
          <a:p>
            <a:r>
              <a:rPr lang="en-US" altLang="zh-TW" dirty="0" smtClean="0"/>
              <a:t>Act as </a:t>
            </a:r>
            <a:r>
              <a:rPr lang="en-US" altLang="zh-TW" b="1" dirty="0" smtClean="0">
                <a:solidFill>
                  <a:schemeClr val="accent2">
                    <a:lumMod val="75000"/>
                  </a:schemeClr>
                </a:solidFill>
              </a:rPr>
              <a:t>PRINCIPAL </a:t>
            </a:r>
          </a:p>
          <a:p>
            <a:r>
              <a:rPr lang="en-US" altLang="zh-TW" dirty="0" smtClean="0"/>
              <a:t>Takes </a:t>
            </a:r>
            <a:r>
              <a:rPr lang="en-US" altLang="zh-TW" b="1" dirty="0" smtClean="0">
                <a:solidFill>
                  <a:schemeClr val="accent2">
                    <a:lumMod val="75000"/>
                  </a:schemeClr>
                </a:solidFill>
              </a:rPr>
              <a:t>positions</a:t>
            </a:r>
            <a:r>
              <a:rPr lang="en-US" altLang="zh-TW" dirty="0" smtClean="0">
                <a:solidFill>
                  <a:schemeClr val="accent2">
                    <a:lumMod val="75000"/>
                  </a:schemeClr>
                </a:solidFill>
              </a:rPr>
              <a:t> </a:t>
            </a:r>
            <a:r>
              <a:rPr lang="en-US" altLang="zh-TW" dirty="0" smtClean="0"/>
              <a:t>and carries inventories</a:t>
            </a:r>
          </a:p>
          <a:p>
            <a:r>
              <a:rPr lang="en-US" altLang="zh-TW" dirty="0" smtClean="0"/>
              <a:t>Makes money from the difference (the </a:t>
            </a:r>
            <a:r>
              <a:rPr lang="en-US" altLang="zh-TW" b="1" dirty="0" smtClean="0">
                <a:solidFill>
                  <a:schemeClr val="accent2">
                    <a:lumMod val="75000"/>
                  </a:schemeClr>
                </a:solidFill>
              </a:rPr>
              <a:t>spread</a:t>
            </a:r>
            <a:r>
              <a:rPr lang="en-US" altLang="zh-TW" dirty="0" smtClean="0"/>
              <a:t>) between the price at which he buys the assets (bid) and the price at which he sells them (offer) </a:t>
            </a:r>
          </a:p>
          <a:p>
            <a:r>
              <a:rPr lang="en-US" altLang="zh-TW" b="1" dirty="0" smtClean="0">
                <a:solidFill>
                  <a:schemeClr val="accent2">
                    <a:lumMod val="75000"/>
                  </a:schemeClr>
                </a:solidFill>
              </a:rPr>
              <a:t>Market makers </a:t>
            </a:r>
            <a:r>
              <a:rPr lang="en-US" altLang="zh-TW" dirty="0" smtClean="0"/>
              <a:t>are dealers who post 2-way prices and “make markets” thus providing liquidity</a:t>
            </a:r>
          </a:p>
          <a:p>
            <a:r>
              <a:rPr lang="en-US" altLang="zh-TW" dirty="0" smtClean="0"/>
              <a:t>Examples:</a:t>
            </a:r>
          </a:p>
          <a:p>
            <a:pPr lvl="1"/>
            <a:r>
              <a:rPr lang="en-US" altLang="zh-TW" dirty="0" smtClean="0"/>
              <a:t>FX dealer</a:t>
            </a:r>
          </a:p>
          <a:p>
            <a:pPr lvl="1"/>
            <a:r>
              <a:rPr lang="en-US" altLang="zh-TW" dirty="0" smtClean="0"/>
              <a:t>Primary dealer in government securities</a:t>
            </a:r>
          </a:p>
          <a:p>
            <a:pPr lvl="1"/>
            <a:r>
              <a:rPr lang="en-US" altLang="zh-TW" dirty="0" smtClean="0"/>
              <a:t>Securities dealers in certain exchanges</a:t>
            </a:r>
          </a:p>
        </p:txBody>
      </p:sp>
      <p:sp>
        <p:nvSpPr>
          <p:cNvPr id="31748" name="Slide Number Placeholder 5"/>
          <p:cNvSpPr>
            <a:spLocks noGrp="1"/>
          </p:cNvSpPr>
          <p:nvPr>
            <p:ph type="sldNum" sz="quarter" idx="10"/>
          </p:nvPr>
        </p:nvSpPr>
        <p:spPr/>
        <p:txBody>
          <a:bodyPr/>
          <a:lstStyle/>
          <a:p>
            <a:fld id="{14E0E5E6-DCFC-416B-A518-F419E18BD71B}" type="slidenum">
              <a:rPr lang="en-US" altLang="en-US" smtClean="0"/>
              <a:pPr/>
              <a:t>10</a:t>
            </a:fld>
            <a:endParaRPr lang="en-US" altLang="en-US"/>
          </a:p>
        </p:txBody>
      </p:sp>
      <p:pic>
        <p:nvPicPr>
          <p:cNvPr id="59396" name="Picture 4" descr=" "/>
          <p:cNvPicPr>
            <a:picLocks noChangeAspect="1" noChangeArrowheads="1"/>
          </p:cNvPicPr>
          <p:nvPr/>
        </p:nvPicPr>
        <p:blipFill>
          <a:blip r:embed="rId3" cstate="print"/>
          <a:srcRect/>
          <a:stretch>
            <a:fillRect/>
          </a:stretch>
        </p:blipFill>
        <p:spPr bwMode="auto">
          <a:xfrm rot="401515">
            <a:off x="5316525" y="3579950"/>
            <a:ext cx="3461865" cy="25180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9396"/>
                                        </p:tgtEl>
                                        <p:attrNameLst>
                                          <p:attrName>style.visibility</p:attrName>
                                        </p:attrNameLst>
                                      </p:cBhvr>
                                      <p:to>
                                        <p:strVal val="visible"/>
                                      </p:to>
                                    </p:set>
                                    <p:animEffect transition="in" filter="fade">
                                      <p:cBhvr>
                                        <p:cTn id="39"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 (KLO)</a:t>
            </a:r>
            <a:endParaRPr lang="en-US" dirty="0"/>
          </a:p>
        </p:txBody>
      </p:sp>
      <p:sp>
        <p:nvSpPr>
          <p:cNvPr id="7" name="Content Placeholder 6"/>
          <p:cNvSpPr>
            <a:spLocks noGrp="1"/>
          </p:cNvSpPr>
          <p:nvPr>
            <p:ph idx="1"/>
          </p:nvPr>
        </p:nvSpPr>
        <p:spPr/>
        <p:txBody>
          <a:bodyPr/>
          <a:lstStyle/>
          <a:p>
            <a:r>
              <a:rPr lang="en-US" dirty="0" smtClean="0"/>
              <a:t>Classification of FIs</a:t>
            </a:r>
          </a:p>
          <a:p>
            <a:r>
              <a:rPr lang="en-US" dirty="0" smtClean="0"/>
              <a:t>Dealer definition</a:t>
            </a:r>
          </a:p>
          <a:p>
            <a:r>
              <a:rPr lang="en-US" dirty="0" smtClean="0"/>
              <a:t>Broker definition</a:t>
            </a:r>
            <a:endParaRPr lang="en-US" dirty="0"/>
          </a:p>
        </p:txBody>
      </p:sp>
      <p:sp>
        <p:nvSpPr>
          <p:cNvPr id="4" name="Slide Number Placeholder 3"/>
          <p:cNvSpPr>
            <a:spLocks noGrp="1"/>
          </p:cNvSpPr>
          <p:nvPr>
            <p:ph type="sldNum" sz="quarter" idx="10"/>
          </p:nvPr>
        </p:nvSpPr>
        <p:spPr/>
        <p:txBody>
          <a:bodyPr/>
          <a:lstStyle/>
          <a:p>
            <a:pPr>
              <a:defRPr/>
            </a:pPr>
            <a:fld id="{2CE9EA79-D759-4BF4-BF62-9B02F9F90E52}" type="slidenum">
              <a:rPr lang="en-US" altLang="en-US" smtClean="0"/>
              <a:pPr>
                <a:defRPr/>
              </a:pPr>
              <a:t>11</a:t>
            </a:fld>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410311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latin typeface="+mn-lt"/>
                <a:ea typeface="新細明體" charset="-120"/>
              </a:rPr>
              <a:t>Conflicts of Interest</a:t>
            </a:r>
            <a:endParaRPr lang="zh-TW" altLang="en-US" sz="2000" dirty="0" smtClean="0">
              <a:latin typeface="+mn-lt"/>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1" i="0" u="none" strike="noStrike" kern="1200" cap="none" spc="0" normalizeH="0" baseline="0" noProof="0" dirty="0">
              <a:ln>
                <a:noFill/>
              </a:ln>
              <a:solidFill>
                <a:srgbClr val="C00000"/>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12</a:t>
            </a:fld>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altLang="zh-TW" smtClean="0"/>
              <a:t>Financial Intermediaries</a:t>
            </a:r>
          </a:p>
        </p:txBody>
      </p:sp>
      <p:sp>
        <p:nvSpPr>
          <p:cNvPr id="2" name="Text Placeholder 1"/>
          <p:cNvSpPr>
            <a:spLocks noGrp="1"/>
          </p:cNvSpPr>
          <p:nvPr>
            <p:ph type="body" idx="1"/>
          </p:nvPr>
        </p:nvSpPr>
        <p:spPr/>
        <p:txBody>
          <a:bodyPr/>
          <a:lstStyle/>
          <a:p>
            <a:r>
              <a:rPr lang="en-US" altLang="zh-TW" smtClean="0"/>
              <a:t>Deposit Intermediaries</a:t>
            </a:r>
            <a:endParaRPr lang="en-US" altLang="zh-TW" dirty="0"/>
          </a:p>
        </p:txBody>
      </p:sp>
      <p:sp>
        <p:nvSpPr>
          <p:cNvPr id="60419" name="Rectangle 3"/>
          <p:cNvSpPr>
            <a:spLocks noGrp="1" noChangeArrowheads="1"/>
          </p:cNvSpPr>
          <p:nvPr>
            <p:ph sz="half" idx="2"/>
          </p:nvPr>
        </p:nvSpPr>
        <p:spPr/>
        <p:txBody>
          <a:bodyPr/>
          <a:lstStyle/>
          <a:p>
            <a:r>
              <a:rPr lang="en-US" altLang="zh-TW" smtClean="0"/>
              <a:t>Commercial Banks</a:t>
            </a:r>
          </a:p>
          <a:p>
            <a:r>
              <a:rPr lang="en-US" altLang="zh-TW" smtClean="0"/>
              <a:t>Savings Banks</a:t>
            </a:r>
          </a:p>
          <a:p>
            <a:r>
              <a:rPr lang="en-US" altLang="zh-TW" smtClean="0"/>
              <a:t>Mutual Banks</a:t>
            </a:r>
          </a:p>
          <a:p>
            <a:r>
              <a:rPr lang="en-US" altLang="zh-TW" smtClean="0"/>
              <a:t>Post Office</a:t>
            </a:r>
          </a:p>
          <a:p>
            <a:r>
              <a:rPr lang="en-US" altLang="zh-TW" smtClean="0"/>
              <a:t>Central Bank</a:t>
            </a:r>
            <a:endParaRPr lang="en-US" altLang="zh-TW" dirty="0" smtClean="0"/>
          </a:p>
        </p:txBody>
      </p:sp>
      <p:sp>
        <p:nvSpPr>
          <p:cNvPr id="3" name="Text Placeholder 2"/>
          <p:cNvSpPr>
            <a:spLocks noGrp="1"/>
          </p:cNvSpPr>
          <p:nvPr>
            <p:ph type="body" sz="quarter" idx="3"/>
          </p:nvPr>
        </p:nvSpPr>
        <p:spPr/>
        <p:txBody>
          <a:bodyPr/>
          <a:lstStyle/>
          <a:p>
            <a:r>
              <a:rPr lang="en-US" altLang="zh-TW" smtClean="0"/>
              <a:t>Non-Deposit Intermediaries</a:t>
            </a:r>
            <a:endParaRPr lang="en-US" altLang="zh-TW" dirty="0"/>
          </a:p>
        </p:txBody>
      </p:sp>
      <p:sp>
        <p:nvSpPr>
          <p:cNvPr id="60420" name="Rectangle 4"/>
          <p:cNvSpPr>
            <a:spLocks noGrp="1" noChangeArrowheads="1"/>
          </p:cNvSpPr>
          <p:nvPr>
            <p:ph sz="quarter" idx="4"/>
          </p:nvPr>
        </p:nvSpPr>
        <p:spPr/>
        <p:txBody>
          <a:bodyPr/>
          <a:lstStyle/>
          <a:p>
            <a:r>
              <a:rPr lang="en-US" altLang="zh-TW" smtClean="0"/>
              <a:t>Contractual Intermediaries</a:t>
            </a:r>
          </a:p>
          <a:p>
            <a:pPr lvl="1"/>
            <a:r>
              <a:rPr lang="en-US" altLang="zh-TW" smtClean="0"/>
              <a:t>Insurers</a:t>
            </a:r>
          </a:p>
          <a:p>
            <a:pPr lvl="1"/>
            <a:r>
              <a:rPr lang="en-US" altLang="zh-TW" smtClean="0"/>
              <a:t>Pension Funds</a:t>
            </a:r>
          </a:p>
          <a:p>
            <a:r>
              <a:rPr lang="en-US" altLang="zh-TW" smtClean="0"/>
              <a:t>Portfolio Institutions</a:t>
            </a:r>
          </a:p>
          <a:p>
            <a:pPr lvl="1"/>
            <a:r>
              <a:rPr lang="en-US" altLang="zh-TW" smtClean="0"/>
              <a:t>Unit trusts</a:t>
            </a:r>
          </a:p>
          <a:p>
            <a:r>
              <a:rPr lang="en-US" altLang="zh-TW" smtClean="0"/>
              <a:t>Other FIs</a:t>
            </a:r>
          </a:p>
          <a:p>
            <a:pPr lvl="1"/>
            <a:r>
              <a:rPr lang="en-US" altLang="zh-TW" smtClean="0"/>
              <a:t>Finance Companies</a:t>
            </a:r>
            <a:endParaRPr lang="en-US" altLang="zh-TW" dirty="0" smtClean="0"/>
          </a:p>
        </p:txBody>
      </p:sp>
      <p:sp>
        <p:nvSpPr>
          <p:cNvPr id="32772" name="Slide Number Placeholder 6"/>
          <p:cNvSpPr>
            <a:spLocks noGrp="1"/>
          </p:cNvSpPr>
          <p:nvPr>
            <p:ph type="sldNum" sz="quarter" idx="10"/>
          </p:nvPr>
        </p:nvSpPr>
        <p:spPr/>
        <p:txBody>
          <a:bodyPr/>
          <a:lstStyle/>
          <a:p>
            <a:fld id="{B1BEE108-7113-454A-99F2-5E9BC27F2F68}" type="slidenum">
              <a:rPr lang="en-US" altLang="en-US" smtClean="0"/>
              <a:pPr/>
              <a:t>13</a:t>
            </a:fld>
            <a:endParaRPr lang="en-US" altLang="en-US"/>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0">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20">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20">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0420">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6042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zh-TW" smtClean="0">
                <a:ea typeface="PMingLiU" pitchFamily="18" charset="-120"/>
              </a:rPr>
              <a:t>Financial Intermediation</a:t>
            </a:r>
          </a:p>
        </p:txBody>
      </p:sp>
      <p:sp>
        <p:nvSpPr>
          <p:cNvPr id="33796" name="Slide Number Placeholder 4"/>
          <p:cNvSpPr>
            <a:spLocks noGrp="1"/>
          </p:cNvSpPr>
          <p:nvPr>
            <p:ph type="sldNum" sz="quarter" idx="10"/>
          </p:nvPr>
        </p:nvSpPr>
        <p:spPr>
          <a:noFill/>
        </p:spPr>
        <p:txBody>
          <a:bodyPr/>
          <a:lstStyle/>
          <a:p>
            <a:fld id="{775A0E49-F0DF-4193-87AD-CAEEA055E0F4}" type="slidenum">
              <a:rPr lang="en-US" altLang="en-US"/>
              <a:pPr/>
              <a:t>14</a:t>
            </a:fld>
            <a:endParaRPr lang="en-US" altLang="en-US"/>
          </a:p>
        </p:txBody>
      </p:sp>
      <p:sp>
        <p:nvSpPr>
          <p:cNvPr id="62469" name="AutoShape 5"/>
          <p:cNvSpPr>
            <a:spLocks noChangeArrowheads="1"/>
          </p:cNvSpPr>
          <p:nvPr/>
        </p:nvSpPr>
        <p:spPr bwMode="auto">
          <a:xfrm>
            <a:off x="2667000" y="2133600"/>
            <a:ext cx="3810000" cy="3581400"/>
          </a:xfrm>
          <a:prstGeom prst="lightningBol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u="sng" dirty="0">
                <a:latin typeface="+mn-lt"/>
                <a:ea typeface="PMingLiU" pitchFamily="18" charset="-120"/>
              </a:rPr>
              <a:t>Requirements</a:t>
            </a:r>
            <a:r>
              <a:rPr lang="en-US" altLang="zh-TW" sz="2000" b="1" dirty="0">
                <a:latin typeface="+mn-lt"/>
                <a:ea typeface="PMingLiU" pitchFamily="18" charset="-120"/>
              </a:rPr>
              <a:t>:</a:t>
            </a:r>
          </a:p>
          <a:p>
            <a:pPr algn="ctr"/>
            <a:r>
              <a:rPr lang="en-US" altLang="zh-TW" sz="2000" b="1" dirty="0">
                <a:latin typeface="+mn-lt"/>
                <a:ea typeface="PMingLiU" pitchFamily="18" charset="-120"/>
              </a:rPr>
              <a:t>Risk</a:t>
            </a:r>
          </a:p>
          <a:p>
            <a:pPr algn="ctr"/>
            <a:r>
              <a:rPr lang="en-US" altLang="zh-TW" sz="2000" b="1" dirty="0">
                <a:latin typeface="+mn-lt"/>
                <a:ea typeface="PMingLiU" pitchFamily="18" charset="-120"/>
              </a:rPr>
              <a:t>Return</a:t>
            </a:r>
          </a:p>
          <a:p>
            <a:pPr algn="ctr"/>
            <a:r>
              <a:rPr lang="en-US" altLang="zh-TW" sz="2000" b="1" dirty="0">
                <a:latin typeface="+mn-lt"/>
                <a:ea typeface="PMingLiU" pitchFamily="18" charset="-120"/>
              </a:rPr>
              <a:t>Maturity</a:t>
            </a:r>
          </a:p>
          <a:p>
            <a:pPr algn="ctr"/>
            <a:endParaRPr lang="zh-TW" altLang="en-US" sz="2000" b="1" dirty="0">
              <a:latin typeface="+mn-lt"/>
              <a:ea typeface="PMingLiU" pitchFamily="18" charset="-120"/>
            </a:endParaRPr>
          </a:p>
        </p:txBody>
      </p:sp>
      <p:sp>
        <p:nvSpPr>
          <p:cNvPr id="10"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8" name="Rectangle 3"/>
          <p:cNvSpPr>
            <a:spLocks noChangeArrowheads="1"/>
          </p:cNvSpPr>
          <p:nvPr/>
        </p:nvSpPr>
        <p:spPr bwMode="auto">
          <a:xfrm>
            <a:off x="536121" y="2286000"/>
            <a:ext cx="1747158" cy="3048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Lenders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Surplus </a:t>
            </a:r>
          </a:p>
          <a:p>
            <a:pPr algn="ctr"/>
            <a:r>
              <a:rPr lang="en-US" altLang="zh-TW" sz="2000" dirty="0">
                <a:solidFill>
                  <a:sysClr val="windowText" lastClr="000000"/>
                </a:solidFill>
                <a:latin typeface="+mn-lt"/>
                <a:ea typeface="PMingLiU" pitchFamily="18" charset="-120"/>
              </a:rPr>
              <a:t>of Funds</a:t>
            </a:r>
          </a:p>
        </p:txBody>
      </p:sp>
      <p:sp>
        <p:nvSpPr>
          <p:cNvPr id="9" name="Rectangle 4"/>
          <p:cNvSpPr>
            <a:spLocks noChangeArrowheads="1"/>
          </p:cNvSpPr>
          <p:nvPr/>
        </p:nvSpPr>
        <p:spPr bwMode="auto">
          <a:xfrm>
            <a:off x="6999890" y="2286000"/>
            <a:ext cx="1686910" cy="3124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Borrowers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Shortage</a:t>
            </a:r>
          </a:p>
          <a:p>
            <a:pPr algn="ctr"/>
            <a:r>
              <a:rPr lang="en-US" altLang="zh-TW" sz="2000" dirty="0">
                <a:solidFill>
                  <a:sysClr val="windowText" lastClr="000000"/>
                </a:solidFill>
                <a:latin typeface="+mn-lt"/>
                <a:ea typeface="PMingLiU" pitchFamily="18" charset="-120"/>
              </a:rPr>
              <a:t>of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fade">
                                      <p:cBhvr>
                                        <p:cTn id="1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autoUpdateAnimBg="0"/>
      <p:bldP spid="8" grpId="0" animBg="1" autoUpdateAnimBg="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en-US" altLang="zh-TW" smtClean="0"/>
              <a:t>Financial Intermediation (Cont)</a:t>
            </a:r>
            <a:endParaRPr lang="en-US" altLang="zh-TW" dirty="0" smtClean="0"/>
          </a:p>
        </p:txBody>
      </p:sp>
      <p:sp>
        <p:nvSpPr>
          <p:cNvPr id="34820" name="Slide Number Placeholder 4"/>
          <p:cNvSpPr>
            <a:spLocks noGrp="1"/>
          </p:cNvSpPr>
          <p:nvPr>
            <p:ph type="sldNum" sz="quarter" idx="10"/>
          </p:nvPr>
        </p:nvSpPr>
        <p:spPr/>
        <p:txBody>
          <a:bodyPr/>
          <a:lstStyle/>
          <a:p>
            <a:fld id="{BE4C96A5-C26F-4D70-98BD-44D8246464B3}" type="slidenum">
              <a:rPr lang="en-US" altLang="en-US" smtClean="0"/>
              <a:pPr/>
              <a:t>15</a:t>
            </a:fld>
            <a:endParaRPr lang="en-US" altLang="en-US"/>
          </a:p>
        </p:txBody>
      </p:sp>
      <p:sp>
        <p:nvSpPr>
          <p:cNvPr id="20" name="Footer Placeholder 4"/>
          <p:cNvSpPr>
            <a:spLocks noGrp="1"/>
          </p:cNvSpPr>
          <p:nvPr>
            <p:ph type="ftr" sz="quarter" idx="11"/>
          </p:nvPr>
        </p:nvSpPr>
        <p:spPr/>
        <p:txBody>
          <a:bodyPr/>
          <a:lstStyle/>
          <a:p>
            <a:r>
              <a:rPr lang="en-US" altLang="en-US" smtClean="0"/>
              <a:t>Foundations of Financial Institutions</a:t>
            </a:r>
            <a:endParaRPr lang="en-US" altLang="en-US" dirty="0"/>
          </a:p>
        </p:txBody>
      </p:sp>
      <p:sp>
        <p:nvSpPr>
          <p:cNvPr id="2" name="Pentagon 1"/>
          <p:cNvSpPr/>
          <p:nvPr/>
        </p:nvSpPr>
        <p:spPr>
          <a:xfrm>
            <a:off x="2283278" y="2819400"/>
            <a:ext cx="1602922"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Money</a:t>
            </a:r>
            <a:endParaRPr lang="de-DE" sz="1600" b="1" dirty="0"/>
          </a:p>
        </p:txBody>
      </p:sp>
      <p:sp>
        <p:nvSpPr>
          <p:cNvPr id="21" name="Pentagon 20"/>
          <p:cNvSpPr/>
          <p:nvPr/>
        </p:nvSpPr>
        <p:spPr>
          <a:xfrm>
            <a:off x="5573110" y="2819400"/>
            <a:ext cx="142678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Money</a:t>
            </a:r>
            <a:endParaRPr lang="de-DE" sz="1600" b="1" dirty="0"/>
          </a:p>
        </p:txBody>
      </p:sp>
      <p:sp>
        <p:nvSpPr>
          <p:cNvPr id="22" name="Pentagon 21"/>
          <p:cNvSpPr/>
          <p:nvPr/>
        </p:nvSpPr>
        <p:spPr>
          <a:xfrm flipH="1">
            <a:off x="5562600" y="3733800"/>
            <a:ext cx="1437290" cy="1371600"/>
          </a:xfrm>
          <a:prstGeom prst="homePlate">
            <a:avLst>
              <a:gd name="adj" fmla="val 28665"/>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Claim on Borrower</a:t>
            </a:r>
          </a:p>
          <a:p>
            <a:pPr algn="ctr"/>
            <a:r>
              <a:rPr lang="en-US" sz="1600" dirty="0" smtClean="0"/>
              <a:t>(Primary Securities)</a:t>
            </a:r>
            <a:endParaRPr lang="de-DE" sz="1600" dirty="0"/>
          </a:p>
        </p:txBody>
      </p:sp>
      <p:sp>
        <p:nvSpPr>
          <p:cNvPr id="23" name="Pentagon 22"/>
          <p:cNvSpPr/>
          <p:nvPr/>
        </p:nvSpPr>
        <p:spPr>
          <a:xfrm flipH="1">
            <a:off x="2283275" y="3676710"/>
            <a:ext cx="1608783" cy="1371600"/>
          </a:xfrm>
          <a:prstGeom prst="homePlate">
            <a:avLst>
              <a:gd name="adj" fmla="val 2947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Claim on Financial Intermediary </a:t>
            </a:r>
            <a:r>
              <a:rPr lang="en-US" sz="1600" dirty="0" smtClean="0"/>
              <a:t>(Indirect Securities)</a:t>
            </a:r>
            <a:endParaRPr lang="de-DE" sz="1600" dirty="0"/>
          </a:p>
        </p:txBody>
      </p:sp>
      <p:sp>
        <p:nvSpPr>
          <p:cNvPr id="24" name="Rectangle 4"/>
          <p:cNvSpPr>
            <a:spLocks noChangeArrowheads="1"/>
          </p:cNvSpPr>
          <p:nvPr/>
        </p:nvSpPr>
        <p:spPr bwMode="auto">
          <a:xfrm>
            <a:off x="3886200" y="2286000"/>
            <a:ext cx="1686910" cy="3124200"/>
          </a:xfrm>
          <a:prstGeom prst="rect">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bg1"/>
                </a:solidFill>
                <a:ea typeface="PMingLiU" pitchFamily="18" charset="-120"/>
              </a:rPr>
              <a:t>Financial</a:t>
            </a:r>
          </a:p>
          <a:p>
            <a:pPr algn="ctr"/>
            <a:r>
              <a:rPr lang="en-US" altLang="zh-TW" sz="2000" b="1" dirty="0">
                <a:solidFill>
                  <a:schemeClr val="bg1"/>
                </a:solidFill>
                <a:ea typeface="PMingLiU" pitchFamily="18" charset="-120"/>
              </a:rPr>
              <a:t>Intermediary</a:t>
            </a:r>
          </a:p>
        </p:txBody>
      </p:sp>
      <p:sp>
        <p:nvSpPr>
          <p:cNvPr id="18" name="Rectangle 3"/>
          <p:cNvSpPr>
            <a:spLocks noChangeArrowheads="1"/>
          </p:cNvSpPr>
          <p:nvPr/>
        </p:nvSpPr>
        <p:spPr bwMode="auto">
          <a:xfrm>
            <a:off x="536121" y="2286000"/>
            <a:ext cx="1747158" cy="3048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Lenders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Surplus </a:t>
            </a:r>
          </a:p>
          <a:p>
            <a:pPr algn="ctr"/>
            <a:r>
              <a:rPr lang="en-US" altLang="zh-TW" sz="2000" dirty="0">
                <a:solidFill>
                  <a:sysClr val="windowText" lastClr="000000"/>
                </a:solidFill>
                <a:latin typeface="+mn-lt"/>
                <a:ea typeface="PMingLiU" pitchFamily="18" charset="-120"/>
              </a:rPr>
              <a:t>of Funds</a:t>
            </a:r>
          </a:p>
        </p:txBody>
      </p:sp>
      <p:sp>
        <p:nvSpPr>
          <p:cNvPr id="19" name="Rectangle 4"/>
          <p:cNvSpPr>
            <a:spLocks noChangeArrowheads="1"/>
          </p:cNvSpPr>
          <p:nvPr/>
        </p:nvSpPr>
        <p:spPr bwMode="auto">
          <a:xfrm>
            <a:off x="6999890" y="2286000"/>
            <a:ext cx="1686910" cy="3124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ysClr val="windowText" lastClr="000000"/>
                </a:solidFill>
                <a:latin typeface="+mn-lt"/>
                <a:ea typeface="PMingLiU" pitchFamily="18" charset="-120"/>
              </a:rPr>
              <a:t>Borrowers</a:t>
            </a:r>
          </a:p>
          <a:p>
            <a:pPr algn="ctr"/>
            <a:endParaRPr lang="en-US" altLang="zh-TW" sz="2000" dirty="0">
              <a:solidFill>
                <a:sysClr val="windowText" lastClr="000000"/>
              </a:solidFill>
              <a:latin typeface="+mn-lt"/>
              <a:ea typeface="PMingLiU" pitchFamily="18" charset="-120"/>
            </a:endParaRPr>
          </a:p>
          <a:p>
            <a:pPr algn="ctr"/>
            <a:r>
              <a:rPr lang="en-US" altLang="zh-TW" sz="2000" dirty="0">
                <a:solidFill>
                  <a:sysClr val="windowText" lastClr="000000"/>
                </a:solidFill>
                <a:latin typeface="+mn-lt"/>
                <a:ea typeface="PMingLiU" pitchFamily="18" charset="-120"/>
              </a:rPr>
              <a:t>Shortage</a:t>
            </a:r>
          </a:p>
          <a:p>
            <a:pPr algn="ctr"/>
            <a:r>
              <a:rPr lang="en-US" altLang="zh-TW" sz="2000" dirty="0">
                <a:solidFill>
                  <a:sysClr val="windowText" lastClr="000000"/>
                </a:solidFill>
                <a:latin typeface="+mn-lt"/>
                <a:ea typeface="PMingLiU" pitchFamily="18" charset="-120"/>
              </a:rPr>
              <a:t>of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US" altLang="zh-TW" smtClean="0"/>
              <a:t>Function of Financial Intermediaries</a:t>
            </a:r>
            <a:endParaRPr lang="en-US" altLang="zh-TW" dirty="0" smtClean="0"/>
          </a:p>
        </p:txBody>
      </p:sp>
      <p:sp>
        <p:nvSpPr>
          <p:cNvPr id="68611" name="Rectangle 3"/>
          <p:cNvSpPr>
            <a:spLocks noGrp="1" noChangeArrowheads="1"/>
          </p:cNvSpPr>
          <p:nvPr>
            <p:ph idx="1"/>
          </p:nvPr>
        </p:nvSpPr>
        <p:spPr>
          <a:xfrm>
            <a:off x="457200" y="838201"/>
            <a:ext cx="6629400" cy="5029200"/>
          </a:xfrm>
        </p:spPr>
        <p:txBody>
          <a:bodyPr>
            <a:normAutofit/>
          </a:bodyPr>
          <a:lstStyle/>
          <a:p>
            <a:r>
              <a:rPr lang="en-US" altLang="zh-TW" dirty="0" smtClean="0"/>
              <a:t>Engage in process of </a:t>
            </a:r>
            <a:r>
              <a:rPr lang="en-US" altLang="zh-TW" b="1" dirty="0" smtClean="0">
                <a:solidFill>
                  <a:schemeClr val="accent2">
                    <a:lumMod val="75000"/>
                  </a:schemeClr>
                </a:solidFill>
              </a:rPr>
              <a:t>indirect finance</a:t>
            </a:r>
          </a:p>
          <a:p>
            <a:r>
              <a:rPr lang="en-US" altLang="zh-TW" b="1" dirty="0" smtClean="0">
                <a:solidFill>
                  <a:schemeClr val="accent2">
                    <a:lumMod val="75000"/>
                  </a:schemeClr>
                </a:solidFill>
              </a:rPr>
              <a:t>More important source of finance than securities markets</a:t>
            </a:r>
          </a:p>
          <a:p>
            <a:r>
              <a:rPr lang="en-US" altLang="zh-TW" dirty="0" smtClean="0"/>
              <a:t>Reduce </a:t>
            </a:r>
            <a:r>
              <a:rPr lang="en-US" altLang="zh-TW" b="1" dirty="0" smtClean="0">
                <a:solidFill>
                  <a:schemeClr val="accent3"/>
                </a:solidFill>
              </a:rPr>
              <a:t>transactions costs </a:t>
            </a:r>
            <a:r>
              <a:rPr lang="en-US" altLang="zh-TW" dirty="0" smtClean="0"/>
              <a:t>and </a:t>
            </a:r>
            <a:r>
              <a:rPr lang="en-US" altLang="zh-TW" b="1" dirty="0" smtClean="0"/>
              <a:t>asymmetric information </a:t>
            </a:r>
          </a:p>
          <a:p>
            <a:pPr lvl="1"/>
            <a:r>
              <a:rPr lang="en-US" altLang="zh-TW" dirty="0" smtClean="0"/>
              <a:t>Reduce transactions costs by developing expertise and taking advantage of </a:t>
            </a:r>
            <a:r>
              <a:rPr lang="en-US" altLang="zh-TW" b="1" dirty="0" smtClean="0">
                <a:solidFill>
                  <a:schemeClr val="accent1"/>
                </a:solidFill>
              </a:rPr>
              <a:t>economies of scale</a:t>
            </a:r>
          </a:p>
          <a:p>
            <a:pPr lvl="1"/>
            <a:r>
              <a:rPr lang="en-US" altLang="zh-TW" dirty="0" smtClean="0"/>
              <a:t>Low transaction costs increase profits and allow some intermediaries to provide </a:t>
            </a:r>
            <a:r>
              <a:rPr lang="en-US" altLang="zh-TW" b="1" dirty="0" smtClean="0"/>
              <a:t>liquidity services</a:t>
            </a:r>
          </a:p>
          <a:p>
            <a:pPr lvl="2"/>
            <a:r>
              <a:rPr lang="en-US" altLang="zh-TW" dirty="0" smtClean="0"/>
              <a:t>Checking accounts that enable them to pay their bills easily</a:t>
            </a:r>
          </a:p>
          <a:p>
            <a:pPr lvl="2"/>
            <a:r>
              <a:rPr lang="en-US" altLang="zh-TW" dirty="0"/>
              <a:t>D</a:t>
            </a:r>
            <a:r>
              <a:rPr lang="en-US" altLang="zh-TW" dirty="0" smtClean="0"/>
              <a:t>epositors can earn interest on checking and savings accounts and yet still convert them into goods and services whenever necessary</a:t>
            </a:r>
          </a:p>
        </p:txBody>
      </p:sp>
      <p:sp>
        <p:nvSpPr>
          <p:cNvPr id="68618" name="AutoShape 10"/>
          <p:cNvSpPr>
            <a:spLocks noChangeArrowheads="1"/>
          </p:cNvSpPr>
          <p:nvPr/>
        </p:nvSpPr>
        <p:spPr bwMode="auto">
          <a:xfrm>
            <a:off x="7391400" y="381000"/>
            <a:ext cx="1613553" cy="838200"/>
          </a:xfrm>
          <a:prstGeom prst="cloudCallout">
            <a:avLst>
              <a:gd name="adj1" fmla="val -52224"/>
              <a:gd name="adj2" fmla="val 75503"/>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latin typeface="+mn-lt"/>
                <a:ea typeface="PMingLiU" pitchFamily="18" charset="-120"/>
              </a:rPr>
              <a:t>Example?</a:t>
            </a:r>
          </a:p>
        </p:txBody>
      </p:sp>
      <p:sp>
        <p:nvSpPr>
          <p:cNvPr id="35844" name="Slide Number Placeholder 5"/>
          <p:cNvSpPr>
            <a:spLocks noGrp="1"/>
          </p:cNvSpPr>
          <p:nvPr>
            <p:ph type="sldNum" sz="quarter" idx="10"/>
          </p:nvPr>
        </p:nvSpPr>
        <p:spPr/>
        <p:txBody>
          <a:bodyPr/>
          <a:lstStyle/>
          <a:p>
            <a:fld id="{BFD24757-7D2F-4A24-A216-259303E0AEB2}" type="slidenum">
              <a:rPr lang="en-US" altLang="en-US" smtClean="0"/>
              <a:pPr/>
              <a:t>16</a:t>
            </a:fld>
            <a:endParaRPr lang="en-US" altLang="en-US"/>
          </a:p>
        </p:txBody>
      </p:sp>
      <p:sp>
        <p:nvSpPr>
          <p:cNvPr id="17" name="Footer Placeholder 4"/>
          <p:cNvSpPr>
            <a:spLocks noGrp="1"/>
          </p:cNvSpPr>
          <p:nvPr>
            <p:ph type="ftr" sz="quarter" idx="11"/>
          </p:nvPr>
        </p:nvSpPr>
        <p:spPr/>
        <p:txBody>
          <a:bodyPr/>
          <a:lstStyle/>
          <a:p>
            <a:r>
              <a:rPr lang="en-US" altLang="en-US" smtClean="0"/>
              <a:t>Foundations of Financial Institutions</a:t>
            </a:r>
            <a:endParaRPr lang="en-US" altLang="en-US" dirty="0"/>
          </a:p>
        </p:txBody>
      </p:sp>
      <p:sp>
        <p:nvSpPr>
          <p:cNvPr id="68613" name="Rectangle 5"/>
          <p:cNvSpPr>
            <a:spLocks noChangeArrowheads="1"/>
          </p:cNvSpPr>
          <p:nvPr/>
        </p:nvSpPr>
        <p:spPr bwMode="auto">
          <a:xfrm>
            <a:off x="7162800" y="1390650"/>
            <a:ext cx="1828800" cy="1428750"/>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solidFill>
                  <a:schemeClr val="tx1"/>
                </a:solidFill>
                <a:ea typeface="PMingLiU" pitchFamily="18" charset="-120"/>
              </a:rPr>
              <a:t>The time &amp; money spent on carrying out financial transactions</a:t>
            </a:r>
          </a:p>
        </p:txBody>
      </p:sp>
      <p:cxnSp>
        <p:nvCxnSpPr>
          <p:cNvPr id="68614" name="AutoShape 6"/>
          <p:cNvCxnSpPr>
            <a:cxnSpLocks noChangeShapeType="1"/>
          </p:cNvCxnSpPr>
          <p:nvPr/>
        </p:nvCxnSpPr>
        <p:spPr bwMode="auto">
          <a:xfrm flipV="1">
            <a:off x="3276600" y="1905000"/>
            <a:ext cx="3886200" cy="152400"/>
          </a:xfrm>
          <a:prstGeom prst="straightConnector1">
            <a:avLst/>
          </a:prstGeom>
          <a:ln>
            <a:headEnd/>
            <a:tailEnd type="triangle" w="med" len="med"/>
          </a:ln>
        </p:spPr>
        <p:style>
          <a:lnRef idx="2">
            <a:schemeClr val="accent3"/>
          </a:lnRef>
          <a:fillRef idx="0">
            <a:schemeClr val="accent3"/>
          </a:fillRef>
          <a:effectRef idx="1">
            <a:schemeClr val="accent3"/>
          </a:effectRef>
          <a:fontRef idx="minor">
            <a:schemeClr val="tx1"/>
          </a:fontRef>
        </p:style>
      </p:cxnSp>
      <p:sp>
        <p:nvSpPr>
          <p:cNvPr id="68616" name="Rectangle 8"/>
          <p:cNvSpPr>
            <a:spLocks noChangeArrowheads="1"/>
          </p:cNvSpPr>
          <p:nvPr/>
        </p:nvSpPr>
        <p:spPr bwMode="auto">
          <a:xfrm>
            <a:off x="6906706" y="4038600"/>
            <a:ext cx="2084894" cy="19812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dirty="0">
                <a:solidFill>
                  <a:schemeClr val="tx1"/>
                </a:solidFill>
                <a:ea typeface="PMingLiU" pitchFamily="18" charset="-120"/>
              </a:rPr>
              <a:t>The reduction in transaction costs per dollar of transaction as the size (scale) of transaction increases</a:t>
            </a:r>
          </a:p>
        </p:txBody>
      </p:sp>
      <p:cxnSp>
        <p:nvCxnSpPr>
          <p:cNvPr id="68617" name="AutoShape 9"/>
          <p:cNvCxnSpPr>
            <a:cxnSpLocks noChangeShapeType="1"/>
          </p:cNvCxnSpPr>
          <p:nvPr/>
        </p:nvCxnSpPr>
        <p:spPr bwMode="auto">
          <a:xfrm>
            <a:off x="6096000" y="3200400"/>
            <a:ext cx="914400" cy="838200"/>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68620" name="AutoShape 12"/>
          <p:cNvSpPr>
            <a:spLocks noChangeArrowheads="1"/>
          </p:cNvSpPr>
          <p:nvPr/>
        </p:nvSpPr>
        <p:spPr bwMode="auto">
          <a:xfrm>
            <a:off x="7174584" y="3009900"/>
            <a:ext cx="1143000" cy="685800"/>
          </a:xfrm>
          <a:prstGeom prst="cloudCallout">
            <a:avLst>
              <a:gd name="adj1" fmla="val -114954"/>
              <a:gd name="adj2" fmla="val -150024"/>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en-US" altLang="zh-TW">
                <a:latin typeface="+mn-lt"/>
                <a:ea typeface="PMingLiU" pitchFamily="18" charset="-120"/>
              </a:rPr>
              <a:t>?</a:t>
            </a:r>
          </a:p>
        </p:txBody>
      </p:sp>
      <p:cxnSp>
        <p:nvCxnSpPr>
          <p:cNvPr id="35846" name="Straight Connector 35845"/>
          <p:cNvCxnSpPr/>
          <p:nvPr/>
        </p:nvCxnSpPr>
        <p:spPr>
          <a:xfrm flipH="1" flipV="1">
            <a:off x="4495800" y="3124200"/>
            <a:ext cx="1600200" cy="762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animEffect transition="in" filter="fade">
                                      <p:cBhvr>
                                        <p:cTn id="19" dur="500"/>
                                        <p:tgtEl>
                                          <p:spTgt spid="686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fade">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618"/>
                                        </p:tgtEl>
                                        <p:attrNameLst>
                                          <p:attrName>style.visibility</p:attrName>
                                        </p:attrNameLst>
                                      </p:cBhvr>
                                      <p:to>
                                        <p:strVal val="visible"/>
                                      </p:to>
                                    </p:set>
                                    <p:animEffect transition="in" filter="fade">
                                      <p:cBhvr>
                                        <p:cTn id="27" dur="500"/>
                                        <p:tgtEl>
                                          <p:spTgt spid="686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620"/>
                                        </p:tgtEl>
                                        <p:attrNameLst>
                                          <p:attrName>style.visibility</p:attrName>
                                        </p:attrNameLst>
                                      </p:cBhvr>
                                      <p:to>
                                        <p:strVal val="visible"/>
                                      </p:to>
                                    </p:set>
                                    <p:animEffect transition="in" filter="fade">
                                      <p:cBhvr>
                                        <p:cTn id="32" dur="500"/>
                                        <p:tgtEl>
                                          <p:spTgt spid="686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611">
                                            <p:txEl>
                                              <p:pRg st="3" end="3"/>
                                            </p:txEl>
                                          </p:spTgt>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5846"/>
                                        </p:tgtEl>
                                        <p:attrNameLst>
                                          <p:attrName>style.visibility</p:attrName>
                                        </p:attrNameLst>
                                      </p:cBhvr>
                                      <p:to>
                                        <p:strVal val="visible"/>
                                      </p:to>
                                    </p:set>
                                    <p:animEffect transition="in" filter="fade">
                                      <p:cBhvr>
                                        <p:cTn id="39" dur="500"/>
                                        <p:tgtEl>
                                          <p:spTgt spid="35846"/>
                                        </p:tgtEl>
                                      </p:cBhvr>
                                    </p:animEffect>
                                  </p:childTnLst>
                                </p:cTn>
                              </p:par>
                              <p:par>
                                <p:cTn id="40" presetID="10" presetClass="entr" presetSubtype="0" fill="hold" nodeType="withEffect">
                                  <p:stCondLst>
                                    <p:cond delay="0"/>
                                  </p:stCondLst>
                                  <p:childTnLst>
                                    <p:set>
                                      <p:cBhvr>
                                        <p:cTn id="41" dur="1" fill="hold">
                                          <p:stCondLst>
                                            <p:cond delay="0"/>
                                          </p:stCondLst>
                                        </p:cTn>
                                        <p:tgtEl>
                                          <p:spTgt spid="68617"/>
                                        </p:tgtEl>
                                        <p:attrNameLst>
                                          <p:attrName>style.visibility</p:attrName>
                                        </p:attrNameLst>
                                      </p:cBhvr>
                                      <p:to>
                                        <p:strVal val="visible"/>
                                      </p:to>
                                    </p:set>
                                    <p:animEffect transition="in" filter="fade">
                                      <p:cBhvr>
                                        <p:cTn id="42" dur="500"/>
                                        <p:tgtEl>
                                          <p:spTgt spid="686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616"/>
                                        </p:tgtEl>
                                        <p:attrNameLst>
                                          <p:attrName>style.visibility</p:attrName>
                                        </p:attrNameLst>
                                      </p:cBhvr>
                                      <p:to>
                                        <p:strVal val="visible"/>
                                      </p:to>
                                    </p:set>
                                    <p:animEffect transition="in" filter="fade">
                                      <p:cBhvr>
                                        <p:cTn id="45" dur="500"/>
                                        <p:tgtEl>
                                          <p:spTgt spid="686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bldLvl="2" autoUpdateAnimBg="0"/>
      <p:bldP spid="68618" grpId="0" animBg="1"/>
      <p:bldP spid="68613" grpId="0" animBg="1"/>
      <p:bldP spid="68616" grpId="0" animBg="1"/>
      <p:bldP spid="6862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en-US" altLang="zh-TW" smtClean="0"/>
              <a:t>Function of Financial Intermediaries</a:t>
            </a:r>
          </a:p>
        </p:txBody>
      </p:sp>
      <p:sp>
        <p:nvSpPr>
          <p:cNvPr id="70659" name="Rectangle 3"/>
          <p:cNvSpPr>
            <a:spLocks noGrp="1" noChangeArrowheads="1"/>
          </p:cNvSpPr>
          <p:nvPr>
            <p:ph idx="1"/>
          </p:nvPr>
        </p:nvSpPr>
        <p:spPr/>
        <p:txBody>
          <a:bodyPr/>
          <a:lstStyle/>
          <a:p>
            <a:r>
              <a:rPr lang="en-US" altLang="zh-TW" dirty="0" smtClean="0"/>
              <a:t>Another benefit made possible by the financial intermediaries’ low transaction costs is that they can </a:t>
            </a:r>
            <a:r>
              <a:rPr lang="en-US" altLang="zh-TW" b="1" dirty="0" smtClean="0">
                <a:solidFill>
                  <a:schemeClr val="accent2">
                    <a:lumMod val="75000"/>
                  </a:schemeClr>
                </a:solidFill>
              </a:rPr>
              <a:t>help reduce the exposure of investors to risk</a:t>
            </a:r>
            <a:r>
              <a:rPr lang="en-US" altLang="zh-TW" dirty="0" smtClean="0"/>
              <a:t>, through a process known as </a:t>
            </a:r>
            <a:r>
              <a:rPr lang="en-US" altLang="zh-TW" b="1" dirty="0" smtClean="0">
                <a:solidFill>
                  <a:schemeClr val="accent2">
                    <a:lumMod val="75000"/>
                  </a:schemeClr>
                </a:solidFill>
              </a:rPr>
              <a:t>risk sharing</a:t>
            </a:r>
          </a:p>
          <a:p>
            <a:pPr lvl="1"/>
            <a:r>
              <a:rPr lang="en-US" altLang="zh-TW" dirty="0" smtClean="0"/>
              <a:t>Financial intermediaries create and sell assets with lesser risk to one party in order to buy assets with greater risk from another party</a:t>
            </a:r>
          </a:p>
          <a:p>
            <a:pPr lvl="1"/>
            <a:r>
              <a:rPr lang="en-US" altLang="zh-TW" dirty="0" smtClean="0"/>
              <a:t>This process is referred to as </a:t>
            </a:r>
            <a:r>
              <a:rPr lang="en-US" altLang="zh-TW" b="1" dirty="0" smtClean="0">
                <a:solidFill>
                  <a:schemeClr val="accent2">
                    <a:lumMod val="75000"/>
                  </a:schemeClr>
                </a:solidFill>
              </a:rPr>
              <a:t>asset transformation</a:t>
            </a:r>
            <a:r>
              <a:rPr lang="en-US" altLang="zh-TW" dirty="0" smtClean="0"/>
              <a:t>, because in a sense risky assets are turned into safer assets for investors</a:t>
            </a:r>
          </a:p>
          <a:p>
            <a:r>
              <a:rPr lang="en-US" altLang="zh-TW" dirty="0" smtClean="0"/>
              <a:t>Banks can also enjoy </a:t>
            </a:r>
            <a:r>
              <a:rPr lang="en-US" altLang="zh-TW" b="1" dirty="0" smtClean="0">
                <a:solidFill>
                  <a:schemeClr val="accent2">
                    <a:lumMod val="75000"/>
                  </a:schemeClr>
                </a:solidFill>
              </a:rPr>
              <a:t>economies of scope </a:t>
            </a:r>
            <a:r>
              <a:rPr lang="en-US" altLang="zh-TW" dirty="0" smtClean="0"/>
              <a:t>by providing multiple services to their customers</a:t>
            </a:r>
          </a:p>
        </p:txBody>
      </p:sp>
      <p:sp>
        <p:nvSpPr>
          <p:cNvPr id="36868" name="Slide Number Placeholder 5"/>
          <p:cNvSpPr>
            <a:spLocks noGrp="1"/>
          </p:cNvSpPr>
          <p:nvPr>
            <p:ph type="sldNum" sz="quarter" idx="10"/>
          </p:nvPr>
        </p:nvSpPr>
        <p:spPr/>
        <p:txBody>
          <a:bodyPr/>
          <a:lstStyle/>
          <a:p>
            <a:fld id="{B489413D-441D-438F-87DD-CCF7114B13F9}" type="slidenum">
              <a:rPr lang="en-US" altLang="en-US" smtClean="0"/>
              <a:pPr/>
              <a:t>17</a:t>
            </a:fld>
            <a:endParaRPr lang="en-US" altLang="en-US"/>
          </a:p>
        </p:txBody>
      </p:sp>
      <p:sp>
        <p:nvSpPr>
          <p:cNvPr id="70661" name="AutoShape 5"/>
          <p:cNvSpPr>
            <a:spLocks noChangeArrowheads="1"/>
          </p:cNvSpPr>
          <p:nvPr/>
        </p:nvSpPr>
        <p:spPr bwMode="auto">
          <a:xfrm>
            <a:off x="5562600" y="5261429"/>
            <a:ext cx="1143000" cy="834571"/>
          </a:xfrm>
          <a:prstGeom prst="cloudCallout">
            <a:avLst>
              <a:gd name="adj1" fmla="val -127857"/>
              <a:gd name="adj2" fmla="val -44092"/>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a:lstStyle/>
          <a:p>
            <a:pPr algn="ctr"/>
            <a:r>
              <a:rPr lang="en-US" altLang="zh-TW" sz="2800" b="1">
                <a:solidFill>
                  <a:schemeClr val="tx1"/>
                </a:solidFill>
                <a:ea typeface="PMingLiU" pitchFamily="18" charset="-120"/>
              </a:rPr>
              <a:t>?</a:t>
            </a:r>
          </a:p>
        </p:txBody>
      </p:sp>
      <p:sp>
        <p:nvSpPr>
          <p:cNvPr id="13"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par>
                                <p:cTn id="19" presetID="9" presetClass="entr" presetSubtype="0" fill="hold" grpId="0" nodeType="withEffect">
                                  <p:stCondLst>
                                    <p:cond delay="0"/>
                                  </p:stCondLst>
                                  <p:childTnLst>
                                    <p:set>
                                      <p:cBhvr>
                                        <p:cTn id="20" dur="1" fill="hold">
                                          <p:stCondLst>
                                            <p:cond delay="0"/>
                                          </p:stCondLst>
                                        </p:cTn>
                                        <p:tgtEl>
                                          <p:spTgt spid="70661"/>
                                        </p:tgtEl>
                                        <p:attrNameLst>
                                          <p:attrName>style.visibility</p:attrName>
                                        </p:attrNameLst>
                                      </p:cBhvr>
                                      <p:to>
                                        <p:strVal val="visible"/>
                                      </p:to>
                                    </p:set>
                                    <p:animEffect transition="in" filter="dissolve">
                                      <p:cBhvr>
                                        <p:cTn id="21"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P spid="706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altLang="zh-TW" dirty="0" smtClean="0">
                <a:solidFill>
                  <a:schemeClr val="accent2">
                    <a:lumMod val="75000"/>
                  </a:schemeClr>
                </a:solidFill>
                <a:ea typeface="PMingLiU" pitchFamily="18" charset="-120"/>
              </a:rPr>
              <a:t>Banks </a:t>
            </a:r>
            <a:r>
              <a:rPr lang="en-US" altLang="zh-TW" dirty="0" smtClean="0">
                <a:ea typeface="PMingLiU" pitchFamily="18" charset="-120"/>
              </a:rPr>
              <a:t>as Financial Intermediaries</a:t>
            </a:r>
          </a:p>
        </p:txBody>
      </p:sp>
      <p:sp>
        <p:nvSpPr>
          <p:cNvPr id="38916" name="Slide Number Placeholder 4"/>
          <p:cNvSpPr>
            <a:spLocks noGrp="1"/>
          </p:cNvSpPr>
          <p:nvPr>
            <p:ph type="sldNum" sz="quarter" idx="10"/>
          </p:nvPr>
        </p:nvSpPr>
        <p:spPr>
          <a:noFill/>
        </p:spPr>
        <p:txBody>
          <a:bodyPr/>
          <a:lstStyle/>
          <a:p>
            <a:fld id="{DC2176EE-45F5-4E86-BC32-BDDB4F56E567}" type="slidenum">
              <a:rPr lang="en-US" altLang="en-US"/>
              <a:pPr/>
              <a:t>18</a:t>
            </a:fld>
            <a:endParaRPr lang="en-US" altLang="en-US"/>
          </a:p>
        </p:txBody>
      </p:sp>
      <p:sp>
        <p:nvSpPr>
          <p:cNvPr id="74755" name="Rectangle 3"/>
          <p:cNvSpPr>
            <a:spLocks noChangeArrowheads="1"/>
          </p:cNvSpPr>
          <p:nvPr/>
        </p:nvSpPr>
        <p:spPr bwMode="auto">
          <a:xfrm>
            <a:off x="194310" y="2514600"/>
            <a:ext cx="2396490" cy="2286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Lenders</a:t>
            </a:r>
            <a:endParaRPr lang="en-US" altLang="zh-TW" sz="2000"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74756" name="Rectangle 4"/>
          <p:cNvSpPr>
            <a:spLocks noChangeArrowheads="1"/>
          </p:cNvSpPr>
          <p:nvPr/>
        </p:nvSpPr>
        <p:spPr bwMode="auto">
          <a:xfrm>
            <a:off x="6518910" y="2514600"/>
            <a:ext cx="2396490" cy="24384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Borrowers</a:t>
            </a:r>
            <a:endParaRPr lang="en-US" altLang="zh-TW" sz="2000" u="sng"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74757" name="Oval 5"/>
          <p:cNvSpPr>
            <a:spLocks noChangeArrowheads="1"/>
          </p:cNvSpPr>
          <p:nvPr/>
        </p:nvSpPr>
        <p:spPr bwMode="auto">
          <a:xfrm>
            <a:off x="3750310" y="2971800"/>
            <a:ext cx="1625600" cy="1524000"/>
          </a:xfrm>
          <a:prstGeom prst="ellipse">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400" b="1" dirty="0">
                <a:solidFill>
                  <a:schemeClr val="bg1"/>
                </a:solidFill>
                <a:latin typeface="+mn-lt"/>
                <a:ea typeface="PMingLiU" pitchFamily="18" charset="-120"/>
              </a:rPr>
              <a:t>Bank</a:t>
            </a:r>
          </a:p>
        </p:txBody>
      </p:sp>
      <p:sp>
        <p:nvSpPr>
          <p:cNvPr id="14"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2" name="Pentagon 11"/>
          <p:cNvSpPr/>
          <p:nvPr/>
        </p:nvSpPr>
        <p:spPr>
          <a:xfrm>
            <a:off x="2607310" y="3505200"/>
            <a:ext cx="114300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Deposits</a:t>
            </a:r>
            <a:endParaRPr lang="de-DE" sz="1600" b="1" dirty="0"/>
          </a:p>
        </p:txBody>
      </p:sp>
      <p:sp>
        <p:nvSpPr>
          <p:cNvPr id="13" name="Pentagon 12"/>
          <p:cNvSpPr/>
          <p:nvPr/>
        </p:nvSpPr>
        <p:spPr>
          <a:xfrm>
            <a:off x="5375910" y="3505200"/>
            <a:ext cx="1143000" cy="457200"/>
          </a:xfrm>
          <a:prstGeom prst="homePlate">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Loans</a:t>
            </a:r>
            <a:endParaRPr lang="de-DE"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TW" dirty="0" smtClean="0">
                <a:solidFill>
                  <a:schemeClr val="accent2">
                    <a:lumMod val="75000"/>
                  </a:schemeClr>
                </a:solidFill>
                <a:ea typeface="PMingLiU" pitchFamily="18" charset="-120"/>
              </a:rPr>
              <a:t>Insurers </a:t>
            </a:r>
            <a:r>
              <a:rPr lang="en-US" altLang="zh-TW" dirty="0" smtClean="0">
                <a:ea typeface="PMingLiU" pitchFamily="18" charset="-120"/>
              </a:rPr>
              <a:t>as Financial Intermediaries</a:t>
            </a:r>
          </a:p>
        </p:txBody>
      </p:sp>
      <p:sp>
        <p:nvSpPr>
          <p:cNvPr id="39940" name="Slide Number Placeholder 4"/>
          <p:cNvSpPr>
            <a:spLocks noGrp="1"/>
          </p:cNvSpPr>
          <p:nvPr>
            <p:ph type="sldNum" sz="quarter" idx="10"/>
          </p:nvPr>
        </p:nvSpPr>
        <p:spPr>
          <a:noFill/>
        </p:spPr>
        <p:txBody>
          <a:bodyPr/>
          <a:lstStyle/>
          <a:p>
            <a:fld id="{7F113CBA-8A50-4CBD-A96E-CA4A6943D809}" type="slidenum">
              <a:rPr lang="en-US" altLang="en-US"/>
              <a:pPr/>
              <a:t>19</a:t>
            </a:fld>
            <a:endParaRPr lang="en-US" altLang="en-US"/>
          </a:p>
        </p:txBody>
      </p:sp>
      <p:sp>
        <p:nvSpPr>
          <p:cNvPr id="14"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2" name="Rectangle 3"/>
          <p:cNvSpPr>
            <a:spLocks noChangeArrowheads="1"/>
          </p:cNvSpPr>
          <p:nvPr/>
        </p:nvSpPr>
        <p:spPr bwMode="auto">
          <a:xfrm>
            <a:off x="194310" y="2514600"/>
            <a:ext cx="2396490" cy="22860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Lenders</a:t>
            </a:r>
            <a:endParaRPr lang="en-US" altLang="zh-TW" sz="2000"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Households</a:t>
            </a: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a:solidFill>
                  <a:schemeClr val="tx1"/>
                </a:solidFill>
                <a:latin typeface="+mn-lt"/>
                <a:ea typeface="PMingLiU" pitchFamily="18" charset="-120"/>
              </a:rPr>
              <a:t>Other FIs</a:t>
            </a:r>
          </a:p>
        </p:txBody>
      </p:sp>
      <p:sp>
        <p:nvSpPr>
          <p:cNvPr id="13" name="Rectangle 4"/>
          <p:cNvSpPr>
            <a:spLocks noChangeArrowheads="1"/>
          </p:cNvSpPr>
          <p:nvPr/>
        </p:nvSpPr>
        <p:spPr bwMode="auto">
          <a:xfrm>
            <a:off x="6518910" y="2514600"/>
            <a:ext cx="2396490" cy="243840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Borrowers</a:t>
            </a:r>
            <a:endParaRPr lang="en-US" altLang="zh-TW" sz="2000" u="sng" dirty="0">
              <a:solidFill>
                <a:schemeClr val="tx1"/>
              </a:solidFill>
              <a:latin typeface="+mn-lt"/>
              <a:ea typeface="PMingLiU" pitchFamily="18" charset="-120"/>
            </a:endParaRPr>
          </a:p>
          <a:p>
            <a:pPr marL="342900" indent="-342900">
              <a:buFont typeface="Arial" pitchFamily="34" charset="0"/>
              <a:buChar char="•"/>
            </a:pPr>
            <a:r>
              <a:rPr lang="en-US" altLang="zh-TW" sz="2000" dirty="0">
                <a:solidFill>
                  <a:schemeClr val="tx1"/>
                </a:solidFill>
                <a:latin typeface="+mn-lt"/>
                <a:ea typeface="PMingLiU" pitchFamily="18" charset="-120"/>
              </a:rPr>
              <a:t>Corporations</a:t>
            </a:r>
          </a:p>
          <a:p>
            <a:pPr marL="342900" indent="-342900">
              <a:buFont typeface="Arial" pitchFamily="34" charset="0"/>
              <a:buChar char="•"/>
            </a:pPr>
            <a:r>
              <a:rPr lang="en-US" altLang="zh-TW" sz="2000" dirty="0" smtClean="0">
                <a:solidFill>
                  <a:schemeClr val="tx1"/>
                </a:solidFill>
                <a:latin typeface="+mn-lt"/>
                <a:ea typeface="PMingLiU" pitchFamily="18" charset="-120"/>
              </a:rPr>
              <a:t>Other </a:t>
            </a:r>
            <a:r>
              <a:rPr lang="en-US" altLang="zh-TW" sz="2000" dirty="0">
                <a:solidFill>
                  <a:schemeClr val="tx1"/>
                </a:solidFill>
                <a:latin typeface="+mn-lt"/>
                <a:ea typeface="PMingLiU" pitchFamily="18" charset="-120"/>
              </a:rPr>
              <a:t>FIs</a:t>
            </a:r>
          </a:p>
        </p:txBody>
      </p:sp>
      <p:sp>
        <p:nvSpPr>
          <p:cNvPr id="15" name="Oval 5"/>
          <p:cNvSpPr>
            <a:spLocks noChangeArrowheads="1"/>
          </p:cNvSpPr>
          <p:nvPr/>
        </p:nvSpPr>
        <p:spPr bwMode="auto">
          <a:xfrm>
            <a:off x="3928110" y="3048000"/>
            <a:ext cx="1371600" cy="1390372"/>
          </a:xfrm>
          <a:prstGeom prst="ellipse">
            <a:avLst/>
          </a:prstGeom>
          <a:solidFill>
            <a:schemeClr val="tx2">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400" b="1" dirty="0" smtClean="0">
                <a:solidFill>
                  <a:schemeClr val="bg1"/>
                </a:solidFill>
                <a:latin typeface="+mn-lt"/>
                <a:ea typeface="PMingLiU" pitchFamily="18" charset="-120"/>
              </a:rPr>
              <a:t>Insurer</a:t>
            </a:r>
            <a:endParaRPr lang="en-US" altLang="zh-TW" sz="2400" b="1" dirty="0">
              <a:solidFill>
                <a:schemeClr val="bg1"/>
              </a:solidFill>
              <a:latin typeface="+mn-lt"/>
              <a:ea typeface="PMingLiU" pitchFamily="18" charset="-120"/>
            </a:endParaRPr>
          </a:p>
        </p:txBody>
      </p:sp>
      <p:sp>
        <p:nvSpPr>
          <p:cNvPr id="16" name="Pentagon 15"/>
          <p:cNvSpPr/>
          <p:nvPr/>
        </p:nvSpPr>
        <p:spPr>
          <a:xfrm>
            <a:off x="2607310" y="3238500"/>
            <a:ext cx="1320800" cy="990600"/>
          </a:xfrm>
          <a:prstGeom prst="homePlate">
            <a:avLst>
              <a:gd name="adj" fmla="val 2564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Contractual Savings</a:t>
            </a:r>
            <a:endParaRPr lang="de-DE" sz="1600" b="1" dirty="0"/>
          </a:p>
        </p:txBody>
      </p:sp>
      <p:sp>
        <p:nvSpPr>
          <p:cNvPr id="17" name="Pentagon 16"/>
          <p:cNvSpPr/>
          <p:nvPr/>
        </p:nvSpPr>
        <p:spPr>
          <a:xfrm>
            <a:off x="5299710" y="3238500"/>
            <a:ext cx="1219200" cy="990600"/>
          </a:xfrm>
          <a:prstGeom prst="homePlate">
            <a:avLst>
              <a:gd name="adj" fmla="val 25641"/>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Equities &amp; Securities</a:t>
            </a:r>
            <a:endParaRPr lang="de-DE"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smtClean="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smtClean="0">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Commercial 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dirty="0" smtClean="0">
                <a:ea typeface="SimSun" pitchFamily="2" charset="-122"/>
              </a:rPr>
              <a:t>Foundations of</a:t>
            </a:r>
          </a:p>
          <a:p>
            <a:pPr algn="ctr"/>
            <a:r>
              <a:rPr lang="en-US" altLang="zh-CN" dirty="0" smtClean="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Basics of</a:t>
            </a:r>
          </a:p>
          <a:p>
            <a:pPr algn="ctr"/>
            <a:r>
              <a:rPr lang="en-US" altLang="zh-CN" dirty="0" smtClean="0">
                <a:ea typeface="SimSun" pitchFamily="2" charset="-122"/>
              </a:rPr>
              <a:t>Interest Rates</a:t>
            </a:r>
            <a:endParaRPr lang="en-US" altLang="zh-CN" dirty="0">
              <a:ea typeface="SimSun" pitchFamily="2" charset="-122"/>
            </a:endParaRP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smtClean="0">
                <a:ea typeface="SimSun" pitchFamily="2" charset="-122"/>
              </a:rPr>
              <a:t>Pricing of Financial Assets</a:t>
            </a:r>
            <a:endParaRPr lang="en-US" altLang="zh-CN" dirty="0">
              <a:ea typeface="SimSun" pitchFamily="2" charset="-122"/>
            </a:endParaRP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DCF</a:t>
            </a:r>
            <a:endParaRPr lang="en-US" altLang="zh-CN" dirty="0">
              <a:ea typeface="SimSun" pitchFamily="2" charset="-122"/>
            </a:endParaRP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smtClean="0">
                <a:ea typeface="SimSun" pitchFamily="2" charset="-122"/>
              </a:rPr>
              <a:t>Stock </a:t>
            </a:r>
          </a:p>
          <a:p>
            <a:pPr algn="ctr"/>
            <a:r>
              <a:rPr lang="en-US" altLang="zh-CN" dirty="0" smtClean="0">
                <a:ea typeface="SimSun" pitchFamily="2" charset="-122"/>
              </a:rPr>
              <a:t>Valuation</a:t>
            </a:r>
            <a:endParaRPr lang="en-US" altLang="zh-CN" dirty="0">
              <a:ea typeface="SimSun" pitchFamily="2" charset="-122"/>
            </a:endParaRPr>
          </a:p>
        </p:txBody>
      </p:sp>
      <p:sp>
        <p:nvSpPr>
          <p:cNvPr id="59" name="Rectangle 3"/>
          <p:cNvSpPr>
            <a:spLocks noChangeArrowheads="1"/>
          </p:cNvSpPr>
          <p:nvPr/>
        </p:nvSpPr>
        <p:spPr bwMode="auto">
          <a:xfrm>
            <a:off x="5715000" y="4495800"/>
            <a:ext cx="1447800" cy="914400"/>
          </a:xfrm>
          <a:prstGeom prst="rect">
            <a:avLst/>
          </a:prstGeom>
          <a:solidFill>
            <a:schemeClr val="accent3">
              <a:lumMod val="60000"/>
              <a:lumOff val="40000"/>
            </a:schemeClr>
          </a:solidFill>
          <a:ln w="9525">
            <a:solidFill>
              <a:schemeClr val="tx1"/>
            </a:solidFill>
            <a:miter lim="800000"/>
            <a:headEnd/>
            <a:tailEnd/>
          </a:ln>
        </p:spPr>
        <p:txBody>
          <a:bodyPr wrap="none" anchor="ctr"/>
          <a:lstStyle/>
          <a:p>
            <a:pPr algn="ctr"/>
            <a:r>
              <a:rPr lang="en-US" altLang="zh-CN" dirty="0" smtClean="0">
                <a:ea typeface="SimSun" pitchFamily="2" charset="-122"/>
              </a:rPr>
              <a:t>Asset </a:t>
            </a:r>
          </a:p>
          <a:p>
            <a:pPr algn="ctr"/>
            <a:r>
              <a:rPr lang="en-US" altLang="zh-CN" dirty="0" smtClean="0">
                <a:ea typeface="SimSun" pitchFamily="2" charset="-122"/>
              </a:rPr>
              <a:t>Pricing </a:t>
            </a:r>
          </a:p>
          <a:p>
            <a:pPr algn="ctr"/>
            <a:r>
              <a:rPr lang="en-US" altLang="zh-CN" dirty="0" smtClean="0">
                <a:ea typeface="SimSun" pitchFamily="2" charset="-122"/>
              </a:rPr>
              <a:t>Models</a:t>
            </a:r>
            <a:endParaRPr lang="en-US" altLang="zh-CN" dirty="0">
              <a:ea typeface="SimSun" pitchFamily="2" charset="-122"/>
            </a:endParaRPr>
          </a:p>
        </p:txBody>
      </p:sp>
    </p:spTree>
    <p:extLst>
      <p:ext uri="{BB962C8B-B14F-4D97-AF65-F5344CB8AC3E}">
        <p14:creationId xmlns:p14="http://schemas.microsoft.com/office/powerpoint/2010/main" val="1186310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r>
              <a:rPr lang="en-US" altLang="zh-TW" smtClean="0"/>
              <a:t>Services performed by financial intermediaries</a:t>
            </a:r>
          </a:p>
        </p:txBody>
      </p:sp>
      <p:sp>
        <p:nvSpPr>
          <p:cNvPr id="77827" name="Rectangle 3"/>
          <p:cNvSpPr>
            <a:spLocks noGrp="1" noChangeArrowheads="1"/>
          </p:cNvSpPr>
          <p:nvPr>
            <p:ph idx="1"/>
          </p:nvPr>
        </p:nvSpPr>
        <p:spPr/>
        <p:txBody>
          <a:bodyPr>
            <a:normAutofit/>
          </a:bodyPr>
          <a:lstStyle/>
          <a:p>
            <a:r>
              <a:rPr lang="en-US" altLang="zh-TW" dirty="0" smtClean="0"/>
              <a:t>Monitoring Costs</a:t>
            </a:r>
          </a:p>
          <a:p>
            <a:pPr lvl="1"/>
            <a:r>
              <a:rPr lang="en-US" altLang="zh-TW" dirty="0" smtClean="0"/>
              <a:t>Collect information and monitor firms activities at a lower cost than individual actors due to economies of scale</a:t>
            </a:r>
          </a:p>
          <a:p>
            <a:r>
              <a:rPr lang="en-US" altLang="zh-TW" dirty="0" smtClean="0"/>
              <a:t>Liquidity and Price Risk</a:t>
            </a:r>
          </a:p>
          <a:p>
            <a:pPr lvl="1"/>
            <a:r>
              <a:rPr lang="en-US" altLang="zh-TW" dirty="0" smtClean="0"/>
              <a:t>The financial claims issued by financial intermediaries give savers liquidity and lower price risk</a:t>
            </a:r>
          </a:p>
          <a:p>
            <a:r>
              <a:rPr lang="en-US" altLang="zh-TW" dirty="0" smtClean="0"/>
              <a:t>Transaction Cost Services</a:t>
            </a:r>
          </a:p>
          <a:p>
            <a:pPr lvl="1"/>
            <a:r>
              <a:rPr lang="en-US" altLang="zh-TW" dirty="0" smtClean="0"/>
              <a:t>Are reduced as a result of economies of scale</a:t>
            </a:r>
          </a:p>
        </p:txBody>
      </p:sp>
      <p:sp>
        <p:nvSpPr>
          <p:cNvPr id="40964" name="Slide Number Placeholder 5"/>
          <p:cNvSpPr>
            <a:spLocks noGrp="1"/>
          </p:cNvSpPr>
          <p:nvPr>
            <p:ph type="sldNum" sz="quarter" idx="10"/>
          </p:nvPr>
        </p:nvSpPr>
        <p:spPr/>
        <p:txBody>
          <a:bodyPr/>
          <a:lstStyle/>
          <a:p>
            <a:fld id="{468C0E59-6945-4D9A-B4C9-D7DDD97492A3}" type="slidenum">
              <a:rPr lang="en-US" altLang="en-US" smtClean="0"/>
              <a:pPr/>
              <a:t>20</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r>
              <a:rPr lang="en-US" altLang="zh-TW" dirty="0" smtClean="0"/>
              <a:t>Services performed by financial intermediaries (</a:t>
            </a:r>
            <a:r>
              <a:rPr lang="en-US" altLang="zh-TW" dirty="0" err="1" smtClean="0"/>
              <a:t>Cont</a:t>
            </a:r>
            <a:r>
              <a:rPr lang="en-US" altLang="zh-TW" dirty="0" smtClean="0"/>
              <a:t>)</a:t>
            </a:r>
          </a:p>
        </p:txBody>
      </p:sp>
      <p:sp>
        <p:nvSpPr>
          <p:cNvPr id="77827" name="Rectangle 3"/>
          <p:cNvSpPr>
            <a:spLocks noGrp="1" noChangeArrowheads="1"/>
          </p:cNvSpPr>
          <p:nvPr>
            <p:ph idx="1"/>
          </p:nvPr>
        </p:nvSpPr>
        <p:spPr/>
        <p:txBody>
          <a:bodyPr>
            <a:normAutofit/>
          </a:bodyPr>
          <a:lstStyle/>
          <a:p>
            <a:r>
              <a:rPr lang="en-US" altLang="zh-TW" dirty="0" smtClean="0"/>
              <a:t>Maturity Intermediation</a:t>
            </a:r>
          </a:p>
          <a:p>
            <a:pPr lvl="1"/>
            <a:r>
              <a:rPr lang="en-US" altLang="zh-TW" dirty="0" smtClean="0"/>
              <a:t>Financial intermediaries bear and manage the risk of mismatching the maturities of their assets and liabilities</a:t>
            </a:r>
          </a:p>
          <a:p>
            <a:r>
              <a:rPr lang="en-US" altLang="zh-TW" dirty="0" smtClean="0"/>
              <a:t>Denomination Intermediation</a:t>
            </a:r>
          </a:p>
          <a:p>
            <a:pPr lvl="1"/>
            <a:r>
              <a:rPr lang="en-US" altLang="zh-TW" dirty="0" smtClean="0"/>
              <a:t>By pooling their savings, financial intermediaries allow small investors to buy assets which would have been inaccessible due to large minimum investment size (e.g. bonds)</a:t>
            </a:r>
          </a:p>
        </p:txBody>
      </p:sp>
      <p:sp>
        <p:nvSpPr>
          <p:cNvPr id="40964" name="Slide Number Placeholder 5"/>
          <p:cNvSpPr>
            <a:spLocks noGrp="1"/>
          </p:cNvSpPr>
          <p:nvPr>
            <p:ph type="sldNum" sz="quarter" idx="10"/>
          </p:nvPr>
        </p:nvSpPr>
        <p:spPr/>
        <p:txBody>
          <a:bodyPr/>
          <a:lstStyle/>
          <a:p>
            <a:fld id="{468C0E59-6945-4D9A-B4C9-D7DDD97492A3}" type="slidenum">
              <a:rPr lang="en-US" altLang="en-US" smtClean="0"/>
              <a:pPr/>
              <a:t>21</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extLst>
      <p:ext uri="{BB962C8B-B14F-4D97-AF65-F5344CB8AC3E}">
        <p14:creationId xmlns:p14="http://schemas.microsoft.com/office/powerpoint/2010/main" val="2894167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ltLang="zh-TW" dirty="0" smtClean="0"/>
              <a:t>Services provided by financial intermediaries benefiting the overall economy</a:t>
            </a:r>
          </a:p>
        </p:txBody>
      </p:sp>
      <p:sp>
        <p:nvSpPr>
          <p:cNvPr id="79875" name="Rectangle 3"/>
          <p:cNvSpPr>
            <a:spLocks noGrp="1" noChangeArrowheads="1"/>
          </p:cNvSpPr>
          <p:nvPr>
            <p:ph idx="1"/>
          </p:nvPr>
        </p:nvSpPr>
        <p:spPr/>
        <p:txBody>
          <a:bodyPr>
            <a:normAutofit fontScale="85000" lnSpcReduction="10000"/>
          </a:bodyPr>
          <a:lstStyle/>
          <a:p>
            <a:r>
              <a:rPr lang="en-US" altLang="zh-TW" b="1" dirty="0" smtClean="0">
                <a:solidFill>
                  <a:schemeClr val="accent2">
                    <a:lumMod val="75000"/>
                  </a:schemeClr>
                </a:solidFill>
              </a:rPr>
              <a:t>Money Supply Transmission</a:t>
            </a:r>
          </a:p>
          <a:p>
            <a:pPr lvl="1"/>
            <a:r>
              <a:rPr lang="en-US" altLang="zh-TW" dirty="0" smtClean="0"/>
              <a:t>Depository institutions are the conduit through which monetary policy actions impact the rest of the financial system and the economy in general</a:t>
            </a:r>
          </a:p>
          <a:p>
            <a:r>
              <a:rPr lang="en-US" altLang="zh-TW" b="1" dirty="0" smtClean="0">
                <a:solidFill>
                  <a:schemeClr val="accent2">
                    <a:lumMod val="75000"/>
                  </a:schemeClr>
                </a:solidFill>
              </a:rPr>
              <a:t>Credit Allocation</a:t>
            </a:r>
          </a:p>
          <a:p>
            <a:pPr lvl="1"/>
            <a:r>
              <a:rPr lang="en-US" altLang="zh-TW" dirty="0" smtClean="0"/>
              <a:t>Financial intermediaries are the major and sometimes only source of financing for particular sectors of the economy</a:t>
            </a:r>
          </a:p>
          <a:p>
            <a:r>
              <a:rPr lang="en-US" altLang="zh-TW" b="1" dirty="0" smtClean="0">
                <a:solidFill>
                  <a:schemeClr val="accent2">
                    <a:lumMod val="75000"/>
                  </a:schemeClr>
                </a:solidFill>
              </a:rPr>
              <a:t>Intergenerational Wealth Transfers</a:t>
            </a:r>
          </a:p>
          <a:p>
            <a:pPr lvl="1"/>
            <a:r>
              <a:rPr lang="en-US" altLang="zh-TW" dirty="0" smtClean="0"/>
              <a:t>Financial intermediaries such as life insurance companies or pension funds provide savers with the ability to transfer wealth from one generation to another</a:t>
            </a:r>
          </a:p>
          <a:p>
            <a:r>
              <a:rPr lang="en-US" altLang="zh-TW" b="1" dirty="0" smtClean="0">
                <a:solidFill>
                  <a:schemeClr val="accent2">
                    <a:lumMod val="75000"/>
                  </a:schemeClr>
                </a:solidFill>
              </a:rPr>
              <a:t>Payment Services</a:t>
            </a:r>
          </a:p>
          <a:p>
            <a:pPr lvl="1"/>
            <a:r>
              <a:rPr lang="en-US" altLang="zh-TW" dirty="0" smtClean="0"/>
              <a:t>The efficiency with which the depository institutions provide payment services directly benefits the economy</a:t>
            </a:r>
          </a:p>
        </p:txBody>
      </p:sp>
      <p:sp>
        <p:nvSpPr>
          <p:cNvPr id="41988" name="Slide Number Placeholder 5"/>
          <p:cNvSpPr>
            <a:spLocks noGrp="1"/>
          </p:cNvSpPr>
          <p:nvPr>
            <p:ph type="sldNum" sz="quarter" idx="10"/>
          </p:nvPr>
        </p:nvSpPr>
        <p:spPr/>
        <p:txBody>
          <a:bodyPr/>
          <a:lstStyle/>
          <a:p>
            <a:fld id="{EB8CCECC-1620-404F-A6BD-538C0496B694}" type="slidenum">
              <a:rPr lang="en-US" altLang="en-US" smtClean="0"/>
              <a:pPr/>
              <a:t>22</a:t>
            </a:fld>
            <a:endParaRPr lang="en-US" altLang="en-US"/>
          </a:p>
        </p:txBody>
      </p:sp>
      <p:sp>
        <p:nvSpPr>
          <p:cNvPr id="1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n-US" altLang="zh-TW" smtClean="0">
                <a:ea typeface="PMingLiU" pitchFamily="18" charset="-120"/>
              </a:rPr>
              <a:t>Test Your Understanding</a:t>
            </a:r>
          </a:p>
        </p:txBody>
      </p:sp>
      <p:sp>
        <p:nvSpPr>
          <p:cNvPr id="43012" name="Slide Number Placeholder 6"/>
          <p:cNvSpPr>
            <a:spLocks noGrp="1"/>
          </p:cNvSpPr>
          <p:nvPr>
            <p:ph type="sldNum" sz="quarter" idx="10"/>
          </p:nvPr>
        </p:nvSpPr>
        <p:spPr>
          <a:noFill/>
        </p:spPr>
        <p:txBody>
          <a:bodyPr/>
          <a:lstStyle/>
          <a:p>
            <a:fld id="{A9A14EA7-C87D-443C-8500-A1EECC545FE6}" type="slidenum">
              <a:rPr lang="en-US" altLang="en-US"/>
              <a:pPr/>
              <a:t>23</a:t>
            </a:fld>
            <a:endParaRPr lang="en-US" altLang="en-US"/>
          </a:p>
        </p:txBody>
      </p:sp>
      <p:sp>
        <p:nvSpPr>
          <p:cNvPr id="2" name="Content Placeholder 1"/>
          <p:cNvSpPr>
            <a:spLocks noGrp="1"/>
          </p:cNvSpPr>
          <p:nvPr>
            <p:ph sz="half" idx="1"/>
          </p:nvPr>
        </p:nvSpPr>
        <p:spPr>
          <a:xfrm>
            <a:off x="304800" y="1600200"/>
            <a:ext cx="4800600" cy="4525963"/>
          </a:xfrm>
        </p:spPr>
        <p:txBody>
          <a:bodyPr/>
          <a:lstStyle/>
          <a:p>
            <a:r>
              <a:rPr lang="en-US" altLang="zh-TW" dirty="0">
                <a:ea typeface="PMingLiU" pitchFamily="18" charset="-120"/>
              </a:rPr>
              <a:t>Is a mutual fund a financial intermediary</a:t>
            </a:r>
            <a:r>
              <a:rPr lang="en-US" altLang="zh-TW" dirty="0" smtClean="0">
                <a:ea typeface="PMingLiU" pitchFamily="18" charset="-120"/>
              </a:rPr>
              <a:t>?</a:t>
            </a:r>
          </a:p>
          <a:p>
            <a:pPr lvl="1"/>
            <a:r>
              <a:rPr lang="en-US" altLang="zh-TW" dirty="0" smtClean="0">
                <a:ea typeface="PMingLiU" pitchFamily="18" charset="-120"/>
              </a:rPr>
              <a:t>Yes</a:t>
            </a:r>
          </a:p>
          <a:p>
            <a:pPr lvl="1"/>
            <a:r>
              <a:rPr lang="en-US" altLang="zh-TW" dirty="0" smtClean="0">
                <a:ea typeface="PMingLiU" pitchFamily="18" charset="-120"/>
              </a:rPr>
              <a:t>No</a:t>
            </a:r>
            <a:endParaRPr lang="en-US" altLang="zh-TW" dirty="0">
              <a:ea typeface="PMingLiU" pitchFamily="18" charset="-120"/>
            </a:endParaRPr>
          </a:p>
          <a:p>
            <a:r>
              <a:rPr lang="en-US" altLang="zh-TW" dirty="0">
                <a:ea typeface="PMingLiU" pitchFamily="18" charset="-120"/>
              </a:rPr>
              <a:t>Is a stock broker a financial intermediary</a:t>
            </a:r>
            <a:r>
              <a:rPr lang="en-US" altLang="zh-TW" dirty="0" smtClean="0">
                <a:ea typeface="PMingLiU" pitchFamily="18" charset="-120"/>
              </a:rPr>
              <a:t>?</a:t>
            </a:r>
          </a:p>
          <a:p>
            <a:pPr lvl="1"/>
            <a:r>
              <a:rPr lang="en-US" altLang="zh-TW" dirty="0">
                <a:ea typeface="PMingLiU" pitchFamily="18" charset="-120"/>
              </a:rPr>
              <a:t>Yes</a:t>
            </a:r>
          </a:p>
          <a:p>
            <a:pPr lvl="1"/>
            <a:r>
              <a:rPr lang="en-US" altLang="zh-TW" dirty="0" smtClean="0">
                <a:ea typeface="PMingLiU" pitchFamily="18" charset="-120"/>
              </a:rPr>
              <a:t>No</a:t>
            </a:r>
            <a:endParaRPr lang="en-US" altLang="zh-TW" dirty="0">
              <a:ea typeface="PMingLiU" pitchFamily="18" charset="-120"/>
            </a:endParaRPr>
          </a:p>
          <a:p>
            <a:r>
              <a:rPr lang="en-US" altLang="zh-TW" dirty="0">
                <a:ea typeface="PMingLiU" pitchFamily="18" charset="-120"/>
              </a:rPr>
              <a:t>How do dealers make money</a:t>
            </a:r>
            <a:r>
              <a:rPr lang="en-US" altLang="zh-TW" dirty="0" smtClean="0">
                <a:ea typeface="PMingLiU" pitchFamily="18" charset="-120"/>
              </a:rPr>
              <a:t>?</a:t>
            </a:r>
          </a:p>
          <a:p>
            <a:pPr lvl="1"/>
            <a:r>
              <a:rPr lang="en-US" altLang="zh-TW" dirty="0" smtClean="0">
                <a:ea typeface="PMingLiU" pitchFamily="18" charset="-120"/>
              </a:rPr>
              <a:t>They charge a commission</a:t>
            </a:r>
          </a:p>
          <a:p>
            <a:pPr lvl="1"/>
            <a:r>
              <a:rPr lang="en-US" altLang="zh-TW" dirty="0" smtClean="0">
                <a:ea typeface="PMingLiU" pitchFamily="18" charset="-120"/>
              </a:rPr>
              <a:t>The difference between bid and offer</a:t>
            </a:r>
            <a:endParaRPr lang="en-US" altLang="zh-TW" dirty="0">
              <a:ea typeface="PMingLiU" pitchFamily="18" charset="-120"/>
            </a:endParaRPr>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040072"/>
            <a:ext cx="3810548" cy="35402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 (KLOs)</a:t>
            </a:r>
            <a:endParaRPr lang="en-US" dirty="0"/>
          </a:p>
        </p:txBody>
      </p:sp>
      <p:sp>
        <p:nvSpPr>
          <p:cNvPr id="8" name="Content Placeholder 7"/>
          <p:cNvSpPr>
            <a:spLocks noGrp="1"/>
          </p:cNvSpPr>
          <p:nvPr>
            <p:ph idx="1"/>
          </p:nvPr>
        </p:nvSpPr>
        <p:spPr/>
        <p:txBody>
          <a:bodyPr/>
          <a:lstStyle/>
          <a:p>
            <a:r>
              <a:rPr lang="en-US" dirty="0" smtClean="0"/>
              <a:t>Understanding financial intermediation</a:t>
            </a:r>
          </a:p>
          <a:p>
            <a:r>
              <a:rPr lang="en-US" dirty="0" smtClean="0"/>
              <a:t>Distinguishing financial and non-financial intermediaries</a:t>
            </a:r>
          </a:p>
          <a:p>
            <a:r>
              <a:rPr lang="en-US" dirty="0" smtClean="0"/>
              <a:t>Understanding key services performed by financial intermediaries</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24</a:t>
            </a:fld>
            <a:endParaRPr lang="en-US" altLang="en-US"/>
          </a:p>
        </p:txBody>
      </p:sp>
      <p:sp>
        <p:nvSpPr>
          <p:cNvPr id="6" name="Footer Placeholder 5"/>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244805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Types of Financial Institutions</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latin typeface="+mn-lt"/>
                <a:ea typeface="新細明體" charset="-120"/>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b="1" dirty="0" smtClean="0">
                <a:solidFill>
                  <a:srgbClr val="C00000"/>
                </a:solidFill>
                <a:latin typeface="+mn-lt"/>
                <a:ea typeface="新細明體" charset="-120"/>
              </a:rPr>
              <a:t>Conflicts of Interest</a:t>
            </a:r>
            <a:endParaRPr lang="zh-TW" altLang="en-US" sz="2000" b="1" dirty="0" smtClean="0">
              <a:solidFill>
                <a:srgbClr val="C00000"/>
              </a:solidFill>
              <a:latin typeface="+mn-lt"/>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1" i="0" u="none" strike="noStrike" kern="1200" cap="none" spc="0" normalizeH="0" baseline="0" noProof="0" dirty="0">
              <a:ln>
                <a:noFill/>
              </a:ln>
              <a:solidFill>
                <a:srgbClr val="C00000"/>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25</a:t>
            </a:fld>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altLang="zh-TW" dirty="0" smtClean="0"/>
              <a:t>What are conflicts of interest and why are </a:t>
            </a:r>
            <a:r>
              <a:rPr lang="en-US" altLang="zh-TW" dirty="0"/>
              <a:t>t</a:t>
            </a:r>
            <a:r>
              <a:rPr lang="en-US" altLang="zh-TW" dirty="0" smtClean="0"/>
              <a:t>hey important?</a:t>
            </a:r>
          </a:p>
        </p:txBody>
      </p:sp>
      <p:sp>
        <p:nvSpPr>
          <p:cNvPr id="82947" name="Rectangle 3"/>
          <p:cNvSpPr>
            <a:spLocks noGrp="1" noChangeArrowheads="1"/>
          </p:cNvSpPr>
          <p:nvPr>
            <p:ph idx="1"/>
          </p:nvPr>
        </p:nvSpPr>
        <p:spPr/>
        <p:txBody>
          <a:bodyPr>
            <a:normAutofit/>
          </a:bodyPr>
          <a:lstStyle/>
          <a:p>
            <a:pPr>
              <a:lnSpc>
                <a:spcPct val="120000"/>
              </a:lnSpc>
            </a:pPr>
            <a:r>
              <a:rPr lang="en-US" altLang="zh-TW" dirty="0" smtClean="0"/>
              <a:t>Financial intermediaries engage in a variety of activities to collect, produce, and distribute information.  By providing multiple services, they realize </a:t>
            </a:r>
            <a:r>
              <a:rPr lang="en-US" altLang="zh-TW" b="1" dirty="0" smtClean="0">
                <a:solidFill>
                  <a:schemeClr val="accent2">
                    <a:lumMod val="75000"/>
                  </a:schemeClr>
                </a:solidFill>
              </a:rPr>
              <a:t>economies  of scope</a:t>
            </a:r>
            <a:r>
              <a:rPr lang="en-US" altLang="zh-TW" dirty="0" smtClean="0"/>
              <a:t>.</a:t>
            </a:r>
          </a:p>
          <a:p>
            <a:pPr>
              <a:lnSpc>
                <a:spcPct val="120000"/>
              </a:lnSpc>
            </a:pPr>
            <a:r>
              <a:rPr lang="en-US" altLang="zh-TW" dirty="0" smtClean="0"/>
              <a:t>However, these services may be competing with one another, and this creates the potential for a </a:t>
            </a:r>
            <a:r>
              <a:rPr lang="en-US" altLang="zh-TW" b="1" dirty="0" smtClean="0">
                <a:solidFill>
                  <a:schemeClr val="accent2">
                    <a:lumMod val="75000"/>
                  </a:schemeClr>
                </a:solidFill>
              </a:rPr>
              <a:t>conflict of interest</a:t>
            </a:r>
            <a:r>
              <a:rPr lang="en-US" altLang="zh-TW" dirty="0" smtClean="0"/>
              <a:t>:</a:t>
            </a:r>
          </a:p>
          <a:p>
            <a:pPr lvl="1">
              <a:lnSpc>
                <a:spcPct val="120000"/>
              </a:lnSpc>
            </a:pPr>
            <a:r>
              <a:rPr lang="en-US" altLang="zh-TW" dirty="0" smtClean="0"/>
              <a:t>Whereby one party has </a:t>
            </a:r>
            <a:r>
              <a:rPr lang="en-US" altLang="zh-TW" b="1" dirty="0" smtClean="0">
                <a:solidFill>
                  <a:schemeClr val="accent2">
                    <a:lumMod val="75000"/>
                  </a:schemeClr>
                </a:solidFill>
              </a:rPr>
              <a:t>incentives</a:t>
            </a:r>
            <a:r>
              <a:rPr lang="en-US" altLang="zh-TW" dirty="0" smtClean="0">
                <a:solidFill>
                  <a:schemeClr val="accent2">
                    <a:lumMod val="75000"/>
                  </a:schemeClr>
                </a:solidFill>
              </a:rPr>
              <a:t> </a:t>
            </a:r>
            <a:r>
              <a:rPr lang="en-US" altLang="zh-TW" dirty="0" smtClean="0"/>
              <a:t>to act in its own interest rather than in the interests of the other party</a:t>
            </a:r>
          </a:p>
          <a:p>
            <a:pPr lvl="1">
              <a:lnSpc>
                <a:spcPct val="120000"/>
              </a:lnSpc>
            </a:pPr>
            <a:r>
              <a:rPr lang="en-US" altLang="zh-TW" dirty="0" smtClean="0"/>
              <a:t>Conflicts of interest generate </a:t>
            </a:r>
            <a:r>
              <a:rPr lang="en-US" altLang="zh-TW" b="1" dirty="0" smtClean="0">
                <a:solidFill>
                  <a:schemeClr val="accent2">
                    <a:lumMod val="75000"/>
                  </a:schemeClr>
                </a:solidFill>
              </a:rPr>
              <a:t>incentives</a:t>
            </a:r>
            <a:r>
              <a:rPr lang="en-US" altLang="zh-TW" dirty="0" smtClean="0">
                <a:solidFill>
                  <a:schemeClr val="accent2">
                    <a:lumMod val="75000"/>
                  </a:schemeClr>
                </a:solidFill>
              </a:rPr>
              <a:t> </a:t>
            </a:r>
            <a:r>
              <a:rPr lang="en-US" altLang="zh-TW" dirty="0" smtClean="0"/>
              <a:t>to provide false or misleading information</a:t>
            </a:r>
          </a:p>
          <a:p>
            <a:pPr>
              <a:lnSpc>
                <a:spcPct val="120000"/>
              </a:lnSpc>
            </a:pPr>
            <a:r>
              <a:rPr lang="en-US" altLang="zh-TW" dirty="0" smtClean="0"/>
              <a:t>We care about these conflicts of interest because a reduction in the quality of information increases the presence of asymmetric information.  </a:t>
            </a:r>
          </a:p>
        </p:txBody>
      </p:sp>
      <p:sp>
        <p:nvSpPr>
          <p:cNvPr id="44036" name="Slide Number Placeholder 5"/>
          <p:cNvSpPr>
            <a:spLocks noGrp="1"/>
          </p:cNvSpPr>
          <p:nvPr>
            <p:ph type="sldNum" sz="quarter" idx="10"/>
          </p:nvPr>
        </p:nvSpPr>
        <p:spPr/>
        <p:txBody>
          <a:bodyPr/>
          <a:lstStyle/>
          <a:p>
            <a:fld id="{D300A994-029C-4F2D-BA79-D7E3DCD1B149}" type="slidenum">
              <a:rPr lang="en-US" altLang="en-US" smtClean="0"/>
              <a:pPr/>
              <a:t>26</a:t>
            </a:fld>
            <a:endParaRPr lang="en-US" altLang="en-US"/>
          </a:p>
        </p:txBody>
      </p:sp>
      <p:sp>
        <p:nvSpPr>
          <p:cNvPr id="82948" name="Text Box 4"/>
          <p:cNvSpPr txBox="1">
            <a:spLocks noChangeArrowheads="1"/>
          </p:cNvSpPr>
          <p:nvPr/>
        </p:nvSpPr>
        <p:spPr bwMode="auto">
          <a:xfrm>
            <a:off x="0" y="5867400"/>
            <a:ext cx="2590800" cy="307777"/>
          </a:xfrm>
          <a:prstGeom prst="rect">
            <a:avLst/>
          </a:prstGeom>
          <a:noFill/>
          <a:ln w="9525">
            <a:noFill/>
            <a:miter lim="800000"/>
            <a:headEnd/>
            <a:tailEnd/>
          </a:ln>
        </p:spPr>
        <p:txBody>
          <a:bodyPr wrap="square">
            <a:spAutoFit/>
          </a:bodyPr>
          <a:lstStyle/>
          <a:p>
            <a:pPr eaLnBrk="0" hangingPunct="0">
              <a:spcBef>
                <a:spcPct val="50000"/>
              </a:spcBef>
            </a:pPr>
            <a:r>
              <a:rPr lang="en-US" altLang="zh-TW" sz="1400" i="1" dirty="0">
                <a:latin typeface="+mn-lt"/>
                <a:ea typeface="PMingLiU" pitchFamily="18" charset="-120"/>
              </a:rPr>
              <a:t>Source: </a:t>
            </a:r>
            <a:r>
              <a:rPr lang="en-US" altLang="zh-TW" sz="1400" i="1" dirty="0" err="1">
                <a:latin typeface="+mn-lt"/>
                <a:ea typeface="PMingLiU" pitchFamily="18" charset="-120"/>
              </a:rPr>
              <a:t>Mishkin</a:t>
            </a:r>
            <a:r>
              <a:rPr lang="en-US" altLang="zh-TW" sz="1400" i="1" dirty="0">
                <a:latin typeface="+mn-lt"/>
                <a:ea typeface="PMingLiU" pitchFamily="18" charset="-120"/>
              </a:rPr>
              <a:t>/Eakins</a:t>
            </a:r>
          </a:p>
        </p:txBody>
      </p:sp>
      <p:sp>
        <p:nvSpPr>
          <p:cNvPr id="44041" name="AutoShape 6"/>
          <p:cNvSpPr>
            <a:spLocks noChangeArrowheads="1"/>
          </p:cNvSpPr>
          <p:nvPr/>
        </p:nvSpPr>
        <p:spPr bwMode="auto">
          <a:xfrm>
            <a:off x="4191000" y="2286000"/>
            <a:ext cx="533400" cy="609600"/>
          </a:xfrm>
          <a:prstGeom prst="cloudCallout">
            <a:avLst>
              <a:gd name="adj1" fmla="val -197409"/>
              <a:gd name="adj2" fmla="val -12611"/>
            </a:avLst>
          </a:prstGeom>
          <a:solidFill>
            <a:schemeClr val="accent1">
              <a:lumMod val="20000"/>
              <a:lumOff val="80000"/>
            </a:schemeClr>
          </a:solidFill>
          <a:ln>
            <a:noFill/>
            <a:headEnd/>
            <a:tailEnd/>
          </a:ln>
        </p:spPr>
        <p:style>
          <a:lnRef idx="1">
            <a:schemeClr val="accent1"/>
          </a:lnRef>
          <a:fillRef idx="3">
            <a:schemeClr val="accent1"/>
          </a:fillRef>
          <a:effectRef idx="2">
            <a:schemeClr val="accent1"/>
          </a:effectRef>
          <a:fontRef idx="minor">
            <a:schemeClr val="lt1"/>
          </a:fontRef>
        </p:style>
        <p:txBody>
          <a:bodyPr/>
          <a:lstStyle/>
          <a:p>
            <a:pPr algn="ctr"/>
            <a:r>
              <a:rPr lang="en-US" altLang="zh-TW" sz="2400" b="1" dirty="0">
                <a:solidFill>
                  <a:schemeClr val="tx1"/>
                </a:solidFill>
                <a:latin typeface="+mn-lt"/>
                <a:ea typeface="PMingLiU" pitchFamily="18" charset="-120"/>
              </a:rPr>
              <a:t>?</a:t>
            </a:r>
          </a:p>
        </p:txBody>
      </p:sp>
      <p:sp>
        <p:nvSpPr>
          <p:cNvPr id="1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bldLvl="2" autoUpdateAnimBg="0"/>
      <p:bldP spid="440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r>
              <a:rPr lang="en-US" altLang="zh-TW" smtClean="0"/>
              <a:t>Ethics and Conflicts of Interest</a:t>
            </a:r>
          </a:p>
        </p:txBody>
      </p:sp>
      <p:sp>
        <p:nvSpPr>
          <p:cNvPr id="87043" name="Rectangle 3"/>
          <p:cNvSpPr>
            <a:spLocks noGrp="1" noChangeArrowheads="1"/>
          </p:cNvSpPr>
          <p:nvPr>
            <p:ph idx="1"/>
          </p:nvPr>
        </p:nvSpPr>
        <p:spPr/>
        <p:txBody>
          <a:bodyPr/>
          <a:lstStyle/>
          <a:p>
            <a:pPr marL="0" indent="0">
              <a:buNone/>
            </a:pPr>
            <a:r>
              <a:rPr lang="en-US" altLang="zh-TW" b="1" dirty="0" smtClean="0"/>
              <a:t>Recent cases of conflict of interest:</a:t>
            </a:r>
          </a:p>
          <a:p>
            <a:r>
              <a:rPr lang="en-US" altLang="zh-TW" dirty="0" smtClean="0"/>
              <a:t>Underwriting and research in investment banking</a:t>
            </a:r>
          </a:p>
          <a:p>
            <a:r>
              <a:rPr lang="en-US" altLang="zh-TW" dirty="0" smtClean="0"/>
              <a:t>Auditing and consulting in accounting firms</a:t>
            </a:r>
          </a:p>
          <a:p>
            <a:r>
              <a:rPr lang="en-US" altLang="zh-TW" dirty="0" smtClean="0"/>
              <a:t>Credit assessment and consulting in </a:t>
            </a:r>
            <a:br>
              <a:rPr lang="en-US" altLang="zh-TW" dirty="0" smtClean="0"/>
            </a:br>
            <a:r>
              <a:rPr lang="en-US" altLang="zh-TW" dirty="0" smtClean="0"/>
              <a:t>credit-rating agencies</a:t>
            </a:r>
          </a:p>
          <a:p>
            <a:r>
              <a:rPr lang="en-US" altLang="zh-TW" dirty="0" smtClean="0"/>
              <a:t>Universal banking</a:t>
            </a:r>
          </a:p>
          <a:p>
            <a:r>
              <a:rPr lang="en-US" altLang="zh-TW" dirty="0" smtClean="0"/>
              <a:t>…..</a:t>
            </a:r>
          </a:p>
        </p:txBody>
      </p:sp>
      <p:sp>
        <p:nvSpPr>
          <p:cNvPr id="46084" name="Slide Number Placeholder 5"/>
          <p:cNvSpPr>
            <a:spLocks noGrp="1"/>
          </p:cNvSpPr>
          <p:nvPr>
            <p:ph type="sldNum" sz="quarter" idx="10"/>
          </p:nvPr>
        </p:nvSpPr>
        <p:spPr/>
        <p:txBody>
          <a:bodyPr/>
          <a:lstStyle/>
          <a:p>
            <a:fld id="{4D8A6CD6-1A6C-440C-90D3-CC7B3D8205C6}" type="slidenum">
              <a:rPr lang="en-US" altLang="en-US" smtClean="0"/>
              <a:pPr/>
              <a:t>27</a:t>
            </a:fld>
            <a:endParaRPr lang="en-US" altLang="en-US"/>
          </a:p>
        </p:txBody>
      </p:sp>
      <p:sp>
        <p:nvSpPr>
          <p:cNvPr id="87044" name="Text Box 4"/>
          <p:cNvSpPr txBox="1">
            <a:spLocks noChangeArrowheads="1"/>
          </p:cNvSpPr>
          <p:nvPr/>
        </p:nvSpPr>
        <p:spPr bwMode="auto">
          <a:xfrm>
            <a:off x="4191000" y="4531549"/>
            <a:ext cx="4648200" cy="1031051"/>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p>
            <a:pPr algn="ctr">
              <a:spcBef>
                <a:spcPct val="50000"/>
              </a:spcBef>
            </a:pPr>
            <a:r>
              <a:rPr lang="zh-TW" altLang="en-US" sz="2000" b="1" dirty="0">
                <a:solidFill>
                  <a:schemeClr val="bg1"/>
                </a:solidFill>
                <a:ea typeface="PMingLiU" pitchFamily="18" charset="-120"/>
              </a:rPr>
              <a:t>“</a:t>
            </a:r>
            <a:r>
              <a:rPr lang="en-US" altLang="zh-TW" sz="2000" b="1" dirty="0">
                <a:solidFill>
                  <a:schemeClr val="bg1"/>
                </a:solidFill>
                <a:ea typeface="PMingLiU" pitchFamily="18" charset="-120"/>
              </a:rPr>
              <a:t>I try not to break the rules, but merely to test their elasticity” </a:t>
            </a:r>
          </a:p>
          <a:p>
            <a:pPr algn="ctr">
              <a:spcBef>
                <a:spcPct val="50000"/>
              </a:spcBef>
            </a:pPr>
            <a:r>
              <a:rPr lang="en-US" altLang="zh-TW" sz="1400" i="1" dirty="0">
                <a:solidFill>
                  <a:schemeClr val="bg1"/>
                </a:solidFill>
                <a:ea typeface="PMingLiU" pitchFamily="18" charset="-120"/>
              </a:rPr>
              <a:t>Bill </a:t>
            </a:r>
            <a:r>
              <a:rPr lang="en-US" altLang="zh-TW" sz="1400" i="1" dirty="0" err="1">
                <a:solidFill>
                  <a:schemeClr val="bg1"/>
                </a:solidFill>
                <a:ea typeface="PMingLiU" pitchFamily="18" charset="-120"/>
              </a:rPr>
              <a:t>Veeck</a:t>
            </a:r>
            <a:r>
              <a:rPr lang="en-US" altLang="zh-TW" sz="1400" i="1" dirty="0">
                <a:solidFill>
                  <a:schemeClr val="bg1"/>
                </a:solidFill>
                <a:ea typeface="PMingLiU" pitchFamily="18" charset="-120"/>
              </a:rPr>
              <a:t> as cited in FT 24/8/07 article “Derivatives Dodges”</a:t>
            </a:r>
          </a:p>
        </p:txBody>
      </p:sp>
      <p:sp>
        <p:nvSpPr>
          <p:cNvPr id="13"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7044"/>
                                        </p:tgtEl>
                                        <p:attrNameLst>
                                          <p:attrName>style.visibility</p:attrName>
                                        </p:attrNameLst>
                                      </p:cBhvr>
                                      <p:to>
                                        <p:strVal val="visible"/>
                                      </p:to>
                                    </p:set>
                                    <p:animEffect transition="in" filter="fade">
                                      <p:cBhvr>
                                        <p:cTn id="31"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US" altLang="zh-TW" smtClean="0"/>
              <a:t>Approaches to remedying Conflicts of Interest</a:t>
            </a:r>
            <a:endParaRPr lang="en-US" altLang="zh-TW" dirty="0" smtClean="0"/>
          </a:p>
        </p:txBody>
      </p:sp>
      <p:sp>
        <p:nvSpPr>
          <p:cNvPr id="89091" name="Rectangle 3"/>
          <p:cNvSpPr>
            <a:spLocks noGrp="1" noChangeArrowheads="1"/>
          </p:cNvSpPr>
          <p:nvPr>
            <p:ph idx="1"/>
          </p:nvPr>
        </p:nvSpPr>
        <p:spPr/>
        <p:txBody>
          <a:bodyPr/>
          <a:lstStyle/>
          <a:p>
            <a:r>
              <a:rPr lang="en-US" altLang="zh-TW" dirty="0" smtClean="0"/>
              <a:t>Leave It to the Market</a:t>
            </a:r>
          </a:p>
          <a:p>
            <a:r>
              <a:rPr lang="en-US" altLang="zh-TW" dirty="0" smtClean="0"/>
              <a:t>Regulate for Transparency</a:t>
            </a:r>
          </a:p>
          <a:p>
            <a:r>
              <a:rPr lang="en-US" altLang="zh-TW" dirty="0" smtClean="0"/>
              <a:t>Supervisory Oversight</a:t>
            </a:r>
          </a:p>
          <a:p>
            <a:r>
              <a:rPr lang="en-US" altLang="zh-TW" dirty="0" smtClean="0"/>
              <a:t>Separation of Functions</a:t>
            </a:r>
          </a:p>
          <a:p>
            <a:r>
              <a:rPr lang="en-US" altLang="zh-TW" dirty="0" smtClean="0"/>
              <a:t>Socialization of Information Production</a:t>
            </a:r>
          </a:p>
        </p:txBody>
      </p:sp>
      <p:sp>
        <p:nvSpPr>
          <p:cNvPr id="47108" name="Slide Number Placeholder 5"/>
          <p:cNvSpPr>
            <a:spLocks noGrp="1"/>
          </p:cNvSpPr>
          <p:nvPr>
            <p:ph type="sldNum" sz="quarter" idx="10"/>
          </p:nvPr>
        </p:nvSpPr>
        <p:spPr/>
        <p:txBody>
          <a:bodyPr/>
          <a:lstStyle/>
          <a:p>
            <a:fld id="{F87D32C9-D2A0-48D8-940A-6F376CD19AB1}" type="slidenum">
              <a:rPr lang="en-US" altLang="en-US" smtClean="0"/>
              <a:pPr/>
              <a:t>28</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r>
              <a:rPr lang="en-US" altLang="zh-TW" smtClean="0"/>
              <a:t>Sarbanes-Oxley “SOX” Act of 2002</a:t>
            </a:r>
          </a:p>
        </p:txBody>
      </p:sp>
      <p:sp>
        <p:nvSpPr>
          <p:cNvPr id="92163" name="Rectangle 3"/>
          <p:cNvSpPr>
            <a:spLocks noGrp="1" noChangeArrowheads="1"/>
          </p:cNvSpPr>
          <p:nvPr>
            <p:ph idx="1"/>
          </p:nvPr>
        </p:nvSpPr>
        <p:spPr>
          <a:xfrm>
            <a:off x="2209800" y="1570037"/>
            <a:ext cx="6477000" cy="4525963"/>
          </a:xfrm>
        </p:spPr>
        <p:txBody>
          <a:bodyPr>
            <a:noAutofit/>
          </a:bodyPr>
          <a:lstStyle/>
          <a:p>
            <a:pPr marL="0" indent="0">
              <a:lnSpc>
                <a:spcPct val="130000"/>
              </a:lnSpc>
              <a:buNone/>
            </a:pPr>
            <a:r>
              <a:rPr lang="en-US" altLang="zh-TW" sz="1800" b="1" dirty="0" smtClean="0"/>
              <a:t>Passed following the public outcry over corporate scandals. Six major components:</a:t>
            </a:r>
          </a:p>
          <a:p>
            <a:pPr>
              <a:lnSpc>
                <a:spcPct val="130000"/>
              </a:lnSpc>
            </a:pPr>
            <a:r>
              <a:rPr lang="en-US" altLang="zh-TW" sz="1800" dirty="0" smtClean="0"/>
              <a:t>Established the Public </a:t>
            </a:r>
            <a:r>
              <a:rPr lang="en-US" altLang="zh-TW" sz="1800" b="1" dirty="0" smtClean="0"/>
              <a:t>Company Accounting Oversight Board </a:t>
            </a:r>
            <a:r>
              <a:rPr lang="en-US" altLang="zh-TW" sz="1800" dirty="0" smtClean="0"/>
              <a:t>to supervise accounting firms</a:t>
            </a:r>
          </a:p>
          <a:p>
            <a:pPr>
              <a:lnSpc>
                <a:spcPct val="130000"/>
              </a:lnSpc>
            </a:pPr>
            <a:r>
              <a:rPr lang="en-US" altLang="zh-TW" sz="1800" dirty="0" smtClean="0"/>
              <a:t>Prohibited public accounting firms from engaging in non-audit services to a client it is also auditing</a:t>
            </a:r>
          </a:p>
          <a:p>
            <a:pPr>
              <a:lnSpc>
                <a:spcPct val="130000"/>
              </a:lnSpc>
            </a:pPr>
            <a:r>
              <a:rPr lang="en-US" altLang="zh-TW" sz="1800" dirty="0" smtClean="0"/>
              <a:t>Members of the board’s audit committee must </a:t>
            </a:r>
            <a:br>
              <a:rPr lang="en-US" altLang="zh-TW" sz="1800" dirty="0" smtClean="0"/>
            </a:br>
            <a:r>
              <a:rPr lang="en-US" altLang="zh-TW" sz="1800" dirty="0" smtClean="0"/>
              <a:t>be </a:t>
            </a:r>
            <a:r>
              <a:rPr lang="en-US" altLang="zh-TW" sz="1800" b="1" dirty="0" smtClean="0"/>
              <a:t>independent</a:t>
            </a:r>
          </a:p>
          <a:p>
            <a:pPr>
              <a:lnSpc>
                <a:spcPct val="130000"/>
              </a:lnSpc>
            </a:pPr>
            <a:r>
              <a:rPr lang="en-US" altLang="zh-TW" sz="1800" dirty="0" smtClean="0"/>
              <a:t>Required the </a:t>
            </a:r>
            <a:r>
              <a:rPr lang="en-US" altLang="zh-TW" sz="1800" b="1" dirty="0" smtClean="0"/>
              <a:t>reporting of off-balance sheet activities</a:t>
            </a:r>
          </a:p>
          <a:p>
            <a:pPr>
              <a:lnSpc>
                <a:spcPct val="130000"/>
              </a:lnSpc>
            </a:pPr>
            <a:r>
              <a:rPr lang="en-US" altLang="zh-TW" sz="1800" dirty="0" smtClean="0"/>
              <a:t>Appropriated additional funding for the SEC</a:t>
            </a:r>
          </a:p>
          <a:p>
            <a:pPr>
              <a:lnSpc>
                <a:spcPct val="130000"/>
              </a:lnSpc>
            </a:pPr>
            <a:r>
              <a:rPr lang="en-US" altLang="zh-TW" sz="1800" dirty="0" smtClean="0"/>
              <a:t>Increased the charges for white-collar crimes and obstruction</a:t>
            </a:r>
          </a:p>
        </p:txBody>
      </p:sp>
      <p:sp>
        <p:nvSpPr>
          <p:cNvPr id="48132" name="Slide Number Placeholder 5"/>
          <p:cNvSpPr>
            <a:spLocks noGrp="1"/>
          </p:cNvSpPr>
          <p:nvPr>
            <p:ph type="sldNum" sz="quarter" idx="10"/>
          </p:nvPr>
        </p:nvSpPr>
        <p:spPr/>
        <p:txBody>
          <a:bodyPr/>
          <a:lstStyle/>
          <a:p>
            <a:fld id="{FFCB6BC1-CC0C-46C6-A449-8753E0B60D04}" type="slidenum">
              <a:rPr lang="en-US" altLang="en-US" smtClean="0"/>
              <a:pPr/>
              <a:t>29</a:t>
            </a:fld>
            <a:endParaRPr lang="en-US" altLang="en-US"/>
          </a:p>
        </p:txBody>
      </p:sp>
      <p:sp>
        <p:nvSpPr>
          <p:cNvPr id="92164" name="Text Box 4"/>
          <p:cNvSpPr txBox="1">
            <a:spLocks noChangeArrowheads="1"/>
          </p:cNvSpPr>
          <p:nvPr/>
        </p:nvSpPr>
        <p:spPr bwMode="auto">
          <a:xfrm>
            <a:off x="18143" y="5864423"/>
            <a:ext cx="2438400" cy="307777"/>
          </a:xfrm>
          <a:prstGeom prst="rect">
            <a:avLst/>
          </a:prstGeom>
          <a:noFill/>
          <a:ln w="9525">
            <a:noFill/>
            <a:miter lim="800000"/>
            <a:headEnd/>
            <a:tailEnd/>
          </a:ln>
        </p:spPr>
        <p:txBody>
          <a:bodyPr wrap="square">
            <a:spAutoFit/>
          </a:bodyPr>
          <a:lstStyle>
            <a:defPPr>
              <a:defRPr lang="en-US"/>
            </a:defPPr>
            <a:lvl1pPr eaLnBrk="0" hangingPunct="0">
              <a:spcBef>
                <a:spcPct val="50000"/>
              </a:spcBef>
              <a:defRPr sz="1400" i="1">
                <a:latin typeface="+mn-lt"/>
                <a:ea typeface="PMingLiU" pitchFamily="18" charset="-120"/>
              </a:defRPr>
            </a:lvl1pPr>
          </a:lstStyle>
          <a:p>
            <a:r>
              <a:rPr lang="en-US" altLang="zh-TW" dirty="0"/>
              <a:t>Source: </a:t>
            </a:r>
            <a:r>
              <a:rPr lang="en-US" altLang="zh-TW" dirty="0" err="1"/>
              <a:t>Mishkin</a:t>
            </a:r>
            <a:r>
              <a:rPr lang="en-US" altLang="zh-TW" dirty="0"/>
              <a:t>/Eakins</a:t>
            </a:r>
          </a:p>
        </p:txBody>
      </p:sp>
      <p:sp>
        <p:nvSpPr>
          <p:cNvPr id="48136" name="Text Box 5"/>
          <p:cNvSpPr txBox="1">
            <a:spLocks noChangeArrowheads="1"/>
          </p:cNvSpPr>
          <p:nvPr/>
        </p:nvSpPr>
        <p:spPr bwMode="auto">
          <a:xfrm>
            <a:off x="304800" y="2743200"/>
            <a:ext cx="1524000" cy="366713"/>
          </a:xfrm>
          <a:prstGeom prst="rect">
            <a:avLst/>
          </a:prstGeom>
          <a:noFill/>
          <a:ln w="9525">
            <a:noFill/>
            <a:miter lim="800000"/>
            <a:headEnd/>
            <a:tailEnd/>
          </a:ln>
        </p:spPr>
        <p:txBody>
          <a:bodyPr>
            <a:spAutoFit/>
          </a:bodyPr>
          <a:lstStyle/>
          <a:p>
            <a:pPr eaLnBrk="0" hangingPunct="0">
              <a:spcBef>
                <a:spcPct val="50000"/>
              </a:spcBef>
            </a:pPr>
            <a:endParaRPr lang="zh-TW" altLang="en-US">
              <a:ea typeface="PMingLiU" pitchFamily="18" charset="-120"/>
            </a:endParaRPr>
          </a:p>
        </p:txBody>
      </p:sp>
      <p:sp>
        <p:nvSpPr>
          <p:cNvPr id="92166" name="Text Box 6"/>
          <p:cNvSpPr txBox="1">
            <a:spLocks noChangeArrowheads="1"/>
          </p:cNvSpPr>
          <p:nvPr/>
        </p:nvSpPr>
        <p:spPr bwMode="auto">
          <a:xfrm>
            <a:off x="152400" y="1709677"/>
            <a:ext cx="1752600" cy="4115935"/>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spcBef>
                <a:spcPct val="30000"/>
              </a:spcBef>
            </a:pPr>
            <a:r>
              <a:rPr lang="en-US" altLang="zh-TW" sz="2000" b="1" dirty="0">
                <a:solidFill>
                  <a:schemeClr val="tx1"/>
                </a:solidFill>
                <a:ea typeface="PMingLiU" pitchFamily="18" charset="-120"/>
              </a:rPr>
              <a:t>Section 404 </a:t>
            </a:r>
            <a:r>
              <a:rPr lang="en-US" altLang="zh-TW" sz="2000" dirty="0">
                <a:solidFill>
                  <a:schemeClr val="tx1"/>
                </a:solidFill>
                <a:ea typeface="PMingLiU" pitchFamily="18" charset="-120"/>
              </a:rPr>
              <a:t>requires an annual "internal control report", which must be certified by auditors and personally signed off by two executives. </a:t>
            </a:r>
          </a:p>
        </p:txBody>
      </p:sp>
      <p:sp>
        <p:nvSpPr>
          <p:cNvPr id="1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2166"/>
                                        </p:tgtEl>
                                        <p:attrNameLst>
                                          <p:attrName>style.visibility</p:attrName>
                                        </p:attrNameLst>
                                      </p:cBhvr>
                                      <p:to>
                                        <p:strVal val="visible"/>
                                      </p:to>
                                    </p:set>
                                    <p:animEffect transition="in" filter="fade">
                                      <p:cBhvr>
                                        <p:cTn id="35"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Financial Intermediation</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lang="en-US" altLang="zh-TW" sz="2000" dirty="0" smtClean="0">
                <a:latin typeface="+mn-lt"/>
                <a:ea typeface="新細明體" charset="-120"/>
              </a:rPr>
              <a:t>Conflicts of Interest</a:t>
            </a:r>
            <a:endParaRPr kumimoji="0" lang="zh-TW" altLang="en-US" sz="2000" b="0" i="0" u="none" strike="noStrike" kern="1200" cap="none" spc="0" normalizeH="0" baseline="0" noProof="0" dirty="0">
              <a:ln>
                <a:noFill/>
              </a:ln>
              <a:solidFill>
                <a:schemeClr val="tx1"/>
              </a:solidFill>
              <a:effectLst/>
              <a:uLnTx/>
              <a:uFillTx/>
              <a:latin typeface="+mn-lt"/>
              <a:ea typeface="新細明體" charset="-120"/>
              <a:cs typeface="+mn-cs"/>
            </a:endParaRPr>
          </a:p>
        </p:txBody>
      </p:sp>
      <p:sp>
        <p:nvSpPr>
          <p:cNvPr id="10"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altLang="zh-TW" smtClean="0"/>
              <a:t>Global Legal Settlement of 2002</a:t>
            </a:r>
          </a:p>
        </p:txBody>
      </p:sp>
      <p:sp>
        <p:nvSpPr>
          <p:cNvPr id="94211" name="Rectangle 3"/>
          <p:cNvSpPr>
            <a:spLocks noGrp="1" noChangeArrowheads="1"/>
          </p:cNvSpPr>
          <p:nvPr>
            <p:ph idx="1"/>
          </p:nvPr>
        </p:nvSpPr>
        <p:spPr>
          <a:xfrm>
            <a:off x="457200" y="1600200"/>
            <a:ext cx="6172200" cy="4525963"/>
          </a:xfrm>
        </p:spPr>
        <p:txBody>
          <a:bodyPr>
            <a:normAutofit fontScale="92500" lnSpcReduction="20000"/>
          </a:bodyPr>
          <a:lstStyle/>
          <a:p>
            <a:pPr marL="0" indent="0">
              <a:buNone/>
            </a:pPr>
            <a:r>
              <a:rPr lang="en-US" altLang="zh-TW" b="1" dirty="0" smtClean="0"/>
              <a:t>The New York Attorney General and several of the largest U.S. investment banks reached an agreement which key terms included:</a:t>
            </a:r>
          </a:p>
          <a:p>
            <a:r>
              <a:rPr lang="en-US" altLang="zh-TW" b="1" dirty="0" smtClean="0">
                <a:solidFill>
                  <a:schemeClr val="accent2">
                    <a:lumMod val="75000"/>
                  </a:schemeClr>
                </a:solidFill>
              </a:rPr>
              <a:t>$1.4 billion </a:t>
            </a:r>
            <a:r>
              <a:rPr lang="en-US" altLang="zh-TW" dirty="0" smtClean="0"/>
              <a:t>in fines</a:t>
            </a:r>
          </a:p>
          <a:p>
            <a:r>
              <a:rPr lang="en-US" altLang="zh-TW" dirty="0" smtClean="0"/>
              <a:t>Firms must severe the link between underwriting and research activities</a:t>
            </a:r>
          </a:p>
          <a:p>
            <a:r>
              <a:rPr lang="en-US" altLang="zh-TW" b="1" dirty="0" smtClean="0">
                <a:solidFill>
                  <a:schemeClr val="accent2">
                    <a:lumMod val="75000"/>
                  </a:schemeClr>
                </a:solidFill>
              </a:rPr>
              <a:t>Spinning</a:t>
            </a:r>
            <a:r>
              <a:rPr lang="en-US" altLang="zh-TW" dirty="0" smtClean="0">
                <a:solidFill>
                  <a:schemeClr val="accent2">
                    <a:lumMod val="75000"/>
                  </a:schemeClr>
                </a:solidFill>
              </a:rPr>
              <a:t> </a:t>
            </a:r>
            <a:r>
              <a:rPr lang="en-US" altLang="zh-TW" dirty="0" smtClean="0"/>
              <a:t>is banned</a:t>
            </a:r>
          </a:p>
          <a:p>
            <a:r>
              <a:rPr lang="en-US" altLang="zh-TW" dirty="0" smtClean="0"/>
              <a:t>Firms must make public analyst recommendations and target prices </a:t>
            </a:r>
          </a:p>
          <a:p>
            <a:r>
              <a:rPr lang="en-US" altLang="zh-TW" dirty="0" smtClean="0"/>
              <a:t>Brokerage firms required to obtain third-party, independent research for their clients</a:t>
            </a:r>
          </a:p>
        </p:txBody>
      </p:sp>
      <p:sp>
        <p:nvSpPr>
          <p:cNvPr id="49156" name="Slide Number Placeholder 5"/>
          <p:cNvSpPr>
            <a:spLocks noGrp="1"/>
          </p:cNvSpPr>
          <p:nvPr>
            <p:ph type="sldNum" sz="quarter" idx="10"/>
          </p:nvPr>
        </p:nvSpPr>
        <p:spPr/>
        <p:txBody>
          <a:bodyPr/>
          <a:lstStyle/>
          <a:p>
            <a:fld id="{F331EB85-5526-4825-AF7B-8FE20AD27A28}" type="slidenum">
              <a:rPr lang="en-US" altLang="en-US" smtClean="0"/>
              <a:pPr/>
              <a:t>30</a:t>
            </a:fld>
            <a:endParaRPr lang="en-US" altLang="en-US"/>
          </a:p>
        </p:txBody>
      </p:sp>
      <p:sp>
        <p:nvSpPr>
          <p:cNvPr id="94212" name="Rectangle 4"/>
          <p:cNvSpPr>
            <a:spLocks noChangeArrowheads="1"/>
          </p:cNvSpPr>
          <p:nvPr/>
        </p:nvSpPr>
        <p:spPr bwMode="auto">
          <a:xfrm>
            <a:off x="6629400" y="1981200"/>
            <a:ext cx="2362200" cy="39624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dirty="0">
                <a:ea typeface="PMingLiU" pitchFamily="18" charset="-120"/>
              </a:rPr>
              <a:t>“</a:t>
            </a:r>
            <a:r>
              <a:rPr lang="en-US" altLang="zh-TW" dirty="0">
                <a:ea typeface="PMingLiU" pitchFamily="18" charset="-120"/>
              </a:rPr>
              <a:t>The widespread practice on Wall Street of giving shares of IPOs -- which often jumped in value in the first days of trading -- to preferred and prospective clients in what appeared to be an effort to bolster investment banking business” </a:t>
            </a:r>
          </a:p>
          <a:p>
            <a:pPr algn="ctr"/>
            <a:r>
              <a:rPr lang="en-US" altLang="zh-TW" sz="1600" i="1" dirty="0">
                <a:ea typeface="PMingLiU" pitchFamily="18" charset="-120"/>
              </a:rPr>
              <a:t>Source: NY Times 28/9/02</a:t>
            </a:r>
          </a:p>
        </p:txBody>
      </p:sp>
      <p:cxnSp>
        <p:nvCxnSpPr>
          <p:cNvPr id="94214" name="AutoShape 6"/>
          <p:cNvCxnSpPr>
            <a:cxnSpLocks noChangeShapeType="1"/>
            <a:stCxn id="94212" idx="1"/>
          </p:cNvCxnSpPr>
          <p:nvPr/>
        </p:nvCxnSpPr>
        <p:spPr bwMode="auto">
          <a:xfrm flipH="1">
            <a:off x="1752600" y="3962400"/>
            <a:ext cx="4876800" cy="114300"/>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25"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4214"/>
                                        </p:tgtEl>
                                        <p:attrNameLst>
                                          <p:attrName>style.visibility</p:attrName>
                                        </p:attrNameLst>
                                      </p:cBhvr>
                                      <p:to>
                                        <p:strVal val="visible"/>
                                      </p:to>
                                    </p:set>
                                    <p:animEffect transition="in" filter="fade">
                                      <p:cBhvr>
                                        <p:cTn id="31" dur="500"/>
                                        <p:tgtEl>
                                          <p:spTgt spid="942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4212"/>
                                        </p:tgtEl>
                                        <p:attrNameLst>
                                          <p:attrName>style.visibility</p:attrName>
                                        </p:attrNameLst>
                                      </p:cBhvr>
                                      <p:to>
                                        <p:strVal val="visible"/>
                                      </p:to>
                                    </p:set>
                                    <p:animEffect transition="in" filter="fade">
                                      <p:cBhvr>
                                        <p:cTn id="34"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9421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r>
              <a:rPr lang="en-US" altLang="zh-TW" smtClean="0"/>
              <a:t>Asymmetric Information: Adverse Selection and Moral Hazard</a:t>
            </a:r>
          </a:p>
        </p:txBody>
      </p:sp>
      <p:sp>
        <p:nvSpPr>
          <p:cNvPr id="7" name="Text Placeholder 6"/>
          <p:cNvSpPr>
            <a:spLocks noGrp="1"/>
          </p:cNvSpPr>
          <p:nvPr>
            <p:ph type="body" idx="1"/>
          </p:nvPr>
        </p:nvSpPr>
        <p:spPr/>
        <p:txBody>
          <a:bodyPr/>
          <a:lstStyle/>
          <a:p>
            <a:r>
              <a:rPr lang="en-US" altLang="zh-TW" dirty="0"/>
              <a:t>Adverse </a:t>
            </a:r>
            <a:r>
              <a:rPr lang="en-US" altLang="zh-TW" dirty="0" smtClean="0"/>
              <a:t>Selection</a:t>
            </a:r>
            <a:endParaRPr lang="en-US" altLang="zh-TW" dirty="0"/>
          </a:p>
        </p:txBody>
      </p:sp>
      <p:sp>
        <p:nvSpPr>
          <p:cNvPr id="84995" name="Rectangle 3"/>
          <p:cNvSpPr>
            <a:spLocks noGrp="1" noChangeArrowheads="1"/>
          </p:cNvSpPr>
          <p:nvPr>
            <p:ph sz="half" idx="2"/>
          </p:nvPr>
        </p:nvSpPr>
        <p:spPr/>
        <p:txBody>
          <a:bodyPr/>
          <a:lstStyle/>
          <a:p>
            <a:pPr>
              <a:lnSpc>
                <a:spcPct val="100000"/>
              </a:lnSpc>
            </a:pPr>
            <a:r>
              <a:rPr lang="en-US" altLang="zh-TW" dirty="0"/>
              <a:t>O</a:t>
            </a:r>
            <a:r>
              <a:rPr lang="en-US" altLang="zh-TW" dirty="0" smtClean="0"/>
              <a:t>ne party in a transaction has better information than the other party</a:t>
            </a:r>
          </a:p>
          <a:p>
            <a:pPr>
              <a:lnSpc>
                <a:spcPct val="100000"/>
              </a:lnSpc>
            </a:pPr>
            <a:r>
              <a:rPr lang="en-US" altLang="zh-TW" b="1" dirty="0" smtClean="0">
                <a:solidFill>
                  <a:schemeClr val="accent2">
                    <a:lumMod val="75000"/>
                  </a:schemeClr>
                </a:solidFill>
              </a:rPr>
              <a:t>Before</a:t>
            </a:r>
            <a:r>
              <a:rPr lang="en-US" altLang="zh-TW" dirty="0" smtClean="0">
                <a:solidFill>
                  <a:schemeClr val="accent2">
                    <a:lumMod val="75000"/>
                  </a:schemeClr>
                </a:solidFill>
              </a:rPr>
              <a:t> </a:t>
            </a:r>
            <a:r>
              <a:rPr lang="en-US" altLang="zh-TW" dirty="0" smtClean="0"/>
              <a:t>transaction occurs:</a:t>
            </a:r>
            <a:br>
              <a:rPr lang="en-US" altLang="zh-TW" dirty="0" smtClean="0"/>
            </a:br>
            <a:r>
              <a:rPr lang="en-US" altLang="zh-TW" dirty="0" smtClean="0"/>
              <a:t>Potential borrowers most likely to produce adverse outcome are ones most likely to seek loan and be selected</a:t>
            </a:r>
          </a:p>
        </p:txBody>
      </p:sp>
      <p:sp>
        <p:nvSpPr>
          <p:cNvPr id="8" name="Text Placeholder 7"/>
          <p:cNvSpPr>
            <a:spLocks noGrp="1"/>
          </p:cNvSpPr>
          <p:nvPr>
            <p:ph type="body" sz="quarter" idx="3"/>
          </p:nvPr>
        </p:nvSpPr>
        <p:spPr/>
        <p:txBody>
          <a:bodyPr/>
          <a:lstStyle/>
          <a:p>
            <a:r>
              <a:rPr lang="en-US" altLang="zh-TW" dirty="0"/>
              <a:t>Moral </a:t>
            </a:r>
            <a:r>
              <a:rPr lang="en-US" altLang="zh-TW" dirty="0" smtClean="0"/>
              <a:t>Hazard</a:t>
            </a:r>
            <a:endParaRPr lang="en-US" altLang="zh-TW" dirty="0"/>
          </a:p>
        </p:txBody>
      </p:sp>
      <p:sp>
        <p:nvSpPr>
          <p:cNvPr id="84996" name="Rectangle 4"/>
          <p:cNvSpPr>
            <a:spLocks noGrp="1" noChangeArrowheads="1"/>
          </p:cNvSpPr>
          <p:nvPr>
            <p:ph sz="quarter" idx="4"/>
          </p:nvPr>
        </p:nvSpPr>
        <p:spPr/>
        <p:txBody>
          <a:bodyPr/>
          <a:lstStyle/>
          <a:p>
            <a:pPr>
              <a:lnSpc>
                <a:spcPct val="100000"/>
              </a:lnSpc>
            </a:pPr>
            <a:r>
              <a:rPr lang="en-US" altLang="zh-TW" dirty="0"/>
              <a:t>O</a:t>
            </a:r>
            <a:r>
              <a:rPr lang="en-US" altLang="zh-TW" dirty="0" smtClean="0"/>
              <a:t>ne party has an incentive to behave differently once an agreement is made between parties</a:t>
            </a:r>
          </a:p>
          <a:p>
            <a:pPr>
              <a:lnSpc>
                <a:spcPct val="100000"/>
              </a:lnSpc>
            </a:pPr>
            <a:r>
              <a:rPr lang="en-US" altLang="zh-TW" b="1" dirty="0" smtClean="0">
                <a:solidFill>
                  <a:schemeClr val="accent2">
                    <a:lumMod val="75000"/>
                  </a:schemeClr>
                </a:solidFill>
              </a:rPr>
              <a:t>After</a:t>
            </a:r>
            <a:r>
              <a:rPr lang="en-US" altLang="zh-TW" dirty="0" smtClean="0">
                <a:solidFill>
                  <a:schemeClr val="accent2">
                    <a:lumMod val="75000"/>
                  </a:schemeClr>
                </a:solidFill>
              </a:rPr>
              <a:t> </a:t>
            </a:r>
            <a:r>
              <a:rPr lang="en-US" altLang="zh-TW" dirty="0" smtClean="0"/>
              <a:t>transaction occurs:</a:t>
            </a:r>
            <a:br>
              <a:rPr lang="en-US" altLang="zh-TW" dirty="0" smtClean="0"/>
            </a:br>
            <a:r>
              <a:rPr lang="en-US" altLang="zh-TW" dirty="0" smtClean="0"/>
              <a:t>Hazard that borrower has incentives to engage in undesirable (immoral) activities making it more likely that won't pay </a:t>
            </a:r>
            <a:br>
              <a:rPr lang="en-US" altLang="zh-TW" dirty="0" smtClean="0"/>
            </a:br>
            <a:r>
              <a:rPr lang="en-US" altLang="zh-TW" dirty="0" smtClean="0"/>
              <a:t>loan back</a:t>
            </a:r>
          </a:p>
        </p:txBody>
      </p:sp>
      <p:sp>
        <p:nvSpPr>
          <p:cNvPr id="45060" name="Slide Number Placeholder 6"/>
          <p:cNvSpPr>
            <a:spLocks noGrp="1"/>
          </p:cNvSpPr>
          <p:nvPr>
            <p:ph type="sldNum" sz="quarter" idx="10"/>
          </p:nvPr>
        </p:nvSpPr>
        <p:spPr/>
        <p:txBody>
          <a:bodyPr/>
          <a:lstStyle/>
          <a:p>
            <a:fld id="{E146F38C-14D6-41D7-9233-8D2CEE0AC846}" type="slidenum">
              <a:rPr lang="en-US" altLang="en-US" smtClean="0"/>
              <a:pPr/>
              <a:t>31</a:t>
            </a:fld>
            <a:endParaRPr lang="en-US" altLang="en-US"/>
          </a:p>
        </p:txBody>
      </p:sp>
      <p:sp>
        <p:nvSpPr>
          <p:cNvPr id="84997" name="AutoShape 5"/>
          <p:cNvSpPr>
            <a:spLocks noChangeArrowheads="1"/>
          </p:cNvSpPr>
          <p:nvPr/>
        </p:nvSpPr>
        <p:spPr bwMode="auto">
          <a:xfrm>
            <a:off x="914400" y="5105400"/>
            <a:ext cx="3581400" cy="838200"/>
          </a:xfrm>
          <a:prstGeom prst="cloudCallout">
            <a:avLst>
              <a:gd name="adj1" fmla="val 63425"/>
              <a:gd name="adj2" fmla="val -126740"/>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anchor="b"/>
          <a:lstStyle/>
          <a:p>
            <a:pPr algn="ctr"/>
            <a:r>
              <a:rPr lang="en-US" altLang="zh-TW" sz="2400" b="1" dirty="0">
                <a:solidFill>
                  <a:schemeClr val="tx1"/>
                </a:solidFill>
                <a:ea typeface="PMingLiU" pitchFamily="18" charset="-120"/>
              </a:rPr>
              <a:t>Examples?</a:t>
            </a:r>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7"/>
                                        </p:tgtEl>
                                        <p:attrNameLst>
                                          <p:attrName>style.visibility</p:attrName>
                                        </p:attrNameLst>
                                      </p:cBhvr>
                                      <p:to>
                                        <p:strVal val="visible"/>
                                      </p:to>
                                    </p:set>
                                    <p:animEffect transition="in" filter="fade">
                                      <p:cBhvr>
                                        <p:cTn id="2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p:bldP spid="8" grpId="0" build="p"/>
      <p:bldP spid="84996" grpId="0" build="p"/>
      <p:bldP spid="8499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zh-TW" dirty="0" smtClean="0"/>
              <a:t>Current Issues </a:t>
            </a:r>
          </a:p>
        </p:txBody>
      </p:sp>
      <p:sp>
        <p:nvSpPr>
          <p:cNvPr id="97283" name="Rectangle 3"/>
          <p:cNvSpPr>
            <a:spLocks noGrp="1" noChangeArrowheads="1"/>
          </p:cNvSpPr>
          <p:nvPr>
            <p:ph idx="1"/>
          </p:nvPr>
        </p:nvSpPr>
        <p:spPr/>
        <p:txBody>
          <a:bodyPr/>
          <a:lstStyle/>
          <a:p>
            <a:r>
              <a:rPr lang="en-US" altLang="zh-TW" dirty="0" smtClean="0"/>
              <a:t>Central banks face moral hazard in subprime crisis</a:t>
            </a:r>
          </a:p>
          <a:p>
            <a:r>
              <a:rPr lang="en-US" altLang="zh-TW" dirty="0" smtClean="0"/>
              <a:t>Rating agencies face increased scrutiny as result of conflict of interest in rating of structured products  </a:t>
            </a:r>
          </a:p>
          <a:p>
            <a:r>
              <a:rPr lang="en-US" altLang="zh-TW" dirty="0" smtClean="0"/>
              <a:t>Government bailout vs. bonuses</a:t>
            </a:r>
          </a:p>
          <a:p>
            <a:r>
              <a:rPr lang="en-US" altLang="zh-TW" dirty="0" smtClean="0"/>
              <a:t>Insider trading</a:t>
            </a:r>
          </a:p>
          <a:p>
            <a:r>
              <a:rPr lang="en-US" altLang="zh-TW" dirty="0" smtClean="0"/>
              <a:t>……</a:t>
            </a:r>
          </a:p>
        </p:txBody>
      </p:sp>
      <p:sp>
        <p:nvSpPr>
          <p:cNvPr id="50180" name="Slide Number Placeholder 5"/>
          <p:cNvSpPr>
            <a:spLocks noGrp="1"/>
          </p:cNvSpPr>
          <p:nvPr>
            <p:ph type="sldNum" sz="quarter" idx="10"/>
          </p:nvPr>
        </p:nvSpPr>
        <p:spPr/>
        <p:txBody>
          <a:bodyPr/>
          <a:lstStyle/>
          <a:p>
            <a:fld id="{70C1E304-10AC-4BAF-B8B5-6D8829952E5B}" type="slidenum">
              <a:rPr lang="en-US" altLang="en-US" smtClean="0"/>
              <a:pPr/>
              <a:t>32</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10:Conflicts of interest in banks: find recent example in Asia, explain issue, implications</a:t>
            </a:r>
          </a:p>
        </p:txBody>
      </p:sp>
      <p:sp>
        <p:nvSpPr>
          <p:cNvPr id="3" name="Content Placeholder 2"/>
          <p:cNvSpPr>
            <a:spLocks noGrp="1"/>
          </p:cNvSpPr>
          <p:nvPr>
            <p:ph idx="1"/>
          </p:nvPr>
        </p:nvSpPr>
        <p:spPr/>
        <p:txBody>
          <a:bodyPr/>
          <a:lstStyle/>
          <a:p>
            <a:r>
              <a:rPr lang="en-US" dirty="0" smtClean="0"/>
              <a:t>Video link</a:t>
            </a:r>
          </a:p>
          <a:p>
            <a:r>
              <a:rPr lang="en-US" dirty="0">
                <a:hlinkClick r:id="rId2"/>
              </a:rPr>
              <a:t>https://www.youtube.com/watch?v=_</a:t>
            </a:r>
            <a:r>
              <a:rPr lang="en-US" dirty="0" smtClean="0">
                <a:hlinkClick r:id="rId2"/>
              </a:rPr>
              <a:t>00dD2ElInE</a:t>
            </a:r>
            <a:endParaRPr lang="en-US" dirty="0" smtClean="0"/>
          </a:p>
          <a:p>
            <a:r>
              <a:rPr lang="en-US" dirty="0" smtClean="0"/>
              <a:t>Article link</a:t>
            </a:r>
          </a:p>
          <a:p>
            <a:r>
              <a:rPr lang="en-US" dirty="0">
                <a:hlinkClick r:id="rId3"/>
              </a:rPr>
              <a:t>https://</a:t>
            </a:r>
            <a:r>
              <a:rPr lang="en-US" dirty="0" smtClean="0">
                <a:hlinkClick r:id="rId3"/>
              </a:rPr>
              <a:t>apps.sfc.hk/edistributionWeb/gateway/EN/news-and-announcements/news/doc?refNo=19PR101</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43D14F-EA8B-43E4-B169-114B5BB83D25}" type="slidenum">
              <a:rPr lang="en-US" altLang="en-US" smtClean="0"/>
              <a:pPr>
                <a:defRPr/>
              </a:pPr>
              <a:t>33</a:t>
            </a:fld>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2669260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US" altLang="zh-TW" dirty="0" smtClean="0"/>
              <a:t>Test Your Understanding</a:t>
            </a:r>
          </a:p>
        </p:txBody>
      </p:sp>
      <p:sp>
        <p:nvSpPr>
          <p:cNvPr id="51204" name="Slide Number Placeholder 6"/>
          <p:cNvSpPr>
            <a:spLocks noGrp="1"/>
          </p:cNvSpPr>
          <p:nvPr>
            <p:ph type="sldNum" sz="quarter" idx="10"/>
          </p:nvPr>
        </p:nvSpPr>
        <p:spPr/>
        <p:txBody>
          <a:bodyPr/>
          <a:lstStyle/>
          <a:p>
            <a:fld id="{EEF80112-63BE-4021-8E39-713320D1B9CB}" type="slidenum">
              <a:rPr lang="en-US" altLang="en-US" smtClean="0"/>
              <a:pPr/>
              <a:t>34</a:t>
            </a:fld>
            <a:endParaRPr lang="en-US" altLang="en-US"/>
          </a:p>
        </p:txBody>
      </p:sp>
      <p:sp>
        <p:nvSpPr>
          <p:cNvPr id="7" name="Content Placeholder 6"/>
          <p:cNvSpPr>
            <a:spLocks noGrp="1"/>
          </p:cNvSpPr>
          <p:nvPr>
            <p:ph sz="half" idx="1"/>
          </p:nvPr>
        </p:nvSpPr>
        <p:spPr/>
        <p:txBody>
          <a:bodyPr/>
          <a:lstStyle/>
          <a:p>
            <a:r>
              <a:rPr lang="en-US" altLang="zh-TW" dirty="0"/>
              <a:t>What is moral hazard?</a:t>
            </a:r>
          </a:p>
          <a:p>
            <a:r>
              <a:rPr lang="en-US" altLang="zh-TW" dirty="0"/>
              <a:t>What is adverse selection?</a:t>
            </a:r>
          </a:p>
          <a:p>
            <a:r>
              <a:rPr lang="en-US" altLang="zh-TW" dirty="0"/>
              <a:t>The global legal settlement of 2002 </a:t>
            </a:r>
            <a:r>
              <a:rPr lang="en-US" altLang="zh-TW" dirty="0" smtClean="0"/>
              <a:t>addressed </a:t>
            </a:r>
            <a:r>
              <a:rPr lang="en-US" altLang="zh-TW" dirty="0"/>
              <a:t>conflicts of interest in which type of financial institution?</a:t>
            </a:r>
          </a:p>
          <a:p>
            <a:endParaRPr lang="de-DE" dirty="0"/>
          </a:p>
        </p:txBody>
      </p:sp>
      <p:sp>
        <p:nvSpPr>
          <p:cNvPr id="17"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8" name="Picture 3" descr="C:\Users\Wolfgang\Documents\ED.PRES\06_Purchased Copyrighted Contend\istockphoto\iStock_000008335931Small.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76400"/>
            <a:ext cx="3810000" cy="3539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 (KLOs)</a:t>
            </a:r>
            <a:endParaRPr lang="en-US" dirty="0"/>
          </a:p>
        </p:txBody>
      </p:sp>
      <p:sp>
        <p:nvSpPr>
          <p:cNvPr id="8" name="Content Placeholder 7"/>
          <p:cNvSpPr>
            <a:spLocks noGrp="1"/>
          </p:cNvSpPr>
          <p:nvPr>
            <p:ph idx="1"/>
          </p:nvPr>
        </p:nvSpPr>
        <p:spPr/>
        <p:txBody>
          <a:bodyPr/>
          <a:lstStyle/>
          <a:p>
            <a:r>
              <a:rPr lang="en-US" dirty="0" smtClean="0"/>
              <a:t>Understand conflicts of interest</a:t>
            </a:r>
          </a:p>
          <a:p>
            <a:r>
              <a:rPr lang="en-US" dirty="0" smtClean="0"/>
              <a:t>Sarbanes-Oxley </a:t>
            </a:r>
          </a:p>
          <a:p>
            <a:r>
              <a:rPr lang="en-US" dirty="0" smtClean="0"/>
              <a:t>Legal Settlement of 2002</a:t>
            </a:r>
          </a:p>
          <a:p>
            <a:r>
              <a:rPr lang="en-US" dirty="0" smtClean="0"/>
              <a:t>Ways to remedy conflicts of interest</a:t>
            </a:r>
            <a:endParaRPr lang="en-US" dirty="0"/>
          </a:p>
        </p:txBody>
      </p:sp>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35</a:t>
            </a:fld>
            <a:endParaRPr lang="en-US" altLang="en-US"/>
          </a:p>
        </p:txBody>
      </p:sp>
      <p:sp>
        <p:nvSpPr>
          <p:cNvPr id="6" name="Footer Placeholder 5"/>
          <p:cNvSpPr>
            <a:spLocks noGrp="1"/>
          </p:cNvSpPr>
          <p:nvPr>
            <p:ph type="ftr" sz="quarter" idx="11"/>
          </p:nvPr>
        </p:nvSpPr>
        <p:spPr/>
        <p:txBody>
          <a:bodyPr/>
          <a:lstStyle/>
          <a:p>
            <a:pPr>
              <a:defRPr/>
            </a:pPr>
            <a:endParaRPr lang="en-US" altLang="en-US" dirty="0"/>
          </a:p>
        </p:txBody>
      </p:sp>
    </p:spTree>
    <p:extLst>
      <p:ext uri="{BB962C8B-B14F-4D97-AF65-F5344CB8AC3E}">
        <p14:creationId xmlns:p14="http://schemas.microsoft.com/office/powerpoint/2010/main" val="10039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US" altLang="zh-TW" smtClean="0"/>
              <a:t>Role of financial institutions</a:t>
            </a:r>
          </a:p>
        </p:txBody>
      </p:sp>
      <p:sp>
        <p:nvSpPr>
          <p:cNvPr id="50179" name="Rectangle 3"/>
          <p:cNvSpPr>
            <a:spLocks noGrp="1" noChangeArrowheads="1"/>
          </p:cNvSpPr>
          <p:nvPr>
            <p:ph sz="half" idx="2"/>
          </p:nvPr>
        </p:nvSpPr>
        <p:spPr>
          <a:xfrm>
            <a:off x="4648200" y="1295400"/>
            <a:ext cx="4038600" cy="4525963"/>
          </a:xfrm>
        </p:spPr>
        <p:txBody>
          <a:bodyPr/>
          <a:lstStyle/>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buNone/>
            </a:pPr>
            <a:endParaRPr lang="en-US" altLang="zh-TW" dirty="0">
              <a:ea typeface="PMingLiU" pitchFamily="18" charset="-120"/>
            </a:endParaRPr>
          </a:p>
          <a:p>
            <a:pPr marL="0" indent="0">
              <a:buNone/>
            </a:pPr>
            <a:endParaRPr lang="en-US" altLang="zh-TW" dirty="0" smtClean="0">
              <a:ea typeface="PMingLiU" pitchFamily="18" charset="-120"/>
            </a:endParaRPr>
          </a:p>
          <a:p>
            <a:pPr marL="0" indent="0">
              <a:lnSpc>
                <a:spcPct val="100000"/>
              </a:lnSpc>
              <a:buNone/>
            </a:pPr>
            <a:endParaRPr lang="en-US" altLang="zh-TW" sz="1800" dirty="0" smtClean="0">
              <a:ea typeface="PMingLiU" pitchFamily="18" charset="-120"/>
            </a:endParaRPr>
          </a:p>
          <a:p>
            <a:pPr marL="0" indent="0">
              <a:lnSpc>
                <a:spcPct val="100000"/>
              </a:lnSpc>
              <a:buNone/>
            </a:pPr>
            <a:r>
              <a:rPr lang="en-US" altLang="zh-TW" sz="1800" dirty="0" smtClean="0">
                <a:ea typeface="PMingLiU" pitchFamily="18" charset="-120"/>
              </a:rPr>
              <a:t>Major </a:t>
            </a:r>
            <a:r>
              <a:rPr lang="en-US" altLang="zh-TW" sz="1800" dirty="0">
                <a:ea typeface="PMingLiU" pitchFamily="18" charset="-120"/>
              </a:rPr>
              <a:t>contributor to economy in UK, US, HK….</a:t>
            </a:r>
          </a:p>
          <a:p>
            <a:endParaRPr lang="en-US" altLang="zh-TW" dirty="0" smtClean="0"/>
          </a:p>
        </p:txBody>
      </p:sp>
      <p:sp>
        <p:nvSpPr>
          <p:cNvPr id="25604" name="Slide Number Placeholder 6"/>
          <p:cNvSpPr>
            <a:spLocks noGrp="1"/>
          </p:cNvSpPr>
          <p:nvPr>
            <p:ph type="sldNum" sz="quarter" idx="10"/>
          </p:nvPr>
        </p:nvSpPr>
        <p:spPr/>
        <p:txBody>
          <a:bodyPr/>
          <a:lstStyle/>
          <a:p>
            <a:fld id="{6C75BA4E-6EA2-48ED-8A60-43F7AA97E603}" type="slidenum">
              <a:rPr lang="en-US" altLang="en-US" smtClean="0"/>
              <a:pPr/>
              <a:t>4</a:t>
            </a:fld>
            <a:endParaRPr lang="en-US" altLang="en-US"/>
          </a:p>
        </p:txBody>
      </p:sp>
      <p:sp>
        <p:nvSpPr>
          <p:cNvPr id="50182" name="Text Box 6"/>
          <p:cNvSpPr txBox="1">
            <a:spLocks noChangeArrowheads="1"/>
          </p:cNvSpPr>
          <p:nvPr/>
        </p:nvSpPr>
        <p:spPr bwMode="auto">
          <a:xfrm>
            <a:off x="4724400" y="5312658"/>
            <a:ext cx="3657600" cy="630942"/>
          </a:xfrm>
          <a:prstGeom prst="rect">
            <a:avLst/>
          </a:prstGeom>
          <a:noFill/>
          <a:ln w="9525">
            <a:noFill/>
            <a:miter lim="800000"/>
            <a:headEnd/>
            <a:tailEnd/>
          </a:ln>
        </p:spPr>
        <p:txBody>
          <a:bodyPr wrap="square">
            <a:spAutoFit/>
          </a:bodyPr>
          <a:lstStyle/>
          <a:p>
            <a:pPr eaLnBrk="0" hangingPunct="0">
              <a:spcBef>
                <a:spcPct val="50000"/>
              </a:spcBef>
            </a:pPr>
            <a:r>
              <a:rPr lang="en-US" altLang="zh-TW" sz="1400" dirty="0">
                <a:latin typeface="+mn-lt"/>
                <a:ea typeface="PMingLiU" pitchFamily="18" charset="-120"/>
              </a:rPr>
              <a:t>City of London, the Square Mile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www.freefoto.com</a:t>
            </a:r>
            <a:endParaRPr lang="en-US" altLang="zh-TW" sz="1400" i="1" dirty="0">
              <a:latin typeface="+mn-lt"/>
              <a:ea typeface="PMingLiU" pitchFamily="18" charset="-120"/>
            </a:endParaRPr>
          </a:p>
        </p:txBody>
      </p:sp>
      <p:pic>
        <p:nvPicPr>
          <p:cNvPr id="50183" name="Picture 7" descr="Image:Photos NewYork1 032.jpg">
            <a:hlinkClick r:id="rId3"/>
          </p:cNvPr>
          <p:cNvPicPr>
            <a:picLocks noChangeAspect="1" noChangeArrowheads="1"/>
          </p:cNvPicPr>
          <p:nvPr/>
        </p:nvPicPr>
        <p:blipFill>
          <a:blip r:embed="rId4" cstate="print"/>
          <a:srcRect/>
          <a:stretch>
            <a:fillRect/>
          </a:stretch>
        </p:blipFill>
        <p:spPr bwMode="auto">
          <a:xfrm>
            <a:off x="469900" y="2286000"/>
            <a:ext cx="4038600" cy="2800350"/>
          </a:xfrm>
          <a:prstGeom prst="rect">
            <a:avLst/>
          </a:prstGeom>
          <a:noFill/>
          <a:ln w="9525">
            <a:noFill/>
            <a:miter lim="800000"/>
            <a:headEnd/>
            <a:tailEnd/>
          </a:ln>
        </p:spPr>
      </p:pic>
      <p:sp>
        <p:nvSpPr>
          <p:cNvPr id="50184" name="Text Box 8"/>
          <p:cNvSpPr txBox="1">
            <a:spLocks noChangeArrowheads="1"/>
          </p:cNvSpPr>
          <p:nvPr/>
        </p:nvSpPr>
        <p:spPr bwMode="auto">
          <a:xfrm>
            <a:off x="381000" y="5312658"/>
            <a:ext cx="3733800" cy="630942"/>
          </a:xfrm>
          <a:prstGeom prst="rect">
            <a:avLst/>
          </a:prstGeom>
          <a:noFill/>
          <a:ln w="9525">
            <a:noFill/>
            <a:miter lim="800000"/>
            <a:headEnd/>
            <a:tailEnd/>
          </a:ln>
        </p:spPr>
        <p:txBody>
          <a:bodyPr>
            <a:spAutoFit/>
          </a:bodyPr>
          <a:lstStyle/>
          <a:p>
            <a:pPr eaLnBrk="0" hangingPunct="0">
              <a:spcBef>
                <a:spcPct val="50000"/>
              </a:spcBef>
            </a:pPr>
            <a:r>
              <a:rPr lang="en-US" altLang="zh-TW" sz="1400" dirty="0">
                <a:latin typeface="+mn-lt"/>
                <a:ea typeface="PMingLiU" pitchFamily="18" charset="-120"/>
              </a:rPr>
              <a:t>NYSE and Wall Street </a:t>
            </a:r>
            <a:endParaRPr lang="en-US" altLang="zh-TW" sz="1400" dirty="0" smtClean="0">
              <a:latin typeface="+mn-lt"/>
              <a:ea typeface="PMingLiU" pitchFamily="18" charset="-120"/>
            </a:endParaRPr>
          </a:p>
          <a:p>
            <a:pPr eaLnBrk="0" hangingPunct="0">
              <a:spcBef>
                <a:spcPct val="50000"/>
              </a:spcBef>
            </a:pPr>
            <a:r>
              <a:rPr lang="en-US" altLang="zh-TW" sz="1400" i="1" dirty="0" smtClean="0">
                <a:latin typeface="+mn-lt"/>
                <a:ea typeface="PMingLiU" pitchFamily="18" charset="-120"/>
              </a:rPr>
              <a:t>Source: Wikipedia</a:t>
            </a:r>
            <a:endParaRPr lang="en-US" altLang="zh-TW" sz="1400" i="1" dirty="0">
              <a:latin typeface="+mn-lt"/>
              <a:ea typeface="PMingLiU" pitchFamily="18" charset="-120"/>
            </a:endParaRPr>
          </a:p>
        </p:txBody>
      </p:sp>
      <p:sp>
        <p:nvSpPr>
          <p:cNvPr id="7" name="Content Placeholder 6"/>
          <p:cNvSpPr>
            <a:spLocks noGrp="1"/>
          </p:cNvSpPr>
          <p:nvPr>
            <p:ph sz="half" idx="1"/>
          </p:nvPr>
        </p:nvSpPr>
        <p:spPr>
          <a:xfrm>
            <a:off x="381000" y="1297679"/>
            <a:ext cx="4038600" cy="4525963"/>
          </a:xfrm>
        </p:spPr>
        <p:txBody>
          <a:bodyPr/>
          <a:lstStyle/>
          <a:p>
            <a:pPr marL="0" indent="0">
              <a:lnSpc>
                <a:spcPct val="100000"/>
              </a:lnSpc>
              <a:buNone/>
            </a:pPr>
            <a:r>
              <a:rPr lang="en-US" altLang="zh-TW" sz="1800" dirty="0"/>
              <a:t>Financial services industry links </a:t>
            </a:r>
            <a:r>
              <a:rPr lang="en-US" altLang="zh-TW" sz="1800" dirty="0" smtClean="0"/>
              <a:t>organizations </a:t>
            </a:r>
            <a:r>
              <a:rPr lang="en-US" altLang="zh-TW" sz="1800" dirty="0"/>
              <a:t>needing capital with those able to provide it</a:t>
            </a:r>
          </a:p>
          <a:p>
            <a:endParaRPr lang="de-DE" dirty="0"/>
          </a:p>
        </p:txBody>
      </p:sp>
      <p:pic>
        <p:nvPicPr>
          <p:cNvPr id="18" name="Picture 5" descr="The City of London - The Square Mile"/>
          <p:cNvPicPr>
            <a:picLocks noChangeAspect="1" noChangeArrowheads="1"/>
          </p:cNvPicPr>
          <p:nvPr/>
        </p:nvPicPr>
        <p:blipFill>
          <a:blip r:embed="rId5" cstate="print"/>
          <a:srcRect/>
          <a:stretch>
            <a:fillRect/>
          </a:stretch>
        </p:blipFill>
        <p:spPr bwMode="auto">
          <a:xfrm>
            <a:off x="4724400" y="1371600"/>
            <a:ext cx="4038600" cy="2692400"/>
          </a:xfrm>
          <a:prstGeom prst="rect">
            <a:avLst/>
          </a:prstGeom>
          <a:noFill/>
          <a:ln w="9525">
            <a:noFill/>
            <a:miter lim="800000"/>
            <a:headEnd/>
            <a:tailEnd/>
          </a:ln>
        </p:spPr>
      </p:pic>
      <p:sp>
        <p:nvSpPr>
          <p:cNvPr id="19"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fade">
                                      <p:cBhvr>
                                        <p:cTn id="7" dur="500"/>
                                        <p:tgtEl>
                                          <p:spTgt spid="501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184"/>
                                        </p:tgtEl>
                                        <p:attrNameLst>
                                          <p:attrName>style.visibility</p:attrName>
                                        </p:attrNameLst>
                                      </p:cBhvr>
                                      <p:to>
                                        <p:strVal val="visible"/>
                                      </p:to>
                                    </p:set>
                                    <p:animEffect transition="in" filter="fade">
                                      <p:cBhvr>
                                        <p:cTn id="10" dur="500"/>
                                        <p:tgtEl>
                                          <p:spTgt spid="501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0179">
                                            <p:txEl>
                                              <p:pRg st="6" end="6"/>
                                            </p:txEl>
                                          </p:spTgt>
                                        </p:tgtEl>
                                        <p:attrNameLst>
                                          <p:attrName>style.visibility</p:attrName>
                                        </p:attrNameLst>
                                      </p:cBhvr>
                                      <p:to>
                                        <p:strVal val="visible"/>
                                      </p:to>
                                    </p:set>
                                    <p:animEffect transition="in" filter="fade">
                                      <p:cBhvr>
                                        <p:cTn id="18" dur="500"/>
                                        <p:tgtEl>
                                          <p:spTgt spid="50179">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182"/>
                                        </p:tgtEl>
                                        <p:attrNameLst>
                                          <p:attrName>style.visibility</p:attrName>
                                        </p:attrNameLst>
                                      </p:cBhvr>
                                      <p:to>
                                        <p:strVal val="visible"/>
                                      </p:to>
                                    </p:set>
                                    <p:animEffect transition="in" filter="fade">
                                      <p:cBhvr>
                                        <p:cTn id="21" dur="500"/>
                                        <p:tgtEl>
                                          <p:spTgt spid="5018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82" grpId="0"/>
      <p:bldP spid="50184"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457200" y="122238"/>
            <a:ext cx="2362200" cy="1295400"/>
          </a:xfrm>
        </p:spPr>
        <p:txBody>
          <a:bodyPr/>
          <a:lstStyle/>
          <a:p>
            <a:pPr eaLnBrk="1" hangingPunct="1"/>
            <a:r>
              <a:rPr lang="en-US" altLang="zh-TW" smtClean="0">
                <a:ea typeface="新細明體" charset="-120"/>
              </a:rPr>
              <a:t>Course Map</a:t>
            </a:r>
          </a:p>
        </p:txBody>
      </p:sp>
      <p:sp>
        <p:nvSpPr>
          <p:cNvPr id="112656" name="Rectangle 16"/>
          <p:cNvSpPr>
            <a:spLocks noChangeArrowheads="1"/>
          </p:cNvSpPr>
          <p:nvPr/>
        </p:nvSpPr>
        <p:spPr bwMode="auto">
          <a:xfrm>
            <a:off x="3048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TW" sz="1800">
                <a:ea typeface="新細明體" charset="-120"/>
              </a:rPr>
              <a:t>Financial Institutions</a:t>
            </a:r>
          </a:p>
        </p:txBody>
      </p:sp>
      <p:sp>
        <p:nvSpPr>
          <p:cNvPr id="112669"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TW" sz="1800">
                <a:ea typeface="新細明體" charset="-120"/>
              </a:rPr>
              <a:t>Overview</a:t>
            </a:r>
          </a:p>
        </p:txBody>
      </p:sp>
      <p:sp>
        <p:nvSpPr>
          <p:cNvPr id="8"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9" name="Content Placeholder 4"/>
          <p:cNvSpPr txBox="1">
            <a:spLocks/>
          </p:cNvSpPr>
          <p:nvPr/>
        </p:nvSpPr>
        <p:spPr>
          <a:xfrm>
            <a:off x="304800" y="3276600"/>
            <a:ext cx="8382000" cy="2849563"/>
          </a:xfrm>
          <a:prstGeom prst="rect">
            <a:avLst/>
          </a:prstGeom>
          <a:solidFill>
            <a:schemeClr val="accent2">
              <a:lumMod val="20000"/>
              <a:lumOff val="80000"/>
            </a:schemeClr>
          </a:solidFill>
        </p:spPr>
        <p:txBody>
          <a:bodyPr/>
          <a:lstStyle/>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i="0" u="none" strike="noStrike" kern="1200" cap="none" spc="0" normalizeH="0" baseline="0" noProof="0" dirty="0" smtClean="0">
                <a:ln>
                  <a:noFill/>
                </a:ln>
                <a:effectLst/>
                <a:uLnTx/>
                <a:uFillTx/>
                <a:latin typeface="+mn-lt"/>
                <a:ea typeface="新細明體" charset="-120"/>
                <a:cs typeface="+mn-cs"/>
              </a:rPr>
              <a:t>Role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1" i="0" u="none" strike="noStrike" kern="1200" cap="none" spc="0" normalizeH="0" baseline="0" noProof="0" dirty="0" smtClean="0">
                <a:ln>
                  <a:noFill/>
                </a:ln>
                <a:solidFill>
                  <a:srgbClr val="C00000"/>
                </a:solidFill>
                <a:effectLst/>
                <a:uLnTx/>
                <a:uFillTx/>
                <a:latin typeface="+mn-lt"/>
                <a:ea typeface="新細明體" charset="-120"/>
                <a:cs typeface="+mn-cs"/>
              </a:rPr>
              <a:t>Types of Financial Institutions</a:t>
            </a: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r>
              <a:rPr kumimoji="0" lang="en-US" altLang="zh-TW" sz="2000" b="0" i="0" u="none" strike="noStrike" kern="1200" cap="none" spc="0" normalizeH="0" baseline="0" noProof="0" dirty="0" smtClean="0">
                <a:ln>
                  <a:noFill/>
                </a:ln>
                <a:solidFill>
                  <a:schemeClr val="tx1"/>
                </a:solidFill>
                <a:effectLst/>
                <a:uLnTx/>
                <a:uFillTx/>
                <a:latin typeface="+mn-lt"/>
                <a:ea typeface="新細明體" charset="-120"/>
                <a:cs typeface="+mn-cs"/>
              </a:rPr>
              <a:t>Financial Intermediation</a:t>
            </a:r>
          </a:p>
          <a:p>
            <a:pPr marL="342900" indent="-342900">
              <a:lnSpc>
                <a:spcPct val="150000"/>
              </a:lnSpc>
              <a:spcBef>
                <a:spcPct val="20000"/>
              </a:spcBef>
              <a:buClr>
                <a:srgbClr val="953735"/>
              </a:buClr>
              <a:buSzPct val="100000"/>
              <a:buFont typeface="Wingdings 2" pitchFamily="18" charset="2"/>
              <a:buChar char="¡"/>
              <a:defRPr/>
            </a:pPr>
            <a:r>
              <a:rPr lang="en-US" altLang="zh-TW" sz="2000" dirty="0" smtClean="0">
                <a:ea typeface="新細明體" charset="-120"/>
              </a:rPr>
              <a:t>Conflicts of Interest</a:t>
            </a:r>
            <a:endParaRPr lang="zh-TW" altLang="en-US" sz="2000" dirty="0" smtClean="0">
              <a:ea typeface="新細明體" charset="-120"/>
            </a:endParaRPr>
          </a:p>
          <a:p>
            <a:pPr marL="342900" marR="0" lvl="0" indent="-342900" algn="l" defTabSz="914400" rtl="0" eaLnBrk="1" fontAlgn="base" latinLnBrk="0" hangingPunct="1">
              <a:lnSpc>
                <a:spcPct val="150000"/>
              </a:lnSpc>
              <a:spcBef>
                <a:spcPct val="20000"/>
              </a:spcBef>
              <a:spcAft>
                <a:spcPct val="0"/>
              </a:spcAft>
              <a:buClr>
                <a:srgbClr val="953735"/>
              </a:buClr>
              <a:buSzPct val="100000"/>
              <a:buFont typeface="Wingdings 2" pitchFamily="18" charset="2"/>
              <a:buChar char="¡"/>
              <a:tabLst/>
              <a:defRPr/>
            </a:pPr>
            <a:endParaRPr kumimoji="0" lang="zh-TW" altLang="en-US" sz="2000" b="0" i="0" u="none" strike="noStrike" kern="1200" cap="none" spc="0" normalizeH="0" baseline="0" noProof="0" dirty="0">
              <a:ln>
                <a:noFill/>
              </a:ln>
              <a:solidFill>
                <a:schemeClr val="tx1"/>
              </a:solidFill>
              <a:effectLst/>
              <a:uLnTx/>
              <a:uFillTx/>
              <a:latin typeface="+mn-lt"/>
              <a:ea typeface="新細明體" charset="-120"/>
              <a:cs typeface="+mn-cs"/>
            </a:endParaRPr>
          </a:p>
        </p:txBody>
      </p:sp>
      <p:sp>
        <p:nvSpPr>
          <p:cNvPr id="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5</a:t>
            </a:fld>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zh-TW" smtClean="0">
                <a:ea typeface="PMingLiU" pitchFamily="18" charset="-120"/>
              </a:rPr>
              <a:t>Types of Financial Institutions</a:t>
            </a:r>
          </a:p>
        </p:txBody>
      </p:sp>
      <p:sp>
        <p:nvSpPr>
          <p:cNvPr id="26628" name="Slide Number Placeholder 4"/>
          <p:cNvSpPr>
            <a:spLocks noGrp="1"/>
          </p:cNvSpPr>
          <p:nvPr>
            <p:ph type="sldNum" sz="quarter" idx="10"/>
          </p:nvPr>
        </p:nvSpPr>
        <p:spPr>
          <a:noFill/>
        </p:spPr>
        <p:txBody>
          <a:bodyPr/>
          <a:lstStyle/>
          <a:p>
            <a:fld id="{B3C3067D-FC89-4210-A025-C30B846D551A}" type="slidenum">
              <a:rPr lang="en-US" altLang="en-US"/>
              <a:pPr/>
              <a:t>6</a:t>
            </a:fld>
            <a:endParaRPr lang="en-US" altLang="en-US"/>
          </a:p>
        </p:txBody>
      </p:sp>
      <p:sp>
        <p:nvSpPr>
          <p:cNvPr id="51203" name="Rectangle 3"/>
          <p:cNvSpPr>
            <a:spLocks noChangeArrowheads="1"/>
          </p:cNvSpPr>
          <p:nvPr/>
        </p:nvSpPr>
        <p:spPr bwMode="auto">
          <a:xfrm>
            <a:off x="304800" y="1524000"/>
            <a:ext cx="54864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a:latin typeface="+mn-lt"/>
                <a:ea typeface="PMingLiU" pitchFamily="18" charset="-120"/>
                <a:cs typeface="Arial" charset="0"/>
              </a:rPr>
              <a:t>Financial Intermediaries</a:t>
            </a:r>
          </a:p>
        </p:txBody>
      </p:sp>
      <p:sp>
        <p:nvSpPr>
          <p:cNvPr id="51204" name="Rectangle 4"/>
          <p:cNvSpPr>
            <a:spLocks noChangeArrowheads="1"/>
          </p:cNvSpPr>
          <p:nvPr/>
        </p:nvSpPr>
        <p:spPr bwMode="auto">
          <a:xfrm>
            <a:off x="5943600" y="1524000"/>
            <a:ext cx="3048000" cy="3124200"/>
          </a:xfrm>
          <a:prstGeom prst="rect">
            <a:avLst/>
          </a:prstGeom>
          <a:solidFill>
            <a:schemeClr val="accent1">
              <a:lumMod val="20000"/>
              <a:lumOff val="8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t"/>
          <a:lstStyle/>
          <a:p>
            <a:pPr algn="ctr"/>
            <a:r>
              <a:rPr lang="en-US" altLang="zh-TW" sz="2000" b="1" dirty="0" smtClean="0">
                <a:latin typeface="+mn-lt"/>
                <a:ea typeface="PMingLiU" pitchFamily="18" charset="-120"/>
                <a:cs typeface="Arial" charset="0"/>
              </a:rPr>
              <a:t>Other Financial Institutions</a:t>
            </a:r>
            <a:endParaRPr lang="en-US" altLang="zh-TW" sz="2000" b="1" dirty="0">
              <a:latin typeface="+mn-lt"/>
              <a:ea typeface="PMingLiU" pitchFamily="18" charset="-120"/>
              <a:cs typeface="Arial" charset="0"/>
            </a:endParaRPr>
          </a:p>
        </p:txBody>
      </p:sp>
      <p:sp>
        <p:nvSpPr>
          <p:cNvPr id="51205" name="Rectangle 5"/>
          <p:cNvSpPr>
            <a:spLocks noChangeArrowheads="1"/>
          </p:cNvSpPr>
          <p:nvPr/>
        </p:nvSpPr>
        <p:spPr bwMode="auto">
          <a:xfrm>
            <a:off x="381000" y="2171700"/>
            <a:ext cx="26670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Depository </a:t>
            </a:r>
          </a:p>
          <a:p>
            <a:pPr algn="ctr"/>
            <a:r>
              <a:rPr lang="en-US" altLang="zh-TW" b="1" dirty="0">
                <a:latin typeface="+mn-lt"/>
                <a:ea typeface="PMingLiU" pitchFamily="18" charset="-120"/>
                <a:cs typeface="Arial" charset="0"/>
              </a:rPr>
              <a:t>Institutions</a:t>
            </a:r>
          </a:p>
          <a:p>
            <a:pPr marL="285750" indent="-285750">
              <a:buFont typeface="Arial" pitchFamily="34" charset="0"/>
              <a:buChar char="•"/>
            </a:pPr>
            <a:r>
              <a:rPr lang="en-US" altLang="zh-TW" dirty="0">
                <a:latin typeface="+mn-lt"/>
                <a:ea typeface="PMingLiU" pitchFamily="18" charset="-120"/>
                <a:cs typeface="Arial" charset="0"/>
              </a:rPr>
              <a:t>Commercial Banks</a:t>
            </a:r>
          </a:p>
          <a:p>
            <a:pPr marL="285750" indent="-285750">
              <a:buFont typeface="Arial" pitchFamily="34" charset="0"/>
              <a:buChar char="•"/>
            </a:pPr>
            <a:r>
              <a:rPr lang="en-US" altLang="zh-TW" dirty="0">
                <a:latin typeface="+mn-lt"/>
                <a:ea typeface="PMingLiU" pitchFamily="18" charset="-120"/>
                <a:cs typeface="Arial" charset="0"/>
              </a:rPr>
              <a:t>Credit Unions</a:t>
            </a:r>
          </a:p>
          <a:p>
            <a:pPr marL="285750" indent="-285750">
              <a:buFont typeface="Arial" pitchFamily="34" charset="0"/>
              <a:buChar char="•"/>
            </a:pPr>
            <a:r>
              <a:rPr lang="en-US" altLang="zh-TW" dirty="0">
                <a:latin typeface="+mn-lt"/>
                <a:ea typeface="PMingLiU" pitchFamily="18" charset="-120"/>
                <a:cs typeface="Arial" charset="0"/>
              </a:rPr>
              <a:t>Mutual/Savings Banks</a:t>
            </a:r>
          </a:p>
          <a:p>
            <a:pPr marL="285750" indent="-285750">
              <a:buFont typeface="Arial" pitchFamily="34" charset="0"/>
              <a:buChar char="•"/>
            </a:pPr>
            <a:r>
              <a:rPr lang="en-US" altLang="zh-TW" dirty="0">
                <a:latin typeface="+mn-lt"/>
                <a:ea typeface="PMingLiU" pitchFamily="18" charset="-120"/>
                <a:cs typeface="Arial" charset="0"/>
              </a:rPr>
              <a:t>Building Societies</a:t>
            </a:r>
          </a:p>
        </p:txBody>
      </p:sp>
      <p:sp>
        <p:nvSpPr>
          <p:cNvPr id="51206" name="Rectangle 6"/>
          <p:cNvSpPr>
            <a:spLocks noChangeArrowheads="1"/>
          </p:cNvSpPr>
          <p:nvPr/>
        </p:nvSpPr>
        <p:spPr bwMode="auto">
          <a:xfrm>
            <a:off x="3200400" y="2171700"/>
            <a:ext cx="2438400" cy="2209800"/>
          </a:xfrm>
          <a:prstGeom prst="rect">
            <a:avLst/>
          </a:prstGeom>
          <a:solidFill>
            <a:schemeClr val="accent1">
              <a:lumMod val="40000"/>
              <a:lumOff val="60000"/>
            </a:schemeClr>
          </a:solidFill>
          <a:ln w="9525">
            <a:noFill/>
            <a:miter lim="800000"/>
            <a:headEnd/>
            <a:tailEnd/>
          </a:ln>
        </p:spPr>
        <p:txBody>
          <a:bodyPr wrap="none" anchor="t"/>
          <a:lstStyle/>
          <a:p>
            <a:pPr algn="ctr"/>
            <a:r>
              <a:rPr lang="en-US" altLang="zh-TW" b="1" dirty="0">
                <a:latin typeface="+mn-lt"/>
                <a:ea typeface="PMingLiU" pitchFamily="18" charset="-120"/>
                <a:cs typeface="Arial" charset="0"/>
              </a:rPr>
              <a:t>Other Financial </a:t>
            </a:r>
          </a:p>
          <a:p>
            <a:pPr algn="ctr"/>
            <a:r>
              <a:rPr lang="en-US" altLang="zh-TW" b="1" dirty="0">
                <a:latin typeface="+mn-lt"/>
                <a:ea typeface="PMingLiU" pitchFamily="18" charset="-120"/>
                <a:cs typeface="Arial" charset="0"/>
              </a:rPr>
              <a:t>Intermediaries</a:t>
            </a:r>
          </a:p>
          <a:p>
            <a:pPr marL="285750" indent="-285750">
              <a:buFont typeface="Arial" pitchFamily="34" charset="0"/>
              <a:buChar char="•"/>
            </a:pPr>
            <a:r>
              <a:rPr lang="en-US" altLang="zh-TW" dirty="0">
                <a:latin typeface="+mn-lt"/>
                <a:ea typeface="PMingLiU" pitchFamily="18" charset="-120"/>
                <a:cs typeface="Arial" charset="0"/>
              </a:rPr>
              <a:t>Insurance Companies</a:t>
            </a:r>
          </a:p>
          <a:p>
            <a:pPr marL="285750" indent="-285750">
              <a:buFont typeface="Arial" pitchFamily="34" charset="0"/>
              <a:buChar char="•"/>
            </a:pPr>
            <a:r>
              <a:rPr lang="en-US" altLang="zh-TW" dirty="0">
                <a:latin typeface="+mn-lt"/>
                <a:ea typeface="PMingLiU" pitchFamily="18" charset="-120"/>
                <a:cs typeface="Arial" charset="0"/>
              </a:rPr>
              <a:t>Pension Funds</a:t>
            </a:r>
          </a:p>
          <a:p>
            <a:pPr marL="285750" indent="-285750">
              <a:buFont typeface="Arial" pitchFamily="34" charset="0"/>
              <a:buChar char="•"/>
            </a:pPr>
            <a:r>
              <a:rPr lang="en-US" altLang="zh-TW" dirty="0">
                <a:latin typeface="+mn-lt"/>
                <a:ea typeface="PMingLiU" pitchFamily="18" charset="-120"/>
                <a:cs typeface="Arial" charset="0"/>
              </a:rPr>
              <a:t>Mutual Funds</a:t>
            </a:r>
          </a:p>
          <a:p>
            <a:pPr marL="285750" indent="-285750">
              <a:buFont typeface="Arial" pitchFamily="34" charset="0"/>
              <a:buChar char="•"/>
            </a:pPr>
            <a:r>
              <a:rPr lang="en-US" altLang="zh-TW" dirty="0">
                <a:latin typeface="+mn-lt"/>
                <a:ea typeface="PMingLiU" pitchFamily="18" charset="-120"/>
                <a:cs typeface="Arial" charset="0"/>
              </a:rPr>
              <a:t>Money Market Funds</a:t>
            </a:r>
          </a:p>
          <a:p>
            <a:pPr marL="285750" indent="-285750">
              <a:buFont typeface="Arial" pitchFamily="34" charset="0"/>
              <a:buChar char="•"/>
            </a:pPr>
            <a:r>
              <a:rPr lang="en-US" altLang="zh-TW" dirty="0">
                <a:latin typeface="+mn-lt"/>
                <a:ea typeface="PMingLiU" pitchFamily="18" charset="-120"/>
                <a:cs typeface="Arial" charset="0"/>
              </a:rPr>
              <a:t>Finance Companies</a:t>
            </a:r>
          </a:p>
        </p:txBody>
      </p:sp>
      <p:sp>
        <p:nvSpPr>
          <p:cNvPr id="51207" name="Rectangle 7"/>
          <p:cNvSpPr>
            <a:spLocks noChangeArrowheads="1"/>
          </p:cNvSpPr>
          <p:nvPr/>
        </p:nvSpPr>
        <p:spPr bwMode="auto">
          <a:xfrm>
            <a:off x="6172200" y="2171700"/>
            <a:ext cx="2590800" cy="2209800"/>
          </a:xfrm>
          <a:prstGeom prst="rect">
            <a:avLst/>
          </a:prstGeom>
          <a:solidFill>
            <a:schemeClr val="accent1">
              <a:lumMod val="40000"/>
              <a:lumOff val="60000"/>
            </a:schemeClr>
          </a:solidFill>
          <a:ln w="9525">
            <a:noFill/>
            <a:miter lim="800000"/>
            <a:headEnd/>
            <a:tailEnd/>
          </a:ln>
        </p:spPr>
        <p:txBody>
          <a:bodyPr wrap="none" anchor="t"/>
          <a:lstStyle/>
          <a:p>
            <a:pPr marL="285750" indent="-285750">
              <a:buFont typeface="Arial" pitchFamily="34" charset="0"/>
              <a:buChar char="•"/>
            </a:pPr>
            <a:r>
              <a:rPr lang="en-US" altLang="zh-TW" dirty="0">
                <a:latin typeface="+mn-lt"/>
                <a:ea typeface="PMingLiU" pitchFamily="18" charset="-120"/>
                <a:cs typeface="Arial" charset="0"/>
              </a:rPr>
              <a:t>Securities Firms</a:t>
            </a:r>
          </a:p>
          <a:p>
            <a:pPr marL="285750" indent="-285750">
              <a:buFont typeface="Arial" pitchFamily="34" charset="0"/>
              <a:buChar char="•"/>
            </a:pPr>
            <a:r>
              <a:rPr lang="en-US" altLang="zh-TW" dirty="0">
                <a:latin typeface="+mn-lt"/>
                <a:ea typeface="PMingLiU" pitchFamily="18" charset="-120"/>
                <a:cs typeface="Arial" charset="0"/>
              </a:rPr>
              <a:t>Brokers</a:t>
            </a:r>
          </a:p>
          <a:p>
            <a:pPr marL="285750" indent="-285750">
              <a:buFont typeface="Arial" pitchFamily="34" charset="0"/>
              <a:buChar char="•"/>
            </a:pPr>
            <a:r>
              <a:rPr lang="en-US" altLang="zh-TW" dirty="0">
                <a:latin typeface="+mn-lt"/>
                <a:ea typeface="PMingLiU" pitchFamily="18" charset="-120"/>
                <a:cs typeface="Arial" charset="0"/>
              </a:rPr>
              <a:t>Dealers</a:t>
            </a:r>
          </a:p>
          <a:p>
            <a:pPr marL="285750" indent="-285750">
              <a:buFont typeface="Arial" pitchFamily="34" charset="0"/>
              <a:buChar char="•"/>
            </a:pPr>
            <a:r>
              <a:rPr lang="en-US" altLang="zh-TW" dirty="0">
                <a:latin typeface="+mn-lt"/>
                <a:ea typeface="PMingLiU" pitchFamily="18" charset="-120"/>
                <a:cs typeface="Arial" charset="0"/>
              </a:rPr>
              <a:t>Investment </a:t>
            </a:r>
            <a:r>
              <a:rPr lang="en-US" altLang="zh-TW" dirty="0" smtClean="0">
                <a:latin typeface="+mn-lt"/>
                <a:ea typeface="PMingLiU" pitchFamily="18" charset="-120"/>
                <a:cs typeface="Arial" charset="0"/>
              </a:rPr>
              <a:t>Banks</a:t>
            </a:r>
          </a:p>
          <a:p>
            <a:pPr marL="285750" indent="-285750">
              <a:buFont typeface="Arial" pitchFamily="34" charset="0"/>
              <a:buChar char="•"/>
            </a:pPr>
            <a:r>
              <a:rPr lang="en-US" altLang="zh-TW" dirty="0" smtClean="0">
                <a:latin typeface="+mn-lt"/>
                <a:ea typeface="PMingLiU" pitchFamily="18" charset="-120"/>
                <a:cs typeface="Arial" charset="0"/>
              </a:rPr>
              <a:t>……</a:t>
            </a:r>
            <a:endParaRPr lang="en-US" altLang="zh-TW" dirty="0">
              <a:latin typeface="+mn-lt"/>
              <a:ea typeface="PMingLiU" pitchFamily="18" charset="-120"/>
              <a:cs typeface="Arial" charset="0"/>
            </a:endParaRPr>
          </a:p>
        </p:txBody>
      </p:sp>
      <p:cxnSp>
        <p:nvCxnSpPr>
          <p:cNvPr id="51213" name="AutoShape 13"/>
          <p:cNvCxnSpPr>
            <a:cxnSpLocks noChangeShapeType="1"/>
            <a:stCxn id="51205" idx="2"/>
            <a:endCxn id="51208" idx="0"/>
          </p:cNvCxnSpPr>
          <p:nvPr/>
        </p:nvCxnSpPr>
        <p:spPr bwMode="auto">
          <a:xfrm flipH="1">
            <a:off x="1657350" y="4381500"/>
            <a:ext cx="5715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4" name="AutoShape 14"/>
          <p:cNvCxnSpPr>
            <a:cxnSpLocks noChangeShapeType="1"/>
            <a:stCxn id="51206" idx="2"/>
            <a:endCxn id="51209" idx="0"/>
          </p:cNvCxnSpPr>
          <p:nvPr/>
        </p:nvCxnSpPr>
        <p:spPr bwMode="auto">
          <a:xfrm>
            <a:off x="4419600" y="4381500"/>
            <a:ext cx="381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1215" name="AutoShape 15"/>
          <p:cNvCxnSpPr>
            <a:cxnSpLocks noChangeShapeType="1"/>
            <a:stCxn id="51205" idx="2"/>
            <a:endCxn id="51209" idx="0"/>
          </p:cNvCxnSpPr>
          <p:nvPr/>
        </p:nvCxnSpPr>
        <p:spPr bwMode="auto">
          <a:xfrm>
            <a:off x="1714500" y="4381500"/>
            <a:ext cx="2743200" cy="762628"/>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
        <p:nvSpPr>
          <p:cNvPr id="21"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51208" name="Rectangle 8"/>
          <p:cNvSpPr>
            <a:spLocks noChangeArrowheads="1"/>
          </p:cNvSpPr>
          <p:nvPr/>
        </p:nvSpPr>
        <p:spPr bwMode="auto">
          <a:xfrm>
            <a:off x="323850" y="5144128"/>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a:latin typeface="+mn-lt"/>
                <a:ea typeface="PMingLiU" pitchFamily="18" charset="-120"/>
                <a:cs typeface="Arial" charset="0"/>
              </a:rPr>
              <a:t>Issue checkable </a:t>
            </a:r>
          </a:p>
          <a:p>
            <a:pPr algn="ctr"/>
            <a:r>
              <a:rPr lang="en-US" altLang="zh-TW" sz="2000">
                <a:latin typeface="+mn-lt"/>
                <a:ea typeface="PMingLiU" pitchFamily="18" charset="-120"/>
                <a:cs typeface="Arial" charset="0"/>
              </a:rPr>
              <a:t>deposits</a:t>
            </a:r>
          </a:p>
        </p:txBody>
      </p:sp>
      <p:sp>
        <p:nvSpPr>
          <p:cNvPr id="51209" name="Rectangle 9"/>
          <p:cNvSpPr>
            <a:spLocks noChangeArrowheads="1"/>
          </p:cNvSpPr>
          <p:nvPr/>
        </p:nvSpPr>
        <p:spPr bwMode="auto">
          <a:xfrm>
            <a:off x="3124200" y="5144128"/>
            <a:ext cx="2667000" cy="875672"/>
          </a:xfrm>
          <a:prstGeom prst="ellipse">
            <a:avLst/>
          </a:prstGeom>
          <a:solidFill>
            <a:schemeClr val="bg1">
              <a:lumMod val="8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dirty="0">
                <a:latin typeface="+mn-lt"/>
                <a:ea typeface="PMingLiU" pitchFamily="18" charset="-120"/>
                <a:cs typeface="Arial" charset="0"/>
              </a:rPr>
              <a:t>Issue </a:t>
            </a:r>
            <a:r>
              <a:rPr lang="en-US" altLang="zh-TW" sz="2000" dirty="0" smtClean="0">
                <a:latin typeface="+mn-lt"/>
                <a:ea typeface="PMingLiU" pitchFamily="18" charset="-120"/>
                <a:cs typeface="Arial" charset="0"/>
              </a:rPr>
              <a:t>financial claims</a:t>
            </a:r>
            <a:endParaRPr lang="en-US" altLang="zh-TW" sz="2000" dirty="0">
              <a:latin typeface="+mn-lt"/>
              <a:ea typeface="PMingLiU" pitchFamily="18" charset="-12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fade">
                                      <p:cBhvr>
                                        <p:cTn id="12" dur="500"/>
                                        <p:tgtEl>
                                          <p:spTgt spid="5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fade">
                                      <p:cBhvr>
                                        <p:cTn id="17" dur="500"/>
                                        <p:tgtEl>
                                          <p:spTgt spid="512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4"/>
                                        </p:tgtEl>
                                        <p:attrNameLst>
                                          <p:attrName>style.visibility</p:attrName>
                                        </p:attrNameLst>
                                      </p:cBhvr>
                                      <p:to>
                                        <p:strVal val="visible"/>
                                      </p:to>
                                    </p:set>
                                    <p:animEffect transition="in" filter="fade">
                                      <p:cBhvr>
                                        <p:cTn id="22" dur="500"/>
                                        <p:tgtEl>
                                          <p:spTgt spid="512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207"/>
                                        </p:tgtEl>
                                        <p:attrNameLst>
                                          <p:attrName>style.visibility</p:attrName>
                                        </p:attrNameLst>
                                      </p:cBhvr>
                                      <p:to>
                                        <p:strVal val="visible"/>
                                      </p:to>
                                    </p:set>
                                    <p:animEffect transition="in" filter="fade">
                                      <p:cBhvr>
                                        <p:cTn id="25" dur="500"/>
                                        <p:tgtEl>
                                          <p:spTgt spid="5120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13"/>
                                        </p:tgtEl>
                                        <p:attrNameLst>
                                          <p:attrName>style.visibility</p:attrName>
                                        </p:attrNameLst>
                                      </p:cBhvr>
                                      <p:to>
                                        <p:strVal val="visible"/>
                                      </p:to>
                                    </p:set>
                                    <p:animEffect transition="in" filter="fade">
                                      <p:cBhvr>
                                        <p:cTn id="30" dur="500"/>
                                        <p:tgtEl>
                                          <p:spTgt spid="512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08"/>
                                        </p:tgtEl>
                                        <p:attrNameLst>
                                          <p:attrName>style.visibility</p:attrName>
                                        </p:attrNameLst>
                                      </p:cBhvr>
                                      <p:to>
                                        <p:strVal val="visible"/>
                                      </p:to>
                                    </p:set>
                                    <p:animEffect transition="in" filter="fade">
                                      <p:cBhvr>
                                        <p:cTn id="33" dur="500"/>
                                        <p:tgtEl>
                                          <p:spTgt spid="512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1215"/>
                                        </p:tgtEl>
                                        <p:attrNameLst>
                                          <p:attrName>style.visibility</p:attrName>
                                        </p:attrNameLst>
                                      </p:cBhvr>
                                      <p:to>
                                        <p:strVal val="visible"/>
                                      </p:to>
                                    </p:set>
                                    <p:animEffect transition="in" filter="fade">
                                      <p:cBhvr>
                                        <p:cTn id="38" dur="500"/>
                                        <p:tgtEl>
                                          <p:spTgt spid="51215"/>
                                        </p:tgtEl>
                                      </p:cBhvr>
                                    </p:animEffect>
                                  </p:childTnLst>
                                </p:cTn>
                              </p:par>
                              <p:par>
                                <p:cTn id="39" presetID="10" presetClass="entr" presetSubtype="0" fill="hold" nodeType="withEffect">
                                  <p:stCondLst>
                                    <p:cond delay="0"/>
                                  </p:stCondLst>
                                  <p:childTnLst>
                                    <p:set>
                                      <p:cBhvr>
                                        <p:cTn id="40" dur="1" fill="hold">
                                          <p:stCondLst>
                                            <p:cond delay="0"/>
                                          </p:stCondLst>
                                        </p:cTn>
                                        <p:tgtEl>
                                          <p:spTgt spid="51214"/>
                                        </p:tgtEl>
                                        <p:attrNameLst>
                                          <p:attrName>style.visibility</p:attrName>
                                        </p:attrNameLst>
                                      </p:cBhvr>
                                      <p:to>
                                        <p:strVal val="visible"/>
                                      </p:to>
                                    </p:set>
                                    <p:animEffect transition="in" filter="fade">
                                      <p:cBhvr>
                                        <p:cTn id="41" dur="500"/>
                                        <p:tgtEl>
                                          <p:spTgt spid="512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209"/>
                                        </p:tgtEl>
                                        <p:attrNameLst>
                                          <p:attrName>style.visibility</p:attrName>
                                        </p:attrNameLst>
                                      </p:cBhvr>
                                      <p:to>
                                        <p:strVal val="visible"/>
                                      </p:to>
                                    </p:set>
                                    <p:animEffect transition="in" filter="fade">
                                      <p:cBhvr>
                                        <p:cTn id="44"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4" grpId="0" animBg="1" autoUpdateAnimBg="0"/>
      <p:bldP spid="51205" grpId="0" animBg="1" autoUpdateAnimBg="0"/>
      <p:bldP spid="51206" grpId="0" animBg="1" autoUpdateAnimBg="0"/>
      <p:bldP spid="51207" grpId="0" animBg="1" autoUpdateAnimBg="0"/>
      <p:bldP spid="51208" grpId="0" animBg="1" autoUpdateAnimBg="0"/>
      <p:bldP spid="5120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TW" smtClean="0">
                <a:ea typeface="PMingLiU" pitchFamily="18" charset="-120"/>
              </a:rPr>
              <a:t>Financial System</a:t>
            </a:r>
          </a:p>
        </p:txBody>
      </p:sp>
      <p:sp>
        <p:nvSpPr>
          <p:cNvPr id="14340" name="Slide Number Placeholder 4"/>
          <p:cNvSpPr>
            <a:spLocks noGrp="1"/>
          </p:cNvSpPr>
          <p:nvPr>
            <p:ph type="sldNum" sz="quarter" idx="10"/>
          </p:nvPr>
        </p:nvSpPr>
        <p:spPr>
          <a:noFill/>
        </p:spPr>
        <p:txBody>
          <a:bodyPr/>
          <a:lstStyle/>
          <a:p>
            <a:fld id="{1A772BD7-7F1E-4F29-A1ED-BC3B9A95DA01}" type="slidenum">
              <a:rPr lang="en-US" altLang="en-US"/>
              <a:pPr/>
              <a:t>7</a:t>
            </a:fld>
            <a:endParaRPr lang="en-US" altLang="en-US"/>
          </a:p>
        </p:txBody>
      </p:sp>
      <p:sp>
        <p:nvSpPr>
          <p:cNvPr id="25606" name="AutoShape 6"/>
          <p:cNvSpPr>
            <a:spLocks noChangeArrowheads="1"/>
          </p:cNvSpPr>
          <p:nvPr/>
        </p:nvSpPr>
        <p:spPr bwMode="auto">
          <a:xfrm>
            <a:off x="1828800" y="4114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a:solidFill>
                  <a:schemeClr val="tx1"/>
                </a:solidFill>
                <a:latin typeface="+mn-lt"/>
                <a:ea typeface="PMingLiU" pitchFamily="18" charset="-120"/>
              </a:rPr>
              <a:t>Direct Finance</a:t>
            </a:r>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
        <p:nvSpPr>
          <p:cNvPr id="11" name="AutoShape 6"/>
          <p:cNvSpPr>
            <a:spLocks noChangeArrowheads="1"/>
          </p:cNvSpPr>
          <p:nvPr/>
        </p:nvSpPr>
        <p:spPr bwMode="auto">
          <a:xfrm>
            <a:off x="1828800" y="2209800"/>
            <a:ext cx="5410200" cy="1066800"/>
          </a:xfrm>
          <a:prstGeom prst="rightArrow">
            <a:avLst>
              <a:gd name="adj1" fmla="val 50000"/>
              <a:gd name="adj2" fmla="val 126786"/>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TW" sz="2000" dirty="0" smtClean="0">
                <a:solidFill>
                  <a:schemeClr val="tx1"/>
                </a:solidFill>
                <a:latin typeface="+mn-lt"/>
                <a:ea typeface="PMingLiU" pitchFamily="18" charset="-120"/>
              </a:rPr>
              <a:t>Indirect </a:t>
            </a:r>
            <a:r>
              <a:rPr lang="en-US" altLang="zh-TW" sz="2000" dirty="0">
                <a:solidFill>
                  <a:schemeClr val="tx1"/>
                </a:solidFill>
                <a:latin typeface="+mn-lt"/>
                <a:ea typeface="PMingLiU" pitchFamily="18" charset="-120"/>
              </a:rPr>
              <a:t>Finance</a:t>
            </a:r>
          </a:p>
        </p:txBody>
      </p:sp>
      <p:sp>
        <p:nvSpPr>
          <p:cNvPr id="25605" name="Oval 5"/>
          <p:cNvSpPr>
            <a:spLocks noChangeArrowheads="1"/>
          </p:cNvSpPr>
          <p:nvPr/>
        </p:nvSpPr>
        <p:spPr bwMode="auto">
          <a:xfrm>
            <a:off x="3619500" y="1828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bg1"/>
                </a:solidFill>
                <a:latin typeface="+mn-lt"/>
                <a:ea typeface="PMingLiU" pitchFamily="18" charset="-120"/>
              </a:rPr>
              <a:t>Financial</a:t>
            </a:r>
          </a:p>
          <a:p>
            <a:pPr algn="ctr"/>
            <a:r>
              <a:rPr lang="en-US" altLang="zh-TW" sz="2000" b="1" dirty="0">
                <a:solidFill>
                  <a:schemeClr val="bg1"/>
                </a:solidFill>
                <a:latin typeface="+mn-lt"/>
                <a:ea typeface="PMingLiU" pitchFamily="18" charset="-120"/>
              </a:rPr>
              <a:t>Intermediaries</a:t>
            </a:r>
          </a:p>
        </p:txBody>
      </p:sp>
      <p:sp>
        <p:nvSpPr>
          <p:cNvPr id="25603" name="Rectangle 3"/>
          <p:cNvSpPr>
            <a:spLocks noChangeArrowheads="1"/>
          </p:cNvSpPr>
          <p:nvPr/>
        </p:nvSpPr>
        <p:spPr bwMode="auto">
          <a:xfrm>
            <a:off x="304800" y="1752600"/>
            <a:ext cx="1524000" cy="3733800"/>
          </a:xfrm>
          <a:prstGeom prst="rect">
            <a:avLst/>
          </a:prstGeom>
          <a:solidFill>
            <a:schemeClr val="accent3">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tx1"/>
                </a:solidFill>
                <a:latin typeface="+mn-lt"/>
                <a:ea typeface="PMingLiU" pitchFamily="18" charset="-120"/>
              </a:rPr>
              <a:t>Surplus</a:t>
            </a:r>
          </a:p>
          <a:p>
            <a:pPr algn="ctr"/>
            <a:r>
              <a:rPr lang="en-US" altLang="zh-TW" sz="2000" b="1" dirty="0" smtClean="0">
                <a:solidFill>
                  <a:schemeClr val="tx1"/>
                </a:solidFill>
                <a:ea typeface="PMingLiU" pitchFamily="18" charset="-120"/>
              </a:rPr>
              <a:t>of</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25604" name="Rectangle 4"/>
          <p:cNvSpPr>
            <a:spLocks noChangeArrowheads="1"/>
          </p:cNvSpPr>
          <p:nvPr/>
        </p:nvSpPr>
        <p:spPr bwMode="auto">
          <a:xfrm>
            <a:off x="7239000" y="1752600"/>
            <a:ext cx="1676400" cy="3810000"/>
          </a:xfrm>
          <a:prstGeom prst="rect">
            <a:avLst/>
          </a:prstGeom>
          <a:solidFill>
            <a:schemeClr val="accent2">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a:solidFill>
                  <a:schemeClr val="tx1"/>
                </a:solidFill>
                <a:latin typeface="+mn-lt"/>
                <a:ea typeface="PMingLiU" pitchFamily="18" charset="-120"/>
              </a:rPr>
              <a:t>Shortage</a:t>
            </a:r>
          </a:p>
          <a:p>
            <a:pPr algn="ctr"/>
            <a:r>
              <a:rPr lang="en-US" altLang="zh-TW" sz="2000" b="1" dirty="0" smtClean="0">
                <a:solidFill>
                  <a:schemeClr val="tx1"/>
                </a:solidFill>
                <a:latin typeface="+mn-lt"/>
                <a:ea typeface="PMingLiU" pitchFamily="18" charset="-120"/>
              </a:rPr>
              <a:t>of </a:t>
            </a:r>
            <a:endParaRPr lang="en-US" altLang="zh-TW" sz="2000" b="1" dirty="0">
              <a:solidFill>
                <a:schemeClr val="tx1"/>
              </a:solidFill>
              <a:latin typeface="+mn-lt"/>
              <a:ea typeface="PMingLiU" pitchFamily="18" charset="-120"/>
            </a:endParaRPr>
          </a:p>
          <a:p>
            <a:pPr algn="ctr"/>
            <a:r>
              <a:rPr lang="en-US" altLang="zh-TW" sz="2000" b="1" dirty="0">
                <a:solidFill>
                  <a:schemeClr val="tx1"/>
                </a:solidFill>
                <a:latin typeface="+mn-lt"/>
                <a:ea typeface="PMingLiU" pitchFamily="18" charset="-120"/>
              </a:rPr>
              <a:t>Funds</a:t>
            </a:r>
          </a:p>
        </p:txBody>
      </p:sp>
      <p:sp>
        <p:nvSpPr>
          <p:cNvPr id="13" name="Oval 5"/>
          <p:cNvSpPr>
            <a:spLocks noChangeArrowheads="1"/>
          </p:cNvSpPr>
          <p:nvPr/>
        </p:nvSpPr>
        <p:spPr bwMode="auto">
          <a:xfrm>
            <a:off x="3619500" y="3733800"/>
            <a:ext cx="1828800" cy="1828800"/>
          </a:xfrm>
          <a:prstGeom prst="ellipse">
            <a:avLst/>
          </a:prstGeom>
          <a:solidFill>
            <a:schemeClr val="tx1">
              <a:lumMod val="65000"/>
              <a:lumOff val="35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TW" sz="2000" b="1" dirty="0" smtClean="0">
                <a:solidFill>
                  <a:schemeClr val="bg1"/>
                </a:solidFill>
                <a:latin typeface="+mn-lt"/>
                <a:ea typeface="PMingLiU" pitchFamily="18" charset="-120"/>
              </a:rPr>
              <a:t>Financial</a:t>
            </a:r>
          </a:p>
          <a:p>
            <a:pPr algn="ctr"/>
            <a:r>
              <a:rPr lang="en-US" altLang="zh-TW" sz="2000" b="1" dirty="0" smtClean="0">
                <a:solidFill>
                  <a:schemeClr val="bg1"/>
                </a:solidFill>
                <a:ea typeface="PMingLiU" pitchFamily="18" charset="-120"/>
              </a:rPr>
              <a:t>Markets</a:t>
            </a:r>
            <a:endParaRPr lang="en-US" altLang="zh-TW" sz="2000" b="1" dirty="0">
              <a:solidFill>
                <a:schemeClr val="bg1"/>
              </a:solidFill>
              <a:latin typeface="+mn-lt"/>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fade">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605"/>
                                        </p:tgtEl>
                                        <p:attrNameLst>
                                          <p:attrName>style.visibility</p:attrName>
                                        </p:attrNameLst>
                                      </p:cBhvr>
                                      <p:to>
                                        <p:strVal val="visible"/>
                                      </p:to>
                                    </p:set>
                                    <p:animEffect transition="in" filter="fade">
                                      <p:cBhvr>
                                        <p:cTn id="20" dur="500"/>
                                        <p:tgtEl>
                                          <p:spTgt spid="2560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6"/>
                                        </p:tgtEl>
                                        <p:attrNameLst>
                                          <p:attrName>style.visibility</p:attrName>
                                        </p:attrNameLst>
                                      </p:cBhvr>
                                      <p:to>
                                        <p:strVal val="visible"/>
                                      </p:to>
                                    </p:set>
                                    <p:animEffect transition="in" filter="fade">
                                      <p:cBhvr>
                                        <p:cTn id="28"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11" grpId="0" animBg="1"/>
      <p:bldP spid="25605" grpId="0" animBg="1"/>
      <p:bldP spid="25603" grpId="0" animBg="1"/>
      <p:bldP spid="25604"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US" altLang="zh-TW" dirty="0" smtClean="0"/>
              <a:t>Financial institutions that are </a:t>
            </a:r>
            <a:r>
              <a:rPr lang="en-US" altLang="zh-TW" dirty="0" smtClean="0">
                <a:solidFill>
                  <a:schemeClr val="accent2">
                    <a:lumMod val="75000"/>
                  </a:schemeClr>
                </a:solidFill>
              </a:rPr>
              <a:t>not</a:t>
            </a:r>
            <a:r>
              <a:rPr lang="en-US" altLang="zh-TW" dirty="0" smtClean="0"/>
              <a:t> financial intermediaries</a:t>
            </a:r>
          </a:p>
        </p:txBody>
      </p:sp>
      <p:sp>
        <p:nvSpPr>
          <p:cNvPr id="53251" name="Rectangle 3"/>
          <p:cNvSpPr>
            <a:spLocks noGrp="1" noChangeArrowheads="1"/>
          </p:cNvSpPr>
          <p:nvPr>
            <p:ph idx="1"/>
          </p:nvPr>
        </p:nvSpPr>
        <p:spPr/>
        <p:txBody>
          <a:bodyPr/>
          <a:lstStyle/>
          <a:p>
            <a:r>
              <a:rPr lang="en-US" altLang="zh-TW" smtClean="0"/>
              <a:t>Brokers</a:t>
            </a:r>
          </a:p>
          <a:p>
            <a:r>
              <a:rPr lang="en-US" altLang="zh-TW" smtClean="0"/>
              <a:t>Dealers</a:t>
            </a:r>
          </a:p>
          <a:p>
            <a:r>
              <a:rPr lang="en-US" altLang="zh-TW" smtClean="0"/>
              <a:t>Investment banks</a:t>
            </a:r>
          </a:p>
          <a:p>
            <a:r>
              <a:rPr lang="en-US" altLang="zh-TW" smtClean="0"/>
              <a:t>Custodians</a:t>
            </a:r>
          </a:p>
          <a:p>
            <a:r>
              <a:rPr lang="en-US" altLang="zh-TW" smtClean="0"/>
              <a:t>Trustees</a:t>
            </a:r>
          </a:p>
          <a:p>
            <a:endParaRPr lang="zh-TW" altLang="en-US" smtClean="0"/>
          </a:p>
        </p:txBody>
      </p:sp>
      <p:sp>
        <p:nvSpPr>
          <p:cNvPr id="27652" name="Slide Number Placeholder 5"/>
          <p:cNvSpPr>
            <a:spLocks noGrp="1"/>
          </p:cNvSpPr>
          <p:nvPr>
            <p:ph type="sldNum" sz="quarter" idx="10"/>
          </p:nvPr>
        </p:nvSpPr>
        <p:spPr/>
        <p:txBody>
          <a:bodyPr/>
          <a:lstStyle/>
          <a:p>
            <a:fld id="{B5633BA2-91F2-46F6-BF44-79F1190DE40B}" type="slidenum">
              <a:rPr lang="en-US" altLang="en-US" smtClean="0"/>
              <a:pPr/>
              <a:t>8</a:t>
            </a:fld>
            <a:endParaRPr lang="en-US" altLang="en-US"/>
          </a:p>
        </p:txBody>
      </p:sp>
      <p:sp>
        <p:nvSpPr>
          <p:cNvPr id="10"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r>
              <a:rPr lang="en-US" altLang="zh-TW" smtClean="0"/>
              <a:t>Brokers</a:t>
            </a:r>
          </a:p>
        </p:txBody>
      </p:sp>
      <p:sp>
        <p:nvSpPr>
          <p:cNvPr id="56323" name="Rectangle 3"/>
          <p:cNvSpPr>
            <a:spLocks noGrp="1" noChangeArrowheads="1"/>
          </p:cNvSpPr>
          <p:nvPr>
            <p:ph idx="1"/>
          </p:nvPr>
        </p:nvSpPr>
        <p:spPr/>
        <p:txBody>
          <a:bodyPr/>
          <a:lstStyle/>
          <a:p>
            <a:r>
              <a:rPr lang="en-US" altLang="zh-TW" dirty="0" smtClean="0"/>
              <a:t>Act </a:t>
            </a:r>
            <a:r>
              <a:rPr lang="en-US" altLang="zh-TW" b="1" dirty="0" smtClean="0">
                <a:solidFill>
                  <a:schemeClr val="accent2">
                    <a:lumMod val="75000"/>
                  </a:schemeClr>
                </a:solidFill>
              </a:rPr>
              <a:t>on behalf </a:t>
            </a:r>
            <a:r>
              <a:rPr lang="en-US" altLang="zh-TW" dirty="0" smtClean="0"/>
              <a:t>of their clients</a:t>
            </a:r>
          </a:p>
          <a:p>
            <a:r>
              <a:rPr lang="en-US" altLang="zh-TW" dirty="0" smtClean="0"/>
              <a:t>Charge a commission (fee) for the service</a:t>
            </a:r>
          </a:p>
          <a:p>
            <a:r>
              <a:rPr lang="en-US" altLang="zh-TW" dirty="0" smtClean="0"/>
              <a:t>Do </a:t>
            </a:r>
            <a:r>
              <a:rPr lang="en-US" altLang="zh-TW" b="1" dirty="0" smtClean="0">
                <a:solidFill>
                  <a:schemeClr val="accent2">
                    <a:lumMod val="75000"/>
                  </a:schemeClr>
                </a:solidFill>
              </a:rPr>
              <a:t>NOT</a:t>
            </a:r>
            <a:r>
              <a:rPr lang="en-US" altLang="zh-TW" dirty="0" smtClean="0">
                <a:solidFill>
                  <a:schemeClr val="accent2">
                    <a:lumMod val="75000"/>
                  </a:schemeClr>
                </a:solidFill>
              </a:rPr>
              <a:t> </a:t>
            </a:r>
            <a:r>
              <a:rPr lang="en-US" altLang="zh-TW" dirty="0" smtClean="0"/>
              <a:t>take positions</a:t>
            </a:r>
          </a:p>
          <a:p>
            <a:r>
              <a:rPr lang="en-US" altLang="zh-TW" dirty="0" smtClean="0"/>
              <a:t>Examples: </a:t>
            </a:r>
          </a:p>
          <a:p>
            <a:pPr lvl="1"/>
            <a:r>
              <a:rPr lang="en-US" altLang="zh-TW" dirty="0" smtClean="0"/>
              <a:t>Real estate broker: will put together a buyer and a seller and charge a fee</a:t>
            </a:r>
          </a:p>
          <a:p>
            <a:pPr lvl="1"/>
            <a:r>
              <a:rPr lang="en-US" altLang="zh-TW" dirty="0" smtClean="0"/>
              <a:t>Insurance broker: will find the “right” policy for his clients among various possible insurance companies </a:t>
            </a:r>
          </a:p>
          <a:p>
            <a:pPr lvl="1"/>
            <a:r>
              <a:rPr lang="en-US" altLang="zh-TW" dirty="0" smtClean="0"/>
              <a:t>Stock broker: will execute orders on behalf of clients on the exchange</a:t>
            </a:r>
          </a:p>
        </p:txBody>
      </p:sp>
      <p:sp>
        <p:nvSpPr>
          <p:cNvPr id="29700" name="Slide Number Placeholder 5"/>
          <p:cNvSpPr>
            <a:spLocks noGrp="1"/>
          </p:cNvSpPr>
          <p:nvPr>
            <p:ph type="sldNum" sz="quarter" idx="10"/>
          </p:nvPr>
        </p:nvSpPr>
        <p:spPr/>
        <p:txBody>
          <a:bodyPr/>
          <a:lstStyle/>
          <a:p>
            <a:fld id="{BB8B7577-598B-416A-A5E9-C1D873088CEE}" type="slidenum">
              <a:rPr lang="en-US" altLang="en-US" smtClean="0"/>
              <a:pPr/>
              <a:t>9</a:t>
            </a:fld>
            <a:endParaRPr lang="en-US" altLang="en-US"/>
          </a:p>
        </p:txBody>
      </p:sp>
      <p:sp>
        <p:nvSpPr>
          <p:cNvPr id="12" name="Footer Placeholder 4"/>
          <p:cNvSpPr>
            <a:spLocks noGrp="1"/>
          </p:cNvSpPr>
          <p:nvPr>
            <p:ph type="ftr" sz="quarter" idx="11"/>
          </p:nvPr>
        </p:nvSpPr>
        <p:spPr>
          <a:xfrm>
            <a:off x="1989138" y="6143625"/>
            <a:ext cx="7154862" cy="427038"/>
          </a:xfrm>
        </p:spPr>
        <p:txBody>
          <a:bodyPr/>
          <a:lstStyle/>
          <a:p>
            <a:r>
              <a:rPr lang="en-US" altLang="en-US" dirty="0"/>
              <a:t>Foundations of Financial Institutions</a:t>
            </a:r>
          </a:p>
        </p:txBody>
      </p:sp>
      <p:pic>
        <p:nvPicPr>
          <p:cNvPr id="3074" name="Picture 2" descr="C:\Users\Wolfgang\Documents\ED.PRES\06_Purchased Copyrighted Contend\istockphoto\iStock_000008125274X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9926">
            <a:off x="5402123" y="1086123"/>
            <a:ext cx="3336767" cy="21880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3" ma:contentTypeDescription="Create a new document." ma:contentTypeScope="" ma:versionID="2453ae604f3510ece19b7fcec74cbe32">
  <xsd:schema xmlns:xsd="http://www.w3.org/2001/XMLSchema" xmlns:xs="http://www.w3.org/2001/XMLSchema" xmlns:p="http://schemas.microsoft.com/office/2006/metadata/properties" xmlns:ns3="eade027f-faa8-4d0b-811b-220684f1c7d6" xmlns:ns4="4b9e29de-6306-42e0-9b78-a8f04289eb8a" targetNamespace="http://schemas.microsoft.com/office/2006/metadata/properties" ma:root="true" ma:fieldsID="ab66db41115c860044f0e7c2715c2953" ns3:_="" ns4:_="">
    <xsd:import namespace="eade027f-faa8-4d0b-811b-220684f1c7d6"/>
    <xsd:import namespace="4b9e29de-6306-42e0-9b78-a8f04289eb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9e29de-6306-42e0-9b78-a8f04289eb8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2894D9-9E73-4768-83D2-25550F410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4b9e29de-6306-42e0-9b78-a8f04289eb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EDF423-3B63-4409-9CA5-B5D0430AD2D3}">
  <ds:schemaRefs>
    <ds:schemaRef ds:uri="http://schemas.microsoft.com/sharepoint/v3/contenttype/forms"/>
  </ds:schemaRefs>
</ds:datastoreItem>
</file>

<file path=customXml/itemProps3.xml><?xml version="1.0" encoding="utf-8"?>
<ds:datastoreItem xmlns:ds="http://schemas.openxmlformats.org/officeDocument/2006/customXml" ds:itemID="{366BC3EE-2986-4432-A91F-C9F4D96194A6}">
  <ds:schemaRefs>
    <ds:schemaRef ds:uri="eade027f-faa8-4d0b-811b-220684f1c7d6"/>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4b9e29de-6306-42e0-9b78-a8f04289eb8a"/>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856</TotalTime>
  <Words>3118</Words>
  <Application>Microsoft Office PowerPoint</Application>
  <PresentationFormat>On-screen Show (4:3)</PresentationFormat>
  <Paragraphs>482</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PMingLiU</vt:lpstr>
      <vt:lpstr>PMingLiU</vt:lpstr>
      <vt:lpstr>SimSun</vt:lpstr>
      <vt:lpstr>Arial</vt:lpstr>
      <vt:lpstr>Calibri</vt:lpstr>
      <vt:lpstr>Wingdings 2</vt:lpstr>
      <vt:lpstr>HKUST Business School</vt:lpstr>
      <vt:lpstr>FINA 1303 FOUNDATIONS OF FINANCIAL INSTITUTIONS</vt:lpstr>
      <vt:lpstr>Course Map</vt:lpstr>
      <vt:lpstr>Course Map</vt:lpstr>
      <vt:lpstr>Role of financial institutions</vt:lpstr>
      <vt:lpstr>Course Map</vt:lpstr>
      <vt:lpstr>Types of Financial Institutions</vt:lpstr>
      <vt:lpstr>Financial System</vt:lpstr>
      <vt:lpstr>Financial institutions that are not financial intermediaries</vt:lpstr>
      <vt:lpstr>Brokers</vt:lpstr>
      <vt:lpstr>Dealers</vt:lpstr>
      <vt:lpstr>SUMMARY (KLO)</vt:lpstr>
      <vt:lpstr>Course Map</vt:lpstr>
      <vt:lpstr>Financial Intermediaries</vt:lpstr>
      <vt:lpstr>Financial Intermediation</vt:lpstr>
      <vt:lpstr>Financial Intermediation (Cont)</vt:lpstr>
      <vt:lpstr>Function of Financial Intermediaries</vt:lpstr>
      <vt:lpstr>Function of Financial Intermediaries</vt:lpstr>
      <vt:lpstr>Banks as Financial Intermediaries</vt:lpstr>
      <vt:lpstr>Insurers as Financial Intermediaries</vt:lpstr>
      <vt:lpstr>Services performed by financial intermediaries</vt:lpstr>
      <vt:lpstr>Services performed by financial intermediaries (Cont)</vt:lpstr>
      <vt:lpstr>Services provided by financial intermediaries benefiting the overall economy</vt:lpstr>
      <vt:lpstr>Test Your Understanding</vt:lpstr>
      <vt:lpstr>SUMMARY (KLOs)</vt:lpstr>
      <vt:lpstr>Course Map</vt:lpstr>
      <vt:lpstr>What are conflicts of interest and why are they important?</vt:lpstr>
      <vt:lpstr>Ethics and Conflicts of Interest</vt:lpstr>
      <vt:lpstr>Approaches to remedying Conflicts of Interest</vt:lpstr>
      <vt:lpstr>Sarbanes-Oxley “SOX” Act of 2002</vt:lpstr>
      <vt:lpstr>Global Legal Settlement of 2002</vt:lpstr>
      <vt:lpstr>Asymmetric Information: Adverse Selection and Moral Hazard</vt:lpstr>
      <vt:lpstr>Current Issues </vt:lpstr>
      <vt:lpstr>Group 10:Conflicts of interest in banks: find recent example in Asia, explain issue, implications</vt:lpstr>
      <vt:lpstr>Test Your Understanding</vt:lpstr>
      <vt:lpstr>SUMMARY (KLOs)</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Institutions in Practice FINA 691B</dc:title>
  <dc:creator>vlafon</dc:creator>
  <cp:lastModifiedBy>Veronique J A LAFON-VINAIS</cp:lastModifiedBy>
  <cp:revision>181</cp:revision>
  <cp:lastPrinted>2019-08-26T08:43:23Z</cp:lastPrinted>
  <dcterms:created xsi:type="dcterms:W3CDTF">2009-10-21T08:48:32Z</dcterms:created>
  <dcterms:modified xsi:type="dcterms:W3CDTF">2021-03-08T07:58:21Z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