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69"/>
  </p:notesMasterIdLst>
  <p:handoutMasterIdLst>
    <p:handoutMasterId r:id="rId70"/>
  </p:handoutMasterIdLst>
  <p:sldIdLst>
    <p:sldId id="256" r:id="rId5"/>
    <p:sldId id="474" r:id="rId6"/>
    <p:sldId id="432" r:id="rId7"/>
    <p:sldId id="465" r:id="rId8"/>
    <p:sldId id="466" r:id="rId9"/>
    <p:sldId id="484" r:id="rId10"/>
    <p:sldId id="490" r:id="rId11"/>
    <p:sldId id="491" r:id="rId12"/>
    <p:sldId id="492" r:id="rId13"/>
    <p:sldId id="310" r:id="rId14"/>
    <p:sldId id="477" r:id="rId15"/>
    <p:sldId id="407" r:id="rId16"/>
    <p:sldId id="311" r:id="rId17"/>
    <p:sldId id="469" r:id="rId18"/>
    <p:sldId id="470" r:id="rId19"/>
    <p:sldId id="312" r:id="rId20"/>
    <p:sldId id="467" r:id="rId21"/>
    <p:sldId id="468" r:id="rId22"/>
    <p:sldId id="478" r:id="rId23"/>
    <p:sldId id="496" r:id="rId24"/>
    <p:sldId id="497" r:id="rId25"/>
    <p:sldId id="498" r:id="rId26"/>
    <p:sldId id="493" r:id="rId27"/>
    <p:sldId id="494" r:id="rId28"/>
    <p:sldId id="479" r:id="rId29"/>
    <p:sldId id="495" r:id="rId30"/>
    <p:sldId id="485" r:id="rId31"/>
    <p:sldId id="433" r:id="rId32"/>
    <p:sldId id="438" r:id="rId33"/>
    <p:sldId id="348" r:id="rId34"/>
    <p:sldId id="423" r:id="rId35"/>
    <p:sldId id="424" r:id="rId36"/>
    <p:sldId id="352" r:id="rId37"/>
    <p:sldId id="425" r:id="rId38"/>
    <p:sldId id="499" r:id="rId39"/>
    <p:sldId id="354" r:id="rId40"/>
    <p:sldId id="339" r:id="rId41"/>
    <p:sldId id="369" r:id="rId42"/>
    <p:sldId id="476" r:id="rId43"/>
    <p:sldId id="486" r:id="rId44"/>
    <p:sldId id="434" r:id="rId45"/>
    <p:sldId id="488" r:id="rId46"/>
    <p:sldId id="281" r:id="rId47"/>
    <p:sldId id="282" r:id="rId48"/>
    <p:sldId id="283" r:id="rId49"/>
    <p:sldId id="480" r:id="rId50"/>
    <p:sldId id="284" r:id="rId51"/>
    <p:sldId id="285" r:id="rId52"/>
    <p:sldId id="286" r:id="rId53"/>
    <p:sldId id="482" r:id="rId54"/>
    <p:sldId id="287" r:id="rId55"/>
    <p:sldId id="483" r:id="rId56"/>
    <p:sldId id="475" r:id="rId57"/>
    <p:sldId id="487" r:id="rId58"/>
    <p:sldId id="435" r:id="rId59"/>
    <p:sldId id="340" r:id="rId60"/>
    <p:sldId id="345" r:id="rId61"/>
    <p:sldId id="263" r:id="rId62"/>
    <p:sldId id="415" r:id="rId63"/>
    <p:sldId id="416" r:id="rId64"/>
    <p:sldId id="481" r:id="rId65"/>
    <p:sldId id="489" r:id="rId66"/>
    <p:sldId id="436" r:id="rId67"/>
    <p:sldId id="444" r:id="rId68"/>
  </p:sldIdLst>
  <p:sldSz cx="9144000" cy="6858000" type="screen4x3"/>
  <p:notesSz cx="9928225" cy="67976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EFBBAB"/>
    <a:srgbClr val="EEC478"/>
    <a:srgbClr val="ECEF77"/>
    <a:srgbClr val="62BA5E"/>
    <a:srgbClr val="93D3A8"/>
    <a:srgbClr val="521B7F"/>
    <a:srgbClr val="66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9" autoAdjust="0"/>
    <p:restoredTop sz="96292" autoAdjust="0"/>
  </p:normalViewPr>
  <p:slideViewPr>
    <p:cSldViewPr>
      <p:cViewPr varScale="1">
        <p:scale>
          <a:sx n="144" d="100"/>
          <a:sy n="144" d="100"/>
        </p:scale>
        <p:origin x="184" y="3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24"/>
    </p:cViewPr>
  </p:sorterViewPr>
  <p:notesViewPr>
    <p:cSldViewPr>
      <p:cViewPr varScale="1">
        <p:scale>
          <a:sx n="48" d="100"/>
          <a:sy n="48" d="100"/>
        </p:scale>
        <p:origin x="-1968" y="-114"/>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Grp="1" noChangeArrowheads="1"/>
          </p:cNvSpPr>
          <p:nvPr>
            <p:ph type="hdr" sz="quarter"/>
          </p:nvPr>
        </p:nvSpPr>
        <p:spPr bwMode="auto">
          <a:xfrm>
            <a:off x="1" y="0"/>
            <a:ext cx="4301767" cy="339449"/>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a:lvl1pPr>
          </a:lstStyle>
          <a:p>
            <a:endParaRPr lang="en-US" altLang="zh-TW"/>
          </a:p>
        </p:txBody>
      </p:sp>
      <p:sp>
        <p:nvSpPr>
          <p:cNvPr id="372739" name="Rectangle 3"/>
          <p:cNvSpPr>
            <a:spLocks noGrp="1" noChangeArrowheads="1"/>
          </p:cNvSpPr>
          <p:nvPr>
            <p:ph type="dt" sz="quarter" idx="1"/>
          </p:nvPr>
        </p:nvSpPr>
        <p:spPr bwMode="auto">
          <a:xfrm>
            <a:off x="5624136" y="0"/>
            <a:ext cx="4301767" cy="339449"/>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a:lvl1pPr>
          </a:lstStyle>
          <a:p>
            <a:endParaRPr lang="en-US" altLang="zh-TW"/>
          </a:p>
        </p:txBody>
      </p:sp>
      <p:sp>
        <p:nvSpPr>
          <p:cNvPr id="372740" name="Rectangle 4"/>
          <p:cNvSpPr>
            <a:spLocks noGrp="1" noChangeArrowheads="1"/>
          </p:cNvSpPr>
          <p:nvPr>
            <p:ph type="ftr" sz="quarter" idx="2"/>
          </p:nvPr>
        </p:nvSpPr>
        <p:spPr bwMode="auto">
          <a:xfrm>
            <a:off x="1" y="6457139"/>
            <a:ext cx="4301767" cy="339449"/>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a:lvl1pPr>
          </a:lstStyle>
          <a:p>
            <a:endParaRPr lang="en-US" altLang="zh-TW"/>
          </a:p>
        </p:txBody>
      </p:sp>
      <p:sp>
        <p:nvSpPr>
          <p:cNvPr id="372741" name="Rectangle 5"/>
          <p:cNvSpPr>
            <a:spLocks noGrp="1" noChangeArrowheads="1"/>
          </p:cNvSpPr>
          <p:nvPr>
            <p:ph type="sldNum" sz="quarter" idx="3"/>
          </p:nvPr>
        </p:nvSpPr>
        <p:spPr bwMode="auto">
          <a:xfrm>
            <a:off x="5624136" y="6457139"/>
            <a:ext cx="4301767" cy="339449"/>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a:lvl1pPr>
          </a:lstStyle>
          <a:p>
            <a:fld id="{94233774-249C-4F76-9B6F-F8D10485F163}" type="slidenum">
              <a:rPr lang="en-US" altLang="zh-TW"/>
              <a:pPr/>
              <a:t>‹#›</a:t>
            </a:fld>
            <a:endParaRPr lang="en-US" altLang="zh-TW"/>
          </a:p>
        </p:txBody>
      </p:sp>
    </p:spTree>
    <p:extLst>
      <p:ext uri="{BB962C8B-B14F-4D97-AF65-F5344CB8AC3E}">
        <p14:creationId xmlns:p14="http://schemas.microsoft.com/office/powerpoint/2010/main" val="1973453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dt" idx="1"/>
          </p:nvPr>
        </p:nvSpPr>
        <p:spPr bwMode="auto">
          <a:xfrm>
            <a:off x="5624136" y="0"/>
            <a:ext cx="4301767" cy="339449"/>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a:lvl1pPr>
          </a:lstStyle>
          <a:p>
            <a:endParaRPr lang="en-US" altLang="zh-TW"/>
          </a:p>
        </p:txBody>
      </p:sp>
      <p:sp>
        <p:nvSpPr>
          <p:cNvPr id="8196" name="Rectangle 4"/>
          <p:cNvSpPr>
            <a:spLocks noGrp="1" noRot="1" noChangeAspect="1" noChangeArrowheads="1" noTextEdit="1"/>
          </p:cNvSpPr>
          <p:nvPr>
            <p:ph type="sldImg" idx="2"/>
          </p:nvPr>
        </p:nvSpPr>
        <p:spPr bwMode="auto">
          <a:xfrm>
            <a:off x="3071813" y="511175"/>
            <a:ext cx="3709987" cy="2782888"/>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92360" y="3398838"/>
            <a:ext cx="7943510" cy="2888577"/>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8198" name="Rectangle 6"/>
          <p:cNvSpPr>
            <a:spLocks noGrp="1" noChangeArrowheads="1"/>
          </p:cNvSpPr>
          <p:nvPr>
            <p:ph type="ftr" sz="quarter" idx="4"/>
          </p:nvPr>
        </p:nvSpPr>
        <p:spPr bwMode="auto">
          <a:xfrm>
            <a:off x="1" y="6457139"/>
            <a:ext cx="4301767" cy="339449"/>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a:lvl1pPr>
          </a:lstStyle>
          <a:p>
            <a:endParaRPr lang="en-US" altLang="zh-TW"/>
          </a:p>
        </p:txBody>
      </p:sp>
      <p:sp>
        <p:nvSpPr>
          <p:cNvPr id="8199" name="Rectangle 7"/>
          <p:cNvSpPr>
            <a:spLocks noGrp="1" noChangeArrowheads="1"/>
          </p:cNvSpPr>
          <p:nvPr>
            <p:ph type="sldNum" sz="quarter" idx="5"/>
          </p:nvPr>
        </p:nvSpPr>
        <p:spPr bwMode="auto">
          <a:xfrm>
            <a:off x="5624136" y="6457139"/>
            <a:ext cx="4301767" cy="339449"/>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a:lvl1pPr>
          </a:lstStyle>
          <a:p>
            <a:fld id="{5ABDC1AE-C8A7-4D16-A305-4EF528D799E3}" type="slidenum">
              <a:rPr lang="en-US" altLang="zh-TW"/>
              <a:pPr/>
              <a:t>‹#›</a:t>
            </a:fld>
            <a:endParaRPr lang="en-US" altLang="zh-TW"/>
          </a:p>
        </p:txBody>
      </p:sp>
    </p:spTree>
    <p:extLst>
      <p:ext uri="{BB962C8B-B14F-4D97-AF65-F5344CB8AC3E}">
        <p14:creationId xmlns:p14="http://schemas.microsoft.com/office/powerpoint/2010/main" val="22215205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risk.net/definition/leverage-ratio"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9913" y="509588"/>
            <a:ext cx="3738562" cy="28051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a:t>
            </a:fld>
            <a:endParaRPr lang="en-US" altLang="zh-TW"/>
          </a:p>
        </p:txBody>
      </p:sp>
    </p:spTree>
    <p:extLst>
      <p:ext uri="{BB962C8B-B14F-4D97-AF65-F5344CB8AC3E}">
        <p14:creationId xmlns:p14="http://schemas.microsoft.com/office/powerpoint/2010/main" val="2692085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McKinsey Global Banking report 2020 https://www.mckinsey.com/industries/financial-services/our-insights/global-banking-annual-review </a:t>
            </a:r>
          </a:p>
        </p:txBody>
      </p:sp>
      <p:sp>
        <p:nvSpPr>
          <p:cNvPr id="4" name="Slide Number Placeholder 3"/>
          <p:cNvSpPr>
            <a:spLocks noGrp="1"/>
          </p:cNvSpPr>
          <p:nvPr>
            <p:ph type="sldNum" sz="quarter" idx="10"/>
          </p:nvPr>
        </p:nvSpPr>
        <p:spPr/>
        <p:txBody>
          <a:bodyPr/>
          <a:lstStyle/>
          <a:p>
            <a:fld id="{BD9362B5-607E-4DE9-AF86-30E666739E23}" type="slidenum">
              <a:rPr lang="en-US" smtClean="0"/>
              <a:t>26</a:t>
            </a:fld>
            <a:endParaRPr lang="en-US"/>
          </a:p>
        </p:txBody>
      </p:sp>
    </p:spTree>
    <p:extLst>
      <p:ext uri="{BB962C8B-B14F-4D97-AF65-F5344CB8AC3E}">
        <p14:creationId xmlns:p14="http://schemas.microsoft.com/office/powerpoint/2010/main" val="3393807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B50BB-F6CB-4C00-904A-1E85CFA782A5}" type="slidenum">
              <a:rPr lang="en-US" altLang="zh-TW"/>
              <a:pPr/>
              <a:t>30</a:t>
            </a:fld>
            <a:endParaRPr lang="en-US" altLang="zh-TW"/>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pPr>
              <a:lnSpc>
                <a:spcPct val="115000"/>
              </a:lnSpc>
              <a:spcAft>
                <a:spcPts val="1002"/>
              </a:spcAft>
            </a:pPr>
            <a:r>
              <a:rPr lang="en-US" altLang="zh-TW" b="1" dirty="0">
                <a:latin typeface="Calibri"/>
                <a:ea typeface="PMingLiU"/>
                <a:cs typeface="Times New Roman"/>
              </a:rPr>
              <a:t>3 major aspects of bank management:</a:t>
            </a:r>
            <a:endParaRPr lang="zh-TW" altLang="zh-TW" sz="1100" dirty="0">
              <a:latin typeface="Calibri"/>
              <a:ea typeface="PMingLiU"/>
              <a:cs typeface="Times New Roman"/>
            </a:endParaRPr>
          </a:p>
          <a:p>
            <a:pPr marL="343414" indent="-343414">
              <a:lnSpc>
                <a:spcPct val="115000"/>
              </a:lnSpc>
              <a:spcAft>
                <a:spcPts val="1002"/>
              </a:spcAft>
              <a:buFont typeface="+mj-lt"/>
              <a:buAutoNum type="arabicPeriod"/>
            </a:pPr>
            <a:r>
              <a:rPr lang="en-US" altLang="zh-TW" b="1" dirty="0">
                <a:latin typeface="Calibri"/>
                <a:ea typeface="PMingLiU"/>
                <a:cs typeface="Times New Roman"/>
              </a:rPr>
              <a:t>Liquidity Management</a:t>
            </a:r>
            <a:r>
              <a:rPr lang="en-US" altLang="zh-TW" dirty="0">
                <a:latin typeface="Calibri"/>
                <a:ea typeface="PMingLiU"/>
                <a:cs typeface="Times New Roman"/>
              </a:rPr>
              <a:t> (management of reserves so the bank stays liquid to meet deposit outflows)</a:t>
            </a:r>
            <a:endParaRPr lang="zh-TW" altLang="zh-TW" sz="1100" dirty="0">
              <a:latin typeface="Calibri"/>
              <a:ea typeface="PMingLiU"/>
              <a:cs typeface="Times New Roman"/>
            </a:endParaRPr>
          </a:p>
          <a:p>
            <a:pPr marL="343414" indent="-343414">
              <a:lnSpc>
                <a:spcPct val="115000"/>
              </a:lnSpc>
              <a:spcAft>
                <a:spcPts val="1002"/>
              </a:spcAft>
              <a:buFont typeface="+mj-lt"/>
              <a:buAutoNum type="arabicPeriod"/>
            </a:pPr>
            <a:r>
              <a:rPr lang="en-US" altLang="zh-TW" b="1" dirty="0">
                <a:latin typeface="Calibri"/>
                <a:ea typeface="PMingLiU"/>
                <a:cs typeface="Times New Roman"/>
              </a:rPr>
              <a:t>ALM</a:t>
            </a:r>
            <a:r>
              <a:rPr lang="en-US" altLang="zh-TW" dirty="0">
                <a:latin typeface="Calibri"/>
                <a:ea typeface="PMingLiU"/>
                <a:cs typeface="Times New Roman"/>
              </a:rPr>
              <a:t> i.e. Assets and Liabilities Management (management of balance sheet for profits i.e. cheap sources of funds and high income producing assets)</a:t>
            </a:r>
            <a:endParaRPr lang="zh-TW" altLang="zh-TW" sz="1100" dirty="0">
              <a:latin typeface="Calibri"/>
              <a:ea typeface="PMingLiU"/>
              <a:cs typeface="Times New Roman"/>
            </a:endParaRPr>
          </a:p>
          <a:p>
            <a:pPr marL="343414" indent="-343414">
              <a:lnSpc>
                <a:spcPct val="115000"/>
              </a:lnSpc>
              <a:spcAft>
                <a:spcPts val="1002"/>
              </a:spcAft>
              <a:buFont typeface="+mj-lt"/>
              <a:buAutoNum type="arabicPeriod"/>
            </a:pPr>
            <a:r>
              <a:rPr lang="en-US" altLang="zh-TW" b="1" dirty="0">
                <a:latin typeface="Calibri"/>
                <a:ea typeface="PMingLiU"/>
                <a:cs typeface="Times New Roman"/>
              </a:rPr>
              <a:t>Capital Management</a:t>
            </a:r>
            <a:r>
              <a:rPr lang="en-US" altLang="zh-TW" dirty="0">
                <a:latin typeface="Calibri"/>
                <a:ea typeface="PMingLiU"/>
                <a:cs typeface="Times New Roman"/>
              </a:rPr>
              <a:t> (management of solvency):</a:t>
            </a:r>
            <a:br>
              <a:rPr lang="en-US" altLang="zh-TW" dirty="0">
                <a:latin typeface="Calibri"/>
                <a:ea typeface="PMingLiU"/>
                <a:cs typeface="Times New Roman"/>
              </a:rPr>
            </a:br>
            <a:r>
              <a:rPr lang="en-US" altLang="zh-TW" dirty="0">
                <a:latin typeface="Calibri"/>
                <a:ea typeface="PMingLiU"/>
                <a:cs typeface="Times New Roman"/>
              </a:rPr>
              <a:t>Bank capital prevents bank failure; necessity to maintain balance between high capital (high solvency) and low capital (higher return to shareholders measured by ROE Return on Equity = Net Profits over Equity Capital). More refined way would be RAROC (Risk Adjusted Return on Capital)</a:t>
            </a:r>
            <a:endParaRPr lang="zh-TW" altLang="zh-TW" sz="1100" dirty="0">
              <a:latin typeface="Calibri"/>
              <a:ea typeface="PMingLiU"/>
              <a:cs typeface="Times New Roman"/>
            </a:endParaRPr>
          </a:p>
          <a:p>
            <a:pPr>
              <a:lnSpc>
                <a:spcPct val="115000"/>
              </a:lnSpc>
              <a:spcAft>
                <a:spcPts val="1002"/>
              </a:spcAft>
            </a:pPr>
            <a:r>
              <a:rPr lang="en-US" altLang="zh-TW" dirty="0">
                <a:latin typeface="Calibri"/>
                <a:ea typeface="PMingLiU"/>
                <a:cs typeface="Times New Roman"/>
              </a:rPr>
              <a:t> </a:t>
            </a:r>
            <a:endParaRPr lang="zh-TW" altLang="zh-TW" sz="1100" dirty="0">
              <a:latin typeface="Calibri"/>
              <a:ea typeface="PMingLiU"/>
              <a:cs typeface="Times New Roman"/>
            </a:endParaRPr>
          </a:p>
          <a:p>
            <a:endParaRPr lang="en-US" altLang="zh-TW" dirty="0"/>
          </a:p>
        </p:txBody>
      </p:sp>
    </p:spTree>
    <p:extLst>
      <p:ext uri="{BB962C8B-B14F-4D97-AF65-F5344CB8AC3E}">
        <p14:creationId xmlns:p14="http://schemas.microsoft.com/office/powerpoint/2010/main" val="386313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25AF8F-5017-4E5C-9AD7-7113244BB8A7}" type="slidenum">
              <a:rPr lang="en-US" altLang="zh-TW"/>
              <a:pPr/>
              <a:t>31</a:t>
            </a:fld>
            <a:endParaRPr lang="en-US" altLang="zh-TW"/>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xfrm>
            <a:off x="1324693" y="3229114"/>
            <a:ext cx="7278839" cy="3058301"/>
          </a:xfrm>
        </p:spPr>
        <p:txBody>
          <a:bodyPr/>
          <a:lstStyle/>
          <a:p>
            <a:r>
              <a:rPr lang="en-US" altLang="zh-TW" b="1" dirty="0">
                <a:latin typeface="Arial" charset="0"/>
              </a:rPr>
              <a:t>Liquidity Management :</a:t>
            </a:r>
            <a:r>
              <a:rPr lang="en-US" altLang="zh-TW" dirty="0">
                <a:latin typeface="Arial" charset="0"/>
              </a:rPr>
              <a:t> When bank receives deposits, reserves </a:t>
            </a:r>
            <a:r>
              <a:rPr lang="en-US" altLang="zh-TW" dirty="0">
                <a:latin typeface="Arial" charset="0"/>
                <a:sym typeface="Symbol"/>
              </a:rPr>
              <a:t></a:t>
            </a:r>
            <a:r>
              <a:rPr lang="en-US" altLang="zh-TW" dirty="0">
                <a:latin typeface="Arial" charset="0"/>
              </a:rPr>
              <a:t> by equal amount; when bank loses deposits, reserves </a:t>
            </a:r>
            <a:r>
              <a:rPr lang="en-US" altLang="zh-TW" dirty="0">
                <a:latin typeface="Arial" charset="0"/>
                <a:sym typeface="Symbol"/>
              </a:rPr>
              <a:t></a:t>
            </a:r>
            <a:r>
              <a:rPr lang="en-US" altLang="zh-TW" dirty="0">
                <a:latin typeface="Arial" charset="0"/>
              </a:rPr>
              <a:t> by equal amount. </a:t>
            </a:r>
            <a:endParaRPr lang="zh-TW" altLang="zh-TW" dirty="0">
              <a:latin typeface="Arial" charset="0"/>
            </a:endParaRPr>
          </a:p>
          <a:p>
            <a:r>
              <a:rPr lang="en-US" altLang="zh-TW" dirty="0">
                <a:latin typeface="Arial" charset="0"/>
              </a:rPr>
              <a:t> </a:t>
            </a:r>
            <a:endParaRPr lang="zh-TW" altLang="zh-TW" dirty="0">
              <a:latin typeface="Arial" charset="0"/>
            </a:endParaRPr>
          </a:p>
          <a:p>
            <a:r>
              <a:rPr lang="en-US" altLang="zh-TW" dirty="0">
                <a:latin typeface="Arial" charset="0"/>
              </a:rPr>
              <a:t>Assume that bank has to keep 10% of total deposits as required reserves. In this case Bank A has reserves of $20 million therefore it has excess reserves of $10 million.</a:t>
            </a:r>
            <a:endParaRPr lang="zh-TW" altLang="zh-TW" dirty="0">
              <a:latin typeface="Arial" charset="0"/>
            </a:endParaRPr>
          </a:p>
          <a:p>
            <a:r>
              <a:rPr lang="en-US" altLang="zh-TW" dirty="0">
                <a:latin typeface="Arial" charset="0"/>
              </a:rPr>
              <a:t> </a:t>
            </a:r>
            <a:endParaRPr lang="zh-TW" altLang="zh-TW" dirty="0">
              <a:latin typeface="Arial" charset="0"/>
            </a:endParaRPr>
          </a:p>
          <a:p>
            <a:r>
              <a:rPr lang="en-US" altLang="zh-TW" b="1" dirty="0">
                <a:latin typeface="Arial" charset="0"/>
              </a:rPr>
              <a:t>Question to Students:</a:t>
            </a:r>
            <a:r>
              <a:rPr lang="en-US" altLang="zh-TW" dirty="0">
                <a:latin typeface="Arial" charset="0"/>
              </a:rPr>
              <a:t> What is liquidity risk? </a:t>
            </a:r>
            <a:endParaRPr lang="zh-TW" altLang="zh-TW" dirty="0">
              <a:latin typeface="Arial" charset="0"/>
            </a:endParaRPr>
          </a:p>
          <a:p>
            <a:r>
              <a:rPr lang="en-US" altLang="zh-TW" b="1" dirty="0">
                <a:latin typeface="Arial" charset="0"/>
              </a:rPr>
              <a:t>Answer:</a:t>
            </a:r>
            <a:r>
              <a:rPr lang="en-US" altLang="zh-TW" dirty="0">
                <a:latin typeface="Arial" charset="0"/>
              </a:rPr>
              <a:t> The risk that a bank may not be able to fund increases in assets or meet obligations as they fall due without incurring unacceptable losses.</a:t>
            </a:r>
            <a:endParaRPr lang="zh-TW" altLang="zh-TW" dirty="0">
              <a:latin typeface="Arial" charset="0"/>
            </a:endParaRPr>
          </a:p>
          <a:p>
            <a:r>
              <a:rPr lang="en-US" altLang="zh-TW" dirty="0">
                <a:latin typeface="Arial" charset="0"/>
              </a:rPr>
              <a:t> </a:t>
            </a:r>
            <a:endParaRPr lang="zh-TW" altLang="zh-TW" dirty="0">
              <a:latin typeface="Arial" charset="0"/>
            </a:endParaRPr>
          </a:p>
          <a:p>
            <a:r>
              <a:rPr lang="en-US" altLang="zh-TW" dirty="0">
                <a:latin typeface="Arial" charset="0"/>
              </a:rPr>
              <a:t> </a:t>
            </a:r>
            <a:r>
              <a:rPr lang="en-US" altLang="zh-TW" b="1" dirty="0">
                <a:latin typeface="Arial" charset="0"/>
              </a:rPr>
              <a:t>Question to Students</a:t>
            </a:r>
            <a:r>
              <a:rPr lang="en-US" altLang="zh-TW" dirty="0">
                <a:latin typeface="Arial" charset="0"/>
              </a:rPr>
              <a:t>: why is liquidity management extremely important? </a:t>
            </a:r>
            <a:endParaRPr lang="zh-TW" altLang="zh-TW" dirty="0">
              <a:latin typeface="Arial" charset="0"/>
            </a:endParaRPr>
          </a:p>
          <a:p>
            <a:r>
              <a:rPr lang="en-US" altLang="zh-TW" b="1" dirty="0">
                <a:latin typeface="Arial" charset="0"/>
              </a:rPr>
              <a:t>Answer:</a:t>
            </a:r>
            <a:r>
              <a:rPr lang="en-US" altLang="zh-TW" dirty="0">
                <a:latin typeface="Arial" charset="0"/>
              </a:rPr>
              <a:t> Because lack of liquidity can trigger bank run. </a:t>
            </a:r>
            <a:endParaRPr lang="zh-TW" altLang="zh-TW" dirty="0">
              <a:latin typeface="Arial" charset="0"/>
            </a:endParaRPr>
          </a:p>
          <a:p>
            <a:r>
              <a:rPr lang="en-US" altLang="zh-TW" dirty="0">
                <a:latin typeface="Arial" charset="0"/>
              </a:rPr>
              <a:t> </a:t>
            </a:r>
            <a:endParaRPr lang="zh-TW" altLang="zh-TW" dirty="0">
              <a:latin typeface="Arial" charset="0"/>
            </a:endParaRPr>
          </a:p>
          <a:p>
            <a:r>
              <a:rPr lang="en-US" altLang="zh-TW" dirty="0">
                <a:latin typeface="Arial" charset="0"/>
              </a:rPr>
              <a:t>10% reserve requirement is applied to total amount of deposits in this case 10% of 100 million is 10 million</a:t>
            </a:r>
            <a:endParaRPr lang="zh-TW" altLang="zh-TW" dirty="0">
              <a:latin typeface="Arial" charset="0"/>
            </a:endParaRPr>
          </a:p>
          <a:p>
            <a:r>
              <a:rPr lang="en-US" altLang="zh-TW" dirty="0">
                <a:latin typeface="Arial" charset="0"/>
              </a:rPr>
              <a:t> </a:t>
            </a:r>
            <a:endParaRPr lang="zh-TW" altLang="zh-TW" dirty="0">
              <a:latin typeface="Arial" charset="0"/>
            </a:endParaRPr>
          </a:p>
          <a:p>
            <a:r>
              <a:rPr lang="en-US" altLang="zh-TW" dirty="0">
                <a:latin typeface="Arial" charset="0"/>
              </a:rPr>
              <a:t>If a bank has ample reserves a deposit outflow does not necessitate changes in other parts of its balance sheet </a:t>
            </a:r>
            <a:endParaRPr lang="zh-TW" altLang="zh-TW" dirty="0">
              <a:latin typeface="Arial" charset="0"/>
            </a:endParaRPr>
          </a:p>
        </p:txBody>
      </p:sp>
    </p:spTree>
    <p:extLst>
      <p:ext uri="{BB962C8B-B14F-4D97-AF65-F5344CB8AC3E}">
        <p14:creationId xmlns:p14="http://schemas.microsoft.com/office/powerpoint/2010/main" val="1709451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25AF8F-5017-4E5C-9AD7-7113244BB8A7}" type="slidenum">
              <a:rPr lang="en-US" altLang="zh-TW"/>
              <a:pPr/>
              <a:t>32</a:t>
            </a:fld>
            <a:endParaRPr lang="en-US" altLang="zh-TW"/>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xfrm>
            <a:off x="1324693" y="3229114"/>
            <a:ext cx="7278839" cy="3058301"/>
          </a:xfrm>
        </p:spPr>
        <p:txBody>
          <a:bodyPr/>
          <a:lstStyle/>
          <a:p>
            <a:endParaRPr lang="en-US" altLang="zh-TW" dirty="0"/>
          </a:p>
        </p:txBody>
      </p:sp>
    </p:spTree>
    <p:extLst>
      <p:ext uri="{BB962C8B-B14F-4D97-AF65-F5344CB8AC3E}">
        <p14:creationId xmlns:p14="http://schemas.microsoft.com/office/powerpoint/2010/main" val="1400115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C5932-A95D-4BA9-A0E4-E00998B12BEE}" type="slidenum">
              <a:rPr lang="en-US" altLang="zh-TW"/>
              <a:pPr/>
              <a:t>33</a:t>
            </a:fld>
            <a:endParaRPr lang="en-US" altLang="zh-TW"/>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pPr marL="171707" indent="-171707">
              <a:buFont typeface="Arial" pitchFamily="34" charset="0"/>
              <a:buChar char="•"/>
            </a:pPr>
            <a:r>
              <a:rPr lang="en-US" altLang="zh-TW" dirty="0"/>
              <a:t>The bank can acquire reserves by borrowing from other banks in the fed funds market or borrowing from corporations by issuing CDs or CP.</a:t>
            </a:r>
          </a:p>
          <a:p>
            <a:pPr marL="171707" indent="-171707">
              <a:buFont typeface="Arial" pitchFamily="34" charset="0"/>
              <a:buChar char="•"/>
            </a:pPr>
            <a:r>
              <a:rPr lang="en-US" altLang="zh-TW" dirty="0"/>
              <a:t>It can sell of its securities to cover the deposit outflow; however some securities may be illiquid, and there will be brokerage and other transactions costs</a:t>
            </a:r>
          </a:p>
        </p:txBody>
      </p:sp>
    </p:spTree>
    <p:extLst>
      <p:ext uri="{BB962C8B-B14F-4D97-AF65-F5344CB8AC3E}">
        <p14:creationId xmlns:p14="http://schemas.microsoft.com/office/powerpoint/2010/main" val="2618666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C5932-A95D-4BA9-A0E4-E00998B12BEE}" type="slidenum">
              <a:rPr lang="en-US" altLang="zh-TW"/>
              <a:pPr/>
              <a:t>34</a:t>
            </a:fld>
            <a:endParaRPr lang="en-US" altLang="zh-TW"/>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pPr marL="343414" indent="-343414">
              <a:lnSpc>
                <a:spcPct val="115000"/>
              </a:lnSpc>
              <a:spcAft>
                <a:spcPts val="1002"/>
              </a:spcAft>
              <a:buFont typeface="Arial"/>
              <a:buChar char="•"/>
              <a:tabLst>
                <a:tab pos="228943" algn="l"/>
              </a:tabLst>
            </a:pPr>
            <a:r>
              <a:rPr lang="en-US" altLang="zh-TW" dirty="0">
                <a:latin typeface="Calibri"/>
                <a:ea typeface="PMingLiU"/>
                <a:cs typeface="Times New Roman"/>
              </a:rPr>
              <a:t>The bank can borrow from the Fed at the discount window – it will pay the discount rate, which is set by the Fed and is normally higher than interbank rates</a:t>
            </a:r>
            <a:endParaRPr lang="zh-TW" altLang="zh-TW" dirty="0">
              <a:latin typeface="Calibri"/>
              <a:ea typeface="PMingLiU"/>
              <a:cs typeface="Times New Roman"/>
            </a:endParaRPr>
          </a:p>
          <a:p>
            <a:pPr marL="343414" indent="-343414">
              <a:lnSpc>
                <a:spcPct val="115000"/>
              </a:lnSpc>
              <a:spcAft>
                <a:spcPts val="1002"/>
              </a:spcAft>
              <a:buFont typeface="Arial"/>
              <a:buChar char="•"/>
              <a:tabLst>
                <a:tab pos="228943" algn="l"/>
              </a:tabLst>
            </a:pPr>
            <a:r>
              <a:rPr lang="en-US" altLang="zh-TW" dirty="0">
                <a:latin typeface="Calibri"/>
                <a:ea typeface="PMingLiU"/>
                <a:cs typeface="Times New Roman"/>
              </a:rPr>
              <a:t>It can also sell some of its loans</a:t>
            </a:r>
          </a:p>
          <a:p>
            <a:pPr marL="343414" indent="-343414">
              <a:lnSpc>
                <a:spcPct val="115000"/>
              </a:lnSpc>
              <a:spcAft>
                <a:spcPts val="1002"/>
              </a:spcAft>
              <a:tabLst>
                <a:tab pos="228943" algn="l"/>
              </a:tabLst>
            </a:pPr>
            <a:endParaRPr lang="zh-TW" altLang="zh-TW" dirty="0">
              <a:latin typeface="Calibri"/>
              <a:ea typeface="PMingLiU"/>
              <a:cs typeface="Times New Roman"/>
            </a:endParaRPr>
          </a:p>
          <a:p>
            <a:pPr>
              <a:lnSpc>
                <a:spcPct val="115000"/>
              </a:lnSpc>
              <a:spcAft>
                <a:spcPts val="1002"/>
              </a:spcAft>
            </a:pPr>
            <a:r>
              <a:rPr lang="en-US" altLang="zh-TW" b="1" dirty="0">
                <a:latin typeface="Calibri"/>
                <a:ea typeface="PMingLiU"/>
                <a:cs typeface="Times New Roman"/>
              </a:rPr>
              <a:t>Conclusion:  excess reserves are insurance against above 4 costs from deposit outflows</a:t>
            </a:r>
            <a:endParaRPr lang="zh-TW" altLang="zh-TW" dirty="0">
              <a:latin typeface="Calibri"/>
              <a:ea typeface="PMingLiU"/>
              <a:cs typeface="Times New Roman"/>
            </a:endParaRPr>
          </a:p>
          <a:p>
            <a:pPr marL="343414" indent="-343414">
              <a:lnSpc>
                <a:spcPct val="115000"/>
              </a:lnSpc>
              <a:spcAft>
                <a:spcPts val="1002"/>
              </a:spcAft>
              <a:buFont typeface="Arial"/>
              <a:buChar char="•"/>
              <a:tabLst>
                <a:tab pos="228943" algn="l"/>
                <a:tab pos="457886" algn="l"/>
              </a:tabLst>
            </a:pPr>
            <a:r>
              <a:rPr lang="en-US" altLang="zh-TW" dirty="0">
                <a:latin typeface="Calibri"/>
                <a:ea typeface="PMingLiU"/>
                <a:cs typeface="Times New Roman"/>
              </a:rPr>
              <a:t>Calling in loans = not renewing them when they come due</a:t>
            </a:r>
            <a:endParaRPr lang="zh-TW" altLang="zh-TW" dirty="0">
              <a:latin typeface="Calibri"/>
              <a:ea typeface="PMingLiU"/>
              <a:cs typeface="Times New Roman"/>
            </a:endParaRPr>
          </a:p>
          <a:p>
            <a:pPr marL="343414" indent="-343414">
              <a:lnSpc>
                <a:spcPct val="115000"/>
              </a:lnSpc>
              <a:spcAft>
                <a:spcPts val="1002"/>
              </a:spcAft>
              <a:buFont typeface="Arial"/>
              <a:buChar char="•"/>
              <a:tabLst>
                <a:tab pos="228943" algn="l"/>
              </a:tabLst>
            </a:pPr>
            <a:r>
              <a:rPr lang="en-US" altLang="zh-TW" dirty="0">
                <a:latin typeface="Calibri"/>
                <a:ea typeface="PMingLiU"/>
                <a:cs typeface="Times New Roman"/>
              </a:rPr>
              <a:t>Selling off loans = secondary sale of loans  </a:t>
            </a:r>
            <a:endParaRPr lang="zh-TW" altLang="zh-TW" dirty="0">
              <a:latin typeface="Calibri"/>
              <a:ea typeface="PMingLiU"/>
              <a:cs typeface="Times New Roman"/>
            </a:endParaRPr>
          </a:p>
          <a:p>
            <a:pPr marL="171707" indent="-171707">
              <a:buFont typeface="Arial" pitchFamily="34" charset="0"/>
              <a:buChar char="•"/>
            </a:pPr>
            <a:endParaRPr lang="en-US" altLang="zh-TW" dirty="0"/>
          </a:p>
        </p:txBody>
      </p:sp>
    </p:spTree>
    <p:extLst>
      <p:ext uri="{BB962C8B-B14F-4D97-AF65-F5344CB8AC3E}">
        <p14:creationId xmlns:p14="http://schemas.microsoft.com/office/powerpoint/2010/main" val="278315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Bloomberg 15 March 21 https://mail.google.com/mail/u/0/#inbox/WhctKJWQjnCLMlpqRJVHNpdTHDtZZzgqHfGfcdrDkQJLZhzKVrwwCqlBSWpgPrDBVzVSfqB?projector=1 </a:t>
            </a:r>
          </a:p>
          <a:p>
            <a:r>
              <a:rPr lang="en-US" sz="1200" b="1" i="0" kern="1200" dirty="0">
                <a:solidFill>
                  <a:schemeClr val="tx1"/>
                </a:solidFill>
                <a:effectLst/>
                <a:latin typeface="+mn-lt"/>
                <a:ea typeface="+mn-ea"/>
                <a:cs typeface="+mn-cs"/>
              </a:rPr>
              <a:t>Supplementary leverage ratio (SLR)</a:t>
            </a:r>
          </a:p>
          <a:p>
            <a:r>
              <a:rPr lang="en-US" sz="1200" b="0" i="0" kern="1200" dirty="0">
                <a:solidFill>
                  <a:schemeClr val="tx1"/>
                </a:solidFill>
                <a:effectLst/>
                <a:latin typeface="+mn-lt"/>
                <a:ea typeface="+mn-ea"/>
                <a:cs typeface="+mn-cs"/>
              </a:rPr>
              <a:t>The supplementary leverage ratio is the US implementation of the Basel III Tier 1 </a:t>
            </a:r>
            <a:r>
              <a:rPr lang="en-US" sz="1200" b="1" i="0" u="none" strike="noStrike" kern="1200" dirty="0">
                <a:solidFill>
                  <a:schemeClr val="tx1"/>
                </a:solidFill>
                <a:effectLst/>
                <a:latin typeface="+mn-lt"/>
                <a:ea typeface="+mn-ea"/>
                <a:cs typeface="+mn-cs"/>
                <a:hlinkClick r:id="rId3"/>
              </a:rPr>
              <a:t>leverage ratio</a:t>
            </a:r>
            <a:r>
              <a:rPr lang="en-US" sz="1200" b="0" i="0" kern="1200" dirty="0">
                <a:solidFill>
                  <a:schemeClr val="tx1"/>
                </a:solidFill>
                <a:effectLst/>
                <a:latin typeface="+mn-lt"/>
                <a:ea typeface="+mn-ea"/>
                <a:cs typeface="+mn-cs"/>
              </a:rPr>
              <a:t>, with which banks calculate the amount of common equity capital they must hold relative to their total leverage exposure. Large US banks must hold </a:t>
            </a:r>
            <a:r>
              <a:rPr lang="en-US" sz="1200" b="1" i="0" kern="1200" dirty="0">
                <a:solidFill>
                  <a:schemeClr val="tx1"/>
                </a:solidFill>
                <a:effectLst/>
                <a:latin typeface="+mn-lt"/>
                <a:ea typeface="+mn-ea"/>
                <a:cs typeface="+mn-cs"/>
              </a:rPr>
              <a:t>3%. </a:t>
            </a:r>
            <a:r>
              <a:rPr lang="en-US" sz="1200" b="0" i="0" kern="1200" dirty="0">
                <a:solidFill>
                  <a:schemeClr val="tx1"/>
                </a:solidFill>
                <a:effectLst/>
                <a:latin typeface="+mn-lt"/>
                <a:ea typeface="+mn-ea"/>
                <a:cs typeface="+mn-cs"/>
              </a:rPr>
              <a:t>Top-tier bank holding companies must also hold </a:t>
            </a:r>
            <a:r>
              <a:rPr lang="en-US" sz="1200" b="1" i="0" kern="1200" dirty="0">
                <a:solidFill>
                  <a:schemeClr val="tx1"/>
                </a:solidFill>
                <a:effectLst/>
                <a:latin typeface="+mn-lt"/>
                <a:ea typeface="+mn-ea"/>
                <a:cs typeface="+mn-cs"/>
              </a:rPr>
              <a:t>an extra 2% buffer, for a total of 5%. </a:t>
            </a:r>
            <a:r>
              <a:rPr lang="en-US" sz="1200" b="0" i="0" kern="1200" dirty="0">
                <a:solidFill>
                  <a:schemeClr val="tx1"/>
                </a:solidFill>
                <a:effectLst/>
                <a:latin typeface="+mn-lt"/>
                <a:ea typeface="+mn-ea"/>
                <a:cs typeface="+mn-cs"/>
              </a:rPr>
              <a:t>The SLR, which </a:t>
            </a:r>
            <a:r>
              <a:rPr lang="en-US" sz="1200" b="1" i="0" kern="1200" dirty="0">
                <a:solidFill>
                  <a:schemeClr val="tx1"/>
                </a:solidFill>
                <a:effectLst/>
                <a:latin typeface="+mn-lt"/>
                <a:ea typeface="+mn-ea"/>
                <a:cs typeface="+mn-cs"/>
              </a:rPr>
              <a:t>does not distinguish between assets based on risk</a:t>
            </a:r>
            <a:r>
              <a:rPr lang="en-US" sz="1200" b="0" i="0" kern="1200" dirty="0">
                <a:solidFill>
                  <a:schemeClr val="tx1"/>
                </a:solidFill>
                <a:effectLst/>
                <a:latin typeface="+mn-lt"/>
                <a:ea typeface="+mn-ea"/>
                <a:cs typeface="+mn-cs"/>
              </a:rPr>
              <a:t>, is conceived as a </a:t>
            </a:r>
            <a:r>
              <a:rPr lang="en-US" sz="1200" b="1" i="0" kern="1200" dirty="0">
                <a:solidFill>
                  <a:schemeClr val="tx1"/>
                </a:solidFill>
                <a:effectLst/>
                <a:latin typeface="+mn-lt"/>
                <a:ea typeface="+mn-ea"/>
                <a:cs typeface="+mn-cs"/>
              </a:rPr>
              <a:t>backstop to risk-weighted capital requirements.</a:t>
            </a:r>
          </a:p>
          <a:p>
            <a:endParaRPr lang="en-US" dirty="0"/>
          </a:p>
        </p:txBody>
      </p:sp>
      <p:sp>
        <p:nvSpPr>
          <p:cNvPr id="4" name="Slide Number Placeholder 3"/>
          <p:cNvSpPr>
            <a:spLocks noGrp="1"/>
          </p:cNvSpPr>
          <p:nvPr>
            <p:ph type="sldNum" sz="quarter" idx="10"/>
          </p:nvPr>
        </p:nvSpPr>
        <p:spPr/>
        <p:txBody>
          <a:bodyPr/>
          <a:lstStyle/>
          <a:p>
            <a:fld id="{B9AA4B2C-3DE8-42A1-B62A-64A30291B13F}" type="slidenum">
              <a:rPr lang="en-US" smtClean="0"/>
              <a:t>35</a:t>
            </a:fld>
            <a:endParaRPr lang="en-US"/>
          </a:p>
        </p:txBody>
      </p:sp>
    </p:spTree>
    <p:extLst>
      <p:ext uri="{BB962C8B-B14F-4D97-AF65-F5344CB8AC3E}">
        <p14:creationId xmlns:p14="http://schemas.microsoft.com/office/powerpoint/2010/main" val="143179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38C0B-6451-41A1-9D94-B59F691A6D95}" type="slidenum">
              <a:rPr lang="en-US" altLang="zh-TW"/>
              <a:pPr/>
              <a:t>36</a:t>
            </a:fld>
            <a:endParaRPr lang="en-US" altLang="zh-TW"/>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xfrm>
            <a:off x="1324693" y="3229114"/>
            <a:ext cx="7278839" cy="3058301"/>
          </a:xfrm>
        </p:spPr>
        <p:txBody>
          <a:bodyPr/>
          <a:lstStyle/>
          <a:p>
            <a:pPr>
              <a:lnSpc>
                <a:spcPct val="115000"/>
              </a:lnSpc>
              <a:spcAft>
                <a:spcPts val="1002"/>
              </a:spcAft>
            </a:pPr>
            <a:r>
              <a:rPr lang="en-US" altLang="zh-TW" b="1" dirty="0">
                <a:latin typeface="Calibri"/>
                <a:ea typeface="PMingLiU"/>
                <a:cs typeface="Times New Roman"/>
              </a:rPr>
              <a:t>To maximize its profit, a bank must simultaneously seek the highest returns possible on loans and securities, reduce risk, and make provisions for liquidity by holding liquid assets.</a:t>
            </a:r>
            <a:endParaRPr lang="zh-TW" altLang="zh-TW" dirty="0">
              <a:latin typeface="Calibri"/>
              <a:ea typeface="PMingLiU"/>
              <a:cs typeface="Times New Roman"/>
            </a:endParaRPr>
          </a:p>
          <a:p>
            <a:pPr>
              <a:lnSpc>
                <a:spcPct val="115000"/>
              </a:lnSpc>
              <a:spcAft>
                <a:spcPts val="1002"/>
              </a:spcAft>
            </a:pPr>
            <a:r>
              <a:rPr lang="en-US" altLang="zh-TW" dirty="0">
                <a:latin typeface="Calibri"/>
                <a:ea typeface="PMingLiU"/>
                <a:cs typeface="Times New Roman"/>
              </a:rPr>
              <a:t> </a:t>
            </a:r>
            <a:endParaRPr lang="zh-TW" altLang="zh-TW" dirty="0">
              <a:latin typeface="Calibri"/>
              <a:ea typeface="PMingLiU"/>
              <a:cs typeface="Times New Roman"/>
            </a:endParaRPr>
          </a:p>
          <a:p>
            <a:pPr>
              <a:lnSpc>
                <a:spcPct val="115000"/>
              </a:lnSpc>
              <a:spcAft>
                <a:spcPts val="1002"/>
              </a:spcAft>
            </a:pPr>
            <a:r>
              <a:rPr lang="en-US" altLang="zh-TW" b="1" dirty="0">
                <a:latin typeface="Calibri"/>
                <a:ea typeface="PMingLiU"/>
                <a:cs typeface="Times New Roman"/>
              </a:rPr>
              <a:t>ALM </a:t>
            </a:r>
            <a:r>
              <a:rPr lang="en-US" altLang="zh-TW" dirty="0">
                <a:latin typeface="Calibri"/>
                <a:ea typeface="PMingLiU"/>
                <a:cs typeface="Times New Roman"/>
              </a:rPr>
              <a:t>: Diversification of </a:t>
            </a:r>
            <a:endParaRPr lang="zh-TW" altLang="zh-TW" dirty="0">
              <a:latin typeface="Calibri"/>
              <a:ea typeface="PMingLiU"/>
              <a:cs typeface="Times New Roman"/>
            </a:endParaRPr>
          </a:p>
          <a:p>
            <a:pPr marL="343414" indent="-343414">
              <a:lnSpc>
                <a:spcPct val="115000"/>
              </a:lnSpc>
              <a:spcAft>
                <a:spcPts val="1002"/>
              </a:spcAft>
              <a:buFont typeface="Calibri"/>
              <a:buChar char="•"/>
            </a:pPr>
            <a:r>
              <a:rPr lang="en-US" altLang="zh-TW" dirty="0">
                <a:latin typeface="Calibri"/>
                <a:ea typeface="PMingLiU"/>
                <a:cs typeface="Times New Roman"/>
              </a:rPr>
              <a:t>Asset portfolio (shoot for high returns and low risks) and </a:t>
            </a:r>
            <a:endParaRPr lang="zh-TW" altLang="zh-TW" dirty="0">
              <a:latin typeface="Calibri"/>
              <a:ea typeface="PMingLiU"/>
              <a:cs typeface="Times New Roman"/>
            </a:endParaRPr>
          </a:p>
          <a:p>
            <a:pPr marL="343414" indent="-343414">
              <a:lnSpc>
                <a:spcPct val="115000"/>
              </a:lnSpc>
              <a:spcAft>
                <a:spcPts val="1002"/>
              </a:spcAft>
              <a:buFont typeface="Calibri"/>
              <a:buChar char="•"/>
            </a:pPr>
            <a:r>
              <a:rPr lang="en-US" altLang="zh-TW" dirty="0">
                <a:latin typeface="Calibri"/>
                <a:ea typeface="PMingLiU"/>
                <a:cs typeface="Times New Roman"/>
              </a:rPr>
              <a:t>Sources of funds</a:t>
            </a:r>
            <a:endParaRPr lang="zh-TW" altLang="zh-TW" dirty="0">
              <a:latin typeface="Calibri"/>
              <a:ea typeface="PMingLiU"/>
              <a:cs typeface="Times New Roman"/>
            </a:endParaRPr>
          </a:p>
          <a:p>
            <a:pPr>
              <a:lnSpc>
                <a:spcPct val="115000"/>
              </a:lnSpc>
              <a:spcAft>
                <a:spcPts val="1002"/>
              </a:spcAft>
            </a:pPr>
            <a:r>
              <a:rPr lang="en-US" altLang="zh-TW" dirty="0">
                <a:latin typeface="Calibri"/>
                <a:ea typeface="PMingLiU"/>
                <a:cs typeface="Times New Roman"/>
              </a:rPr>
              <a:t> </a:t>
            </a:r>
            <a:endParaRPr lang="zh-TW" altLang="zh-TW" dirty="0">
              <a:latin typeface="Calibri"/>
              <a:ea typeface="PMingLiU"/>
              <a:cs typeface="Times New Roman"/>
            </a:endParaRPr>
          </a:p>
          <a:p>
            <a:pPr>
              <a:lnSpc>
                <a:spcPct val="115000"/>
              </a:lnSpc>
              <a:spcAft>
                <a:spcPts val="1002"/>
              </a:spcAft>
            </a:pPr>
            <a:r>
              <a:rPr lang="en-US" altLang="zh-TW" dirty="0">
                <a:latin typeface="Calibri"/>
                <a:ea typeface="PMingLiU"/>
                <a:cs typeface="Times New Roman"/>
              </a:rPr>
              <a:t> (Decrease in cheap deposits as source of funds for banks since the 60s </a:t>
            </a:r>
            <a:r>
              <a:rPr lang="en-US" altLang="zh-TW" dirty="0">
                <a:latin typeface="Calibri"/>
                <a:ea typeface="PMingLiU"/>
                <a:cs typeface="Times New Roman"/>
                <a:sym typeface="Wingdings 3"/>
              </a:rPr>
              <a:t></a:t>
            </a:r>
            <a:r>
              <a:rPr lang="en-US" altLang="zh-TW" dirty="0">
                <a:latin typeface="Calibri"/>
                <a:ea typeface="PMingLiU"/>
                <a:cs typeface="Times New Roman"/>
              </a:rPr>
              <a:t> new ways to fund business includes </a:t>
            </a:r>
            <a:r>
              <a:rPr lang="en-US" altLang="zh-TW" b="1" dirty="0">
                <a:latin typeface="Calibri"/>
                <a:ea typeface="PMingLiU"/>
                <a:cs typeface="Times New Roman"/>
              </a:rPr>
              <a:t>borrowings</a:t>
            </a:r>
            <a:r>
              <a:rPr lang="en-US" altLang="zh-TW" dirty="0">
                <a:latin typeface="Calibri"/>
                <a:ea typeface="PMingLiU"/>
                <a:cs typeface="Times New Roman"/>
              </a:rPr>
              <a:t> i.e. CDs, CP, etc…). One measure of bank profitability is ROA (Return on Assets = net profits over total assets).</a:t>
            </a:r>
            <a:endParaRPr lang="zh-TW" altLang="zh-TW" dirty="0">
              <a:latin typeface="Calibri"/>
              <a:ea typeface="PMingLiU"/>
              <a:cs typeface="Times New Roman"/>
            </a:endParaRPr>
          </a:p>
          <a:p>
            <a:pPr>
              <a:lnSpc>
                <a:spcPct val="115000"/>
              </a:lnSpc>
              <a:spcAft>
                <a:spcPts val="1002"/>
              </a:spcAft>
            </a:pPr>
            <a:r>
              <a:rPr lang="en-US" altLang="zh-TW" dirty="0">
                <a:latin typeface="Calibri"/>
                <a:ea typeface="PMingLiU"/>
                <a:cs typeface="Times New Roman"/>
              </a:rPr>
              <a:t> </a:t>
            </a:r>
            <a:endParaRPr lang="zh-TW" altLang="zh-TW" dirty="0">
              <a:latin typeface="Calibri"/>
              <a:ea typeface="PMingLiU"/>
              <a:cs typeface="Times New Roman"/>
            </a:endParaRPr>
          </a:p>
          <a:p>
            <a:pPr>
              <a:lnSpc>
                <a:spcPct val="115000"/>
              </a:lnSpc>
              <a:spcAft>
                <a:spcPts val="1002"/>
              </a:spcAft>
            </a:pPr>
            <a:r>
              <a:rPr lang="en-US" altLang="zh-TW" dirty="0">
                <a:latin typeface="Calibri"/>
                <a:ea typeface="PMingLiU"/>
                <a:cs typeface="Times New Roman"/>
              </a:rPr>
              <a:t>Before the 1960s, over 60% of the sources of funds of the banks were obtained through checkable (demand) deposits that by law could not pay interest =&gt; cheap funding cost for banks. Banks could not compete for the deposits so their amount was a given for any individual bank. Also the interbank market was not well developed.</a:t>
            </a:r>
            <a:endParaRPr lang="zh-TW" altLang="zh-TW" dirty="0">
              <a:latin typeface="Calibri"/>
              <a:ea typeface="PMingLiU"/>
              <a:cs typeface="Times New Roman"/>
            </a:endParaRPr>
          </a:p>
          <a:p>
            <a:pPr>
              <a:lnSpc>
                <a:spcPct val="115000"/>
              </a:lnSpc>
              <a:spcAft>
                <a:spcPts val="1002"/>
              </a:spcAft>
            </a:pPr>
            <a:r>
              <a:rPr lang="en-US" altLang="zh-TW" dirty="0">
                <a:latin typeface="Calibri"/>
                <a:ea typeface="PMingLiU"/>
                <a:cs typeface="Times New Roman"/>
              </a:rPr>
              <a:t> </a:t>
            </a:r>
            <a:endParaRPr lang="zh-TW" altLang="zh-TW" dirty="0">
              <a:latin typeface="Calibri"/>
              <a:ea typeface="PMingLiU"/>
              <a:cs typeface="Times New Roman"/>
            </a:endParaRPr>
          </a:p>
          <a:p>
            <a:pPr>
              <a:lnSpc>
                <a:spcPct val="115000"/>
              </a:lnSpc>
              <a:spcAft>
                <a:spcPts val="1002"/>
              </a:spcAft>
            </a:pPr>
            <a:r>
              <a:rPr lang="en-US" altLang="zh-TW" dirty="0">
                <a:latin typeface="Calibri"/>
                <a:ea typeface="PMingLiU"/>
                <a:cs typeface="Times New Roman"/>
              </a:rPr>
              <a:t>Starting in the 60s, large money center banks in key financial sectors (NY, Chicago, SF) began to explore ways in which the liabilities on their balance sheets could provide them with reserves and liquidity </a:t>
            </a:r>
            <a:r>
              <a:rPr lang="en-US" altLang="zh-TW" dirty="0">
                <a:latin typeface="Calibri"/>
                <a:ea typeface="PMingLiU"/>
                <a:cs typeface="Times New Roman"/>
                <a:sym typeface="Wingdings 3"/>
              </a:rPr>
              <a:t></a:t>
            </a:r>
            <a:r>
              <a:rPr lang="en-US" altLang="zh-TW" dirty="0">
                <a:latin typeface="Calibri"/>
                <a:ea typeface="PMingLiU"/>
                <a:cs typeface="Times New Roman"/>
              </a:rPr>
              <a:t> development of the o/n interbank market (fed funds) and money market instruments such as CDs </a:t>
            </a:r>
            <a:r>
              <a:rPr lang="en-US" altLang="zh-TW" dirty="0">
                <a:latin typeface="Calibri"/>
                <a:ea typeface="PMingLiU"/>
                <a:cs typeface="Times New Roman"/>
                <a:sym typeface="Wingdings 3"/>
              </a:rPr>
              <a:t></a:t>
            </a:r>
            <a:r>
              <a:rPr lang="en-US" altLang="zh-TW" dirty="0">
                <a:latin typeface="Calibri"/>
                <a:ea typeface="PMingLiU"/>
                <a:cs typeface="Times New Roman"/>
              </a:rPr>
              <a:t> shift of emphasis on liability management as a way to fuel expansion and growth.</a:t>
            </a:r>
            <a:endParaRPr lang="zh-TW" altLang="zh-TW" dirty="0">
              <a:latin typeface="Calibri"/>
              <a:ea typeface="PMingLiU"/>
              <a:cs typeface="Times New Roman"/>
            </a:endParaRPr>
          </a:p>
          <a:p>
            <a:endParaRPr lang="en-US" altLang="zh-TW" dirty="0"/>
          </a:p>
        </p:txBody>
      </p:sp>
    </p:spTree>
    <p:extLst>
      <p:ext uri="{BB962C8B-B14F-4D97-AF65-F5344CB8AC3E}">
        <p14:creationId xmlns:p14="http://schemas.microsoft.com/office/powerpoint/2010/main" val="3675517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2F2454-2E53-4FEC-A091-45C61436133C}" type="slidenum">
              <a:rPr lang="en-US" altLang="zh-TW"/>
              <a:pPr/>
              <a:t>37</a:t>
            </a:fld>
            <a:endParaRPr lang="en-US" altLang="zh-TW"/>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r>
              <a:rPr lang="en-US" altLang="zh-TW" dirty="0"/>
              <a:t>Loan sales = asset sales = secondary loans involves a contract to sell all or part of a cash stream from a specific loan and removes the loan from the balance sheet.</a:t>
            </a:r>
          </a:p>
          <a:p>
            <a:endParaRPr lang="en-US" altLang="zh-TW" dirty="0"/>
          </a:p>
          <a:p>
            <a:r>
              <a:rPr lang="en-US" altLang="zh-TW" dirty="0"/>
              <a:t>Off balance sheet activities involving guarantees of securities and backup credit lines increase the risk a bank faces. Even though a guaranteed security does not appear on a bank’s balance sheet, it still exposes the bank to default risk and if the issuer of the security defaults, the bank if left holding the bag and must pay the security owner.. Back up credit lines also expose the bank to risk because the bank may be forced to provide loans when it does not have sufficient liquidity or when the borrower is a poor credit risk.</a:t>
            </a:r>
          </a:p>
          <a:p>
            <a:endParaRPr lang="en-US" altLang="zh-TW" dirty="0"/>
          </a:p>
          <a:p>
            <a:r>
              <a:rPr lang="en-US" altLang="zh-TW" dirty="0"/>
              <a:t>Banks attempts to manage IR risk led them to trading in financial futures, options for debt instruments and interest rate swaps. They also engaged in FX trading. All transactions in these markets are off balance sheet because they do not have a direct effect on the bank’s balance sheet. </a:t>
            </a:r>
          </a:p>
        </p:txBody>
      </p:sp>
    </p:spTree>
    <p:extLst>
      <p:ext uri="{BB962C8B-B14F-4D97-AF65-F5344CB8AC3E}">
        <p14:creationId xmlns:p14="http://schemas.microsoft.com/office/powerpoint/2010/main" val="1139263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FD84F9-B847-4D08-BFEB-177516D1C84E}" type="slidenum">
              <a:rPr lang="en-US" altLang="zh-TW"/>
              <a:pPr/>
              <a:t>38</a:t>
            </a:fld>
            <a:endParaRPr lang="en-US" altLang="zh-TW"/>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altLang="zh-TW" dirty="0"/>
              <a:t>Bank capital benefits the owners in that it makes their investment safer by reducing the likelihood of bankruptcy; but it is costly because the higher the amount of capital, the lower the return on equity for a given return on assets =&gt; in determining the amount of capital, bank managers have to decide how much safety they are willing to trade off against return.</a:t>
            </a:r>
          </a:p>
          <a:p>
            <a:endParaRPr lang="en-US" altLang="zh-TW" dirty="0"/>
          </a:p>
          <a:p>
            <a:r>
              <a:rPr lang="en-US" altLang="zh-TW" dirty="0"/>
              <a:t>Banks hold capital because they are required to do so by regulatory authorities. Generally bank management want to hold less capital than required by authorities due to cost of capital. </a:t>
            </a:r>
          </a:p>
          <a:p>
            <a:endParaRPr lang="en-US" altLang="zh-TW" dirty="0"/>
          </a:p>
          <a:p>
            <a:r>
              <a:rPr lang="en-US" altLang="zh-TW" dirty="0"/>
              <a:t>Banks experiencing capital shortfalls who are not able to issue new stock or reduce dividends will shrink their balance sheet by selling off assets (</a:t>
            </a:r>
            <a:r>
              <a:rPr lang="en-US" altLang="zh-TW" dirty="0" err="1"/>
              <a:t>eg</a:t>
            </a:r>
            <a:r>
              <a:rPr lang="en-US" altLang="zh-TW" dirty="0"/>
              <a:t> FNBC in 1984)</a:t>
            </a:r>
          </a:p>
        </p:txBody>
      </p:sp>
    </p:spTree>
    <p:extLst>
      <p:ext uri="{BB962C8B-B14F-4D97-AF65-F5344CB8AC3E}">
        <p14:creationId xmlns:p14="http://schemas.microsoft.com/office/powerpoint/2010/main" val="4027851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5B1BB-723C-4D80-B9BB-D13A11292DF0}" type="slidenum">
              <a:rPr lang="en-US" altLang="zh-TW"/>
              <a:pPr/>
              <a:t>4</a:t>
            </a:fld>
            <a:endParaRPr lang="en-US" altLang="zh-TW"/>
          </a:p>
        </p:txBody>
      </p:sp>
      <p:sp>
        <p:nvSpPr>
          <p:cNvPr id="22530" name="Rectangle 2"/>
          <p:cNvSpPr>
            <a:spLocks noGrp="1" noRot="1" noChangeAspect="1" noChangeArrowheads="1" noTextEdit="1"/>
          </p:cNvSpPr>
          <p:nvPr>
            <p:ph type="sldImg"/>
          </p:nvPr>
        </p:nvSpPr>
        <p:spPr>
          <a:xfrm>
            <a:off x="3111500" y="509588"/>
            <a:ext cx="3738563" cy="2805112"/>
          </a:xfrm>
          <a:ln/>
        </p:spPr>
      </p:sp>
      <p:sp>
        <p:nvSpPr>
          <p:cNvPr id="22531" name="Rectangle 3"/>
          <p:cNvSpPr>
            <a:spLocks noGrp="1" noChangeArrowheads="1"/>
          </p:cNvSpPr>
          <p:nvPr>
            <p:ph type="body" idx="1"/>
          </p:nvPr>
        </p:nvSpPr>
        <p:spPr>
          <a:xfrm>
            <a:off x="1323765" y="3228897"/>
            <a:ext cx="7280698" cy="3058954"/>
          </a:xfrm>
        </p:spPr>
        <p:txBody>
          <a:bodyPr/>
          <a:lstStyle/>
          <a:p>
            <a:r>
              <a:rPr lang="en-US" altLang="zh-TW"/>
              <a:t>(US definition, source Mishkin) </a:t>
            </a:r>
          </a:p>
          <a:p>
            <a:r>
              <a:rPr lang="en-US" altLang="zh-TW"/>
              <a:t>Financial intermediaries are financial institutions that engage in </a:t>
            </a:r>
            <a:r>
              <a:rPr lang="en-US" altLang="zh-TW" b="1"/>
              <a:t>financial asset transformation.</a:t>
            </a:r>
          </a:p>
          <a:p>
            <a:r>
              <a:rPr lang="en-US" altLang="zh-TW"/>
              <a:t>Financial intermediaries </a:t>
            </a:r>
            <a:r>
              <a:rPr lang="en-US" altLang="zh-TW" b="1"/>
              <a:t>purchase one kind</a:t>
            </a:r>
            <a:r>
              <a:rPr lang="en-US" altLang="zh-TW"/>
              <a:t> of financial asset from borrowers (generally a long term loan contract whose terms are adapted to the specific circumstances of the borrower) and </a:t>
            </a:r>
            <a:r>
              <a:rPr lang="en-US" altLang="zh-TW" b="1"/>
              <a:t>sell a different kind</a:t>
            </a:r>
            <a:r>
              <a:rPr lang="en-US" altLang="zh-TW"/>
              <a:t> of financial asset to savers, generally some kind of relatively liquid claim against the financial intermediary (eg deposit account).</a:t>
            </a:r>
          </a:p>
          <a:p>
            <a:r>
              <a:rPr lang="en-US" altLang="zh-TW"/>
              <a:t>Unlike brokers and dealers, financial intermediaries typically </a:t>
            </a:r>
            <a:r>
              <a:rPr lang="en-US" altLang="zh-TW" b="1"/>
              <a:t>hold</a:t>
            </a:r>
            <a:r>
              <a:rPr lang="en-US" altLang="zh-TW"/>
              <a:t> financial assets as part of an </a:t>
            </a:r>
            <a:r>
              <a:rPr lang="en-US" altLang="zh-TW" b="1"/>
              <a:t>investment portfolio</a:t>
            </a:r>
            <a:r>
              <a:rPr lang="en-US" altLang="zh-TW"/>
              <a:t> rather than as an inventory for resale.</a:t>
            </a:r>
          </a:p>
          <a:p>
            <a:r>
              <a:rPr lang="en-US" altLang="zh-TW"/>
              <a:t>In addition to making profits on their investment portfolios, financial intermediaries make profits by charging relatively high interest rates to borrowers and paying relative low interest rates to savers (margin income).</a:t>
            </a:r>
          </a:p>
          <a:p>
            <a:r>
              <a:rPr lang="en-US" altLang="zh-TW" b="1"/>
              <a:t>Types of financial intermediaries</a:t>
            </a:r>
            <a:r>
              <a:rPr lang="en-US" altLang="zh-TW"/>
              <a:t> include: </a:t>
            </a:r>
          </a:p>
          <a:p>
            <a:pPr>
              <a:buFontTx/>
              <a:buChar char="-"/>
            </a:pPr>
            <a:r>
              <a:rPr lang="en-US" altLang="zh-TW" b="1"/>
              <a:t>depository</a:t>
            </a:r>
            <a:r>
              <a:rPr lang="en-US" altLang="zh-TW"/>
              <a:t> institutions (commercial banks, savings and loans, mutual savings banks, credit unions)</a:t>
            </a:r>
          </a:p>
          <a:p>
            <a:pPr>
              <a:buFontTx/>
              <a:buChar char="-"/>
            </a:pPr>
            <a:r>
              <a:rPr lang="en-US" altLang="zh-TW" b="1"/>
              <a:t>Contractual savings</a:t>
            </a:r>
            <a:r>
              <a:rPr lang="en-US" altLang="zh-TW"/>
              <a:t> institutions (life insurance companies, fire and casualty insurance companies, pension funds, government retirement funds)</a:t>
            </a:r>
          </a:p>
          <a:p>
            <a:pPr>
              <a:buFontTx/>
              <a:buChar char="-"/>
            </a:pPr>
            <a:r>
              <a:rPr lang="en-US" altLang="zh-TW" b="1"/>
              <a:t>Investment intermediaries</a:t>
            </a:r>
            <a:r>
              <a:rPr lang="en-US" altLang="zh-TW"/>
              <a:t> (finance companies, stock and bonds mutual funds, money market mutual funds)</a:t>
            </a:r>
          </a:p>
        </p:txBody>
      </p:sp>
    </p:spTree>
    <p:extLst>
      <p:ext uri="{BB962C8B-B14F-4D97-AF65-F5344CB8AC3E}">
        <p14:creationId xmlns:p14="http://schemas.microsoft.com/office/powerpoint/2010/main" val="3389213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7CC2-E057-4E01-AF3B-A4293EF0C866}" type="slidenum">
              <a:rPr lang="en-US" altLang="zh-TW"/>
              <a:pPr/>
              <a:t>43</a:t>
            </a:fld>
            <a:endParaRPr lang="en-US" altLang="zh-TW"/>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1324693" y="3229114"/>
            <a:ext cx="7278839" cy="3058301"/>
          </a:xfrm>
        </p:spPr>
        <p:txBody>
          <a:bodyPr/>
          <a:lstStyle/>
          <a:p>
            <a:r>
              <a:rPr lang="en-US" altLang="zh-TW" b="1" dirty="0"/>
              <a:t>Credit risk</a:t>
            </a:r>
            <a:r>
              <a:rPr lang="en-US" altLang="zh-TW" dirty="0"/>
              <a:t> arises from potential that a borrower or a counterparty to a transaction will fail to perform an obligation</a:t>
            </a:r>
          </a:p>
          <a:p>
            <a:endParaRPr lang="en-US" altLang="zh-TW" dirty="0"/>
          </a:p>
          <a:p>
            <a:r>
              <a:rPr lang="en-US" altLang="zh-TW" b="1" dirty="0"/>
              <a:t>Liquidity risk</a:t>
            </a:r>
            <a:r>
              <a:rPr lang="en-US" altLang="zh-TW" dirty="0"/>
              <a:t> is the potential that an institution will be unable to meet its obligations as they come due because of an inability to liquidate assets or obtain adequate funding (funding liquidity risk) or that it cannot easily unwind or offset specific exposures without significantly lowering market prices because of inadequate market depth or market disruptions (market liquidity risk)</a:t>
            </a:r>
          </a:p>
          <a:p>
            <a:endParaRPr lang="en-US" altLang="zh-TW" dirty="0"/>
          </a:p>
          <a:p>
            <a:r>
              <a:rPr lang="en-US" altLang="zh-TW" b="1" dirty="0"/>
              <a:t>Market risk</a:t>
            </a:r>
            <a:r>
              <a:rPr lang="en-US" altLang="zh-TW" dirty="0"/>
              <a:t> is the risk to a financial institution’s condition resulting from adverse movement in market rates or prices, such as interest rates, foreign exchange rates or equity prices</a:t>
            </a:r>
          </a:p>
          <a:p>
            <a:endParaRPr lang="en-US" altLang="zh-TW" dirty="0"/>
          </a:p>
          <a:p>
            <a:r>
              <a:rPr lang="en-US" altLang="zh-TW" b="1" dirty="0"/>
              <a:t>Operational risk</a:t>
            </a:r>
            <a:r>
              <a:rPr lang="en-US" altLang="zh-TW" dirty="0"/>
              <a:t> arises from the potential that inadequate information systems, operational problems, breaches in internal controls, fraud or unforeseen catastrophes will result in unexpected losses</a:t>
            </a:r>
          </a:p>
          <a:p>
            <a:endParaRPr lang="en-US" altLang="zh-TW" dirty="0"/>
          </a:p>
          <a:p>
            <a:r>
              <a:rPr lang="en-US" altLang="zh-TW" b="1" dirty="0"/>
              <a:t>Legal risk</a:t>
            </a:r>
            <a:r>
              <a:rPr lang="en-US" altLang="zh-TW" dirty="0"/>
              <a:t> arises from the potential that unenforceable contracts, lawsuits, or adverse judgments can disrupt or otherwise negatively affect the operations or condition of a banking organization</a:t>
            </a:r>
          </a:p>
          <a:p>
            <a:endParaRPr lang="en-US" altLang="zh-TW" dirty="0"/>
          </a:p>
          <a:p>
            <a:r>
              <a:rPr lang="en-US" altLang="zh-TW" b="1" dirty="0"/>
              <a:t>Reputational risk</a:t>
            </a:r>
            <a:r>
              <a:rPr lang="en-US" altLang="zh-TW" dirty="0"/>
              <a:t> is the potential that negative publicity regarding an institution’s business practices, whether true or not, will cause a decline in the customer base, costly litigation, or revenue reductions.</a:t>
            </a:r>
          </a:p>
        </p:txBody>
      </p:sp>
    </p:spTree>
    <p:extLst>
      <p:ext uri="{BB962C8B-B14F-4D97-AF65-F5344CB8AC3E}">
        <p14:creationId xmlns:p14="http://schemas.microsoft.com/office/powerpoint/2010/main" val="2834152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DFB0AD-DB0B-4B10-A355-F301DE4C76AF}" type="slidenum">
              <a:rPr lang="en-US" altLang="zh-TW"/>
              <a:pPr/>
              <a:t>45</a:t>
            </a:fld>
            <a:endParaRPr lang="en-US" altLang="zh-TW"/>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1324693" y="3229114"/>
            <a:ext cx="7278839" cy="3058301"/>
          </a:xfrm>
        </p:spPr>
        <p:txBody>
          <a:bodyPr/>
          <a:lstStyle/>
          <a:p>
            <a:r>
              <a:rPr lang="en-US" altLang="zh-TW" dirty="0"/>
              <a:t>Settlement risk is the risk of loss due to a counterparty’s failure to perform on its obligations after an institution has performed on its obligations under a contract on a settlement date. Settlement risk frequently arises in international transactions due to time zone differences. This risk is only present in transactions that do not involve DVP and generally exists only for a short time.</a:t>
            </a:r>
          </a:p>
        </p:txBody>
      </p:sp>
    </p:spTree>
    <p:extLst>
      <p:ext uri="{BB962C8B-B14F-4D97-AF65-F5344CB8AC3E}">
        <p14:creationId xmlns:p14="http://schemas.microsoft.com/office/powerpoint/2010/main" val="3579673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57493-18C2-42D4-95E8-76A7619E5FF4}" type="slidenum">
              <a:rPr lang="en-US" altLang="zh-TW"/>
              <a:pPr/>
              <a:t>48</a:t>
            </a:fld>
            <a:endParaRPr lang="en-US" altLang="zh-TW"/>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1324693" y="3229114"/>
            <a:ext cx="7278839" cy="3058301"/>
          </a:xfrm>
        </p:spPr>
        <p:txBody>
          <a:bodyPr/>
          <a:lstStyle/>
          <a:p>
            <a:r>
              <a:rPr lang="en-US" altLang="zh-TW" b="1" i="0" dirty="0"/>
              <a:t>Liquidity risk</a:t>
            </a:r>
            <a:r>
              <a:rPr lang="en-US" altLang="zh-TW" i="0" dirty="0"/>
              <a:t> is the risk of loss due to failure of an institution to meet its funding requirements or to execute a transaction at a reasonable price.</a:t>
            </a:r>
          </a:p>
          <a:p>
            <a:endParaRPr lang="en-US" altLang="zh-TW" i="0" dirty="0"/>
          </a:p>
          <a:p>
            <a:r>
              <a:rPr lang="en-US" altLang="zh-TW" b="1" i="0" dirty="0"/>
              <a:t>Market liquidity risk</a:t>
            </a:r>
            <a:r>
              <a:rPr lang="en-US" altLang="zh-TW" i="0" dirty="0"/>
              <a:t> is the risk that an institution may not be able to exit or offset positions quickly, and in sufficient quantities, at a reasonable price. This inability may be due to inadequate market depth in certain products, market disruption, or inability of the bank to access the market (</a:t>
            </a:r>
            <a:r>
              <a:rPr lang="en-US" altLang="zh-TW" i="0" dirty="0" err="1"/>
              <a:t>eg</a:t>
            </a:r>
            <a:r>
              <a:rPr lang="en-US" altLang="zh-TW" i="0" dirty="0"/>
              <a:t> downgrading of the institution or major counterparty)</a:t>
            </a:r>
          </a:p>
          <a:p>
            <a:endParaRPr lang="en-US" altLang="zh-TW" i="0" dirty="0"/>
          </a:p>
          <a:p>
            <a:r>
              <a:rPr lang="en-US" altLang="zh-TW" b="1" i="0" dirty="0"/>
              <a:t>Funding liquidity risk</a:t>
            </a:r>
            <a:r>
              <a:rPr lang="en-US" altLang="zh-TW" i="0" dirty="0"/>
              <a:t> is the potential inability of the institution to meet funding requirements because of cash flow mismatches, at a reasonable cost. With respect to derivatives, such funding requirements may arise from cash flow mismatches in swap books, exercise of options, implementation of dynamic hedging strategies.</a:t>
            </a:r>
          </a:p>
        </p:txBody>
      </p:sp>
    </p:spTree>
    <p:extLst>
      <p:ext uri="{BB962C8B-B14F-4D97-AF65-F5344CB8AC3E}">
        <p14:creationId xmlns:p14="http://schemas.microsoft.com/office/powerpoint/2010/main" val="601103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CCE84-B605-43BF-B68F-C761B2D552BF}" type="slidenum">
              <a:rPr lang="en-US" altLang="zh-TW"/>
              <a:pPr/>
              <a:t>49</a:t>
            </a:fld>
            <a:endParaRPr lang="en-US" altLang="zh-TW"/>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1324693" y="3229114"/>
            <a:ext cx="7278839" cy="3058301"/>
          </a:xfrm>
        </p:spPr>
        <p:txBody>
          <a:bodyPr/>
          <a:lstStyle/>
          <a:p>
            <a:r>
              <a:rPr lang="en-US" altLang="zh-TW" dirty="0"/>
              <a:t>Operational risk is the risk of loss occurring as a result of inadequate systems and control, deficiencies in information systems, human error or management failure. </a:t>
            </a:r>
          </a:p>
        </p:txBody>
      </p:sp>
    </p:spTree>
    <p:extLst>
      <p:ext uri="{BB962C8B-B14F-4D97-AF65-F5344CB8AC3E}">
        <p14:creationId xmlns:p14="http://schemas.microsoft.com/office/powerpoint/2010/main" val="3545743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D4347-9185-4D0D-9617-32A82532D714}" type="slidenum">
              <a:rPr lang="en-US" altLang="zh-TW"/>
              <a:pPr/>
              <a:t>51</a:t>
            </a:fld>
            <a:endParaRPr lang="en-US" altLang="zh-TW"/>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1324693" y="3229114"/>
            <a:ext cx="7278839" cy="3058301"/>
          </a:xfrm>
        </p:spPr>
        <p:txBody>
          <a:bodyPr/>
          <a:lstStyle/>
          <a:p>
            <a:r>
              <a:rPr lang="en-US" altLang="zh-TW" dirty="0"/>
              <a:t>Legal risk is the risk of loss arising from contracts which are not legally enforceable (</a:t>
            </a:r>
            <a:r>
              <a:rPr lang="en-US" altLang="zh-TW" dirty="0" err="1"/>
              <a:t>eg</a:t>
            </a:r>
            <a:r>
              <a:rPr lang="en-US" altLang="zh-TW" dirty="0"/>
              <a:t> the counterparty does not have the power or authority to enter into a particular type of transaction) or documented correctly</a:t>
            </a:r>
          </a:p>
          <a:p>
            <a:r>
              <a:rPr lang="en-US" altLang="zh-TW" dirty="0"/>
              <a:t>Regulatory risk is the risk of loss arising from failure to comply with regulatory or legal requirements</a:t>
            </a:r>
          </a:p>
          <a:p>
            <a:r>
              <a:rPr lang="en-US" altLang="zh-TW" dirty="0"/>
              <a:t>Reputation risk is the risk of loss arising from adverse public opinion and damage to reputation</a:t>
            </a:r>
          </a:p>
        </p:txBody>
      </p:sp>
    </p:spTree>
    <p:extLst>
      <p:ext uri="{BB962C8B-B14F-4D97-AF65-F5344CB8AC3E}">
        <p14:creationId xmlns:p14="http://schemas.microsoft.com/office/powerpoint/2010/main" val="2340160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50CB6-94FE-4031-8892-8F852364DAA3}" type="slidenum">
              <a:rPr lang="en-US" altLang="zh-TW"/>
              <a:pPr/>
              <a:t>56</a:t>
            </a:fld>
            <a:endParaRPr lang="en-US" altLang="zh-TW"/>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altLang="zh-TW" dirty="0"/>
              <a:t>When a bank has a bad debt or anticipates that a loan might become a bad debt in the future it can write up the loss as a current expense in its income statement under the provision for loan losses. This is directly related to the loan loss reserves because when a bank wants to increase its loan loss reserve account it does so by increasing the provision for loan losses. By increasing expenses when losses have not yet occurred, earnings are being set aside to deal with losses in the future.</a:t>
            </a:r>
            <a:br>
              <a:rPr lang="en-US" altLang="zh-TW" dirty="0"/>
            </a:br>
            <a:endParaRPr lang="en-US" altLang="zh-TW" dirty="0"/>
          </a:p>
          <a:p>
            <a:r>
              <a:rPr lang="en-US" altLang="zh-TW" dirty="0"/>
              <a:t>Net operating income is closely watched as an indicator of how well bank is doing on ongoing basis.</a:t>
            </a:r>
          </a:p>
          <a:p>
            <a:r>
              <a:rPr lang="en-US" altLang="zh-TW" dirty="0"/>
              <a:t>Net income before taxes or profit before taxes is the NOI adjusted for gains/losses on securities sold and net extraordinary items.</a:t>
            </a:r>
          </a:p>
        </p:txBody>
      </p:sp>
    </p:spTree>
    <p:extLst>
      <p:ext uri="{BB962C8B-B14F-4D97-AF65-F5344CB8AC3E}">
        <p14:creationId xmlns:p14="http://schemas.microsoft.com/office/powerpoint/2010/main" val="2667368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A3A983-5F9D-40BD-BBD4-C75027A4CE3D}" type="slidenum">
              <a:rPr lang="en-US" altLang="zh-TW"/>
              <a:pPr/>
              <a:t>57</a:t>
            </a:fld>
            <a:endParaRPr lang="en-US" altLang="zh-TW"/>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xfrm>
            <a:off x="1324693" y="3229114"/>
            <a:ext cx="7278839" cy="3058301"/>
          </a:xfrm>
        </p:spPr>
        <p:txBody>
          <a:bodyPr/>
          <a:lstStyle/>
          <a:p>
            <a:pPr>
              <a:lnSpc>
                <a:spcPct val="115000"/>
              </a:lnSpc>
              <a:spcAft>
                <a:spcPts val="1002"/>
              </a:spcAft>
            </a:pPr>
            <a:r>
              <a:rPr lang="en-US" altLang="zh-TW" b="1" dirty="0">
                <a:ea typeface="PMingLiU"/>
                <a:cs typeface="Times New Roman"/>
              </a:rPr>
              <a:t>Measures of bank performance:</a:t>
            </a:r>
            <a:endParaRPr lang="zh-TW" altLang="zh-TW" dirty="0">
              <a:ea typeface="PMingLiU"/>
              <a:cs typeface="Times New Roman"/>
            </a:endParaRPr>
          </a:p>
          <a:p>
            <a:pPr marL="343414" indent="-343414">
              <a:lnSpc>
                <a:spcPct val="115000"/>
              </a:lnSpc>
              <a:spcAft>
                <a:spcPts val="1002"/>
              </a:spcAft>
              <a:buFont typeface="+mj-lt"/>
              <a:buAutoNum type="arabicParenR"/>
              <a:tabLst>
                <a:tab pos="228943" algn="l"/>
              </a:tabLst>
            </a:pPr>
            <a:r>
              <a:rPr lang="en-US" altLang="zh-TW" dirty="0">
                <a:ea typeface="PMingLiU"/>
                <a:cs typeface="Times New Roman"/>
              </a:rPr>
              <a:t>Net profit (ROA)</a:t>
            </a:r>
            <a:endParaRPr lang="zh-TW" altLang="zh-TW" dirty="0">
              <a:ea typeface="PMingLiU"/>
              <a:cs typeface="Times New Roman"/>
            </a:endParaRPr>
          </a:p>
          <a:p>
            <a:pPr marL="343414" indent="-343414">
              <a:lnSpc>
                <a:spcPct val="115000"/>
              </a:lnSpc>
              <a:spcAft>
                <a:spcPts val="1002"/>
              </a:spcAft>
              <a:buFont typeface="+mj-lt"/>
              <a:buAutoNum type="arabicParenR"/>
              <a:tabLst>
                <a:tab pos="228943" algn="l"/>
              </a:tabLst>
            </a:pPr>
            <a:r>
              <a:rPr lang="en-US" altLang="zh-TW" dirty="0">
                <a:ea typeface="PMingLiU"/>
                <a:cs typeface="Times New Roman"/>
              </a:rPr>
              <a:t>Operational income</a:t>
            </a:r>
            <a:endParaRPr lang="zh-TW" altLang="zh-TW" dirty="0">
              <a:ea typeface="PMingLiU"/>
              <a:cs typeface="Times New Roman"/>
            </a:endParaRPr>
          </a:p>
          <a:p>
            <a:pPr marL="343414" indent="-343414">
              <a:lnSpc>
                <a:spcPct val="115000"/>
              </a:lnSpc>
              <a:spcAft>
                <a:spcPts val="1002"/>
              </a:spcAft>
              <a:buFont typeface="+mj-lt"/>
              <a:buAutoNum type="arabicParenR"/>
              <a:tabLst>
                <a:tab pos="228943" algn="l"/>
              </a:tabLst>
            </a:pPr>
            <a:r>
              <a:rPr lang="en-US" altLang="zh-TW" dirty="0">
                <a:ea typeface="PMingLiU"/>
                <a:cs typeface="Times New Roman"/>
              </a:rPr>
              <a:t>ROE (Return on Equity)</a:t>
            </a:r>
            <a:endParaRPr lang="zh-TW" altLang="zh-TW" dirty="0">
              <a:ea typeface="PMingLiU"/>
              <a:cs typeface="Times New Roman"/>
            </a:endParaRPr>
          </a:p>
          <a:p>
            <a:pPr marL="343414" indent="-343414">
              <a:lnSpc>
                <a:spcPct val="115000"/>
              </a:lnSpc>
              <a:spcAft>
                <a:spcPts val="1002"/>
              </a:spcAft>
              <a:buFont typeface="+mj-lt"/>
              <a:buAutoNum type="arabicParenR"/>
              <a:tabLst>
                <a:tab pos="228943" algn="l"/>
              </a:tabLst>
            </a:pPr>
            <a:r>
              <a:rPr lang="en-US" altLang="zh-TW" dirty="0">
                <a:ea typeface="PMingLiU"/>
                <a:cs typeface="Times New Roman"/>
              </a:rPr>
              <a:t>ROAC (Return on Adjusted Capital)</a:t>
            </a:r>
            <a:endParaRPr lang="zh-TW" altLang="zh-TW" dirty="0">
              <a:ea typeface="PMingLiU"/>
              <a:cs typeface="Times New Roman"/>
            </a:endParaRPr>
          </a:p>
          <a:p>
            <a:pPr marL="343414" indent="-343414">
              <a:lnSpc>
                <a:spcPct val="115000"/>
              </a:lnSpc>
              <a:spcAft>
                <a:spcPts val="1002"/>
              </a:spcAft>
              <a:buFont typeface="+mj-lt"/>
              <a:buAutoNum type="arabicParenR"/>
              <a:tabLst>
                <a:tab pos="228943" algn="l"/>
              </a:tabLst>
            </a:pPr>
            <a:r>
              <a:rPr lang="en-US" altLang="zh-TW" dirty="0">
                <a:ea typeface="PMingLiU"/>
                <a:cs typeface="Times New Roman"/>
              </a:rPr>
              <a:t>ROCE (Return on Capital Employed)</a:t>
            </a:r>
            <a:endParaRPr lang="zh-TW" altLang="zh-TW" dirty="0">
              <a:ea typeface="PMingLiU"/>
              <a:cs typeface="Times New Roman"/>
            </a:endParaRPr>
          </a:p>
          <a:p>
            <a:pPr marL="343414" indent="-343414">
              <a:lnSpc>
                <a:spcPct val="115000"/>
              </a:lnSpc>
              <a:spcAft>
                <a:spcPts val="1002"/>
              </a:spcAft>
              <a:buFont typeface="+mj-lt"/>
              <a:buAutoNum type="arabicParenR"/>
              <a:tabLst>
                <a:tab pos="228943" algn="l"/>
              </a:tabLst>
            </a:pPr>
            <a:r>
              <a:rPr lang="en-US" altLang="zh-TW" dirty="0">
                <a:ea typeface="PMingLiU"/>
                <a:cs typeface="Times New Roman"/>
              </a:rPr>
              <a:t>RAROC (Risk Adjusted Return on Capital)</a:t>
            </a:r>
            <a:endParaRPr lang="zh-TW" altLang="zh-TW" dirty="0">
              <a:ea typeface="PMingLiU"/>
              <a:cs typeface="Times New Roman"/>
            </a:endParaRPr>
          </a:p>
          <a:p>
            <a:pPr marL="228943">
              <a:lnSpc>
                <a:spcPct val="115000"/>
              </a:lnSpc>
              <a:spcAft>
                <a:spcPts val="1002"/>
              </a:spcAft>
            </a:pPr>
            <a:r>
              <a:rPr lang="en-US" altLang="zh-TW" dirty="0">
                <a:ea typeface="PMingLiU"/>
                <a:cs typeface="Times New Roman"/>
              </a:rPr>
              <a:t> </a:t>
            </a:r>
            <a:endParaRPr lang="zh-TW" altLang="zh-TW" dirty="0">
              <a:ea typeface="PMingLiU"/>
              <a:cs typeface="Times New Roman"/>
            </a:endParaRPr>
          </a:p>
          <a:p>
            <a:pPr>
              <a:lnSpc>
                <a:spcPct val="115000"/>
              </a:lnSpc>
              <a:spcAft>
                <a:spcPts val="1002"/>
              </a:spcAft>
            </a:pPr>
            <a:r>
              <a:rPr lang="en-US" altLang="zh-TW" b="1" dirty="0">
                <a:ea typeface="PMingLiU"/>
                <a:cs typeface="Times New Roman"/>
              </a:rPr>
              <a:t>Additional tools of bank management:</a:t>
            </a:r>
            <a:endParaRPr lang="zh-TW" altLang="zh-TW" dirty="0">
              <a:ea typeface="PMingLiU"/>
              <a:cs typeface="Times New Roman"/>
            </a:endParaRPr>
          </a:p>
          <a:p>
            <a:pPr marL="343414" indent="-343414">
              <a:lnSpc>
                <a:spcPct val="115000"/>
              </a:lnSpc>
              <a:spcAft>
                <a:spcPts val="1002"/>
              </a:spcAft>
              <a:buFont typeface="+mj-lt"/>
              <a:buAutoNum type="arabicParenR"/>
              <a:tabLst>
                <a:tab pos="228943" algn="l"/>
                <a:tab pos="457886" algn="l"/>
              </a:tabLst>
            </a:pPr>
            <a:r>
              <a:rPr lang="en-US" altLang="zh-TW" dirty="0">
                <a:ea typeface="PMingLiU"/>
                <a:cs typeface="Times New Roman"/>
              </a:rPr>
              <a:t>LOB profitability and VAR</a:t>
            </a:r>
            <a:endParaRPr lang="zh-TW" altLang="zh-TW" dirty="0">
              <a:ea typeface="PMingLiU"/>
              <a:cs typeface="Times New Roman"/>
            </a:endParaRPr>
          </a:p>
          <a:p>
            <a:pPr marL="343414" indent="-343414">
              <a:lnSpc>
                <a:spcPct val="115000"/>
              </a:lnSpc>
              <a:spcAft>
                <a:spcPts val="1002"/>
              </a:spcAft>
              <a:buFont typeface="+mj-lt"/>
              <a:buAutoNum type="arabicParenR"/>
              <a:tabLst>
                <a:tab pos="228943" algn="l"/>
                <a:tab pos="457886" algn="l"/>
              </a:tabLst>
            </a:pPr>
            <a:r>
              <a:rPr lang="en-US" altLang="zh-TW" dirty="0">
                <a:ea typeface="PMingLiU"/>
                <a:cs typeface="Times New Roman"/>
              </a:rPr>
              <a:t>Customer profitability </a:t>
            </a:r>
            <a:endParaRPr lang="zh-TW" altLang="zh-TW" dirty="0">
              <a:ea typeface="PMingLiU"/>
              <a:cs typeface="Times New Roman"/>
            </a:endParaRPr>
          </a:p>
          <a:p>
            <a:pPr>
              <a:lnSpc>
                <a:spcPct val="115000"/>
              </a:lnSpc>
              <a:spcAft>
                <a:spcPts val="1002"/>
              </a:spcAft>
            </a:pPr>
            <a:r>
              <a:rPr lang="en-US" altLang="zh-TW" dirty="0">
                <a:ea typeface="PMingLiU"/>
                <a:cs typeface="Times New Roman"/>
              </a:rPr>
              <a:t> </a:t>
            </a:r>
            <a:endParaRPr lang="zh-TW" altLang="zh-TW" dirty="0">
              <a:ea typeface="PMingLiU"/>
              <a:cs typeface="Times New Roman"/>
            </a:endParaRPr>
          </a:p>
          <a:p>
            <a:pPr>
              <a:lnSpc>
                <a:spcPct val="115000"/>
              </a:lnSpc>
              <a:spcAft>
                <a:spcPts val="1002"/>
              </a:spcAft>
            </a:pPr>
            <a:r>
              <a:rPr lang="en-US" altLang="zh-TW" dirty="0">
                <a:ea typeface="PMingLiU"/>
                <a:cs typeface="Times New Roman"/>
              </a:rPr>
              <a:t>Importance of looking at the numbers on a historic comparison basis as well as industry basis (ratios don’t mean anything on an absolute basis) </a:t>
            </a:r>
            <a:r>
              <a:rPr lang="en-US" altLang="zh-TW" dirty="0">
                <a:ea typeface="PMingLiU"/>
                <a:cs typeface="Times New Roman"/>
                <a:sym typeface="Wingdings 3"/>
              </a:rPr>
              <a:t></a:t>
            </a:r>
            <a:r>
              <a:rPr lang="en-US" altLang="zh-TW" dirty="0">
                <a:ea typeface="PMingLiU"/>
                <a:cs typeface="Times New Roman"/>
              </a:rPr>
              <a:t> see trends</a:t>
            </a:r>
            <a:endParaRPr lang="zh-TW" altLang="zh-TW" dirty="0">
              <a:ea typeface="PMingLiU"/>
              <a:cs typeface="Times New Roman"/>
            </a:endParaRPr>
          </a:p>
          <a:p>
            <a:pPr marL="228943" indent="-228943"/>
            <a:endParaRPr lang="en-US" altLang="zh-TW" dirty="0"/>
          </a:p>
        </p:txBody>
      </p:sp>
    </p:spTree>
    <p:extLst>
      <p:ext uri="{BB962C8B-B14F-4D97-AF65-F5344CB8AC3E}">
        <p14:creationId xmlns:p14="http://schemas.microsoft.com/office/powerpoint/2010/main" val="110676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F08BF69C-B6C4-4C3B-99D5-48B697C26EAC}" type="slidenum">
              <a:rPr lang="en-US" altLang="zh-TW"/>
              <a:pPr/>
              <a:t>60</a:t>
            </a:fld>
            <a:endParaRPr lang="en-US" altLang="zh-TW"/>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1324693" y="3229114"/>
            <a:ext cx="7278839" cy="3058301"/>
          </a:xfrm>
          <a:noFill/>
          <a:ln/>
        </p:spPr>
        <p:txBody>
          <a:bodyPr/>
          <a:lstStyle/>
          <a:p>
            <a:pPr eaLnBrk="1" hangingPunct="1"/>
            <a:r>
              <a:rPr lang="en-US" altLang="zh-TW" dirty="0"/>
              <a:t>This is a basic matrix with geographies and products; nowadays evolving to customer centric models,  can be tri-dimensional matrices with customer segments/markets/lines of business. Reporting lines become increasingly complex, with some specialists having multiple hierarchical reporting lines.</a:t>
            </a:r>
          </a:p>
        </p:txBody>
      </p:sp>
    </p:spTree>
    <p:extLst>
      <p:ext uri="{BB962C8B-B14F-4D97-AF65-F5344CB8AC3E}">
        <p14:creationId xmlns:p14="http://schemas.microsoft.com/office/powerpoint/2010/main" val="3181479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932F17-A018-4032-A525-ED6AA14D1F7E}" type="slidenum">
              <a:rPr lang="en-US" altLang="zh-TW"/>
              <a:pPr/>
              <a:t>10</a:t>
            </a:fld>
            <a:endParaRPr lang="en-US" altLang="zh-TW"/>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xfrm>
            <a:off x="1324693" y="3229114"/>
            <a:ext cx="7278839" cy="3058301"/>
          </a:xfrm>
        </p:spPr>
        <p:txBody>
          <a:bodyPr/>
          <a:lstStyle/>
          <a:p>
            <a:endParaRPr lang="zh-TW" altLang="zh-TW"/>
          </a:p>
        </p:txBody>
      </p:sp>
    </p:spTree>
    <p:extLst>
      <p:ext uri="{BB962C8B-B14F-4D97-AF65-F5344CB8AC3E}">
        <p14:creationId xmlns:p14="http://schemas.microsoft.com/office/powerpoint/2010/main" val="515557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5D1DE-7239-44AE-94DB-47FE6BCD2B0E}" type="slidenum">
              <a:rPr lang="en-US" altLang="zh-TW"/>
              <a:pPr/>
              <a:t>13</a:t>
            </a:fld>
            <a:endParaRPr lang="en-US" altLang="zh-TW"/>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pPr>
              <a:lnSpc>
                <a:spcPct val="115000"/>
              </a:lnSpc>
              <a:spcAft>
                <a:spcPts val="1002"/>
              </a:spcAft>
            </a:pPr>
            <a:r>
              <a:rPr lang="en-US" altLang="zh-TW" b="1" dirty="0">
                <a:latin typeface="Calibri"/>
                <a:ea typeface="PMingLiU"/>
                <a:cs typeface="Times New Roman"/>
              </a:rPr>
              <a:t>Deposit accounts - 2 basic types: </a:t>
            </a:r>
            <a:endParaRPr lang="zh-TW" altLang="zh-TW" dirty="0">
              <a:latin typeface="Calibri"/>
              <a:ea typeface="PMingLiU"/>
              <a:cs typeface="Times New Roman"/>
            </a:endParaRPr>
          </a:p>
          <a:p>
            <a:pPr marL="343414" indent="-343414">
              <a:lnSpc>
                <a:spcPct val="115000"/>
              </a:lnSpc>
              <a:spcAft>
                <a:spcPts val="1002"/>
              </a:spcAft>
              <a:buFont typeface="+mj-lt"/>
              <a:buAutoNum type="arabicParenR"/>
              <a:tabLst>
                <a:tab pos="457886" algn="l"/>
              </a:tabLst>
            </a:pPr>
            <a:r>
              <a:rPr lang="en-US" altLang="zh-TW" b="1" dirty="0">
                <a:latin typeface="Calibri"/>
                <a:ea typeface="PMingLiU"/>
                <a:cs typeface="Times New Roman"/>
              </a:rPr>
              <a:t>Demand deposit accounts (DDAs)</a:t>
            </a:r>
            <a:r>
              <a:rPr lang="en-US" altLang="zh-TW" dirty="0">
                <a:latin typeface="Calibri"/>
                <a:ea typeface="PMingLiU"/>
                <a:cs typeface="Times New Roman"/>
              </a:rPr>
              <a:t> (also known as checking accounts) = a method by which an account holder uses a financial institution to transfer funds to a third party</a:t>
            </a:r>
          </a:p>
          <a:p>
            <a:pPr marL="343414" indent="-343414">
              <a:lnSpc>
                <a:spcPct val="115000"/>
              </a:lnSpc>
              <a:spcAft>
                <a:spcPts val="1002"/>
              </a:spcAft>
              <a:buFont typeface="+mj-lt"/>
              <a:buAutoNum type="arabicParenR"/>
              <a:tabLst>
                <a:tab pos="457886" algn="l"/>
              </a:tabLst>
            </a:pPr>
            <a:endParaRPr lang="zh-TW" altLang="zh-TW" dirty="0">
              <a:latin typeface="Calibri"/>
              <a:ea typeface="PMingLiU"/>
              <a:cs typeface="Times New Roman"/>
            </a:endParaRPr>
          </a:p>
          <a:p>
            <a:pPr marL="343414" indent="-343414">
              <a:lnSpc>
                <a:spcPct val="115000"/>
              </a:lnSpc>
              <a:spcAft>
                <a:spcPts val="1002"/>
              </a:spcAft>
              <a:buFont typeface="+mj-lt"/>
              <a:buAutoNum type="arabicParenR"/>
              <a:tabLst>
                <a:tab pos="457886" algn="l"/>
              </a:tabLst>
            </a:pPr>
            <a:r>
              <a:rPr lang="en-US" altLang="zh-TW" b="1" dirty="0">
                <a:latin typeface="Calibri"/>
                <a:ea typeface="PMingLiU"/>
                <a:cs typeface="Times New Roman"/>
              </a:rPr>
              <a:t>Time deposit accounts.</a:t>
            </a:r>
            <a:r>
              <a:rPr lang="en-US" altLang="zh-TW" dirty="0">
                <a:latin typeface="Calibri"/>
                <a:ea typeface="PMingLiU"/>
                <a:cs typeface="Times New Roman"/>
              </a:rPr>
              <a:t> Time deposits must be held at a bank, thrift or credit union for a specified period. They include:</a:t>
            </a:r>
            <a:endParaRPr lang="zh-TW" altLang="zh-TW" dirty="0">
              <a:latin typeface="Calibri"/>
              <a:ea typeface="PMingLiU"/>
              <a:cs typeface="Times New Roman"/>
            </a:endParaRPr>
          </a:p>
          <a:p>
            <a:pPr marL="744064" lvl="1" indent="-286179">
              <a:lnSpc>
                <a:spcPct val="115000"/>
              </a:lnSpc>
              <a:spcAft>
                <a:spcPts val="1002"/>
              </a:spcAft>
              <a:buFont typeface="+mj-lt"/>
              <a:buAutoNum type="arabicParenR"/>
              <a:tabLst>
                <a:tab pos="915772" algn="l"/>
              </a:tabLst>
            </a:pPr>
            <a:r>
              <a:rPr lang="en-US" altLang="zh-TW" dirty="0">
                <a:latin typeface="Calibri"/>
                <a:ea typeface="PMingLiU"/>
                <a:cs typeface="Times New Roman"/>
              </a:rPr>
              <a:t>CDs = negotiable or non-negotiable obligations of a bank offered at either fixed or variable interest rates. Sold to individuals or companies, maturities 7 days to several years</a:t>
            </a:r>
            <a:endParaRPr lang="zh-TW" altLang="zh-TW" dirty="0">
              <a:latin typeface="Calibri"/>
              <a:ea typeface="PMingLiU"/>
              <a:cs typeface="Times New Roman"/>
            </a:endParaRPr>
          </a:p>
          <a:p>
            <a:pPr marL="744064" lvl="1" indent="-286179">
              <a:lnSpc>
                <a:spcPct val="115000"/>
              </a:lnSpc>
              <a:spcAft>
                <a:spcPts val="1002"/>
              </a:spcAft>
              <a:buFont typeface="+mj-lt"/>
              <a:buAutoNum type="arabicParenR"/>
              <a:tabLst>
                <a:tab pos="915772" algn="l"/>
              </a:tabLst>
            </a:pPr>
            <a:r>
              <a:rPr lang="en-US" altLang="zh-TW" dirty="0">
                <a:latin typeface="Calibri"/>
                <a:ea typeface="PMingLiU"/>
                <a:cs typeface="Times New Roman"/>
              </a:rPr>
              <a:t>Negotiable CDs = generally sold in blocks of $1 million to companies, MM funds and other large investors. Maturities 14 days to 5 years</a:t>
            </a:r>
            <a:endParaRPr lang="zh-TW" altLang="zh-TW" dirty="0">
              <a:latin typeface="Calibri"/>
              <a:ea typeface="PMingLiU"/>
              <a:cs typeface="Times New Roman"/>
            </a:endParaRPr>
          </a:p>
          <a:p>
            <a:pPr marL="744064" lvl="1" indent="-286179">
              <a:lnSpc>
                <a:spcPct val="115000"/>
              </a:lnSpc>
              <a:spcAft>
                <a:spcPts val="1002"/>
              </a:spcAft>
              <a:buFont typeface="+mj-lt"/>
              <a:buAutoNum type="arabicParenR"/>
              <a:tabLst>
                <a:tab pos="915772" algn="l"/>
              </a:tabLst>
            </a:pPr>
            <a:r>
              <a:rPr lang="en-US" altLang="zh-TW" dirty="0">
                <a:latin typeface="Calibri"/>
                <a:ea typeface="PMingLiU"/>
                <a:cs typeface="Times New Roman"/>
              </a:rPr>
              <a:t>Retail CDs = non-negotiable CDs sold to individual investors in amounts varying from institution to institution, maturities 3 months to 5 years</a:t>
            </a:r>
            <a:endParaRPr lang="zh-TW" altLang="zh-TW" dirty="0">
              <a:latin typeface="Calibri"/>
              <a:ea typeface="PMingLiU"/>
              <a:cs typeface="Times New Roman"/>
            </a:endParaRPr>
          </a:p>
          <a:p>
            <a:pPr marL="744064" lvl="1" indent="-286179">
              <a:lnSpc>
                <a:spcPct val="115000"/>
              </a:lnSpc>
              <a:spcAft>
                <a:spcPts val="1002"/>
              </a:spcAft>
              <a:buFont typeface="+mj-lt"/>
              <a:buAutoNum type="arabicParenR"/>
              <a:tabLst>
                <a:tab pos="915772" algn="l"/>
              </a:tabLst>
            </a:pPr>
            <a:r>
              <a:rPr lang="en-US" altLang="zh-TW" dirty="0">
                <a:latin typeface="Calibri"/>
                <a:ea typeface="PMingLiU"/>
                <a:cs typeface="Times New Roman"/>
              </a:rPr>
              <a:t>Savings accounts or passbook accounts = accounts that pay interest on balances</a:t>
            </a:r>
          </a:p>
          <a:p>
            <a:pPr marL="744064" lvl="1" indent="-286179">
              <a:lnSpc>
                <a:spcPct val="115000"/>
              </a:lnSpc>
              <a:spcAft>
                <a:spcPts val="1002"/>
              </a:spcAft>
              <a:buFont typeface="+mj-lt"/>
              <a:buAutoNum type="arabicParenR"/>
              <a:tabLst>
                <a:tab pos="915772" algn="l"/>
              </a:tabLst>
            </a:pPr>
            <a:endParaRPr lang="zh-TW" altLang="zh-TW" dirty="0">
              <a:latin typeface="Calibri"/>
              <a:ea typeface="PMingLiU"/>
              <a:cs typeface="Times New Roman"/>
            </a:endParaRPr>
          </a:p>
          <a:p>
            <a:pPr marL="343414" indent="-343414">
              <a:lnSpc>
                <a:spcPct val="115000"/>
              </a:lnSpc>
              <a:spcAft>
                <a:spcPts val="1002"/>
              </a:spcAft>
              <a:buFont typeface="+mj-lt"/>
              <a:buAutoNum type="arabicParenR"/>
              <a:tabLst>
                <a:tab pos="457886" algn="l"/>
              </a:tabLst>
            </a:pPr>
            <a:r>
              <a:rPr lang="en-US" altLang="zh-TW" b="1" dirty="0">
                <a:latin typeface="Calibri"/>
                <a:ea typeface="PMingLiU"/>
                <a:cs typeface="Times New Roman"/>
              </a:rPr>
              <a:t>Other interest-bearing accounts</a:t>
            </a:r>
            <a:r>
              <a:rPr lang="en-US" altLang="zh-TW" dirty="0">
                <a:latin typeface="Calibri"/>
                <a:ea typeface="PMingLiU"/>
                <a:cs typeface="Times New Roman"/>
              </a:rPr>
              <a:t>, for example accounts that have some features of both demand and time deposit accounts e.g. </a:t>
            </a:r>
            <a:endParaRPr lang="zh-TW" altLang="zh-TW" dirty="0">
              <a:latin typeface="Calibri"/>
              <a:ea typeface="PMingLiU"/>
              <a:cs typeface="Times New Roman"/>
            </a:endParaRPr>
          </a:p>
          <a:p>
            <a:pPr marL="744064" lvl="1" indent="-286179">
              <a:lnSpc>
                <a:spcPct val="115000"/>
              </a:lnSpc>
              <a:spcAft>
                <a:spcPts val="1002"/>
              </a:spcAft>
              <a:buFont typeface="+mj-lt"/>
              <a:buAutoNum type="arabicParenR"/>
              <a:tabLst>
                <a:tab pos="915772" algn="l"/>
              </a:tabLst>
            </a:pPr>
            <a:r>
              <a:rPr lang="en-US" altLang="zh-TW" dirty="0">
                <a:latin typeface="Calibri"/>
                <a:ea typeface="PMingLiU"/>
                <a:cs typeface="Times New Roman"/>
              </a:rPr>
              <a:t>Money market deposit accounts = accounts that pay an unregulated rate of interest determined by the bank and allow limited check writing transfers and electronic withdrawals</a:t>
            </a:r>
            <a:endParaRPr lang="zh-TW" altLang="zh-TW" dirty="0">
              <a:latin typeface="Calibri"/>
              <a:ea typeface="PMingLiU"/>
              <a:cs typeface="Times New Roman"/>
            </a:endParaRPr>
          </a:p>
          <a:p>
            <a:pPr marL="744064" lvl="1" indent="-286179">
              <a:lnSpc>
                <a:spcPct val="115000"/>
              </a:lnSpc>
              <a:spcAft>
                <a:spcPts val="1002"/>
              </a:spcAft>
              <a:buFont typeface="+mj-lt"/>
              <a:buAutoNum type="arabicParenR"/>
              <a:tabLst>
                <a:tab pos="915772" algn="l"/>
              </a:tabLst>
            </a:pPr>
            <a:r>
              <a:rPr lang="en-US" altLang="zh-TW" dirty="0">
                <a:latin typeface="Calibri"/>
                <a:ea typeface="PMingLiU"/>
                <a:cs typeface="Times New Roman"/>
              </a:rPr>
              <a:t>NOW (Negotiable Order of Withdrawal) accounts = offer unlimited check writing and pay unregulated rates of interest. Available only to individuals, sole proprietorships, not-for-profit orgs and government entities</a:t>
            </a:r>
            <a:endParaRPr lang="zh-TW" altLang="zh-TW" dirty="0">
              <a:latin typeface="Calibri"/>
              <a:ea typeface="PMingLiU"/>
              <a:cs typeface="Times New Roman"/>
            </a:endParaRPr>
          </a:p>
          <a:p>
            <a:pPr marL="228943" indent="-228943"/>
            <a:endParaRPr lang="en-US" altLang="zh-TW" sz="1000" dirty="0"/>
          </a:p>
        </p:txBody>
      </p:sp>
    </p:spTree>
    <p:extLst>
      <p:ext uri="{BB962C8B-B14F-4D97-AF65-F5344CB8AC3E}">
        <p14:creationId xmlns:p14="http://schemas.microsoft.com/office/powerpoint/2010/main" val="346759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err="1"/>
              <a:t>Mox</a:t>
            </a:r>
            <a:r>
              <a:rPr lang="en-US" dirty="0"/>
              <a:t> FCCIHK</a:t>
            </a:r>
            <a:r>
              <a:rPr lang="en-US" baseline="0" dirty="0"/>
              <a:t> presentation 2 Feb 21 by Edwin Hui</a:t>
            </a:r>
          </a:p>
          <a:p>
            <a:endParaRPr lang="en-US" dirty="0"/>
          </a:p>
        </p:txBody>
      </p:sp>
      <p:sp>
        <p:nvSpPr>
          <p:cNvPr id="4" name="Slide Number Placeholder 3"/>
          <p:cNvSpPr>
            <a:spLocks noGrp="1"/>
          </p:cNvSpPr>
          <p:nvPr>
            <p:ph type="sldNum" sz="quarter" idx="10"/>
          </p:nvPr>
        </p:nvSpPr>
        <p:spPr/>
        <p:txBody>
          <a:bodyPr/>
          <a:lstStyle/>
          <a:p>
            <a:fld id="{656C1E93-1DA3-44A5-83DE-0F3F50048A58}" type="slidenum">
              <a:rPr lang="en-US" smtClean="0"/>
              <a:t>20</a:t>
            </a:fld>
            <a:endParaRPr lang="en-US"/>
          </a:p>
        </p:txBody>
      </p:sp>
    </p:spTree>
    <p:extLst>
      <p:ext uri="{BB962C8B-B14F-4D97-AF65-F5344CB8AC3E}">
        <p14:creationId xmlns:p14="http://schemas.microsoft.com/office/powerpoint/2010/main" val="3639241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err="1"/>
              <a:t>Mox</a:t>
            </a:r>
            <a:r>
              <a:rPr lang="en-US" dirty="0"/>
              <a:t> FCCIHK</a:t>
            </a:r>
            <a:r>
              <a:rPr lang="en-US" baseline="0" dirty="0"/>
              <a:t> presentation 2 Feb 21 by Edwin Hui</a:t>
            </a:r>
          </a:p>
          <a:p>
            <a:endParaRPr lang="en-US" dirty="0"/>
          </a:p>
        </p:txBody>
      </p:sp>
      <p:sp>
        <p:nvSpPr>
          <p:cNvPr id="4" name="Slide Number Placeholder 3"/>
          <p:cNvSpPr>
            <a:spLocks noGrp="1"/>
          </p:cNvSpPr>
          <p:nvPr>
            <p:ph type="sldNum" sz="quarter" idx="10"/>
          </p:nvPr>
        </p:nvSpPr>
        <p:spPr/>
        <p:txBody>
          <a:bodyPr/>
          <a:lstStyle/>
          <a:p>
            <a:fld id="{656C1E93-1DA3-44A5-83DE-0F3F50048A58}" type="slidenum">
              <a:rPr lang="en-US" smtClean="0"/>
              <a:t>21</a:t>
            </a:fld>
            <a:endParaRPr lang="en-US"/>
          </a:p>
        </p:txBody>
      </p:sp>
    </p:spTree>
    <p:extLst>
      <p:ext uri="{BB962C8B-B14F-4D97-AF65-F5344CB8AC3E}">
        <p14:creationId xmlns:p14="http://schemas.microsoft.com/office/powerpoint/2010/main" val="885387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err="1"/>
              <a:t>Mox</a:t>
            </a:r>
            <a:r>
              <a:rPr lang="en-US" dirty="0"/>
              <a:t> FCCIHK</a:t>
            </a:r>
            <a:r>
              <a:rPr lang="en-US" baseline="0" dirty="0"/>
              <a:t> presentation 2 Feb 21 by Edwin Hui</a:t>
            </a:r>
          </a:p>
          <a:p>
            <a:endParaRPr lang="en-US" dirty="0"/>
          </a:p>
        </p:txBody>
      </p:sp>
      <p:sp>
        <p:nvSpPr>
          <p:cNvPr id="4" name="Slide Number Placeholder 3"/>
          <p:cNvSpPr>
            <a:spLocks noGrp="1"/>
          </p:cNvSpPr>
          <p:nvPr>
            <p:ph type="sldNum" sz="quarter" idx="10"/>
          </p:nvPr>
        </p:nvSpPr>
        <p:spPr/>
        <p:txBody>
          <a:bodyPr/>
          <a:lstStyle/>
          <a:p>
            <a:fld id="{656C1E93-1DA3-44A5-83DE-0F3F50048A58}" type="slidenum">
              <a:rPr lang="en-US" smtClean="0"/>
              <a:t>22</a:t>
            </a:fld>
            <a:endParaRPr lang="en-US"/>
          </a:p>
        </p:txBody>
      </p:sp>
    </p:spTree>
    <p:extLst>
      <p:ext uri="{BB962C8B-B14F-4D97-AF65-F5344CB8AC3E}">
        <p14:creationId xmlns:p14="http://schemas.microsoft.com/office/powerpoint/2010/main" val="4198458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McKinsey Global Banking report 2020 https://www.mckinsey.com/industries/financial-services/our-insights/global-banking-annual-review </a:t>
            </a:r>
          </a:p>
          <a:p>
            <a:endParaRPr lang="en-US" dirty="0"/>
          </a:p>
        </p:txBody>
      </p:sp>
      <p:sp>
        <p:nvSpPr>
          <p:cNvPr id="4" name="Slide Number Placeholder 3"/>
          <p:cNvSpPr>
            <a:spLocks noGrp="1"/>
          </p:cNvSpPr>
          <p:nvPr>
            <p:ph type="sldNum" sz="quarter" idx="10"/>
          </p:nvPr>
        </p:nvSpPr>
        <p:spPr/>
        <p:txBody>
          <a:bodyPr/>
          <a:lstStyle/>
          <a:p>
            <a:fld id="{BD9362B5-607E-4DE9-AF86-30E666739E23}" type="slidenum">
              <a:rPr lang="en-US" smtClean="0"/>
              <a:t>23</a:t>
            </a:fld>
            <a:endParaRPr lang="en-US"/>
          </a:p>
        </p:txBody>
      </p:sp>
    </p:spTree>
    <p:extLst>
      <p:ext uri="{BB962C8B-B14F-4D97-AF65-F5344CB8AC3E}">
        <p14:creationId xmlns:p14="http://schemas.microsoft.com/office/powerpoint/2010/main" val="19470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BCG Dec 2020 https://web-assets.bcg.com/33/41/c8a334f74926921d5aa9296ea6cc/bcg-the-sun-is-setting-on-traditional-banking-nov-2020.pdf </a:t>
            </a:r>
          </a:p>
        </p:txBody>
      </p:sp>
      <p:sp>
        <p:nvSpPr>
          <p:cNvPr id="4" name="Slide Number Placeholder 3"/>
          <p:cNvSpPr>
            <a:spLocks noGrp="1"/>
          </p:cNvSpPr>
          <p:nvPr>
            <p:ph type="sldNum" sz="quarter" idx="10"/>
          </p:nvPr>
        </p:nvSpPr>
        <p:spPr/>
        <p:txBody>
          <a:bodyPr/>
          <a:lstStyle/>
          <a:p>
            <a:fld id="{BD9362B5-607E-4DE9-AF86-30E666739E23}" type="slidenum">
              <a:rPr lang="en-US" smtClean="0"/>
              <a:t>24</a:t>
            </a:fld>
            <a:endParaRPr lang="en-US"/>
          </a:p>
        </p:txBody>
      </p:sp>
    </p:spTree>
    <p:extLst>
      <p:ext uri="{BB962C8B-B14F-4D97-AF65-F5344CB8AC3E}">
        <p14:creationId xmlns:p14="http://schemas.microsoft.com/office/powerpoint/2010/main" val="72295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r>
              <a:rPr lang="en-US" altLang="en-US"/>
              <a:t>Veronique Lafon-Vinais</a:t>
            </a:r>
          </a:p>
        </p:txBody>
      </p:sp>
      <p:sp>
        <p:nvSpPr>
          <p:cNvPr id="7" name="Slide Number Placeholder 5"/>
          <p:cNvSpPr>
            <a:spLocks noGrp="1"/>
          </p:cNvSpPr>
          <p:nvPr>
            <p:ph type="sldNum" sz="quarter" idx="16"/>
          </p:nvPr>
        </p:nvSpPr>
        <p:spPr/>
        <p:txBody>
          <a:bodyPr/>
          <a:lstStyle>
            <a:lvl1pPr eaLnBrk="0" hangingPunct="0">
              <a:defRPr b="1"/>
            </a:lvl1pPr>
          </a:lstStyle>
          <a:p>
            <a:fld id="{C6AF5017-E837-4277-BF38-648D45ADDA43}"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fld id="{2E532C75-6A0C-4402-97DD-E3442F4C05BD}" type="slidenum">
              <a:rPr lang="en-US" altLang="en-US" smtClean="0"/>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fld id="{67FDFEED-7A4E-42A6-BA57-ED7F9AC06D82}" type="slidenum">
              <a:rPr lang="en-US" altLang="en-US" smtClean="0"/>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fld id="{15245A1B-565C-4CC5-845E-37DFA763C3E7}" type="slidenum">
              <a:rPr lang="en-US" altLang="en-US" smtClean="0"/>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fld id="{67FDFEED-7A4E-42A6-BA57-ED7F9AC06D82}"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fld id="{147E08C5-16CF-4F67-8FC3-C507E9C28B33}" type="slidenum">
              <a:rPr lang="en-US" altLang="en-US" smtClean="0"/>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fld id="{DA43363D-FB1A-4436-8076-C4E7221DDBDD}"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fld id="{AB425008-D493-4F54-B80C-F74F612645A6}"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fld id="{B8A52FBB-605F-4326-BFD5-3FC2CC6F25CE}"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fld id="{DBCA1E6F-052D-4988-AA21-54B4DA1AC9E1}"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r>
              <a:rPr lang="en-US" altLang="en-US"/>
              <a:t>Veronique Lafon-Vinais</a:t>
            </a:r>
          </a:p>
        </p:txBody>
      </p:sp>
      <p:sp>
        <p:nvSpPr>
          <p:cNvPr id="6" name="Slide Number Placeholder 5"/>
          <p:cNvSpPr>
            <a:spLocks noGrp="1"/>
          </p:cNvSpPr>
          <p:nvPr>
            <p:ph type="sldNum" sz="quarter" idx="11"/>
          </p:nvPr>
        </p:nvSpPr>
        <p:spPr/>
        <p:txBody>
          <a:bodyPr/>
          <a:lstStyle>
            <a:lvl1pPr eaLnBrk="0" hangingPunct="0">
              <a:defRPr b="1"/>
            </a:lvl1pPr>
          </a:lstStyle>
          <a:p>
            <a:fld id="{67FDFEED-7A4E-42A6-BA57-ED7F9AC06D82}" type="slidenum">
              <a:rPr lang="en-US" altLang="en-US" smtClean="0"/>
              <a:pPr/>
              <a:t>‹#›</a:t>
            </a:fld>
            <a:endParaRPr lang="en-US"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r>
              <a:rPr lang="en-US" altLang="en-US"/>
              <a:t>Veronique Lafon-Vinais</a:t>
            </a:r>
          </a:p>
        </p:txBody>
      </p:sp>
      <p:sp>
        <p:nvSpPr>
          <p:cNvPr id="6" name="Slide Number Placeholder 5"/>
          <p:cNvSpPr>
            <a:spLocks noGrp="1"/>
          </p:cNvSpPr>
          <p:nvPr>
            <p:ph type="sldNum" sz="quarter" idx="16"/>
          </p:nvPr>
        </p:nvSpPr>
        <p:spPr/>
        <p:txBody>
          <a:bodyPr/>
          <a:lstStyle>
            <a:lvl1pPr>
              <a:defRPr/>
            </a:lvl1pPr>
          </a:lstStyle>
          <a:p>
            <a:fld id="{67FDFEED-7A4E-42A6-BA57-ED7F9AC06D82}" type="slidenum">
              <a:rPr lang="en-US" altLang="en-US" smtClean="0"/>
              <a:pPr/>
              <a:t>‹#›</a:t>
            </a:fld>
            <a:endParaRPr lang="en-US"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r>
              <a:rPr lang="en-US" altLang="en-US"/>
              <a:t>Veronique Lafon-Vinais</a:t>
            </a:r>
          </a:p>
        </p:txBody>
      </p:sp>
      <p:sp>
        <p:nvSpPr>
          <p:cNvPr id="5" name="Slide Number Placeholder 5"/>
          <p:cNvSpPr>
            <a:spLocks noGrp="1"/>
          </p:cNvSpPr>
          <p:nvPr>
            <p:ph type="sldNum" sz="quarter" idx="11"/>
          </p:nvPr>
        </p:nvSpPr>
        <p:spPr/>
        <p:txBody>
          <a:bodyPr/>
          <a:lstStyle>
            <a:lvl1pPr>
              <a:defRPr/>
            </a:lvl1pPr>
          </a:lstStyle>
          <a:p>
            <a:fld id="{67FDFEED-7A4E-42A6-BA57-ED7F9AC06D82}" type="slidenum">
              <a:rPr lang="en-US" altLang="en-US" smtClean="0"/>
              <a:pPr/>
              <a:t>‹#›</a:t>
            </a:fld>
            <a:endParaRPr lang="en-US"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a:t>Click to edit Master title style</a:t>
            </a:r>
            <a:endParaRPr lang="zh-TW" altLang="en-US"/>
          </a:p>
        </p:txBody>
      </p:sp>
      <p:sp>
        <p:nvSpPr>
          <p:cNvPr id="3" name="Text Placeholder 2"/>
          <p:cNvSpPr>
            <a:spLocks noGrp="1"/>
          </p:cNvSpPr>
          <p:nvPr>
            <p:ph type="body" sz="half" idx="1"/>
          </p:nvPr>
        </p:nvSpPr>
        <p:spPr>
          <a:xfrm>
            <a:off x="1182688" y="2017713"/>
            <a:ext cx="3810000" cy="41148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half" idx="2"/>
          </p:nvPr>
        </p:nvSpPr>
        <p:spPr>
          <a:xfrm>
            <a:off x="5145088" y="2017713"/>
            <a:ext cx="3810000" cy="41148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5"/>
          <p:cNvSpPr>
            <a:spLocks noGrp="1"/>
          </p:cNvSpPr>
          <p:nvPr>
            <p:ph type="sldNum" sz="quarter" idx="10"/>
          </p:nvPr>
        </p:nvSpPr>
        <p:spPr/>
        <p:txBody>
          <a:bodyPr/>
          <a:lstStyle>
            <a:lvl1pPr>
              <a:defRPr/>
            </a:lvl1pPr>
          </a:lstStyle>
          <a:p>
            <a:fld id="{704A04C7-1C6A-4B01-BA9D-6C04C086008E}"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a:t>Veronique Lafon-Vinais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1182688" y="2017713"/>
            <a:ext cx="77724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p:cNvSpPr>
            <a:spLocks noGrp="1"/>
          </p:cNvSpPr>
          <p:nvPr>
            <p:ph type="body" sz="half" idx="2"/>
          </p:nvPr>
        </p:nvSpPr>
        <p:spPr>
          <a:xfrm>
            <a:off x="1182688" y="4151313"/>
            <a:ext cx="77724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5"/>
          <p:cNvSpPr>
            <a:spLocks noGrp="1"/>
          </p:cNvSpPr>
          <p:nvPr>
            <p:ph type="sldNum" sz="quarter" idx="10"/>
          </p:nvPr>
        </p:nvSpPr>
        <p:spPr/>
        <p:txBody>
          <a:bodyPr/>
          <a:lstStyle>
            <a:lvl1pPr>
              <a:defRPr/>
            </a:lvl1pPr>
          </a:lstStyle>
          <a:p>
            <a:fld id="{562E0A45-F0ED-4096-B8BB-20E055F34281}"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a:t>Veronique Lafon-Vinais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10"/>
          </p:nvPr>
        </p:nvSpPr>
        <p:spPr/>
        <p:txBody>
          <a:bodyPr/>
          <a:lstStyle>
            <a:lvl1pPr>
              <a:defRPr/>
            </a:lvl1pPr>
          </a:lstStyle>
          <a:p>
            <a:fld id="{67FDFEED-7A4E-42A6-BA57-ED7F9AC06D82}" type="slidenum">
              <a:rPr lang="en-US" altLang="en-US" smtClean="0"/>
              <a:pPr/>
              <a:t>‹#›</a:t>
            </a:fld>
            <a:endParaRPr lang="en-US" altLang="en-US"/>
          </a:p>
        </p:txBody>
      </p:sp>
      <p:sp>
        <p:nvSpPr>
          <p:cNvPr id="7" name="Footer Placeholder 4"/>
          <p:cNvSpPr>
            <a:spLocks noGrp="1"/>
          </p:cNvSpPr>
          <p:nvPr>
            <p:ph type="ftr" sz="quarter" idx="11"/>
          </p:nvPr>
        </p:nvSpPr>
        <p:spPr/>
        <p:txBody>
          <a:bodyPr/>
          <a:lstStyle>
            <a:lvl1pPr>
              <a:defRPr/>
            </a:lvl1pPr>
          </a:lstStyle>
          <a:p>
            <a:r>
              <a:rPr lang="en-US" altLang="en-US"/>
              <a:t>Veronique Lafon-Vinais</a:t>
            </a:r>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ltLang="zh-TW"/>
              <a:t>Click to edit Master title style</a:t>
            </a:r>
            <a:endParaRPr lang="zh-TW" altLang="en-US"/>
          </a:p>
        </p:txBody>
      </p:sp>
      <p:sp>
        <p:nvSpPr>
          <p:cNvPr id="3" name="SmartArt Placeholder 2"/>
          <p:cNvSpPr>
            <a:spLocks noGrp="1"/>
          </p:cNvSpPr>
          <p:nvPr>
            <p:ph type="dgm" idx="1"/>
          </p:nvPr>
        </p:nvSpPr>
        <p:spPr>
          <a:xfrm>
            <a:off x="457200" y="1719263"/>
            <a:ext cx="8229600" cy="4411662"/>
          </a:xfrm>
        </p:spPr>
        <p:txBody>
          <a:bodyPr/>
          <a:lstStyle/>
          <a:p>
            <a:endParaRPr lang="zh-TW" altLang="en-US"/>
          </a:p>
        </p:txBody>
      </p:sp>
      <p:sp>
        <p:nvSpPr>
          <p:cNvPr id="4" name="Date Placeholder 3"/>
          <p:cNvSpPr>
            <a:spLocks noGrp="1"/>
          </p:cNvSpPr>
          <p:nvPr>
            <p:ph type="dt" sz="half" idx="10"/>
          </p:nvPr>
        </p:nvSpPr>
        <p:spPr>
          <a:xfrm>
            <a:off x="457200" y="6248400"/>
            <a:ext cx="2133600" cy="457200"/>
          </a:xfrm>
          <a:prstGeom prst="rect">
            <a:avLst/>
          </a:prstGeom>
        </p:spPr>
        <p:txBody>
          <a:bodyPr/>
          <a:lstStyle>
            <a:lvl1pPr>
              <a:defRPr/>
            </a:lvl1pPr>
          </a:lstStyle>
          <a:p>
            <a:r>
              <a:rPr lang="en-US" altLang="zh-TW"/>
              <a:t>Fall 09</a:t>
            </a:r>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r>
              <a:rPr lang="en-US" altLang="en-US"/>
              <a:t>Veronique Lafon-Vinais</a:t>
            </a:r>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808D02DC-637F-4E9F-A115-E366EC2A1333}"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fld id="{71C1BE6E-502F-4575-97FB-50CE0D69CFE3}"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altLang="zh-TW"/>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fld id="{67FDFEED-7A4E-42A6-BA57-ED7F9AC06D82}"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fld id="{67FDFEED-7A4E-42A6-BA57-ED7F9AC06D82}"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r>
              <a:rPr lang="en-US" altLang="en-US"/>
              <a:t>Veronique Lafon-Vinais</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fld id="{67FDFEED-7A4E-42A6-BA57-ED7F9AC06D82}"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fld id="{4F16F947-9A67-4869-9B19-6E0FD570721D}"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fld id="{FE14F51D-0618-4FC6-A8B1-B807AB824A9A}"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fld id="{67FDFEED-7A4E-42A6-BA57-ED7F9AC06D82}" type="slidenum">
              <a:rPr lang="en-US" altLang="en-US" smtClean="0"/>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7"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7"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a:t>Click to edit Master title style</a:t>
            </a:r>
            <a:endParaRPr lang="zh-TW" altLang="en-US" dirty="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fld id="{67FDFEED-7A4E-42A6-BA57-ED7F9AC06D82}" type="slidenum">
              <a:rPr lang="en-US" altLang="en-US" smtClean="0"/>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r>
              <a:rPr lang="en-US" altLang="en-US"/>
              <a:t>Veronique Lafon-Vinais</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Lst>
  <p:hf hdr="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moneyhero.com.hk/blog/en/mortgage-lesson-4-types-of-mortgages-in-hk#:~:text=Mortgage%20plans%20in%20Hong%20Kong,(3)%20Deposit%2Dlinked" TargetMode="External"/><Relationship Id="rId2" Type="http://schemas.openxmlformats.org/officeDocument/2006/relationships/hyperlink" Target="https://www.youtube.com/watch?v=cP7IjoeMcZw"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hk/url?sa=i&amp;rct=j&amp;q=&amp;esrc=s&amp;source=images&amp;cd=&amp;cad=rja&amp;uact=8&amp;ved=0CAcQjRw&amp;url=http://www.frankkryder.com/oldnatl.htm&amp;ei=6U2SVaHKEsLZmAWByICQBQ&amp;psig=AFQjCNFWbPjnnRhwFcG9sfPWOJHjPh0HSg&amp;ust=1435737955071627"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google.com/url?sa=i&amp;rct=j&amp;q=&amp;esrc=s&amp;source=images&amp;cd=&amp;cad=rja&amp;uact=8&amp;ved=0CAcQjRw&amp;url=http://www.jugomoneymatters.com/money/bank-account-management-top-5-smart-ways-to-manage-your-bank-account-with-ease&amp;ei=HVKSVZCfI6a1mAXcl7WIDQ&amp;bvm=bv.96783405,d.dGY&amp;psig=AFQjCNFApg6vS4aIwpbypywX7LT82wCsIA&amp;ust=1435739034205422"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om/url?sa=i&amp;rct=j&amp;q=&amp;esrc=s&amp;source=images&amp;cd=&amp;cad=rja&amp;uact=8&amp;ved=0CAcQjRw&amp;url=http://positivemoney.org/2012/04/bank-of-england-creating-money-gives-you-value-for-nothing/&amp;ei=ZUySVYbIDsa5mwWPj4LICg&amp;bvm=bv.96783405,d.dGY&amp;psig=AFQjCNH3Hkms1SZBFGouz8rn3TXZYCSpEQ&amp;ust=1435736226395435"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google.com/url?sa=i&amp;rct=j&amp;q=&amp;esrc=s&amp;source=images&amp;cd=&amp;cad=rja&amp;uact=8&amp;ved=0CAcQjRw&amp;url=http://classroomclipart.com/clipart-search/page-9/all-phrase/bank/&amp;ei=gk6SVduEFIa2mwW1upq4Aw&amp;bvm=bv.96783405,d.dGY&amp;psig=AFQjCNE4XFaigVsZ9uK6nUwkF8o2wyugaA&amp;ust=1435738088752052" TargetMode="External"/><Relationship Id="rId1" Type="http://schemas.openxmlformats.org/officeDocument/2006/relationships/slideLayout" Target="../slideLayouts/slideLayout12.x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hyperlink" Target="https://blog.startupr.hk/virtual-banking-in-hong-kong/" TargetMode="External"/><Relationship Id="rId2" Type="http://schemas.openxmlformats.org/officeDocument/2006/relationships/hyperlink" Target="https://drive.google.com/file/d/10q84pxiGauRLVrAv2oVCBGiKpyY-7ScK/view"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ft.com/content/196cfd50-46d9-11e7-8d27-59b4dd6296b8" TargetMode="External"/><Relationship Id="rId2" Type="http://schemas.openxmlformats.org/officeDocument/2006/relationships/hyperlink" Target="https://www.youtube.com/watch?v=s4tSP9-o7ZQ"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hyperlink" Target="https://www.spglobal.com/ratings/en/research/articles/200406-for-asia-pacific-banks-covid-19-crisis-could-add-us-300-billion-to-credit-costs-11359063" TargetMode="External"/><Relationship Id="rId2" Type="http://schemas.openxmlformats.org/officeDocument/2006/relationships/hyperlink" Target="https://www.bloomberg.com/news/videos/2020-02-27/buying-non-performing-loans-in-southeast-asia-arena-management-says-video"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hyperlink" Target="https://finance.yahoo.com/news/hong-kong-slaps-record-fine-093000692.html" TargetMode="External"/><Relationship Id="rId2" Type="http://schemas.openxmlformats.org/officeDocument/2006/relationships/hyperlink" Target="https://www.youtube.com/watch?v=2WV3sIcWNxE"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hyperlink" Target="https://www.jocpr.com/articles/research-on-reputation-risk-management-of-commercial-banks-in-china.pdf" TargetMode="External"/><Relationship Id="rId2" Type="http://schemas.openxmlformats.org/officeDocument/2006/relationships/hyperlink" Target="https://www.youtube.com/watch?v=G40P66-vTDI"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hyperlink" Target="https://www.institutionalinvestor.com/article/b18jf346frjd1v/the-growing-influence-of-asia-in-derivatives-trading" TargetMode="External"/><Relationship Id="rId2" Type="http://schemas.openxmlformats.org/officeDocument/2006/relationships/hyperlink" Target="https://www.cnbc.com/video/2020/05/19/70percent-to-80percent-of-asia-investors-trades-are-in-derivatives-td-ameritrade.html"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TW" sz="3200" b="0" dirty="0"/>
              <a:t>FINA 1303</a:t>
            </a:r>
            <a:br>
              <a:rPr lang="en-US" altLang="zh-TW" dirty="0"/>
            </a:br>
            <a:r>
              <a:rPr lang="en-US" altLang="zh-TW" dirty="0"/>
              <a:t>THE SELL-SIDE: </a:t>
            </a:r>
            <a:r>
              <a:rPr lang="en-US" altLang="zh-TW" sz="3200" dirty="0"/>
              <a:t>COMMERCIAL BANKS</a:t>
            </a:r>
          </a:p>
        </p:txBody>
      </p:sp>
      <p:sp>
        <p:nvSpPr>
          <p:cNvPr id="2051"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lvl="0" eaLnBrk="0" hangingPunct="0">
              <a:defRPr/>
            </a:pPr>
            <a:r>
              <a:rPr lang="en-US" altLang="zh-TW" dirty="0">
                <a:solidFill>
                  <a:srgbClr val="595959"/>
                </a:solidFill>
              </a:rPr>
              <a:t>Associate Professor of Business Education - Department of Finance</a:t>
            </a:r>
            <a:endParaRPr lang="zh-TW" altLang="en-US" dirty="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4" name="Rectangle 6"/>
          <p:cNvSpPr>
            <a:spLocks noGrp="1" noChangeArrowheads="1"/>
          </p:cNvSpPr>
          <p:nvPr>
            <p:ph type="title"/>
          </p:nvPr>
        </p:nvSpPr>
        <p:spPr/>
        <p:txBody>
          <a:bodyPr/>
          <a:lstStyle/>
          <a:p>
            <a:r>
              <a:rPr lang="en-US" altLang="zh-TW"/>
              <a:t>Commercial Banking</a:t>
            </a:r>
          </a:p>
        </p:txBody>
      </p:sp>
      <p:sp>
        <p:nvSpPr>
          <p:cNvPr id="9" name="Text Placeholder 8"/>
          <p:cNvSpPr>
            <a:spLocks noGrp="1"/>
          </p:cNvSpPr>
          <p:nvPr>
            <p:ph type="body" idx="1"/>
          </p:nvPr>
        </p:nvSpPr>
        <p:spPr/>
        <p:txBody>
          <a:bodyPr/>
          <a:lstStyle/>
          <a:p>
            <a:r>
              <a:rPr lang="en-US" altLang="zh-TW" dirty="0"/>
              <a:t>Retail banking</a:t>
            </a:r>
          </a:p>
        </p:txBody>
      </p:sp>
      <p:sp>
        <p:nvSpPr>
          <p:cNvPr id="130055" name="Rectangle 7"/>
          <p:cNvSpPr>
            <a:spLocks noGrp="1" noChangeArrowheads="1"/>
          </p:cNvSpPr>
          <p:nvPr>
            <p:ph sz="half" idx="2"/>
          </p:nvPr>
        </p:nvSpPr>
        <p:spPr/>
        <p:txBody>
          <a:bodyPr/>
          <a:lstStyle/>
          <a:p>
            <a:r>
              <a:rPr lang="en-US" altLang="zh-TW" dirty="0"/>
              <a:t>Clients = Retail (individuals)</a:t>
            </a:r>
          </a:p>
          <a:p>
            <a:r>
              <a:rPr lang="en-US" altLang="zh-TW" dirty="0"/>
              <a:t>Provide residential and consumer loans </a:t>
            </a:r>
          </a:p>
          <a:p>
            <a:r>
              <a:rPr lang="en-US" altLang="zh-TW" dirty="0"/>
              <a:t>Accepting small deposits					  </a:t>
            </a:r>
          </a:p>
        </p:txBody>
      </p:sp>
      <p:sp>
        <p:nvSpPr>
          <p:cNvPr id="10" name="Text Placeholder 9"/>
          <p:cNvSpPr>
            <a:spLocks noGrp="1"/>
          </p:cNvSpPr>
          <p:nvPr>
            <p:ph type="body" sz="quarter" idx="3"/>
          </p:nvPr>
        </p:nvSpPr>
        <p:spPr/>
        <p:txBody>
          <a:bodyPr/>
          <a:lstStyle/>
          <a:p>
            <a:r>
              <a:rPr lang="en-US" altLang="zh-TW" dirty="0"/>
              <a:t>Wholesale banking</a:t>
            </a:r>
          </a:p>
        </p:txBody>
      </p:sp>
      <p:sp>
        <p:nvSpPr>
          <p:cNvPr id="130056" name="Rectangle 8"/>
          <p:cNvSpPr>
            <a:spLocks noGrp="1" noChangeArrowheads="1"/>
          </p:cNvSpPr>
          <p:nvPr>
            <p:ph sz="quarter" idx="4"/>
          </p:nvPr>
        </p:nvSpPr>
        <p:spPr/>
        <p:txBody>
          <a:bodyPr/>
          <a:lstStyle/>
          <a:p>
            <a:r>
              <a:rPr lang="en-US" altLang="zh-TW" dirty="0"/>
              <a:t>Clients = Corporates and </a:t>
            </a:r>
            <a:r>
              <a:rPr lang="en-US" altLang="zh-TW" dirty="0" err="1"/>
              <a:t>Institutionals</a:t>
            </a:r>
            <a:r>
              <a:rPr lang="en-US" altLang="zh-TW" dirty="0"/>
              <a:t> (large size </a:t>
            </a:r>
            <a:r>
              <a:rPr lang="en-US" altLang="zh-TW" dirty="0">
                <a:latin typeface="Calibri"/>
                <a:cs typeface="Calibri"/>
              </a:rPr>
              <a:t>→</a:t>
            </a:r>
            <a:r>
              <a:rPr lang="en-US" altLang="zh-TW" dirty="0"/>
              <a:t> wholesale) </a:t>
            </a:r>
          </a:p>
          <a:p>
            <a:r>
              <a:rPr lang="en-US" altLang="zh-TW" dirty="0"/>
              <a:t>Provide commercial and industrial loans</a:t>
            </a:r>
          </a:p>
          <a:p>
            <a:r>
              <a:rPr lang="en-US" altLang="zh-TW" dirty="0"/>
              <a:t>Funded with deposits and purchased funds</a:t>
            </a:r>
          </a:p>
        </p:txBody>
      </p:sp>
      <p:sp>
        <p:nvSpPr>
          <p:cNvPr id="7" name="Slide Number Placeholder 6"/>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A035700F-DB46-4AD5-92C8-4F757729CD70}" type="slidenum">
              <a:rPr lang="en-US" altLang="en-US" sz="1400"/>
              <a:pPr/>
              <a:t>10</a:t>
            </a:fld>
            <a:endParaRPr lang="en-US" altLang="en-US" sz="1400" dirty="0"/>
          </a:p>
        </p:txBody>
      </p:sp>
      <p:sp>
        <p:nvSpPr>
          <p:cNvPr id="14"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are Commercial Banks?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05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05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0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uiExpand="1" build="p"/>
      <p:bldP spid="10" grpId="0" build="p"/>
      <p:bldP spid="13005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Mortgages in HK: what types of mortgages do banks offer? What are typical terms? Could we have a subprime crisis in HK?</a:t>
            </a:r>
          </a:p>
        </p:txBody>
      </p:sp>
      <p:sp>
        <p:nvSpPr>
          <p:cNvPr id="3" name="Content Placeholder 2"/>
          <p:cNvSpPr>
            <a:spLocks noGrp="1"/>
          </p:cNvSpPr>
          <p:nvPr>
            <p:ph idx="1"/>
          </p:nvPr>
        </p:nvSpPr>
        <p:spPr/>
        <p:txBody>
          <a:bodyPr/>
          <a:lstStyle/>
          <a:p>
            <a:r>
              <a:rPr lang="en-US" dirty="0"/>
              <a:t>Group 1</a:t>
            </a:r>
          </a:p>
          <a:p>
            <a:r>
              <a:rPr lang="en-US" dirty="0"/>
              <a:t>Video</a:t>
            </a:r>
          </a:p>
          <a:p>
            <a:r>
              <a:rPr lang="en-US" dirty="0">
                <a:hlinkClick r:id="rId2"/>
              </a:rPr>
              <a:t>https://www.youtube.com/watch?v=cP7IjoeMcZw</a:t>
            </a:r>
            <a:endParaRPr lang="en-US" dirty="0"/>
          </a:p>
          <a:p>
            <a:r>
              <a:rPr lang="en-US" dirty="0"/>
              <a:t>Article</a:t>
            </a:r>
          </a:p>
          <a:p>
            <a:r>
              <a:rPr lang="en-US" dirty="0">
                <a:hlinkClick r:id="rId3"/>
              </a:rPr>
              <a:t>https://www.moneyhero.com.hk/blog/en/mortgage-lesson-4-types-of-mortgages-in-hk#:~:text=Mortgage%20plans%20in%20Hong%20Kong,(3)%20Deposit%2Dlinked</a:t>
            </a:r>
            <a:endParaRPr lang="en-US" dirty="0"/>
          </a:p>
          <a:p>
            <a:endParaRPr lang="en-US" dirty="0"/>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11</a:t>
            </a:fld>
            <a:endParaRPr lang="en-US" altLang="en-US"/>
          </a:p>
        </p:txBody>
      </p:sp>
      <p:sp>
        <p:nvSpPr>
          <p:cNvPr id="5" name="Footer Placeholder 4"/>
          <p:cNvSpPr>
            <a:spLocks noGrp="1"/>
          </p:cNvSpPr>
          <p:nvPr>
            <p:ph type="ftr" sz="quarter" idx="11"/>
          </p:nvPr>
        </p:nvSpPr>
        <p:spPr/>
        <p:txBody>
          <a:bodyPr/>
          <a:lstStyle/>
          <a:p>
            <a:r>
              <a:rPr lang="en-US" altLang="en-US"/>
              <a:t>Veronique Lafon-Vinais</a:t>
            </a:r>
          </a:p>
        </p:txBody>
      </p:sp>
    </p:spTree>
    <p:extLst>
      <p:ext uri="{BB962C8B-B14F-4D97-AF65-F5344CB8AC3E}">
        <p14:creationId xmlns:p14="http://schemas.microsoft.com/office/powerpoint/2010/main" val="61323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4325" name="AutoShape 21"/>
          <p:cNvCxnSpPr>
            <a:cxnSpLocks noChangeShapeType="1"/>
            <a:endCxn id="354315" idx="2"/>
          </p:cNvCxnSpPr>
          <p:nvPr/>
        </p:nvCxnSpPr>
        <p:spPr bwMode="auto">
          <a:xfrm flipV="1">
            <a:off x="5622925" y="3190875"/>
            <a:ext cx="796925" cy="238125"/>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
        <p:nvSpPr>
          <p:cNvPr id="354314" name="Oval 10"/>
          <p:cNvSpPr>
            <a:spLocks noChangeArrowheads="1"/>
          </p:cNvSpPr>
          <p:nvPr/>
        </p:nvSpPr>
        <p:spPr bwMode="auto">
          <a:xfrm>
            <a:off x="2895600" y="1828800"/>
            <a:ext cx="2819400" cy="4114800"/>
          </a:xfrm>
          <a:prstGeom prst="ellipse">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zh-TW" altLang="zh-TW" sz="2000">
              <a:solidFill>
                <a:srgbClr val="FF0000"/>
              </a:solidFill>
              <a:latin typeface="+mn-lt"/>
            </a:endParaRPr>
          </a:p>
        </p:txBody>
      </p:sp>
      <p:sp>
        <p:nvSpPr>
          <p:cNvPr id="354306" name="Rectangle 2"/>
          <p:cNvSpPr>
            <a:spLocks noGrp="1" noChangeArrowheads="1"/>
          </p:cNvSpPr>
          <p:nvPr>
            <p:ph type="title"/>
          </p:nvPr>
        </p:nvSpPr>
        <p:spPr/>
        <p:txBody>
          <a:bodyPr/>
          <a:lstStyle/>
          <a:p>
            <a:r>
              <a:rPr lang="en-US" altLang="zh-TW" sz="3300" dirty="0">
                <a:ea typeface="PMingLiU" pitchFamily="18" charset="-120"/>
              </a:rPr>
              <a:t>Forces shaping International Banking</a:t>
            </a:r>
          </a:p>
        </p:txBody>
      </p:sp>
      <p:sp>
        <p:nvSpPr>
          <p:cNvPr id="26" name="Slide Number Placeholder 4"/>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5264E692-E376-4530-A610-E2384AFE87DE}" type="slidenum">
              <a:rPr lang="en-US" altLang="en-US" sz="1400"/>
              <a:pPr/>
              <a:t>12</a:t>
            </a:fld>
            <a:endParaRPr lang="en-US" altLang="en-US" sz="1400"/>
          </a:p>
        </p:txBody>
      </p:sp>
      <p:sp>
        <p:nvSpPr>
          <p:cNvPr id="354307" name="Rectangle 3"/>
          <p:cNvSpPr>
            <a:spLocks noChangeArrowheads="1"/>
          </p:cNvSpPr>
          <p:nvPr/>
        </p:nvSpPr>
        <p:spPr bwMode="auto">
          <a:xfrm>
            <a:off x="533400" y="2619375"/>
            <a:ext cx="1828800" cy="6858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a:solidFill>
                  <a:schemeClr val="tx1"/>
                </a:solidFill>
                <a:latin typeface="+mn-lt"/>
                <a:ea typeface="PMingLiU" pitchFamily="18" charset="-120"/>
              </a:rPr>
              <a:t>Globalization</a:t>
            </a:r>
          </a:p>
        </p:txBody>
      </p:sp>
      <p:sp>
        <p:nvSpPr>
          <p:cNvPr id="354308" name="Rectangle 4"/>
          <p:cNvSpPr>
            <a:spLocks noChangeArrowheads="1"/>
          </p:cNvSpPr>
          <p:nvPr/>
        </p:nvSpPr>
        <p:spPr bwMode="auto">
          <a:xfrm>
            <a:off x="228600" y="3429000"/>
            <a:ext cx="2133600" cy="9144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a:solidFill>
                  <a:schemeClr val="tx1"/>
                </a:solidFill>
                <a:latin typeface="+mn-lt"/>
                <a:ea typeface="PMingLiU" pitchFamily="18" charset="-120"/>
              </a:rPr>
              <a:t>Technological changes</a:t>
            </a:r>
          </a:p>
        </p:txBody>
      </p:sp>
      <p:sp>
        <p:nvSpPr>
          <p:cNvPr id="354309" name="Rectangle 5"/>
          <p:cNvSpPr>
            <a:spLocks noChangeArrowheads="1"/>
          </p:cNvSpPr>
          <p:nvPr/>
        </p:nvSpPr>
        <p:spPr bwMode="auto">
          <a:xfrm>
            <a:off x="533400" y="4419600"/>
            <a:ext cx="1600200" cy="7620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a:solidFill>
                  <a:schemeClr val="tx1"/>
                </a:solidFill>
                <a:latin typeface="+mn-lt"/>
                <a:ea typeface="PMingLiU" pitchFamily="18" charset="-120"/>
              </a:rPr>
              <a:t>Innovation</a:t>
            </a:r>
          </a:p>
        </p:txBody>
      </p:sp>
      <p:sp>
        <p:nvSpPr>
          <p:cNvPr id="354310" name="Rectangle 6"/>
          <p:cNvSpPr>
            <a:spLocks noChangeArrowheads="1"/>
          </p:cNvSpPr>
          <p:nvPr/>
        </p:nvSpPr>
        <p:spPr bwMode="auto">
          <a:xfrm>
            <a:off x="701675" y="1749425"/>
            <a:ext cx="2057400" cy="6096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a:solidFill>
                  <a:schemeClr val="tx1"/>
                </a:solidFill>
                <a:latin typeface="+mn-lt"/>
                <a:ea typeface="PMingLiU" pitchFamily="18" charset="-120"/>
              </a:rPr>
              <a:t>New entrants</a:t>
            </a:r>
          </a:p>
        </p:txBody>
      </p:sp>
      <p:sp>
        <p:nvSpPr>
          <p:cNvPr id="354311" name="Rectangle 7"/>
          <p:cNvSpPr>
            <a:spLocks noChangeArrowheads="1"/>
          </p:cNvSpPr>
          <p:nvPr/>
        </p:nvSpPr>
        <p:spPr bwMode="auto">
          <a:xfrm>
            <a:off x="685800" y="5334000"/>
            <a:ext cx="1905000" cy="6858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dirty="0">
                <a:solidFill>
                  <a:schemeClr val="tx1"/>
                </a:solidFill>
                <a:latin typeface="+mn-lt"/>
                <a:ea typeface="PMingLiU" pitchFamily="18" charset="-120"/>
              </a:rPr>
              <a:t>Regulation/</a:t>
            </a:r>
          </a:p>
          <a:p>
            <a:pPr algn="ctr"/>
            <a:r>
              <a:rPr lang="en-US" altLang="zh-TW" dirty="0">
                <a:solidFill>
                  <a:schemeClr val="tx1"/>
                </a:solidFill>
                <a:latin typeface="+mn-lt"/>
                <a:ea typeface="PMingLiU" pitchFamily="18" charset="-120"/>
              </a:rPr>
              <a:t>Deregulation</a:t>
            </a:r>
          </a:p>
        </p:txBody>
      </p:sp>
      <p:sp>
        <p:nvSpPr>
          <p:cNvPr id="354312" name="Oval 8"/>
          <p:cNvSpPr>
            <a:spLocks noChangeArrowheads="1"/>
          </p:cNvSpPr>
          <p:nvPr/>
        </p:nvSpPr>
        <p:spPr bwMode="auto">
          <a:xfrm>
            <a:off x="3400425" y="2559050"/>
            <a:ext cx="1981200" cy="1219200"/>
          </a:xfrm>
          <a:prstGeom prst="ellipse">
            <a:avLst/>
          </a:prstGeom>
          <a:solidFill>
            <a:schemeClr val="accent3">
              <a:lumMod val="20000"/>
              <a:lumOff val="80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sz="2000" dirty="0">
                <a:solidFill>
                  <a:schemeClr val="tx1"/>
                </a:solidFill>
                <a:ea typeface="PMingLiU" pitchFamily="18" charset="-120"/>
              </a:rPr>
              <a:t>Reduction in profit margins</a:t>
            </a:r>
          </a:p>
        </p:txBody>
      </p:sp>
      <p:sp>
        <p:nvSpPr>
          <p:cNvPr id="354313" name="Oval 9"/>
          <p:cNvSpPr>
            <a:spLocks noChangeArrowheads="1"/>
          </p:cNvSpPr>
          <p:nvPr/>
        </p:nvSpPr>
        <p:spPr bwMode="auto">
          <a:xfrm>
            <a:off x="3254375" y="4102100"/>
            <a:ext cx="2101850" cy="1295400"/>
          </a:xfrm>
          <a:prstGeom prst="ellipse">
            <a:avLst/>
          </a:prstGeom>
          <a:solidFill>
            <a:schemeClr val="accent3">
              <a:lumMod val="20000"/>
              <a:lumOff val="80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sz="2000">
                <a:solidFill>
                  <a:schemeClr val="tx1"/>
                </a:solidFill>
                <a:latin typeface="+mn-lt"/>
                <a:ea typeface="PMingLiU" pitchFamily="18" charset="-120"/>
              </a:rPr>
              <a:t>Increased competition</a:t>
            </a:r>
          </a:p>
        </p:txBody>
      </p:sp>
      <p:sp>
        <p:nvSpPr>
          <p:cNvPr id="354315" name="Rectangle 11"/>
          <p:cNvSpPr>
            <a:spLocks noChangeArrowheads="1"/>
          </p:cNvSpPr>
          <p:nvPr/>
        </p:nvSpPr>
        <p:spPr bwMode="auto">
          <a:xfrm>
            <a:off x="6419850" y="2809875"/>
            <a:ext cx="2514600" cy="7620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a:solidFill>
                  <a:schemeClr val="tx1"/>
                </a:solidFill>
                <a:latin typeface="+mn-lt"/>
                <a:ea typeface="PMingLiU" pitchFamily="18" charset="-120"/>
              </a:rPr>
              <a:t>Disintermediation</a:t>
            </a:r>
          </a:p>
        </p:txBody>
      </p:sp>
      <p:sp>
        <p:nvSpPr>
          <p:cNvPr id="354316" name="Rectangle 12"/>
          <p:cNvSpPr>
            <a:spLocks noChangeArrowheads="1"/>
          </p:cNvSpPr>
          <p:nvPr/>
        </p:nvSpPr>
        <p:spPr bwMode="auto">
          <a:xfrm>
            <a:off x="6343650" y="4000500"/>
            <a:ext cx="2590800" cy="10287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a:solidFill>
                  <a:schemeClr val="tx1"/>
                </a:solidFill>
                <a:latin typeface="+mn-lt"/>
                <a:ea typeface="PMingLiU" pitchFamily="18" charset="-120"/>
              </a:rPr>
              <a:t>Ongoing product &amp; process innovation</a:t>
            </a:r>
          </a:p>
        </p:txBody>
      </p:sp>
      <p:sp>
        <p:nvSpPr>
          <p:cNvPr id="354317" name="Rectangle 13"/>
          <p:cNvSpPr>
            <a:spLocks noChangeArrowheads="1"/>
          </p:cNvSpPr>
          <p:nvPr/>
        </p:nvSpPr>
        <p:spPr bwMode="auto">
          <a:xfrm>
            <a:off x="5943600" y="5181600"/>
            <a:ext cx="2286000" cy="10668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a:solidFill>
                  <a:schemeClr val="tx1"/>
                </a:solidFill>
                <a:latin typeface="+mn-lt"/>
                <a:ea typeface="PMingLiU" pitchFamily="18" charset="-120"/>
              </a:rPr>
              <a:t>Transformation of regulatory framework</a:t>
            </a:r>
          </a:p>
        </p:txBody>
      </p:sp>
      <p:sp>
        <p:nvSpPr>
          <p:cNvPr id="354318" name="Rectangle 14"/>
          <p:cNvSpPr>
            <a:spLocks noChangeArrowheads="1"/>
          </p:cNvSpPr>
          <p:nvPr/>
        </p:nvSpPr>
        <p:spPr bwMode="auto">
          <a:xfrm>
            <a:off x="5886450" y="1600200"/>
            <a:ext cx="2952750" cy="8763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a:solidFill>
                  <a:schemeClr val="tx1"/>
                </a:solidFill>
                <a:latin typeface="+mn-lt"/>
                <a:ea typeface="PMingLiU" pitchFamily="18" charset="-120"/>
              </a:rPr>
              <a:t>Changes in the structure of banking</a:t>
            </a:r>
          </a:p>
        </p:txBody>
      </p:sp>
      <p:cxnSp>
        <p:nvCxnSpPr>
          <p:cNvPr id="354319" name="AutoShape 15"/>
          <p:cNvCxnSpPr>
            <a:cxnSpLocks noChangeShapeType="1"/>
            <a:stCxn id="354310" idx="6"/>
            <a:endCxn id="354314" idx="1"/>
          </p:cNvCxnSpPr>
          <p:nvPr/>
        </p:nvCxnSpPr>
        <p:spPr bwMode="auto">
          <a:xfrm>
            <a:off x="2759075" y="2054225"/>
            <a:ext cx="549417" cy="377174"/>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354320" name="AutoShape 16"/>
          <p:cNvCxnSpPr>
            <a:cxnSpLocks noChangeShapeType="1"/>
            <a:stCxn id="354307" idx="6"/>
          </p:cNvCxnSpPr>
          <p:nvPr/>
        </p:nvCxnSpPr>
        <p:spPr bwMode="auto">
          <a:xfrm>
            <a:off x="2362200" y="2962275"/>
            <a:ext cx="671583" cy="85725"/>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354321" name="AutoShape 17"/>
          <p:cNvCxnSpPr>
            <a:cxnSpLocks noChangeShapeType="1"/>
            <a:stCxn id="354308" idx="6"/>
            <a:endCxn id="354314" idx="2"/>
          </p:cNvCxnSpPr>
          <p:nvPr/>
        </p:nvCxnSpPr>
        <p:spPr bwMode="auto">
          <a:xfrm>
            <a:off x="2362200" y="3886200"/>
            <a:ext cx="533400" cy="0"/>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354322" name="AutoShape 18"/>
          <p:cNvCxnSpPr>
            <a:cxnSpLocks noChangeShapeType="1"/>
          </p:cNvCxnSpPr>
          <p:nvPr/>
        </p:nvCxnSpPr>
        <p:spPr bwMode="auto">
          <a:xfrm flipV="1">
            <a:off x="2133600" y="4648200"/>
            <a:ext cx="900183" cy="152400"/>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354323" name="AutoShape 19"/>
          <p:cNvCxnSpPr>
            <a:cxnSpLocks noChangeShapeType="1"/>
            <a:stCxn id="354311" idx="6"/>
            <a:endCxn id="354314" idx="3"/>
          </p:cNvCxnSpPr>
          <p:nvPr/>
        </p:nvCxnSpPr>
        <p:spPr bwMode="auto">
          <a:xfrm flipV="1">
            <a:off x="2590800" y="5341001"/>
            <a:ext cx="717692" cy="335899"/>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354324" name="AutoShape 20"/>
          <p:cNvCxnSpPr>
            <a:cxnSpLocks noChangeShapeType="1"/>
            <a:stCxn id="354314" idx="7"/>
            <a:endCxn id="354318" idx="2"/>
          </p:cNvCxnSpPr>
          <p:nvPr/>
        </p:nvCxnSpPr>
        <p:spPr bwMode="auto">
          <a:xfrm flipV="1">
            <a:off x="5302108" y="2038350"/>
            <a:ext cx="584342" cy="393049"/>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354326" name="AutoShape 22"/>
          <p:cNvCxnSpPr>
            <a:cxnSpLocks noChangeShapeType="1"/>
            <a:endCxn id="354316" idx="2"/>
          </p:cNvCxnSpPr>
          <p:nvPr/>
        </p:nvCxnSpPr>
        <p:spPr bwMode="auto">
          <a:xfrm>
            <a:off x="5715000" y="4343400"/>
            <a:ext cx="628650" cy="171450"/>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354327" name="AutoShape 23"/>
          <p:cNvCxnSpPr>
            <a:cxnSpLocks noChangeShapeType="1"/>
            <a:stCxn id="354314" idx="5"/>
          </p:cNvCxnSpPr>
          <p:nvPr/>
        </p:nvCxnSpPr>
        <p:spPr bwMode="auto">
          <a:xfrm>
            <a:off x="5302250" y="5378450"/>
            <a:ext cx="641350" cy="260350"/>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
        <p:nvSpPr>
          <p:cNvPr id="2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are Commercial Banks?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43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43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43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431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5431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35432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354321"/>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354322"/>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5432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5431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543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543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5432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5431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543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5431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5432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5431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5432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54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4" grpId="0" animBg="1"/>
      <p:bldP spid="354307" grpId="0" animBg="1"/>
      <p:bldP spid="354308" grpId="0" animBg="1"/>
      <p:bldP spid="354309" grpId="0" animBg="1"/>
      <p:bldP spid="354310" grpId="0" animBg="1"/>
      <p:bldP spid="354311" grpId="0" animBg="1"/>
      <p:bldP spid="354312" grpId="0" animBg="1"/>
      <p:bldP spid="354313" grpId="0" animBg="1"/>
      <p:bldP spid="354315" grpId="0" animBg="1"/>
      <p:bldP spid="354316" grpId="0" animBg="1"/>
      <p:bldP spid="354317" grpId="0" animBg="1"/>
      <p:bldP spid="3543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TW"/>
              <a:t>Commercial Banks</a:t>
            </a:r>
          </a:p>
        </p:txBody>
      </p:sp>
      <p:sp>
        <p:nvSpPr>
          <p:cNvPr id="9" name="Text Placeholder 8"/>
          <p:cNvSpPr>
            <a:spLocks noGrp="1"/>
          </p:cNvSpPr>
          <p:nvPr>
            <p:ph type="body" idx="1"/>
          </p:nvPr>
        </p:nvSpPr>
        <p:spPr/>
        <p:txBody>
          <a:bodyPr/>
          <a:lstStyle/>
          <a:p>
            <a:r>
              <a:rPr lang="en-US" altLang="zh-TW" dirty="0">
                <a:solidFill>
                  <a:schemeClr val="accent2"/>
                </a:solidFill>
              </a:rPr>
              <a:t>Traditional</a:t>
            </a:r>
            <a:r>
              <a:rPr lang="en-US" altLang="zh-TW" dirty="0"/>
              <a:t> products and services:</a:t>
            </a:r>
          </a:p>
        </p:txBody>
      </p:sp>
      <p:sp>
        <p:nvSpPr>
          <p:cNvPr id="133123" name="Rectangle 3"/>
          <p:cNvSpPr>
            <a:spLocks noGrp="1" noChangeArrowheads="1"/>
          </p:cNvSpPr>
          <p:nvPr>
            <p:ph sz="half" idx="2"/>
          </p:nvPr>
        </p:nvSpPr>
        <p:spPr/>
        <p:txBody>
          <a:bodyPr/>
          <a:lstStyle/>
          <a:p>
            <a:r>
              <a:rPr lang="en-US" altLang="zh-TW" sz="1800"/>
              <a:t>Deposit accounts</a:t>
            </a:r>
          </a:p>
          <a:p>
            <a:r>
              <a:rPr lang="en-US" altLang="zh-TW" sz="1800"/>
              <a:t>Credit services</a:t>
            </a:r>
          </a:p>
          <a:p>
            <a:r>
              <a:rPr lang="en-US" altLang="zh-TW" sz="1800"/>
              <a:t>Payment and collection services</a:t>
            </a:r>
          </a:p>
          <a:p>
            <a:r>
              <a:rPr lang="en-US" altLang="zh-TW" sz="1800"/>
              <a:t>Trade services</a:t>
            </a:r>
          </a:p>
          <a:p>
            <a:r>
              <a:rPr lang="en-US" altLang="zh-TW" sz="1800"/>
              <a:t>FX services</a:t>
            </a:r>
          </a:p>
          <a:p>
            <a:r>
              <a:rPr lang="en-US" altLang="zh-TW" sz="1800"/>
              <a:t>Credit enhancement or payment guaranty</a:t>
            </a:r>
          </a:p>
          <a:p>
            <a:r>
              <a:rPr lang="en-US" altLang="zh-TW" sz="1800"/>
              <a:t>Agent or fiduciary services</a:t>
            </a:r>
            <a:endParaRPr lang="en-US" altLang="zh-TW" sz="1800" dirty="0"/>
          </a:p>
        </p:txBody>
      </p:sp>
      <p:sp>
        <p:nvSpPr>
          <p:cNvPr id="10" name="Text Placeholder 9"/>
          <p:cNvSpPr>
            <a:spLocks noGrp="1"/>
          </p:cNvSpPr>
          <p:nvPr>
            <p:ph type="body" sz="quarter" idx="3"/>
          </p:nvPr>
        </p:nvSpPr>
        <p:spPr/>
        <p:txBody>
          <a:bodyPr/>
          <a:lstStyle/>
          <a:p>
            <a:r>
              <a:rPr lang="en-US" altLang="zh-TW" dirty="0">
                <a:solidFill>
                  <a:schemeClr val="accent3"/>
                </a:solidFill>
              </a:rPr>
              <a:t>New</a:t>
            </a:r>
            <a:r>
              <a:rPr lang="en-US" altLang="zh-TW" dirty="0"/>
              <a:t> products and services </a:t>
            </a:r>
          </a:p>
        </p:txBody>
      </p:sp>
      <p:sp>
        <p:nvSpPr>
          <p:cNvPr id="133124" name="Rectangle 4"/>
          <p:cNvSpPr>
            <a:spLocks noGrp="1" noChangeArrowheads="1"/>
          </p:cNvSpPr>
          <p:nvPr>
            <p:ph sz="quarter" idx="4"/>
          </p:nvPr>
        </p:nvSpPr>
        <p:spPr/>
        <p:txBody>
          <a:bodyPr/>
          <a:lstStyle/>
          <a:p>
            <a:r>
              <a:rPr lang="en-US" altLang="zh-TW" sz="1800" dirty="0"/>
              <a:t>Investment banking services</a:t>
            </a:r>
          </a:p>
          <a:p>
            <a:r>
              <a:rPr lang="en-US" altLang="zh-TW" sz="1800" dirty="0"/>
              <a:t>Consulting services</a:t>
            </a:r>
          </a:p>
          <a:p>
            <a:r>
              <a:rPr lang="en-US" altLang="zh-TW" sz="1800" dirty="0"/>
              <a:t>Risk management services</a:t>
            </a:r>
          </a:p>
          <a:p>
            <a:r>
              <a:rPr lang="en-US" altLang="zh-TW" sz="1800" dirty="0"/>
              <a:t>Broker/dealer services</a:t>
            </a:r>
          </a:p>
          <a:p>
            <a:r>
              <a:rPr lang="en-US" altLang="zh-TW" sz="1800" dirty="0"/>
              <a:t>Insurance services</a:t>
            </a:r>
          </a:p>
          <a:p>
            <a:r>
              <a:rPr lang="en-US" altLang="zh-TW" sz="1800" dirty="0"/>
              <a:t>Asset management</a:t>
            </a:r>
          </a:p>
        </p:txBody>
      </p:sp>
      <p:sp>
        <p:nvSpPr>
          <p:cNvPr id="8" name="Slide Number Placeholder 6"/>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644E8532-D412-4AE6-AEB6-832D7C2A927E}" type="slidenum">
              <a:rPr lang="en-US" altLang="en-US" sz="1400"/>
              <a:pPr/>
              <a:t>13</a:t>
            </a:fld>
            <a:endParaRPr lang="en-US" altLang="en-US" sz="1400"/>
          </a:p>
        </p:txBody>
      </p:sp>
      <p:sp>
        <p:nvSpPr>
          <p:cNvPr id="133125" name="AutoShape 5"/>
          <p:cNvSpPr>
            <a:spLocks noChangeArrowheads="1"/>
          </p:cNvSpPr>
          <p:nvPr/>
        </p:nvSpPr>
        <p:spPr bwMode="auto">
          <a:xfrm>
            <a:off x="3505200" y="5715000"/>
            <a:ext cx="2895600" cy="495300"/>
          </a:xfrm>
          <a:prstGeom prst="curvedUpArrow">
            <a:avLst>
              <a:gd name="adj1" fmla="val 50769"/>
              <a:gd name="adj2" fmla="val 179577"/>
              <a:gd name="adj3" fmla="val 33333"/>
            </a:avLst>
          </a:prstGeom>
          <a:solidFill>
            <a:schemeClr val="accent3"/>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TW" altLang="en-US"/>
          </a:p>
        </p:txBody>
      </p:sp>
      <p:sp>
        <p:nvSpPr>
          <p:cNvPr id="2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are Commercial Banks?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312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312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3125"/>
                                        </p:tgtEl>
                                        <p:attrNameLst>
                                          <p:attrName>style.visibility</p:attrName>
                                        </p:attrNameLst>
                                      </p:cBhvr>
                                      <p:to>
                                        <p:strVal val="visible"/>
                                      </p:to>
                                    </p:set>
                                    <p:animEffect transition="in" filter="fade">
                                      <p:cBhvr>
                                        <p:cTn id="40" dur="500"/>
                                        <p:tgtEl>
                                          <p:spTgt spid="1331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fade">
                                      <p:cBhvr>
                                        <p:cTn id="43" dur="500"/>
                                        <p:tgtEl>
                                          <p:spTgt spid="1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3124">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3124">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3124">
                                            <p:txEl>
                                              <p:pRg st="2" end="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33124">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33124">
                                            <p:txEl>
                                              <p:pRg st="4" end="4"/>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331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3123" grpId="0" uiExpand="1" build="p"/>
      <p:bldP spid="10" grpId="0" build="p"/>
      <p:bldP spid="133124" grpId="0" uiExpand="1" build="p"/>
      <p:bldP spid="1331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TW" dirty="0"/>
              <a:t>Banks in the old days</a:t>
            </a:r>
            <a:endParaRPr lang="zh-TW" altLang="en-US" dirty="0"/>
          </a:p>
        </p:txBody>
      </p:sp>
      <p:sp>
        <p:nvSpPr>
          <p:cNvPr id="6" name="Slide Number Placeholder 5"/>
          <p:cNvSpPr>
            <a:spLocks noGrp="1"/>
          </p:cNvSpPr>
          <p:nvPr>
            <p:ph type="sldNum" sz="quarter" idx="10"/>
          </p:nvPr>
        </p:nvSpPr>
        <p:spPr/>
        <p:txBody>
          <a:bodyPr/>
          <a:lstStyle/>
          <a:p>
            <a:fld id="{808D02DC-637F-4E9F-A115-E366EC2A1333}" type="slidenum">
              <a:rPr lang="en-US" altLang="en-US" smtClean="0"/>
              <a:pPr/>
              <a:t>14</a:t>
            </a:fld>
            <a:endParaRPr lang="en-US" altLang="en-US"/>
          </a:p>
        </p:txBody>
      </p:sp>
      <p:sp>
        <p:nvSpPr>
          <p:cNvPr id="4" name="Date Placeholder 3"/>
          <p:cNvSpPr>
            <a:spLocks noGrp="1"/>
          </p:cNvSpPr>
          <p:nvPr>
            <p:ph type="dt" sz="half" idx="4294967295"/>
          </p:nvPr>
        </p:nvSpPr>
        <p:spPr>
          <a:xfrm>
            <a:off x="0" y="6248400"/>
            <a:ext cx="2133600" cy="457200"/>
          </a:xfrm>
          <a:prstGeom prst="rect">
            <a:avLst/>
          </a:prstGeom>
        </p:spPr>
        <p:txBody>
          <a:bodyPr/>
          <a:lstStyle/>
          <a:p>
            <a:r>
              <a:rPr lang="en-US" altLang="zh-TW"/>
              <a:t>Fall 09</a:t>
            </a:r>
            <a:endParaRPr lang="en-US" altLang="en-US"/>
          </a:p>
        </p:txBody>
      </p:sp>
      <p:pic>
        <p:nvPicPr>
          <p:cNvPr id="10" name="Picture 2" descr="http://www.frankkryder.com/oldnatl.jpg">
            <a:hlinkClick r:id="rId2"/>
          </p:cNvPr>
          <p:cNvPicPr>
            <a:picLocks noGrp="1" noChangeAspect="1" noChangeArrowheads="1"/>
          </p:cNvPicPr>
          <p:nvPr>
            <p:ph idx="1"/>
          </p:nvPr>
        </p:nvPicPr>
        <p:blipFill>
          <a:blip r:embed="rId3" cstate="print"/>
          <a:srcRect/>
          <a:stretch>
            <a:fillRect/>
          </a:stretch>
        </p:blipFill>
        <p:spPr bwMode="auto">
          <a:xfrm>
            <a:off x="1120887" y="1600200"/>
            <a:ext cx="6902225" cy="4525963"/>
          </a:xfrm>
          <a:prstGeom prst="rect">
            <a:avLst/>
          </a:prstGeom>
          <a:noFill/>
        </p:spPr>
      </p:pic>
      <p:sp>
        <p:nvSpPr>
          <p:cNvPr id="11"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zh-TW" dirty="0"/>
              <a:t>Banks today</a:t>
            </a:r>
            <a:endParaRPr lang="zh-TW" altLang="en-US" dirty="0"/>
          </a:p>
        </p:txBody>
      </p:sp>
      <p:sp>
        <p:nvSpPr>
          <p:cNvPr id="7" name="Slide Number Placeholder 6"/>
          <p:cNvSpPr>
            <a:spLocks noGrp="1"/>
          </p:cNvSpPr>
          <p:nvPr>
            <p:ph type="sldNum" sz="quarter" idx="10"/>
          </p:nvPr>
        </p:nvSpPr>
        <p:spPr/>
        <p:txBody>
          <a:bodyPr/>
          <a:lstStyle/>
          <a:p>
            <a:pPr>
              <a:defRPr/>
            </a:pPr>
            <a:fld id="{115E942A-6D57-4C31-9132-E9F26A69E2AF}" type="slidenum">
              <a:rPr lang="en-US" altLang="en-US" smtClean="0"/>
              <a:pPr>
                <a:defRPr/>
              </a:pPr>
              <a:t>15</a:t>
            </a:fld>
            <a:endParaRPr lang="en-US" altLang="en-US"/>
          </a:p>
        </p:txBody>
      </p:sp>
      <p:sp>
        <p:nvSpPr>
          <p:cNvPr id="11"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pic>
        <p:nvPicPr>
          <p:cNvPr id="13" name="Picture 2" descr="http://lh3.googleusercontent.com/-STz_JyOfb80/UDTil_FLAcI/AAAAAAAAAK0/SvrlI8iS0xw/s620/mobile-banking-android-and-iPhone-apps.png">
            <a:hlinkClick r:id="rId2"/>
          </p:cNvPr>
          <p:cNvPicPr>
            <a:picLocks noGrp="1" noChangeAspect="1" noChangeArrowheads="1"/>
          </p:cNvPicPr>
          <p:nvPr>
            <p:ph idx="1"/>
          </p:nvPr>
        </p:nvPicPr>
        <p:blipFill>
          <a:blip r:embed="rId3" cstate="print"/>
          <a:srcRect/>
          <a:stretch>
            <a:fillRect/>
          </a:stretch>
        </p:blipFill>
        <p:spPr bwMode="auto">
          <a:xfrm>
            <a:off x="779977" y="1600200"/>
            <a:ext cx="7584045" cy="45259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TW">
                <a:ea typeface="PMingLiU" pitchFamily="18" charset="-120"/>
              </a:rPr>
              <a:t>Multiple Role of Banks</a:t>
            </a:r>
          </a:p>
        </p:txBody>
      </p:sp>
      <p:sp>
        <p:nvSpPr>
          <p:cNvPr id="22" name="Slide Number Placeholder 4"/>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7C0CBF22-6152-402F-90A7-0F009D2D3824}" type="slidenum">
              <a:rPr lang="en-US" altLang="en-US" sz="1400"/>
              <a:pPr/>
              <a:t>16</a:t>
            </a:fld>
            <a:endParaRPr lang="en-US" altLang="en-US" sz="1400"/>
          </a:p>
        </p:txBody>
      </p:sp>
      <p:sp>
        <p:nvSpPr>
          <p:cNvPr id="135179" name="AutoShape 11"/>
          <p:cNvSpPr>
            <a:spLocks noChangeArrowheads="1"/>
          </p:cNvSpPr>
          <p:nvPr/>
        </p:nvSpPr>
        <p:spPr bwMode="auto">
          <a:xfrm>
            <a:off x="6248400" y="4530436"/>
            <a:ext cx="2057400" cy="997528"/>
          </a:xfrm>
          <a:prstGeom prst="ellipse">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rPr>
              <a:t>Conduit for</a:t>
            </a:r>
          </a:p>
          <a:p>
            <a:pPr algn="ctr"/>
            <a:r>
              <a:rPr lang="en-US" altLang="zh-TW" sz="2000" dirty="0">
                <a:latin typeface="+mn-lt"/>
                <a:ea typeface="PMingLiU" pitchFamily="18" charset="-120"/>
              </a:rPr>
              <a:t>Monetary Policy</a:t>
            </a:r>
          </a:p>
        </p:txBody>
      </p:sp>
      <p:cxnSp>
        <p:nvCxnSpPr>
          <p:cNvPr id="135180" name="AutoShape 12"/>
          <p:cNvCxnSpPr>
            <a:cxnSpLocks noChangeShapeType="1"/>
            <a:stCxn id="29" idx="6"/>
            <a:endCxn id="135171" idx="2"/>
          </p:cNvCxnSpPr>
          <p:nvPr/>
        </p:nvCxnSpPr>
        <p:spPr bwMode="auto">
          <a:xfrm>
            <a:off x="2362200" y="3771900"/>
            <a:ext cx="1045028" cy="0"/>
          </a:xfrm>
          <a:prstGeom prst="straightConnector1">
            <a:avLst/>
          </a:prstGeom>
          <a:ln>
            <a:headEnd/>
            <a:tailEnd/>
          </a:ln>
        </p:spPr>
        <p:style>
          <a:lnRef idx="3">
            <a:schemeClr val="accent3"/>
          </a:lnRef>
          <a:fillRef idx="0">
            <a:schemeClr val="accent3"/>
          </a:fillRef>
          <a:effectRef idx="2">
            <a:schemeClr val="accent3"/>
          </a:effectRef>
          <a:fontRef idx="minor">
            <a:schemeClr val="tx1"/>
          </a:fontRef>
        </p:style>
      </p:cxnSp>
      <p:cxnSp>
        <p:nvCxnSpPr>
          <p:cNvPr id="135181" name="AutoShape 13"/>
          <p:cNvCxnSpPr>
            <a:cxnSpLocks noChangeShapeType="1"/>
            <a:stCxn id="30" idx="7"/>
            <a:endCxn id="135171" idx="3"/>
          </p:cNvCxnSpPr>
          <p:nvPr/>
        </p:nvCxnSpPr>
        <p:spPr bwMode="auto">
          <a:xfrm flipV="1">
            <a:off x="2518101" y="4385551"/>
            <a:ext cx="1215933" cy="290970"/>
          </a:xfrm>
          <a:prstGeom prst="straightConnector1">
            <a:avLst/>
          </a:prstGeom>
          <a:ln>
            <a:headEnd/>
            <a:tailEnd/>
          </a:ln>
        </p:spPr>
        <p:style>
          <a:lnRef idx="3">
            <a:schemeClr val="accent3"/>
          </a:lnRef>
          <a:fillRef idx="0">
            <a:schemeClr val="accent3"/>
          </a:fillRef>
          <a:effectRef idx="2">
            <a:schemeClr val="accent3"/>
          </a:effectRef>
          <a:fontRef idx="minor">
            <a:schemeClr val="tx1"/>
          </a:fontRef>
        </p:style>
      </p:cxnSp>
      <p:cxnSp>
        <p:nvCxnSpPr>
          <p:cNvPr id="135182" name="AutoShape 14"/>
          <p:cNvCxnSpPr>
            <a:cxnSpLocks noChangeShapeType="1"/>
            <a:stCxn id="31" idx="0"/>
            <a:endCxn id="135171" idx="4"/>
          </p:cNvCxnSpPr>
          <p:nvPr/>
        </p:nvCxnSpPr>
        <p:spPr bwMode="auto">
          <a:xfrm flipV="1">
            <a:off x="4523014" y="4639734"/>
            <a:ext cx="0" cy="380559"/>
          </a:xfrm>
          <a:prstGeom prst="straightConnector1">
            <a:avLst/>
          </a:prstGeom>
          <a:ln>
            <a:headEnd/>
            <a:tailEnd/>
          </a:ln>
        </p:spPr>
        <p:style>
          <a:lnRef idx="3">
            <a:schemeClr val="accent3"/>
          </a:lnRef>
          <a:fillRef idx="0">
            <a:schemeClr val="accent3"/>
          </a:fillRef>
          <a:effectRef idx="2">
            <a:schemeClr val="accent3"/>
          </a:effectRef>
          <a:fontRef idx="minor">
            <a:schemeClr val="tx1"/>
          </a:fontRef>
        </p:style>
      </p:cxnSp>
      <p:cxnSp>
        <p:nvCxnSpPr>
          <p:cNvPr id="135183" name="AutoShape 15"/>
          <p:cNvCxnSpPr>
            <a:cxnSpLocks noChangeShapeType="1"/>
            <a:stCxn id="28" idx="5"/>
            <a:endCxn id="135171" idx="1"/>
          </p:cNvCxnSpPr>
          <p:nvPr/>
        </p:nvCxnSpPr>
        <p:spPr bwMode="auto">
          <a:xfrm>
            <a:off x="2518101" y="2688731"/>
            <a:ext cx="1215933" cy="469518"/>
          </a:xfrm>
          <a:prstGeom prst="straightConnector1">
            <a:avLst/>
          </a:prstGeom>
          <a:ln>
            <a:headEnd/>
            <a:tailEnd/>
          </a:ln>
        </p:spPr>
        <p:style>
          <a:lnRef idx="3">
            <a:schemeClr val="accent3"/>
          </a:lnRef>
          <a:fillRef idx="0">
            <a:schemeClr val="accent3"/>
          </a:fillRef>
          <a:effectRef idx="2">
            <a:schemeClr val="accent3"/>
          </a:effectRef>
          <a:fontRef idx="minor">
            <a:schemeClr val="tx1"/>
          </a:fontRef>
        </p:style>
      </p:cxnSp>
      <p:cxnSp>
        <p:nvCxnSpPr>
          <p:cNvPr id="135184" name="AutoShape 16"/>
          <p:cNvCxnSpPr>
            <a:cxnSpLocks noChangeShapeType="1"/>
            <a:stCxn id="135171" idx="0"/>
            <a:endCxn id="27" idx="4"/>
          </p:cNvCxnSpPr>
          <p:nvPr/>
        </p:nvCxnSpPr>
        <p:spPr bwMode="auto">
          <a:xfrm flipV="1">
            <a:off x="4523014" y="2410273"/>
            <a:ext cx="0" cy="493793"/>
          </a:xfrm>
          <a:prstGeom prst="straightConnector1">
            <a:avLst/>
          </a:prstGeom>
          <a:ln>
            <a:headEnd/>
            <a:tailEnd/>
          </a:ln>
        </p:spPr>
        <p:style>
          <a:lnRef idx="3">
            <a:schemeClr val="accent3"/>
          </a:lnRef>
          <a:fillRef idx="0">
            <a:schemeClr val="accent3"/>
          </a:fillRef>
          <a:effectRef idx="2">
            <a:schemeClr val="accent3"/>
          </a:effectRef>
          <a:fontRef idx="minor">
            <a:schemeClr val="tx1"/>
          </a:fontRef>
        </p:style>
      </p:cxnSp>
      <p:cxnSp>
        <p:nvCxnSpPr>
          <p:cNvPr id="135185" name="AutoShape 17"/>
          <p:cNvCxnSpPr>
            <a:cxnSpLocks noChangeShapeType="1"/>
            <a:stCxn id="135171" idx="7"/>
            <a:endCxn id="26" idx="3"/>
          </p:cNvCxnSpPr>
          <p:nvPr/>
        </p:nvCxnSpPr>
        <p:spPr bwMode="auto">
          <a:xfrm flipV="1">
            <a:off x="5311994" y="2688731"/>
            <a:ext cx="1237705" cy="469518"/>
          </a:xfrm>
          <a:prstGeom prst="straightConnector1">
            <a:avLst/>
          </a:prstGeom>
          <a:ln>
            <a:headEnd/>
            <a:tailEnd/>
          </a:ln>
        </p:spPr>
        <p:style>
          <a:lnRef idx="3">
            <a:schemeClr val="accent3"/>
          </a:lnRef>
          <a:fillRef idx="0">
            <a:schemeClr val="accent3"/>
          </a:fillRef>
          <a:effectRef idx="2">
            <a:schemeClr val="accent3"/>
          </a:effectRef>
          <a:fontRef idx="minor">
            <a:schemeClr val="tx1"/>
          </a:fontRef>
        </p:style>
      </p:cxnSp>
      <p:cxnSp>
        <p:nvCxnSpPr>
          <p:cNvPr id="135186" name="AutoShape 18"/>
          <p:cNvCxnSpPr>
            <a:cxnSpLocks noChangeShapeType="1"/>
            <a:stCxn id="135171" idx="6"/>
            <a:endCxn id="25" idx="2"/>
          </p:cNvCxnSpPr>
          <p:nvPr/>
        </p:nvCxnSpPr>
        <p:spPr bwMode="auto">
          <a:xfrm>
            <a:off x="5638800" y="3771900"/>
            <a:ext cx="1143000" cy="0"/>
          </a:xfrm>
          <a:prstGeom prst="straightConnector1">
            <a:avLst/>
          </a:prstGeom>
          <a:ln>
            <a:headEnd/>
            <a:tailEnd/>
          </a:ln>
        </p:spPr>
        <p:style>
          <a:lnRef idx="3">
            <a:schemeClr val="accent3"/>
          </a:lnRef>
          <a:fillRef idx="0">
            <a:schemeClr val="accent3"/>
          </a:fillRef>
          <a:effectRef idx="2">
            <a:schemeClr val="accent3"/>
          </a:effectRef>
          <a:fontRef idx="minor">
            <a:schemeClr val="tx1"/>
          </a:fontRef>
        </p:style>
      </p:cxnSp>
      <p:cxnSp>
        <p:nvCxnSpPr>
          <p:cNvPr id="135187" name="AutoShape 19"/>
          <p:cNvCxnSpPr>
            <a:cxnSpLocks noChangeShapeType="1"/>
            <a:stCxn id="135179" idx="1"/>
            <a:endCxn id="135171" idx="5"/>
          </p:cNvCxnSpPr>
          <p:nvPr/>
        </p:nvCxnSpPr>
        <p:spPr bwMode="auto">
          <a:xfrm flipH="1" flipV="1">
            <a:off x="5311994" y="4385551"/>
            <a:ext cx="1237705" cy="290970"/>
          </a:xfrm>
          <a:prstGeom prst="straightConnector1">
            <a:avLst/>
          </a:prstGeom>
          <a:ln>
            <a:headEnd/>
            <a:tailEnd/>
          </a:ln>
        </p:spPr>
        <p:style>
          <a:lnRef idx="3">
            <a:schemeClr val="accent3"/>
          </a:lnRef>
          <a:fillRef idx="0">
            <a:schemeClr val="accent3"/>
          </a:fillRef>
          <a:effectRef idx="2">
            <a:schemeClr val="accent3"/>
          </a:effectRef>
          <a:fontRef idx="minor">
            <a:schemeClr val="tx1"/>
          </a:fontRef>
        </p:style>
      </p:cxnSp>
      <p:sp>
        <p:nvSpPr>
          <p:cNvPr id="2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are Commercial Banks?</a:t>
            </a:r>
          </a:p>
        </p:txBody>
      </p:sp>
      <p:sp>
        <p:nvSpPr>
          <p:cNvPr id="25" name="AutoShape 11"/>
          <p:cNvSpPr>
            <a:spLocks noChangeArrowheads="1"/>
          </p:cNvSpPr>
          <p:nvPr/>
        </p:nvSpPr>
        <p:spPr bwMode="auto">
          <a:xfrm>
            <a:off x="6781800" y="3273136"/>
            <a:ext cx="2057400" cy="997528"/>
          </a:xfrm>
          <a:prstGeom prst="ellipse">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Credit </a:t>
            </a:r>
          </a:p>
          <a:p>
            <a:pPr algn="ctr"/>
            <a:r>
              <a:rPr lang="en-US" altLang="zh-TW" sz="2000" dirty="0">
                <a:ea typeface="PMingLiU" pitchFamily="18" charset="-120"/>
              </a:rPr>
              <a:t>Enhancement</a:t>
            </a:r>
          </a:p>
        </p:txBody>
      </p:sp>
      <p:sp>
        <p:nvSpPr>
          <p:cNvPr id="26" name="AutoShape 11"/>
          <p:cNvSpPr>
            <a:spLocks noChangeArrowheads="1"/>
          </p:cNvSpPr>
          <p:nvPr/>
        </p:nvSpPr>
        <p:spPr bwMode="auto">
          <a:xfrm>
            <a:off x="6248400" y="1837288"/>
            <a:ext cx="2057400" cy="997528"/>
          </a:xfrm>
          <a:prstGeom prst="ellipse">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Liquidity </a:t>
            </a:r>
          </a:p>
          <a:p>
            <a:pPr algn="ctr"/>
            <a:r>
              <a:rPr lang="en-US" altLang="zh-TW" sz="2000" dirty="0">
                <a:ea typeface="PMingLiU" pitchFamily="18" charset="-120"/>
              </a:rPr>
              <a:t>Providers</a:t>
            </a:r>
          </a:p>
        </p:txBody>
      </p:sp>
      <p:sp>
        <p:nvSpPr>
          <p:cNvPr id="27" name="AutoShape 11"/>
          <p:cNvSpPr>
            <a:spLocks noChangeArrowheads="1"/>
          </p:cNvSpPr>
          <p:nvPr/>
        </p:nvSpPr>
        <p:spPr bwMode="auto">
          <a:xfrm>
            <a:off x="3494314" y="1412745"/>
            <a:ext cx="2057400" cy="997528"/>
          </a:xfrm>
          <a:prstGeom prst="ellipse">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Borrower</a:t>
            </a:r>
          </a:p>
        </p:txBody>
      </p:sp>
      <p:sp>
        <p:nvSpPr>
          <p:cNvPr id="28" name="AutoShape 11"/>
          <p:cNvSpPr>
            <a:spLocks noChangeArrowheads="1"/>
          </p:cNvSpPr>
          <p:nvPr/>
        </p:nvSpPr>
        <p:spPr bwMode="auto">
          <a:xfrm>
            <a:off x="762000" y="1837288"/>
            <a:ext cx="2057400" cy="997528"/>
          </a:xfrm>
          <a:prstGeom prst="ellipse">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rPr>
              <a:t>Lender</a:t>
            </a:r>
          </a:p>
        </p:txBody>
      </p:sp>
      <p:sp>
        <p:nvSpPr>
          <p:cNvPr id="29" name="AutoShape 11"/>
          <p:cNvSpPr>
            <a:spLocks noChangeArrowheads="1"/>
          </p:cNvSpPr>
          <p:nvPr/>
        </p:nvSpPr>
        <p:spPr bwMode="auto">
          <a:xfrm>
            <a:off x="304800" y="3273136"/>
            <a:ext cx="2057400" cy="997528"/>
          </a:xfrm>
          <a:prstGeom prst="ellipse">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Payment</a:t>
            </a:r>
          </a:p>
          <a:p>
            <a:pPr algn="ctr"/>
            <a:r>
              <a:rPr lang="en-US" altLang="zh-TW" sz="2000" dirty="0">
                <a:ea typeface="PMingLiU" pitchFamily="18" charset="-120"/>
              </a:rPr>
              <a:t>Channel</a:t>
            </a:r>
          </a:p>
        </p:txBody>
      </p:sp>
      <p:sp>
        <p:nvSpPr>
          <p:cNvPr id="30" name="AutoShape 11"/>
          <p:cNvSpPr>
            <a:spLocks noChangeArrowheads="1"/>
          </p:cNvSpPr>
          <p:nvPr/>
        </p:nvSpPr>
        <p:spPr bwMode="auto">
          <a:xfrm>
            <a:off x="762000" y="4530436"/>
            <a:ext cx="2057400" cy="997528"/>
          </a:xfrm>
          <a:prstGeom prst="ellipse">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rPr>
              <a:t>Custody Agents</a:t>
            </a:r>
          </a:p>
        </p:txBody>
      </p:sp>
      <p:sp>
        <p:nvSpPr>
          <p:cNvPr id="31" name="AutoShape 11"/>
          <p:cNvSpPr>
            <a:spLocks noChangeArrowheads="1"/>
          </p:cNvSpPr>
          <p:nvPr/>
        </p:nvSpPr>
        <p:spPr bwMode="auto">
          <a:xfrm>
            <a:off x="3494314" y="5020293"/>
            <a:ext cx="2057400" cy="997528"/>
          </a:xfrm>
          <a:prstGeom prst="ellipse">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rPr>
              <a:t>Trustees</a:t>
            </a:r>
          </a:p>
        </p:txBody>
      </p:sp>
      <p:sp>
        <p:nvSpPr>
          <p:cNvPr id="135171" name="AutoShape 3"/>
          <p:cNvSpPr>
            <a:spLocks noChangeArrowheads="1"/>
          </p:cNvSpPr>
          <p:nvPr/>
        </p:nvSpPr>
        <p:spPr bwMode="auto">
          <a:xfrm>
            <a:off x="3407228" y="2904066"/>
            <a:ext cx="2231572" cy="1735668"/>
          </a:xfrm>
          <a:prstGeom prst="ellipse">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a:latin typeface="+mn-lt"/>
                <a:ea typeface="PMingLiU" pitchFamily="18" charset="-120"/>
              </a:rPr>
              <a:t>Banks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fade">
                                      <p:cBhvr>
                                        <p:cTn id="7" dur="500"/>
                                        <p:tgtEl>
                                          <p:spTgt spid="135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183"/>
                                        </p:tgtEl>
                                        <p:attrNameLst>
                                          <p:attrName>style.visibility</p:attrName>
                                        </p:attrNameLst>
                                      </p:cBhvr>
                                      <p:to>
                                        <p:strVal val="visible"/>
                                      </p:to>
                                    </p:set>
                                    <p:animEffect transition="in" filter="fade">
                                      <p:cBhvr>
                                        <p:cTn id="12" dur="500"/>
                                        <p:tgtEl>
                                          <p:spTgt spid="13518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5184"/>
                                        </p:tgtEl>
                                        <p:attrNameLst>
                                          <p:attrName>style.visibility</p:attrName>
                                        </p:attrNameLst>
                                      </p:cBhvr>
                                      <p:to>
                                        <p:strVal val="visible"/>
                                      </p:to>
                                    </p:set>
                                    <p:animEffect transition="in" filter="fade">
                                      <p:cBhvr>
                                        <p:cTn id="20" dur="500"/>
                                        <p:tgtEl>
                                          <p:spTgt spid="13518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5185"/>
                                        </p:tgtEl>
                                        <p:attrNameLst>
                                          <p:attrName>style.visibility</p:attrName>
                                        </p:attrNameLst>
                                      </p:cBhvr>
                                      <p:to>
                                        <p:strVal val="visible"/>
                                      </p:to>
                                    </p:set>
                                    <p:animEffect transition="in" filter="fade">
                                      <p:cBhvr>
                                        <p:cTn id="28" dur="500"/>
                                        <p:tgtEl>
                                          <p:spTgt spid="13518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5186"/>
                                        </p:tgtEl>
                                        <p:attrNameLst>
                                          <p:attrName>style.visibility</p:attrName>
                                        </p:attrNameLst>
                                      </p:cBhvr>
                                      <p:to>
                                        <p:strVal val="visible"/>
                                      </p:to>
                                    </p:set>
                                    <p:animEffect transition="in" filter="fade">
                                      <p:cBhvr>
                                        <p:cTn id="36" dur="500"/>
                                        <p:tgtEl>
                                          <p:spTgt spid="13518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5187"/>
                                        </p:tgtEl>
                                        <p:attrNameLst>
                                          <p:attrName>style.visibility</p:attrName>
                                        </p:attrNameLst>
                                      </p:cBhvr>
                                      <p:to>
                                        <p:strVal val="visible"/>
                                      </p:to>
                                    </p:set>
                                    <p:animEffect transition="in" filter="fade">
                                      <p:cBhvr>
                                        <p:cTn id="44" dur="500"/>
                                        <p:tgtEl>
                                          <p:spTgt spid="13518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5179"/>
                                        </p:tgtEl>
                                        <p:attrNameLst>
                                          <p:attrName>style.visibility</p:attrName>
                                        </p:attrNameLst>
                                      </p:cBhvr>
                                      <p:to>
                                        <p:strVal val="visible"/>
                                      </p:to>
                                    </p:set>
                                    <p:animEffect transition="in" filter="fade">
                                      <p:cBhvr>
                                        <p:cTn id="47" dur="500"/>
                                        <p:tgtEl>
                                          <p:spTgt spid="13517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5182"/>
                                        </p:tgtEl>
                                        <p:attrNameLst>
                                          <p:attrName>style.visibility</p:attrName>
                                        </p:attrNameLst>
                                      </p:cBhvr>
                                      <p:to>
                                        <p:strVal val="visible"/>
                                      </p:to>
                                    </p:set>
                                    <p:animEffect transition="in" filter="fade">
                                      <p:cBhvr>
                                        <p:cTn id="52" dur="500"/>
                                        <p:tgtEl>
                                          <p:spTgt spid="1351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35181"/>
                                        </p:tgtEl>
                                        <p:attrNameLst>
                                          <p:attrName>style.visibility</p:attrName>
                                        </p:attrNameLst>
                                      </p:cBhvr>
                                      <p:to>
                                        <p:strVal val="visible"/>
                                      </p:to>
                                    </p:set>
                                    <p:animEffect transition="in" filter="fade">
                                      <p:cBhvr>
                                        <p:cTn id="60" dur="500"/>
                                        <p:tgtEl>
                                          <p:spTgt spid="13518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35180"/>
                                        </p:tgtEl>
                                        <p:attrNameLst>
                                          <p:attrName>style.visibility</p:attrName>
                                        </p:attrNameLst>
                                      </p:cBhvr>
                                      <p:to>
                                        <p:strVal val="visible"/>
                                      </p:to>
                                    </p:set>
                                    <p:animEffect transition="in" filter="fade">
                                      <p:cBhvr>
                                        <p:cTn id="68" dur="500"/>
                                        <p:tgtEl>
                                          <p:spTgt spid="13518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9" grpId="0" animBg="1"/>
      <p:bldP spid="25" grpId="0" animBg="1"/>
      <p:bldP spid="26" grpId="0" animBg="1"/>
      <p:bldP spid="27" grpId="0" animBg="1"/>
      <p:bldP spid="28" grpId="0" animBg="1"/>
      <p:bldP spid="29" grpId="0" animBg="1"/>
      <p:bldP spid="30" grpId="0" animBg="1"/>
      <p:bldP spid="31" grpId="0" animBg="1"/>
      <p:bldP spid="1351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The very special role of banks: money creation</a:t>
            </a:r>
            <a:endParaRPr lang="zh-TW" altLang="en-US" dirty="0"/>
          </a:p>
        </p:txBody>
      </p:sp>
      <p:sp>
        <p:nvSpPr>
          <p:cNvPr id="3" name="Slide Number Placeholder 2"/>
          <p:cNvSpPr>
            <a:spLocks noGrp="1"/>
          </p:cNvSpPr>
          <p:nvPr>
            <p:ph type="sldNum" sz="quarter" idx="10"/>
          </p:nvPr>
        </p:nvSpPr>
        <p:spPr/>
        <p:txBody>
          <a:bodyPr/>
          <a:lstStyle/>
          <a:p>
            <a:fld id="{315E9AFD-F812-4B7C-9364-00DC22051B08}" type="slidenum">
              <a:rPr lang="en-US" altLang="en-US" smtClean="0"/>
              <a:pPr/>
              <a:t>17</a:t>
            </a:fld>
            <a:endParaRPr lang="en-US" altLang="en-US"/>
          </a:p>
        </p:txBody>
      </p:sp>
      <p:pic>
        <p:nvPicPr>
          <p:cNvPr id="1028" name="Picture 4" descr="http://positivemoney.org/wp-content/uploads/2012/04/Oct-Conf-PROBLEM.0171.jpg">
            <a:hlinkClick r:id="rId2"/>
          </p:cNvPr>
          <p:cNvPicPr>
            <a:picLocks noChangeAspect="1" noChangeArrowheads="1"/>
          </p:cNvPicPr>
          <p:nvPr/>
        </p:nvPicPr>
        <p:blipFill>
          <a:blip r:embed="rId3" cstate="print"/>
          <a:srcRect/>
          <a:stretch>
            <a:fillRect/>
          </a:stretch>
        </p:blipFill>
        <p:spPr bwMode="auto">
          <a:xfrm>
            <a:off x="495300" y="1295400"/>
            <a:ext cx="8039100" cy="4524375"/>
          </a:xfrm>
          <a:prstGeom prst="rect">
            <a:avLst/>
          </a:prstGeom>
          <a:noFill/>
        </p:spPr>
      </p:pic>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are Commercial Banks?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Money creation: how it works</a:t>
            </a:r>
            <a:endParaRPr lang="zh-TW" altLang="en-US" dirty="0"/>
          </a:p>
        </p:txBody>
      </p:sp>
      <p:sp>
        <p:nvSpPr>
          <p:cNvPr id="3" name="Slide Number Placeholder 2"/>
          <p:cNvSpPr>
            <a:spLocks noGrp="1"/>
          </p:cNvSpPr>
          <p:nvPr>
            <p:ph type="sldNum" sz="quarter" idx="10"/>
          </p:nvPr>
        </p:nvSpPr>
        <p:spPr/>
        <p:txBody>
          <a:bodyPr/>
          <a:lstStyle/>
          <a:p>
            <a:pPr>
              <a:defRPr/>
            </a:pPr>
            <a:fld id="{315E9AFD-F812-4B7C-9364-00DC22051B08}" type="slidenum">
              <a:rPr lang="en-US" altLang="en-US" smtClean="0"/>
              <a:pPr>
                <a:defRPr/>
              </a:pPr>
              <a:t>18</a:t>
            </a:fld>
            <a:endParaRPr lang="en-US" altLang="en-US"/>
          </a:p>
        </p:txBody>
      </p:sp>
      <p:sp>
        <p:nvSpPr>
          <p:cNvPr id="76805" name="AutoShape 5" descr="data:image/png;base64,iVBORw0KGgoAAAANSUhEUgAAAJgAAACICAMAAAAsytKIAAAAhFBMVEX////+/v79/f0AAAC3t7dgYGDs7Ozr6+sXFxfi4uLFxcWEhIRaWlpGRkbLy8vn5+f09PRnZ2dDQ0O9vb2RkZF9fX3Z2dmqqqpycnIRERHc3Nzy8vJra2s+Pj7R0dFUVFQ2NjaioqKJiYmTk5MfHx8qKiqdnZ0xMTE5OTklJSVMTEwTExOhTurRAAAOOElEQVR4nO1caWOiPBAOCYfcIKecKl5l////e2cmwSrWrvbdtfuhs2ohQHiYzJkMy9j/JE1jXOOMcRZ1u51uUgu0wfd7SeMcYGksSgzRZGKtW7JJ+25ggAAhBI0Y9TrqSuEVBBR49g8As8uVwFGE8Qx80TrfjUkSDxtx3NAWyhYLPNEm0fdzrDqI0yFEVJzEHv4VhoiD6LsAaSTfdXpaDRU1cJQ1KXGW3ovSUU1ce5UiSHNAAl60osxpG00GqzhT2/VGCMMmWByhvQYYsgBvri+EByLPIjJaUbBuPRxBTSMLsmlFk3M6+1Wmg6xnncBwBdKQAZAoaYyAJV7WccVOVg+t2OaKvy8hHDY9Fsge4h2gCMpYR3Gviz6rkGfEJvuwekvzVxrbyhD7pCZM+M8qd7AHrATE5uFtwFOIS7zOxM79q1AuHprnnjgmdG9kFjezY8Eme4FUHgvzfIXpvonB+rCjPwILeSPdc74V46YmVUMOhQf/YM1O77IR+anGMM9Wb5tw6ofzPwqNYODTVtv9qrBJAVDK+WAM+ZwN0Awyh45JQ2mDPVf0+CycNOVPA0N2RelOpCHtkQzpp7K6iXDoYOSMIzKSIg3Gq160G6Zioj+KC3GYG/HLJV9Nog337nN2KzXTfnHMCDXZD9YZYqfXTCrxH0SGfma9yjopbziwQdkknHjJr+2UJsdMY+bgHWxlUQBN0ogeof1ZisAzk/GUY8qCzCgiMmkaZ3Ng0mViPDSgbFGUizGRDsFk8v+trXSAkvEYZgXSNGEjWogHnh16yJsWbYkmJTFKwItRuPZ1eDA+9IHHjbpR9IF0krgfDsft4x3l3ogeVI4u6IsvxjySwdvXNEFTIcMUL5MlgycNCz+1H3YzCKYwMocEj/qrC19kjuSY9hXGKWC5K9ZkyEnvIdLp3Vw6okeBcWbqo1tRj/S1i71wuy/CUizh5UIcaqZiPpC1U5xLUXu0G/k89eG4lb5DerGNWJRzf/E4cXsr9geuDBdmGv0yl7d7uI/JFINtXqC+SFsCu8NeZPbDj6d0Xd443LzttjZTgTzjHViI91SWAunpinMLV/uTn5RXSkuXw/U1Xi/NWnXYLdCdcRWmfyYd/AwMVHHTi7RTaOEZ88zDZJbNDbdG2sumsdf4JejZvZzMSIj50pN0qThCHjMZ4E+AaVJ3EGCxFH3O371ieYIAQePsPU62N0CFTT6nOujE08HWtKgoNGuDYZEzFLNcCcLvuCJTREzkVSnWB/VYn6mCJsNmHiV7YXSTAQdvBKKLt+DaxfWFIMIDPBMrTIq2YsWZtT/WiejpBF2b98+KtrGkryChsJuV2JhKJ+4Ck0d5EgtiOZfXmmCHKiU4F6FEIUZdL8QaxKRaAkCMgYQYWLhecmfnsWS10G+eHPqsD/2hkrjk7EImljKQ+oRjKF1ORr6WZAezDN1zOy5ZrfErjpXwK44d2DZRitFmPBWwa53ayNkZwVHoc4GUeQvLU2+IVBaIds5pxEhqcR8YqGIJAxCdVYx1Y99xZRtl/nOOalZvsTGKAxipWISGSBDYKFyzXQKwfSvWNwmlxmWWwu2mpdh8MiXBSYzJLRg6nYTLzsR6M/EOo3tjDO4xuVgt2tNagJ3MhWElwqsBWA5IW+DYm9jtxebO86PTzPvRid7tE0tGseiiCdHF/BoezAfQEUvJOLQFrldIVf0QmIgjy/JEwUC14l6IHIB13eq48gHYotB/HasPr5QqCZJcdrSJdg1FBiW7nkRZsQa3rM1eTkPIOJ3ZqV+QkZkHgmdgKGMZ8EWsTusTGHKWCgc0U+BQ9hqPRfbhzIomRxQyeS/LlU9GDtV6KzBTUAZ4MoiQ0WchJz7juPL07WBOhvNDZIV4iz1PCCcRTWjifAECY3mLwBZgLmwh5nJzwTK8R12QGVJuAqCBhYkreYrkVqQLUYbsLE71ZgdXqKj5jkHW29PxuB4L1qzRLJjlzikWASYoRhQsS7hs2I93HTVXcuTuSXiYSp3ZZi38cMqkTL1XERJZBOBpk1X3ejxTFAJZmFlKX1zbUYRb3IY0KsTJFm4/4KXzLUqWsvwYhR6WMiYChTBEnEyuFP4msVfYdvVbsit1ln3RpH7VxiO92PoYJ3LgpPWwD/s9iFoXi30STQqqQZq1W/j9OPqvIbiPt1zsepuxd79SgG12xIkch0z/uO35HwvsXyZ9TROAZFJZ9auMWCBSGTRQxJT2GA9wzj9WxL9AxA7M8cGD2tKZ8v6ErnMDTkWTWYbrbWwZfL1uEpAYQlpoH3w5SXRAJ0shi0NWolhvLS7n4bQvJlZfIhkbIIRRLEGOgkWp3FIsAlYnOxhTJv2snMp5Dan0hMaoOXrCd7w9U6midRzBYni74ep07ZLOzedInl00zWMINjtHBnqa6njW0zSbAL+ZYSbgc6d4nrPgTYxBtxwur7j4VSm0PCC15B3vB9Korry88QeM0s6QznzbQkwX6o58CppLq4KaVW16h9svo01L4Yg2mVT5RFW7jeorMieyLPNimwi9Ef2lzbtk2/BBIiOfE3V5JylAcogSogzC9HMaRm4ex6fy27Ihir9AzYzKssTvRNmcXEXbidI0HZq3TuKhf5oUdEgoSvkME3VXlL/T2clNdGaQYicwVjE9iuBDxOFzQeeE+JKCVTcp0/kgAGuHmzNv6QvWTY3Mxd772rR2zsPR23QimM+04AzbUgE7K4yMgdQkj5wJ59dW5BGSudF5l8sOKUpV7WpmFPIANPUzA8oVxy7iwmkRSHtPme6F/5/ySwbxtwHnO2ukW8KQ17k5i5O5IFG4oPpyE3c4r6MnqVYShpuyE/qpVcP5OI949UEojlq58lvfP62X/hKpXa/HEf6MY3tsl367hO9p3fby6FPk9/4J+sAt6BW7aJfQ7XotD7fHk++3QGvMTa+VAiVBz8oSckErotkYiJSTU4CTYmUcRio6MbvxoNYBHyYUq00f2LWM86u8jHHL9NIq1KY7LUUJd8/SkN1oq5wR8zP4jSoM4GEjyeCyII5w+gIO4uyz5T+91g3xlJFjvhPBF+KaaMSsR3cxkYVEw0YXlKA+0skfq323K6Afp8SZLIBqN/CYyTaCePsEvexQSv38aVwsjAFKaIAjhAiaM1plSg+wlUDimUC0yqq3DZsvF1ySPXrwGwNrrCMkVYML53ZLQHcwgIlHwBSMT8dDMFZegFeaTMs2cJM9Tg0EBuDJClxBMDHI7z6f7tHFchgNHOdNu+2NGrVcP7pxD52yfJ+V++oetz+jri2ztsNB7WN3LRckUj/tXYSoH9NGNLcLLDNkhtjKkU6OQyTNXdd4JlnmfCztZ40/mVRmD/uK7FUU9zlZa407bSNLgDpxTC26wd1O8OaksrhC1VhMWnoWuDRvyqKtc1c87wMj58FH6ZFZkaqSBxjIQa6Dsl3Gpwnku92wEDIBCvmtJpRgQfRdmSZHbvK0t5SzXKCKctUGgclSDACWqgmylSuDsE+7RmBEChj2HKjldgRG3umJJEqxIZqUpngPR7Npc/XIcv4DwKbV8YdIzZW8BNiTjpzc90uAgT9J9IfJJHl6DcdYnpWPUiaTsddw7LmhJB6/Rvg/DNg/h/Yi4X+GZ/LcF8mYSsEfITm//CqOPTWQZNJfxLGweJxsckovsmNV4xkPUpy/0I49HSu+yFx8hX6A/QD7AfYyYJpaNbuaeLosNvguYOdl0Guae61v4Jgq070ExW/fZfkGYB+6gZs06juGMjC83ruk3tua/wDHWNHU13P9VuDZ8xKi1wPjbOPOGy3P/n6Owa2yeWPo3cy9/AD7AfYD7AfYD7AfYD/AfoD9APsB9leAacy6BKZdA+N/EJh2C+zTJL8qhM45jzi3Y3taM3Iy2RS5+tPA1KqT6eP1UcQ22+mdSJZtGVVMsIXh1OzzZUFuCOHJsqByX24oxzYH76RKhU7eDYjfAsM1z6gof6kuxla+tMCq7dF3ZQGSEDhMn67wRqfStKeaomCkZc58aU11tna1Nm+y/98MJXIsjAO7yuGT27Zd6pSoJ9m5fDcM1oMq1bnHMHt9IYfRSIl27l+c0d++ivc5MKq7sJqp5hqYspWv/zqH9wvsZWp+Vp3DDydhqCIzIH2f5JwHh/VUeJY4ybHo5oUXv+EYrhAXYwHXyl6c2HVMLXK2DfZHjc7mSO/O3KV67Id0m1KVGfxsD2Vcm6M7qMIz/B223rzw4vfA/FJ1C73A5+AnrNsPtEddQ7epOHzMMWo0x+GyAC1ijleHhs0vi9KseP5oxY0VImCKUEr9QPanflhZsMBg71U2qLAI7KN3rKgKwRwP13cIjNqKw2uuNjccuwFmGfbVvj97FgTWXDdxIW+tzV6KplqBYfsr67C0UdY4wt9N3zl9kp8rAeGv4+lVfklV2tj5dYszJpfnVG1xfdwb7I133UuH72vLSoKZXHDuCt/vDcM7r8bAxtg0/mUTtPnxdXVl4/XzcsvGh5b3xnI5W+AZvcbwr1o8Y2xFx27frEPrlr1FpmlN9aRYAwmfMDSt8L3FDKHJuiJosc1Z0+U5cP3ssEUFrLOmOvmg3A4pirLdbesLqRMJV6VrkuSgdpl7WlyXmz5Bzh+45CBi1z1E7zyT06WN8Pre8L6N4N5937fClgZGU28gcBb75kUN87dQXUe6yPn5pRa58h6PT5cT/QUKhHqnRf6G4K1G/3vZhZpq1rrYgEuNpnffXHqz9NG15L9JPiHpZIDKmefbdm7/G1TZiTgXqRn9d8rVnLqVLB+unG78h4CBy96lgePkDId1t3X/Gdo2JGdLJrZ5Pr0g8Q8QeoQuyFPBRPE//k+Mv0bFCoH9g4TAsifK+l5FSSbYcbX4B2m1/w/H93QQrP1gFAAAAABJRU5ErkJggg==">
            <a:hlinkClick r:id="rId2"/>
          </p:cNvPr>
          <p:cNvSpPr>
            <a:spLocks noChangeAspect="1" noChangeArrowheads="1"/>
          </p:cNvSpPr>
          <p:nvPr/>
        </p:nvSpPr>
        <p:spPr bwMode="auto">
          <a:xfrm>
            <a:off x="38100" y="-776288"/>
            <a:ext cx="1809750" cy="161925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76807" name="AutoShape 7" descr="data:image/png;base64,iVBORw0KGgoAAAANSUhEUgAAAJgAAACICAMAAAAsytKIAAAAhFBMVEX////+/v79/f0AAAC3t7dgYGDs7Ozr6+sXFxfi4uLFxcWEhIRaWlpGRkbLy8vn5+f09PRnZ2dDQ0O9vb2RkZF9fX3Z2dmqqqpycnIRERHc3Nzy8vJra2s+Pj7R0dFUVFQ2NjaioqKJiYmTk5MfHx8qKiqdnZ0xMTE5OTklJSVMTEwTExOhTurRAAAOOElEQVR4nO1caWOiPBAOCYfcIKecKl5l////e2cmwSrWrvbdtfuhs2ohQHiYzJkMy9j/JE1jXOOMcRZ1u51uUgu0wfd7SeMcYGksSgzRZGKtW7JJ+25ggAAhBI0Y9TrqSuEVBBR49g8As8uVwFGE8Qx80TrfjUkSDxtx3NAWyhYLPNEm0fdzrDqI0yFEVJzEHv4VhoiD6LsAaSTfdXpaDRU1cJQ1KXGW3ovSUU1ce5UiSHNAAl60osxpG00GqzhT2/VGCMMmWByhvQYYsgBvri+EByLPIjJaUbBuPRxBTSMLsmlFk3M6+1Wmg6xnncBwBdKQAZAoaYyAJV7WccVOVg+t2OaKvy8hHDY9Fsge4h2gCMpYR3Gviz6rkGfEJvuwekvzVxrbyhD7pCZM+M8qd7AHrATE5uFtwFOIS7zOxM79q1AuHprnnjgmdG9kFjezY8Eme4FUHgvzfIXpvonB+rCjPwILeSPdc74V46YmVUMOhQf/YM1O77IR+anGMM9Wb5tw6ofzPwqNYODTVtv9qrBJAVDK+WAM+ZwN0Awyh45JQ2mDPVf0+CycNOVPA0N2RelOpCHtkQzpp7K6iXDoYOSMIzKSIg3Gq160G6Zioj+KC3GYG/HLJV9Nog337nN2KzXTfnHMCDXZD9YZYqfXTCrxH0SGfma9yjopbziwQdkknHjJr+2UJsdMY+bgHWxlUQBN0ogeof1ZisAzk/GUY8qCzCgiMmkaZ3Ng0mViPDSgbFGUizGRDsFk8v+trXSAkvEYZgXSNGEjWogHnh16yJsWbYkmJTFKwItRuPZ1eDA+9IHHjbpR9IF0krgfDsft4x3l3ogeVI4u6IsvxjySwdvXNEFTIcMUL5MlgycNCz+1H3YzCKYwMocEj/qrC19kjuSY9hXGKWC5K9ZkyEnvIdLp3Vw6okeBcWbqo1tRj/S1i71wuy/CUizh5UIcaqZiPpC1U5xLUXu0G/k89eG4lb5DerGNWJRzf/E4cXsr9geuDBdmGv0yl7d7uI/JFINtXqC+SFsCu8NeZPbDj6d0Xd443LzttjZTgTzjHViI91SWAunpinMLV/uTn5RXSkuXw/U1Xi/NWnXYLdCdcRWmfyYd/AwMVHHTi7RTaOEZ88zDZJbNDbdG2sumsdf4JejZvZzMSIj50pN0qThCHjMZ4E+AaVJ3EGCxFH3O371ieYIAQePsPU62N0CFTT6nOujE08HWtKgoNGuDYZEzFLNcCcLvuCJTREzkVSnWB/VYn6mCJsNmHiV7YXSTAQdvBKKLt+DaxfWFIMIDPBMrTIq2YsWZtT/WiejpBF2b98+KtrGkryChsJuV2JhKJ+4Ck0d5EgtiOZfXmmCHKiU4F6FEIUZdL8QaxKRaAkCMgYQYWLhecmfnsWS10G+eHPqsD/2hkrjk7EImljKQ+oRjKF1ORr6WZAezDN1zOy5ZrfErjpXwK44d2DZRitFmPBWwa53ayNkZwVHoc4GUeQvLU2+IVBaIds5pxEhqcR8YqGIJAxCdVYx1Y99xZRtl/nOOalZvsTGKAxipWISGSBDYKFyzXQKwfSvWNwmlxmWWwu2mpdh8MiXBSYzJLRg6nYTLzsR6M/EOo3tjDO4xuVgt2tNagJ3MhWElwqsBWA5IW+DYm9jtxebO86PTzPvRid7tE0tGseiiCdHF/BoezAfQEUvJOLQFrldIVf0QmIgjy/JEwUC14l6IHIB13eq48gHYotB/HasPr5QqCZJcdrSJdg1FBiW7nkRZsQa3rM1eTkPIOJ3ZqV+QkZkHgmdgKGMZ8EWsTusTGHKWCgc0U+BQ9hqPRfbhzIomRxQyeS/LlU9GDtV6KzBTUAZ4MoiQ0WchJz7juPL07WBOhvNDZIV4iz1PCCcRTWjifAECY3mLwBZgLmwh5nJzwTK8R12QGVJuAqCBhYkreYrkVqQLUYbsLE71ZgdXqKj5jkHW29PxuB4L1qzRLJjlzikWASYoRhQsS7hs2I93HTVXcuTuSXiYSp3ZZi38cMqkTL1XERJZBOBpk1X3ejxTFAJZmFlKX1zbUYRb3IY0KsTJFm4/4KXzLUqWsvwYhR6WMiYChTBEnEyuFP4msVfYdvVbsit1ln3RpH7VxiO92PoYJ3LgpPWwD/s9iFoXi30STQqqQZq1W/j9OPqvIbiPt1zsepuxd79SgG12xIkch0z/uO35HwvsXyZ9TROAZFJZ9auMWCBSGTRQxJT2GA9wzj9WxL9AxA7M8cGD2tKZ8v6ErnMDTkWTWYbrbWwZfL1uEpAYQlpoH3w5SXRAJ0shi0NWolhvLS7n4bQvJlZfIhkbIIRRLEGOgkWp3FIsAlYnOxhTJv2snMp5Dan0hMaoOXrCd7w9U6midRzBYni74ep07ZLOzedInl00zWMINjtHBnqa6njW0zSbAL+ZYSbgc6d4nrPgTYxBtxwur7j4VSm0PCC15B3vB9Korry88QeM0s6QznzbQkwX6o58CppLq4KaVW16h9svo01L4Yg2mVT5RFW7jeorMieyLPNimwi9Ef2lzbtk2/BBIiOfE3V5JylAcogSogzC9HMaRm4ex6fy27Ihir9AzYzKssTvRNmcXEXbidI0HZq3TuKhf5oUdEgoSvkME3VXlL/T2clNdGaQYicwVjE9iuBDxOFzQeeE+JKCVTcp0/kgAGuHmzNv6QvWTY3Mxd772rR2zsPR23QimM+04AzbUgE7K4yMgdQkj5wJ59dW5BGSudF5l8sOKUpV7WpmFPIANPUzA8oVxy7iwmkRSHtPme6F/5/ySwbxtwHnO2ukW8KQ17k5i5O5IFG4oPpyE3c4r6MnqVYShpuyE/qpVcP5OI949UEojlq58lvfP62X/hKpXa/HEf6MY3tsl367hO9p3fby6FPk9/4J+sAt6BW7aJfQ7XotD7fHk++3QGvMTa+VAiVBz8oSckErotkYiJSTU4CTYmUcRio6MbvxoNYBHyYUq00f2LWM86u8jHHL9NIq1KY7LUUJd8/SkN1oq5wR8zP4jSoM4GEjyeCyII5w+gIO4uyz5T+91g3xlJFjvhPBF+KaaMSsR3cxkYVEw0YXlKA+0skfq323K6Afp8SZLIBqN/CYyTaCePsEvexQSv38aVwsjAFKaIAjhAiaM1plSg+wlUDimUC0yqq3DZsvF1ySPXrwGwNrrCMkVYML53ZLQHcwgIlHwBSMT8dDMFZegFeaTMs2cJM9Tg0EBuDJClxBMDHI7z6f7tHFchgNHOdNu+2NGrVcP7pxD52yfJ+V++oetz+jri2ztsNB7WN3LRckUj/tXYSoH9NGNLcLLDNkhtjKkU6OQyTNXdd4JlnmfCztZ40/mVRmD/uK7FUU9zlZa407bSNLgDpxTC26wd1O8OaksrhC1VhMWnoWuDRvyqKtc1c87wMj58FH6ZFZkaqSBxjIQa6Dsl3Gpwnku92wEDIBCvmtJpRgQfRdmSZHbvK0t5SzXKCKctUGgclSDACWqgmylSuDsE+7RmBEChj2HKjldgRG3umJJEqxIZqUpngPR7Npc/XIcv4DwKbV8YdIzZW8BNiTjpzc90uAgT9J9IfJJHl6DcdYnpWPUiaTsddw7LmhJB6/Rvg/DNg/h/Yi4X+GZ/LcF8mYSsEfITm//CqOPTWQZNJfxLGweJxsckovsmNV4xkPUpy/0I49HSu+yFx8hX6A/QD7AfYyYJpaNbuaeLosNvguYOdl0Guae61v4Jgq070ExW/fZfkGYB+6gZs06juGMjC83ruk3tua/wDHWNHU13P9VuDZ8xKi1wPjbOPOGy3P/n6Owa2yeWPo3cy9/AD7AfYD7AfYD7AfYD/AfoD9APsB9leAacy6BKZdA+N/EJh2C+zTJL8qhM45jzi3Y3taM3Iy2RS5+tPA1KqT6eP1UcQ22+mdSJZtGVVMsIXh1OzzZUFuCOHJsqByX24oxzYH76RKhU7eDYjfAsM1z6gof6kuxla+tMCq7dF3ZQGSEDhMn67wRqfStKeaomCkZc58aU11tna1Nm+y/98MJXIsjAO7yuGT27Zd6pSoJ9m5fDcM1oMq1bnHMHt9IYfRSIl27l+c0d++ivc5MKq7sJqp5hqYspWv/zqH9wvsZWp+Vp3DDydhqCIzIH2f5JwHh/VUeJY4ybHo5oUXv+EYrhAXYwHXyl6c2HVMLXK2DfZHjc7mSO/O3KV67Id0m1KVGfxsD2Vcm6M7qMIz/B223rzw4vfA/FJ1C73A5+AnrNsPtEddQ7epOHzMMWo0x+GyAC1ijleHhs0vi9KseP5oxY0VImCKUEr9QPanflhZsMBg71U2qLAI7KN3rKgKwRwP13cIjNqKw2uuNjccuwFmGfbVvj97FgTWXDdxIW+tzV6KplqBYfsr67C0UdY4wt9N3zl9kp8rAeGv4+lVfklV2tj5dYszJpfnVG1xfdwb7I133UuH72vLSoKZXHDuCt/vDcM7r8bAxtg0/mUTtPnxdXVl4/XzcsvGh5b3xnI5W+AZvcbwr1o8Y2xFx27frEPrlr1FpmlN9aRYAwmfMDSt8L3FDKHJuiJosc1Z0+U5cP3ssEUFrLOmOvmg3A4pirLdbesLqRMJV6VrkuSgdpl7WlyXmz5Bzh+45CBi1z1E7zyT06WN8Pre8L6N4N5937fClgZGU28gcBb75kUN87dQXUe6yPn5pRa58h6PT5cT/QUKhHqnRf6G4K1G/3vZhZpq1rrYgEuNpnffXHqz9NG15L9JPiHpZIDKmefbdm7/G1TZiTgXqRn9d8rVnLqVLB+unG78h4CBy96lgePkDId1t3X/Gdo2JGdLJrZ5Pr0g8Q8QeoQuyFPBRPE//k+Mv0bFCoH9g4TAsifK+l5FSSbYcbX4B2m1/w/H93QQrP1gFAAAAABJRU5ErkJggg==">
            <a:hlinkClick r:id="rId2"/>
          </p:cNvPr>
          <p:cNvSpPr>
            <a:spLocks noChangeAspect="1" noChangeArrowheads="1"/>
          </p:cNvSpPr>
          <p:nvPr/>
        </p:nvSpPr>
        <p:spPr bwMode="auto">
          <a:xfrm>
            <a:off x="38100" y="-776288"/>
            <a:ext cx="1809750" cy="161925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pic>
        <p:nvPicPr>
          <p:cNvPr id="76809" name="Picture 9" descr="http://classroomclipart.com/images/gallery/Clipart/Black_and_White_Clipart/Architecture/TN_money%20_bank_outline_213.jpg">
            <a:hlinkClick r:id="rId2"/>
          </p:cNvPr>
          <p:cNvPicPr>
            <a:picLocks noChangeAspect="1" noChangeArrowheads="1"/>
          </p:cNvPicPr>
          <p:nvPr/>
        </p:nvPicPr>
        <p:blipFill>
          <a:blip r:embed="rId3" cstate="print"/>
          <a:srcRect/>
          <a:stretch>
            <a:fillRect/>
          </a:stretch>
        </p:blipFill>
        <p:spPr bwMode="auto">
          <a:xfrm>
            <a:off x="3733800" y="1295400"/>
            <a:ext cx="2057400" cy="1840833"/>
          </a:xfrm>
          <a:prstGeom prst="rect">
            <a:avLst/>
          </a:prstGeom>
          <a:noFill/>
        </p:spPr>
      </p:pic>
      <p:sp>
        <p:nvSpPr>
          <p:cNvPr id="14" name="Curved Right Arrow 13"/>
          <p:cNvSpPr/>
          <p:nvPr/>
        </p:nvSpPr>
        <p:spPr>
          <a:xfrm rot="10800000">
            <a:off x="5715000" y="2286000"/>
            <a:ext cx="914400" cy="1981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Curved Right Arrow 14"/>
          <p:cNvSpPr/>
          <p:nvPr/>
        </p:nvSpPr>
        <p:spPr>
          <a:xfrm>
            <a:off x="2819400" y="2431382"/>
            <a:ext cx="914400" cy="1905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76811" name="Picture 11" descr="C:\Program Files\Microsoft Office\MEDIA\CAGCAT10\j0195812.wmf"/>
          <p:cNvPicPr>
            <a:picLocks noChangeAspect="1" noChangeArrowheads="1"/>
          </p:cNvPicPr>
          <p:nvPr/>
        </p:nvPicPr>
        <p:blipFill>
          <a:blip r:embed="rId4" cstate="print"/>
          <a:srcRect/>
          <a:stretch>
            <a:fillRect/>
          </a:stretch>
        </p:blipFill>
        <p:spPr bwMode="auto">
          <a:xfrm>
            <a:off x="3810000" y="3345782"/>
            <a:ext cx="1773022" cy="1824228"/>
          </a:xfrm>
          <a:prstGeom prst="rect">
            <a:avLst/>
          </a:prstGeom>
          <a:noFill/>
        </p:spPr>
      </p:pic>
      <p:sp>
        <p:nvSpPr>
          <p:cNvPr id="17" name="Rectangle 16"/>
          <p:cNvSpPr/>
          <p:nvPr/>
        </p:nvSpPr>
        <p:spPr>
          <a:xfrm>
            <a:off x="6858000" y="2286000"/>
            <a:ext cx="19812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The bank deposits the money from the loan into a </a:t>
            </a:r>
            <a:r>
              <a:rPr lang="en-US" altLang="zh-TW" sz="2400" b="1" dirty="0">
                <a:solidFill>
                  <a:srgbClr val="FF0000"/>
                </a:solidFill>
              </a:rPr>
              <a:t>deposit</a:t>
            </a:r>
            <a:r>
              <a:rPr lang="en-US" altLang="zh-TW" sz="2400" dirty="0"/>
              <a:t> account for the business</a:t>
            </a:r>
            <a:endParaRPr lang="zh-TW" altLang="en-US" sz="2400" dirty="0"/>
          </a:p>
        </p:txBody>
      </p:sp>
      <p:sp>
        <p:nvSpPr>
          <p:cNvPr id="18" name="Rectangle 17"/>
          <p:cNvSpPr/>
          <p:nvPr/>
        </p:nvSpPr>
        <p:spPr>
          <a:xfrm>
            <a:off x="609600" y="2286000"/>
            <a:ext cx="19812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The bank makes a </a:t>
            </a:r>
            <a:r>
              <a:rPr lang="en-US" altLang="zh-TW" sz="2400" b="1" dirty="0">
                <a:solidFill>
                  <a:srgbClr val="FF0000"/>
                </a:solidFill>
              </a:rPr>
              <a:t>loan</a:t>
            </a:r>
            <a:r>
              <a:rPr lang="en-US" altLang="zh-TW" sz="2400" dirty="0"/>
              <a:t> to the business</a:t>
            </a:r>
            <a:endParaRPr lang="zh-TW" altLang="en-US" sz="2400" dirty="0"/>
          </a:p>
        </p:txBody>
      </p:sp>
      <p:sp>
        <p:nvSpPr>
          <p:cNvPr id="19" name="TextBox 18"/>
          <p:cNvSpPr txBox="1"/>
          <p:nvPr/>
        </p:nvSpPr>
        <p:spPr>
          <a:xfrm>
            <a:off x="609600" y="1447800"/>
            <a:ext cx="2819400" cy="685800"/>
          </a:xfrm>
          <a:prstGeom prst="rect">
            <a:avLst/>
          </a:prstGeom>
          <a:solidFill>
            <a:schemeClr val="accent1">
              <a:lumMod val="20000"/>
              <a:lumOff val="80000"/>
            </a:schemeClr>
          </a:solidFill>
        </p:spPr>
        <p:txBody>
          <a:bodyPr vert="horz" wrap="square" lIns="91440" tIns="45720" rIns="91440" bIns="45720" rtlCol="0" anchor="ctr">
            <a:normAutofit fontScale="5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altLang="zh-TW" sz="4400" b="0" i="0" u="none" strike="noStrike" kern="1200" cap="none" spc="0" normalizeH="0" baseline="0" noProof="0" dirty="0">
                <a:ln>
                  <a:noFill/>
                </a:ln>
                <a:solidFill>
                  <a:schemeClr val="tx1"/>
                </a:solidFill>
                <a:effectLst/>
                <a:uLnTx/>
                <a:uFillTx/>
                <a:latin typeface="+mj-lt"/>
                <a:ea typeface="+mj-ea"/>
                <a:cs typeface="+mj-cs"/>
              </a:rPr>
              <a:t>The loan is an </a:t>
            </a:r>
            <a:r>
              <a:rPr kumimoji="0" lang="en-US" altLang="zh-TW" sz="4400" b="1" i="0" u="none" strike="noStrike" kern="1200" cap="none" spc="0" normalizeH="0" baseline="0" noProof="0" dirty="0">
                <a:ln>
                  <a:noFill/>
                </a:ln>
                <a:solidFill>
                  <a:srgbClr val="FF0000"/>
                </a:solidFill>
                <a:effectLst/>
                <a:uLnTx/>
                <a:uFillTx/>
                <a:latin typeface="+mj-lt"/>
                <a:ea typeface="+mj-ea"/>
                <a:cs typeface="+mj-cs"/>
              </a:rPr>
              <a:t>asset</a:t>
            </a:r>
            <a:r>
              <a:rPr kumimoji="0" lang="en-US" altLang="zh-TW" sz="4400" b="0" i="0" u="none" strike="noStrike" kern="1200" cap="none" spc="0" normalizeH="0" baseline="0" noProof="0" dirty="0">
                <a:ln>
                  <a:noFill/>
                </a:ln>
                <a:solidFill>
                  <a:schemeClr val="tx1"/>
                </a:solidFill>
                <a:effectLst/>
                <a:uLnTx/>
                <a:uFillTx/>
                <a:latin typeface="+mj-lt"/>
                <a:ea typeface="+mj-ea"/>
                <a:cs typeface="+mj-cs"/>
              </a:rPr>
              <a:t> for </a:t>
            </a:r>
            <a:r>
              <a:rPr kumimoji="0" lang="en-US" altLang="zh-TW" sz="4400" b="0" i="0" u="none" strike="noStrike" kern="1200" cap="none" spc="0" normalizeH="0" baseline="0" noProof="0" dirty="0" err="1">
                <a:ln>
                  <a:noFill/>
                </a:ln>
                <a:solidFill>
                  <a:schemeClr val="tx1"/>
                </a:solidFill>
                <a:effectLst/>
                <a:uLnTx/>
                <a:uFillTx/>
                <a:latin typeface="+mj-lt"/>
                <a:ea typeface="+mj-ea"/>
                <a:cs typeface="+mj-cs"/>
              </a:rPr>
              <a:t>th</a:t>
            </a:r>
            <a:r>
              <a:rPr lang="en-US" altLang="zh-TW" sz="4400" dirty="0">
                <a:latin typeface="+mj-lt"/>
                <a:ea typeface="+mj-ea"/>
                <a:cs typeface="+mj-cs"/>
              </a:rPr>
              <a:t>e bank</a:t>
            </a:r>
            <a:endParaRPr kumimoji="0" lang="zh-TW"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0" name="TextBox 19"/>
          <p:cNvSpPr txBox="1"/>
          <p:nvPr/>
        </p:nvSpPr>
        <p:spPr>
          <a:xfrm>
            <a:off x="6096000" y="1447800"/>
            <a:ext cx="2819400" cy="685800"/>
          </a:xfrm>
          <a:prstGeom prst="rect">
            <a:avLst/>
          </a:prstGeom>
          <a:solidFill>
            <a:schemeClr val="accent1">
              <a:lumMod val="20000"/>
              <a:lumOff val="80000"/>
            </a:schemeClr>
          </a:solidFill>
        </p:spPr>
        <p:txBody>
          <a:bodyPr vert="horz" wrap="square" lIns="91440" tIns="45720" rIns="91440" bIns="45720" rtlCol="0" anchor="ctr">
            <a:normAutofit fontScale="5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altLang="zh-TW" sz="4400" b="0" i="0" u="none" strike="noStrike" kern="1200" cap="none" spc="0" normalizeH="0" baseline="0" noProof="0" dirty="0">
                <a:ln>
                  <a:noFill/>
                </a:ln>
                <a:solidFill>
                  <a:schemeClr val="tx1"/>
                </a:solidFill>
                <a:effectLst/>
                <a:uLnTx/>
                <a:uFillTx/>
                <a:latin typeface="+mj-lt"/>
                <a:ea typeface="+mj-ea"/>
                <a:cs typeface="+mj-cs"/>
              </a:rPr>
              <a:t>The deposit is a </a:t>
            </a:r>
            <a:r>
              <a:rPr kumimoji="0" lang="en-US" altLang="zh-TW" sz="4400" b="1" i="0" u="none" strike="noStrike" kern="1200" cap="none" spc="0" normalizeH="0" baseline="0" noProof="0" dirty="0">
                <a:ln>
                  <a:noFill/>
                </a:ln>
                <a:solidFill>
                  <a:srgbClr val="FF0000"/>
                </a:solidFill>
                <a:effectLst/>
                <a:uLnTx/>
                <a:uFillTx/>
                <a:latin typeface="+mj-lt"/>
                <a:ea typeface="+mj-ea"/>
                <a:cs typeface="+mj-cs"/>
              </a:rPr>
              <a:t>liability</a:t>
            </a:r>
            <a:r>
              <a:rPr kumimoji="0" lang="en-US" altLang="zh-TW" sz="4400" b="0" i="0" u="none" strike="noStrike" kern="1200" cap="none" spc="0" normalizeH="0" baseline="0" noProof="0" dirty="0">
                <a:ln>
                  <a:noFill/>
                </a:ln>
                <a:solidFill>
                  <a:schemeClr val="tx1"/>
                </a:solidFill>
                <a:effectLst/>
                <a:uLnTx/>
                <a:uFillTx/>
                <a:latin typeface="+mj-lt"/>
                <a:ea typeface="+mj-ea"/>
                <a:cs typeface="+mj-cs"/>
              </a:rPr>
              <a:t> for the</a:t>
            </a:r>
            <a:r>
              <a:rPr lang="en-US" altLang="zh-TW" sz="4400" dirty="0">
                <a:latin typeface="+mj-lt"/>
                <a:ea typeface="+mj-ea"/>
                <a:cs typeface="+mj-cs"/>
              </a:rPr>
              <a:t> bank</a:t>
            </a:r>
            <a:endParaRPr kumimoji="0" lang="zh-TW"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1" name="Rectangle 20"/>
          <p:cNvSpPr/>
          <p:nvPr/>
        </p:nvSpPr>
        <p:spPr>
          <a:xfrm>
            <a:off x="1219200" y="5257800"/>
            <a:ext cx="6705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Bank deposits are part of the </a:t>
            </a:r>
            <a:r>
              <a:rPr lang="en-US" altLang="zh-TW" sz="2400" b="1" dirty="0"/>
              <a:t>money supply</a:t>
            </a:r>
            <a:endParaRPr lang="zh-TW" altLang="en-US" sz="2400" b="1" dirty="0"/>
          </a:p>
        </p:txBody>
      </p:sp>
      <p:sp>
        <p:nvSpPr>
          <p:cNvPr id="1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are Commercial Banks?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76809"/>
                                        </p:tgtEl>
                                        <p:attrNameLst>
                                          <p:attrName>style.visibility</p:attrName>
                                        </p:attrNameLst>
                                      </p:cBhvr>
                                      <p:to>
                                        <p:strVal val="visible"/>
                                      </p:to>
                                    </p:set>
                                    <p:animEffect transition="in" filter="fade">
                                      <p:cBhvr>
                                        <p:cTn id="7" dur="1000"/>
                                        <p:tgtEl>
                                          <p:spTgt spid="76809"/>
                                        </p:tgtEl>
                                      </p:cBhvr>
                                    </p:animEffect>
                                    <p:anim calcmode="lin" valueType="num">
                                      <p:cBhvr>
                                        <p:cTn id="8" dur="1000" fill="hold"/>
                                        <p:tgtEl>
                                          <p:spTgt spid="76809"/>
                                        </p:tgtEl>
                                        <p:attrNameLst>
                                          <p:attrName>style.rotation</p:attrName>
                                        </p:attrNameLst>
                                      </p:cBhvr>
                                      <p:tavLst>
                                        <p:tav tm="0">
                                          <p:val>
                                            <p:fltVal val="720"/>
                                          </p:val>
                                        </p:tav>
                                        <p:tav tm="100000">
                                          <p:val>
                                            <p:fltVal val="0"/>
                                          </p:val>
                                        </p:tav>
                                      </p:tavLst>
                                    </p:anim>
                                    <p:anim calcmode="lin" valueType="num">
                                      <p:cBhvr>
                                        <p:cTn id="9" dur="1000" fill="hold"/>
                                        <p:tgtEl>
                                          <p:spTgt spid="76809"/>
                                        </p:tgtEl>
                                        <p:attrNameLst>
                                          <p:attrName>ppt_h</p:attrName>
                                        </p:attrNameLst>
                                      </p:cBhvr>
                                      <p:tavLst>
                                        <p:tav tm="0">
                                          <p:val>
                                            <p:fltVal val="0"/>
                                          </p:val>
                                        </p:tav>
                                        <p:tav tm="100000">
                                          <p:val>
                                            <p:strVal val="#ppt_h"/>
                                          </p:val>
                                        </p:tav>
                                      </p:tavLst>
                                    </p:anim>
                                    <p:anim calcmode="lin" valueType="num">
                                      <p:cBhvr>
                                        <p:cTn id="10" dur="1000" fill="hold"/>
                                        <p:tgtEl>
                                          <p:spTgt spid="76809"/>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6809"/>
                                        </p:tgtEl>
                                        <p:attrNameLst>
                                          <p:attrName>style.visibility</p:attrName>
                                        </p:attrNameLst>
                                      </p:cBhvr>
                                      <p:to>
                                        <p:strVal val="visible"/>
                                      </p:to>
                                    </p:set>
                                    <p:animEffect transition="in" filter="dissolve">
                                      <p:cBhvr>
                                        <p:cTn id="15" dur="1000"/>
                                        <p:tgtEl>
                                          <p:spTgt spid="7680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nodeType="withEffect">
                                  <p:stCondLst>
                                    <p:cond delay="0"/>
                                  </p:stCondLst>
                                  <p:childTnLst>
                                    <p:set>
                                      <p:cBhvr>
                                        <p:cTn id="23" dur="1" fill="hold">
                                          <p:stCondLst>
                                            <p:cond delay="0"/>
                                          </p:stCondLst>
                                        </p:cTn>
                                        <p:tgtEl>
                                          <p:spTgt spid="76811"/>
                                        </p:tgtEl>
                                        <p:attrNameLst>
                                          <p:attrName>style.visibility</p:attrName>
                                        </p:attrNameLst>
                                      </p:cBhvr>
                                      <p:to>
                                        <p:strVal val="visible"/>
                                      </p:to>
                                    </p:set>
                                    <p:animEffect transition="in" filter="dissolve">
                                      <p:cBhvr>
                                        <p:cTn id="24" dur="500"/>
                                        <p:tgtEl>
                                          <p:spTgt spid="768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1000"/>
                                        <p:tgtEl>
                                          <p:spTgt spid="1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10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P spid="19" grpId="0" animBg="1"/>
      <p:bldP spid="20"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 in Hong Kong: digital banking developments and implications</a:t>
            </a:r>
          </a:p>
        </p:txBody>
      </p:sp>
      <p:sp>
        <p:nvSpPr>
          <p:cNvPr id="3" name="Content Placeholder 2"/>
          <p:cNvSpPr>
            <a:spLocks noGrp="1"/>
          </p:cNvSpPr>
          <p:nvPr>
            <p:ph idx="1"/>
          </p:nvPr>
        </p:nvSpPr>
        <p:spPr/>
        <p:txBody>
          <a:bodyPr/>
          <a:lstStyle/>
          <a:p>
            <a:r>
              <a:rPr lang="en-US" dirty="0"/>
              <a:t>Group 2</a:t>
            </a:r>
          </a:p>
          <a:p>
            <a:r>
              <a:rPr lang="en-US" dirty="0"/>
              <a:t>Video</a:t>
            </a:r>
          </a:p>
          <a:p>
            <a:r>
              <a:rPr lang="en-US" dirty="0">
                <a:hlinkClick r:id="rId2"/>
              </a:rPr>
              <a:t>https://drive.google.com/file/d/10q84pxiGauRLVrAv2oVCBGiKpyY-7ScK/view</a:t>
            </a:r>
            <a:endParaRPr lang="en-US" dirty="0"/>
          </a:p>
          <a:p>
            <a:r>
              <a:rPr lang="en-US" dirty="0"/>
              <a:t>Article</a:t>
            </a:r>
          </a:p>
          <a:p>
            <a:r>
              <a:rPr lang="en-US" dirty="0">
                <a:hlinkClick r:id="rId3"/>
              </a:rPr>
              <a:t>https://blog.startupr.hk/virtual-banking-in-hong-kong/</a:t>
            </a:r>
            <a:endParaRPr lang="en-US" dirty="0"/>
          </a:p>
          <a:p>
            <a:endParaRPr lang="en-US" dirty="0"/>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19</a:t>
            </a:fld>
            <a:endParaRPr lang="en-US" altLang="en-US"/>
          </a:p>
        </p:txBody>
      </p:sp>
      <p:sp>
        <p:nvSpPr>
          <p:cNvPr id="5" name="Footer Placeholder 4"/>
          <p:cNvSpPr>
            <a:spLocks noGrp="1"/>
          </p:cNvSpPr>
          <p:nvPr>
            <p:ph type="ftr" sz="quarter" idx="11"/>
          </p:nvPr>
        </p:nvSpPr>
        <p:spPr/>
        <p:txBody>
          <a:bodyPr/>
          <a:lstStyle/>
          <a:p>
            <a:r>
              <a:rPr lang="en-US" altLang="zh-TW" dirty="0"/>
              <a:t>What are Commercial Banks?</a:t>
            </a:r>
          </a:p>
        </p:txBody>
      </p:sp>
    </p:spTree>
    <p:extLst>
      <p:ext uri="{BB962C8B-B14F-4D97-AF65-F5344CB8AC3E}">
        <p14:creationId xmlns:p14="http://schemas.microsoft.com/office/powerpoint/2010/main" val="405686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2</a:t>
            </a:fld>
            <a:endParaRPr lang="en-US" altLang="en-US" dirty="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a:ea typeface="SimSun" pitchFamily="2" charset="-122"/>
              </a:rPr>
              <a:t>Foundations of</a:t>
            </a:r>
          </a:p>
          <a:p>
            <a:pPr algn="ctr"/>
            <a:r>
              <a:rPr lang="en-US" altLang="zh-CN" dirty="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Basics of</a:t>
            </a:r>
          </a:p>
          <a:p>
            <a:pPr algn="ctr"/>
            <a:r>
              <a:rPr lang="en-US" altLang="zh-CN" dirty="0">
                <a:ea typeface="SimSun" pitchFamily="2" charset="-122"/>
              </a:rPr>
              <a:t>Interest Rates</a:t>
            </a: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a:ea typeface="SimSun" pitchFamily="2" charset="-122"/>
              </a:rPr>
              <a:t>Pricing of Financial Assets</a:t>
            </a: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DCF</a:t>
            </a: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Stock </a:t>
            </a:r>
          </a:p>
          <a:p>
            <a:pPr algn="ctr"/>
            <a:r>
              <a:rPr lang="en-US" altLang="zh-CN" dirty="0">
                <a:ea typeface="SimSun" pitchFamily="2" charset="-122"/>
              </a:rPr>
              <a:t>Valuation</a:t>
            </a:r>
          </a:p>
        </p:txBody>
      </p:sp>
      <p:sp>
        <p:nvSpPr>
          <p:cNvPr id="59" name="Rectangle 3"/>
          <p:cNvSpPr>
            <a:spLocks noChangeArrowheads="1"/>
          </p:cNvSpPr>
          <p:nvPr/>
        </p:nvSpPr>
        <p:spPr bwMode="auto">
          <a:xfrm>
            <a:off x="5715000" y="4495800"/>
            <a:ext cx="1447800" cy="9144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r>
              <a:rPr lang="en-US" altLang="zh-CN" dirty="0">
                <a:ea typeface="SimSun" pitchFamily="2" charset="-122"/>
              </a:rPr>
              <a:t>Asset </a:t>
            </a:r>
          </a:p>
          <a:p>
            <a:pPr algn="ctr"/>
            <a:r>
              <a:rPr lang="en-US" altLang="zh-CN" dirty="0">
                <a:ea typeface="SimSun" pitchFamily="2" charset="-122"/>
              </a:rPr>
              <a:t>Pricing </a:t>
            </a:r>
          </a:p>
          <a:p>
            <a:pPr algn="ctr"/>
            <a:r>
              <a:rPr lang="en-US" altLang="zh-CN" dirty="0">
                <a:ea typeface="SimSun" pitchFamily="2" charset="-122"/>
              </a:rPr>
              <a:t>Models</a:t>
            </a:r>
          </a:p>
        </p:txBody>
      </p:sp>
    </p:spTree>
    <p:extLst>
      <p:ext uri="{BB962C8B-B14F-4D97-AF65-F5344CB8AC3E}">
        <p14:creationId xmlns:p14="http://schemas.microsoft.com/office/powerpoint/2010/main" val="118631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200" y="1004119"/>
            <a:ext cx="8898731" cy="4879949"/>
          </a:xfrm>
          <a:prstGeom prst="rect">
            <a:avLst/>
          </a:prstGeom>
        </p:spPr>
      </p:pic>
      <p:sp>
        <p:nvSpPr>
          <p:cNvPr id="3" name="Slide Number Placeholder 3"/>
          <p:cNvSpPr>
            <a:spLocks noGrp="1"/>
          </p:cNvSpPr>
          <p:nvPr>
            <p:ph type="sldNum" sz="quarter" idx="10"/>
          </p:nvPr>
        </p:nvSpPr>
        <p:spPr>
          <a:xfrm>
            <a:off x="8239125" y="6586538"/>
            <a:ext cx="919163" cy="293687"/>
          </a:xfrm>
        </p:spPr>
        <p:txBody>
          <a:bodyPr/>
          <a:lstStyle/>
          <a:p>
            <a:fld id="{71C1BE6E-502F-4575-97FB-50CE0D69CFE3}" type="slidenum">
              <a:rPr lang="en-US" altLang="en-US" smtClean="0"/>
              <a:pPr/>
              <a:t>20</a:t>
            </a:fld>
            <a:endParaRPr lang="en-US" altLang="en-US"/>
          </a:p>
        </p:txBody>
      </p:sp>
      <p:sp>
        <p:nvSpPr>
          <p:cNvPr id="5" name="Footer Placeholder 4"/>
          <p:cNvSpPr>
            <a:spLocks noGrp="1"/>
          </p:cNvSpPr>
          <p:nvPr>
            <p:ph type="ftr" sz="quarter" idx="11"/>
          </p:nvPr>
        </p:nvSpPr>
        <p:spPr>
          <a:xfrm>
            <a:off x="1989138" y="6143625"/>
            <a:ext cx="7154862" cy="427038"/>
          </a:xfrm>
        </p:spPr>
        <p:txBody>
          <a:bodyPr/>
          <a:lstStyle/>
          <a:p>
            <a:r>
              <a:rPr lang="en-US" altLang="zh-TW" dirty="0"/>
              <a:t>What are Commercial Banks?</a:t>
            </a:r>
          </a:p>
        </p:txBody>
      </p:sp>
      <p:sp>
        <p:nvSpPr>
          <p:cNvPr id="2" name="TextBox 1"/>
          <p:cNvSpPr txBox="1"/>
          <p:nvPr/>
        </p:nvSpPr>
        <p:spPr>
          <a:xfrm>
            <a:off x="76200" y="5791200"/>
            <a:ext cx="2971800" cy="336550"/>
          </a:xfrm>
          <a:prstGeom prst="rect">
            <a:avLst/>
          </a:prstGeom>
          <a:solidFill>
            <a:schemeClr val="accent1">
              <a:lumMod val="20000"/>
              <a:lumOff val="80000"/>
            </a:schemeClr>
          </a:solidFill>
        </p:spPr>
        <p:txBody>
          <a:bodyPr vert="horz" wrap="square" lIns="91440" tIns="45720" rIns="91440" bIns="45720" rtlCol="0" anchor="ctr">
            <a:normAutofit fontScale="25000" lnSpcReduction="20000"/>
          </a:bodyPr>
          <a:lstStyle/>
          <a:p>
            <a:pPr fontAlgn="auto">
              <a:spcAft>
                <a:spcPts val="0"/>
              </a:spcAft>
            </a:pPr>
            <a:r>
              <a:rPr lang="en-US" sz="4400" i="1" dirty="0"/>
              <a:t>Source: </a:t>
            </a:r>
            <a:r>
              <a:rPr lang="en-US" sz="4400" i="1" dirty="0" err="1"/>
              <a:t>Mox</a:t>
            </a:r>
            <a:r>
              <a:rPr lang="en-US" sz="4400" i="1" dirty="0"/>
              <a:t> FCCIHK presentation 2 Feb 21 </a:t>
            </a:r>
            <a:endParaRPr kumimoji="0" lang="en-US" sz="44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20225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 y="762000"/>
            <a:ext cx="8887943" cy="4607719"/>
          </a:xfrm>
          <a:prstGeom prst="rect">
            <a:avLst/>
          </a:prstGeom>
        </p:spPr>
      </p:pic>
      <p:sp>
        <p:nvSpPr>
          <p:cNvPr id="3" name="Slide Number Placeholder 3"/>
          <p:cNvSpPr>
            <a:spLocks noGrp="1"/>
          </p:cNvSpPr>
          <p:nvPr>
            <p:ph type="sldNum" sz="quarter" idx="10"/>
          </p:nvPr>
        </p:nvSpPr>
        <p:spPr>
          <a:xfrm>
            <a:off x="8239125" y="6586538"/>
            <a:ext cx="919163" cy="293687"/>
          </a:xfrm>
        </p:spPr>
        <p:txBody>
          <a:bodyPr/>
          <a:lstStyle/>
          <a:p>
            <a:fld id="{71C1BE6E-502F-4575-97FB-50CE0D69CFE3}" type="slidenum">
              <a:rPr lang="en-US" altLang="en-US" smtClean="0"/>
              <a:pPr/>
              <a:t>21</a:t>
            </a:fld>
            <a:endParaRPr lang="en-US" altLang="en-US"/>
          </a:p>
        </p:txBody>
      </p:sp>
      <p:sp>
        <p:nvSpPr>
          <p:cNvPr id="4" name="Footer Placeholder 4"/>
          <p:cNvSpPr>
            <a:spLocks noGrp="1"/>
          </p:cNvSpPr>
          <p:nvPr>
            <p:ph type="ftr" sz="quarter" idx="11"/>
          </p:nvPr>
        </p:nvSpPr>
        <p:spPr>
          <a:xfrm>
            <a:off x="1989138" y="6143625"/>
            <a:ext cx="7154862" cy="427038"/>
          </a:xfrm>
        </p:spPr>
        <p:txBody>
          <a:bodyPr/>
          <a:lstStyle/>
          <a:p>
            <a:r>
              <a:rPr lang="en-US" altLang="zh-TW" dirty="0"/>
              <a:t>What are Commercial Banks?</a:t>
            </a:r>
          </a:p>
        </p:txBody>
      </p:sp>
      <p:sp>
        <p:nvSpPr>
          <p:cNvPr id="5" name="TextBox 4"/>
          <p:cNvSpPr txBox="1"/>
          <p:nvPr/>
        </p:nvSpPr>
        <p:spPr>
          <a:xfrm>
            <a:off x="76200" y="5791200"/>
            <a:ext cx="2971800" cy="336550"/>
          </a:xfrm>
          <a:prstGeom prst="rect">
            <a:avLst/>
          </a:prstGeom>
          <a:solidFill>
            <a:schemeClr val="accent1">
              <a:lumMod val="20000"/>
              <a:lumOff val="80000"/>
            </a:schemeClr>
          </a:solidFill>
        </p:spPr>
        <p:txBody>
          <a:bodyPr vert="horz" wrap="square" lIns="91440" tIns="45720" rIns="91440" bIns="45720" rtlCol="0" anchor="ctr">
            <a:normAutofit fontScale="25000" lnSpcReduction="20000"/>
          </a:bodyPr>
          <a:lstStyle/>
          <a:p>
            <a:pPr fontAlgn="auto">
              <a:spcAft>
                <a:spcPts val="0"/>
              </a:spcAft>
            </a:pPr>
            <a:r>
              <a:rPr lang="en-US" sz="4400" i="1" dirty="0"/>
              <a:t>Source: </a:t>
            </a:r>
            <a:r>
              <a:rPr lang="en-US" sz="4400" i="1" dirty="0" err="1"/>
              <a:t>Mox</a:t>
            </a:r>
            <a:r>
              <a:rPr lang="en-US" sz="4400" i="1" dirty="0"/>
              <a:t> FCCIHK presentation 2 Feb 21 </a:t>
            </a:r>
            <a:endParaRPr kumimoji="0" lang="en-US" sz="44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687741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8937" y="1047750"/>
            <a:ext cx="8869812" cy="4286250"/>
          </a:xfrm>
          <a:prstGeom prst="rect">
            <a:avLst/>
          </a:prstGeom>
        </p:spPr>
      </p:pic>
      <p:sp>
        <p:nvSpPr>
          <p:cNvPr id="3" name="Slide Number Placeholder 3"/>
          <p:cNvSpPr>
            <a:spLocks noGrp="1"/>
          </p:cNvSpPr>
          <p:nvPr>
            <p:ph type="sldNum" sz="quarter" idx="10"/>
          </p:nvPr>
        </p:nvSpPr>
        <p:spPr>
          <a:xfrm>
            <a:off x="8239125" y="6586538"/>
            <a:ext cx="919163" cy="293687"/>
          </a:xfrm>
        </p:spPr>
        <p:txBody>
          <a:bodyPr/>
          <a:lstStyle/>
          <a:p>
            <a:fld id="{71C1BE6E-502F-4575-97FB-50CE0D69CFE3}" type="slidenum">
              <a:rPr lang="en-US" altLang="en-US" smtClean="0"/>
              <a:pPr/>
              <a:t>22</a:t>
            </a:fld>
            <a:endParaRPr lang="en-US" altLang="en-US"/>
          </a:p>
        </p:txBody>
      </p:sp>
      <p:sp>
        <p:nvSpPr>
          <p:cNvPr id="4" name="Footer Placeholder 4"/>
          <p:cNvSpPr>
            <a:spLocks noGrp="1"/>
          </p:cNvSpPr>
          <p:nvPr>
            <p:ph type="ftr" sz="quarter" idx="11"/>
          </p:nvPr>
        </p:nvSpPr>
        <p:spPr>
          <a:xfrm>
            <a:off x="1989138" y="6143625"/>
            <a:ext cx="7154862" cy="427038"/>
          </a:xfrm>
        </p:spPr>
        <p:txBody>
          <a:bodyPr/>
          <a:lstStyle/>
          <a:p>
            <a:r>
              <a:rPr lang="en-US" altLang="zh-TW" dirty="0"/>
              <a:t>What are Commercial Banks?</a:t>
            </a:r>
          </a:p>
        </p:txBody>
      </p:sp>
      <p:sp>
        <p:nvSpPr>
          <p:cNvPr id="5" name="TextBox 4"/>
          <p:cNvSpPr txBox="1"/>
          <p:nvPr/>
        </p:nvSpPr>
        <p:spPr>
          <a:xfrm>
            <a:off x="76200" y="5791200"/>
            <a:ext cx="2971800" cy="336550"/>
          </a:xfrm>
          <a:prstGeom prst="rect">
            <a:avLst/>
          </a:prstGeom>
          <a:solidFill>
            <a:schemeClr val="accent1">
              <a:lumMod val="20000"/>
              <a:lumOff val="80000"/>
            </a:schemeClr>
          </a:solidFill>
        </p:spPr>
        <p:txBody>
          <a:bodyPr vert="horz" wrap="square" lIns="91440" tIns="45720" rIns="91440" bIns="45720" rtlCol="0" anchor="ctr">
            <a:normAutofit fontScale="25000" lnSpcReduction="20000"/>
          </a:bodyPr>
          <a:lstStyle/>
          <a:p>
            <a:pPr fontAlgn="auto">
              <a:spcAft>
                <a:spcPts val="0"/>
              </a:spcAft>
            </a:pPr>
            <a:r>
              <a:rPr lang="en-US" sz="4400" i="1" dirty="0"/>
              <a:t>Source: </a:t>
            </a:r>
            <a:r>
              <a:rPr lang="en-US" sz="4400" i="1" dirty="0" err="1"/>
              <a:t>Mox</a:t>
            </a:r>
            <a:r>
              <a:rPr lang="en-US" sz="4400" i="1" dirty="0"/>
              <a:t> FCCIHK presentation 2 Feb 21 </a:t>
            </a:r>
            <a:endParaRPr kumimoji="0" lang="en-US" sz="44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962593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Trends in banking industry</a:t>
            </a:r>
          </a:p>
        </p:txBody>
      </p:sp>
      <p:pic>
        <p:nvPicPr>
          <p:cNvPr id="4" name="Content Placeholder 3"/>
          <p:cNvPicPr>
            <a:picLocks noGrp="1" noChangeAspect="1"/>
          </p:cNvPicPr>
          <p:nvPr>
            <p:ph idx="1"/>
          </p:nvPr>
        </p:nvPicPr>
        <p:blipFill>
          <a:blip r:embed="rId3"/>
          <a:stretch>
            <a:fillRect/>
          </a:stretch>
        </p:blipFill>
        <p:spPr>
          <a:xfrm>
            <a:off x="762000" y="1383810"/>
            <a:ext cx="7988102" cy="4701636"/>
          </a:xfrm>
          <a:prstGeom prst="rect">
            <a:avLst/>
          </a:prstGeom>
        </p:spPr>
      </p:pic>
      <p:sp>
        <p:nvSpPr>
          <p:cNvPr id="3" name="TextBox 2"/>
          <p:cNvSpPr txBox="1"/>
          <p:nvPr/>
        </p:nvSpPr>
        <p:spPr>
          <a:xfrm>
            <a:off x="35169" y="5831530"/>
            <a:ext cx="3048000" cy="253916"/>
          </a:xfrm>
          <a:prstGeom prst="rect">
            <a:avLst/>
          </a:prstGeom>
          <a:noFill/>
        </p:spPr>
        <p:txBody>
          <a:bodyPr wrap="square" rtlCol="0">
            <a:spAutoFit/>
          </a:bodyPr>
          <a:lstStyle/>
          <a:p>
            <a:r>
              <a:rPr lang="en-US" sz="1050" i="1" dirty="0"/>
              <a:t>Source: McKinsey Global Banking report 2020 </a:t>
            </a:r>
          </a:p>
        </p:txBody>
      </p:sp>
      <p:sp>
        <p:nvSpPr>
          <p:cNvPr id="5" name="Slide Number Placeholder 3"/>
          <p:cNvSpPr>
            <a:spLocks noGrp="1"/>
          </p:cNvSpPr>
          <p:nvPr>
            <p:ph type="sldNum" sz="quarter" idx="10"/>
          </p:nvPr>
        </p:nvSpPr>
        <p:spPr>
          <a:xfrm>
            <a:off x="8239125" y="6586538"/>
            <a:ext cx="919163" cy="293687"/>
          </a:xfrm>
        </p:spPr>
        <p:txBody>
          <a:bodyPr/>
          <a:lstStyle/>
          <a:p>
            <a:fld id="{71C1BE6E-502F-4575-97FB-50CE0D69CFE3}" type="slidenum">
              <a:rPr lang="en-US" altLang="en-US" smtClean="0"/>
              <a:pPr/>
              <a:t>23</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r>
              <a:rPr lang="en-US" altLang="zh-TW" dirty="0"/>
              <a:t>What are Commercial Banks?</a:t>
            </a:r>
          </a:p>
        </p:txBody>
      </p:sp>
    </p:spTree>
    <p:extLst>
      <p:ext uri="{BB962C8B-B14F-4D97-AF65-F5344CB8AC3E}">
        <p14:creationId xmlns:p14="http://schemas.microsoft.com/office/powerpoint/2010/main" val="1485323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Customers are increasingly turning to digital banking</a:t>
            </a:r>
          </a:p>
        </p:txBody>
      </p:sp>
      <p:pic>
        <p:nvPicPr>
          <p:cNvPr id="4" name="Content Placeholder 3"/>
          <p:cNvPicPr>
            <a:picLocks noGrp="1" noChangeAspect="1"/>
          </p:cNvPicPr>
          <p:nvPr>
            <p:ph idx="1"/>
          </p:nvPr>
        </p:nvPicPr>
        <p:blipFill>
          <a:blip r:embed="rId3"/>
          <a:stretch>
            <a:fillRect/>
          </a:stretch>
        </p:blipFill>
        <p:spPr>
          <a:xfrm>
            <a:off x="565419" y="1433513"/>
            <a:ext cx="8452539" cy="4342339"/>
          </a:xfrm>
          <a:prstGeom prst="rect">
            <a:avLst/>
          </a:prstGeom>
        </p:spPr>
      </p:pic>
      <p:sp>
        <p:nvSpPr>
          <p:cNvPr id="3" name="TextBox 2"/>
          <p:cNvSpPr txBox="1"/>
          <p:nvPr/>
        </p:nvSpPr>
        <p:spPr>
          <a:xfrm>
            <a:off x="0" y="5791727"/>
            <a:ext cx="1885950" cy="253916"/>
          </a:xfrm>
          <a:prstGeom prst="rect">
            <a:avLst/>
          </a:prstGeom>
          <a:noFill/>
        </p:spPr>
        <p:txBody>
          <a:bodyPr wrap="square" rtlCol="0">
            <a:spAutoFit/>
          </a:bodyPr>
          <a:lstStyle/>
          <a:p>
            <a:r>
              <a:rPr lang="en-US" sz="1050" i="1" dirty="0"/>
              <a:t>Source: BCG Dec 2020 </a:t>
            </a:r>
          </a:p>
        </p:txBody>
      </p:sp>
      <p:sp>
        <p:nvSpPr>
          <p:cNvPr id="5" name="Slide Number Placeholder 3"/>
          <p:cNvSpPr>
            <a:spLocks noGrp="1"/>
          </p:cNvSpPr>
          <p:nvPr>
            <p:ph type="sldNum" sz="quarter" idx="10"/>
          </p:nvPr>
        </p:nvSpPr>
        <p:spPr>
          <a:xfrm>
            <a:off x="8239125" y="6586538"/>
            <a:ext cx="919163" cy="293687"/>
          </a:xfrm>
        </p:spPr>
        <p:txBody>
          <a:bodyPr/>
          <a:lstStyle/>
          <a:p>
            <a:fld id="{71C1BE6E-502F-4575-97FB-50CE0D69CFE3}" type="slidenum">
              <a:rPr lang="en-US" altLang="en-US" smtClean="0"/>
              <a:pPr/>
              <a:t>24</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r>
              <a:rPr lang="en-US" altLang="zh-TW" dirty="0"/>
              <a:t>What are Commercial Banks?</a:t>
            </a:r>
          </a:p>
        </p:txBody>
      </p:sp>
    </p:spTree>
    <p:extLst>
      <p:ext uri="{BB962C8B-B14F-4D97-AF65-F5344CB8AC3E}">
        <p14:creationId xmlns:p14="http://schemas.microsoft.com/office/powerpoint/2010/main" val="3442864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Banks in China: will digital banking replace traditional banking?</a:t>
            </a:r>
            <a:r>
              <a:rPr lang="en-US" dirty="0"/>
              <a:t> </a:t>
            </a:r>
          </a:p>
        </p:txBody>
      </p:sp>
      <p:sp>
        <p:nvSpPr>
          <p:cNvPr id="3" name="Content Placeholder 2"/>
          <p:cNvSpPr>
            <a:spLocks noGrp="1"/>
          </p:cNvSpPr>
          <p:nvPr>
            <p:ph idx="1"/>
          </p:nvPr>
        </p:nvSpPr>
        <p:spPr/>
        <p:txBody>
          <a:bodyPr/>
          <a:lstStyle/>
          <a:p>
            <a:r>
              <a:rPr lang="en-US" dirty="0"/>
              <a:t>Group 3</a:t>
            </a:r>
          </a:p>
          <a:p>
            <a:r>
              <a:rPr lang="en-US" dirty="0"/>
              <a:t>Video</a:t>
            </a:r>
          </a:p>
          <a:p>
            <a:r>
              <a:rPr lang="en-US" dirty="0">
                <a:hlinkClick r:id="rId2"/>
              </a:rPr>
              <a:t>https://www.youtube.com/watch?v=s4tSP9-o7ZQ</a:t>
            </a:r>
            <a:endParaRPr lang="en-US" dirty="0"/>
          </a:p>
          <a:p>
            <a:r>
              <a:rPr lang="en-US" dirty="0"/>
              <a:t>Article</a:t>
            </a:r>
          </a:p>
          <a:p>
            <a:r>
              <a:rPr lang="en-US" dirty="0">
                <a:hlinkClick r:id="rId3"/>
              </a:rPr>
              <a:t>https://www.ft.com/content/196cfd50-46d9-11e7-8d27-59b4dd6296b8</a:t>
            </a:r>
            <a:endParaRPr lang="en-US" dirty="0"/>
          </a:p>
          <a:p>
            <a:endParaRPr lang="en-US" dirty="0"/>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25</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r>
              <a:rPr lang="en-US" altLang="zh-TW" dirty="0"/>
              <a:t>What are Commercial Banks?</a:t>
            </a:r>
          </a:p>
        </p:txBody>
      </p:sp>
    </p:spTree>
    <p:extLst>
      <p:ext uri="{BB962C8B-B14F-4D97-AF65-F5344CB8AC3E}">
        <p14:creationId xmlns:p14="http://schemas.microsoft.com/office/powerpoint/2010/main" val="3954209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1143000"/>
            <a:ext cx="2342978" cy="994172"/>
          </a:xfrm>
        </p:spPr>
        <p:txBody>
          <a:bodyPr/>
          <a:lstStyle/>
          <a:p>
            <a:r>
              <a:rPr lang="en-US" dirty="0"/>
              <a:t>Global Financial </a:t>
            </a:r>
            <a:r>
              <a:rPr lang="en-US" sz="2400" dirty="0"/>
              <a:t>Intermediation</a:t>
            </a:r>
          </a:p>
        </p:txBody>
      </p:sp>
      <p:pic>
        <p:nvPicPr>
          <p:cNvPr id="6" name="Content Placeholder 5"/>
          <p:cNvPicPr>
            <a:picLocks noGrp="1" noChangeAspect="1"/>
          </p:cNvPicPr>
          <p:nvPr>
            <p:ph idx="1"/>
          </p:nvPr>
        </p:nvPicPr>
        <p:blipFill>
          <a:blip r:embed="rId3"/>
          <a:stretch>
            <a:fillRect/>
          </a:stretch>
        </p:blipFill>
        <p:spPr>
          <a:xfrm>
            <a:off x="2286000" y="76200"/>
            <a:ext cx="6714267" cy="6226479"/>
          </a:xfrm>
          <a:prstGeom prst="rect">
            <a:avLst/>
          </a:prstGeom>
        </p:spPr>
      </p:pic>
      <p:sp>
        <p:nvSpPr>
          <p:cNvPr id="2" name="TextBox 1"/>
          <p:cNvSpPr txBox="1"/>
          <p:nvPr/>
        </p:nvSpPr>
        <p:spPr>
          <a:xfrm>
            <a:off x="76200" y="5791200"/>
            <a:ext cx="1880650" cy="415498"/>
          </a:xfrm>
          <a:prstGeom prst="rect">
            <a:avLst/>
          </a:prstGeom>
          <a:noFill/>
        </p:spPr>
        <p:txBody>
          <a:bodyPr wrap="square" rtlCol="0">
            <a:spAutoFit/>
          </a:bodyPr>
          <a:lstStyle/>
          <a:p>
            <a:r>
              <a:rPr lang="en-US" sz="1050" i="1" dirty="0"/>
              <a:t>Source: McKinsey Global Banking report 2020 </a:t>
            </a:r>
          </a:p>
        </p:txBody>
      </p:sp>
      <p:sp>
        <p:nvSpPr>
          <p:cNvPr id="3" name="Oval 2"/>
          <p:cNvSpPr/>
          <p:nvPr/>
        </p:nvSpPr>
        <p:spPr>
          <a:xfrm>
            <a:off x="7239000" y="76200"/>
            <a:ext cx="838200" cy="3810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Footer Placeholder 4"/>
          <p:cNvSpPr>
            <a:spLocks noGrp="1"/>
          </p:cNvSpPr>
          <p:nvPr>
            <p:ph type="ftr" sz="quarter" idx="11"/>
          </p:nvPr>
        </p:nvSpPr>
        <p:spPr>
          <a:xfrm>
            <a:off x="1989138" y="6143625"/>
            <a:ext cx="7154862" cy="427038"/>
          </a:xfrm>
        </p:spPr>
        <p:txBody>
          <a:bodyPr/>
          <a:lstStyle/>
          <a:p>
            <a:r>
              <a:rPr lang="en-US" altLang="zh-TW" dirty="0"/>
              <a:t>What are Commercial Banks?</a:t>
            </a:r>
          </a:p>
        </p:txBody>
      </p:sp>
      <p:sp>
        <p:nvSpPr>
          <p:cNvPr id="8" name="Slide Number Placeholder 3"/>
          <p:cNvSpPr>
            <a:spLocks noGrp="1"/>
          </p:cNvSpPr>
          <p:nvPr>
            <p:ph type="sldNum" sz="quarter" idx="10"/>
          </p:nvPr>
        </p:nvSpPr>
        <p:spPr>
          <a:xfrm>
            <a:off x="8239125" y="6586538"/>
            <a:ext cx="919163" cy="293687"/>
          </a:xfrm>
        </p:spPr>
        <p:txBody>
          <a:bodyPr/>
          <a:lstStyle/>
          <a:p>
            <a:fld id="{71C1BE6E-502F-4575-97FB-50CE0D69CFE3}" type="slidenum">
              <a:rPr lang="en-US" altLang="en-US" smtClean="0"/>
              <a:pPr/>
              <a:t>26</a:t>
            </a:fld>
            <a:endParaRPr lang="en-US" altLang="en-US"/>
          </a:p>
        </p:txBody>
      </p:sp>
    </p:spTree>
    <p:extLst>
      <p:ext uri="{BB962C8B-B14F-4D97-AF65-F5344CB8AC3E}">
        <p14:creationId xmlns:p14="http://schemas.microsoft.com/office/powerpoint/2010/main" val="3391997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(KLOs)</a:t>
            </a:r>
          </a:p>
        </p:txBody>
      </p:sp>
      <p:sp>
        <p:nvSpPr>
          <p:cNvPr id="3" name="Content Placeholder 2"/>
          <p:cNvSpPr>
            <a:spLocks noGrp="1"/>
          </p:cNvSpPr>
          <p:nvPr>
            <p:ph idx="1"/>
          </p:nvPr>
        </p:nvSpPr>
        <p:spPr/>
        <p:txBody>
          <a:bodyPr/>
          <a:lstStyle/>
          <a:p>
            <a:r>
              <a:rPr lang="en-US" dirty="0"/>
              <a:t>What are commercial banks</a:t>
            </a:r>
          </a:p>
          <a:p>
            <a:r>
              <a:rPr lang="en-US" dirty="0"/>
              <a:t>What they do (basic business models)</a:t>
            </a:r>
          </a:p>
          <a:p>
            <a:r>
              <a:rPr lang="en-US" dirty="0"/>
              <a:t>Competitors</a:t>
            </a:r>
          </a:p>
          <a:p>
            <a:r>
              <a:rPr lang="en-US" dirty="0"/>
              <a:t>Money creation</a:t>
            </a:r>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27</a:t>
            </a:fld>
            <a:endParaRPr lang="en-US" altLang="en-US"/>
          </a:p>
        </p:txBody>
      </p:sp>
      <p:sp>
        <p:nvSpPr>
          <p:cNvPr id="5" name="Footer Placeholder 4"/>
          <p:cNvSpPr>
            <a:spLocks noGrp="1"/>
          </p:cNvSpPr>
          <p:nvPr>
            <p:ph type="ftr" sz="quarter" idx="11"/>
          </p:nvPr>
        </p:nvSpPr>
        <p:spPr/>
        <p:txBody>
          <a:bodyPr/>
          <a:lstStyle/>
          <a:p>
            <a:r>
              <a:rPr lang="en-US" altLang="en-US" dirty="0"/>
              <a:t>Summary: Commercial Banks</a:t>
            </a:r>
          </a:p>
        </p:txBody>
      </p:sp>
    </p:spTree>
    <p:extLst>
      <p:ext uri="{BB962C8B-B14F-4D97-AF65-F5344CB8AC3E}">
        <p14:creationId xmlns:p14="http://schemas.microsoft.com/office/powerpoint/2010/main" val="1378840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Course map</a:t>
            </a:r>
            <a:endParaRPr lang="zh-TW" altLang="en-US" dirty="0"/>
          </a:p>
        </p:txBody>
      </p:sp>
      <p:sp>
        <p:nvSpPr>
          <p:cNvPr id="3" name="Slide Number Placeholder 2"/>
          <p:cNvSpPr>
            <a:spLocks noGrp="1"/>
          </p:cNvSpPr>
          <p:nvPr>
            <p:ph type="sldNum" sz="quarter" idx="10"/>
          </p:nvPr>
        </p:nvSpPr>
        <p:spPr/>
        <p:txBody>
          <a:bodyPr/>
          <a:lstStyle/>
          <a:p>
            <a:fld id="{15245A1B-565C-4CC5-845E-37DFA763C3E7}" type="slidenum">
              <a:rPr lang="en-US" altLang="en-US" smtClean="0"/>
              <a:pPr/>
              <a:t>28</a:t>
            </a:fld>
            <a:endParaRPr lang="en-US" altLang="en-US"/>
          </a:p>
        </p:txBody>
      </p:sp>
      <p:sp>
        <p:nvSpPr>
          <p:cNvPr id="5" name="Rectangle 3"/>
          <p:cNvSpPr>
            <a:spLocks noChangeArrowheads="1"/>
          </p:cNvSpPr>
          <p:nvPr/>
        </p:nvSpPr>
        <p:spPr bwMode="auto">
          <a:xfrm>
            <a:off x="2286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cxnSp>
        <p:nvCxnSpPr>
          <p:cNvPr id="6" name="AutoShape 6"/>
          <p:cNvCxnSpPr>
            <a:cxnSpLocks noChangeShapeType="1"/>
            <a:endCxn id="5" idx="0"/>
          </p:cNvCxnSpPr>
          <p:nvPr/>
        </p:nvCxnSpPr>
        <p:spPr bwMode="auto">
          <a:xfrm rot="5400000">
            <a:off x="1466850" y="2838450"/>
            <a:ext cx="228600" cy="952500"/>
          </a:xfrm>
          <a:prstGeom prst="bentConnector3">
            <a:avLst>
              <a:gd name="adj1" fmla="val 50000"/>
            </a:avLst>
          </a:prstGeom>
          <a:noFill/>
          <a:ln w="9525">
            <a:solidFill>
              <a:schemeClr val="tx1"/>
            </a:solidFill>
            <a:miter lim="800000"/>
            <a:headEnd/>
            <a:tailEnd type="triangle" w="med" len="med"/>
          </a:ln>
        </p:spPr>
      </p:cxnSp>
      <p:sp>
        <p:nvSpPr>
          <p:cNvPr id="7" name="Rectangle 7"/>
          <p:cNvSpPr>
            <a:spLocks noChangeArrowheads="1"/>
          </p:cNvSpPr>
          <p:nvPr/>
        </p:nvSpPr>
        <p:spPr bwMode="auto">
          <a:xfrm>
            <a:off x="457200" y="44958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a:ea typeface="SimSun" pitchFamily="2" charset="-122"/>
              </a:rPr>
              <a:t>Commercial Banking</a:t>
            </a:r>
          </a:p>
        </p:txBody>
      </p:sp>
      <p:cxnSp>
        <p:nvCxnSpPr>
          <p:cNvPr id="8" name="AutoShape 9"/>
          <p:cNvCxnSpPr>
            <a:cxnSpLocks noChangeShapeType="1"/>
            <a:stCxn id="5" idx="2"/>
            <a:endCxn id="7" idx="1"/>
          </p:cNvCxnSpPr>
          <p:nvPr/>
        </p:nvCxnSpPr>
        <p:spPr bwMode="auto">
          <a:xfrm rot="5400000">
            <a:off x="4762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sp>
        <p:nvSpPr>
          <p:cNvPr id="9"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10"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11" name="Rectangle 10"/>
          <p:cNvSpPr/>
          <p:nvPr/>
        </p:nvSpPr>
        <p:spPr>
          <a:xfrm>
            <a:off x="2286000" y="3276600"/>
            <a:ext cx="6629400" cy="2895600"/>
          </a:xfrm>
          <a:prstGeom prst="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636587" indent="-457200">
              <a:buFont typeface="+mj-lt"/>
              <a:buAutoNum type="arabicPeriod"/>
            </a:pPr>
            <a:r>
              <a:rPr lang="en-US" altLang="zh-TW" sz="2000" dirty="0">
                <a:solidFill>
                  <a:schemeClr val="tx1"/>
                </a:solidFill>
              </a:rPr>
              <a:t>What are Commercial Banks?</a:t>
            </a:r>
          </a:p>
          <a:p>
            <a:pPr marL="636587" indent="-457200">
              <a:lnSpc>
                <a:spcPct val="200000"/>
              </a:lnSpc>
              <a:buFont typeface="+mj-lt"/>
              <a:buAutoNum type="arabicPeriod"/>
            </a:pPr>
            <a:r>
              <a:rPr lang="en-US" altLang="zh-TW" sz="2000" b="1" dirty="0">
                <a:solidFill>
                  <a:srgbClr val="C00000"/>
                </a:solidFill>
              </a:rPr>
              <a:t>Bank Management</a:t>
            </a:r>
          </a:p>
          <a:p>
            <a:pPr marL="636587" indent="-457200">
              <a:lnSpc>
                <a:spcPct val="200000"/>
              </a:lnSpc>
              <a:buFont typeface="+mj-lt"/>
              <a:buAutoNum type="arabicPeriod"/>
            </a:pPr>
            <a:r>
              <a:rPr lang="en-US" altLang="zh-TW" sz="2000" dirty="0">
                <a:solidFill>
                  <a:sysClr val="windowText" lastClr="000000"/>
                </a:solidFill>
              </a:rPr>
              <a:t>Types of Risk in Banking</a:t>
            </a:r>
          </a:p>
          <a:p>
            <a:pPr marL="636587" indent="-457200">
              <a:lnSpc>
                <a:spcPct val="200000"/>
              </a:lnSpc>
              <a:buFont typeface="+mj-lt"/>
              <a:buAutoNum type="arabicPeriod"/>
            </a:pPr>
            <a:r>
              <a:rPr lang="en-US" altLang="zh-TW" sz="2000" dirty="0">
                <a:solidFill>
                  <a:sysClr val="windowText" lastClr="000000"/>
                </a:solidFill>
              </a:rPr>
              <a:t>Measuring Bank Performance</a:t>
            </a:r>
          </a:p>
          <a:p>
            <a:pPr marL="636587" indent="-457200">
              <a:lnSpc>
                <a:spcPct val="200000"/>
              </a:lnSpc>
              <a:buFont typeface="+mj-lt"/>
              <a:buAutoNum type="arabicPeriod"/>
            </a:pPr>
            <a:r>
              <a:rPr lang="en-US" altLang="zh-TW" sz="2000" dirty="0">
                <a:solidFill>
                  <a:sysClr val="windowText" lastClr="000000"/>
                </a:solidFill>
              </a:rPr>
              <a:t>Current Issues</a:t>
            </a:r>
          </a:p>
        </p:txBody>
      </p:sp>
      <p:sp>
        <p:nvSpPr>
          <p:cNvPr id="12"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Bank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TW" dirty="0"/>
              <a:t>Class discussion</a:t>
            </a:r>
            <a:endParaRPr lang="zh-TW" altLang="en-US" dirty="0"/>
          </a:p>
        </p:txBody>
      </p:sp>
      <p:sp>
        <p:nvSpPr>
          <p:cNvPr id="8" name="Content Placeholder 7"/>
          <p:cNvSpPr>
            <a:spLocks noGrp="1"/>
          </p:cNvSpPr>
          <p:nvPr>
            <p:ph idx="1"/>
          </p:nvPr>
        </p:nvSpPr>
        <p:spPr/>
        <p:txBody>
          <a:bodyPr/>
          <a:lstStyle/>
          <a:p>
            <a:r>
              <a:rPr lang="en-US" altLang="zh-TW" dirty="0"/>
              <a:t>Imagine that you are the CEO of a large bank </a:t>
            </a:r>
          </a:p>
          <a:p>
            <a:pPr lvl="1"/>
            <a:r>
              <a:rPr lang="en-US" altLang="zh-TW" dirty="0"/>
              <a:t>(pick one and name it)</a:t>
            </a:r>
          </a:p>
          <a:p>
            <a:r>
              <a:rPr lang="en-US" altLang="zh-TW" dirty="0"/>
              <a:t>What keeps you awake at night and why?</a:t>
            </a:r>
            <a:endParaRPr lang="zh-TW" altLang="en-US" dirty="0"/>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29</a:t>
            </a:fld>
            <a:endParaRPr lang="en-US" altLang="en-US"/>
          </a:p>
        </p:txBody>
      </p:sp>
      <p:sp>
        <p:nvSpPr>
          <p:cNvPr id="9" name="Footer Placeholder 4"/>
          <p:cNvSpPr>
            <a:spLocks noGrp="1"/>
          </p:cNvSpPr>
          <p:nvPr>
            <p:ph type="ftr" sz="quarter" idx="11"/>
          </p:nvPr>
        </p:nvSpPr>
        <p:spPr>
          <a:xfrm>
            <a:off x="1989138" y="6143625"/>
            <a:ext cx="7154862" cy="427038"/>
          </a:xfrm>
        </p:spPr>
        <p:txBody>
          <a:bodyPr/>
          <a:lstStyle/>
          <a:p>
            <a:r>
              <a:rPr lang="en-US" altLang="en-US" dirty="0"/>
              <a:t>Commercial Banks – Class discussion</a:t>
            </a:r>
          </a:p>
        </p:txBody>
      </p:sp>
      <p:pic>
        <p:nvPicPr>
          <p:cNvPr id="10" name="Picture 3" descr="C:\Users\Wolfgang\Documents\EdPres\04_Business Development\HKUST Business School\Purchasing Process\Trial Project\istockphoto\ist2_4854654-group.jpg"/>
          <p:cNvPicPr>
            <a:picLocks noChangeAspect="1" noChangeArrowheads="1"/>
          </p:cNvPicPr>
          <p:nvPr/>
        </p:nvPicPr>
        <p:blipFill>
          <a:blip r:embed="rId2" cstate="print"/>
          <a:stretch>
            <a:fillRect/>
          </a:stretch>
        </p:blipFill>
        <p:spPr bwMode="auto">
          <a:xfrm>
            <a:off x="6858000" y="304800"/>
            <a:ext cx="1801888" cy="2699648"/>
          </a:xfrm>
          <a:prstGeom prst="rect">
            <a:avLst/>
          </a:prstGeom>
          <a:ln>
            <a:noFill/>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Course map</a:t>
            </a:r>
            <a:endParaRPr lang="zh-TW" altLang="en-US" dirty="0"/>
          </a:p>
        </p:txBody>
      </p:sp>
      <p:sp>
        <p:nvSpPr>
          <p:cNvPr id="3" name="Slide Number Placeholder 2"/>
          <p:cNvSpPr>
            <a:spLocks noGrp="1"/>
          </p:cNvSpPr>
          <p:nvPr>
            <p:ph type="sldNum" sz="quarter" idx="10"/>
          </p:nvPr>
        </p:nvSpPr>
        <p:spPr/>
        <p:txBody>
          <a:bodyPr/>
          <a:lstStyle/>
          <a:p>
            <a:fld id="{15245A1B-565C-4CC5-845E-37DFA763C3E7}" type="slidenum">
              <a:rPr lang="en-US" altLang="en-US" smtClean="0"/>
              <a:pPr/>
              <a:t>3</a:t>
            </a:fld>
            <a:endParaRPr lang="en-US" altLang="en-US"/>
          </a:p>
        </p:txBody>
      </p:sp>
      <p:sp>
        <p:nvSpPr>
          <p:cNvPr id="5" name="Rectangle 3"/>
          <p:cNvSpPr>
            <a:spLocks noChangeArrowheads="1"/>
          </p:cNvSpPr>
          <p:nvPr/>
        </p:nvSpPr>
        <p:spPr bwMode="auto">
          <a:xfrm>
            <a:off x="2286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cxnSp>
        <p:nvCxnSpPr>
          <p:cNvPr id="6" name="AutoShape 6"/>
          <p:cNvCxnSpPr>
            <a:cxnSpLocks noChangeShapeType="1"/>
            <a:endCxn id="5" idx="0"/>
          </p:cNvCxnSpPr>
          <p:nvPr/>
        </p:nvCxnSpPr>
        <p:spPr bwMode="auto">
          <a:xfrm rot="5400000">
            <a:off x="1466850" y="2838450"/>
            <a:ext cx="228600" cy="952500"/>
          </a:xfrm>
          <a:prstGeom prst="bentConnector3">
            <a:avLst>
              <a:gd name="adj1" fmla="val 50000"/>
            </a:avLst>
          </a:prstGeom>
          <a:noFill/>
          <a:ln w="9525">
            <a:solidFill>
              <a:schemeClr val="tx1"/>
            </a:solidFill>
            <a:miter lim="800000"/>
            <a:headEnd/>
            <a:tailEnd type="triangle" w="med" len="med"/>
          </a:ln>
        </p:spPr>
      </p:cxnSp>
      <p:sp>
        <p:nvSpPr>
          <p:cNvPr id="7" name="Rectangle 7"/>
          <p:cNvSpPr>
            <a:spLocks noChangeArrowheads="1"/>
          </p:cNvSpPr>
          <p:nvPr/>
        </p:nvSpPr>
        <p:spPr bwMode="auto">
          <a:xfrm>
            <a:off x="457200" y="44958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a:ea typeface="SimSun" pitchFamily="2" charset="-122"/>
              </a:rPr>
              <a:t>Commercial Banking</a:t>
            </a:r>
          </a:p>
        </p:txBody>
      </p:sp>
      <p:cxnSp>
        <p:nvCxnSpPr>
          <p:cNvPr id="8" name="AutoShape 9"/>
          <p:cNvCxnSpPr>
            <a:cxnSpLocks noChangeShapeType="1"/>
            <a:stCxn id="5" idx="2"/>
            <a:endCxn id="7" idx="1"/>
          </p:cNvCxnSpPr>
          <p:nvPr/>
        </p:nvCxnSpPr>
        <p:spPr bwMode="auto">
          <a:xfrm rot="5400000">
            <a:off x="4762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sp>
        <p:nvSpPr>
          <p:cNvPr id="9"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10"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11" name="Rectangle 10"/>
          <p:cNvSpPr/>
          <p:nvPr/>
        </p:nvSpPr>
        <p:spPr>
          <a:xfrm>
            <a:off x="2286000" y="3276600"/>
            <a:ext cx="6629400" cy="2895600"/>
          </a:xfrm>
          <a:prstGeom prst="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636587" indent="-457200">
              <a:buFont typeface="+mj-lt"/>
              <a:buAutoNum type="arabicPeriod"/>
            </a:pPr>
            <a:r>
              <a:rPr lang="en-US" altLang="zh-TW" sz="2000" b="1" dirty="0">
                <a:solidFill>
                  <a:schemeClr val="accent2">
                    <a:lumMod val="75000"/>
                  </a:schemeClr>
                </a:solidFill>
              </a:rPr>
              <a:t>What are Commercial Banks?</a:t>
            </a:r>
          </a:p>
          <a:p>
            <a:pPr marL="636587" indent="-457200">
              <a:lnSpc>
                <a:spcPct val="200000"/>
              </a:lnSpc>
              <a:buFont typeface="+mj-lt"/>
              <a:buAutoNum type="arabicPeriod"/>
            </a:pPr>
            <a:r>
              <a:rPr lang="en-US" altLang="zh-TW" sz="2000" dirty="0">
                <a:solidFill>
                  <a:sysClr val="windowText" lastClr="000000"/>
                </a:solidFill>
              </a:rPr>
              <a:t>Bank Management</a:t>
            </a:r>
          </a:p>
          <a:p>
            <a:pPr marL="636587" indent="-457200">
              <a:lnSpc>
                <a:spcPct val="200000"/>
              </a:lnSpc>
              <a:buFont typeface="+mj-lt"/>
              <a:buAutoNum type="arabicPeriod"/>
            </a:pPr>
            <a:r>
              <a:rPr lang="en-US" altLang="zh-TW" sz="2000" dirty="0">
                <a:solidFill>
                  <a:sysClr val="windowText" lastClr="000000"/>
                </a:solidFill>
              </a:rPr>
              <a:t>Types of Risk in Banking</a:t>
            </a:r>
          </a:p>
          <a:p>
            <a:pPr marL="636587" indent="-457200">
              <a:lnSpc>
                <a:spcPct val="200000"/>
              </a:lnSpc>
              <a:buFont typeface="+mj-lt"/>
              <a:buAutoNum type="arabicPeriod"/>
            </a:pPr>
            <a:r>
              <a:rPr lang="en-US" altLang="zh-TW" sz="2000" dirty="0">
                <a:solidFill>
                  <a:sysClr val="windowText" lastClr="000000"/>
                </a:solidFill>
              </a:rPr>
              <a:t>Measuring Bank Performance</a:t>
            </a:r>
          </a:p>
          <a:p>
            <a:pPr marL="636587" indent="-457200">
              <a:lnSpc>
                <a:spcPct val="200000"/>
              </a:lnSpc>
              <a:buFont typeface="+mj-lt"/>
              <a:buAutoNum type="arabicPeriod"/>
            </a:pPr>
            <a:r>
              <a:rPr lang="en-US" altLang="zh-TW" sz="2000" dirty="0">
                <a:solidFill>
                  <a:sysClr val="windowText" lastClr="000000"/>
                </a:solidFill>
              </a:rPr>
              <a:t>Current Issues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62440036"/>
              </p:ext>
            </p:extLst>
          </p:nvPr>
        </p:nvGraphicFramePr>
        <p:xfrm>
          <a:off x="533400" y="1671320"/>
          <a:ext cx="7543800" cy="3484880"/>
        </p:xfrm>
        <a:graphic>
          <a:graphicData uri="http://schemas.openxmlformats.org/drawingml/2006/table">
            <a:tbl>
              <a:tblPr firstRow="1" bandRow="1" bandCol="1">
                <a:tableStyleId>{69012ECD-51FC-41F1-AA8D-1B2483CD663E}</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a:t>4 primary concerns of bank managers: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a:t>Aspects of bank management:</a:t>
                      </a:r>
                    </a:p>
                  </a:txBody>
                  <a:tcPr/>
                </a:tc>
                <a:extLst>
                  <a:ext uri="{0D108BD9-81ED-4DB2-BD59-A6C34878D82A}">
                    <a16:rowId xmlns:a16="http://schemas.microsoft.com/office/drawing/2014/main" val="10000"/>
                  </a:ext>
                </a:extLst>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TW" sz="1800" dirty="0"/>
                        <a:t>Make sure bank has enough cash to pay deposit outflows </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TW" sz="1800" dirty="0"/>
                        <a:t>Liquidity management</a:t>
                      </a:r>
                    </a:p>
                  </a:txBody>
                  <a:tcPr anchor="ctr"/>
                </a:tc>
                <a:extLst>
                  <a:ext uri="{0D108BD9-81ED-4DB2-BD59-A6C34878D82A}">
                    <a16:rowId xmlns:a16="http://schemas.microsoft.com/office/drawing/2014/main" val="10001"/>
                  </a:ext>
                </a:extLst>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TW" sz="1800" dirty="0"/>
                        <a:t>Pursue an acceptably low level of risk by acquiring assets with low default rate and diversifying asset holdings</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TW" sz="1800" dirty="0"/>
                        <a:t>Asset management</a:t>
                      </a:r>
                    </a:p>
                  </a:txBody>
                  <a:tcPr anchor="ctr"/>
                </a:tc>
                <a:extLst>
                  <a:ext uri="{0D108BD9-81ED-4DB2-BD59-A6C34878D82A}">
                    <a16:rowId xmlns:a16="http://schemas.microsoft.com/office/drawing/2014/main" val="10002"/>
                  </a:ext>
                </a:extLst>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TW" sz="1800" dirty="0"/>
                        <a:t>Acquire funds at low cost</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TW" sz="1800" dirty="0"/>
                        <a:t>Liability management</a:t>
                      </a:r>
                    </a:p>
                  </a:txBody>
                  <a:tcPr anchor="ctr"/>
                </a:tc>
                <a:extLst>
                  <a:ext uri="{0D108BD9-81ED-4DB2-BD59-A6C34878D82A}">
                    <a16:rowId xmlns:a16="http://schemas.microsoft.com/office/drawing/2014/main" val="10003"/>
                  </a:ext>
                </a:extLst>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TW" sz="1800" dirty="0"/>
                        <a:t>Decide the amount of capital the bank should maintain and acquire this capital</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TW" sz="1800" dirty="0"/>
                        <a:t>Capital management</a:t>
                      </a:r>
                    </a:p>
                  </a:txBody>
                  <a:tcPr anchor="ctr"/>
                </a:tc>
                <a:extLst>
                  <a:ext uri="{0D108BD9-81ED-4DB2-BD59-A6C34878D82A}">
                    <a16:rowId xmlns:a16="http://schemas.microsoft.com/office/drawing/2014/main" val="10004"/>
                  </a:ext>
                </a:extLst>
              </a:tr>
            </a:tbl>
          </a:graphicData>
        </a:graphic>
      </p:graphicFrame>
      <p:sp>
        <p:nvSpPr>
          <p:cNvPr id="180226" name="Rectangle 2"/>
          <p:cNvSpPr>
            <a:spLocks noGrp="1" noChangeArrowheads="1"/>
          </p:cNvSpPr>
          <p:nvPr>
            <p:ph type="title"/>
          </p:nvPr>
        </p:nvSpPr>
        <p:spPr/>
        <p:txBody>
          <a:bodyPr/>
          <a:lstStyle/>
          <a:p>
            <a:r>
              <a:rPr lang="en-US" altLang="zh-TW"/>
              <a:t>Bank Management</a:t>
            </a:r>
          </a:p>
        </p:txBody>
      </p:sp>
      <p:sp>
        <p:nvSpPr>
          <p:cNvPr id="13" name="Slide Number Placeholder 6"/>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58E315FF-E152-4F47-A1EC-7CBAA15CA04C}" type="slidenum">
              <a:rPr lang="en-US" altLang="en-US" sz="1400"/>
              <a:pPr/>
              <a:t>30</a:t>
            </a:fld>
            <a:endParaRPr lang="en-US" altLang="en-US" sz="1400"/>
          </a:p>
        </p:txBody>
      </p:sp>
      <p:sp>
        <p:nvSpPr>
          <p:cNvPr id="20" name="Footer Placeholder 4"/>
          <p:cNvSpPr>
            <a:spLocks noGrp="1"/>
          </p:cNvSpPr>
          <p:nvPr>
            <p:ph type="ftr" sz="quarter" idx="11"/>
          </p:nvPr>
        </p:nvSpPr>
        <p:spPr bwMode="auto">
          <a:noFill/>
          <a:ln>
            <a:miter lim="800000"/>
            <a:headEnd/>
            <a:tailEnd/>
          </a:ln>
        </p:spPr>
        <p:txBody>
          <a:bodyPr/>
          <a:lstStyle/>
          <a:p>
            <a:r>
              <a:rPr lang="en-US" altLang="zh-TW" dirty="0"/>
              <a:t>Bank Management</a:t>
            </a:r>
          </a:p>
        </p:txBody>
      </p:sp>
      <p:sp>
        <p:nvSpPr>
          <p:cNvPr id="180235" name="AutoShape 11"/>
          <p:cNvSpPr>
            <a:spLocks/>
          </p:cNvSpPr>
          <p:nvPr/>
        </p:nvSpPr>
        <p:spPr bwMode="auto">
          <a:xfrm>
            <a:off x="8077200" y="2667001"/>
            <a:ext cx="228600" cy="1600200"/>
          </a:xfrm>
          <a:prstGeom prst="rightBrace">
            <a:avLst>
              <a:gd name="adj1" fmla="val 22619"/>
              <a:gd name="adj2" fmla="val 50000"/>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zh-TW" altLang="en-US"/>
          </a:p>
        </p:txBody>
      </p:sp>
      <p:sp>
        <p:nvSpPr>
          <p:cNvPr id="180236" name="Text Box 12"/>
          <p:cNvSpPr txBox="1">
            <a:spLocks noChangeArrowheads="1"/>
          </p:cNvSpPr>
          <p:nvPr/>
        </p:nvSpPr>
        <p:spPr bwMode="auto">
          <a:xfrm>
            <a:off x="8429625" y="3200400"/>
            <a:ext cx="714375" cy="461665"/>
          </a:xfrm>
          <a:prstGeom prst="rect">
            <a:avLst/>
          </a:prstGeom>
          <a:noFill/>
          <a:ln w="9525">
            <a:noFill/>
            <a:miter lim="800000"/>
            <a:headEnd/>
            <a:tailEnd/>
          </a:ln>
          <a:effectLst/>
        </p:spPr>
        <p:txBody>
          <a:bodyPr wrap="square">
            <a:spAutoFit/>
          </a:bodyPr>
          <a:lstStyle/>
          <a:p>
            <a:pPr algn="ctr">
              <a:spcBef>
                <a:spcPct val="50000"/>
              </a:spcBef>
            </a:pPr>
            <a:r>
              <a:rPr lang="en-US" altLang="zh-TW" b="1" dirty="0">
                <a:latin typeface="+mn-lt"/>
                <a:ea typeface="PMingLiU" pitchFamily="18" charset="-120"/>
              </a:rPr>
              <a:t>ALM</a:t>
            </a:r>
            <a:endParaRPr lang="en-US" altLang="zh-TW" sz="2400" b="1" dirty="0">
              <a:latin typeface="+mn-lt"/>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0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5" grpId="0" animBg="1"/>
      <p:bldP spid="1802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TW" dirty="0">
                <a:ea typeface="PMingLiU" pitchFamily="18" charset="-120"/>
              </a:rPr>
              <a:t>Liquidity Management</a:t>
            </a:r>
            <a:br>
              <a:rPr lang="en-US" altLang="zh-TW" dirty="0">
                <a:ea typeface="PMingLiU" pitchFamily="18" charset="-120"/>
              </a:rPr>
            </a:br>
            <a:r>
              <a:rPr lang="en-US" altLang="zh-TW" sz="2400" b="0" dirty="0">
                <a:ea typeface="PMingLiU" pitchFamily="18" charset="-120"/>
              </a:rPr>
              <a:t>Scenario 1</a:t>
            </a:r>
            <a:endParaRPr lang="en-US" altLang="zh-TW" b="0" dirty="0">
              <a:ea typeface="PMingLiU" pitchFamily="18" charset="-120"/>
            </a:endParaRPr>
          </a:p>
        </p:txBody>
      </p:sp>
      <p:sp>
        <p:nvSpPr>
          <p:cNvPr id="18" name="Slide Number Placeholder 5"/>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0694DE2E-6986-4EDB-AB75-86DE2445F66D}" type="slidenum">
              <a:rPr lang="en-US" altLang="en-US" sz="1400"/>
              <a:pPr/>
              <a:t>31</a:t>
            </a:fld>
            <a:endParaRPr lang="en-US" altLang="en-US" sz="1400"/>
          </a:p>
        </p:txBody>
      </p:sp>
      <p:sp>
        <p:nvSpPr>
          <p:cNvPr id="19" name="Footer Placeholder 4"/>
          <p:cNvSpPr>
            <a:spLocks noGrp="1"/>
          </p:cNvSpPr>
          <p:nvPr>
            <p:ph type="ftr" sz="quarter" idx="11"/>
          </p:nvPr>
        </p:nvSpPr>
        <p:spPr bwMode="auto">
          <a:noFill/>
          <a:ln>
            <a:miter lim="800000"/>
            <a:headEnd/>
            <a:tailEnd/>
          </a:ln>
        </p:spPr>
        <p:txBody>
          <a:bodyPr/>
          <a:lstStyle/>
          <a:p>
            <a:r>
              <a:rPr lang="en-US" altLang="zh-TW" dirty="0"/>
              <a:t>Bank Management</a:t>
            </a:r>
          </a:p>
        </p:txBody>
      </p:sp>
      <p:graphicFrame>
        <p:nvGraphicFramePr>
          <p:cNvPr id="20" name="Table 19"/>
          <p:cNvGraphicFramePr>
            <a:graphicFrameLocks noGrp="1"/>
          </p:cNvGraphicFramePr>
          <p:nvPr>
            <p:extLst>
              <p:ext uri="{D42A27DB-BD31-4B8C-83A1-F6EECF244321}">
                <p14:modId xmlns:p14="http://schemas.microsoft.com/office/powerpoint/2010/main" val="3146097720"/>
              </p:ext>
            </p:extLst>
          </p:nvPr>
        </p:nvGraphicFramePr>
        <p:xfrm>
          <a:off x="452437" y="1600200"/>
          <a:ext cx="6400801" cy="1854200"/>
        </p:xfrm>
        <a:graphic>
          <a:graphicData uri="http://schemas.openxmlformats.org/drawingml/2006/table">
            <a:tbl>
              <a:tblPr firstRow="1" bandRow="1">
                <a:tableStyleId>{F2DE63D5-997A-4646-A377-4702673A728D}</a:tableStyleId>
              </a:tblPr>
              <a:tblGrid>
                <a:gridCol w="2029522">
                  <a:extLst>
                    <a:ext uri="{9D8B030D-6E8A-4147-A177-3AD203B41FA5}">
                      <a16:colId xmlns:a16="http://schemas.microsoft.com/office/drawing/2014/main" val="20000"/>
                    </a:ext>
                  </a:extLst>
                </a:gridCol>
                <a:gridCol w="1248937">
                  <a:extLst>
                    <a:ext uri="{9D8B030D-6E8A-4147-A177-3AD203B41FA5}">
                      <a16:colId xmlns:a16="http://schemas.microsoft.com/office/drawing/2014/main" val="20001"/>
                    </a:ext>
                  </a:extLst>
                </a:gridCol>
                <a:gridCol w="1817203">
                  <a:extLst>
                    <a:ext uri="{9D8B030D-6E8A-4147-A177-3AD203B41FA5}">
                      <a16:colId xmlns:a16="http://schemas.microsoft.com/office/drawing/2014/main" val="20002"/>
                    </a:ext>
                  </a:extLst>
                </a:gridCol>
                <a:gridCol w="1305139">
                  <a:extLst>
                    <a:ext uri="{9D8B030D-6E8A-4147-A177-3AD203B41FA5}">
                      <a16:colId xmlns:a16="http://schemas.microsoft.com/office/drawing/2014/main" val="20003"/>
                    </a:ext>
                  </a:extLst>
                </a:gridCol>
              </a:tblGrid>
              <a:tr h="370840">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chemeClr val="accent3">
                              <a:lumMod val="75000"/>
                            </a:schemeClr>
                          </a:solidFill>
                        </a:rPr>
                        <a:t>Bank A </a:t>
                      </a:r>
                      <a:r>
                        <a:rPr lang="en-US" b="0" dirty="0">
                          <a:solidFill>
                            <a:schemeClr val="tx1"/>
                          </a:solidFill>
                        </a:rPr>
                        <a:t>(</a:t>
                      </a:r>
                      <a:r>
                        <a:rPr kumimoji="0" lang="en-US" sz="1800" b="0" i="0" u="none" strike="noStrike" kern="1200" cap="none" spc="0" normalizeH="0" baseline="0" noProof="0" dirty="0">
                          <a:ln>
                            <a:noFill/>
                          </a:ln>
                          <a:solidFill>
                            <a:prstClr val="black"/>
                          </a:solidFill>
                          <a:effectLst/>
                          <a:uLnTx/>
                          <a:uFillTx/>
                          <a:latin typeface="+mn-lt"/>
                          <a:ea typeface="+mn-ea"/>
                          <a:cs typeface="+mn-cs"/>
                        </a:rPr>
                        <a:t>Reserve Requirement = 10% of Deposits)</a:t>
                      </a:r>
                      <a:endParaRPr kumimoji="0" lang="de-DE" sz="18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0000"/>
                  </a:ext>
                </a:extLst>
              </a:tr>
              <a:tr h="370840">
                <a:tc gridSpan="2">
                  <a:txBody>
                    <a:bodyPr/>
                    <a:lstStyle/>
                    <a:p>
                      <a:pPr algn="ctr"/>
                      <a:r>
                        <a:rPr lang="en-US" sz="1800" b="1" kern="1200" dirty="0">
                          <a:solidFill>
                            <a:schemeClr val="bg1"/>
                          </a:solidFill>
                          <a:latin typeface="+mn-lt"/>
                          <a:ea typeface="+mn-ea"/>
                          <a:cs typeface="+mn-cs"/>
                        </a:rPr>
                        <a:t>Assets</a:t>
                      </a:r>
                      <a:endParaRPr lang="de-DE" sz="1800" b="1" kern="1200" dirty="0">
                        <a:solidFill>
                          <a:schemeClr val="bg1"/>
                        </a:solidFill>
                        <a:latin typeface="+mn-lt"/>
                        <a:ea typeface="+mn-ea"/>
                        <a:cs typeface="+mn-cs"/>
                      </a:endParaRPr>
                    </a:p>
                  </a:txBody>
                  <a:tcPr>
                    <a:lnR w="12700" cap="flat" cmpd="sng" algn="ctr">
                      <a:solidFill>
                        <a:schemeClr val="accent3"/>
                      </a:solidFill>
                      <a:prstDash val="solid"/>
                      <a:round/>
                      <a:headEnd type="none" w="med" len="med"/>
                      <a:tailEnd type="none" w="med" len="med"/>
                    </a:lnR>
                    <a:solidFill>
                      <a:schemeClr val="accent3"/>
                    </a:solidFill>
                  </a:tcPr>
                </a:tc>
                <a:tc hMerge="1">
                  <a:txBody>
                    <a:bodyPr/>
                    <a:lstStyle/>
                    <a:p>
                      <a:endParaRPr lang="de-DE" dirty="0"/>
                    </a:p>
                  </a:txBody>
                  <a:tcPr/>
                </a:tc>
                <a:tc gridSpan="2">
                  <a:txBody>
                    <a:bodyPr/>
                    <a:lstStyle/>
                    <a:p>
                      <a:pPr algn="ctr"/>
                      <a:r>
                        <a:rPr lang="en-US" sz="1800" b="1" kern="1200" dirty="0">
                          <a:solidFill>
                            <a:schemeClr val="bg1"/>
                          </a:solidFill>
                          <a:latin typeface="+mn-lt"/>
                          <a:ea typeface="+mn-ea"/>
                          <a:cs typeface="+mn-cs"/>
                        </a:rPr>
                        <a:t>Liabilities</a:t>
                      </a:r>
                      <a:endParaRPr lang="de-DE" sz="1800" b="1" kern="1200" dirty="0">
                        <a:solidFill>
                          <a:schemeClr val="bg1"/>
                        </a:solidFill>
                        <a:latin typeface="+mn-lt"/>
                        <a:ea typeface="+mn-ea"/>
                        <a:cs typeface="+mn-cs"/>
                      </a:endParaRPr>
                    </a:p>
                  </a:txBody>
                  <a:tcPr>
                    <a:lnL w="12700" cap="flat" cmpd="sng" algn="ctr">
                      <a:solidFill>
                        <a:schemeClr val="accent3"/>
                      </a:solidFill>
                      <a:prstDash val="solid"/>
                      <a:round/>
                      <a:headEnd type="none" w="med" len="med"/>
                      <a:tailEnd type="none" w="med" len="med"/>
                    </a:lnL>
                    <a:solidFill>
                      <a:schemeClr val="accent3"/>
                    </a:solidFill>
                  </a:tcPr>
                </a:tc>
                <a:tc hMerge="1">
                  <a:txBody>
                    <a:bodyPr/>
                    <a:lstStyle/>
                    <a:p>
                      <a:endParaRPr lang="de-DE" dirty="0"/>
                    </a:p>
                  </a:txBody>
                  <a:tcPr/>
                </a:tc>
                <a:extLst>
                  <a:ext uri="{0D108BD9-81ED-4DB2-BD59-A6C34878D82A}">
                    <a16:rowId xmlns:a16="http://schemas.microsoft.com/office/drawing/2014/main" val="10001"/>
                  </a:ext>
                </a:extLst>
              </a:tr>
              <a:tr h="370840">
                <a:tc>
                  <a:txBody>
                    <a:bodyPr/>
                    <a:lstStyle/>
                    <a:p>
                      <a:r>
                        <a:rPr lang="en-US" b="1" dirty="0">
                          <a:solidFill>
                            <a:schemeClr val="tx1"/>
                          </a:solidFill>
                        </a:rPr>
                        <a:t>Reserves</a:t>
                      </a:r>
                      <a:endParaRPr lang="de-DE" b="1" dirty="0">
                        <a:solidFill>
                          <a:schemeClr val="tx1"/>
                        </a:solidFill>
                      </a:endParaRPr>
                    </a:p>
                  </a:txBody>
                  <a:tcPr>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chemeClr val="tx1"/>
                          </a:solidFill>
                        </a:rPr>
                        <a:t>$20 mil</a:t>
                      </a:r>
                      <a:endParaRPr lang="de-DE" b="1" dirty="0">
                        <a:solidFill>
                          <a:schemeClr val="tx1"/>
                        </a:solidFill>
                      </a:endParaRPr>
                    </a:p>
                  </a:txBody>
                  <a:tcPr>
                    <a:lnR w="12700" cap="flat" cmpd="sng" algn="ctr">
                      <a:solidFill>
                        <a:schemeClr val="accent3"/>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r>
                        <a:rPr lang="en-US" b="1" dirty="0">
                          <a:solidFill>
                            <a:schemeClr val="tx1"/>
                          </a:solidFill>
                        </a:rPr>
                        <a:t>Deposits</a:t>
                      </a:r>
                      <a:endParaRPr lang="de-DE" b="1" dirty="0">
                        <a:solidFill>
                          <a:schemeClr val="tx1"/>
                        </a:solidFill>
                      </a:endParaRPr>
                    </a:p>
                  </a:txBody>
                  <a:tcPr>
                    <a:lnL w="12700" cap="flat" cmpd="sng" algn="ctr">
                      <a:solidFill>
                        <a:schemeClr val="accent3"/>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chemeClr val="tx1"/>
                          </a:solidFill>
                        </a:rPr>
                        <a:t>$100 mil</a:t>
                      </a:r>
                      <a:endParaRPr lang="de-DE" b="1" dirty="0">
                        <a:solidFill>
                          <a:schemeClr val="tx1"/>
                        </a:solidFill>
                      </a:endParaRPr>
                    </a:p>
                  </a:txBody>
                  <a:tcPr>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dirty="0"/>
                        <a:t>Loans</a:t>
                      </a:r>
                      <a:endParaRPr lang="de-DE"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$80 mil</a:t>
                      </a:r>
                      <a:endParaRPr lang="de-DE" dirty="0"/>
                    </a:p>
                  </a:txBody>
                  <a:tcPr>
                    <a:lnR w="12700" cap="flat" cmpd="sng" algn="ctr">
                      <a:solidFill>
                        <a:schemeClr val="accent3"/>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dirty="0"/>
                        <a:t>Capital</a:t>
                      </a:r>
                      <a:endParaRPr lang="de-DE" dirty="0"/>
                    </a:p>
                  </a:txBody>
                  <a:tcPr>
                    <a:lnL w="12700" cap="flat" cmpd="sng" algn="ctr">
                      <a:solidFill>
                        <a:schemeClr val="accent3"/>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$10 mil</a:t>
                      </a:r>
                      <a:endParaRPr lang="de-DE"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dirty="0"/>
                        <a:t>Securities</a:t>
                      </a:r>
                      <a:endParaRPr lang="de-DE" dirty="0"/>
                    </a:p>
                  </a:txBody>
                  <a:tcPr>
                    <a:lnT w="12700" cap="flat" cmpd="sng" algn="ctr">
                      <a:solidFill>
                        <a:schemeClr val="bg1"/>
                      </a:solidFill>
                      <a:prstDash val="solid"/>
                      <a:round/>
                      <a:headEnd type="none" w="med" len="med"/>
                      <a:tailEnd type="none" w="med" len="med"/>
                    </a:lnT>
                    <a:solidFill>
                      <a:schemeClr val="bg1"/>
                    </a:solidFill>
                  </a:tcPr>
                </a:tc>
                <a:tc>
                  <a:txBody>
                    <a:bodyPr/>
                    <a:lstStyle/>
                    <a:p>
                      <a:pPr algn="r"/>
                      <a:r>
                        <a:rPr lang="en-US" dirty="0"/>
                        <a:t>$10 mil</a:t>
                      </a:r>
                      <a:endParaRPr lang="de-DE" dirty="0"/>
                    </a:p>
                  </a:txBody>
                  <a:tcPr>
                    <a:lnR w="12700" cap="flat" cmpd="sng" algn="ctr">
                      <a:solidFill>
                        <a:schemeClr val="accent3"/>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tc>
                  <a:txBody>
                    <a:bodyPr/>
                    <a:lstStyle/>
                    <a:p>
                      <a:endParaRPr lang="de-DE" dirty="0"/>
                    </a:p>
                  </a:txBody>
                  <a:tcPr>
                    <a:lnL w="12700" cap="flat" cmpd="sng" algn="ctr">
                      <a:solidFill>
                        <a:schemeClr val="accent3"/>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r"/>
                      <a:endParaRPr lang="de-DE"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382187122"/>
              </p:ext>
            </p:extLst>
          </p:nvPr>
        </p:nvGraphicFramePr>
        <p:xfrm>
          <a:off x="446152" y="4038600"/>
          <a:ext cx="6400801" cy="1854200"/>
        </p:xfrm>
        <a:graphic>
          <a:graphicData uri="http://schemas.openxmlformats.org/drawingml/2006/table">
            <a:tbl>
              <a:tblPr firstRow="1" bandRow="1">
                <a:tableStyleId>{F2DE63D5-997A-4646-A377-4702673A728D}</a:tableStyleId>
              </a:tblPr>
              <a:tblGrid>
                <a:gridCol w="2029522">
                  <a:extLst>
                    <a:ext uri="{9D8B030D-6E8A-4147-A177-3AD203B41FA5}">
                      <a16:colId xmlns:a16="http://schemas.microsoft.com/office/drawing/2014/main" val="20000"/>
                    </a:ext>
                  </a:extLst>
                </a:gridCol>
                <a:gridCol w="1248937">
                  <a:extLst>
                    <a:ext uri="{9D8B030D-6E8A-4147-A177-3AD203B41FA5}">
                      <a16:colId xmlns:a16="http://schemas.microsoft.com/office/drawing/2014/main" val="20001"/>
                    </a:ext>
                  </a:extLst>
                </a:gridCol>
                <a:gridCol w="1817203">
                  <a:extLst>
                    <a:ext uri="{9D8B030D-6E8A-4147-A177-3AD203B41FA5}">
                      <a16:colId xmlns:a16="http://schemas.microsoft.com/office/drawing/2014/main" val="20002"/>
                    </a:ext>
                  </a:extLst>
                </a:gridCol>
                <a:gridCol w="1305139">
                  <a:extLst>
                    <a:ext uri="{9D8B030D-6E8A-4147-A177-3AD203B41FA5}">
                      <a16:colId xmlns:a16="http://schemas.microsoft.com/office/drawing/2014/main" val="20003"/>
                    </a:ext>
                  </a:extLst>
                </a:gridCol>
              </a:tblGrid>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3">
                              <a:lumMod val="75000"/>
                            </a:schemeClr>
                          </a:solidFill>
                        </a:rPr>
                        <a:t>Bank A </a:t>
                      </a:r>
                      <a:r>
                        <a:rPr lang="en-US" b="0" dirty="0">
                          <a:solidFill>
                            <a:schemeClr val="tx1"/>
                          </a:solidFill>
                        </a:rPr>
                        <a:t>(</a:t>
                      </a:r>
                      <a:r>
                        <a:rPr kumimoji="0" lang="en-US" sz="1800" b="0" i="0" u="none" strike="noStrike" kern="1200" cap="none" spc="0" normalizeH="0" baseline="0" noProof="0" dirty="0">
                          <a:ln>
                            <a:noFill/>
                          </a:ln>
                          <a:solidFill>
                            <a:prstClr val="black"/>
                          </a:solidFill>
                          <a:effectLst/>
                          <a:uLnTx/>
                          <a:uFillTx/>
                          <a:latin typeface="+mn-lt"/>
                          <a:ea typeface="+mn-ea"/>
                          <a:cs typeface="+mn-cs"/>
                        </a:rPr>
                        <a:t>Reserve Requirement = 10% of Deposits)</a:t>
                      </a:r>
                      <a:endParaRPr kumimoji="0" lang="de-DE" sz="18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0000"/>
                  </a:ext>
                </a:extLst>
              </a:tr>
              <a:tr h="370840">
                <a:tc gridSpan="2">
                  <a:txBody>
                    <a:bodyPr/>
                    <a:lstStyle/>
                    <a:p>
                      <a:pPr algn="ctr"/>
                      <a:r>
                        <a:rPr lang="en-US" sz="1800" b="1" kern="1200" dirty="0">
                          <a:solidFill>
                            <a:schemeClr val="bg1"/>
                          </a:solidFill>
                          <a:latin typeface="+mn-lt"/>
                          <a:ea typeface="+mn-ea"/>
                          <a:cs typeface="+mn-cs"/>
                        </a:rPr>
                        <a:t>Assets</a:t>
                      </a:r>
                      <a:endParaRPr lang="de-DE" sz="1800" b="1" kern="1200" dirty="0">
                        <a:solidFill>
                          <a:schemeClr val="bg1"/>
                        </a:solidFill>
                        <a:latin typeface="+mn-lt"/>
                        <a:ea typeface="+mn-ea"/>
                        <a:cs typeface="+mn-cs"/>
                      </a:endParaRPr>
                    </a:p>
                  </a:txBody>
                  <a:tcPr>
                    <a:lnR w="12700" cap="flat" cmpd="sng" algn="ctr">
                      <a:solidFill>
                        <a:schemeClr val="accent3"/>
                      </a:solidFill>
                      <a:prstDash val="solid"/>
                      <a:round/>
                      <a:headEnd type="none" w="med" len="med"/>
                      <a:tailEnd type="none" w="med" len="med"/>
                    </a:lnR>
                    <a:solidFill>
                      <a:schemeClr val="accent3"/>
                    </a:solidFill>
                  </a:tcPr>
                </a:tc>
                <a:tc hMerge="1">
                  <a:txBody>
                    <a:bodyPr/>
                    <a:lstStyle/>
                    <a:p>
                      <a:endParaRPr lang="de-DE" dirty="0"/>
                    </a:p>
                  </a:txBody>
                  <a:tcPr/>
                </a:tc>
                <a:tc gridSpan="2">
                  <a:txBody>
                    <a:bodyPr/>
                    <a:lstStyle/>
                    <a:p>
                      <a:pPr algn="ctr"/>
                      <a:r>
                        <a:rPr lang="en-US" sz="1800" b="1" kern="1200" dirty="0">
                          <a:solidFill>
                            <a:schemeClr val="bg1"/>
                          </a:solidFill>
                          <a:latin typeface="+mn-lt"/>
                          <a:ea typeface="+mn-ea"/>
                          <a:cs typeface="+mn-cs"/>
                        </a:rPr>
                        <a:t>Liabilities</a:t>
                      </a:r>
                      <a:endParaRPr lang="de-DE" sz="1800" b="1" kern="1200" dirty="0">
                        <a:solidFill>
                          <a:schemeClr val="bg1"/>
                        </a:solidFill>
                        <a:latin typeface="+mn-lt"/>
                        <a:ea typeface="+mn-ea"/>
                        <a:cs typeface="+mn-cs"/>
                      </a:endParaRPr>
                    </a:p>
                  </a:txBody>
                  <a:tcPr>
                    <a:lnL w="12700" cap="flat" cmpd="sng" algn="ctr">
                      <a:solidFill>
                        <a:schemeClr val="accent3"/>
                      </a:solidFill>
                      <a:prstDash val="solid"/>
                      <a:round/>
                      <a:headEnd type="none" w="med" len="med"/>
                      <a:tailEnd type="none" w="med" len="med"/>
                    </a:lnL>
                    <a:solidFill>
                      <a:schemeClr val="accent3"/>
                    </a:solidFill>
                  </a:tcPr>
                </a:tc>
                <a:tc hMerge="1">
                  <a:txBody>
                    <a:bodyPr/>
                    <a:lstStyle/>
                    <a:p>
                      <a:endParaRPr lang="de-DE" dirty="0"/>
                    </a:p>
                  </a:txBody>
                  <a:tcPr/>
                </a:tc>
                <a:extLst>
                  <a:ext uri="{0D108BD9-81ED-4DB2-BD59-A6C34878D82A}">
                    <a16:rowId xmlns:a16="http://schemas.microsoft.com/office/drawing/2014/main" val="10001"/>
                  </a:ext>
                </a:extLst>
              </a:tr>
              <a:tr h="370840">
                <a:tc>
                  <a:txBody>
                    <a:bodyPr/>
                    <a:lstStyle/>
                    <a:p>
                      <a:r>
                        <a:rPr lang="en-US" b="1" dirty="0">
                          <a:solidFill>
                            <a:schemeClr val="tx1"/>
                          </a:solidFill>
                        </a:rPr>
                        <a:t>Reserves</a:t>
                      </a:r>
                      <a:endParaRPr lang="de-DE" b="1" dirty="0">
                        <a:solidFill>
                          <a:schemeClr val="tx1"/>
                        </a:solidFill>
                      </a:endParaRPr>
                    </a:p>
                  </a:txBody>
                  <a:tcPr>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chemeClr val="tx1"/>
                          </a:solidFill>
                        </a:rPr>
                        <a:t>$10 mil</a:t>
                      </a:r>
                      <a:endParaRPr lang="de-DE" b="1" dirty="0">
                        <a:solidFill>
                          <a:schemeClr val="tx1"/>
                        </a:solidFill>
                      </a:endParaRPr>
                    </a:p>
                  </a:txBody>
                  <a:tcPr>
                    <a:lnR w="12700" cap="flat" cmpd="sng" algn="ctr">
                      <a:solidFill>
                        <a:schemeClr val="accent3"/>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r>
                        <a:rPr lang="en-US" b="1" dirty="0">
                          <a:solidFill>
                            <a:schemeClr val="tx1"/>
                          </a:solidFill>
                        </a:rPr>
                        <a:t>Deposits</a:t>
                      </a:r>
                      <a:endParaRPr lang="de-DE" b="1" dirty="0">
                        <a:solidFill>
                          <a:schemeClr val="tx1"/>
                        </a:solidFill>
                      </a:endParaRPr>
                    </a:p>
                  </a:txBody>
                  <a:tcPr>
                    <a:lnL w="12700" cap="flat" cmpd="sng" algn="ctr">
                      <a:solidFill>
                        <a:schemeClr val="accent3"/>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chemeClr val="tx1"/>
                          </a:solidFill>
                        </a:rPr>
                        <a:t>$90 mil</a:t>
                      </a:r>
                      <a:endParaRPr lang="de-DE" b="1" dirty="0">
                        <a:solidFill>
                          <a:schemeClr val="tx1"/>
                        </a:solidFill>
                      </a:endParaRPr>
                    </a:p>
                  </a:txBody>
                  <a:tcPr>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dirty="0"/>
                        <a:t>Loans</a:t>
                      </a:r>
                      <a:endParaRPr lang="de-DE"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$80 mil</a:t>
                      </a:r>
                      <a:endParaRPr lang="de-DE" dirty="0"/>
                    </a:p>
                  </a:txBody>
                  <a:tcPr>
                    <a:lnR w="12700" cap="flat" cmpd="sng" algn="ctr">
                      <a:solidFill>
                        <a:schemeClr val="accent3"/>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dirty="0"/>
                        <a:t>Capital</a:t>
                      </a:r>
                      <a:endParaRPr lang="de-DE" dirty="0"/>
                    </a:p>
                  </a:txBody>
                  <a:tcPr>
                    <a:lnL w="12700" cap="flat" cmpd="sng" algn="ctr">
                      <a:solidFill>
                        <a:schemeClr val="accent3"/>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$10 mil</a:t>
                      </a:r>
                      <a:endParaRPr lang="de-DE"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dirty="0"/>
                        <a:t>Securities</a:t>
                      </a:r>
                      <a:endParaRPr lang="de-DE" dirty="0"/>
                    </a:p>
                  </a:txBody>
                  <a:tcPr>
                    <a:lnT w="12700" cap="flat" cmpd="sng" algn="ctr">
                      <a:solidFill>
                        <a:schemeClr val="bg1"/>
                      </a:solidFill>
                      <a:prstDash val="solid"/>
                      <a:round/>
                      <a:headEnd type="none" w="med" len="med"/>
                      <a:tailEnd type="none" w="med" len="med"/>
                    </a:lnT>
                    <a:solidFill>
                      <a:schemeClr val="bg1"/>
                    </a:solidFill>
                  </a:tcPr>
                </a:tc>
                <a:tc>
                  <a:txBody>
                    <a:bodyPr/>
                    <a:lstStyle/>
                    <a:p>
                      <a:pPr algn="r"/>
                      <a:r>
                        <a:rPr lang="en-US" dirty="0"/>
                        <a:t>$10 mil</a:t>
                      </a:r>
                      <a:endParaRPr lang="de-DE" dirty="0"/>
                    </a:p>
                  </a:txBody>
                  <a:tcPr>
                    <a:lnR w="12700" cap="flat" cmpd="sng" algn="ctr">
                      <a:solidFill>
                        <a:schemeClr val="accent3"/>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tc>
                  <a:txBody>
                    <a:bodyPr/>
                    <a:lstStyle/>
                    <a:p>
                      <a:endParaRPr lang="de-DE" dirty="0"/>
                    </a:p>
                  </a:txBody>
                  <a:tcPr>
                    <a:lnL w="12700" cap="flat" cmpd="sng" algn="ctr">
                      <a:solidFill>
                        <a:schemeClr val="accent3"/>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r"/>
                      <a:endParaRPr lang="de-DE"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bl>
          </a:graphicData>
        </a:graphic>
      </p:graphicFrame>
      <p:sp>
        <p:nvSpPr>
          <p:cNvPr id="23" name="Pentagon 22"/>
          <p:cNvSpPr/>
          <p:nvPr/>
        </p:nvSpPr>
        <p:spPr>
          <a:xfrm rot="5400000">
            <a:off x="3419326" y="2307147"/>
            <a:ext cx="613470" cy="3001834"/>
          </a:xfrm>
          <a:prstGeom prst="homePlate">
            <a:avLst>
              <a:gd name="adj" fmla="val 36601"/>
            </a:avLst>
          </a:prstGeom>
          <a:solidFill>
            <a:schemeClr val="accent3">
              <a:lumMod val="40000"/>
              <a:lumOff val="60000"/>
            </a:schemeClr>
          </a:solidFill>
        </p:spPr>
        <p:txBody>
          <a:bodyPr vert="vert270" wrap="square">
            <a:spAutoFit/>
          </a:bodyPr>
          <a:lstStyle/>
          <a:p>
            <a:pPr algn="ctr"/>
            <a:r>
              <a:rPr lang="en-US" b="1" dirty="0">
                <a:latin typeface="+mn-lt"/>
              </a:rPr>
              <a:t>Deposit outflow of $10 mil</a:t>
            </a:r>
            <a:endParaRPr lang="de-DE" b="1" dirty="0">
              <a:latin typeface="+mn-lt"/>
            </a:endParaRPr>
          </a:p>
        </p:txBody>
      </p:sp>
      <p:sp>
        <p:nvSpPr>
          <p:cNvPr id="24" name="Rectangle 23"/>
          <p:cNvSpPr/>
          <p:nvPr/>
        </p:nvSpPr>
        <p:spPr>
          <a:xfrm>
            <a:off x="7239000" y="2033687"/>
            <a:ext cx="1676741" cy="1354217"/>
          </a:xfrm>
          <a:prstGeom prst="rect">
            <a:avLst/>
          </a:prstGeom>
        </p:spPr>
        <p:txBody>
          <a:bodyPr wrap="none">
            <a:spAutoFit/>
          </a:bodyPr>
          <a:lstStyle/>
          <a:p>
            <a:r>
              <a:rPr lang="en-US" dirty="0">
                <a:latin typeface="+mn-lt"/>
              </a:rPr>
              <a:t>Reserve req.</a:t>
            </a:r>
          </a:p>
          <a:p>
            <a:r>
              <a:rPr lang="en-US" b="1" dirty="0">
                <a:latin typeface="+mn-lt"/>
              </a:rPr>
              <a:t>= $10 mil</a:t>
            </a:r>
          </a:p>
          <a:p>
            <a:pPr>
              <a:spcBef>
                <a:spcPts val="1200"/>
              </a:spcBef>
            </a:pPr>
            <a:r>
              <a:rPr lang="en-US" dirty="0">
                <a:latin typeface="+mn-lt"/>
              </a:rPr>
              <a:t>Excess reserves </a:t>
            </a:r>
          </a:p>
          <a:p>
            <a:r>
              <a:rPr lang="en-US" dirty="0">
                <a:solidFill>
                  <a:srgbClr val="00B050"/>
                </a:solidFill>
                <a:latin typeface="+mn-lt"/>
              </a:rPr>
              <a:t>= </a:t>
            </a:r>
            <a:r>
              <a:rPr lang="en-US" b="1" dirty="0">
                <a:solidFill>
                  <a:srgbClr val="00B050"/>
                </a:solidFill>
                <a:latin typeface="+mn-lt"/>
              </a:rPr>
              <a:t>$10 mil</a:t>
            </a:r>
            <a:endParaRPr lang="de-DE" b="1" dirty="0">
              <a:solidFill>
                <a:srgbClr val="00B050"/>
              </a:solidFill>
              <a:latin typeface="+mn-lt"/>
            </a:endParaRPr>
          </a:p>
        </p:txBody>
      </p:sp>
      <p:sp>
        <p:nvSpPr>
          <p:cNvPr id="4" name="Right Brace 3"/>
          <p:cNvSpPr/>
          <p:nvPr/>
        </p:nvSpPr>
        <p:spPr>
          <a:xfrm>
            <a:off x="6934200" y="1964647"/>
            <a:ext cx="304800" cy="1489754"/>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de-DE"/>
          </a:p>
        </p:txBody>
      </p:sp>
      <p:sp>
        <p:nvSpPr>
          <p:cNvPr id="27" name="Right Brace 26"/>
          <p:cNvSpPr/>
          <p:nvPr/>
        </p:nvSpPr>
        <p:spPr>
          <a:xfrm>
            <a:off x="6934200" y="4419600"/>
            <a:ext cx="304800" cy="1489754"/>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de-DE"/>
          </a:p>
        </p:txBody>
      </p:sp>
      <p:sp>
        <p:nvSpPr>
          <p:cNvPr id="28" name="Rectangle 27"/>
          <p:cNvSpPr/>
          <p:nvPr/>
        </p:nvSpPr>
        <p:spPr>
          <a:xfrm>
            <a:off x="7239000" y="4495800"/>
            <a:ext cx="1623842" cy="1354217"/>
          </a:xfrm>
          <a:prstGeom prst="rect">
            <a:avLst/>
          </a:prstGeom>
        </p:spPr>
        <p:txBody>
          <a:bodyPr wrap="none">
            <a:spAutoFit/>
          </a:bodyPr>
          <a:lstStyle/>
          <a:p>
            <a:r>
              <a:rPr lang="en-US" dirty="0">
                <a:latin typeface="+mn-lt"/>
              </a:rPr>
              <a:t>Reserve req.</a:t>
            </a:r>
          </a:p>
          <a:p>
            <a:r>
              <a:rPr lang="en-US" b="1" dirty="0">
                <a:latin typeface="+mn-lt"/>
              </a:rPr>
              <a:t>= $9 mil</a:t>
            </a:r>
          </a:p>
          <a:p>
            <a:pPr>
              <a:spcBef>
                <a:spcPts val="1200"/>
              </a:spcBef>
            </a:pPr>
            <a:r>
              <a:rPr lang="en-US" dirty="0">
                <a:latin typeface="+mn-lt"/>
              </a:rPr>
              <a:t>Excess reserves</a:t>
            </a:r>
          </a:p>
          <a:p>
            <a:r>
              <a:rPr lang="en-US" dirty="0">
                <a:solidFill>
                  <a:srgbClr val="00B050"/>
                </a:solidFill>
                <a:latin typeface="+mn-lt"/>
              </a:rPr>
              <a:t>= </a:t>
            </a:r>
            <a:r>
              <a:rPr lang="en-US" b="1" dirty="0">
                <a:solidFill>
                  <a:srgbClr val="00B050"/>
                </a:solidFill>
                <a:latin typeface="+mn-lt"/>
              </a:rPr>
              <a:t>$1 mil</a:t>
            </a:r>
            <a:endParaRPr lang="de-DE" b="1" dirty="0">
              <a:solidFill>
                <a:srgbClr val="00B050"/>
              </a:solidFill>
              <a:latin typeface="+mn-lt"/>
            </a:endParaRPr>
          </a:p>
        </p:txBody>
      </p:sp>
    </p:spTree>
    <p:extLst>
      <p:ext uri="{BB962C8B-B14F-4D97-AF65-F5344CB8AC3E}">
        <p14:creationId xmlns:p14="http://schemas.microsoft.com/office/powerpoint/2010/main" val="362014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4" grpId="0" animBg="1"/>
      <p:bldP spid="27" grpId="0" animBg="1"/>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TW" dirty="0">
                <a:ea typeface="PMingLiU" pitchFamily="18" charset="-120"/>
              </a:rPr>
              <a:t>Liquidity Management</a:t>
            </a:r>
            <a:br>
              <a:rPr lang="en-US" altLang="zh-TW" dirty="0">
                <a:ea typeface="PMingLiU" pitchFamily="18" charset="-120"/>
              </a:rPr>
            </a:br>
            <a:r>
              <a:rPr lang="en-US" altLang="zh-TW" sz="2400" b="0" dirty="0">
                <a:ea typeface="PMingLiU" pitchFamily="18" charset="-120"/>
              </a:rPr>
              <a:t>Scenario 2</a:t>
            </a:r>
            <a:endParaRPr lang="en-US" altLang="zh-TW" b="0" dirty="0">
              <a:ea typeface="PMingLiU" pitchFamily="18" charset="-120"/>
            </a:endParaRPr>
          </a:p>
        </p:txBody>
      </p:sp>
      <p:sp>
        <p:nvSpPr>
          <p:cNvPr id="18" name="Slide Number Placeholder 5"/>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0694DE2E-6986-4EDB-AB75-86DE2445F66D}" type="slidenum">
              <a:rPr lang="en-US" altLang="en-US" sz="1400"/>
              <a:pPr/>
              <a:t>32</a:t>
            </a:fld>
            <a:endParaRPr lang="en-US" altLang="en-US" sz="1400"/>
          </a:p>
        </p:txBody>
      </p:sp>
      <p:sp>
        <p:nvSpPr>
          <p:cNvPr id="19" name="Footer Placeholder 4"/>
          <p:cNvSpPr>
            <a:spLocks noGrp="1"/>
          </p:cNvSpPr>
          <p:nvPr>
            <p:ph type="ftr" sz="quarter" idx="11"/>
          </p:nvPr>
        </p:nvSpPr>
        <p:spPr bwMode="auto">
          <a:noFill/>
          <a:ln>
            <a:miter lim="800000"/>
            <a:headEnd/>
            <a:tailEnd/>
          </a:ln>
        </p:spPr>
        <p:txBody>
          <a:bodyPr/>
          <a:lstStyle/>
          <a:p>
            <a:r>
              <a:rPr lang="en-US" altLang="zh-TW" dirty="0"/>
              <a:t>Bank Management</a:t>
            </a:r>
          </a:p>
        </p:txBody>
      </p:sp>
      <p:graphicFrame>
        <p:nvGraphicFramePr>
          <p:cNvPr id="20" name="Table 19"/>
          <p:cNvGraphicFramePr>
            <a:graphicFrameLocks noGrp="1"/>
          </p:cNvGraphicFramePr>
          <p:nvPr>
            <p:extLst>
              <p:ext uri="{D42A27DB-BD31-4B8C-83A1-F6EECF244321}">
                <p14:modId xmlns:p14="http://schemas.microsoft.com/office/powerpoint/2010/main" val="4015445380"/>
              </p:ext>
            </p:extLst>
          </p:nvPr>
        </p:nvGraphicFramePr>
        <p:xfrm>
          <a:off x="452437" y="1600200"/>
          <a:ext cx="6400801" cy="1854200"/>
        </p:xfrm>
        <a:graphic>
          <a:graphicData uri="http://schemas.openxmlformats.org/drawingml/2006/table">
            <a:tbl>
              <a:tblPr firstRow="1" bandRow="1">
                <a:tableStyleId>{F2DE63D5-997A-4646-A377-4702673A728D}</a:tableStyleId>
              </a:tblPr>
              <a:tblGrid>
                <a:gridCol w="2029522">
                  <a:extLst>
                    <a:ext uri="{9D8B030D-6E8A-4147-A177-3AD203B41FA5}">
                      <a16:colId xmlns:a16="http://schemas.microsoft.com/office/drawing/2014/main" val="20000"/>
                    </a:ext>
                  </a:extLst>
                </a:gridCol>
                <a:gridCol w="1248937">
                  <a:extLst>
                    <a:ext uri="{9D8B030D-6E8A-4147-A177-3AD203B41FA5}">
                      <a16:colId xmlns:a16="http://schemas.microsoft.com/office/drawing/2014/main" val="20001"/>
                    </a:ext>
                  </a:extLst>
                </a:gridCol>
                <a:gridCol w="1817203">
                  <a:extLst>
                    <a:ext uri="{9D8B030D-6E8A-4147-A177-3AD203B41FA5}">
                      <a16:colId xmlns:a16="http://schemas.microsoft.com/office/drawing/2014/main" val="20002"/>
                    </a:ext>
                  </a:extLst>
                </a:gridCol>
                <a:gridCol w="1305139">
                  <a:extLst>
                    <a:ext uri="{9D8B030D-6E8A-4147-A177-3AD203B41FA5}">
                      <a16:colId xmlns:a16="http://schemas.microsoft.com/office/drawing/2014/main" val="20003"/>
                    </a:ext>
                  </a:extLst>
                </a:gridCol>
              </a:tblGrid>
              <a:tr h="370840">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chemeClr val="accent2">
                              <a:lumMod val="75000"/>
                            </a:schemeClr>
                          </a:solidFill>
                        </a:rPr>
                        <a:t>Bank B </a:t>
                      </a:r>
                      <a:r>
                        <a:rPr lang="en-US" b="0" dirty="0">
                          <a:solidFill>
                            <a:schemeClr val="tx1"/>
                          </a:solidFill>
                        </a:rPr>
                        <a:t>(</a:t>
                      </a:r>
                      <a:r>
                        <a:rPr kumimoji="0" lang="en-US" sz="1800" b="0" i="0" u="none" strike="noStrike" kern="1200" cap="none" spc="0" normalizeH="0" baseline="0" noProof="0" dirty="0">
                          <a:ln>
                            <a:noFill/>
                          </a:ln>
                          <a:solidFill>
                            <a:prstClr val="black"/>
                          </a:solidFill>
                          <a:effectLst/>
                          <a:uLnTx/>
                          <a:uFillTx/>
                          <a:latin typeface="+mn-lt"/>
                          <a:ea typeface="+mn-ea"/>
                          <a:cs typeface="+mn-cs"/>
                        </a:rPr>
                        <a:t>Reserve Requirement = 10% of Deposits)</a:t>
                      </a:r>
                      <a:endParaRPr kumimoji="0" lang="de-DE" sz="18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0000"/>
                  </a:ext>
                </a:extLst>
              </a:tr>
              <a:tr h="370840">
                <a:tc gridSpan="2">
                  <a:txBody>
                    <a:bodyPr/>
                    <a:lstStyle/>
                    <a:p>
                      <a:pPr algn="ctr"/>
                      <a:r>
                        <a:rPr lang="en-US" sz="1800" b="1" kern="1200" dirty="0">
                          <a:solidFill>
                            <a:schemeClr val="bg1"/>
                          </a:solidFill>
                          <a:latin typeface="+mn-lt"/>
                          <a:ea typeface="+mn-ea"/>
                          <a:cs typeface="+mn-cs"/>
                        </a:rPr>
                        <a:t>Assets</a:t>
                      </a:r>
                      <a:endParaRPr lang="de-DE" sz="1800" b="1" kern="1200" dirty="0">
                        <a:solidFill>
                          <a:schemeClr val="bg1"/>
                        </a:solidFill>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de-DE" dirty="0"/>
                    </a:p>
                  </a:txBody>
                  <a:tcPr/>
                </a:tc>
                <a:tc gridSpan="2">
                  <a:txBody>
                    <a:bodyPr/>
                    <a:lstStyle/>
                    <a:p>
                      <a:pPr algn="ctr"/>
                      <a:r>
                        <a:rPr lang="en-US" sz="1800" b="1" kern="1200" dirty="0">
                          <a:solidFill>
                            <a:schemeClr val="bg1"/>
                          </a:solidFill>
                          <a:latin typeface="+mn-lt"/>
                          <a:ea typeface="+mn-ea"/>
                          <a:cs typeface="+mn-cs"/>
                        </a:rPr>
                        <a:t>Liabilities</a:t>
                      </a:r>
                      <a:endParaRPr lang="de-DE" sz="1800" b="1" kern="1200" dirty="0">
                        <a:solidFill>
                          <a:schemeClr val="bg1"/>
                        </a:solidFill>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hMerge="1">
                  <a:txBody>
                    <a:bodyPr/>
                    <a:lstStyle/>
                    <a:p>
                      <a:endParaRPr lang="de-DE" dirty="0"/>
                    </a:p>
                  </a:txBody>
                  <a:tcPr/>
                </a:tc>
                <a:extLst>
                  <a:ext uri="{0D108BD9-81ED-4DB2-BD59-A6C34878D82A}">
                    <a16:rowId xmlns:a16="http://schemas.microsoft.com/office/drawing/2014/main" val="10001"/>
                  </a:ext>
                </a:extLst>
              </a:tr>
              <a:tr h="370840">
                <a:tc>
                  <a:txBody>
                    <a:bodyPr/>
                    <a:lstStyle/>
                    <a:p>
                      <a:r>
                        <a:rPr lang="en-US" b="1" dirty="0"/>
                        <a:t>Reserves</a:t>
                      </a:r>
                      <a:endParaRPr lang="de-DE" b="1" dirty="0"/>
                    </a:p>
                  </a:txBody>
                  <a:tcPr>
                    <a:lnL w="12700" cap="flat" cmpd="sng" algn="ctr">
                      <a:solidFill>
                        <a:schemeClr val="accent2"/>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rgbClr val="FF0000"/>
                          </a:solidFill>
                        </a:rPr>
                        <a:t>$10 mil</a:t>
                      </a:r>
                      <a:endParaRPr lang="de-DE" b="1" dirty="0">
                        <a:solidFill>
                          <a:srgbClr val="FF0000"/>
                        </a:solidFill>
                      </a:endParaRP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b="1" dirty="0">
                          <a:solidFill>
                            <a:schemeClr val="tx1"/>
                          </a:solidFill>
                        </a:rPr>
                        <a:t>Deposits</a:t>
                      </a:r>
                      <a:endParaRPr lang="de-DE" b="1" dirty="0">
                        <a:solidFill>
                          <a:schemeClr val="tx1"/>
                        </a:solidFill>
                      </a:endParaRP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chemeClr val="tx1"/>
                          </a:solidFill>
                        </a:rPr>
                        <a:t>$100 mil</a:t>
                      </a:r>
                      <a:endParaRPr lang="de-DE" b="1" dirty="0">
                        <a:solidFill>
                          <a:schemeClr val="tx1"/>
                        </a:solidFill>
                      </a:endParaRP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dirty="0"/>
                        <a:t>Loans</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$90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dirty="0"/>
                        <a:t>Capital</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$10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dirty="0"/>
                        <a:t>Securities</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pPr algn="r"/>
                      <a:r>
                        <a:rPr lang="en-US" dirty="0"/>
                        <a:t>$10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pPr algn="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036979365"/>
              </p:ext>
            </p:extLst>
          </p:nvPr>
        </p:nvGraphicFramePr>
        <p:xfrm>
          <a:off x="446152" y="4038600"/>
          <a:ext cx="6400801" cy="1854200"/>
        </p:xfrm>
        <a:graphic>
          <a:graphicData uri="http://schemas.openxmlformats.org/drawingml/2006/table">
            <a:tbl>
              <a:tblPr firstRow="1" bandRow="1">
                <a:tableStyleId>{F2DE63D5-997A-4646-A377-4702673A728D}</a:tableStyleId>
              </a:tblPr>
              <a:tblGrid>
                <a:gridCol w="2029522">
                  <a:extLst>
                    <a:ext uri="{9D8B030D-6E8A-4147-A177-3AD203B41FA5}">
                      <a16:colId xmlns:a16="http://schemas.microsoft.com/office/drawing/2014/main" val="20000"/>
                    </a:ext>
                  </a:extLst>
                </a:gridCol>
                <a:gridCol w="1248937">
                  <a:extLst>
                    <a:ext uri="{9D8B030D-6E8A-4147-A177-3AD203B41FA5}">
                      <a16:colId xmlns:a16="http://schemas.microsoft.com/office/drawing/2014/main" val="20001"/>
                    </a:ext>
                  </a:extLst>
                </a:gridCol>
                <a:gridCol w="1817203">
                  <a:extLst>
                    <a:ext uri="{9D8B030D-6E8A-4147-A177-3AD203B41FA5}">
                      <a16:colId xmlns:a16="http://schemas.microsoft.com/office/drawing/2014/main" val="20002"/>
                    </a:ext>
                  </a:extLst>
                </a:gridCol>
                <a:gridCol w="1305139">
                  <a:extLst>
                    <a:ext uri="{9D8B030D-6E8A-4147-A177-3AD203B41FA5}">
                      <a16:colId xmlns:a16="http://schemas.microsoft.com/office/drawing/2014/main" val="20003"/>
                    </a:ext>
                  </a:extLst>
                </a:gridCol>
              </a:tblGrid>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75000"/>
                            </a:schemeClr>
                          </a:solidFill>
                        </a:rPr>
                        <a:t>Bank B </a:t>
                      </a:r>
                      <a:r>
                        <a:rPr lang="en-US" b="0" dirty="0">
                          <a:solidFill>
                            <a:schemeClr val="tx1"/>
                          </a:solidFill>
                        </a:rPr>
                        <a:t>(</a:t>
                      </a:r>
                      <a:r>
                        <a:rPr kumimoji="0" lang="en-US" sz="1800" b="0" i="0" u="none" strike="noStrike" kern="1200" cap="none" spc="0" normalizeH="0" baseline="0" noProof="0" dirty="0">
                          <a:ln>
                            <a:noFill/>
                          </a:ln>
                          <a:solidFill>
                            <a:prstClr val="black"/>
                          </a:solidFill>
                          <a:effectLst/>
                          <a:uLnTx/>
                          <a:uFillTx/>
                          <a:latin typeface="+mn-lt"/>
                          <a:ea typeface="+mn-ea"/>
                          <a:cs typeface="+mn-cs"/>
                        </a:rPr>
                        <a:t>Reserve Requirement = 10% of Deposits)</a:t>
                      </a:r>
                      <a:endParaRPr kumimoji="0" lang="de-DE" sz="18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0000"/>
                  </a:ext>
                </a:extLst>
              </a:tr>
              <a:tr h="370840">
                <a:tc gridSpan="2">
                  <a:txBody>
                    <a:bodyPr/>
                    <a:lstStyle/>
                    <a:p>
                      <a:pPr algn="ctr"/>
                      <a:r>
                        <a:rPr lang="en-US" sz="1800" b="1" kern="1200" dirty="0">
                          <a:solidFill>
                            <a:schemeClr val="bg1"/>
                          </a:solidFill>
                          <a:latin typeface="+mn-lt"/>
                          <a:ea typeface="+mn-ea"/>
                          <a:cs typeface="+mn-cs"/>
                        </a:rPr>
                        <a:t>Assets</a:t>
                      </a:r>
                      <a:endParaRPr lang="de-DE" sz="1800" b="1" kern="1200" dirty="0">
                        <a:solidFill>
                          <a:schemeClr val="bg1"/>
                        </a:solidFill>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hMerge="1">
                  <a:txBody>
                    <a:bodyPr/>
                    <a:lstStyle/>
                    <a:p>
                      <a:endParaRPr lang="de-DE" dirty="0"/>
                    </a:p>
                  </a:txBody>
                  <a:tcPr/>
                </a:tc>
                <a:tc gridSpan="2">
                  <a:txBody>
                    <a:bodyPr/>
                    <a:lstStyle/>
                    <a:p>
                      <a:pPr algn="ctr"/>
                      <a:r>
                        <a:rPr lang="en-US" sz="1800" b="1" kern="1200" dirty="0">
                          <a:solidFill>
                            <a:schemeClr val="bg1"/>
                          </a:solidFill>
                          <a:latin typeface="+mn-lt"/>
                          <a:ea typeface="+mn-ea"/>
                          <a:cs typeface="+mn-cs"/>
                        </a:rPr>
                        <a:t>Liabilities</a:t>
                      </a:r>
                      <a:endParaRPr lang="de-DE" sz="1800" b="1" kern="1200" dirty="0">
                        <a:solidFill>
                          <a:schemeClr val="bg1"/>
                        </a:solidFill>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hMerge="1">
                  <a:txBody>
                    <a:bodyPr/>
                    <a:lstStyle/>
                    <a:p>
                      <a:endParaRPr lang="de-DE" dirty="0"/>
                    </a:p>
                  </a:txBody>
                  <a:tcPr/>
                </a:tc>
                <a:extLst>
                  <a:ext uri="{0D108BD9-81ED-4DB2-BD59-A6C34878D82A}">
                    <a16:rowId xmlns:a16="http://schemas.microsoft.com/office/drawing/2014/main" val="10001"/>
                  </a:ext>
                </a:extLst>
              </a:tr>
              <a:tr h="370840">
                <a:tc>
                  <a:txBody>
                    <a:bodyPr/>
                    <a:lstStyle/>
                    <a:p>
                      <a:r>
                        <a:rPr lang="en-US" b="1" dirty="0"/>
                        <a:t>Reserves</a:t>
                      </a:r>
                      <a:endParaRPr lang="de-DE" b="1" dirty="0"/>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rgbClr val="FF0000"/>
                          </a:solidFill>
                        </a:rPr>
                        <a:t>$0 mil</a:t>
                      </a:r>
                      <a:endParaRPr lang="de-DE" b="1" dirty="0">
                        <a:solidFill>
                          <a:srgbClr val="FF0000"/>
                        </a:solidFill>
                      </a:endParaRP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b="1" dirty="0"/>
                        <a:t>Deposits</a:t>
                      </a:r>
                      <a:endParaRPr lang="de-DE" b="1" dirty="0"/>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chemeClr val="tx1"/>
                          </a:solidFill>
                        </a:rPr>
                        <a:t>$90 mil</a:t>
                      </a:r>
                      <a:endParaRPr lang="de-DE" b="1" dirty="0">
                        <a:solidFill>
                          <a:schemeClr val="tx1"/>
                        </a:solidFill>
                      </a:endParaRP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dirty="0"/>
                        <a:t>Loans</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$90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dirty="0"/>
                        <a:t>Capital</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$10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dirty="0"/>
                        <a:t>Securities</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pPr algn="r"/>
                      <a:r>
                        <a:rPr lang="en-US" dirty="0"/>
                        <a:t>$10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pPr algn="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23" name="Pentagon 22"/>
          <p:cNvSpPr/>
          <p:nvPr/>
        </p:nvSpPr>
        <p:spPr>
          <a:xfrm rot="5400000">
            <a:off x="3419326" y="2307147"/>
            <a:ext cx="613470" cy="3001834"/>
          </a:xfrm>
          <a:prstGeom prst="homePlate">
            <a:avLst>
              <a:gd name="adj" fmla="val 36601"/>
            </a:avLst>
          </a:prstGeom>
          <a:solidFill>
            <a:schemeClr val="accent2">
              <a:lumMod val="40000"/>
              <a:lumOff val="60000"/>
            </a:schemeClr>
          </a:solidFill>
        </p:spPr>
        <p:txBody>
          <a:bodyPr vert="vert270" wrap="square">
            <a:spAutoFit/>
          </a:bodyPr>
          <a:lstStyle/>
          <a:p>
            <a:pPr algn="ctr"/>
            <a:r>
              <a:rPr lang="en-US" b="1" dirty="0">
                <a:latin typeface="+mn-lt"/>
              </a:rPr>
              <a:t>Deposit outflow of $10 mil</a:t>
            </a:r>
            <a:endParaRPr lang="de-DE" b="1" dirty="0">
              <a:latin typeface="+mn-lt"/>
            </a:endParaRPr>
          </a:p>
        </p:txBody>
      </p:sp>
      <p:sp>
        <p:nvSpPr>
          <p:cNvPr id="24" name="Rectangle 23"/>
          <p:cNvSpPr/>
          <p:nvPr/>
        </p:nvSpPr>
        <p:spPr>
          <a:xfrm>
            <a:off x="7239000" y="2033687"/>
            <a:ext cx="1676741" cy="1354217"/>
          </a:xfrm>
          <a:prstGeom prst="rect">
            <a:avLst/>
          </a:prstGeom>
        </p:spPr>
        <p:txBody>
          <a:bodyPr wrap="none">
            <a:spAutoFit/>
          </a:bodyPr>
          <a:lstStyle/>
          <a:p>
            <a:r>
              <a:rPr lang="en-US" dirty="0">
                <a:latin typeface="+mn-lt"/>
              </a:rPr>
              <a:t>Reserve req.</a:t>
            </a:r>
          </a:p>
          <a:p>
            <a:r>
              <a:rPr lang="en-US" b="1" dirty="0">
                <a:latin typeface="+mn-lt"/>
              </a:rPr>
              <a:t>= $10 mil</a:t>
            </a:r>
          </a:p>
          <a:p>
            <a:pPr>
              <a:spcBef>
                <a:spcPts val="1200"/>
              </a:spcBef>
            </a:pPr>
            <a:r>
              <a:rPr lang="en-US" dirty="0">
                <a:latin typeface="+mn-lt"/>
              </a:rPr>
              <a:t>Excess reserves </a:t>
            </a:r>
          </a:p>
          <a:p>
            <a:r>
              <a:rPr lang="en-US" dirty="0">
                <a:solidFill>
                  <a:srgbClr val="FF0000"/>
                </a:solidFill>
                <a:latin typeface="+mn-lt"/>
              </a:rPr>
              <a:t>= </a:t>
            </a:r>
            <a:r>
              <a:rPr lang="en-US" b="1" dirty="0">
                <a:solidFill>
                  <a:srgbClr val="FF0000"/>
                </a:solidFill>
                <a:latin typeface="+mn-lt"/>
              </a:rPr>
              <a:t>none</a:t>
            </a:r>
            <a:endParaRPr lang="de-DE" b="1" dirty="0">
              <a:solidFill>
                <a:srgbClr val="FF0000"/>
              </a:solidFill>
              <a:latin typeface="+mn-lt"/>
            </a:endParaRPr>
          </a:p>
        </p:txBody>
      </p:sp>
      <p:sp>
        <p:nvSpPr>
          <p:cNvPr id="4" name="Right Brace 3"/>
          <p:cNvSpPr/>
          <p:nvPr/>
        </p:nvSpPr>
        <p:spPr>
          <a:xfrm>
            <a:off x="6934200" y="1964647"/>
            <a:ext cx="304800" cy="1489754"/>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de-DE"/>
          </a:p>
        </p:txBody>
      </p:sp>
      <p:sp>
        <p:nvSpPr>
          <p:cNvPr id="27" name="Right Brace 26"/>
          <p:cNvSpPr/>
          <p:nvPr/>
        </p:nvSpPr>
        <p:spPr>
          <a:xfrm>
            <a:off x="6934200" y="4419600"/>
            <a:ext cx="304800" cy="1489754"/>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de-DE"/>
          </a:p>
        </p:txBody>
      </p:sp>
      <p:sp>
        <p:nvSpPr>
          <p:cNvPr id="28" name="Rectangle 27"/>
          <p:cNvSpPr/>
          <p:nvPr/>
        </p:nvSpPr>
        <p:spPr>
          <a:xfrm>
            <a:off x="7239000" y="4495800"/>
            <a:ext cx="1611852" cy="1354217"/>
          </a:xfrm>
          <a:prstGeom prst="rect">
            <a:avLst/>
          </a:prstGeom>
        </p:spPr>
        <p:txBody>
          <a:bodyPr wrap="none">
            <a:spAutoFit/>
          </a:bodyPr>
          <a:lstStyle/>
          <a:p>
            <a:r>
              <a:rPr lang="en-US" dirty="0">
                <a:latin typeface="+mn-lt"/>
              </a:rPr>
              <a:t>Reserve req.</a:t>
            </a:r>
          </a:p>
          <a:p>
            <a:r>
              <a:rPr lang="en-US" b="1" dirty="0">
                <a:latin typeface="+mn-lt"/>
              </a:rPr>
              <a:t>= $9 mil</a:t>
            </a:r>
          </a:p>
          <a:p>
            <a:pPr>
              <a:spcBef>
                <a:spcPts val="1200"/>
              </a:spcBef>
            </a:pPr>
            <a:r>
              <a:rPr lang="en-US" dirty="0">
                <a:latin typeface="+mn-lt"/>
              </a:rPr>
              <a:t>Shortfall of res.</a:t>
            </a:r>
          </a:p>
          <a:p>
            <a:r>
              <a:rPr lang="en-US" dirty="0">
                <a:solidFill>
                  <a:srgbClr val="FF0000"/>
                </a:solidFill>
                <a:latin typeface="+mn-lt"/>
              </a:rPr>
              <a:t>= </a:t>
            </a:r>
            <a:r>
              <a:rPr lang="en-US" b="1" dirty="0">
                <a:solidFill>
                  <a:srgbClr val="FF0000"/>
                </a:solidFill>
                <a:latin typeface="+mn-lt"/>
              </a:rPr>
              <a:t>$9 mil</a:t>
            </a:r>
            <a:endParaRPr lang="de-DE" b="1" dirty="0">
              <a:solidFill>
                <a:srgbClr val="FF0000"/>
              </a:solidFill>
              <a:latin typeface="+mn-lt"/>
            </a:endParaRPr>
          </a:p>
        </p:txBody>
      </p:sp>
    </p:spTree>
    <p:extLst>
      <p:ext uri="{BB962C8B-B14F-4D97-AF65-F5344CB8AC3E}">
        <p14:creationId xmlns:p14="http://schemas.microsoft.com/office/powerpoint/2010/main" val="189015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4" grpId="0" animBg="1"/>
      <p:bldP spid="27" grpId="0" animBg="1"/>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lvl="1"/>
            <a:r>
              <a:rPr lang="en-US" altLang="zh-TW" sz="3600" dirty="0"/>
              <a:t>Liquidity Management</a:t>
            </a:r>
            <a:br>
              <a:rPr lang="en-US" altLang="zh-TW" dirty="0"/>
            </a:br>
            <a:r>
              <a:rPr lang="en-US" altLang="zh-TW" sz="2400" b="0" dirty="0"/>
              <a:t>4 Possible actions for </a:t>
            </a:r>
            <a:r>
              <a:rPr lang="en-US" altLang="zh-TW" sz="2400" dirty="0">
                <a:solidFill>
                  <a:schemeClr val="accent2">
                    <a:lumMod val="75000"/>
                  </a:schemeClr>
                </a:solidFill>
              </a:rPr>
              <a:t>Bank B</a:t>
            </a:r>
            <a:endParaRPr lang="en-US" altLang="zh-TW" dirty="0">
              <a:solidFill>
                <a:schemeClr val="accent2">
                  <a:lumMod val="75000"/>
                </a:schemeClr>
              </a:solidFill>
            </a:endParaRPr>
          </a:p>
        </p:txBody>
      </p:sp>
      <p:sp>
        <p:nvSpPr>
          <p:cNvPr id="187395" name="Rectangle 3"/>
          <p:cNvSpPr>
            <a:spLocks noGrp="1" noChangeArrowheads="1"/>
          </p:cNvSpPr>
          <p:nvPr>
            <p:ph idx="1"/>
          </p:nvPr>
        </p:nvSpPr>
        <p:spPr/>
        <p:txBody>
          <a:bodyPr/>
          <a:lstStyle/>
          <a:p>
            <a:pPr marL="400050">
              <a:buFont typeface="+mj-lt"/>
              <a:buAutoNum type="arabicPeriod"/>
            </a:pPr>
            <a:r>
              <a:rPr lang="en-US" altLang="zh-TW" b="1" dirty="0"/>
              <a:t>Borrow from other banks or corporations </a:t>
            </a:r>
          </a:p>
          <a:p>
            <a:pPr marL="400050">
              <a:buFont typeface="+mj-lt"/>
              <a:buAutoNum type="arabicPeriod"/>
            </a:pPr>
            <a:endParaRPr lang="en-US" altLang="zh-TW" dirty="0"/>
          </a:p>
          <a:p>
            <a:pPr marL="400050">
              <a:buFont typeface="+mj-lt"/>
              <a:buAutoNum type="arabicPeriod"/>
            </a:pPr>
            <a:endParaRPr lang="en-US" altLang="zh-TW" dirty="0"/>
          </a:p>
          <a:p>
            <a:pPr marL="400050">
              <a:buFont typeface="+mj-lt"/>
              <a:buAutoNum type="arabicPeriod"/>
            </a:pPr>
            <a:endParaRPr lang="en-US" altLang="zh-TW" dirty="0"/>
          </a:p>
          <a:p>
            <a:pPr marL="400050">
              <a:buFont typeface="+mj-lt"/>
              <a:buAutoNum type="arabicPeriod"/>
            </a:pPr>
            <a:r>
              <a:rPr lang="en-US" altLang="zh-TW" b="1" dirty="0"/>
              <a:t>Sell securities</a:t>
            </a:r>
          </a:p>
        </p:txBody>
      </p:sp>
      <p:sp>
        <p:nvSpPr>
          <p:cNvPr id="13" name="Slide Number Placeholder 5"/>
          <p:cNvSpPr>
            <a:spLocks noGrp="1"/>
          </p:cNvSpPr>
          <p:nvPr>
            <p:ph type="sldNum" sz="quarter" idx="10"/>
          </p:nvPr>
        </p:nvSpPr>
        <p:spPr/>
        <p:txBody>
          <a:bodyPr/>
          <a:lstStyle/>
          <a:p>
            <a:fld id="{27F1AD34-0654-4624-BF45-6C28E00281BF}" type="slidenum">
              <a:rPr lang="en-US" altLang="en-US" smtClean="0"/>
              <a:pPr/>
              <a:t>33</a:t>
            </a:fld>
            <a:endParaRPr lang="en-US" altLang="en-US"/>
          </a:p>
        </p:txBody>
      </p:sp>
      <p:sp>
        <p:nvSpPr>
          <p:cNvPr id="14" name="Footer Placeholder 4"/>
          <p:cNvSpPr>
            <a:spLocks noGrp="1"/>
          </p:cNvSpPr>
          <p:nvPr>
            <p:ph type="ftr" sz="quarter" idx="11"/>
          </p:nvPr>
        </p:nvSpPr>
        <p:spPr/>
        <p:txBody>
          <a:bodyPr/>
          <a:lstStyle/>
          <a:p>
            <a:r>
              <a:rPr lang="en-US" altLang="zh-TW" dirty="0"/>
              <a:t>Bank Management</a:t>
            </a:r>
          </a:p>
        </p:txBody>
      </p:sp>
      <p:sp>
        <p:nvSpPr>
          <p:cNvPr id="187402" name="Text Box 10"/>
          <p:cNvSpPr txBox="1">
            <a:spLocks noChangeArrowheads="1"/>
          </p:cNvSpPr>
          <p:nvPr/>
        </p:nvSpPr>
        <p:spPr bwMode="auto">
          <a:xfrm>
            <a:off x="0" y="5867400"/>
            <a:ext cx="2971800" cy="307777"/>
          </a:xfrm>
          <a:prstGeom prst="rect">
            <a:avLst/>
          </a:prstGeom>
          <a:noFill/>
          <a:ln w="9525">
            <a:noFill/>
            <a:miter lim="800000"/>
            <a:headEnd/>
            <a:tailEnd/>
          </a:ln>
        </p:spPr>
        <p:txBody>
          <a:bodyPr>
            <a:spAutoFit/>
          </a:bodyPr>
          <a:lstStyle>
            <a:defPPr>
              <a:defRPr lang="en-US"/>
            </a:defPPr>
            <a:lvl1pPr eaLnBrk="0" hangingPunct="0">
              <a:spcBef>
                <a:spcPct val="50000"/>
              </a:spcBef>
              <a:defRPr sz="1400" i="1">
                <a:latin typeface="+mn-lt"/>
              </a:defRPr>
            </a:lvl1pPr>
            <a:lvl2pPr>
              <a:defRPr sz="2400">
                <a:latin typeface="Tahoma" pitchFamily="34" charset="0"/>
              </a:defRPr>
            </a:lvl2pPr>
            <a:lvl3pPr>
              <a:defRPr sz="2400">
                <a:latin typeface="Tahoma" pitchFamily="34" charset="0"/>
              </a:defRPr>
            </a:lvl3pPr>
            <a:lvl4pPr>
              <a:defRPr sz="2400">
                <a:latin typeface="Tahoma" pitchFamily="34" charset="0"/>
              </a:defRPr>
            </a:lvl4pPr>
            <a:lvl5pPr>
              <a:defRPr sz="2400">
                <a:latin typeface="Tahoma" pitchFamily="34" charset="0"/>
              </a:defRPr>
            </a:lvl5pPr>
            <a:lvl6pPr>
              <a:defRPr sz="2400">
                <a:latin typeface="Tahoma" pitchFamily="34" charset="0"/>
              </a:defRPr>
            </a:lvl6pPr>
            <a:lvl7pPr>
              <a:defRPr sz="2400">
                <a:latin typeface="Tahoma" pitchFamily="34" charset="0"/>
              </a:defRPr>
            </a:lvl7pPr>
            <a:lvl8pPr>
              <a:defRPr sz="2400">
                <a:latin typeface="Tahoma" pitchFamily="34" charset="0"/>
              </a:defRPr>
            </a:lvl8pPr>
            <a:lvl9pPr>
              <a:defRPr sz="2400">
                <a:latin typeface="Tahoma" pitchFamily="34" charset="0"/>
              </a:defRPr>
            </a:lvl9pPr>
          </a:lstStyle>
          <a:p>
            <a:r>
              <a:rPr lang="en-US" altLang="zh-TW"/>
              <a:t>Source: Mishkin/Eakins</a:t>
            </a:r>
          </a:p>
        </p:txBody>
      </p:sp>
      <p:graphicFrame>
        <p:nvGraphicFramePr>
          <p:cNvPr id="15" name="Table 14"/>
          <p:cNvGraphicFramePr>
            <a:graphicFrameLocks noGrp="1"/>
          </p:cNvGraphicFramePr>
          <p:nvPr>
            <p:extLst>
              <p:ext uri="{D42A27DB-BD31-4B8C-83A1-F6EECF244321}">
                <p14:modId xmlns:p14="http://schemas.microsoft.com/office/powerpoint/2010/main" val="1320162030"/>
              </p:ext>
            </p:extLst>
          </p:nvPr>
        </p:nvGraphicFramePr>
        <p:xfrm>
          <a:off x="609600" y="2133600"/>
          <a:ext cx="6400801" cy="1483360"/>
        </p:xfrm>
        <a:graphic>
          <a:graphicData uri="http://schemas.openxmlformats.org/drawingml/2006/table">
            <a:tbl>
              <a:tblPr firstRow="1" bandRow="1">
                <a:tableStyleId>{F2DE63D5-997A-4646-A377-4702673A728D}</a:tableStyleId>
              </a:tblPr>
              <a:tblGrid>
                <a:gridCol w="2029522">
                  <a:extLst>
                    <a:ext uri="{9D8B030D-6E8A-4147-A177-3AD203B41FA5}">
                      <a16:colId xmlns:a16="http://schemas.microsoft.com/office/drawing/2014/main" val="20000"/>
                    </a:ext>
                  </a:extLst>
                </a:gridCol>
                <a:gridCol w="1248937">
                  <a:extLst>
                    <a:ext uri="{9D8B030D-6E8A-4147-A177-3AD203B41FA5}">
                      <a16:colId xmlns:a16="http://schemas.microsoft.com/office/drawing/2014/main" val="20001"/>
                    </a:ext>
                  </a:extLst>
                </a:gridCol>
                <a:gridCol w="1817203">
                  <a:extLst>
                    <a:ext uri="{9D8B030D-6E8A-4147-A177-3AD203B41FA5}">
                      <a16:colId xmlns:a16="http://schemas.microsoft.com/office/drawing/2014/main" val="20002"/>
                    </a:ext>
                  </a:extLst>
                </a:gridCol>
                <a:gridCol w="1305139">
                  <a:extLst>
                    <a:ext uri="{9D8B030D-6E8A-4147-A177-3AD203B41FA5}">
                      <a16:colId xmlns:a16="http://schemas.microsoft.com/office/drawing/2014/main" val="20003"/>
                    </a:ext>
                  </a:extLst>
                </a:gridCol>
              </a:tblGrid>
              <a:tr h="370840">
                <a:tc gridSpan="2">
                  <a:txBody>
                    <a:bodyPr/>
                    <a:lstStyle/>
                    <a:p>
                      <a:pPr algn="ctr"/>
                      <a:r>
                        <a:rPr lang="en-US" sz="1800" b="1" kern="1200" dirty="0">
                          <a:solidFill>
                            <a:schemeClr val="bg1"/>
                          </a:solidFill>
                          <a:latin typeface="+mn-lt"/>
                          <a:ea typeface="+mn-ea"/>
                          <a:cs typeface="+mn-cs"/>
                        </a:rPr>
                        <a:t>Assets</a:t>
                      </a:r>
                      <a:endParaRPr lang="de-DE" sz="1800" b="1" kern="1200" dirty="0">
                        <a:solidFill>
                          <a:schemeClr val="bg1"/>
                        </a:solidFill>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hMerge="1">
                  <a:txBody>
                    <a:bodyPr/>
                    <a:lstStyle/>
                    <a:p>
                      <a:endParaRPr lang="de-DE" dirty="0"/>
                    </a:p>
                  </a:txBody>
                  <a:tcPr/>
                </a:tc>
                <a:tc gridSpan="2">
                  <a:txBody>
                    <a:bodyPr/>
                    <a:lstStyle/>
                    <a:p>
                      <a:pPr algn="ctr"/>
                      <a:r>
                        <a:rPr lang="en-US" sz="1800" b="1" kern="1200" dirty="0">
                          <a:solidFill>
                            <a:schemeClr val="bg1"/>
                          </a:solidFill>
                          <a:latin typeface="+mn-lt"/>
                          <a:ea typeface="+mn-ea"/>
                          <a:cs typeface="+mn-cs"/>
                        </a:rPr>
                        <a:t>Liabilities</a:t>
                      </a:r>
                      <a:endParaRPr lang="de-DE" sz="1800" b="1" kern="1200" dirty="0">
                        <a:solidFill>
                          <a:schemeClr val="bg1"/>
                        </a:solidFill>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en-US" b="1" dirty="0"/>
                        <a:t>Reserves</a:t>
                      </a:r>
                      <a:endParaRPr lang="de-DE" b="1" dirty="0"/>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rgbClr val="00B050"/>
                          </a:solidFill>
                        </a:rPr>
                        <a:t>$9 mil</a:t>
                      </a:r>
                      <a:endParaRPr lang="de-DE" b="1" dirty="0">
                        <a:solidFill>
                          <a:srgbClr val="00B050"/>
                        </a:solidFill>
                      </a:endParaRP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b="1" dirty="0">
                          <a:solidFill>
                            <a:schemeClr val="tx1"/>
                          </a:solidFill>
                        </a:rPr>
                        <a:t>Deposits</a:t>
                      </a:r>
                      <a:endParaRPr lang="de-DE" b="1" dirty="0">
                        <a:solidFill>
                          <a:schemeClr val="tx1"/>
                        </a:solidFill>
                      </a:endParaRP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chemeClr val="tx1"/>
                          </a:solidFill>
                        </a:rPr>
                        <a:t>$90 mil</a:t>
                      </a:r>
                      <a:endParaRPr lang="de-DE" b="1" dirty="0">
                        <a:solidFill>
                          <a:schemeClr val="tx1"/>
                        </a:solidFill>
                      </a:endParaRP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dirty="0"/>
                        <a:t>Loans</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$90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dirty="0"/>
                        <a:t>Capital</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$10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dirty="0"/>
                        <a:t>Securities</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pPr algn="r"/>
                      <a:r>
                        <a:rPr lang="en-US" dirty="0"/>
                        <a:t>$10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b="1" dirty="0">
                          <a:solidFill>
                            <a:srgbClr val="00B050"/>
                          </a:solidFill>
                        </a:rPr>
                        <a:t>Borrowings</a:t>
                      </a:r>
                      <a:endParaRPr lang="de-DE" b="1" dirty="0">
                        <a:solidFill>
                          <a:srgbClr val="00B050"/>
                        </a:solidFill>
                      </a:endParaRPr>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pPr algn="r"/>
                      <a:r>
                        <a:rPr lang="en-US" b="1" dirty="0">
                          <a:solidFill>
                            <a:srgbClr val="00B050"/>
                          </a:solidFill>
                        </a:rPr>
                        <a:t>$9 mil</a:t>
                      </a:r>
                      <a:endParaRPr lang="de-DE" b="1" dirty="0">
                        <a:solidFill>
                          <a:srgbClr val="00B050"/>
                        </a:solidFill>
                      </a:endParaRPr>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98900729"/>
              </p:ext>
            </p:extLst>
          </p:nvPr>
        </p:nvGraphicFramePr>
        <p:xfrm>
          <a:off x="609600" y="4185924"/>
          <a:ext cx="6400801" cy="1483360"/>
        </p:xfrm>
        <a:graphic>
          <a:graphicData uri="http://schemas.openxmlformats.org/drawingml/2006/table">
            <a:tbl>
              <a:tblPr firstRow="1" bandRow="1">
                <a:tableStyleId>{F2DE63D5-997A-4646-A377-4702673A728D}</a:tableStyleId>
              </a:tblPr>
              <a:tblGrid>
                <a:gridCol w="2029522">
                  <a:extLst>
                    <a:ext uri="{9D8B030D-6E8A-4147-A177-3AD203B41FA5}">
                      <a16:colId xmlns:a16="http://schemas.microsoft.com/office/drawing/2014/main" val="20000"/>
                    </a:ext>
                  </a:extLst>
                </a:gridCol>
                <a:gridCol w="1248937">
                  <a:extLst>
                    <a:ext uri="{9D8B030D-6E8A-4147-A177-3AD203B41FA5}">
                      <a16:colId xmlns:a16="http://schemas.microsoft.com/office/drawing/2014/main" val="20001"/>
                    </a:ext>
                  </a:extLst>
                </a:gridCol>
                <a:gridCol w="1817203">
                  <a:extLst>
                    <a:ext uri="{9D8B030D-6E8A-4147-A177-3AD203B41FA5}">
                      <a16:colId xmlns:a16="http://schemas.microsoft.com/office/drawing/2014/main" val="20002"/>
                    </a:ext>
                  </a:extLst>
                </a:gridCol>
                <a:gridCol w="1305139">
                  <a:extLst>
                    <a:ext uri="{9D8B030D-6E8A-4147-A177-3AD203B41FA5}">
                      <a16:colId xmlns:a16="http://schemas.microsoft.com/office/drawing/2014/main" val="20003"/>
                    </a:ext>
                  </a:extLst>
                </a:gridCol>
              </a:tblGrid>
              <a:tr h="370840">
                <a:tc gridSpan="2">
                  <a:txBody>
                    <a:bodyPr/>
                    <a:lstStyle/>
                    <a:p>
                      <a:pPr algn="ctr"/>
                      <a:r>
                        <a:rPr lang="en-US" sz="1800" b="1" kern="1200" dirty="0">
                          <a:solidFill>
                            <a:schemeClr val="bg1"/>
                          </a:solidFill>
                          <a:latin typeface="+mn-lt"/>
                          <a:ea typeface="+mn-ea"/>
                          <a:cs typeface="+mn-cs"/>
                        </a:rPr>
                        <a:t>Assets</a:t>
                      </a:r>
                      <a:endParaRPr lang="de-DE" sz="1800" b="1" kern="1200" dirty="0">
                        <a:solidFill>
                          <a:schemeClr val="bg1"/>
                        </a:solidFill>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hMerge="1">
                  <a:txBody>
                    <a:bodyPr/>
                    <a:lstStyle/>
                    <a:p>
                      <a:endParaRPr lang="de-DE" dirty="0"/>
                    </a:p>
                  </a:txBody>
                  <a:tcPr/>
                </a:tc>
                <a:tc gridSpan="2">
                  <a:txBody>
                    <a:bodyPr/>
                    <a:lstStyle/>
                    <a:p>
                      <a:pPr algn="ctr"/>
                      <a:r>
                        <a:rPr lang="en-US" sz="1800" b="1" kern="1200" dirty="0">
                          <a:solidFill>
                            <a:schemeClr val="bg1"/>
                          </a:solidFill>
                          <a:latin typeface="+mn-lt"/>
                          <a:ea typeface="+mn-ea"/>
                          <a:cs typeface="+mn-cs"/>
                        </a:rPr>
                        <a:t>Liabilities</a:t>
                      </a:r>
                      <a:endParaRPr lang="de-DE" sz="1800" b="1" kern="1200" dirty="0">
                        <a:solidFill>
                          <a:schemeClr val="bg1"/>
                        </a:solidFill>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en-US" b="1" dirty="0"/>
                        <a:t>Reserves</a:t>
                      </a:r>
                      <a:endParaRPr lang="de-DE" b="1" dirty="0"/>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rgbClr val="00B050"/>
                          </a:solidFill>
                        </a:rPr>
                        <a:t>$9 mil</a:t>
                      </a:r>
                      <a:endParaRPr lang="de-DE" b="1" dirty="0">
                        <a:solidFill>
                          <a:srgbClr val="00B050"/>
                        </a:solidFill>
                      </a:endParaRP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b="1" dirty="0">
                          <a:solidFill>
                            <a:schemeClr val="tx1"/>
                          </a:solidFill>
                        </a:rPr>
                        <a:t>Deposits</a:t>
                      </a:r>
                      <a:endParaRPr lang="de-DE" b="1" dirty="0">
                        <a:solidFill>
                          <a:schemeClr val="tx1"/>
                        </a:solidFill>
                      </a:endParaRP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chemeClr val="tx1"/>
                          </a:solidFill>
                        </a:rPr>
                        <a:t>$90 mil</a:t>
                      </a:r>
                      <a:endParaRPr lang="de-DE" b="1" dirty="0">
                        <a:solidFill>
                          <a:schemeClr val="tx1"/>
                        </a:solidFill>
                      </a:endParaRP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dirty="0"/>
                        <a:t>Loans</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$90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dirty="0"/>
                        <a:t>Capital</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$10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b="1" dirty="0">
                          <a:solidFill>
                            <a:srgbClr val="00B050"/>
                          </a:solidFill>
                        </a:rPr>
                        <a:t>Securities</a:t>
                      </a:r>
                      <a:endParaRPr lang="de-DE" b="1" dirty="0">
                        <a:solidFill>
                          <a:srgbClr val="00B050"/>
                        </a:solidFill>
                      </a:endParaRPr>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pPr algn="r"/>
                      <a:r>
                        <a:rPr lang="en-US" b="1" dirty="0">
                          <a:solidFill>
                            <a:srgbClr val="00B050"/>
                          </a:solidFill>
                        </a:rPr>
                        <a:t>$1 mil</a:t>
                      </a:r>
                      <a:endParaRPr lang="de-DE" b="1" dirty="0">
                        <a:solidFill>
                          <a:srgbClr val="00B050"/>
                        </a:solidFill>
                      </a:endParaRPr>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endParaRPr lang="de-DE" b="1" dirty="0">
                        <a:solidFill>
                          <a:schemeClr val="tx1"/>
                        </a:solidFill>
                      </a:endParaRPr>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pPr algn="r"/>
                      <a:endParaRPr lang="de-DE" b="1" dirty="0">
                        <a:solidFill>
                          <a:srgbClr val="00B050"/>
                        </a:solidFill>
                      </a:endParaRPr>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87395">
                                            <p:txEl>
                                              <p:pRg st="4" end="4"/>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lvl="1"/>
            <a:r>
              <a:rPr lang="en-US" altLang="zh-TW" sz="3600" dirty="0"/>
              <a:t>Liquidity Management</a:t>
            </a:r>
            <a:br>
              <a:rPr lang="en-US" altLang="zh-TW" dirty="0"/>
            </a:br>
            <a:r>
              <a:rPr lang="en-US" altLang="zh-TW" sz="2400" b="0" dirty="0"/>
              <a:t>4 Possible actions for </a:t>
            </a:r>
            <a:r>
              <a:rPr lang="en-US" altLang="zh-TW" sz="2400" dirty="0">
                <a:solidFill>
                  <a:schemeClr val="accent2">
                    <a:lumMod val="75000"/>
                  </a:schemeClr>
                </a:solidFill>
              </a:rPr>
              <a:t>Bank B</a:t>
            </a:r>
            <a:r>
              <a:rPr lang="en-US" altLang="zh-TW" sz="2400" dirty="0"/>
              <a:t> </a:t>
            </a:r>
            <a:r>
              <a:rPr lang="en-US" altLang="zh-TW" sz="2400" b="0" dirty="0"/>
              <a:t>(</a:t>
            </a:r>
            <a:r>
              <a:rPr lang="en-US" altLang="zh-TW" sz="2400" b="0" dirty="0" err="1"/>
              <a:t>Cont</a:t>
            </a:r>
            <a:r>
              <a:rPr lang="en-US" altLang="zh-TW" sz="2400" b="0" dirty="0"/>
              <a:t>)</a:t>
            </a:r>
            <a:endParaRPr lang="en-US" altLang="zh-TW" b="0" dirty="0"/>
          </a:p>
        </p:txBody>
      </p:sp>
      <p:sp>
        <p:nvSpPr>
          <p:cNvPr id="187395" name="Rectangle 3"/>
          <p:cNvSpPr>
            <a:spLocks noGrp="1" noChangeArrowheads="1"/>
          </p:cNvSpPr>
          <p:nvPr>
            <p:ph idx="1"/>
          </p:nvPr>
        </p:nvSpPr>
        <p:spPr/>
        <p:txBody>
          <a:bodyPr/>
          <a:lstStyle/>
          <a:p>
            <a:pPr marL="400050">
              <a:buFont typeface="+mj-lt"/>
              <a:buAutoNum type="arabicPeriod" startAt="3"/>
            </a:pPr>
            <a:r>
              <a:rPr lang="en-US" altLang="zh-TW" b="1" dirty="0"/>
              <a:t>Borrow from the FED</a:t>
            </a:r>
          </a:p>
          <a:p>
            <a:pPr marL="400050">
              <a:buFont typeface="+mj-lt"/>
              <a:buAutoNum type="arabicPeriod" startAt="3"/>
            </a:pPr>
            <a:endParaRPr lang="en-US" altLang="zh-TW" dirty="0"/>
          </a:p>
          <a:p>
            <a:pPr marL="400050">
              <a:buFont typeface="+mj-lt"/>
              <a:buAutoNum type="arabicPeriod" startAt="3"/>
            </a:pPr>
            <a:endParaRPr lang="en-US" altLang="zh-TW" dirty="0"/>
          </a:p>
          <a:p>
            <a:pPr marL="400050">
              <a:buFont typeface="+mj-lt"/>
              <a:buAutoNum type="arabicPeriod" startAt="3"/>
            </a:pPr>
            <a:endParaRPr lang="en-US" altLang="zh-TW" dirty="0"/>
          </a:p>
          <a:p>
            <a:pPr marL="400050">
              <a:buFont typeface="+mj-lt"/>
              <a:buAutoNum type="arabicPeriod" startAt="3"/>
            </a:pPr>
            <a:r>
              <a:rPr lang="en-US" altLang="zh-TW" b="1" dirty="0"/>
              <a:t>Call in or sell off loans</a:t>
            </a:r>
          </a:p>
        </p:txBody>
      </p:sp>
      <p:sp>
        <p:nvSpPr>
          <p:cNvPr id="13" name="Slide Number Placeholder 5"/>
          <p:cNvSpPr>
            <a:spLocks noGrp="1"/>
          </p:cNvSpPr>
          <p:nvPr>
            <p:ph type="sldNum" sz="quarter" idx="10"/>
          </p:nvPr>
        </p:nvSpPr>
        <p:spPr/>
        <p:txBody>
          <a:bodyPr/>
          <a:lstStyle/>
          <a:p>
            <a:fld id="{27F1AD34-0654-4624-BF45-6C28E00281BF}" type="slidenum">
              <a:rPr lang="en-US" altLang="en-US" smtClean="0"/>
              <a:pPr/>
              <a:t>34</a:t>
            </a:fld>
            <a:endParaRPr lang="en-US" altLang="en-US"/>
          </a:p>
        </p:txBody>
      </p:sp>
      <p:sp>
        <p:nvSpPr>
          <p:cNvPr id="14" name="Footer Placeholder 4"/>
          <p:cNvSpPr>
            <a:spLocks noGrp="1"/>
          </p:cNvSpPr>
          <p:nvPr>
            <p:ph type="ftr" sz="quarter" idx="11"/>
          </p:nvPr>
        </p:nvSpPr>
        <p:spPr/>
        <p:txBody>
          <a:bodyPr/>
          <a:lstStyle/>
          <a:p>
            <a:r>
              <a:rPr lang="en-US" altLang="zh-TW" dirty="0"/>
              <a:t>Bank Management</a:t>
            </a:r>
          </a:p>
        </p:txBody>
      </p:sp>
      <p:sp>
        <p:nvSpPr>
          <p:cNvPr id="187402" name="Text Box 10"/>
          <p:cNvSpPr txBox="1">
            <a:spLocks noChangeArrowheads="1"/>
          </p:cNvSpPr>
          <p:nvPr/>
        </p:nvSpPr>
        <p:spPr bwMode="auto">
          <a:xfrm>
            <a:off x="0" y="5867400"/>
            <a:ext cx="2971800" cy="307777"/>
          </a:xfrm>
          <a:prstGeom prst="rect">
            <a:avLst/>
          </a:prstGeom>
          <a:noFill/>
          <a:ln w="9525">
            <a:noFill/>
            <a:miter lim="800000"/>
            <a:headEnd/>
            <a:tailEnd/>
          </a:ln>
        </p:spPr>
        <p:txBody>
          <a:bodyPr>
            <a:spAutoFit/>
          </a:bodyPr>
          <a:lstStyle>
            <a:defPPr>
              <a:defRPr lang="en-US"/>
            </a:defPPr>
            <a:lvl1pPr eaLnBrk="0" hangingPunct="0">
              <a:spcBef>
                <a:spcPct val="50000"/>
              </a:spcBef>
              <a:defRPr sz="1400" i="1">
                <a:latin typeface="+mn-lt"/>
              </a:defRPr>
            </a:lvl1pPr>
            <a:lvl2pPr>
              <a:defRPr sz="2400">
                <a:latin typeface="Tahoma" pitchFamily="34" charset="0"/>
              </a:defRPr>
            </a:lvl2pPr>
            <a:lvl3pPr>
              <a:defRPr sz="2400">
                <a:latin typeface="Tahoma" pitchFamily="34" charset="0"/>
              </a:defRPr>
            </a:lvl3pPr>
            <a:lvl4pPr>
              <a:defRPr sz="2400">
                <a:latin typeface="Tahoma" pitchFamily="34" charset="0"/>
              </a:defRPr>
            </a:lvl4pPr>
            <a:lvl5pPr>
              <a:defRPr sz="2400">
                <a:latin typeface="Tahoma" pitchFamily="34" charset="0"/>
              </a:defRPr>
            </a:lvl5pPr>
            <a:lvl6pPr>
              <a:defRPr sz="2400">
                <a:latin typeface="Tahoma" pitchFamily="34" charset="0"/>
              </a:defRPr>
            </a:lvl6pPr>
            <a:lvl7pPr>
              <a:defRPr sz="2400">
                <a:latin typeface="Tahoma" pitchFamily="34" charset="0"/>
              </a:defRPr>
            </a:lvl7pPr>
            <a:lvl8pPr>
              <a:defRPr sz="2400">
                <a:latin typeface="Tahoma" pitchFamily="34" charset="0"/>
              </a:defRPr>
            </a:lvl8pPr>
            <a:lvl9pPr>
              <a:defRPr sz="2400">
                <a:latin typeface="Tahoma" pitchFamily="34" charset="0"/>
              </a:defRPr>
            </a:lvl9pPr>
          </a:lstStyle>
          <a:p>
            <a:r>
              <a:rPr lang="en-US" altLang="zh-TW"/>
              <a:t>Source: Mishkin/Eakins</a:t>
            </a:r>
          </a:p>
        </p:txBody>
      </p:sp>
      <p:graphicFrame>
        <p:nvGraphicFramePr>
          <p:cNvPr id="15" name="Table 14"/>
          <p:cNvGraphicFramePr>
            <a:graphicFrameLocks noGrp="1"/>
          </p:cNvGraphicFramePr>
          <p:nvPr>
            <p:extLst>
              <p:ext uri="{D42A27DB-BD31-4B8C-83A1-F6EECF244321}">
                <p14:modId xmlns:p14="http://schemas.microsoft.com/office/powerpoint/2010/main" val="3248938563"/>
              </p:ext>
            </p:extLst>
          </p:nvPr>
        </p:nvGraphicFramePr>
        <p:xfrm>
          <a:off x="609600" y="2133600"/>
          <a:ext cx="6400801" cy="1483360"/>
        </p:xfrm>
        <a:graphic>
          <a:graphicData uri="http://schemas.openxmlformats.org/drawingml/2006/table">
            <a:tbl>
              <a:tblPr firstRow="1" bandRow="1">
                <a:tableStyleId>{F2DE63D5-997A-4646-A377-4702673A728D}</a:tableStyleId>
              </a:tblPr>
              <a:tblGrid>
                <a:gridCol w="2029522">
                  <a:extLst>
                    <a:ext uri="{9D8B030D-6E8A-4147-A177-3AD203B41FA5}">
                      <a16:colId xmlns:a16="http://schemas.microsoft.com/office/drawing/2014/main" val="20000"/>
                    </a:ext>
                  </a:extLst>
                </a:gridCol>
                <a:gridCol w="1248937">
                  <a:extLst>
                    <a:ext uri="{9D8B030D-6E8A-4147-A177-3AD203B41FA5}">
                      <a16:colId xmlns:a16="http://schemas.microsoft.com/office/drawing/2014/main" val="20001"/>
                    </a:ext>
                  </a:extLst>
                </a:gridCol>
                <a:gridCol w="1817203">
                  <a:extLst>
                    <a:ext uri="{9D8B030D-6E8A-4147-A177-3AD203B41FA5}">
                      <a16:colId xmlns:a16="http://schemas.microsoft.com/office/drawing/2014/main" val="20002"/>
                    </a:ext>
                  </a:extLst>
                </a:gridCol>
                <a:gridCol w="1305139">
                  <a:extLst>
                    <a:ext uri="{9D8B030D-6E8A-4147-A177-3AD203B41FA5}">
                      <a16:colId xmlns:a16="http://schemas.microsoft.com/office/drawing/2014/main" val="20003"/>
                    </a:ext>
                  </a:extLst>
                </a:gridCol>
              </a:tblGrid>
              <a:tr h="370840">
                <a:tc gridSpan="2">
                  <a:txBody>
                    <a:bodyPr/>
                    <a:lstStyle/>
                    <a:p>
                      <a:pPr algn="ctr"/>
                      <a:r>
                        <a:rPr lang="en-US" sz="1800" b="1" kern="1200" dirty="0">
                          <a:solidFill>
                            <a:schemeClr val="bg1"/>
                          </a:solidFill>
                          <a:latin typeface="+mn-lt"/>
                          <a:ea typeface="+mn-ea"/>
                          <a:cs typeface="+mn-cs"/>
                        </a:rPr>
                        <a:t>Assets</a:t>
                      </a:r>
                      <a:endParaRPr lang="de-DE" sz="1800" b="1" kern="1200" dirty="0">
                        <a:solidFill>
                          <a:schemeClr val="bg1"/>
                        </a:solidFill>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hMerge="1">
                  <a:txBody>
                    <a:bodyPr/>
                    <a:lstStyle/>
                    <a:p>
                      <a:endParaRPr lang="de-DE" dirty="0"/>
                    </a:p>
                  </a:txBody>
                  <a:tcPr/>
                </a:tc>
                <a:tc gridSpan="2">
                  <a:txBody>
                    <a:bodyPr/>
                    <a:lstStyle/>
                    <a:p>
                      <a:pPr algn="ctr"/>
                      <a:r>
                        <a:rPr lang="en-US" sz="1800" b="1" kern="1200" dirty="0">
                          <a:solidFill>
                            <a:schemeClr val="bg1"/>
                          </a:solidFill>
                          <a:latin typeface="+mn-lt"/>
                          <a:ea typeface="+mn-ea"/>
                          <a:cs typeface="+mn-cs"/>
                        </a:rPr>
                        <a:t>Liabilities</a:t>
                      </a:r>
                      <a:endParaRPr lang="de-DE" sz="1800" b="1" kern="1200" dirty="0">
                        <a:solidFill>
                          <a:schemeClr val="bg1"/>
                        </a:solidFill>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en-US" b="1" dirty="0"/>
                        <a:t>Reserves</a:t>
                      </a:r>
                      <a:endParaRPr lang="de-DE" b="1" dirty="0"/>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rgbClr val="00B050"/>
                          </a:solidFill>
                        </a:rPr>
                        <a:t>$9 mil</a:t>
                      </a:r>
                      <a:endParaRPr lang="de-DE" b="1" dirty="0">
                        <a:solidFill>
                          <a:srgbClr val="00B050"/>
                        </a:solidFill>
                      </a:endParaRP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b="1" dirty="0">
                          <a:solidFill>
                            <a:schemeClr val="tx1"/>
                          </a:solidFill>
                        </a:rPr>
                        <a:t>Deposits</a:t>
                      </a:r>
                      <a:endParaRPr lang="de-DE" b="1" dirty="0">
                        <a:solidFill>
                          <a:schemeClr val="tx1"/>
                        </a:solidFill>
                      </a:endParaRP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chemeClr val="tx1"/>
                          </a:solidFill>
                        </a:rPr>
                        <a:t>$90 mil</a:t>
                      </a:r>
                      <a:endParaRPr lang="de-DE" b="1" dirty="0">
                        <a:solidFill>
                          <a:schemeClr val="tx1"/>
                        </a:solidFill>
                      </a:endParaRP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dirty="0"/>
                        <a:t>Loans</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$90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dirty="0"/>
                        <a:t>Capital</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$10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dirty="0"/>
                        <a:t>Securities</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pPr algn="r"/>
                      <a:r>
                        <a:rPr lang="en-US" dirty="0"/>
                        <a:t>$10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b="1" dirty="0">
                          <a:solidFill>
                            <a:srgbClr val="00B050"/>
                          </a:solidFill>
                        </a:rPr>
                        <a:t>Discount loans</a:t>
                      </a:r>
                      <a:endParaRPr lang="de-DE" b="1" dirty="0">
                        <a:solidFill>
                          <a:srgbClr val="00B050"/>
                        </a:solidFill>
                      </a:endParaRPr>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pPr algn="r"/>
                      <a:r>
                        <a:rPr lang="en-US" b="1" dirty="0">
                          <a:solidFill>
                            <a:srgbClr val="00B050"/>
                          </a:solidFill>
                        </a:rPr>
                        <a:t>$9 mil</a:t>
                      </a:r>
                      <a:endParaRPr lang="de-DE" b="1" dirty="0">
                        <a:solidFill>
                          <a:srgbClr val="00B050"/>
                        </a:solidFill>
                      </a:endParaRPr>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494607229"/>
              </p:ext>
            </p:extLst>
          </p:nvPr>
        </p:nvGraphicFramePr>
        <p:xfrm>
          <a:off x="609600" y="4185924"/>
          <a:ext cx="6400801" cy="1483360"/>
        </p:xfrm>
        <a:graphic>
          <a:graphicData uri="http://schemas.openxmlformats.org/drawingml/2006/table">
            <a:tbl>
              <a:tblPr firstRow="1" bandRow="1">
                <a:tableStyleId>{F2DE63D5-997A-4646-A377-4702673A728D}</a:tableStyleId>
              </a:tblPr>
              <a:tblGrid>
                <a:gridCol w="2029522">
                  <a:extLst>
                    <a:ext uri="{9D8B030D-6E8A-4147-A177-3AD203B41FA5}">
                      <a16:colId xmlns:a16="http://schemas.microsoft.com/office/drawing/2014/main" val="20000"/>
                    </a:ext>
                  </a:extLst>
                </a:gridCol>
                <a:gridCol w="1248937">
                  <a:extLst>
                    <a:ext uri="{9D8B030D-6E8A-4147-A177-3AD203B41FA5}">
                      <a16:colId xmlns:a16="http://schemas.microsoft.com/office/drawing/2014/main" val="20001"/>
                    </a:ext>
                  </a:extLst>
                </a:gridCol>
                <a:gridCol w="1817203">
                  <a:extLst>
                    <a:ext uri="{9D8B030D-6E8A-4147-A177-3AD203B41FA5}">
                      <a16:colId xmlns:a16="http://schemas.microsoft.com/office/drawing/2014/main" val="20002"/>
                    </a:ext>
                  </a:extLst>
                </a:gridCol>
                <a:gridCol w="1305139">
                  <a:extLst>
                    <a:ext uri="{9D8B030D-6E8A-4147-A177-3AD203B41FA5}">
                      <a16:colId xmlns:a16="http://schemas.microsoft.com/office/drawing/2014/main" val="20003"/>
                    </a:ext>
                  </a:extLst>
                </a:gridCol>
              </a:tblGrid>
              <a:tr h="370840">
                <a:tc gridSpan="2">
                  <a:txBody>
                    <a:bodyPr/>
                    <a:lstStyle/>
                    <a:p>
                      <a:pPr algn="ctr"/>
                      <a:r>
                        <a:rPr lang="en-US" sz="1800" b="1" kern="1200" dirty="0">
                          <a:solidFill>
                            <a:schemeClr val="bg1"/>
                          </a:solidFill>
                          <a:latin typeface="+mn-lt"/>
                          <a:ea typeface="+mn-ea"/>
                          <a:cs typeface="+mn-cs"/>
                        </a:rPr>
                        <a:t>Assets</a:t>
                      </a:r>
                      <a:endParaRPr lang="de-DE" sz="1800" b="1" kern="1200" dirty="0">
                        <a:solidFill>
                          <a:schemeClr val="bg1"/>
                        </a:solidFill>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hMerge="1">
                  <a:txBody>
                    <a:bodyPr/>
                    <a:lstStyle/>
                    <a:p>
                      <a:endParaRPr lang="de-DE" dirty="0"/>
                    </a:p>
                  </a:txBody>
                  <a:tcPr/>
                </a:tc>
                <a:tc gridSpan="2">
                  <a:txBody>
                    <a:bodyPr/>
                    <a:lstStyle/>
                    <a:p>
                      <a:pPr algn="ctr"/>
                      <a:r>
                        <a:rPr lang="en-US" sz="1800" b="1" kern="1200" dirty="0">
                          <a:solidFill>
                            <a:schemeClr val="bg1"/>
                          </a:solidFill>
                          <a:latin typeface="+mn-lt"/>
                          <a:ea typeface="+mn-ea"/>
                          <a:cs typeface="+mn-cs"/>
                        </a:rPr>
                        <a:t>Liabilities</a:t>
                      </a:r>
                      <a:endParaRPr lang="de-DE" sz="1800" b="1" kern="1200" dirty="0">
                        <a:solidFill>
                          <a:schemeClr val="bg1"/>
                        </a:solidFill>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en-US" b="1" dirty="0"/>
                        <a:t>Reserves</a:t>
                      </a:r>
                      <a:endParaRPr lang="de-DE" b="1" dirty="0"/>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rgbClr val="00B050"/>
                          </a:solidFill>
                        </a:rPr>
                        <a:t>$9 mil</a:t>
                      </a:r>
                      <a:endParaRPr lang="de-DE" b="1" dirty="0">
                        <a:solidFill>
                          <a:srgbClr val="00B050"/>
                        </a:solidFill>
                      </a:endParaRP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b="1" dirty="0">
                          <a:solidFill>
                            <a:schemeClr val="tx1"/>
                          </a:solidFill>
                        </a:rPr>
                        <a:t>Deposits</a:t>
                      </a:r>
                      <a:endParaRPr lang="de-DE" b="1" dirty="0">
                        <a:solidFill>
                          <a:schemeClr val="tx1"/>
                        </a:solidFill>
                      </a:endParaRP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chemeClr val="tx1"/>
                          </a:solidFill>
                        </a:rPr>
                        <a:t>$90 mil</a:t>
                      </a:r>
                      <a:endParaRPr lang="de-DE" b="1" dirty="0">
                        <a:solidFill>
                          <a:schemeClr val="tx1"/>
                        </a:solidFill>
                      </a:endParaRP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rgbClr val="00B050"/>
                          </a:solidFill>
                        </a:rPr>
                        <a:t>Loans</a:t>
                      </a:r>
                      <a:endParaRPr lang="de-DE" b="1" dirty="0">
                        <a:solidFill>
                          <a:srgbClr val="00B050"/>
                        </a:solidFill>
                      </a:endParaRPr>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b="1" dirty="0">
                          <a:solidFill>
                            <a:srgbClr val="00B050"/>
                          </a:solidFill>
                        </a:rPr>
                        <a:t>$81 mil</a:t>
                      </a:r>
                      <a:endParaRPr lang="de-DE" b="1" dirty="0">
                        <a:solidFill>
                          <a:srgbClr val="00B050"/>
                        </a:solidFill>
                      </a:endParaRPr>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dirty="0"/>
                        <a:t>Capital</a:t>
                      </a:r>
                      <a:endParaRPr lang="de-DE" dirty="0"/>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r"/>
                      <a:r>
                        <a:rPr lang="en-US" dirty="0"/>
                        <a:t>$10 mil</a:t>
                      </a:r>
                      <a:endParaRPr lang="de-DE" dirty="0"/>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b="0" dirty="0">
                          <a:solidFill>
                            <a:schemeClr val="tx1"/>
                          </a:solidFill>
                        </a:rPr>
                        <a:t>Securities</a:t>
                      </a:r>
                      <a:endParaRPr lang="de-DE" b="0" dirty="0">
                        <a:solidFill>
                          <a:schemeClr val="tx1"/>
                        </a:solidFill>
                      </a:endParaRPr>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pPr algn="r"/>
                      <a:r>
                        <a:rPr lang="en-US" b="0" dirty="0">
                          <a:solidFill>
                            <a:schemeClr val="tx1"/>
                          </a:solidFill>
                        </a:rPr>
                        <a:t>$10 mil</a:t>
                      </a:r>
                      <a:endParaRPr lang="de-DE" b="0" dirty="0">
                        <a:solidFill>
                          <a:schemeClr val="tx1"/>
                        </a:solidFill>
                      </a:endParaRPr>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endParaRPr lang="de-DE" b="1" dirty="0">
                        <a:solidFill>
                          <a:schemeClr val="tx1"/>
                        </a:solidFill>
                      </a:endParaRPr>
                    </a:p>
                  </a:txBody>
                  <a:tcPr>
                    <a:lnL w="12700" cap="flat" cmpd="sng" algn="ctr">
                      <a:solidFill>
                        <a:schemeClr val="accent2"/>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pPr algn="r"/>
                      <a:endParaRPr lang="de-DE" b="1" dirty="0">
                        <a:solidFill>
                          <a:srgbClr val="00B050"/>
                        </a:solidFill>
                      </a:endParaRPr>
                    </a:p>
                  </a:txBody>
                  <a:tcPr>
                    <a:lnR w="12700" cap="flat" cmpd="sng" algn="ctr">
                      <a:solidFill>
                        <a:schemeClr val="accent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8562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87395">
                                            <p:txEl>
                                              <p:pRg st="4" end="4"/>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3350" y="1092994"/>
            <a:ext cx="7886700" cy="994172"/>
          </a:xfrm>
        </p:spPr>
        <p:txBody>
          <a:bodyPr/>
          <a:lstStyle/>
          <a:p>
            <a:r>
              <a:rPr lang="en-US" dirty="0"/>
              <a:t>Reserves</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867817" y="1228726"/>
            <a:ext cx="7090295" cy="41469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3350" y="5029200"/>
            <a:ext cx="1181101" cy="577081"/>
          </a:xfrm>
          <a:prstGeom prst="rect">
            <a:avLst/>
          </a:prstGeom>
          <a:noFill/>
        </p:spPr>
        <p:txBody>
          <a:bodyPr wrap="square" rtlCol="0">
            <a:spAutoFit/>
          </a:bodyPr>
          <a:lstStyle/>
          <a:p>
            <a:r>
              <a:rPr lang="en-US" sz="1050" i="1" dirty="0"/>
              <a:t>Source: Bloomberg 15 March 21 </a:t>
            </a:r>
          </a:p>
        </p:txBody>
      </p:sp>
      <p:sp>
        <p:nvSpPr>
          <p:cNvPr id="5" name="Footer Placeholder 4"/>
          <p:cNvSpPr>
            <a:spLocks noGrp="1"/>
          </p:cNvSpPr>
          <p:nvPr>
            <p:ph type="ftr" sz="quarter" idx="11"/>
          </p:nvPr>
        </p:nvSpPr>
        <p:spPr>
          <a:xfrm>
            <a:off x="1989138" y="6143625"/>
            <a:ext cx="7154862" cy="427038"/>
          </a:xfrm>
        </p:spPr>
        <p:txBody>
          <a:bodyPr/>
          <a:lstStyle/>
          <a:p>
            <a:r>
              <a:rPr lang="en-US" altLang="zh-TW" dirty="0"/>
              <a:t>Bank Management</a:t>
            </a:r>
          </a:p>
        </p:txBody>
      </p:sp>
      <p:sp>
        <p:nvSpPr>
          <p:cNvPr id="6" name="Slide Number Placeholder 5"/>
          <p:cNvSpPr>
            <a:spLocks noGrp="1"/>
          </p:cNvSpPr>
          <p:nvPr>
            <p:ph type="sldNum" sz="quarter" idx="10"/>
          </p:nvPr>
        </p:nvSpPr>
        <p:spPr>
          <a:xfrm>
            <a:off x="8239125" y="6586538"/>
            <a:ext cx="919163" cy="293687"/>
          </a:xfrm>
        </p:spPr>
        <p:txBody>
          <a:bodyPr/>
          <a:lstStyle/>
          <a:p>
            <a:fld id="{27F1AD34-0654-4624-BF45-6C28E00281BF}" type="slidenum">
              <a:rPr lang="en-US" altLang="en-US" smtClean="0"/>
              <a:pPr/>
              <a:t>35</a:t>
            </a:fld>
            <a:endParaRPr lang="en-US" altLang="en-US"/>
          </a:p>
        </p:txBody>
      </p:sp>
    </p:spTree>
    <p:extLst>
      <p:ext uri="{BB962C8B-B14F-4D97-AF65-F5344CB8AC3E}">
        <p14:creationId xmlns:p14="http://schemas.microsoft.com/office/powerpoint/2010/main" val="4089535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274638"/>
            <a:ext cx="8534400" cy="1143000"/>
          </a:xfrm>
        </p:spPr>
        <p:txBody>
          <a:bodyPr/>
          <a:lstStyle/>
          <a:p>
            <a:r>
              <a:rPr lang="en-US" altLang="zh-TW" dirty="0"/>
              <a:t>ALM: Asset and Liability Management</a:t>
            </a:r>
          </a:p>
        </p:txBody>
      </p:sp>
      <p:sp>
        <p:nvSpPr>
          <p:cNvPr id="190467" name="Rectangle 3"/>
          <p:cNvSpPr>
            <a:spLocks noGrp="1" noChangeArrowheads="1"/>
          </p:cNvSpPr>
          <p:nvPr>
            <p:ph idx="1"/>
          </p:nvPr>
        </p:nvSpPr>
        <p:spPr/>
        <p:txBody>
          <a:bodyPr/>
          <a:lstStyle/>
          <a:p>
            <a:r>
              <a:rPr lang="en-US" altLang="zh-TW" b="1" dirty="0">
                <a:solidFill>
                  <a:schemeClr val="accent2"/>
                </a:solidFill>
              </a:rPr>
              <a:t>Asset Management</a:t>
            </a:r>
          </a:p>
          <a:p>
            <a:pPr lvl="1"/>
            <a:r>
              <a:rPr lang="en-US" altLang="zh-TW" dirty="0"/>
              <a:t>Get borrowers with low default risk, paying high interest rates</a:t>
            </a:r>
          </a:p>
          <a:p>
            <a:pPr lvl="1"/>
            <a:r>
              <a:rPr lang="en-US" altLang="zh-TW" dirty="0"/>
              <a:t>Buy securities with high return, low risk</a:t>
            </a:r>
          </a:p>
          <a:p>
            <a:pPr lvl="1"/>
            <a:r>
              <a:rPr lang="en-US" altLang="zh-TW" dirty="0"/>
              <a:t>Diversify portfolio</a:t>
            </a:r>
          </a:p>
          <a:p>
            <a:pPr lvl="1"/>
            <a:r>
              <a:rPr lang="en-US" altLang="zh-TW" dirty="0"/>
              <a:t>Manage liquidity by holding liquid assets and managing reserves</a:t>
            </a:r>
          </a:p>
          <a:p>
            <a:r>
              <a:rPr lang="en-US" altLang="zh-TW" b="1" dirty="0">
                <a:solidFill>
                  <a:schemeClr val="accent2"/>
                </a:solidFill>
              </a:rPr>
              <a:t>Liability Management</a:t>
            </a:r>
          </a:p>
          <a:p>
            <a:pPr lvl="1"/>
            <a:r>
              <a:rPr lang="en-US" altLang="zh-TW" dirty="0"/>
              <a:t>No longer primarily depend on deposits </a:t>
            </a:r>
          </a:p>
          <a:p>
            <a:pPr lvl="1"/>
            <a:r>
              <a:rPr lang="en-US" altLang="zh-TW" dirty="0"/>
              <a:t>When see loan opportunities, borrow or issue CDs to acquire funds</a:t>
            </a:r>
          </a:p>
        </p:txBody>
      </p:sp>
      <p:sp>
        <p:nvSpPr>
          <p:cNvPr id="6" name="Slide Number Placeholder 5"/>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718AEB32-6C9C-40DF-B679-8488BBAA652E}" type="slidenum">
              <a:rPr lang="en-US" altLang="en-US" sz="1400"/>
              <a:pPr/>
              <a:t>36</a:t>
            </a:fld>
            <a:endParaRPr lang="en-US" altLang="en-US" sz="1400"/>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Bank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0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04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0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p:txBody>
          <a:bodyPr/>
          <a:lstStyle/>
          <a:p>
            <a:r>
              <a:rPr lang="en-US" altLang="zh-TW"/>
              <a:t>Off-Balance-Sheet Activities</a:t>
            </a:r>
          </a:p>
        </p:txBody>
      </p:sp>
      <p:sp>
        <p:nvSpPr>
          <p:cNvPr id="166917" name="Rectangle 5"/>
          <p:cNvSpPr>
            <a:spLocks noGrp="1" noChangeArrowheads="1"/>
          </p:cNvSpPr>
          <p:nvPr>
            <p:ph idx="1"/>
          </p:nvPr>
        </p:nvSpPr>
        <p:spPr>
          <a:xfrm>
            <a:off x="457200" y="1371600"/>
            <a:ext cx="8229600" cy="4525963"/>
          </a:xfrm>
        </p:spPr>
        <p:txBody>
          <a:bodyPr>
            <a:normAutofit/>
          </a:bodyPr>
          <a:lstStyle/>
          <a:p>
            <a:pPr>
              <a:lnSpc>
                <a:spcPct val="130000"/>
              </a:lnSpc>
            </a:pPr>
            <a:r>
              <a:rPr lang="en-US" altLang="zh-TW" dirty="0"/>
              <a:t>Fee income from:</a:t>
            </a:r>
          </a:p>
          <a:p>
            <a:pPr lvl="1">
              <a:lnSpc>
                <a:spcPct val="130000"/>
              </a:lnSpc>
            </a:pPr>
            <a:r>
              <a:rPr lang="en-US" altLang="zh-TW" dirty="0"/>
              <a:t>Foreign exchange trades for customers</a:t>
            </a:r>
          </a:p>
          <a:p>
            <a:pPr lvl="1">
              <a:lnSpc>
                <a:spcPct val="130000"/>
              </a:lnSpc>
            </a:pPr>
            <a:r>
              <a:rPr lang="en-US" altLang="zh-TW" dirty="0"/>
              <a:t>Servicing mortgage-backed securities</a:t>
            </a:r>
          </a:p>
          <a:p>
            <a:pPr lvl="1">
              <a:lnSpc>
                <a:spcPct val="130000"/>
              </a:lnSpc>
            </a:pPr>
            <a:r>
              <a:rPr lang="en-US" altLang="zh-TW" dirty="0"/>
              <a:t>Guarantees of debt</a:t>
            </a:r>
          </a:p>
          <a:p>
            <a:pPr lvl="1">
              <a:lnSpc>
                <a:spcPct val="130000"/>
              </a:lnSpc>
            </a:pPr>
            <a:r>
              <a:rPr lang="en-US" altLang="zh-TW" dirty="0"/>
              <a:t>Backup lines of credit</a:t>
            </a:r>
          </a:p>
          <a:p>
            <a:pPr>
              <a:lnSpc>
                <a:spcPct val="130000"/>
              </a:lnSpc>
            </a:pPr>
            <a:r>
              <a:rPr lang="en-US" altLang="zh-TW" dirty="0"/>
              <a:t>Trading in and of:</a:t>
            </a:r>
          </a:p>
          <a:p>
            <a:pPr lvl="1">
              <a:lnSpc>
                <a:spcPct val="130000"/>
              </a:lnSpc>
            </a:pPr>
            <a:r>
              <a:rPr lang="en-US" altLang="zh-TW" dirty="0"/>
              <a:t>Financial futures and options </a:t>
            </a:r>
          </a:p>
          <a:p>
            <a:pPr lvl="1">
              <a:lnSpc>
                <a:spcPct val="130000"/>
              </a:lnSpc>
            </a:pPr>
            <a:r>
              <a:rPr lang="en-US" altLang="zh-TW" dirty="0"/>
              <a:t>Foreign exchange</a:t>
            </a:r>
          </a:p>
          <a:p>
            <a:pPr lvl="1">
              <a:lnSpc>
                <a:spcPct val="130000"/>
              </a:lnSpc>
            </a:pPr>
            <a:r>
              <a:rPr lang="en-US" altLang="zh-TW" dirty="0"/>
              <a:t>Interest rate swaps</a:t>
            </a:r>
          </a:p>
          <a:p>
            <a:pPr>
              <a:lnSpc>
                <a:spcPct val="130000"/>
              </a:lnSpc>
            </a:pPr>
            <a:r>
              <a:rPr lang="en-US" altLang="zh-TW" dirty="0"/>
              <a:t>Loan sales</a:t>
            </a:r>
          </a:p>
        </p:txBody>
      </p:sp>
      <p:sp>
        <p:nvSpPr>
          <p:cNvPr id="11" name="Slide Number Placeholder 5"/>
          <p:cNvSpPr>
            <a:spLocks noGrp="1"/>
          </p:cNvSpPr>
          <p:nvPr>
            <p:ph type="sldNum" sz="quarter" idx="10"/>
          </p:nvPr>
        </p:nvSpPr>
        <p:spPr/>
        <p:txBody>
          <a:bodyPr/>
          <a:lstStyle/>
          <a:p>
            <a:fld id="{57CAB45C-E1BF-4FC2-8671-A8A4496236FE}" type="slidenum">
              <a:rPr lang="en-US" altLang="en-US" sz="1400" smtClean="0"/>
              <a:pPr/>
              <a:t>37</a:t>
            </a:fld>
            <a:endParaRPr lang="en-US" altLang="en-US" sz="1400"/>
          </a:p>
        </p:txBody>
      </p:sp>
      <p:sp>
        <p:nvSpPr>
          <p:cNvPr id="166918" name="Rectangle 6"/>
          <p:cNvSpPr>
            <a:spLocks noChangeArrowheads="1"/>
          </p:cNvSpPr>
          <p:nvPr/>
        </p:nvSpPr>
        <p:spPr bwMode="auto">
          <a:xfrm>
            <a:off x="6248400" y="1524000"/>
            <a:ext cx="2590800" cy="32766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dirty="0">
                <a:ea typeface="PMingLiU" pitchFamily="18" charset="-120"/>
              </a:rPr>
              <a:t>Off-balance sheet activities involve </a:t>
            </a:r>
            <a:r>
              <a:rPr lang="en-US" altLang="zh-TW" b="1" dirty="0">
                <a:solidFill>
                  <a:schemeClr val="accent2"/>
                </a:solidFill>
                <a:ea typeface="PMingLiU" pitchFamily="18" charset="-120"/>
              </a:rPr>
              <a:t>trading</a:t>
            </a:r>
            <a:r>
              <a:rPr lang="en-US" altLang="zh-TW" dirty="0">
                <a:solidFill>
                  <a:schemeClr val="accent2"/>
                </a:solidFill>
                <a:ea typeface="PMingLiU" pitchFamily="18" charset="-120"/>
              </a:rPr>
              <a:t> </a:t>
            </a:r>
            <a:r>
              <a:rPr lang="en-US" altLang="zh-TW" dirty="0">
                <a:ea typeface="PMingLiU" pitchFamily="18" charset="-120"/>
              </a:rPr>
              <a:t>financial instruments and generating income from </a:t>
            </a:r>
            <a:r>
              <a:rPr lang="en-US" altLang="zh-TW" b="1" dirty="0">
                <a:solidFill>
                  <a:schemeClr val="accent2"/>
                </a:solidFill>
                <a:ea typeface="PMingLiU" pitchFamily="18" charset="-120"/>
              </a:rPr>
              <a:t>fees</a:t>
            </a:r>
            <a:r>
              <a:rPr lang="en-US" altLang="zh-TW" dirty="0">
                <a:solidFill>
                  <a:schemeClr val="accent2"/>
                </a:solidFill>
                <a:ea typeface="PMingLiU" pitchFamily="18" charset="-120"/>
              </a:rPr>
              <a:t> </a:t>
            </a:r>
            <a:r>
              <a:rPr lang="en-US" altLang="zh-TW" dirty="0">
                <a:ea typeface="PMingLiU" pitchFamily="18" charset="-120"/>
              </a:rPr>
              <a:t>and loan sales, activities that affect bank profits but </a:t>
            </a:r>
            <a:r>
              <a:rPr lang="en-US" altLang="zh-TW" b="1" dirty="0">
                <a:ea typeface="PMingLiU" pitchFamily="18" charset="-120"/>
              </a:rPr>
              <a:t>do not appear on bank balance sheets</a:t>
            </a:r>
          </a:p>
          <a:p>
            <a:pPr algn="ctr"/>
            <a:r>
              <a:rPr lang="en-US" altLang="zh-TW" sz="1400" i="1" dirty="0">
                <a:ea typeface="PMingLiU" pitchFamily="18" charset="-120"/>
              </a:rPr>
              <a:t>(source: </a:t>
            </a:r>
            <a:r>
              <a:rPr lang="en-US" altLang="zh-TW" sz="1400" i="1" dirty="0" err="1">
                <a:ea typeface="PMingLiU" pitchFamily="18" charset="-120"/>
              </a:rPr>
              <a:t>Mishkin</a:t>
            </a:r>
            <a:r>
              <a:rPr lang="en-US" altLang="zh-TW" sz="1400" i="1" dirty="0">
                <a:ea typeface="PMingLiU" pitchFamily="18" charset="-120"/>
              </a:rPr>
              <a:t>)</a:t>
            </a:r>
          </a:p>
        </p:txBody>
      </p:sp>
      <p:sp>
        <p:nvSpPr>
          <p:cNvPr id="166919" name="Rectangle 7"/>
          <p:cNvSpPr>
            <a:spLocks noChangeArrowheads="1"/>
          </p:cNvSpPr>
          <p:nvPr/>
        </p:nvSpPr>
        <p:spPr bwMode="auto">
          <a:xfrm>
            <a:off x="2438400" y="5638800"/>
            <a:ext cx="4953000" cy="4572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lnSpc>
                <a:spcPct val="80000"/>
              </a:lnSpc>
              <a:spcBef>
                <a:spcPct val="20000"/>
              </a:spcBef>
              <a:buClr>
                <a:schemeClr val="tx2"/>
              </a:buClr>
              <a:buSzPct val="70000"/>
              <a:buFont typeface="Wingdings" pitchFamily="2" charset="2"/>
              <a:buNone/>
            </a:pPr>
            <a:r>
              <a:rPr lang="en-US" altLang="zh-TW" sz="2000" b="1" dirty="0">
                <a:ea typeface="PMingLiU" pitchFamily="18" charset="-120"/>
              </a:rPr>
              <a:t>All these activities involve </a:t>
            </a:r>
            <a:r>
              <a:rPr lang="en-US" altLang="zh-TW" sz="2000" b="1" dirty="0">
                <a:solidFill>
                  <a:schemeClr val="bg1"/>
                </a:solidFill>
                <a:ea typeface="PMingLiU" pitchFamily="18" charset="-120"/>
              </a:rPr>
              <a:t>RISK</a:t>
            </a:r>
          </a:p>
        </p:txBody>
      </p:sp>
      <p:sp>
        <p:nvSpPr>
          <p:cNvPr id="166920" name="Rectangle 8"/>
          <p:cNvSpPr>
            <a:spLocks noChangeArrowheads="1"/>
          </p:cNvSpPr>
          <p:nvPr/>
        </p:nvSpPr>
        <p:spPr bwMode="auto">
          <a:xfrm>
            <a:off x="1219200" y="2743200"/>
            <a:ext cx="2133600" cy="685800"/>
          </a:xfrm>
          <a:prstGeom prst="rect">
            <a:avLst/>
          </a:prstGeom>
          <a:noFill/>
          <a:ln w="19050">
            <a:solidFill>
              <a:schemeClr val="accent2"/>
            </a:solidFill>
            <a:miter lim="800000"/>
            <a:headEnd/>
            <a:tailEnd/>
          </a:ln>
          <a:effectLst/>
        </p:spPr>
        <p:txBody>
          <a:bodyPr wrap="none" anchor="ctr"/>
          <a:lstStyle/>
          <a:p>
            <a:endParaRPr lang="zh-TW" altLang="en-US"/>
          </a:p>
        </p:txBody>
      </p:sp>
      <p:sp>
        <p:nvSpPr>
          <p:cNvPr id="166921" name="Rectangle 9"/>
          <p:cNvSpPr>
            <a:spLocks noChangeArrowheads="1"/>
          </p:cNvSpPr>
          <p:nvPr/>
        </p:nvSpPr>
        <p:spPr bwMode="auto">
          <a:xfrm>
            <a:off x="4234543" y="2627012"/>
            <a:ext cx="1828800" cy="914400"/>
          </a:xfrm>
          <a:prstGeom prst="rect">
            <a:avLst/>
          </a:prstGeom>
          <a:noFill/>
          <a:ln w="19050">
            <a:noFill/>
            <a:miter lim="800000"/>
            <a:headEnd/>
            <a:tailEnd/>
          </a:ln>
          <a:effectLst/>
        </p:spPr>
        <p:txBody>
          <a:bodyPr wrap="none" anchor="ctr"/>
          <a:lstStyle/>
          <a:p>
            <a:r>
              <a:rPr lang="en-US" altLang="zh-TW" b="1" dirty="0">
                <a:solidFill>
                  <a:schemeClr val="tx1"/>
                </a:solidFill>
                <a:latin typeface="+mn-lt"/>
              </a:rPr>
              <a:t>Contingent </a:t>
            </a:r>
          </a:p>
          <a:p>
            <a:r>
              <a:rPr lang="en-US" altLang="zh-TW" b="1" dirty="0">
                <a:solidFill>
                  <a:schemeClr val="tx1"/>
                </a:solidFill>
                <a:latin typeface="+mn-lt"/>
              </a:rPr>
              <a:t>liabilities</a:t>
            </a:r>
          </a:p>
        </p:txBody>
      </p:sp>
      <p:cxnSp>
        <p:nvCxnSpPr>
          <p:cNvPr id="13" name="Straight Arrow Connector 12"/>
          <p:cNvCxnSpPr>
            <a:stCxn id="166920" idx="3"/>
            <a:endCxn id="166921" idx="1"/>
          </p:cNvCxnSpPr>
          <p:nvPr/>
        </p:nvCxnSpPr>
        <p:spPr>
          <a:xfrm flipV="1">
            <a:off x="3352800" y="3084212"/>
            <a:ext cx="881743" cy="18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Bank Management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691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691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691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691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691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691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6917">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6920"/>
                                        </p:tgtEl>
                                        <p:attrNameLst>
                                          <p:attrName>style.visibility</p:attrName>
                                        </p:attrNameLst>
                                      </p:cBhvr>
                                      <p:to>
                                        <p:strVal val="visible"/>
                                      </p:to>
                                    </p:set>
                                    <p:animEffect transition="in" filter="fade">
                                      <p:cBhvr>
                                        <p:cTn id="51" dur="500"/>
                                        <p:tgtEl>
                                          <p:spTgt spid="1669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6921"/>
                                        </p:tgtEl>
                                        <p:attrNameLst>
                                          <p:attrName>style.visibility</p:attrName>
                                        </p:attrNameLst>
                                      </p:cBhvr>
                                      <p:to>
                                        <p:strVal val="visible"/>
                                      </p:to>
                                    </p:set>
                                    <p:animEffect transition="in" filter="fade">
                                      <p:cBhvr>
                                        <p:cTn id="54" dur="500"/>
                                        <p:tgtEl>
                                          <p:spTgt spid="166921"/>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6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uiExpand="1" build="p"/>
      <p:bldP spid="166918" grpId="0" animBg="1"/>
      <p:bldP spid="166919" grpId="0" animBg="1"/>
      <p:bldP spid="166920" grpId="0" animBg="1"/>
      <p:bldP spid="166921"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5" name="Rectangle 5"/>
          <p:cNvSpPr>
            <a:spLocks noGrp="1" noChangeArrowheads="1"/>
          </p:cNvSpPr>
          <p:nvPr>
            <p:ph type="title"/>
          </p:nvPr>
        </p:nvSpPr>
        <p:spPr/>
        <p:txBody>
          <a:bodyPr/>
          <a:lstStyle/>
          <a:p>
            <a:r>
              <a:rPr lang="en-US" altLang="zh-TW"/>
              <a:t>Capital Adequacy Management</a:t>
            </a:r>
          </a:p>
        </p:txBody>
      </p:sp>
      <p:sp>
        <p:nvSpPr>
          <p:cNvPr id="230406" name="Rectangle 6"/>
          <p:cNvSpPr>
            <a:spLocks noGrp="1" noChangeArrowheads="1"/>
          </p:cNvSpPr>
          <p:nvPr>
            <p:ph idx="1"/>
          </p:nvPr>
        </p:nvSpPr>
        <p:spPr/>
        <p:txBody>
          <a:bodyPr/>
          <a:lstStyle/>
          <a:p>
            <a:r>
              <a:rPr lang="en-US" altLang="zh-TW"/>
              <a:t>Tradeoff between safety (high capital) and return (ROE)</a:t>
            </a:r>
          </a:p>
          <a:p>
            <a:r>
              <a:rPr lang="en-US" altLang="zh-TW"/>
              <a:t>Banks also hold capital to meet capital requirements</a:t>
            </a:r>
          </a:p>
          <a:p>
            <a:r>
              <a:rPr lang="en-US" altLang="zh-TW"/>
              <a:t>Strategies for Managing Capital</a:t>
            </a:r>
          </a:p>
          <a:p>
            <a:pPr lvl="1"/>
            <a:r>
              <a:rPr lang="en-US" altLang="zh-TW"/>
              <a:t>Sell or retire stock </a:t>
            </a:r>
          </a:p>
          <a:p>
            <a:pPr lvl="1"/>
            <a:r>
              <a:rPr lang="en-US" altLang="zh-TW"/>
              <a:t>Change dividends to change retained earnings</a:t>
            </a:r>
          </a:p>
          <a:p>
            <a:pPr lvl="1"/>
            <a:r>
              <a:rPr lang="en-US" altLang="zh-TW"/>
              <a:t>Change asset growth (increase or shrink balance sheet by acquiring or selling off assets)</a:t>
            </a:r>
          </a:p>
        </p:txBody>
      </p:sp>
      <p:sp>
        <p:nvSpPr>
          <p:cNvPr id="7" name="Slide Number Placeholder 5"/>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93D8C559-1FC1-4E5C-94D8-B66E8619DAE1}" type="slidenum">
              <a:rPr lang="en-US" altLang="en-US" sz="1400"/>
              <a:pPr/>
              <a:t>38</a:t>
            </a:fld>
            <a:endParaRPr lang="en-US" altLang="en-US" sz="1400"/>
          </a:p>
        </p:txBody>
      </p:sp>
      <p:sp>
        <p:nvSpPr>
          <p:cNvPr id="230404" name="Text Box 4"/>
          <p:cNvSpPr txBox="1">
            <a:spLocks noChangeArrowheads="1"/>
          </p:cNvSpPr>
          <p:nvPr/>
        </p:nvSpPr>
        <p:spPr bwMode="auto">
          <a:xfrm>
            <a:off x="10886" y="5864423"/>
            <a:ext cx="3124200" cy="307777"/>
          </a:xfrm>
          <a:prstGeom prst="rect">
            <a:avLst/>
          </a:prstGeom>
          <a:noFill/>
          <a:ln w="9525">
            <a:noFill/>
            <a:miter lim="800000"/>
            <a:headEnd/>
            <a:tailEnd/>
          </a:ln>
        </p:spPr>
        <p:txBody>
          <a:bodyPr>
            <a:spAutoFit/>
          </a:bodyPr>
          <a:lstStyle>
            <a:defPPr>
              <a:defRPr lang="en-US"/>
            </a:defPPr>
            <a:lvl1pPr eaLnBrk="0" hangingPunct="0">
              <a:spcBef>
                <a:spcPct val="50000"/>
              </a:spcBef>
              <a:defRPr sz="1400" i="1">
                <a:latin typeface="+mn-lt"/>
              </a:defRPr>
            </a:lvl1pPr>
            <a:lvl2pPr>
              <a:defRPr sz="2400">
                <a:latin typeface="Tahoma" pitchFamily="34" charset="0"/>
              </a:defRPr>
            </a:lvl2pPr>
            <a:lvl3pPr>
              <a:defRPr sz="2400">
                <a:latin typeface="Tahoma" pitchFamily="34" charset="0"/>
              </a:defRPr>
            </a:lvl3pPr>
            <a:lvl4pPr>
              <a:defRPr sz="2400">
                <a:latin typeface="Tahoma" pitchFamily="34" charset="0"/>
              </a:defRPr>
            </a:lvl4pPr>
            <a:lvl5pPr>
              <a:defRPr sz="2400">
                <a:latin typeface="Tahoma" pitchFamily="34" charset="0"/>
              </a:defRPr>
            </a:lvl5pPr>
            <a:lvl6pPr>
              <a:defRPr sz="2400">
                <a:latin typeface="Tahoma" pitchFamily="34" charset="0"/>
              </a:defRPr>
            </a:lvl6pPr>
            <a:lvl7pPr>
              <a:defRPr sz="2400">
                <a:latin typeface="Tahoma" pitchFamily="34" charset="0"/>
              </a:defRPr>
            </a:lvl7pPr>
            <a:lvl8pPr>
              <a:defRPr sz="2400">
                <a:latin typeface="Tahoma" pitchFamily="34" charset="0"/>
              </a:defRPr>
            </a:lvl8pPr>
            <a:lvl9pPr>
              <a:defRPr sz="2400">
                <a:latin typeface="Tahoma" pitchFamily="34" charset="0"/>
              </a:defRPr>
            </a:lvl9pPr>
          </a:lstStyle>
          <a:p>
            <a:r>
              <a:rPr lang="en-US" altLang="zh-TW"/>
              <a:t>Source: Mishkin/Eakins</a:t>
            </a:r>
          </a:p>
        </p:txBody>
      </p:sp>
      <p:sp>
        <p:nvSpPr>
          <p:cNvPr id="11"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Bank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4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04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04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04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04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6" grpId="0" uiExpand="1"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Test Your Understanding</a:t>
            </a:r>
          </a:p>
        </p:txBody>
      </p:sp>
      <p:sp>
        <p:nvSpPr>
          <p:cNvPr id="7" name="Content Placeholder 6"/>
          <p:cNvSpPr>
            <a:spLocks noGrp="1"/>
          </p:cNvSpPr>
          <p:nvPr>
            <p:ph sz="half" idx="1"/>
          </p:nvPr>
        </p:nvSpPr>
        <p:spPr/>
        <p:txBody>
          <a:bodyPr/>
          <a:lstStyle/>
          <a:p>
            <a:r>
              <a:rPr lang="en-US" dirty="0"/>
              <a:t>What is the theoretical background for capital adequacy requirements</a:t>
            </a:r>
          </a:p>
          <a:p>
            <a:pPr lvl="1"/>
            <a:r>
              <a:rPr lang="en-US" dirty="0"/>
              <a:t>More capital increases cushion for losses</a:t>
            </a:r>
          </a:p>
          <a:p>
            <a:pPr lvl="1"/>
            <a:r>
              <a:rPr lang="en-US" dirty="0"/>
              <a:t>More capital provides incentive for shareholders to monitor management</a:t>
            </a:r>
          </a:p>
          <a:p>
            <a:pPr lvl="1"/>
            <a:r>
              <a:rPr lang="en-US" dirty="0"/>
              <a:t>None of the above</a:t>
            </a:r>
          </a:p>
          <a:p>
            <a:pPr lvl="1"/>
            <a:r>
              <a:rPr lang="en-US" dirty="0"/>
              <a:t>All of the above</a:t>
            </a:r>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39</a:t>
            </a:fld>
            <a:endParaRPr lang="en-US" altLang="en-US"/>
          </a:p>
        </p:txBody>
      </p:sp>
      <p:pic>
        <p:nvPicPr>
          <p:cNvPr id="9"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029201" y="1905000"/>
            <a:ext cx="3745982" cy="3480272"/>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Bank Management</a:t>
            </a:r>
          </a:p>
        </p:txBody>
      </p:sp>
    </p:spTree>
    <p:extLst>
      <p:ext uri="{BB962C8B-B14F-4D97-AF65-F5344CB8AC3E}">
        <p14:creationId xmlns:p14="http://schemas.microsoft.com/office/powerpoint/2010/main" val="289768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4294967295"/>
          </p:nvPr>
        </p:nvSpPr>
        <p:spPr>
          <a:xfrm>
            <a:off x="1524000" y="6248400"/>
            <a:ext cx="1295400" cy="457200"/>
          </a:xfrm>
          <a:prstGeom prst="rect">
            <a:avLst/>
          </a:prstGeom>
        </p:spPr>
        <p:txBody>
          <a:bodyPr/>
          <a:lstStyle/>
          <a:p>
            <a:fld id="{4A05CCA4-7480-48C8-940B-9DC9A0CC3B70}" type="slidenum">
              <a:rPr lang="en-US" altLang="zh-TW"/>
              <a:pPr/>
              <a:t>4</a:t>
            </a:fld>
            <a:endParaRPr lang="en-US" altLang="zh-TW"/>
          </a:p>
        </p:txBody>
      </p:sp>
      <p:sp>
        <p:nvSpPr>
          <p:cNvPr id="21516" name="Rectangle 12"/>
          <p:cNvSpPr>
            <a:spLocks noGrp="1" noChangeArrowheads="1"/>
          </p:cNvSpPr>
          <p:nvPr>
            <p:ph type="title"/>
          </p:nvPr>
        </p:nvSpPr>
        <p:spPr/>
        <p:txBody>
          <a:bodyPr/>
          <a:lstStyle/>
          <a:p>
            <a:r>
              <a:rPr lang="en-US" altLang="zh-TW" dirty="0">
                <a:ea typeface="新細明體" charset="-120"/>
              </a:rPr>
              <a:t>Banks as financial intermediaries</a:t>
            </a:r>
          </a:p>
        </p:txBody>
      </p:sp>
      <p:sp>
        <p:nvSpPr>
          <p:cNvPr id="21507" name="Rectangle 3"/>
          <p:cNvSpPr>
            <a:spLocks noChangeArrowheads="1"/>
          </p:cNvSpPr>
          <p:nvPr/>
        </p:nvSpPr>
        <p:spPr bwMode="auto">
          <a:xfrm>
            <a:off x="304800" y="1676400"/>
            <a:ext cx="1828800" cy="3276600"/>
          </a:xfrm>
          <a:prstGeom prst="rect">
            <a:avLst/>
          </a:prstGeom>
          <a:solidFill>
            <a:srgbClr val="CCCCFF"/>
          </a:solidFill>
          <a:ln w="9525">
            <a:solidFill>
              <a:schemeClr val="tx1"/>
            </a:solidFill>
            <a:miter lim="800000"/>
            <a:headEnd/>
            <a:tailEnd/>
          </a:ln>
          <a:effectLst/>
        </p:spPr>
        <p:txBody>
          <a:bodyPr wrap="none" anchor="ctr"/>
          <a:lstStyle/>
          <a:p>
            <a:pPr algn="ctr" eaLnBrk="1" hangingPunct="1"/>
            <a:r>
              <a:rPr lang="en-US" altLang="zh-TW" sz="3200" b="1">
                <a:latin typeface="Times New Roman" pitchFamily="18" charset="0"/>
                <a:ea typeface="新細明體" charset="-120"/>
              </a:rPr>
              <a:t>Saver/</a:t>
            </a:r>
          </a:p>
          <a:p>
            <a:pPr algn="ctr" eaLnBrk="1" hangingPunct="1"/>
            <a:r>
              <a:rPr lang="en-US" altLang="zh-TW" sz="3200" b="1">
                <a:latin typeface="Times New Roman" pitchFamily="18" charset="0"/>
                <a:ea typeface="新細明體" charset="-120"/>
              </a:rPr>
              <a:t>Lender</a:t>
            </a:r>
          </a:p>
        </p:txBody>
      </p:sp>
      <p:sp>
        <p:nvSpPr>
          <p:cNvPr id="21508" name="Rectangle 4"/>
          <p:cNvSpPr>
            <a:spLocks noChangeArrowheads="1"/>
          </p:cNvSpPr>
          <p:nvPr/>
        </p:nvSpPr>
        <p:spPr bwMode="auto">
          <a:xfrm>
            <a:off x="6858000" y="1600200"/>
            <a:ext cx="1981200" cy="3276600"/>
          </a:xfrm>
          <a:prstGeom prst="rect">
            <a:avLst/>
          </a:prstGeom>
          <a:solidFill>
            <a:srgbClr val="FFCCFF"/>
          </a:solidFill>
          <a:ln w="9525">
            <a:solidFill>
              <a:schemeClr val="tx1"/>
            </a:solidFill>
            <a:miter lim="800000"/>
            <a:headEnd/>
            <a:tailEnd/>
          </a:ln>
          <a:effectLst/>
        </p:spPr>
        <p:txBody>
          <a:bodyPr wrap="none" anchor="ctr"/>
          <a:lstStyle/>
          <a:p>
            <a:pPr algn="ctr" eaLnBrk="1" hangingPunct="1"/>
            <a:r>
              <a:rPr lang="en-US" altLang="zh-TW" sz="3200" b="1">
                <a:latin typeface="Times New Roman" pitchFamily="18" charset="0"/>
                <a:ea typeface="新細明體" charset="-120"/>
              </a:rPr>
              <a:t>Borrower</a:t>
            </a:r>
          </a:p>
        </p:txBody>
      </p:sp>
      <p:sp>
        <p:nvSpPr>
          <p:cNvPr id="21509" name="AutoShape 5"/>
          <p:cNvSpPr>
            <a:spLocks noChangeArrowheads="1"/>
          </p:cNvSpPr>
          <p:nvPr/>
        </p:nvSpPr>
        <p:spPr bwMode="auto">
          <a:xfrm>
            <a:off x="5486400" y="1676400"/>
            <a:ext cx="1371600" cy="1219200"/>
          </a:xfrm>
          <a:prstGeom prst="rightArrow">
            <a:avLst>
              <a:gd name="adj1" fmla="val 50000"/>
              <a:gd name="adj2" fmla="val 28125"/>
            </a:avLst>
          </a:prstGeom>
          <a:solidFill>
            <a:srgbClr val="CCFF99"/>
          </a:solidFill>
          <a:ln w="9525">
            <a:solidFill>
              <a:schemeClr val="tx1"/>
            </a:solidFill>
            <a:miter lim="800000"/>
            <a:headEnd/>
            <a:tailEnd/>
          </a:ln>
          <a:effectLst/>
        </p:spPr>
        <p:txBody>
          <a:bodyPr wrap="none" anchor="ctr"/>
          <a:lstStyle/>
          <a:p>
            <a:pPr algn="ctr" eaLnBrk="1" hangingPunct="1"/>
            <a:r>
              <a:rPr lang="en-US" altLang="zh-TW" sz="3200" b="1" i="1">
                <a:latin typeface="Times New Roman" pitchFamily="18" charset="0"/>
                <a:ea typeface="新細明體" charset="-120"/>
              </a:rPr>
              <a:t>$</a:t>
            </a:r>
          </a:p>
        </p:txBody>
      </p:sp>
      <p:sp>
        <p:nvSpPr>
          <p:cNvPr id="21510" name="AutoShape 6"/>
          <p:cNvSpPr>
            <a:spLocks noChangeArrowheads="1"/>
          </p:cNvSpPr>
          <p:nvPr/>
        </p:nvSpPr>
        <p:spPr bwMode="auto">
          <a:xfrm>
            <a:off x="2209800" y="1752600"/>
            <a:ext cx="1447800" cy="1219200"/>
          </a:xfrm>
          <a:prstGeom prst="rightArrow">
            <a:avLst>
              <a:gd name="adj1" fmla="val 50000"/>
              <a:gd name="adj2" fmla="val 29688"/>
            </a:avLst>
          </a:prstGeom>
          <a:solidFill>
            <a:srgbClr val="CCFF99"/>
          </a:solidFill>
          <a:ln w="9525">
            <a:solidFill>
              <a:schemeClr val="tx1"/>
            </a:solidFill>
            <a:miter lim="800000"/>
            <a:headEnd/>
            <a:tailEnd/>
          </a:ln>
          <a:effectLst/>
        </p:spPr>
        <p:txBody>
          <a:bodyPr wrap="none" anchor="ctr"/>
          <a:lstStyle/>
          <a:p>
            <a:pPr algn="ctr" eaLnBrk="1" hangingPunct="1"/>
            <a:r>
              <a:rPr lang="en-US" altLang="zh-TW" sz="3200" b="1" i="1">
                <a:latin typeface="Times New Roman" pitchFamily="18" charset="0"/>
                <a:ea typeface="新細明體" charset="-120"/>
              </a:rPr>
              <a:t>$</a:t>
            </a:r>
          </a:p>
        </p:txBody>
      </p:sp>
      <p:sp>
        <p:nvSpPr>
          <p:cNvPr id="21511" name="Oval 7"/>
          <p:cNvSpPr>
            <a:spLocks noChangeArrowheads="1"/>
          </p:cNvSpPr>
          <p:nvPr/>
        </p:nvSpPr>
        <p:spPr bwMode="auto">
          <a:xfrm>
            <a:off x="3581400" y="1447800"/>
            <a:ext cx="1905000" cy="3505200"/>
          </a:xfrm>
          <a:prstGeom prst="ellipse">
            <a:avLst/>
          </a:prstGeom>
          <a:noFill/>
          <a:ln w="9525">
            <a:solidFill>
              <a:srgbClr val="FF0000"/>
            </a:solidFill>
            <a:round/>
            <a:headEnd/>
            <a:tailEnd/>
          </a:ln>
          <a:effectLst/>
        </p:spPr>
        <p:txBody>
          <a:bodyPr wrap="none" anchor="ctr"/>
          <a:lstStyle/>
          <a:p>
            <a:pPr algn="ctr" eaLnBrk="1" hangingPunct="1"/>
            <a:r>
              <a:rPr lang="en-US" altLang="zh-TW" sz="3200">
                <a:solidFill>
                  <a:srgbClr val="FF0000"/>
                </a:solidFill>
                <a:latin typeface="Times New Roman" pitchFamily="18" charset="0"/>
                <a:ea typeface="新細明體" charset="-120"/>
              </a:rPr>
              <a:t>Bank</a:t>
            </a:r>
          </a:p>
        </p:txBody>
      </p:sp>
      <p:sp>
        <p:nvSpPr>
          <p:cNvPr id="21512" name="AutoShape 8"/>
          <p:cNvSpPr>
            <a:spLocks noChangeArrowheads="1"/>
          </p:cNvSpPr>
          <p:nvPr/>
        </p:nvSpPr>
        <p:spPr bwMode="auto">
          <a:xfrm>
            <a:off x="5257800" y="3505200"/>
            <a:ext cx="1524000" cy="1676400"/>
          </a:xfrm>
          <a:prstGeom prst="leftArrow">
            <a:avLst>
              <a:gd name="adj1" fmla="val 50000"/>
              <a:gd name="adj2" fmla="val 25000"/>
            </a:avLst>
          </a:prstGeom>
          <a:solidFill>
            <a:srgbClr val="FFFF99"/>
          </a:solidFill>
          <a:ln w="9525">
            <a:solidFill>
              <a:schemeClr val="tx1"/>
            </a:solidFill>
            <a:miter lim="800000"/>
            <a:headEnd/>
            <a:tailEnd/>
          </a:ln>
          <a:effectLst/>
        </p:spPr>
        <p:txBody>
          <a:bodyPr wrap="none" anchor="ctr"/>
          <a:lstStyle/>
          <a:p>
            <a:pPr algn="ctr" eaLnBrk="1" hangingPunct="1"/>
            <a:r>
              <a:rPr lang="en-US" altLang="zh-TW" sz="2800" b="1" i="1">
                <a:latin typeface="Times New Roman" pitchFamily="18" charset="0"/>
                <a:ea typeface="新細明體" charset="-120"/>
              </a:rPr>
              <a:t>Loan</a:t>
            </a:r>
          </a:p>
          <a:p>
            <a:pPr algn="ctr" eaLnBrk="1" hangingPunct="1"/>
            <a:r>
              <a:rPr lang="en-US" altLang="zh-TW" sz="2800" b="1" i="1">
                <a:latin typeface="Times New Roman" pitchFamily="18" charset="0"/>
                <a:ea typeface="新細明體" charset="-120"/>
              </a:rPr>
              <a:t>Contract</a:t>
            </a:r>
          </a:p>
        </p:txBody>
      </p:sp>
      <p:sp>
        <p:nvSpPr>
          <p:cNvPr id="21513" name="AutoShape 9"/>
          <p:cNvSpPr>
            <a:spLocks noChangeArrowheads="1"/>
          </p:cNvSpPr>
          <p:nvPr/>
        </p:nvSpPr>
        <p:spPr bwMode="auto">
          <a:xfrm>
            <a:off x="2133600" y="3505200"/>
            <a:ext cx="1600200" cy="1676400"/>
          </a:xfrm>
          <a:prstGeom prst="leftArrow">
            <a:avLst>
              <a:gd name="adj1" fmla="val 50000"/>
              <a:gd name="adj2" fmla="val 25000"/>
            </a:avLst>
          </a:prstGeom>
          <a:solidFill>
            <a:srgbClr val="FFFF99"/>
          </a:solidFill>
          <a:ln w="9525">
            <a:solidFill>
              <a:schemeClr val="tx1"/>
            </a:solidFill>
            <a:miter lim="800000"/>
            <a:headEnd/>
            <a:tailEnd/>
          </a:ln>
          <a:effectLst/>
        </p:spPr>
        <p:txBody>
          <a:bodyPr wrap="none" anchor="ctr"/>
          <a:lstStyle/>
          <a:p>
            <a:pPr algn="ctr" eaLnBrk="1" hangingPunct="1"/>
            <a:r>
              <a:rPr lang="en-US" altLang="zh-TW" sz="2800" b="1" i="1">
                <a:latin typeface="Times New Roman" pitchFamily="18" charset="0"/>
                <a:ea typeface="新細明體" charset="-120"/>
              </a:rPr>
              <a:t>Deposit</a:t>
            </a:r>
          </a:p>
          <a:p>
            <a:pPr algn="ctr" eaLnBrk="1" hangingPunct="1"/>
            <a:r>
              <a:rPr lang="en-US" altLang="zh-TW" sz="2800" b="1" i="1">
                <a:latin typeface="Times New Roman" pitchFamily="18" charset="0"/>
                <a:ea typeface="新細明體" charset="-120"/>
              </a:rPr>
              <a:t>Account</a:t>
            </a:r>
          </a:p>
        </p:txBody>
      </p:sp>
      <p:sp>
        <p:nvSpPr>
          <p:cNvPr id="21514" name="AutoShape 10"/>
          <p:cNvSpPr>
            <a:spLocks noChangeArrowheads="1"/>
          </p:cNvSpPr>
          <p:nvPr/>
        </p:nvSpPr>
        <p:spPr bwMode="auto">
          <a:xfrm rot="5400000">
            <a:off x="3924300" y="3314700"/>
            <a:ext cx="990600" cy="4419600"/>
          </a:xfrm>
          <a:prstGeom prst="curvedLeftArrow">
            <a:avLst>
              <a:gd name="adj1" fmla="val 83117"/>
              <a:gd name="adj2" fmla="val 178462"/>
              <a:gd name="adj3" fmla="val 33333"/>
            </a:avLst>
          </a:prstGeom>
          <a:solidFill>
            <a:srgbClr val="CCFF99"/>
          </a:solidFill>
          <a:ln w="9525">
            <a:solidFill>
              <a:schemeClr val="tx1"/>
            </a:solidFill>
            <a:miter lim="800000"/>
            <a:headEnd/>
            <a:tailEnd/>
          </a:ln>
          <a:effectLst/>
        </p:spPr>
        <p:txBody>
          <a:bodyPr wrap="none" anchor="ctr"/>
          <a:lstStyle/>
          <a:p>
            <a:endParaRPr lang="zh-TW" altLang="en-US"/>
          </a:p>
        </p:txBody>
      </p:sp>
      <p:sp>
        <p:nvSpPr>
          <p:cNvPr id="21515" name="Text Box 11"/>
          <p:cNvSpPr txBox="1">
            <a:spLocks noChangeArrowheads="1"/>
          </p:cNvSpPr>
          <p:nvPr/>
        </p:nvSpPr>
        <p:spPr bwMode="auto">
          <a:xfrm>
            <a:off x="2514600" y="5334000"/>
            <a:ext cx="4343400" cy="519113"/>
          </a:xfrm>
          <a:prstGeom prst="rect">
            <a:avLst/>
          </a:prstGeom>
          <a:noFill/>
          <a:ln w="9525">
            <a:noFill/>
            <a:miter lim="800000"/>
            <a:headEnd/>
            <a:tailEnd/>
          </a:ln>
          <a:effectLst/>
        </p:spPr>
        <p:txBody>
          <a:bodyPr>
            <a:spAutoFit/>
          </a:bodyPr>
          <a:lstStyle/>
          <a:p>
            <a:pPr eaLnBrk="1" hangingPunct="1">
              <a:spcBef>
                <a:spcPct val="50000"/>
              </a:spcBef>
            </a:pPr>
            <a:r>
              <a:rPr lang="en-US" altLang="zh-TW" sz="2800" b="1" i="1" dirty="0">
                <a:solidFill>
                  <a:srgbClr val="008000"/>
                </a:solidFill>
                <a:latin typeface="Comic Sans MS" pitchFamily="66" charset="0"/>
                <a:ea typeface="新細明體" charset="-120"/>
              </a:rPr>
              <a:t>Asset transformation</a:t>
            </a:r>
          </a:p>
        </p:txBody>
      </p:sp>
      <p:sp>
        <p:nvSpPr>
          <p:cNvPr id="15" name="Slide Number Placeholder 4"/>
          <p:cNvSpPr>
            <a:spLocks noGrp="1"/>
          </p:cNvSpPr>
          <p:nvPr>
            <p:ph type="sldNum" sz="quarter" idx="10"/>
          </p:nvPr>
        </p:nvSpPr>
        <p:spPr>
          <a:xfrm>
            <a:off x="8239125" y="6586538"/>
            <a:ext cx="919163" cy="293687"/>
          </a:xfrm>
          <a:noFill/>
        </p:spPr>
        <p:txBody>
          <a:bodyPr/>
          <a:lstStyle/>
          <a:p>
            <a:fld id="{DC2176EE-45F5-4E86-BC32-BDDB4F56E567}" type="slidenum">
              <a:rPr lang="en-US" altLang="en-US"/>
              <a:pPr/>
              <a:t>4</a:t>
            </a:fld>
            <a:endParaRPr lang="en-US" altLang="en-US"/>
          </a:p>
        </p:txBody>
      </p:sp>
      <p:sp>
        <p:nvSpPr>
          <p:cNvPr id="1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are Commercial Banks?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SUMMARY (KLOs)</a:t>
            </a:r>
          </a:p>
        </p:txBody>
      </p:sp>
      <p:sp>
        <p:nvSpPr>
          <p:cNvPr id="8" name="Content Placeholder 7"/>
          <p:cNvSpPr>
            <a:spLocks noGrp="1"/>
          </p:cNvSpPr>
          <p:nvPr>
            <p:ph idx="1"/>
          </p:nvPr>
        </p:nvSpPr>
        <p:spPr/>
        <p:txBody>
          <a:bodyPr/>
          <a:lstStyle/>
          <a:p>
            <a:r>
              <a:rPr lang="en-US" dirty="0"/>
              <a:t>Understand the key aspects of bank management</a:t>
            </a:r>
          </a:p>
          <a:p>
            <a:r>
              <a:rPr lang="en-US" dirty="0"/>
              <a:t>Liquidity risk and how to manage it</a:t>
            </a:r>
          </a:p>
          <a:p>
            <a:r>
              <a:rPr lang="en-US" dirty="0"/>
              <a:t>Role of off-balance sheet activities</a:t>
            </a:r>
          </a:p>
        </p:txBody>
      </p:sp>
      <p:sp>
        <p:nvSpPr>
          <p:cNvPr id="5" name="Slide Number Placeholder 4"/>
          <p:cNvSpPr>
            <a:spLocks noGrp="1"/>
          </p:cNvSpPr>
          <p:nvPr>
            <p:ph type="sldNum" sz="quarter" idx="10"/>
          </p:nvPr>
        </p:nvSpPr>
        <p:spPr/>
        <p:txBody>
          <a:bodyPr/>
          <a:lstStyle/>
          <a:p>
            <a:fld id="{FE14F51D-0618-4FC6-A8B1-B807AB824A9A}" type="slidenum">
              <a:rPr lang="en-US" altLang="en-US" smtClean="0"/>
              <a:pPr/>
              <a:t>40</a:t>
            </a:fld>
            <a:endParaRPr lang="en-US" altLang="en-US"/>
          </a:p>
        </p:txBody>
      </p:sp>
      <p:sp>
        <p:nvSpPr>
          <p:cNvPr id="6" name="Footer Placeholder 5"/>
          <p:cNvSpPr>
            <a:spLocks noGrp="1"/>
          </p:cNvSpPr>
          <p:nvPr>
            <p:ph type="ftr" sz="quarter" idx="11"/>
          </p:nvPr>
        </p:nvSpPr>
        <p:spPr/>
        <p:txBody>
          <a:bodyPr/>
          <a:lstStyle/>
          <a:p>
            <a:r>
              <a:rPr lang="en-US" altLang="en-US" dirty="0"/>
              <a:t>Summary: Bank Management</a:t>
            </a:r>
          </a:p>
        </p:txBody>
      </p:sp>
    </p:spTree>
    <p:extLst>
      <p:ext uri="{BB962C8B-B14F-4D97-AF65-F5344CB8AC3E}">
        <p14:creationId xmlns:p14="http://schemas.microsoft.com/office/powerpoint/2010/main" val="1230734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Course map</a:t>
            </a:r>
            <a:endParaRPr lang="zh-TW" altLang="en-US" dirty="0"/>
          </a:p>
        </p:txBody>
      </p:sp>
      <p:sp>
        <p:nvSpPr>
          <p:cNvPr id="3" name="Slide Number Placeholder 2"/>
          <p:cNvSpPr>
            <a:spLocks noGrp="1"/>
          </p:cNvSpPr>
          <p:nvPr>
            <p:ph type="sldNum" sz="quarter" idx="10"/>
          </p:nvPr>
        </p:nvSpPr>
        <p:spPr/>
        <p:txBody>
          <a:bodyPr/>
          <a:lstStyle/>
          <a:p>
            <a:fld id="{15245A1B-565C-4CC5-845E-37DFA763C3E7}" type="slidenum">
              <a:rPr lang="en-US" altLang="en-US" smtClean="0"/>
              <a:pPr/>
              <a:t>41</a:t>
            </a:fld>
            <a:endParaRPr lang="en-US" altLang="en-US"/>
          </a:p>
        </p:txBody>
      </p:sp>
      <p:sp>
        <p:nvSpPr>
          <p:cNvPr id="5" name="Rectangle 3"/>
          <p:cNvSpPr>
            <a:spLocks noChangeArrowheads="1"/>
          </p:cNvSpPr>
          <p:nvPr/>
        </p:nvSpPr>
        <p:spPr bwMode="auto">
          <a:xfrm>
            <a:off x="2286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cxnSp>
        <p:nvCxnSpPr>
          <p:cNvPr id="6" name="AutoShape 6"/>
          <p:cNvCxnSpPr>
            <a:cxnSpLocks noChangeShapeType="1"/>
            <a:endCxn id="5" idx="0"/>
          </p:cNvCxnSpPr>
          <p:nvPr/>
        </p:nvCxnSpPr>
        <p:spPr bwMode="auto">
          <a:xfrm rot="5400000">
            <a:off x="1466850" y="2838450"/>
            <a:ext cx="228600" cy="952500"/>
          </a:xfrm>
          <a:prstGeom prst="bentConnector3">
            <a:avLst>
              <a:gd name="adj1" fmla="val 50000"/>
            </a:avLst>
          </a:prstGeom>
          <a:noFill/>
          <a:ln w="9525">
            <a:solidFill>
              <a:schemeClr val="tx1"/>
            </a:solidFill>
            <a:miter lim="800000"/>
            <a:headEnd/>
            <a:tailEnd type="triangle" w="med" len="med"/>
          </a:ln>
        </p:spPr>
      </p:cxnSp>
      <p:sp>
        <p:nvSpPr>
          <p:cNvPr id="7" name="Rectangle 7"/>
          <p:cNvSpPr>
            <a:spLocks noChangeArrowheads="1"/>
          </p:cNvSpPr>
          <p:nvPr/>
        </p:nvSpPr>
        <p:spPr bwMode="auto">
          <a:xfrm>
            <a:off x="457200" y="44958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a:ea typeface="SimSun" pitchFamily="2" charset="-122"/>
              </a:rPr>
              <a:t>Commercial Banking</a:t>
            </a:r>
          </a:p>
        </p:txBody>
      </p:sp>
      <p:cxnSp>
        <p:nvCxnSpPr>
          <p:cNvPr id="8" name="AutoShape 9"/>
          <p:cNvCxnSpPr>
            <a:cxnSpLocks noChangeShapeType="1"/>
            <a:stCxn id="5" idx="2"/>
            <a:endCxn id="7" idx="1"/>
          </p:cNvCxnSpPr>
          <p:nvPr/>
        </p:nvCxnSpPr>
        <p:spPr bwMode="auto">
          <a:xfrm rot="5400000">
            <a:off x="4762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sp>
        <p:nvSpPr>
          <p:cNvPr id="9"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10"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11" name="Rectangle 10"/>
          <p:cNvSpPr/>
          <p:nvPr/>
        </p:nvSpPr>
        <p:spPr>
          <a:xfrm>
            <a:off x="2286000" y="3276600"/>
            <a:ext cx="6629400" cy="2895600"/>
          </a:xfrm>
          <a:prstGeom prst="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636587" indent="-457200">
              <a:buFont typeface="+mj-lt"/>
              <a:buAutoNum type="arabicPeriod"/>
            </a:pPr>
            <a:r>
              <a:rPr lang="en-US" altLang="zh-TW" sz="2000" dirty="0">
                <a:solidFill>
                  <a:schemeClr val="tx1"/>
                </a:solidFill>
              </a:rPr>
              <a:t>What are Commercial Banks?</a:t>
            </a:r>
          </a:p>
          <a:p>
            <a:pPr marL="636587" indent="-457200">
              <a:lnSpc>
                <a:spcPct val="200000"/>
              </a:lnSpc>
              <a:buFont typeface="+mj-lt"/>
              <a:buAutoNum type="arabicPeriod"/>
            </a:pPr>
            <a:r>
              <a:rPr lang="en-US" altLang="zh-TW" sz="2000" dirty="0">
                <a:solidFill>
                  <a:schemeClr val="tx1"/>
                </a:solidFill>
              </a:rPr>
              <a:t>Bank Management</a:t>
            </a:r>
          </a:p>
          <a:p>
            <a:pPr marL="636587" indent="-457200">
              <a:lnSpc>
                <a:spcPct val="200000"/>
              </a:lnSpc>
              <a:buFont typeface="+mj-lt"/>
              <a:buAutoNum type="arabicPeriod"/>
            </a:pPr>
            <a:r>
              <a:rPr lang="en-US" altLang="zh-TW" sz="2000" b="1" dirty="0">
                <a:solidFill>
                  <a:srgbClr val="C00000"/>
                </a:solidFill>
              </a:rPr>
              <a:t>Types of Risk in Banking</a:t>
            </a:r>
          </a:p>
          <a:p>
            <a:pPr marL="636587" indent="-457200">
              <a:lnSpc>
                <a:spcPct val="200000"/>
              </a:lnSpc>
              <a:buFont typeface="+mj-lt"/>
              <a:buAutoNum type="arabicPeriod"/>
            </a:pPr>
            <a:r>
              <a:rPr lang="en-US" altLang="zh-TW" sz="2000" dirty="0">
                <a:solidFill>
                  <a:sysClr val="windowText" lastClr="000000"/>
                </a:solidFill>
              </a:rPr>
              <a:t>Measuring Bank Performance</a:t>
            </a:r>
          </a:p>
          <a:p>
            <a:pPr marL="636587" indent="-457200">
              <a:lnSpc>
                <a:spcPct val="200000"/>
              </a:lnSpc>
              <a:buFont typeface="+mj-lt"/>
              <a:buAutoNum type="arabicPeriod"/>
            </a:pPr>
            <a:r>
              <a:rPr lang="en-US" altLang="zh-TW" sz="2000" dirty="0">
                <a:solidFill>
                  <a:sysClr val="windowText" lastClr="000000"/>
                </a:solidFill>
              </a:rPr>
              <a:t>Current Issues</a:t>
            </a:r>
          </a:p>
        </p:txBody>
      </p:sp>
      <p:sp>
        <p:nvSpPr>
          <p:cNvPr id="1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Types of Risk in Banking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Basics</a:t>
            </a:r>
          </a:p>
        </p:txBody>
      </p:sp>
      <p:sp>
        <p:nvSpPr>
          <p:cNvPr id="3" name="Slide Number Placeholder 2"/>
          <p:cNvSpPr>
            <a:spLocks noGrp="1"/>
          </p:cNvSpPr>
          <p:nvPr>
            <p:ph type="sldNum" sz="quarter" idx="10"/>
          </p:nvPr>
        </p:nvSpPr>
        <p:spPr/>
        <p:txBody>
          <a:bodyPr/>
          <a:lstStyle/>
          <a:p>
            <a:fld id="{15245A1B-565C-4CC5-845E-37DFA763C3E7}" type="slidenum">
              <a:rPr lang="en-US" altLang="en-US" smtClean="0"/>
              <a:pPr/>
              <a:t>42</a:t>
            </a:fld>
            <a:endParaRPr lang="en-US" altLang="en-US"/>
          </a:p>
        </p:txBody>
      </p:sp>
      <p:sp>
        <p:nvSpPr>
          <p:cNvPr id="4" name="Footer Placeholder 3"/>
          <p:cNvSpPr>
            <a:spLocks noGrp="1"/>
          </p:cNvSpPr>
          <p:nvPr>
            <p:ph type="ftr" sz="quarter" idx="11"/>
          </p:nvPr>
        </p:nvSpPr>
        <p:spPr/>
        <p:txBody>
          <a:bodyPr/>
          <a:lstStyle/>
          <a:p>
            <a:r>
              <a:rPr lang="en-US" altLang="en-US" dirty="0"/>
              <a:t>Risk Management</a:t>
            </a:r>
          </a:p>
        </p:txBody>
      </p:sp>
      <p:sp>
        <p:nvSpPr>
          <p:cNvPr id="6" name="Rectangle 5"/>
          <p:cNvSpPr/>
          <p:nvPr/>
        </p:nvSpPr>
        <p:spPr>
          <a:xfrm>
            <a:off x="609600" y="1417638"/>
            <a:ext cx="1524000" cy="1173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a:t>
            </a:r>
          </a:p>
        </p:txBody>
      </p:sp>
      <p:sp>
        <p:nvSpPr>
          <p:cNvPr id="7" name="Rectangle 6"/>
          <p:cNvSpPr/>
          <p:nvPr/>
        </p:nvSpPr>
        <p:spPr>
          <a:xfrm>
            <a:off x="2590800" y="2590800"/>
            <a:ext cx="1524000" cy="1173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Quantify</a:t>
            </a:r>
          </a:p>
        </p:txBody>
      </p:sp>
      <p:sp>
        <p:nvSpPr>
          <p:cNvPr id="8" name="Rectangle 7"/>
          <p:cNvSpPr/>
          <p:nvPr/>
        </p:nvSpPr>
        <p:spPr>
          <a:xfrm>
            <a:off x="4572001" y="3763962"/>
            <a:ext cx="1524000" cy="1173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a:t>
            </a:r>
          </a:p>
        </p:txBody>
      </p:sp>
      <p:sp>
        <p:nvSpPr>
          <p:cNvPr id="9" name="Rectangle 8"/>
          <p:cNvSpPr/>
          <p:nvPr/>
        </p:nvSpPr>
        <p:spPr>
          <a:xfrm>
            <a:off x="6562850" y="4930372"/>
            <a:ext cx="1524000" cy="1173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Verify</a:t>
            </a:r>
          </a:p>
        </p:txBody>
      </p:sp>
      <p:cxnSp>
        <p:nvCxnSpPr>
          <p:cNvPr id="11" name="Elbow Connector 10"/>
          <p:cNvCxnSpPr>
            <a:stCxn id="6" idx="2"/>
            <a:endCxn id="7" idx="1"/>
          </p:cNvCxnSpPr>
          <p:nvPr/>
        </p:nvCxnSpPr>
        <p:spPr>
          <a:xfrm rot="16200000" flipH="1">
            <a:off x="1687910" y="2274490"/>
            <a:ext cx="586581" cy="121920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H="1">
            <a:off x="3669110" y="3447653"/>
            <a:ext cx="586581" cy="121920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2"/>
            <a:endCxn id="9" idx="1"/>
          </p:cNvCxnSpPr>
          <p:nvPr/>
        </p:nvCxnSpPr>
        <p:spPr>
          <a:xfrm rot="16200000" flipH="1">
            <a:off x="5658511" y="4612613"/>
            <a:ext cx="579829" cy="122884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09600" y="4127103"/>
            <a:ext cx="1524000" cy="10668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Probability</a:t>
            </a:r>
          </a:p>
          <a:p>
            <a:pPr algn="ctr"/>
            <a:r>
              <a:rPr lang="en-US" dirty="0"/>
              <a:t>2) Severity</a:t>
            </a:r>
          </a:p>
        </p:txBody>
      </p:sp>
      <p:sp>
        <p:nvSpPr>
          <p:cNvPr id="21" name="Rectangle 20"/>
          <p:cNvSpPr/>
          <p:nvPr/>
        </p:nvSpPr>
        <p:spPr>
          <a:xfrm>
            <a:off x="6553201" y="2438157"/>
            <a:ext cx="1533649" cy="1419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Eliminate</a:t>
            </a:r>
          </a:p>
          <a:p>
            <a:pPr algn="ctr"/>
            <a:r>
              <a:rPr lang="en-US" dirty="0"/>
              <a:t>2) Keep</a:t>
            </a:r>
          </a:p>
          <a:p>
            <a:pPr algn="ctr"/>
            <a:r>
              <a:rPr lang="en-US" dirty="0"/>
              <a:t>3) Mitigate</a:t>
            </a:r>
          </a:p>
          <a:p>
            <a:pPr algn="ctr"/>
            <a:r>
              <a:rPr lang="en-US" dirty="0"/>
              <a:t>4) Increase</a:t>
            </a:r>
          </a:p>
        </p:txBody>
      </p:sp>
      <p:cxnSp>
        <p:nvCxnSpPr>
          <p:cNvPr id="24" name="Elbow Connector 23"/>
          <p:cNvCxnSpPr>
            <a:endCxn id="20" idx="3"/>
          </p:cNvCxnSpPr>
          <p:nvPr/>
        </p:nvCxnSpPr>
        <p:spPr>
          <a:xfrm rot="5400000">
            <a:off x="1913930" y="3983632"/>
            <a:ext cx="896541" cy="457200"/>
          </a:xfrm>
          <a:prstGeom prst="bentConnector2">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0"/>
            <a:endCxn id="21" idx="1"/>
          </p:cNvCxnSpPr>
          <p:nvPr/>
        </p:nvCxnSpPr>
        <p:spPr>
          <a:xfrm rot="5400000" flipH="1" flipV="1">
            <a:off x="5635601" y="2846362"/>
            <a:ext cx="616000" cy="1219200"/>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457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TW" dirty="0"/>
              <a:t>Types of Risk in Banking</a:t>
            </a:r>
          </a:p>
        </p:txBody>
      </p:sp>
      <p:sp>
        <p:nvSpPr>
          <p:cNvPr id="59395" name="Rectangle 3"/>
          <p:cNvSpPr>
            <a:spLocks noGrp="1" noChangeArrowheads="1"/>
          </p:cNvSpPr>
          <p:nvPr>
            <p:ph idx="1"/>
          </p:nvPr>
        </p:nvSpPr>
        <p:spPr/>
        <p:txBody>
          <a:bodyPr/>
          <a:lstStyle/>
          <a:p>
            <a:r>
              <a:rPr lang="en-US" altLang="zh-TW" dirty="0"/>
              <a:t>Credit</a:t>
            </a:r>
          </a:p>
          <a:p>
            <a:r>
              <a:rPr lang="en-US" altLang="zh-TW" dirty="0"/>
              <a:t>Liquidity</a:t>
            </a:r>
          </a:p>
          <a:p>
            <a:r>
              <a:rPr lang="en-US" altLang="zh-TW" dirty="0"/>
              <a:t>Market</a:t>
            </a:r>
          </a:p>
          <a:p>
            <a:r>
              <a:rPr lang="en-US" altLang="zh-TW" dirty="0"/>
              <a:t>Operational</a:t>
            </a:r>
          </a:p>
          <a:p>
            <a:r>
              <a:rPr lang="en-US" altLang="zh-TW" dirty="0"/>
              <a:t>Legal &amp; Reputational</a:t>
            </a:r>
          </a:p>
        </p:txBody>
      </p:sp>
      <p:sp>
        <p:nvSpPr>
          <p:cNvPr id="7" name="Slide Number Placeholder 5"/>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679963BA-4977-445A-9F5D-BE8F3FFE7FFE}" type="slidenum">
              <a:rPr lang="en-US" altLang="en-US" sz="1400"/>
              <a:pPr/>
              <a:t>43</a:t>
            </a:fld>
            <a:endParaRPr lang="en-US" altLang="en-US" sz="1400"/>
          </a:p>
        </p:txBody>
      </p:sp>
      <p:sp>
        <p:nvSpPr>
          <p:cNvPr id="11"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Types of Risk in Banking</a:t>
            </a:r>
          </a:p>
        </p:txBody>
      </p:sp>
      <p:pic>
        <p:nvPicPr>
          <p:cNvPr id="1026" name="Picture 2" descr="C:\Users\Wolfgang\Documents\ED.PRES\06_Purchased Copyrighted Contend\istockphoto\iStock_000015669972X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125241"/>
            <a:ext cx="6019801" cy="4513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C:\Users\Wolfgang\Documents\ED.PRES\06_Purchased Copyrighted Contend\istockphoto\iStock_000007534303Small.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359" t="-1" b="3342"/>
          <a:stretch/>
        </p:blipFill>
        <p:spPr bwMode="auto">
          <a:xfrm>
            <a:off x="0" y="914400"/>
            <a:ext cx="5943600" cy="52357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Wolfgang\Documents\ED.PRES\06_Purchased Copyrighted Contend\istockphoto\iStock_000007534303Small.jpg"/>
          <p:cNvPicPr>
            <a:picLocks noChangeAspect="1" noChangeArrowheads="1"/>
          </p:cNvPicPr>
          <p:nvPr/>
        </p:nvPicPr>
        <p:blipFill rotWithShape="1">
          <a:blip r:embed="rId2" cstate="print">
            <a:lum bright="70000" contrast="-70000"/>
            <a:extLst>
              <a:ext uri="{28A0092B-C50C-407E-A947-70E740481C1C}">
                <a14:useLocalDpi xmlns:a14="http://schemas.microsoft.com/office/drawing/2010/main" val="0"/>
              </a:ext>
            </a:extLst>
          </a:blip>
          <a:srcRect l="12359" t="-1" b="3342"/>
          <a:stretch/>
        </p:blipFill>
        <p:spPr bwMode="auto">
          <a:xfrm>
            <a:off x="0" y="914400"/>
            <a:ext cx="5943600" cy="5235713"/>
          </a:xfrm>
          <a:prstGeom prst="rect">
            <a:avLst/>
          </a:prstGeom>
          <a:noFill/>
          <a:extLst>
            <a:ext uri="{909E8E84-426E-40DD-AFC4-6F175D3DCCD1}">
              <a14:hiddenFill xmlns:a14="http://schemas.microsoft.com/office/drawing/2010/main">
                <a:solidFill>
                  <a:srgbClr val="FFFFFF"/>
                </a:solidFill>
              </a14:hiddenFill>
            </a:ext>
          </a:extLst>
        </p:spPr>
      </p:pic>
      <p:sp>
        <p:nvSpPr>
          <p:cNvPr id="61444" name="Rectangle 4"/>
          <p:cNvSpPr>
            <a:spLocks noGrp="1" noChangeArrowheads="1"/>
          </p:cNvSpPr>
          <p:nvPr>
            <p:ph type="title"/>
          </p:nvPr>
        </p:nvSpPr>
        <p:spPr/>
        <p:txBody>
          <a:bodyPr/>
          <a:lstStyle/>
          <a:p>
            <a:r>
              <a:rPr lang="en-US" altLang="zh-TW" dirty="0"/>
              <a:t>Credit risk</a:t>
            </a:r>
          </a:p>
        </p:txBody>
      </p:sp>
      <p:sp>
        <p:nvSpPr>
          <p:cNvPr id="61445" name="Rectangle 5"/>
          <p:cNvSpPr>
            <a:spLocks noGrp="1" noChangeArrowheads="1"/>
          </p:cNvSpPr>
          <p:nvPr>
            <p:ph idx="1"/>
          </p:nvPr>
        </p:nvSpPr>
        <p:spPr/>
        <p:txBody>
          <a:bodyPr/>
          <a:lstStyle/>
          <a:p>
            <a:r>
              <a:rPr lang="en-US" altLang="zh-TW" dirty="0"/>
              <a:t>The </a:t>
            </a:r>
            <a:r>
              <a:rPr lang="en-US" altLang="zh-TW" b="1" dirty="0">
                <a:solidFill>
                  <a:schemeClr val="accent2"/>
                </a:solidFill>
              </a:rPr>
              <a:t>ability</a:t>
            </a:r>
            <a:r>
              <a:rPr lang="en-US" altLang="zh-TW" dirty="0">
                <a:solidFill>
                  <a:schemeClr val="accent2"/>
                </a:solidFill>
              </a:rPr>
              <a:t> </a:t>
            </a:r>
            <a:r>
              <a:rPr lang="en-US" altLang="zh-TW" dirty="0"/>
              <a:t>and </a:t>
            </a:r>
            <a:r>
              <a:rPr lang="en-US" altLang="zh-TW" b="1" dirty="0">
                <a:solidFill>
                  <a:schemeClr val="accent2"/>
                </a:solidFill>
              </a:rPr>
              <a:t>willingness</a:t>
            </a:r>
            <a:r>
              <a:rPr lang="en-US" altLang="zh-TW" dirty="0">
                <a:solidFill>
                  <a:schemeClr val="accent2"/>
                </a:solidFill>
              </a:rPr>
              <a:t> </a:t>
            </a:r>
            <a:r>
              <a:rPr lang="en-US" altLang="zh-TW" dirty="0"/>
              <a:t>of a borrower to </a:t>
            </a:r>
            <a:r>
              <a:rPr lang="en-US" altLang="zh-TW" b="1" dirty="0">
                <a:solidFill>
                  <a:schemeClr val="accent2"/>
                </a:solidFill>
              </a:rPr>
              <a:t>pay when due</a:t>
            </a:r>
          </a:p>
          <a:p>
            <a:r>
              <a:rPr lang="en-US" altLang="zh-TW" dirty="0"/>
              <a:t>Components: </a:t>
            </a:r>
            <a:r>
              <a:rPr lang="en-US" altLang="zh-TW" b="1" dirty="0">
                <a:solidFill>
                  <a:schemeClr val="accent2"/>
                </a:solidFill>
              </a:rPr>
              <a:t>default</a:t>
            </a:r>
            <a:r>
              <a:rPr lang="en-US" altLang="zh-TW" dirty="0">
                <a:solidFill>
                  <a:schemeClr val="accent2"/>
                </a:solidFill>
              </a:rPr>
              <a:t> </a:t>
            </a:r>
            <a:r>
              <a:rPr lang="en-US" altLang="zh-TW" dirty="0"/>
              <a:t>risk and </a:t>
            </a:r>
            <a:r>
              <a:rPr lang="en-US" altLang="zh-TW" b="1" dirty="0">
                <a:solidFill>
                  <a:schemeClr val="accent2"/>
                </a:solidFill>
              </a:rPr>
              <a:t>recovery</a:t>
            </a:r>
            <a:r>
              <a:rPr lang="en-US" altLang="zh-TW" dirty="0">
                <a:solidFill>
                  <a:schemeClr val="accent2"/>
                </a:solidFill>
              </a:rPr>
              <a:t> </a:t>
            </a:r>
            <a:r>
              <a:rPr lang="en-US" altLang="zh-TW" dirty="0"/>
              <a:t>risk</a:t>
            </a:r>
          </a:p>
          <a:p>
            <a:pPr lvl="1"/>
            <a:r>
              <a:rPr lang="en-US" altLang="zh-TW" dirty="0"/>
              <a:t>Within a given level of default risk, recovery risk can vary widely</a:t>
            </a:r>
          </a:p>
          <a:p>
            <a:pPr lvl="1"/>
            <a:r>
              <a:rPr lang="en-US" altLang="zh-TW" dirty="0"/>
              <a:t>Recovery highly dependent on position in capital structure e.g. higher recovery for secured debt and on type of issue e.g. recovery higher for loans than bonds</a:t>
            </a:r>
          </a:p>
          <a:p>
            <a:r>
              <a:rPr lang="en-US" altLang="zh-TW" dirty="0"/>
              <a:t>Remedy: liquidate or work-out?</a:t>
            </a:r>
          </a:p>
        </p:txBody>
      </p:sp>
      <p:sp>
        <p:nvSpPr>
          <p:cNvPr id="6" name="Slide Number Placeholder 5"/>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660F77B8-6AE9-47AF-9264-8AE7036BEEE1}" type="slidenum">
              <a:rPr lang="en-US" altLang="en-US" sz="1400"/>
              <a:pPr/>
              <a:t>44</a:t>
            </a:fld>
            <a:endParaRPr lang="en-US" altLang="en-US" sz="1400"/>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Types of Risk in Banking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C:\Users\Wolfgang\Documents\ED.PRES\06_Purchased Copyrighted Contend\istockphoto\iStock_000007534303Small.jpg"/>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val="0"/>
              </a:ext>
            </a:extLst>
          </a:blip>
          <a:srcRect l="12359" t="-1" b="3342"/>
          <a:stretch/>
        </p:blipFill>
        <p:spPr bwMode="auto">
          <a:xfrm>
            <a:off x="0" y="914400"/>
            <a:ext cx="5943600" cy="5235713"/>
          </a:xfrm>
          <a:prstGeom prst="rect">
            <a:avLst/>
          </a:prstGeom>
          <a:noFill/>
          <a:extLst>
            <a:ext uri="{909E8E84-426E-40DD-AFC4-6F175D3DCCD1}">
              <a14:hiddenFill xmlns:a14="http://schemas.microsoft.com/office/drawing/2010/main">
                <a:solidFill>
                  <a:srgbClr val="FFFFFF"/>
                </a:solidFill>
              </a14:hiddenFill>
            </a:ext>
          </a:extLst>
        </p:spPr>
      </p:pic>
      <p:sp>
        <p:nvSpPr>
          <p:cNvPr id="62470" name="Rectangle 6"/>
          <p:cNvSpPr>
            <a:spLocks noGrp="1" noChangeArrowheads="1"/>
          </p:cNvSpPr>
          <p:nvPr>
            <p:ph type="title"/>
          </p:nvPr>
        </p:nvSpPr>
        <p:spPr/>
        <p:txBody>
          <a:bodyPr/>
          <a:lstStyle/>
          <a:p>
            <a:r>
              <a:rPr lang="en-US" altLang="zh-TW"/>
              <a:t>Credit Risk</a:t>
            </a:r>
          </a:p>
        </p:txBody>
      </p:sp>
      <p:sp>
        <p:nvSpPr>
          <p:cNvPr id="9" name="Text Placeholder 8"/>
          <p:cNvSpPr>
            <a:spLocks noGrp="1"/>
          </p:cNvSpPr>
          <p:nvPr>
            <p:ph type="body" idx="1"/>
          </p:nvPr>
        </p:nvSpPr>
        <p:spPr/>
        <p:txBody>
          <a:bodyPr/>
          <a:lstStyle/>
          <a:p>
            <a:r>
              <a:rPr lang="en-US" altLang="zh-TW" dirty="0"/>
              <a:t>Types </a:t>
            </a:r>
          </a:p>
        </p:txBody>
      </p:sp>
      <p:sp>
        <p:nvSpPr>
          <p:cNvPr id="62471" name="Rectangle 7"/>
          <p:cNvSpPr>
            <a:spLocks noGrp="1" noChangeArrowheads="1"/>
          </p:cNvSpPr>
          <p:nvPr>
            <p:ph sz="half" idx="2"/>
          </p:nvPr>
        </p:nvSpPr>
        <p:spPr/>
        <p:txBody>
          <a:bodyPr/>
          <a:lstStyle/>
          <a:p>
            <a:r>
              <a:rPr lang="en-US" altLang="zh-TW" dirty="0"/>
              <a:t>Borrower</a:t>
            </a:r>
          </a:p>
          <a:p>
            <a:r>
              <a:rPr lang="en-US" altLang="zh-TW" dirty="0"/>
              <a:t>Counterparty</a:t>
            </a:r>
          </a:p>
          <a:p>
            <a:r>
              <a:rPr lang="en-US" altLang="zh-TW" dirty="0"/>
              <a:t>Country</a:t>
            </a:r>
          </a:p>
          <a:p>
            <a:r>
              <a:rPr lang="en-US" altLang="zh-TW" dirty="0"/>
              <a:t>Industry</a:t>
            </a:r>
          </a:p>
          <a:p>
            <a:r>
              <a:rPr lang="en-US" altLang="zh-TW" dirty="0"/>
              <a:t>Consumer </a:t>
            </a:r>
          </a:p>
          <a:p>
            <a:r>
              <a:rPr lang="en-US" altLang="zh-TW" dirty="0"/>
              <a:t>Settlement risk</a:t>
            </a:r>
          </a:p>
          <a:p>
            <a:endParaRPr lang="en-US" altLang="zh-TW" dirty="0"/>
          </a:p>
        </p:txBody>
      </p:sp>
      <p:sp>
        <p:nvSpPr>
          <p:cNvPr id="10" name="Text Placeholder 9"/>
          <p:cNvSpPr>
            <a:spLocks noGrp="1"/>
          </p:cNvSpPr>
          <p:nvPr>
            <p:ph type="body" sz="quarter" idx="3"/>
          </p:nvPr>
        </p:nvSpPr>
        <p:spPr/>
        <p:txBody>
          <a:bodyPr/>
          <a:lstStyle/>
          <a:p>
            <a:r>
              <a:rPr lang="en-US" altLang="zh-TW" dirty="0"/>
              <a:t>Mitigation</a:t>
            </a:r>
          </a:p>
        </p:txBody>
      </p:sp>
      <p:sp>
        <p:nvSpPr>
          <p:cNvPr id="62472" name="Rectangle 8"/>
          <p:cNvSpPr>
            <a:spLocks noGrp="1" noChangeArrowheads="1"/>
          </p:cNvSpPr>
          <p:nvPr>
            <p:ph sz="quarter" idx="4"/>
          </p:nvPr>
        </p:nvSpPr>
        <p:spPr/>
        <p:txBody>
          <a:bodyPr/>
          <a:lstStyle/>
          <a:p>
            <a:r>
              <a:rPr lang="en-US" altLang="zh-TW" dirty="0"/>
              <a:t>Credit policy</a:t>
            </a:r>
          </a:p>
          <a:p>
            <a:r>
              <a:rPr lang="en-US" altLang="zh-TW" dirty="0"/>
              <a:t>Credit limits</a:t>
            </a:r>
          </a:p>
          <a:p>
            <a:r>
              <a:rPr lang="en-US" altLang="zh-TW" dirty="0"/>
              <a:t>Concentration limits</a:t>
            </a:r>
          </a:p>
          <a:p>
            <a:r>
              <a:rPr lang="en-US" altLang="zh-TW" dirty="0"/>
              <a:t>Credit scoring</a:t>
            </a:r>
          </a:p>
          <a:p>
            <a:r>
              <a:rPr lang="en-US" altLang="zh-TW" dirty="0"/>
              <a:t>Netting</a:t>
            </a:r>
          </a:p>
          <a:p>
            <a:r>
              <a:rPr lang="en-US" altLang="zh-TW" dirty="0"/>
              <a:t>Credit bureau</a:t>
            </a:r>
          </a:p>
          <a:p>
            <a:r>
              <a:rPr lang="en-US" altLang="zh-TW" dirty="0"/>
              <a:t>Ratings</a:t>
            </a:r>
          </a:p>
        </p:txBody>
      </p:sp>
      <p:sp>
        <p:nvSpPr>
          <p:cNvPr id="8" name="Slide Number Placeholder 6"/>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CAD71CC2-9FB3-45FC-9A68-81493A140356}" type="slidenum">
              <a:rPr lang="en-US" altLang="en-US" sz="1400"/>
              <a:pPr/>
              <a:t>45</a:t>
            </a:fld>
            <a:endParaRPr lang="en-US" altLang="en-US" sz="1400"/>
          </a:p>
        </p:txBody>
      </p:sp>
      <p:sp>
        <p:nvSpPr>
          <p:cNvPr id="15"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Types of Risk in Banking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7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47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247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247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472">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2472">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24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uiExpand="1" build="p"/>
      <p:bldP spid="10" grpId="0" build="p"/>
      <p:bldP spid="62472"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risk in Asia: what is the level of NPLs (non performing loans) for banks in Asia? How has it evolved over time? Implications?</a:t>
            </a:r>
          </a:p>
        </p:txBody>
      </p:sp>
      <p:sp>
        <p:nvSpPr>
          <p:cNvPr id="3" name="Content Placeholder 2"/>
          <p:cNvSpPr>
            <a:spLocks noGrp="1"/>
          </p:cNvSpPr>
          <p:nvPr>
            <p:ph idx="1"/>
          </p:nvPr>
        </p:nvSpPr>
        <p:spPr/>
        <p:txBody>
          <a:bodyPr/>
          <a:lstStyle/>
          <a:p>
            <a:r>
              <a:rPr lang="en-US" dirty="0"/>
              <a:t>Group 4</a:t>
            </a:r>
          </a:p>
          <a:p>
            <a:r>
              <a:rPr lang="en-US" dirty="0"/>
              <a:t>Video</a:t>
            </a:r>
          </a:p>
          <a:p>
            <a:r>
              <a:rPr lang="en-US" dirty="0">
                <a:hlinkClick r:id="rId2"/>
              </a:rPr>
              <a:t>https://www.bloomberg.com/news/videos/2020-02-27/buying-non-performing-loans-in-southeast-asia-arena-management-says-video</a:t>
            </a:r>
            <a:endParaRPr lang="en-US" dirty="0"/>
          </a:p>
          <a:p>
            <a:r>
              <a:rPr lang="en-US" dirty="0"/>
              <a:t>Article</a:t>
            </a:r>
          </a:p>
          <a:p>
            <a:r>
              <a:rPr lang="en-US" dirty="0">
                <a:hlinkClick r:id="rId3"/>
              </a:rPr>
              <a:t>https://www.spglobal.com/ratings/en/research/articles/200406-for-asia-pacific-banks-covid-19-crisis-could-add-us-300-billion-to-credit-costs-11359063</a:t>
            </a:r>
            <a:endParaRPr lang="en-US" dirty="0"/>
          </a:p>
          <a:p>
            <a:endParaRPr lang="en-US" dirty="0"/>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46</a:t>
            </a:fld>
            <a:endParaRPr lang="en-US" altLang="en-US"/>
          </a:p>
        </p:txBody>
      </p:sp>
      <p:sp>
        <p:nvSpPr>
          <p:cNvPr id="5" name="Footer Placeholder 4"/>
          <p:cNvSpPr>
            <a:spLocks noGrp="1"/>
          </p:cNvSpPr>
          <p:nvPr>
            <p:ph type="ftr" sz="quarter" idx="11"/>
          </p:nvPr>
        </p:nvSpPr>
        <p:spPr/>
        <p:txBody>
          <a:bodyPr/>
          <a:lstStyle/>
          <a:p>
            <a:r>
              <a:rPr lang="en-US" altLang="en-US"/>
              <a:t>Veronique Lafon-Vinais</a:t>
            </a:r>
          </a:p>
        </p:txBody>
      </p:sp>
    </p:spTree>
    <p:extLst>
      <p:ext uri="{BB962C8B-B14F-4D97-AF65-F5344CB8AC3E}">
        <p14:creationId xmlns:p14="http://schemas.microsoft.com/office/powerpoint/2010/main" val="2507089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C:\Users\Wolfgang\Documents\ED.PRES\06_Purchased Copyrighted Contend\istockphoto\iStock_000007534303Small.jpg"/>
          <p:cNvPicPr>
            <a:picLocks noChangeAspect="1" noChangeArrowheads="1"/>
          </p:cNvPicPr>
          <p:nvPr/>
        </p:nvPicPr>
        <p:blipFill rotWithShape="1">
          <a:blip r:embed="rId2" cstate="print">
            <a:lum bright="70000" contrast="-70000"/>
            <a:extLst>
              <a:ext uri="{28A0092B-C50C-407E-A947-70E740481C1C}">
                <a14:useLocalDpi xmlns:a14="http://schemas.microsoft.com/office/drawing/2010/main" val="0"/>
              </a:ext>
            </a:extLst>
          </a:blip>
          <a:srcRect l="12359" t="-1" b="3342"/>
          <a:stretch/>
        </p:blipFill>
        <p:spPr bwMode="auto">
          <a:xfrm>
            <a:off x="0" y="914400"/>
            <a:ext cx="5943600" cy="5235713"/>
          </a:xfrm>
          <a:prstGeom prst="rect">
            <a:avLst/>
          </a:prstGeom>
          <a:noFill/>
          <a:extLst>
            <a:ext uri="{909E8E84-426E-40DD-AFC4-6F175D3DCCD1}">
              <a14:hiddenFill xmlns:a14="http://schemas.microsoft.com/office/drawing/2010/main">
                <a:solidFill>
                  <a:srgbClr val="FFFFFF"/>
                </a:solidFill>
              </a14:hiddenFill>
            </a:ext>
          </a:extLst>
        </p:spPr>
      </p:pic>
      <p:sp>
        <p:nvSpPr>
          <p:cNvPr id="64514" name="Rectangle 2"/>
          <p:cNvSpPr>
            <a:spLocks noGrp="1" noChangeArrowheads="1"/>
          </p:cNvSpPr>
          <p:nvPr>
            <p:ph type="title"/>
          </p:nvPr>
        </p:nvSpPr>
        <p:spPr>
          <a:noFill/>
        </p:spPr>
        <p:txBody>
          <a:bodyPr/>
          <a:lstStyle/>
          <a:p>
            <a:r>
              <a:rPr lang="en-US" altLang="zh-TW" dirty="0"/>
              <a:t>Market risk</a:t>
            </a:r>
          </a:p>
        </p:txBody>
      </p:sp>
      <p:sp>
        <p:nvSpPr>
          <p:cNvPr id="2" name="Text Placeholder 1"/>
          <p:cNvSpPr>
            <a:spLocks noGrp="1"/>
          </p:cNvSpPr>
          <p:nvPr>
            <p:ph type="body" idx="1"/>
          </p:nvPr>
        </p:nvSpPr>
        <p:spPr>
          <a:noFill/>
        </p:spPr>
        <p:txBody>
          <a:bodyPr/>
          <a:lstStyle/>
          <a:p>
            <a:r>
              <a:rPr lang="en-US" altLang="zh-TW" dirty="0"/>
              <a:t>Types</a:t>
            </a:r>
          </a:p>
        </p:txBody>
      </p:sp>
      <p:sp>
        <p:nvSpPr>
          <p:cNvPr id="64515" name="Rectangle 3"/>
          <p:cNvSpPr>
            <a:spLocks noGrp="1" noChangeArrowheads="1"/>
          </p:cNvSpPr>
          <p:nvPr>
            <p:ph sz="half" idx="2"/>
          </p:nvPr>
        </p:nvSpPr>
        <p:spPr>
          <a:noFill/>
        </p:spPr>
        <p:txBody>
          <a:bodyPr/>
          <a:lstStyle/>
          <a:p>
            <a:r>
              <a:rPr lang="en-US" altLang="zh-TW" dirty="0"/>
              <a:t>Interest Rate risk</a:t>
            </a:r>
          </a:p>
          <a:p>
            <a:r>
              <a:rPr lang="en-US" altLang="zh-TW" dirty="0"/>
              <a:t>FX risk</a:t>
            </a:r>
          </a:p>
          <a:p>
            <a:r>
              <a:rPr lang="en-US" altLang="zh-TW" dirty="0"/>
              <a:t>Equity risk</a:t>
            </a:r>
          </a:p>
          <a:p>
            <a:r>
              <a:rPr lang="en-US" altLang="zh-TW" dirty="0"/>
              <a:t>Commodity risk</a:t>
            </a:r>
          </a:p>
        </p:txBody>
      </p:sp>
      <p:sp>
        <p:nvSpPr>
          <p:cNvPr id="3" name="Text Placeholder 2"/>
          <p:cNvSpPr>
            <a:spLocks noGrp="1"/>
          </p:cNvSpPr>
          <p:nvPr>
            <p:ph type="body" sz="quarter" idx="3"/>
          </p:nvPr>
        </p:nvSpPr>
        <p:spPr>
          <a:noFill/>
        </p:spPr>
        <p:txBody>
          <a:bodyPr/>
          <a:lstStyle/>
          <a:p>
            <a:r>
              <a:rPr lang="en-US" altLang="zh-TW"/>
              <a:t>Mitigation</a:t>
            </a:r>
            <a:endParaRPr lang="en-US" altLang="zh-TW" dirty="0"/>
          </a:p>
        </p:txBody>
      </p:sp>
      <p:sp>
        <p:nvSpPr>
          <p:cNvPr id="64516" name="Rectangle 4"/>
          <p:cNvSpPr>
            <a:spLocks noGrp="1" noChangeArrowheads="1"/>
          </p:cNvSpPr>
          <p:nvPr>
            <p:ph sz="quarter" idx="4"/>
          </p:nvPr>
        </p:nvSpPr>
        <p:spPr>
          <a:noFill/>
        </p:spPr>
        <p:txBody>
          <a:bodyPr/>
          <a:lstStyle/>
          <a:p>
            <a:r>
              <a:rPr lang="en-US" altLang="zh-TW" dirty="0"/>
              <a:t>ALM policy</a:t>
            </a:r>
          </a:p>
          <a:p>
            <a:r>
              <a:rPr lang="en-US" altLang="zh-TW" dirty="0"/>
              <a:t>Hedging</a:t>
            </a:r>
          </a:p>
          <a:p>
            <a:r>
              <a:rPr lang="en-US" altLang="zh-TW" dirty="0"/>
              <a:t>Risk management policy and limits</a:t>
            </a:r>
          </a:p>
          <a:p>
            <a:endParaRPr lang="en-US" altLang="zh-TW" dirty="0"/>
          </a:p>
        </p:txBody>
      </p:sp>
      <p:sp>
        <p:nvSpPr>
          <p:cNvPr id="10" name="Slide Number Placeholder 6"/>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A2BEB601-674C-49C5-984F-AC3A17809834}" type="slidenum">
              <a:rPr lang="en-US" altLang="en-US" sz="1400"/>
              <a:pPr/>
              <a:t>47</a:t>
            </a:fld>
            <a:endParaRPr lang="en-US" altLang="en-US" sz="1400"/>
          </a:p>
        </p:txBody>
      </p:sp>
      <p:sp>
        <p:nvSpPr>
          <p:cNvPr id="1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Types of Risk in Banking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51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51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5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4515" grpId="0" uiExpand="1" build="p"/>
      <p:bldP spid="3" grpId="0" build="p"/>
      <p:bldP spid="64516"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C:\Users\Wolfgang\Documents\ED.PRES\06_Purchased Copyrighted Contend\istockphoto\iStock_000007534303Small.jpg"/>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val="0"/>
              </a:ext>
            </a:extLst>
          </a:blip>
          <a:srcRect l="12359" t="-1" b="3342"/>
          <a:stretch/>
        </p:blipFill>
        <p:spPr bwMode="auto">
          <a:xfrm>
            <a:off x="0" y="914400"/>
            <a:ext cx="5943600" cy="5235713"/>
          </a:xfrm>
          <a:prstGeom prst="rect">
            <a:avLst/>
          </a:prstGeom>
          <a:noFill/>
          <a:extLst>
            <a:ext uri="{909E8E84-426E-40DD-AFC4-6F175D3DCCD1}">
              <a14:hiddenFill xmlns:a14="http://schemas.microsoft.com/office/drawing/2010/main">
                <a:solidFill>
                  <a:srgbClr val="FFFFFF"/>
                </a:solidFill>
              </a14:hiddenFill>
            </a:ext>
          </a:extLst>
        </p:spPr>
      </p:pic>
      <p:sp>
        <p:nvSpPr>
          <p:cNvPr id="65538" name="Rectangle 2"/>
          <p:cNvSpPr>
            <a:spLocks noGrp="1" noChangeArrowheads="1"/>
          </p:cNvSpPr>
          <p:nvPr>
            <p:ph type="title"/>
          </p:nvPr>
        </p:nvSpPr>
        <p:spPr/>
        <p:txBody>
          <a:bodyPr/>
          <a:lstStyle/>
          <a:p>
            <a:r>
              <a:rPr lang="en-US" altLang="zh-TW"/>
              <a:t>Liquidity Risk</a:t>
            </a:r>
          </a:p>
        </p:txBody>
      </p:sp>
      <p:sp>
        <p:nvSpPr>
          <p:cNvPr id="2" name="Text Placeholder 1"/>
          <p:cNvSpPr>
            <a:spLocks noGrp="1"/>
          </p:cNvSpPr>
          <p:nvPr>
            <p:ph type="body" idx="1"/>
          </p:nvPr>
        </p:nvSpPr>
        <p:spPr/>
        <p:txBody>
          <a:bodyPr/>
          <a:lstStyle/>
          <a:p>
            <a:r>
              <a:rPr lang="en-US" altLang="zh-TW"/>
              <a:t>Types</a:t>
            </a:r>
            <a:endParaRPr lang="en-US" altLang="zh-TW" dirty="0"/>
          </a:p>
        </p:txBody>
      </p:sp>
      <p:sp>
        <p:nvSpPr>
          <p:cNvPr id="65539" name="Rectangle 3"/>
          <p:cNvSpPr>
            <a:spLocks noGrp="1" noChangeArrowheads="1"/>
          </p:cNvSpPr>
          <p:nvPr>
            <p:ph sz="half" idx="2"/>
          </p:nvPr>
        </p:nvSpPr>
        <p:spPr/>
        <p:txBody>
          <a:bodyPr/>
          <a:lstStyle/>
          <a:p>
            <a:r>
              <a:rPr lang="en-US" altLang="zh-TW" dirty="0"/>
              <a:t>Funding liquidity risk</a:t>
            </a:r>
          </a:p>
          <a:p>
            <a:r>
              <a:rPr lang="en-US" altLang="zh-TW" dirty="0"/>
              <a:t>Market liquidity risk</a:t>
            </a:r>
          </a:p>
          <a:p>
            <a:endParaRPr lang="en-US" altLang="zh-TW" dirty="0"/>
          </a:p>
        </p:txBody>
      </p:sp>
      <p:sp>
        <p:nvSpPr>
          <p:cNvPr id="3" name="Text Placeholder 2"/>
          <p:cNvSpPr>
            <a:spLocks noGrp="1"/>
          </p:cNvSpPr>
          <p:nvPr>
            <p:ph type="body" sz="quarter" idx="3"/>
          </p:nvPr>
        </p:nvSpPr>
        <p:spPr/>
        <p:txBody>
          <a:bodyPr/>
          <a:lstStyle/>
          <a:p>
            <a:r>
              <a:rPr lang="en-US" altLang="zh-TW" dirty="0"/>
              <a:t>Mitigation</a:t>
            </a:r>
            <a:endParaRPr lang="de-DE" dirty="0"/>
          </a:p>
        </p:txBody>
      </p:sp>
      <p:sp>
        <p:nvSpPr>
          <p:cNvPr id="65540" name="Rectangle 4"/>
          <p:cNvSpPr>
            <a:spLocks noGrp="1" noChangeArrowheads="1"/>
          </p:cNvSpPr>
          <p:nvPr>
            <p:ph sz="quarter" idx="4"/>
          </p:nvPr>
        </p:nvSpPr>
        <p:spPr/>
        <p:txBody>
          <a:bodyPr/>
          <a:lstStyle/>
          <a:p>
            <a:r>
              <a:rPr lang="en-US" altLang="zh-TW"/>
              <a:t>ALM policy</a:t>
            </a:r>
          </a:p>
          <a:p>
            <a:r>
              <a:rPr lang="en-US" altLang="zh-TW"/>
              <a:t>Conservative funding policy</a:t>
            </a:r>
          </a:p>
          <a:p>
            <a:r>
              <a:rPr lang="en-US" altLang="zh-TW"/>
              <a:t>Conservative ratios</a:t>
            </a:r>
            <a:endParaRPr lang="en-US" altLang="zh-TW" dirty="0"/>
          </a:p>
        </p:txBody>
      </p:sp>
      <p:sp>
        <p:nvSpPr>
          <p:cNvPr id="9" name="Slide Number Placeholder 6"/>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D66B1E91-1CFB-4420-AB4E-26EAF95BC85C}" type="slidenum">
              <a:rPr lang="en-US" altLang="en-US" sz="1400"/>
              <a:pPr/>
              <a:t>48</a:t>
            </a:fld>
            <a:endParaRPr lang="en-US" altLang="en-US" sz="1400"/>
          </a:p>
        </p:txBody>
      </p:sp>
      <p:sp>
        <p:nvSpPr>
          <p:cNvPr id="65542" name="Rectangle 6"/>
          <p:cNvSpPr>
            <a:spLocks noChangeArrowheads="1"/>
          </p:cNvSpPr>
          <p:nvPr/>
        </p:nvSpPr>
        <p:spPr bwMode="auto">
          <a:xfrm>
            <a:off x="2209800" y="4267200"/>
            <a:ext cx="4572000" cy="15240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sz="2000" dirty="0">
                <a:ea typeface="PMingLiU" pitchFamily="18" charset="-120"/>
              </a:rPr>
              <a:t>“Liquidity is an illusion. It’s always here when you don’t need it, and rarely there when you do”</a:t>
            </a:r>
          </a:p>
          <a:p>
            <a:pPr algn="ctr"/>
            <a:r>
              <a:rPr lang="en-US" altLang="zh-TW" sz="1600" i="1" dirty="0">
                <a:ea typeface="PMingLiU" pitchFamily="18" charset="-120"/>
              </a:rPr>
              <a:t>Michael Milken</a:t>
            </a:r>
          </a:p>
        </p:txBody>
      </p:sp>
      <p:sp>
        <p:nvSpPr>
          <p:cNvPr id="1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Types of Risk in Banking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4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4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5542"/>
                                        </p:tgtEl>
                                        <p:attrNameLst>
                                          <p:attrName>style.visibility</p:attrName>
                                        </p:attrNameLst>
                                      </p:cBhvr>
                                      <p:to>
                                        <p:strVal val="visible"/>
                                      </p:to>
                                    </p:set>
                                    <p:animEffect transition="in" filter="fade">
                                      <p:cBhvr>
                                        <p:cTn id="31"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P spid="3" grpId="0" build="p"/>
      <p:bldP spid="65540" grpId="0" uiExpand="1" build="p"/>
      <p:bldP spid="6554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descr="C:\Users\Wolfgang\Documents\ED.PRES\06_Purchased Copyrighted Contend\istockphoto\iStock_000007534303Small.jpg"/>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val="0"/>
              </a:ext>
            </a:extLst>
          </a:blip>
          <a:srcRect l="12359" t="-1" b="3342"/>
          <a:stretch/>
        </p:blipFill>
        <p:spPr bwMode="auto">
          <a:xfrm>
            <a:off x="0" y="914400"/>
            <a:ext cx="5943600" cy="5235713"/>
          </a:xfrm>
          <a:prstGeom prst="rect">
            <a:avLst/>
          </a:prstGeom>
          <a:noFill/>
          <a:extLst>
            <a:ext uri="{909E8E84-426E-40DD-AFC4-6F175D3DCCD1}">
              <a14:hiddenFill xmlns:a14="http://schemas.microsoft.com/office/drawing/2010/main">
                <a:solidFill>
                  <a:srgbClr val="FFFFFF"/>
                </a:solidFill>
              </a14:hiddenFill>
            </a:ext>
          </a:extLst>
        </p:spPr>
      </p:pic>
      <p:sp>
        <p:nvSpPr>
          <p:cNvPr id="67586" name="Rectangle 2"/>
          <p:cNvSpPr>
            <a:spLocks noGrp="1" noChangeArrowheads="1"/>
          </p:cNvSpPr>
          <p:nvPr>
            <p:ph type="title"/>
          </p:nvPr>
        </p:nvSpPr>
        <p:spPr/>
        <p:txBody>
          <a:bodyPr/>
          <a:lstStyle/>
          <a:p>
            <a:r>
              <a:rPr lang="en-US" altLang="zh-TW"/>
              <a:t>Operational Risk</a:t>
            </a:r>
          </a:p>
        </p:txBody>
      </p:sp>
      <p:sp>
        <p:nvSpPr>
          <p:cNvPr id="2" name="Text Placeholder 1"/>
          <p:cNvSpPr>
            <a:spLocks noGrp="1"/>
          </p:cNvSpPr>
          <p:nvPr>
            <p:ph type="body" idx="1"/>
          </p:nvPr>
        </p:nvSpPr>
        <p:spPr/>
        <p:txBody>
          <a:bodyPr/>
          <a:lstStyle/>
          <a:p>
            <a:r>
              <a:rPr lang="en-US" altLang="zh-TW" dirty="0"/>
              <a:t>Types</a:t>
            </a:r>
          </a:p>
        </p:txBody>
      </p:sp>
      <p:sp>
        <p:nvSpPr>
          <p:cNvPr id="67587" name="Rectangle 3"/>
          <p:cNvSpPr>
            <a:spLocks noGrp="1" noChangeArrowheads="1"/>
          </p:cNvSpPr>
          <p:nvPr>
            <p:ph sz="half" idx="2"/>
          </p:nvPr>
        </p:nvSpPr>
        <p:spPr/>
        <p:txBody>
          <a:bodyPr/>
          <a:lstStyle/>
          <a:p>
            <a:r>
              <a:rPr lang="en-US" altLang="zh-TW" dirty="0"/>
              <a:t>Inadequate information systems</a:t>
            </a:r>
          </a:p>
          <a:p>
            <a:r>
              <a:rPr lang="en-US" altLang="zh-TW" dirty="0"/>
              <a:t>Operational breakdown</a:t>
            </a:r>
          </a:p>
          <a:p>
            <a:r>
              <a:rPr lang="en-US" altLang="zh-TW" dirty="0"/>
              <a:t>Breaches in internal control</a:t>
            </a:r>
          </a:p>
          <a:p>
            <a:r>
              <a:rPr lang="en-US" altLang="zh-TW" dirty="0"/>
              <a:t>IT security breakdown</a:t>
            </a:r>
          </a:p>
          <a:p>
            <a:r>
              <a:rPr lang="en-US" altLang="zh-TW" dirty="0"/>
              <a:t>Unforeseen catastrophes </a:t>
            </a:r>
          </a:p>
          <a:p>
            <a:r>
              <a:rPr lang="en-US" altLang="zh-TW" dirty="0"/>
              <a:t>Fraud</a:t>
            </a:r>
          </a:p>
        </p:txBody>
      </p:sp>
      <p:sp>
        <p:nvSpPr>
          <p:cNvPr id="3" name="Text Placeholder 2"/>
          <p:cNvSpPr>
            <a:spLocks noGrp="1"/>
          </p:cNvSpPr>
          <p:nvPr>
            <p:ph type="body" sz="quarter" idx="3"/>
          </p:nvPr>
        </p:nvSpPr>
        <p:spPr/>
        <p:txBody>
          <a:bodyPr/>
          <a:lstStyle/>
          <a:p>
            <a:r>
              <a:rPr lang="en-US" altLang="zh-TW" dirty="0"/>
              <a:t>Mitigation</a:t>
            </a:r>
          </a:p>
        </p:txBody>
      </p:sp>
      <p:sp>
        <p:nvSpPr>
          <p:cNvPr id="67588" name="Rectangle 4"/>
          <p:cNvSpPr>
            <a:spLocks noGrp="1" noChangeArrowheads="1"/>
          </p:cNvSpPr>
          <p:nvPr>
            <p:ph sz="quarter" idx="4"/>
          </p:nvPr>
        </p:nvSpPr>
        <p:spPr/>
        <p:txBody>
          <a:bodyPr/>
          <a:lstStyle/>
          <a:p>
            <a:r>
              <a:rPr lang="en-US" altLang="zh-TW" dirty="0"/>
              <a:t>Risk management policy</a:t>
            </a:r>
          </a:p>
          <a:p>
            <a:r>
              <a:rPr lang="en-US" altLang="zh-TW" dirty="0"/>
              <a:t>Back up and recovery plans</a:t>
            </a:r>
          </a:p>
          <a:p>
            <a:r>
              <a:rPr lang="en-US" altLang="zh-TW" dirty="0"/>
              <a:t>Segregation of duties</a:t>
            </a:r>
          </a:p>
          <a:p>
            <a:r>
              <a:rPr lang="en-US" altLang="zh-TW" dirty="0"/>
              <a:t>Outsourcing</a:t>
            </a:r>
          </a:p>
          <a:p>
            <a:r>
              <a:rPr lang="en-US" altLang="zh-TW" dirty="0"/>
              <a:t>Audits</a:t>
            </a:r>
          </a:p>
        </p:txBody>
      </p:sp>
      <p:sp>
        <p:nvSpPr>
          <p:cNvPr id="10" name="Slide Number Placeholder 6"/>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F91B3C54-672F-4A63-A78B-12061ACD855A}" type="slidenum">
              <a:rPr lang="en-US" altLang="en-US" sz="1400"/>
              <a:pPr/>
              <a:t>49</a:t>
            </a:fld>
            <a:endParaRPr lang="en-US" altLang="en-US" sz="1400"/>
          </a:p>
        </p:txBody>
      </p:sp>
      <p:sp>
        <p:nvSpPr>
          <p:cNvPr id="67591" name="Rectangle 7"/>
          <p:cNvSpPr>
            <a:spLocks noChangeArrowheads="1"/>
          </p:cNvSpPr>
          <p:nvPr/>
        </p:nvSpPr>
        <p:spPr bwMode="auto">
          <a:xfrm>
            <a:off x="1981200" y="4876800"/>
            <a:ext cx="6553200" cy="12192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dirty="0">
                <a:latin typeface="+mn-lt"/>
                <a:ea typeface="PMingLiU" pitchFamily="18" charset="-120"/>
              </a:rPr>
              <a:t>“West LB’s equity trading loss soars; trading investigation launched” </a:t>
            </a:r>
            <a:endParaRPr lang="en-US" altLang="zh-TW" dirty="0">
              <a:ea typeface="PMingLiU" pitchFamily="18" charset="-120"/>
            </a:endParaRPr>
          </a:p>
          <a:p>
            <a:pPr algn="ctr"/>
            <a:r>
              <a:rPr lang="en-US" altLang="zh-TW" sz="1400" i="1" dirty="0">
                <a:latin typeface="+mn-lt"/>
                <a:ea typeface="PMingLiU" pitchFamily="18" charset="-120"/>
              </a:rPr>
              <a:t>FT 31 August 07</a:t>
            </a:r>
          </a:p>
          <a:p>
            <a:pPr algn="ctr"/>
            <a:endParaRPr lang="en-US" altLang="zh-TW" sz="1400" i="1" dirty="0">
              <a:latin typeface="+mn-lt"/>
              <a:ea typeface="PMingLiU" pitchFamily="18" charset="-120"/>
            </a:endParaRPr>
          </a:p>
          <a:p>
            <a:pPr algn="ctr"/>
            <a:r>
              <a:rPr lang="zh-TW" dirty="0">
                <a:latin typeface="+mn-lt"/>
              </a:rPr>
              <a:t>“Jail for ex-NAB rogue forex dealers” </a:t>
            </a:r>
            <a:endParaRPr lang="en-US" altLang="zh-TW" sz="1600" dirty="0">
              <a:latin typeface="+mn-lt"/>
            </a:endParaRPr>
          </a:p>
          <a:p>
            <a:pPr algn="ctr"/>
            <a:r>
              <a:rPr lang="zh-TW" sz="1400" i="1" dirty="0">
                <a:latin typeface="+mn-lt"/>
              </a:rPr>
              <a:t>FT 5 July 06</a:t>
            </a:r>
            <a:endParaRPr lang="en-US" altLang="zh-TW" sz="1400" i="1" dirty="0">
              <a:latin typeface="+mn-lt"/>
              <a:ea typeface="PMingLiU" pitchFamily="18" charset="-120"/>
            </a:endParaRPr>
          </a:p>
        </p:txBody>
      </p:sp>
      <p:sp>
        <p:nvSpPr>
          <p:cNvPr id="1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Types of Risk in Banking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58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58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58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58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758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7591"/>
                                        </p:tgtEl>
                                        <p:attrNameLst>
                                          <p:attrName>style.visibility</p:attrName>
                                        </p:attrNameLst>
                                      </p:cBhvr>
                                      <p:to>
                                        <p:strVal val="visible"/>
                                      </p:to>
                                    </p:set>
                                    <p:animEffect transition="in" filter="fade">
                                      <p:cBhvr>
                                        <p:cTn id="55"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uiExpand="1" build="p"/>
      <p:bldP spid="3" grpId="0" build="p"/>
      <p:bldP spid="67588" grpId="0" uiExpand="1" build="p"/>
      <p:bldP spid="6759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TW">
                <a:ea typeface="PMingLiU" pitchFamily="18" charset="-120"/>
              </a:rPr>
              <a:t>Commercial Banks</a:t>
            </a:r>
          </a:p>
        </p:txBody>
      </p:sp>
      <p:sp>
        <p:nvSpPr>
          <p:cNvPr id="6173" name="Rectangle 29"/>
          <p:cNvSpPr>
            <a:spLocks noChangeArrowheads="1"/>
          </p:cNvSpPr>
          <p:nvPr/>
        </p:nvSpPr>
        <p:spPr bwMode="auto">
          <a:xfrm>
            <a:off x="3200400" y="1143000"/>
            <a:ext cx="2667000" cy="457200"/>
          </a:xfrm>
          <a:prstGeom prst="rect">
            <a:avLst/>
          </a:prstGeom>
          <a:solidFill>
            <a:schemeClr val="accent1">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altLang="zh-TW" dirty="0">
                <a:solidFill>
                  <a:schemeClr val="tx1"/>
                </a:solidFill>
                <a:latin typeface="+mn-lt"/>
                <a:ea typeface="PMingLiU" pitchFamily="18" charset="-120"/>
              </a:rPr>
              <a:t>Financial Institutions</a:t>
            </a:r>
          </a:p>
        </p:txBody>
      </p:sp>
      <p:sp>
        <p:nvSpPr>
          <p:cNvPr id="6174" name="Rectangle 30"/>
          <p:cNvSpPr>
            <a:spLocks noChangeArrowheads="1"/>
          </p:cNvSpPr>
          <p:nvPr/>
        </p:nvSpPr>
        <p:spPr bwMode="auto">
          <a:xfrm>
            <a:off x="3200400" y="1828800"/>
            <a:ext cx="2667000" cy="457200"/>
          </a:xfrm>
          <a:prstGeom prst="rect">
            <a:avLst/>
          </a:prstGeom>
          <a:solidFill>
            <a:schemeClr val="accent1">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altLang="zh-TW">
                <a:solidFill>
                  <a:schemeClr val="tx1"/>
                </a:solidFill>
                <a:latin typeface="+mn-lt"/>
                <a:ea typeface="PMingLiU" pitchFamily="18" charset="-120"/>
              </a:rPr>
              <a:t>Financial Intermediaries</a:t>
            </a:r>
          </a:p>
        </p:txBody>
      </p:sp>
      <p:sp>
        <p:nvSpPr>
          <p:cNvPr id="6175" name="Rectangle 31"/>
          <p:cNvSpPr>
            <a:spLocks noChangeArrowheads="1"/>
          </p:cNvSpPr>
          <p:nvPr/>
        </p:nvSpPr>
        <p:spPr bwMode="auto">
          <a:xfrm>
            <a:off x="3200400" y="2514600"/>
            <a:ext cx="2667000" cy="457200"/>
          </a:xfrm>
          <a:prstGeom prst="rect">
            <a:avLst/>
          </a:prstGeom>
          <a:solidFill>
            <a:schemeClr val="accent1">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altLang="zh-TW" dirty="0">
                <a:solidFill>
                  <a:schemeClr val="tx1"/>
                </a:solidFill>
                <a:latin typeface="+mn-lt"/>
                <a:ea typeface="PMingLiU" pitchFamily="18" charset="-120"/>
              </a:rPr>
              <a:t>Depository Institutions</a:t>
            </a:r>
          </a:p>
        </p:txBody>
      </p:sp>
      <p:sp>
        <p:nvSpPr>
          <p:cNvPr id="6176" name="Rectangle 32"/>
          <p:cNvSpPr>
            <a:spLocks noChangeArrowheads="1"/>
          </p:cNvSpPr>
          <p:nvPr/>
        </p:nvSpPr>
        <p:spPr bwMode="auto">
          <a:xfrm>
            <a:off x="3200400" y="3276600"/>
            <a:ext cx="2667000" cy="477838"/>
          </a:xfrm>
          <a:prstGeom prst="rect">
            <a:avLst/>
          </a:prstGeom>
          <a:solidFill>
            <a:schemeClr val="accent1">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altLang="zh-TW" dirty="0">
                <a:solidFill>
                  <a:schemeClr val="tx1"/>
                </a:solidFill>
                <a:latin typeface="+mn-lt"/>
                <a:ea typeface="PMingLiU" pitchFamily="18" charset="-120"/>
              </a:rPr>
              <a:t>Commercial Banks</a:t>
            </a:r>
          </a:p>
        </p:txBody>
      </p:sp>
      <p:sp>
        <p:nvSpPr>
          <p:cNvPr id="6177" name="Rectangle 33"/>
          <p:cNvSpPr>
            <a:spLocks noChangeArrowheads="1"/>
          </p:cNvSpPr>
          <p:nvPr/>
        </p:nvSpPr>
        <p:spPr bwMode="auto">
          <a:xfrm>
            <a:off x="2209800" y="4343400"/>
            <a:ext cx="2209800" cy="914400"/>
          </a:xfrm>
          <a:prstGeom prst="rect">
            <a:avLst/>
          </a:prstGeom>
          <a:solidFill>
            <a:schemeClr val="accent3">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altLang="zh-TW">
                <a:solidFill>
                  <a:schemeClr val="tx1"/>
                </a:solidFill>
                <a:latin typeface="+mn-lt"/>
                <a:ea typeface="PMingLiU" pitchFamily="18" charset="-120"/>
              </a:rPr>
              <a:t>Retail/Consumer</a:t>
            </a:r>
          </a:p>
          <a:p>
            <a:pPr algn="ctr" eaLnBrk="0" hangingPunct="0"/>
            <a:r>
              <a:rPr lang="en-US" altLang="zh-TW">
                <a:solidFill>
                  <a:schemeClr val="tx1"/>
                </a:solidFill>
                <a:latin typeface="+mn-lt"/>
                <a:ea typeface="PMingLiU" pitchFamily="18" charset="-120"/>
              </a:rPr>
              <a:t>Banking</a:t>
            </a:r>
          </a:p>
        </p:txBody>
      </p:sp>
      <p:sp>
        <p:nvSpPr>
          <p:cNvPr id="6178" name="Rectangle 34"/>
          <p:cNvSpPr>
            <a:spLocks noChangeArrowheads="1"/>
          </p:cNvSpPr>
          <p:nvPr/>
        </p:nvSpPr>
        <p:spPr bwMode="auto">
          <a:xfrm>
            <a:off x="4800600" y="4343400"/>
            <a:ext cx="2209800" cy="914400"/>
          </a:xfrm>
          <a:prstGeom prst="rect">
            <a:avLst/>
          </a:prstGeom>
          <a:solidFill>
            <a:schemeClr val="accent6">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altLang="zh-TW">
                <a:solidFill>
                  <a:schemeClr val="tx1"/>
                </a:solidFill>
                <a:latin typeface="+mn-lt"/>
                <a:ea typeface="PMingLiU" pitchFamily="18" charset="-120"/>
              </a:rPr>
              <a:t>Wholesale</a:t>
            </a:r>
          </a:p>
          <a:p>
            <a:pPr algn="ctr" eaLnBrk="0" hangingPunct="0"/>
            <a:r>
              <a:rPr lang="en-US" altLang="zh-TW">
                <a:solidFill>
                  <a:schemeClr val="tx1"/>
                </a:solidFill>
                <a:latin typeface="+mn-lt"/>
                <a:ea typeface="PMingLiU" pitchFamily="18" charset="-120"/>
              </a:rPr>
              <a:t>Banking</a:t>
            </a:r>
          </a:p>
        </p:txBody>
      </p:sp>
      <p:cxnSp>
        <p:nvCxnSpPr>
          <p:cNvPr id="6179" name="AutoShape 35"/>
          <p:cNvCxnSpPr>
            <a:cxnSpLocks noChangeShapeType="1"/>
            <a:stCxn id="6173" idx="2"/>
            <a:endCxn id="6174" idx="0"/>
          </p:cNvCxnSpPr>
          <p:nvPr/>
        </p:nvCxnSpPr>
        <p:spPr bwMode="auto">
          <a:xfrm>
            <a:off x="4533900" y="1600200"/>
            <a:ext cx="0" cy="228600"/>
          </a:xfrm>
          <a:prstGeom prst="straightConnector1">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6180" name="AutoShape 36"/>
          <p:cNvCxnSpPr>
            <a:cxnSpLocks noChangeShapeType="1"/>
            <a:stCxn id="6174" idx="2"/>
            <a:endCxn id="6175" idx="0"/>
          </p:cNvCxnSpPr>
          <p:nvPr/>
        </p:nvCxnSpPr>
        <p:spPr bwMode="auto">
          <a:xfrm>
            <a:off x="4533900" y="2286000"/>
            <a:ext cx="0" cy="228600"/>
          </a:xfrm>
          <a:prstGeom prst="straightConnector1">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6181" name="AutoShape 37"/>
          <p:cNvCxnSpPr>
            <a:cxnSpLocks noChangeShapeType="1"/>
            <a:stCxn id="6175" idx="2"/>
            <a:endCxn id="6176" idx="0"/>
          </p:cNvCxnSpPr>
          <p:nvPr/>
        </p:nvCxnSpPr>
        <p:spPr bwMode="auto">
          <a:xfrm>
            <a:off x="4533900" y="2971800"/>
            <a:ext cx="0" cy="304800"/>
          </a:xfrm>
          <a:prstGeom prst="straightConnector1">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6182" name="AutoShape 38"/>
          <p:cNvCxnSpPr>
            <a:cxnSpLocks noChangeShapeType="1"/>
            <a:stCxn id="6176" idx="2"/>
            <a:endCxn id="6177" idx="0"/>
          </p:cNvCxnSpPr>
          <p:nvPr/>
        </p:nvCxnSpPr>
        <p:spPr bwMode="auto">
          <a:xfrm rot="5400000">
            <a:off x="3629819" y="3439319"/>
            <a:ext cx="588962" cy="1219200"/>
          </a:xfrm>
          <a:prstGeom prst="bentConnector3">
            <a:avLst>
              <a:gd name="adj1" fmla="val 50000"/>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6183" name="AutoShape 39"/>
          <p:cNvCxnSpPr>
            <a:cxnSpLocks noChangeShapeType="1"/>
            <a:stCxn id="6176" idx="2"/>
            <a:endCxn id="6178" idx="0"/>
          </p:cNvCxnSpPr>
          <p:nvPr/>
        </p:nvCxnSpPr>
        <p:spPr bwMode="auto">
          <a:xfrm rot="16200000" flipH="1">
            <a:off x="4925219" y="3363119"/>
            <a:ext cx="588962" cy="1371600"/>
          </a:xfrm>
          <a:prstGeom prst="bentConnector3">
            <a:avLst>
              <a:gd name="adj1" fmla="val 50000"/>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sp>
        <p:nvSpPr>
          <p:cNvPr id="6184" name="Text Box 40"/>
          <p:cNvSpPr txBox="1">
            <a:spLocks noChangeArrowheads="1"/>
          </p:cNvSpPr>
          <p:nvPr/>
        </p:nvSpPr>
        <p:spPr bwMode="auto">
          <a:xfrm>
            <a:off x="304800" y="3616325"/>
            <a:ext cx="1295400" cy="650875"/>
          </a:xfrm>
          <a:prstGeom prst="rect">
            <a:avLst/>
          </a:prstGeom>
          <a:solidFill>
            <a:schemeClr val="accent3">
              <a:lumMod val="20000"/>
              <a:lumOff val="8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square">
            <a:spAutoFit/>
          </a:bodyPr>
          <a:lstStyle/>
          <a:p>
            <a:pPr algn="ctr" eaLnBrk="0" hangingPunct="0">
              <a:spcBef>
                <a:spcPct val="50000"/>
              </a:spcBef>
            </a:pPr>
            <a:r>
              <a:rPr lang="en-US" altLang="zh-TW" dirty="0">
                <a:solidFill>
                  <a:schemeClr val="tx1"/>
                </a:solidFill>
                <a:latin typeface="+mn-lt"/>
                <a:ea typeface="PMingLiU" pitchFamily="18" charset="-120"/>
              </a:rPr>
              <a:t>Retail Banking</a:t>
            </a:r>
          </a:p>
        </p:txBody>
      </p:sp>
      <p:sp>
        <p:nvSpPr>
          <p:cNvPr id="6185" name="Text Box 41"/>
          <p:cNvSpPr txBox="1">
            <a:spLocks noChangeArrowheads="1"/>
          </p:cNvSpPr>
          <p:nvPr/>
        </p:nvSpPr>
        <p:spPr bwMode="auto">
          <a:xfrm>
            <a:off x="304800" y="4473575"/>
            <a:ext cx="1295400" cy="650875"/>
          </a:xfrm>
          <a:prstGeom prst="rect">
            <a:avLst/>
          </a:prstGeom>
          <a:solidFill>
            <a:schemeClr val="accent3">
              <a:lumMod val="20000"/>
              <a:lumOff val="80000"/>
            </a:schemeClr>
          </a:solidFill>
          <a:ln>
            <a:noFill/>
            <a:headEnd/>
            <a:tailEnd/>
          </a:ln>
        </p:spPr>
        <p:style>
          <a:lnRef idx="1">
            <a:schemeClr val="accent1"/>
          </a:lnRef>
          <a:fillRef idx="3">
            <a:schemeClr val="accent1"/>
          </a:fillRef>
          <a:effectRef idx="2">
            <a:schemeClr val="accent1"/>
          </a:effectRef>
          <a:fontRef idx="minor">
            <a:schemeClr val="lt1"/>
          </a:fontRef>
        </p:style>
        <p:txBody>
          <a:bodyPr>
            <a:spAutoFit/>
          </a:bodyPr>
          <a:lstStyle/>
          <a:p>
            <a:pPr algn="ctr" eaLnBrk="0" hangingPunct="0">
              <a:spcBef>
                <a:spcPct val="50000"/>
              </a:spcBef>
            </a:pPr>
            <a:r>
              <a:rPr lang="en-US" altLang="zh-TW" dirty="0">
                <a:solidFill>
                  <a:schemeClr val="tx1"/>
                </a:solidFill>
                <a:latin typeface="+mn-lt"/>
                <a:ea typeface="PMingLiU" pitchFamily="18" charset="-120"/>
              </a:rPr>
              <a:t>Consumer Finance</a:t>
            </a:r>
          </a:p>
        </p:txBody>
      </p:sp>
      <p:sp>
        <p:nvSpPr>
          <p:cNvPr id="6186" name="Text Box 42"/>
          <p:cNvSpPr txBox="1">
            <a:spLocks noChangeArrowheads="1"/>
          </p:cNvSpPr>
          <p:nvPr/>
        </p:nvSpPr>
        <p:spPr bwMode="auto">
          <a:xfrm>
            <a:off x="304800" y="5334000"/>
            <a:ext cx="1295400" cy="650875"/>
          </a:xfrm>
          <a:prstGeom prst="rect">
            <a:avLst/>
          </a:prstGeom>
          <a:solidFill>
            <a:schemeClr val="accent3">
              <a:lumMod val="20000"/>
              <a:lumOff val="8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square">
            <a:spAutoFit/>
          </a:bodyPr>
          <a:lstStyle/>
          <a:p>
            <a:pPr algn="ctr" eaLnBrk="0" hangingPunct="0">
              <a:spcBef>
                <a:spcPct val="50000"/>
              </a:spcBef>
            </a:pPr>
            <a:r>
              <a:rPr lang="en-US" altLang="zh-TW">
                <a:solidFill>
                  <a:schemeClr val="tx1"/>
                </a:solidFill>
                <a:latin typeface="+mn-lt"/>
                <a:ea typeface="PMingLiU" pitchFamily="18" charset="-120"/>
              </a:rPr>
              <a:t>Credit Cards</a:t>
            </a:r>
          </a:p>
        </p:txBody>
      </p:sp>
      <p:cxnSp>
        <p:nvCxnSpPr>
          <p:cNvPr id="6187" name="AutoShape 43"/>
          <p:cNvCxnSpPr>
            <a:cxnSpLocks noChangeShapeType="1"/>
            <a:stCxn id="6177" idx="1"/>
            <a:endCxn id="6184" idx="3"/>
          </p:cNvCxnSpPr>
          <p:nvPr/>
        </p:nvCxnSpPr>
        <p:spPr bwMode="auto">
          <a:xfrm rot="10800000">
            <a:off x="1600200" y="3941764"/>
            <a:ext cx="609600" cy="858837"/>
          </a:xfrm>
          <a:prstGeom prst="bentConnector3">
            <a:avLst>
              <a:gd name="adj1" fmla="val 50000"/>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6188" name="AutoShape 44"/>
          <p:cNvCxnSpPr>
            <a:cxnSpLocks noChangeShapeType="1"/>
            <a:stCxn id="6177" idx="1"/>
            <a:endCxn id="6186" idx="3"/>
          </p:cNvCxnSpPr>
          <p:nvPr/>
        </p:nvCxnSpPr>
        <p:spPr bwMode="auto">
          <a:xfrm rot="10800000" flipV="1">
            <a:off x="1600200" y="4800600"/>
            <a:ext cx="609600" cy="858838"/>
          </a:xfrm>
          <a:prstGeom prst="bentConnector3">
            <a:avLst>
              <a:gd name="adj1" fmla="val 50000"/>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sp>
        <p:nvSpPr>
          <p:cNvPr id="6189" name="Text Box 45"/>
          <p:cNvSpPr txBox="1">
            <a:spLocks noChangeArrowheads="1"/>
          </p:cNvSpPr>
          <p:nvPr/>
        </p:nvSpPr>
        <p:spPr bwMode="auto">
          <a:xfrm>
            <a:off x="7391400" y="3798887"/>
            <a:ext cx="1371600" cy="923330"/>
          </a:xfrm>
          <a:prstGeom prst="rect">
            <a:avLst/>
          </a:prstGeom>
          <a:solidFill>
            <a:schemeClr val="accent6">
              <a:lumMod val="20000"/>
              <a:lumOff val="80000"/>
            </a:schemeClr>
          </a:solidFill>
          <a:ln>
            <a:noFill/>
            <a:headEnd/>
            <a:tailEnd/>
          </a:ln>
        </p:spPr>
        <p:style>
          <a:lnRef idx="1">
            <a:schemeClr val="accent1"/>
          </a:lnRef>
          <a:fillRef idx="3">
            <a:schemeClr val="accent1"/>
          </a:fillRef>
          <a:effectRef idx="2">
            <a:schemeClr val="accent1"/>
          </a:effectRef>
          <a:fontRef idx="minor">
            <a:schemeClr val="lt1"/>
          </a:fontRef>
        </p:style>
        <p:txBody>
          <a:bodyPr>
            <a:spAutoFit/>
          </a:bodyPr>
          <a:lstStyle/>
          <a:p>
            <a:pPr algn="ctr" eaLnBrk="0" hangingPunct="0">
              <a:spcBef>
                <a:spcPct val="50000"/>
              </a:spcBef>
            </a:pPr>
            <a:r>
              <a:rPr lang="en-US" altLang="zh-TW" dirty="0">
                <a:solidFill>
                  <a:schemeClr val="tx1"/>
                </a:solidFill>
                <a:latin typeface="+mn-lt"/>
                <a:ea typeface="PMingLiU" pitchFamily="18" charset="-120"/>
              </a:rPr>
              <a:t>Corporate &amp; Investment Bank</a:t>
            </a:r>
          </a:p>
        </p:txBody>
      </p:sp>
      <p:sp>
        <p:nvSpPr>
          <p:cNvPr id="6190" name="Text Box 46"/>
          <p:cNvSpPr txBox="1">
            <a:spLocks noChangeArrowheads="1"/>
          </p:cNvSpPr>
          <p:nvPr/>
        </p:nvSpPr>
        <p:spPr bwMode="auto">
          <a:xfrm>
            <a:off x="7391400" y="4941887"/>
            <a:ext cx="1371600" cy="925513"/>
          </a:xfrm>
          <a:prstGeom prst="rect">
            <a:avLst/>
          </a:prstGeom>
          <a:solidFill>
            <a:schemeClr val="accent6">
              <a:lumMod val="20000"/>
              <a:lumOff val="8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square">
            <a:spAutoFit/>
          </a:bodyPr>
          <a:lstStyle/>
          <a:p>
            <a:pPr algn="ctr" eaLnBrk="0" hangingPunct="0">
              <a:spcBef>
                <a:spcPct val="50000"/>
              </a:spcBef>
            </a:pPr>
            <a:r>
              <a:rPr lang="en-US" altLang="zh-TW" dirty="0">
                <a:solidFill>
                  <a:schemeClr val="tx1"/>
                </a:solidFill>
                <a:latin typeface="+mn-lt"/>
                <a:ea typeface="PMingLiU" pitchFamily="18" charset="-120"/>
              </a:rPr>
              <a:t>Trading, Treasury &amp; Markets</a:t>
            </a:r>
          </a:p>
        </p:txBody>
      </p:sp>
      <p:cxnSp>
        <p:nvCxnSpPr>
          <p:cNvPr id="6191" name="AutoShape 47"/>
          <p:cNvCxnSpPr>
            <a:cxnSpLocks noChangeShapeType="1"/>
            <a:stCxn id="6177" idx="1"/>
            <a:endCxn id="6185" idx="3"/>
          </p:cNvCxnSpPr>
          <p:nvPr/>
        </p:nvCxnSpPr>
        <p:spPr bwMode="auto">
          <a:xfrm flipH="1" flipV="1">
            <a:off x="1600200" y="4799013"/>
            <a:ext cx="609600" cy="1587"/>
          </a:xfrm>
          <a:prstGeom prst="straightConnector1">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6192" name="AutoShape 48"/>
          <p:cNvCxnSpPr>
            <a:cxnSpLocks noChangeShapeType="1"/>
            <a:stCxn id="6178" idx="3"/>
            <a:endCxn id="6189" idx="1"/>
          </p:cNvCxnSpPr>
          <p:nvPr/>
        </p:nvCxnSpPr>
        <p:spPr bwMode="auto">
          <a:xfrm flipV="1">
            <a:off x="7010400" y="4260552"/>
            <a:ext cx="381000" cy="540048"/>
          </a:xfrm>
          <a:prstGeom prst="bentConnector3">
            <a:avLst>
              <a:gd name="adj1" fmla="val 50000"/>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6193" name="AutoShape 49"/>
          <p:cNvCxnSpPr>
            <a:cxnSpLocks noChangeShapeType="1"/>
            <a:stCxn id="6178" idx="3"/>
            <a:endCxn id="6190" idx="1"/>
          </p:cNvCxnSpPr>
          <p:nvPr/>
        </p:nvCxnSpPr>
        <p:spPr bwMode="auto">
          <a:xfrm>
            <a:off x="7010400" y="4800600"/>
            <a:ext cx="381000" cy="604044"/>
          </a:xfrm>
          <a:prstGeom prst="bentConnector3">
            <a:avLst>
              <a:gd name="adj1" fmla="val 50000"/>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sp>
        <p:nvSpPr>
          <p:cNvPr id="2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are Commercial Banks?</a:t>
            </a:r>
          </a:p>
        </p:txBody>
      </p:sp>
      <p:sp>
        <p:nvSpPr>
          <p:cNvPr id="28" name="Slide Number Placeholder 6"/>
          <p:cNvSpPr>
            <a:spLocks noGrp="1"/>
          </p:cNvSpPr>
          <p:nvPr>
            <p:ph type="sldNum" sz="quarter" idx="10"/>
          </p:nvPr>
        </p:nvSpPr>
        <p:spPr>
          <a:xfrm>
            <a:off x="8239125" y="6586538"/>
            <a:ext cx="919163" cy="293687"/>
          </a:xfrm>
        </p:spPr>
        <p:txBody>
          <a:bodyPr vert="horz" wrap="square" lIns="91440" tIns="45720" rIns="91440" bIns="45720" numCol="1" anchor="ctr" anchorCtr="0" compatLnSpc="1">
            <a:prstTxWarp prst="textNoShape">
              <a:avLst/>
            </a:prstTxWarp>
          </a:bodyPr>
          <a:lstStyle/>
          <a:p>
            <a:pPr algn="r" eaLnBrk="0" hangingPunct="0"/>
            <a:fld id="{A035700F-DB46-4AD5-92C8-4F757729CD70}" type="slidenum">
              <a:rPr lang="en-US" altLang="en-US" sz="1400" b="1">
                <a:solidFill>
                  <a:srgbClr val="002060"/>
                </a:solidFill>
                <a:latin typeface="Calibri" pitchFamily="34" charset="0"/>
              </a:rPr>
              <a:pPr algn="r" eaLnBrk="0" hangingPunct="0"/>
              <a:t>5</a:t>
            </a:fld>
            <a:endParaRPr lang="en-US" altLang="en-US" sz="1400" b="1">
              <a:solidFill>
                <a:srgbClr val="002060"/>
              </a:solidFill>
              <a:latin typeface="Calibri" pitchFamily="34" charset="0"/>
            </a:endParaRPr>
          </a:p>
        </p:txBody>
      </p:sp>
      <p:sp>
        <p:nvSpPr>
          <p:cNvPr id="26" name="Rectangle 34"/>
          <p:cNvSpPr>
            <a:spLocks noChangeArrowheads="1"/>
          </p:cNvSpPr>
          <p:nvPr/>
        </p:nvSpPr>
        <p:spPr bwMode="auto">
          <a:xfrm>
            <a:off x="3429000" y="5334000"/>
            <a:ext cx="2209800" cy="914400"/>
          </a:xfrm>
          <a:prstGeom prst="rect">
            <a:avLst/>
          </a:prstGeom>
          <a:solidFill>
            <a:schemeClr val="accent4">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altLang="zh-TW" dirty="0">
                <a:solidFill>
                  <a:schemeClr val="tx1"/>
                </a:solidFill>
                <a:ea typeface="PMingLiU" pitchFamily="18" charset="-120"/>
              </a:rPr>
              <a:t>Private Banking/ </a:t>
            </a:r>
          </a:p>
          <a:p>
            <a:pPr algn="ctr" eaLnBrk="0" hangingPunct="0"/>
            <a:r>
              <a:rPr lang="en-US" altLang="zh-TW" dirty="0">
                <a:solidFill>
                  <a:schemeClr val="tx1"/>
                </a:solidFill>
                <a:ea typeface="PMingLiU" pitchFamily="18" charset="-120"/>
              </a:rPr>
              <a:t>Asset Management</a:t>
            </a:r>
            <a:endParaRPr lang="en-US" altLang="zh-TW" dirty="0">
              <a:solidFill>
                <a:schemeClr val="tx1"/>
              </a:solidFill>
              <a:latin typeface="+mn-lt"/>
              <a:ea typeface="PMingLiU" pitchFamily="18" charset="-120"/>
            </a:endParaRPr>
          </a:p>
        </p:txBody>
      </p:sp>
      <p:cxnSp>
        <p:nvCxnSpPr>
          <p:cNvPr id="30" name="Straight Arrow Connector 29"/>
          <p:cNvCxnSpPr>
            <a:endCxn id="26" idx="0"/>
          </p:cNvCxnSpPr>
          <p:nvPr/>
        </p:nvCxnSpPr>
        <p:spPr>
          <a:xfrm>
            <a:off x="4495800" y="4038600"/>
            <a:ext cx="38100" cy="1295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risks in banks in Asia: find recent incidents, what happened, consequences</a:t>
            </a:r>
          </a:p>
        </p:txBody>
      </p:sp>
      <p:sp>
        <p:nvSpPr>
          <p:cNvPr id="3" name="Content Placeholder 2"/>
          <p:cNvSpPr>
            <a:spLocks noGrp="1"/>
          </p:cNvSpPr>
          <p:nvPr>
            <p:ph idx="1"/>
          </p:nvPr>
        </p:nvSpPr>
        <p:spPr/>
        <p:txBody>
          <a:bodyPr/>
          <a:lstStyle/>
          <a:p>
            <a:r>
              <a:rPr lang="en-US" dirty="0"/>
              <a:t>Group 6</a:t>
            </a:r>
          </a:p>
          <a:p>
            <a:r>
              <a:rPr lang="en-US" dirty="0"/>
              <a:t>Video link</a:t>
            </a:r>
          </a:p>
          <a:p>
            <a:r>
              <a:rPr lang="en-US" dirty="0">
                <a:hlinkClick r:id="rId2"/>
              </a:rPr>
              <a:t>https://www.youtube.com/watch?v=2WV3sIcWNxE</a:t>
            </a:r>
            <a:endParaRPr lang="en-US" dirty="0"/>
          </a:p>
          <a:p>
            <a:r>
              <a:rPr lang="en-US" dirty="0"/>
              <a:t>Article</a:t>
            </a:r>
          </a:p>
          <a:p>
            <a:r>
              <a:rPr lang="en-US" dirty="0">
                <a:hlinkClick r:id="rId3"/>
              </a:rPr>
              <a:t>https://finance.yahoo.com/news/hong-kong-slaps-record-fine-093000692.html</a:t>
            </a:r>
            <a:endParaRPr lang="en-US" dirty="0"/>
          </a:p>
          <a:p>
            <a:endParaRPr lang="en-US" dirty="0"/>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50</a:t>
            </a:fld>
            <a:endParaRPr lang="en-US" altLang="en-US"/>
          </a:p>
        </p:txBody>
      </p:sp>
      <p:sp>
        <p:nvSpPr>
          <p:cNvPr id="5" name="Footer Placeholder 4"/>
          <p:cNvSpPr>
            <a:spLocks noGrp="1"/>
          </p:cNvSpPr>
          <p:nvPr>
            <p:ph type="ftr" sz="quarter" idx="11"/>
          </p:nvPr>
        </p:nvSpPr>
        <p:spPr/>
        <p:txBody>
          <a:bodyPr/>
          <a:lstStyle/>
          <a:p>
            <a:r>
              <a:rPr lang="en-US" altLang="en-US"/>
              <a:t>Veronique Lafon-Vinais</a:t>
            </a:r>
          </a:p>
        </p:txBody>
      </p:sp>
    </p:spTree>
    <p:extLst>
      <p:ext uri="{BB962C8B-B14F-4D97-AF65-F5344CB8AC3E}">
        <p14:creationId xmlns:p14="http://schemas.microsoft.com/office/powerpoint/2010/main" val="17040749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descr="C:\Users\Wolfgang\Documents\ED.PRES\06_Purchased Copyrighted Contend\istockphoto\iStock_000007534303Small.jpg"/>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val="0"/>
              </a:ext>
            </a:extLst>
          </a:blip>
          <a:srcRect l="12359" t="-1" b="3342"/>
          <a:stretch/>
        </p:blipFill>
        <p:spPr bwMode="auto">
          <a:xfrm>
            <a:off x="0" y="914400"/>
            <a:ext cx="5943600" cy="5235713"/>
          </a:xfrm>
          <a:prstGeom prst="rect">
            <a:avLst/>
          </a:prstGeom>
          <a:noFill/>
          <a:extLst>
            <a:ext uri="{909E8E84-426E-40DD-AFC4-6F175D3DCCD1}">
              <a14:hiddenFill xmlns:a14="http://schemas.microsoft.com/office/drawing/2010/main">
                <a:solidFill>
                  <a:srgbClr val="FFFFFF"/>
                </a:solidFill>
              </a14:hiddenFill>
            </a:ext>
          </a:extLst>
        </p:spPr>
      </p:pic>
      <p:sp>
        <p:nvSpPr>
          <p:cNvPr id="69634" name="Rectangle 2"/>
          <p:cNvSpPr>
            <a:spLocks noGrp="1" noChangeArrowheads="1"/>
          </p:cNvSpPr>
          <p:nvPr>
            <p:ph type="title"/>
          </p:nvPr>
        </p:nvSpPr>
        <p:spPr/>
        <p:txBody>
          <a:bodyPr/>
          <a:lstStyle/>
          <a:p>
            <a:r>
              <a:rPr lang="en-US" altLang="zh-TW" dirty="0"/>
              <a:t>Legal &amp; Reputational Risks</a:t>
            </a:r>
          </a:p>
        </p:txBody>
      </p:sp>
      <p:sp>
        <p:nvSpPr>
          <p:cNvPr id="11" name="Text Placeholder 10"/>
          <p:cNvSpPr>
            <a:spLocks noGrp="1"/>
          </p:cNvSpPr>
          <p:nvPr>
            <p:ph type="body" idx="1"/>
          </p:nvPr>
        </p:nvSpPr>
        <p:spPr/>
        <p:txBody>
          <a:bodyPr/>
          <a:lstStyle/>
          <a:p>
            <a:r>
              <a:rPr lang="en-US" altLang="zh-TW" dirty="0"/>
              <a:t>Types</a:t>
            </a:r>
          </a:p>
        </p:txBody>
      </p:sp>
      <p:sp>
        <p:nvSpPr>
          <p:cNvPr id="69635" name="Rectangle 3"/>
          <p:cNvSpPr>
            <a:spLocks noGrp="1" noChangeArrowheads="1"/>
          </p:cNvSpPr>
          <p:nvPr>
            <p:ph sz="half" idx="2"/>
          </p:nvPr>
        </p:nvSpPr>
        <p:spPr/>
        <p:txBody>
          <a:bodyPr/>
          <a:lstStyle/>
          <a:p>
            <a:r>
              <a:rPr lang="en-US" altLang="zh-TW" dirty="0"/>
              <a:t>Regulatory risk</a:t>
            </a:r>
          </a:p>
          <a:p>
            <a:r>
              <a:rPr lang="en-US" altLang="zh-TW" dirty="0"/>
              <a:t>Money Laundering</a:t>
            </a:r>
          </a:p>
          <a:p>
            <a:r>
              <a:rPr lang="en-US" altLang="zh-TW" dirty="0"/>
              <a:t>Conflicts of Interest</a:t>
            </a:r>
          </a:p>
          <a:p>
            <a:r>
              <a:rPr lang="en-US" altLang="zh-TW" dirty="0"/>
              <a:t>Non-enforceability of contracts </a:t>
            </a:r>
          </a:p>
          <a:p>
            <a:r>
              <a:rPr lang="en-US" altLang="zh-TW" dirty="0"/>
              <a:t>Non-compliance with corporate governance laws</a:t>
            </a:r>
          </a:p>
          <a:p>
            <a:r>
              <a:rPr lang="en-US" altLang="zh-TW" dirty="0"/>
              <a:t>SEE issues</a:t>
            </a:r>
          </a:p>
        </p:txBody>
      </p:sp>
      <p:sp>
        <p:nvSpPr>
          <p:cNvPr id="12" name="Text Placeholder 11"/>
          <p:cNvSpPr>
            <a:spLocks noGrp="1"/>
          </p:cNvSpPr>
          <p:nvPr>
            <p:ph type="body" sz="quarter" idx="3"/>
          </p:nvPr>
        </p:nvSpPr>
        <p:spPr/>
        <p:txBody>
          <a:bodyPr/>
          <a:lstStyle/>
          <a:p>
            <a:r>
              <a:rPr lang="en-US" altLang="zh-TW" dirty="0"/>
              <a:t>Mitigation</a:t>
            </a:r>
          </a:p>
        </p:txBody>
      </p:sp>
      <p:sp>
        <p:nvSpPr>
          <p:cNvPr id="69636" name="Rectangle 4"/>
          <p:cNvSpPr>
            <a:spLocks noGrp="1" noChangeArrowheads="1"/>
          </p:cNvSpPr>
          <p:nvPr>
            <p:ph sz="quarter" idx="4"/>
          </p:nvPr>
        </p:nvSpPr>
        <p:spPr/>
        <p:txBody>
          <a:bodyPr/>
          <a:lstStyle/>
          <a:p>
            <a:r>
              <a:rPr lang="en-US" altLang="zh-TW" dirty="0"/>
              <a:t>Implement SOX and related corporate governance policies</a:t>
            </a:r>
          </a:p>
          <a:p>
            <a:r>
              <a:rPr lang="en-US" altLang="zh-TW" dirty="0"/>
              <a:t>KYC Policies</a:t>
            </a:r>
          </a:p>
          <a:p>
            <a:r>
              <a:rPr lang="en-US" altLang="zh-TW" dirty="0"/>
              <a:t>Legal &amp; Compliance </a:t>
            </a:r>
            <a:r>
              <a:rPr lang="en-US" altLang="zh-TW" dirty="0" err="1"/>
              <a:t>Dpts</a:t>
            </a:r>
            <a:r>
              <a:rPr lang="en-US" altLang="zh-TW" dirty="0"/>
              <a:t> reporting to CEO</a:t>
            </a:r>
          </a:p>
          <a:p>
            <a:r>
              <a:rPr lang="en-US" altLang="zh-TW" dirty="0"/>
              <a:t>Audits</a:t>
            </a:r>
          </a:p>
          <a:p>
            <a:r>
              <a:rPr lang="en-US" altLang="zh-TW" dirty="0"/>
              <a:t>SEE audits (environmental and corporate governance)</a:t>
            </a:r>
          </a:p>
        </p:txBody>
      </p:sp>
      <p:sp>
        <p:nvSpPr>
          <p:cNvPr id="9" name="Slide Number Placeholder 6"/>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1691038A-CC78-488B-997F-40C1B4CC8446}" type="slidenum">
              <a:rPr lang="en-US" altLang="en-US" sz="1400"/>
              <a:pPr/>
              <a:t>51</a:t>
            </a:fld>
            <a:endParaRPr lang="en-US" altLang="en-US" sz="1400"/>
          </a:p>
        </p:txBody>
      </p:sp>
      <p:sp>
        <p:nvSpPr>
          <p:cNvPr id="24"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Types of Risk in Banking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63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96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uiExpand="1" build="p"/>
      <p:bldP spid="12" grpId="0" build="p"/>
      <p:bldP spid="69636"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Reputational Risk for Financial Institutions: do we care? Examples in Asia</a:t>
            </a:r>
          </a:p>
        </p:txBody>
      </p:sp>
      <p:sp>
        <p:nvSpPr>
          <p:cNvPr id="3" name="Content Placeholder 2"/>
          <p:cNvSpPr>
            <a:spLocks noGrp="1"/>
          </p:cNvSpPr>
          <p:nvPr>
            <p:ph idx="1"/>
          </p:nvPr>
        </p:nvSpPr>
        <p:spPr/>
        <p:txBody>
          <a:bodyPr/>
          <a:lstStyle/>
          <a:p>
            <a:r>
              <a:rPr lang="en-US" dirty="0"/>
              <a:t>Group 7</a:t>
            </a:r>
          </a:p>
          <a:p>
            <a:r>
              <a:rPr lang="en-US" dirty="0"/>
              <a:t>Video</a:t>
            </a:r>
          </a:p>
          <a:p>
            <a:r>
              <a:rPr lang="en-US" dirty="0">
                <a:hlinkClick r:id="rId2"/>
              </a:rPr>
              <a:t>https://www.youtube.com/watch?v=G40P66-vTDI</a:t>
            </a:r>
            <a:endParaRPr lang="en-US" dirty="0"/>
          </a:p>
          <a:p>
            <a:r>
              <a:rPr lang="en-US" dirty="0"/>
              <a:t>Article</a:t>
            </a:r>
          </a:p>
          <a:p>
            <a:r>
              <a:rPr lang="en-US" dirty="0">
                <a:hlinkClick r:id="rId3"/>
              </a:rPr>
              <a:t>https://www.jocpr.com/articles/research-on-reputation-risk-management-of-commercial-banks-in-china.pdf</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52</a:t>
            </a:fld>
            <a:endParaRPr lang="en-US" altLang="en-US"/>
          </a:p>
        </p:txBody>
      </p:sp>
      <p:sp>
        <p:nvSpPr>
          <p:cNvPr id="5" name="Footer Placeholder 4"/>
          <p:cNvSpPr>
            <a:spLocks noGrp="1"/>
          </p:cNvSpPr>
          <p:nvPr>
            <p:ph type="ftr" sz="quarter" idx="11"/>
          </p:nvPr>
        </p:nvSpPr>
        <p:spPr/>
        <p:txBody>
          <a:bodyPr/>
          <a:lstStyle/>
          <a:p>
            <a:r>
              <a:rPr lang="en-US" altLang="en-US"/>
              <a:t>Veronique Lafon-Vinais</a:t>
            </a:r>
          </a:p>
        </p:txBody>
      </p:sp>
    </p:spTree>
    <p:extLst>
      <p:ext uri="{BB962C8B-B14F-4D97-AF65-F5344CB8AC3E}">
        <p14:creationId xmlns:p14="http://schemas.microsoft.com/office/powerpoint/2010/main" val="1384206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Understanding</a:t>
            </a:r>
          </a:p>
        </p:txBody>
      </p:sp>
      <p:sp>
        <p:nvSpPr>
          <p:cNvPr id="9" name="Content Placeholder 8"/>
          <p:cNvSpPr>
            <a:spLocks noGrp="1"/>
          </p:cNvSpPr>
          <p:nvPr>
            <p:ph sz="half" idx="1"/>
          </p:nvPr>
        </p:nvSpPr>
        <p:spPr>
          <a:xfrm>
            <a:off x="457200" y="1600200"/>
            <a:ext cx="4572000" cy="4525963"/>
          </a:xfrm>
        </p:spPr>
        <p:txBody>
          <a:bodyPr/>
          <a:lstStyle/>
          <a:p>
            <a:r>
              <a:rPr lang="en-US" dirty="0"/>
              <a:t>What is recovery risk?</a:t>
            </a:r>
          </a:p>
          <a:p>
            <a:pPr lvl="1"/>
            <a:r>
              <a:rPr lang="en-US" dirty="0"/>
              <a:t>The risk of the borrower not paying </a:t>
            </a:r>
          </a:p>
          <a:p>
            <a:pPr lvl="1"/>
            <a:r>
              <a:rPr lang="en-US" dirty="0"/>
              <a:t>The risk of how much the lender can recover in a case of default</a:t>
            </a:r>
          </a:p>
          <a:p>
            <a:r>
              <a:rPr lang="en-US" dirty="0"/>
              <a:t>How do banks help prevent money laundering (which type of policy?)</a:t>
            </a:r>
          </a:p>
          <a:p>
            <a:pPr lvl="1"/>
            <a:r>
              <a:rPr lang="en-US" dirty="0"/>
              <a:t>ALM policy</a:t>
            </a:r>
          </a:p>
          <a:p>
            <a:pPr lvl="1"/>
            <a:r>
              <a:rPr lang="en-US" dirty="0"/>
              <a:t>KYC policy</a:t>
            </a:r>
          </a:p>
          <a:p>
            <a:pPr lvl="1"/>
            <a:r>
              <a:rPr lang="en-US" dirty="0"/>
              <a:t>Credit policy</a:t>
            </a:r>
          </a:p>
          <a:p>
            <a:endParaRPr lang="en-US" dirty="0"/>
          </a:p>
        </p:txBody>
      </p:sp>
      <p:sp>
        <p:nvSpPr>
          <p:cNvPr id="7" name="Slide Number Placeholder 6"/>
          <p:cNvSpPr>
            <a:spLocks noGrp="1"/>
          </p:cNvSpPr>
          <p:nvPr>
            <p:ph type="sldNum" sz="quarter" idx="10"/>
          </p:nvPr>
        </p:nvSpPr>
        <p:spPr/>
        <p:txBody>
          <a:bodyPr/>
          <a:lstStyle/>
          <a:p>
            <a:fld id="{2E532C75-6A0C-4402-97DD-E3442F4C05BD}" type="slidenum">
              <a:rPr lang="en-US" altLang="en-US" smtClean="0"/>
              <a:pPr/>
              <a:t>53</a:t>
            </a:fld>
            <a:endParaRPr lang="en-US" altLang="en-US"/>
          </a:p>
        </p:txBody>
      </p:sp>
      <p:pic>
        <p:nvPicPr>
          <p:cNvPr id="11"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838335" y="1916318"/>
            <a:ext cx="3924665" cy="3646281"/>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Types of Risk in Banking</a:t>
            </a:r>
          </a:p>
        </p:txBody>
      </p:sp>
    </p:spTree>
    <p:extLst>
      <p:ext uri="{BB962C8B-B14F-4D97-AF65-F5344CB8AC3E}">
        <p14:creationId xmlns:p14="http://schemas.microsoft.com/office/powerpoint/2010/main" val="4132328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SUMMARY (KLOs)</a:t>
            </a:r>
          </a:p>
        </p:txBody>
      </p:sp>
      <p:sp>
        <p:nvSpPr>
          <p:cNvPr id="8" name="Content Placeholder 7"/>
          <p:cNvSpPr>
            <a:spLocks noGrp="1"/>
          </p:cNvSpPr>
          <p:nvPr>
            <p:ph idx="1"/>
          </p:nvPr>
        </p:nvSpPr>
        <p:spPr/>
        <p:txBody>
          <a:bodyPr/>
          <a:lstStyle/>
          <a:p>
            <a:r>
              <a:rPr lang="en-US" dirty="0"/>
              <a:t>Basics of Risk Management</a:t>
            </a:r>
          </a:p>
          <a:p>
            <a:r>
              <a:rPr lang="en-US" dirty="0"/>
              <a:t>Credit risk dimensions and mitigation</a:t>
            </a:r>
          </a:p>
          <a:p>
            <a:r>
              <a:rPr lang="en-US" dirty="0"/>
              <a:t>Understanding market risk</a:t>
            </a:r>
          </a:p>
          <a:p>
            <a:r>
              <a:rPr lang="en-US" dirty="0"/>
              <a:t>Market risk mitigation strategies</a:t>
            </a:r>
          </a:p>
          <a:p>
            <a:r>
              <a:rPr lang="en-US" dirty="0"/>
              <a:t>Understanding operational risk</a:t>
            </a:r>
          </a:p>
          <a:p>
            <a:r>
              <a:rPr lang="en-US" dirty="0"/>
              <a:t>Operational risk mitigation strategies</a:t>
            </a:r>
          </a:p>
          <a:p>
            <a:r>
              <a:rPr lang="en-US" dirty="0"/>
              <a:t>Understanding legal &amp; reputational risk and mitigation strategies </a:t>
            </a:r>
          </a:p>
        </p:txBody>
      </p:sp>
      <p:sp>
        <p:nvSpPr>
          <p:cNvPr id="5" name="Slide Number Placeholder 4"/>
          <p:cNvSpPr>
            <a:spLocks noGrp="1"/>
          </p:cNvSpPr>
          <p:nvPr>
            <p:ph type="sldNum" sz="quarter" idx="10"/>
          </p:nvPr>
        </p:nvSpPr>
        <p:spPr/>
        <p:txBody>
          <a:bodyPr/>
          <a:lstStyle/>
          <a:p>
            <a:fld id="{FE14F51D-0618-4FC6-A8B1-B807AB824A9A}" type="slidenum">
              <a:rPr lang="en-US" altLang="en-US" smtClean="0"/>
              <a:pPr/>
              <a:t>54</a:t>
            </a:fld>
            <a:endParaRPr lang="en-US" altLang="en-US"/>
          </a:p>
        </p:txBody>
      </p:sp>
      <p:sp>
        <p:nvSpPr>
          <p:cNvPr id="6" name="Footer Placeholder 5"/>
          <p:cNvSpPr>
            <a:spLocks noGrp="1"/>
          </p:cNvSpPr>
          <p:nvPr>
            <p:ph type="ftr" sz="quarter" idx="11"/>
          </p:nvPr>
        </p:nvSpPr>
        <p:spPr/>
        <p:txBody>
          <a:bodyPr/>
          <a:lstStyle/>
          <a:p>
            <a:r>
              <a:rPr lang="en-US" altLang="en-US" dirty="0"/>
              <a:t>Summary</a:t>
            </a:r>
          </a:p>
        </p:txBody>
      </p:sp>
    </p:spTree>
    <p:extLst>
      <p:ext uri="{BB962C8B-B14F-4D97-AF65-F5344CB8AC3E}">
        <p14:creationId xmlns:p14="http://schemas.microsoft.com/office/powerpoint/2010/main" val="2246869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Course map</a:t>
            </a:r>
            <a:endParaRPr lang="zh-TW" altLang="en-US" dirty="0"/>
          </a:p>
        </p:txBody>
      </p:sp>
      <p:sp>
        <p:nvSpPr>
          <p:cNvPr id="3" name="Slide Number Placeholder 2"/>
          <p:cNvSpPr>
            <a:spLocks noGrp="1"/>
          </p:cNvSpPr>
          <p:nvPr>
            <p:ph type="sldNum" sz="quarter" idx="10"/>
          </p:nvPr>
        </p:nvSpPr>
        <p:spPr/>
        <p:txBody>
          <a:bodyPr/>
          <a:lstStyle/>
          <a:p>
            <a:fld id="{15245A1B-565C-4CC5-845E-37DFA763C3E7}" type="slidenum">
              <a:rPr lang="en-US" altLang="en-US" smtClean="0"/>
              <a:pPr/>
              <a:t>55</a:t>
            </a:fld>
            <a:endParaRPr lang="en-US" altLang="en-US"/>
          </a:p>
        </p:txBody>
      </p:sp>
      <p:sp>
        <p:nvSpPr>
          <p:cNvPr id="5" name="Rectangle 3"/>
          <p:cNvSpPr>
            <a:spLocks noChangeArrowheads="1"/>
          </p:cNvSpPr>
          <p:nvPr/>
        </p:nvSpPr>
        <p:spPr bwMode="auto">
          <a:xfrm>
            <a:off x="2286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cxnSp>
        <p:nvCxnSpPr>
          <p:cNvPr id="6" name="AutoShape 6"/>
          <p:cNvCxnSpPr>
            <a:cxnSpLocks noChangeShapeType="1"/>
            <a:endCxn id="5" idx="0"/>
          </p:cNvCxnSpPr>
          <p:nvPr/>
        </p:nvCxnSpPr>
        <p:spPr bwMode="auto">
          <a:xfrm rot="5400000">
            <a:off x="1466850" y="2838450"/>
            <a:ext cx="228600" cy="952500"/>
          </a:xfrm>
          <a:prstGeom prst="bentConnector3">
            <a:avLst>
              <a:gd name="adj1" fmla="val 50000"/>
            </a:avLst>
          </a:prstGeom>
          <a:noFill/>
          <a:ln w="9525">
            <a:solidFill>
              <a:schemeClr val="tx1"/>
            </a:solidFill>
            <a:miter lim="800000"/>
            <a:headEnd/>
            <a:tailEnd type="triangle" w="med" len="med"/>
          </a:ln>
        </p:spPr>
      </p:cxnSp>
      <p:sp>
        <p:nvSpPr>
          <p:cNvPr id="7" name="Rectangle 7"/>
          <p:cNvSpPr>
            <a:spLocks noChangeArrowheads="1"/>
          </p:cNvSpPr>
          <p:nvPr/>
        </p:nvSpPr>
        <p:spPr bwMode="auto">
          <a:xfrm>
            <a:off x="457200" y="44958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a:ea typeface="SimSun" pitchFamily="2" charset="-122"/>
              </a:rPr>
              <a:t>Commercial Banking</a:t>
            </a:r>
          </a:p>
        </p:txBody>
      </p:sp>
      <p:cxnSp>
        <p:nvCxnSpPr>
          <p:cNvPr id="8" name="AutoShape 9"/>
          <p:cNvCxnSpPr>
            <a:cxnSpLocks noChangeShapeType="1"/>
            <a:stCxn id="5" idx="2"/>
            <a:endCxn id="7" idx="1"/>
          </p:cNvCxnSpPr>
          <p:nvPr/>
        </p:nvCxnSpPr>
        <p:spPr bwMode="auto">
          <a:xfrm rot="5400000">
            <a:off x="4762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sp>
        <p:nvSpPr>
          <p:cNvPr id="9"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10"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11" name="Rectangle 10"/>
          <p:cNvSpPr/>
          <p:nvPr/>
        </p:nvSpPr>
        <p:spPr>
          <a:xfrm>
            <a:off x="2286000" y="3276600"/>
            <a:ext cx="6629400" cy="2895600"/>
          </a:xfrm>
          <a:prstGeom prst="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636587" indent="-457200">
              <a:buFont typeface="+mj-lt"/>
              <a:buAutoNum type="arabicPeriod"/>
            </a:pPr>
            <a:r>
              <a:rPr lang="en-US" altLang="zh-TW" sz="2000" dirty="0">
                <a:solidFill>
                  <a:schemeClr val="tx1"/>
                </a:solidFill>
              </a:rPr>
              <a:t>What are Commercial Banks?</a:t>
            </a:r>
          </a:p>
          <a:p>
            <a:pPr marL="636587" indent="-457200">
              <a:lnSpc>
                <a:spcPct val="200000"/>
              </a:lnSpc>
              <a:buFont typeface="+mj-lt"/>
              <a:buAutoNum type="arabicPeriod"/>
            </a:pPr>
            <a:r>
              <a:rPr lang="en-US" altLang="zh-TW" sz="2000" dirty="0">
                <a:solidFill>
                  <a:schemeClr val="tx1"/>
                </a:solidFill>
              </a:rPr>
              <a:t>Bank Management</a:t>
            </a:r>
          </a:p>
          <a:p>
            <a:pPr marL="636587" indent="-457200">
              <a:lnSpc>
                <a:spcPct val="200000"/>
              </a:lnSpc>
              <a:buFont typeface="+mj-lt"/>
              <a:buAutoNum type="arabicPeriod"/>
            </a:pPr>
            <a:r>
              <a:rPr lang="en-US" altLang="zh-TW" sz="2000" dirty="0">
                <a:solidFill>
                  <a:schemeClr val="tx1"/>
                </a:solidFill>
              </a:rPr>
              <a:t>Types of Risk in Banking</a:t>
            </a:r>
          </a:p>
          <a:p>
            <a:pPr marL="636587" indent="-457200">
              <a:lnSpc>
                <a:spcPct val="200000"/>
              </a:lnSpc>
              <a:buFont typeface="+mj-lt"/>
              <a:buAutoNum type="arabicPeriod"/>
            </a:pPr>
            <a:r>
              <a:rPr lang="en-US" altLang="zh-TW" sz="2000" b="1" dirty="0">
                <a:solidFill>
                  <a:srgbClr val="C00000"/>
                </a:solidFill>
              </a:rPr>
              <a:t>Measuring Bank Performance</a:t>
            </a:r>
          </a:p>
          <a:p>
            <a:pPr marL="636587" indent="-457200">
              <a:lnSpc>
                <a:spcPct val="200000"/>
              </a:lnSpc>
              <a:buFont typeface="+mj-lt"/>
              <a:buAutoNum type="arabicPeriod"/>
            </a:pPr>
            <a:r>
              <a:rPr lang="en-US" altLang="zh-TW" sz="2000" dirty="0">
                <a:solidFill>
                  <a:sysClr val="windowText" lastClr="000000"/>
                </a:solidFill>
              </a:rPr>
              <a:t>Current Issues</a:t>
            </a:r>
          </a:p>
        </p:txBody>
      </p:sp>
      <p:sp>
        <p:nvSpPr>
          <p:cNvPr id="12"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Measuring Bank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p:txBody>
          <a:bodyPr/>
          <a:lstStyle/>
          <a:p>
            <a:r>
              <a:rPr lang="en-US" altLang="zh-TW"/>
              <a:t>Measuring Bank Performance</a:t>
            </a:r>
          </a:p>
        </p:txBody>
      </p:sp>
      <p:sp>
        <p:nvSpPr>
          <p:cNvPr id="167941" name="Rectangle 5"/>
          <p:cNvSpPr>
            <a:spLocks noGrp="1" noChangeArrowheads="1"/>
          </p:cNvSpPr>
          <p:nvPr>
            <p:ph idx="1"/>
          </p:nvPr>
        </p:nvSpPr>
        <p:spPr/>
        <p:txBody>
          <a:bodyPr>
            <a:normAutofit fontScale="92500"/>
          </a:bodyPr>
          <a:lstStyle/>
          <a:p>
            <a:pPr marL="0" indent="0">
              <a:buNone/>
            </a:pPr>
            <a:r>
              <a:rPr lang="en-US" altLang="zh-TW" b="1" dirty="0"/>
              <a:t>Income statement</a:t>
            </a:r>
          </a:p>
          <a:p>
            <a:r>
              <a:rPr lang="en-US" altLang="zh-TW" dirty="0"/>
              <a:t>Operating Income: the income that comes from a bank’s ongoing operations =</a:t>
            </a:r>
          </a:p>
          <a:p>
            <a:pPr lvl="1"/>
            <a:r>
              <a:rPr lang="en-US" altLang="zh-TW" dirty="0"/>
              <a:t>Interest income = interest on the bank’s assets</a:t>
            </a:r>
          </a:p>
          <a:p>
            <a:pPr lvl="1"/>
            <a:r>
              <a:rPr lang="en-US" altLang="zh-TW" dirty="0"/>
              <a:t>Non-interest income = service charges and fees, plus revenues from off-balance sheet activities</a:t>
            </a:r>
          </a:p>
          <a:p>
            <a:r>
              <a:rPr lang="en-US" altLang="zh-TW" dirty="0"/>
              <a:t>Operating Expenses : expenses incurred in conducting the bank’s ongoing operations =</a:t>
            </a:r>
          </a:p>
          <a:p>
            <a:pPr lvl="1"/>
            <a:r>
              <a:rPr lang="en-US" altLang="zh-TW" dirty="0"/>
              <a:t>Interest expense = interest on bank’s liabilities</a:t>
            </a:r>
          </a:p>
          <a:p>
            <a:pPr lvl="1"/>
            <a:r>
              <a:rPr lang="en-US" altLang="zh-TW" dirty="0"/>
              <a:t>Non-Interest expense = operational costs e.g. wages</a:t>
            </a:r>
          </a:p>
          <a:p>
            <a:pPr lvl="1"/>
            <a:r>
              <a:rPr lang="en-US" altLang="zh-TW" dirty="0"/>
              <a:t>Provision for loan losses </a:t>
            </a:r>
          </a:p>
          <a:p>
            <a:r>
              <a:rPr lang="en-US" altLang="zh-TW" dirty="0"/>
              <a:t>Net Operating Income (NOI)</a:t>
            </a:r>
          </a:p>
        </p:txBody>
      </p:sp>
      <p:sp>
        <p:nvSpPr>
          <p:cNvPr id="7" name="Slide Number Placeholder 5"/>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72EF8A07-4E5D-4A8D-BB61-4DA66FAE4980}" type="slidenum">
              <a:rPr lang="en-US" altLang="en-US" sz="1400"/>
              <a:pPr/>
              <a:t>56</a:t>
            </a:fld>
            <a:endParaRPr lang="en-US" altLang="en-US" sz="1400"/>
          </a:p>
        </p:txBody>
      </p:sp>
      <p:sp>
        <p:nvSpPr>
          <p:cNvPr id="167942" name="Text Box 6"/>
          <p:cNvSpPr txBox="1">
            <a:spLocks noChangeArrowheads="1"/>
          </p:cNvSpPr>
          <p:nvPr/>
        </p:nvSpPr>
        <p:spPr bwMode="auto">
          <a:xfrm>
            <a:off x="0" y="5867400"/>
            <a:ext cx="2590800" cy="307777"/>
          </a:xfrm>
          <a:prstGeom prst="rect">
            <a:avLst/>
          </a:prstGeom>
          <a:noFill/>
          <a:ln w="9525">
            <a:noFill/>
            <a:miter lim="800000"/>
            <a:headEnd/>
            <a:tailEnd/>
          </a:ln>
        </p:spPr>
        <p:txBody>
          <a:bodyPr>
            <a:spAutoFit/>
          </a:bodyPr>
          <a:lstStyle>
            <a:defPPr>
              <a:defRPr lang="en-US"/>
            </a:defPPr>
            <a:lvl1pPr eaLnBrk="0" hangingPunct="0">
              <a:spcBef>
                <a:spcPct val="50000"/>
              </a:spcBef>
              <a:defRPr sz="1400" i="1">
                <a:latin typeface="+mn-lt"/>
              </a:defRPr>
            </a:lvl1pPr>
            <a:lvl2pPr>
              <a:defRPr sz="2400">
                <a:latin typeface="Tahoma" pitchFamily="34" charset="0"/>
              </a:defRPr>
            </a:lvl2pPr>
            <a:lvl3pPr>
              <a:defRPr sz="2400">
                <a:latin typeface="Tahoma" pitchFamily="34" charset="0"/>
              </a:defRPr>
            </a:lvl3pPr>
            <a:lvl4pPr>
              <a:defRPr sz="2400">
                <a:latin typeface="Tahoma" pitchFamily="34" charset="0"/>
              </a:defRPr>
            </a:lvl4pPr>
            <a:lvl5pPr>
              <a:defRPr sz="2400">
                <a:latin typeface="Tahoma" pitchFamily="34" charset="0"/>
              </a:defRPr>
            </a:lvl5pPr>
            <a:lvl6pPr>
              <a:defRPr sz="2400">
                <a:latin typeface="Tahoma" pitchFamily="34" charset="0"/>
              </a:defRPr>
            </a:lvl6pPr>
            <a:lvl7pPr>
              <a:defRPr sz="2400">
                <a:latin typeface="Tahoma" pitchFamily="34" charset="0"/>
              </a:defRPr>
            </a:lvl7pPr>
            <a:lvl8pPr>
              <a:defRPr sz="2400">
                <a:latin typeface="Tahoma" pitchFamily="34" charset="0"/>
              </a:defRPr>
            </a:lvl8pPr>
            <a:lvl9pPr>
              <a:defRPr sz="2400">
                <a:latin typeface="Tahoma" pitchFamily="34" charset="0"/>
              </a:defRPr>
            </a:lvl9pPr>
          </a:lstStyle>
          <a:p>
            <a:r>
              <a:rPr lang="en-US" altLang="zh-TW"/>
              <a:t>Source: Mishkin/Eakins</a:t>
            </a:r>
          </a:p>
        </p:txBody>
      </p:sp>
      <p:sp>
        <p:nvSpPr>
          <p:cNvPr id="11"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Measuring Bank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794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79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94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94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794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794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79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TW"/>
              <a:t>Key Indicators</a:t>
            </a:r>
          </a:p>
        </p:txBody>
      </p:sp>
      <p:graphicFrame>
        <p:nvGraphicFramePr>
          <p:cNvPr id="176131" name="Group 3"/>
          <p:cNvGraphicFramePr>
            <a:graphicFrameLocks noGrp="1"/>
          </p:cNvGraphicFramePr>
          <p:nvPr>
            <p:ph idx="1"/>
            <p:extLst>
              <p:ext uri="{D42A27DB-BD31-4B8C-83A1-F6EECF244321}">
                <p14:modId xmlns:p14="http://schemas.microsoft.com/office/powerpoint/2010/main" val="226479335"/>
              </p:ext>
            </p:extLst>
          </p:nvPr>
        </p:nvGraphicFramePr>
        <p:xfrm>
          <a:off x="457200" y="1600200"/>
          <a:ext cx="8229600" cy="3678936"/>
        </p:xfrm>
        <a:graphic>
          <a:graphicData uri="http://schemas.openxmlformats.org/drawingml/2006/table">
            <a:tbl>
              <a:tblPr firstRow="1" bandCol="1">
                <a:tableStyleId>{69012ECD-51FC-41F1-AA8D-1B2483CD663E}</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52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Profitability</a:t>
                      </a:r>
                      <a:endParaRPr kumimoji="0" lang="en-US" altLang="zh-TW" sz="1800" b="1" i="0" u="none" strike="noStrike" cap="none" normalizeH="0" baseline="0" dirty="0">
                        <a:ln>
                          <a:noFill/>
                        </a:ln>
                        <a:solidFill>
                          <a:schemeClr val="tx1"/>
                        </a:solidFill>
                        <a:effectLst/>
                        <a:latin typeface="+mn-lt"/>
                        <a:ea typeface="PMingLiU" pitchFamily="18" charset="-120"/>
                      </a:endParaRPr>
                    </a:p>
                  </a:txBody>
                  <a:tcPr marL="96819" marR="96819"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Size &amp; Market Share</a:t>
                      </a:r>
                      <a:endParaRPr kumimoji="0" lang="en-US" altLang="zh-TW" sz="1800" b="1" i="0" u="none" strike="noStrike" cap="none" normalizeH="0" baseline="0" dirty="0">
                        <a:ln>
                          <a:noFill/>
                        </a:ln>
                        <a:solidFill>
                          <a:schemeClr val="tx1"/>
                        </a:solidFill>
                        <a:effectLst/>
                        <a:latin typeface="+mn-lt"/>
                        <a:ea typeface="PMingLiU" pitchFamily="18" charset="-120"/>
                      </a:endParaRPr>
                    </a:p>
                  </a:txBody>
                  <a:tcPr marL="96819" marR="96819"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Other Financial</a:t>
                      </a:r>
                      <a:endParaRPr kumimoji="0" lang="en-US" altLang="zh-TW" sz="1800" b="1" i="0" u="none" strike="noStrike" cap="none" normalizeH="0" baseline="0" dirty="0">
                        <a:ln>
                          <a:noFill/>
                        </a:ln>
                        <a:solidFill>
                          <a:schemeClr val="tx1"/>
                        </a:solidFill>
                        <a:effectLst/>
                        <a:latin typeface="+mn-lt"/>
                        <a:ea typeface="PMingLiU" pitchFamily="18" charset="-120"/>
                      </a:endParaRPr>
                    </a:p>
                  </a:txBody>
                  <a:tcPr marL="96819" marR="96819"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Other</a:t>
                      </a:r>
                    </a:p>
                  </a:txBody>
                  <a:tcPr marL="96819" marR="96819" anchor="ctr" horzOverflow="overflow"/>
                </a:tc>
                <a:extLst>
                  <a:ext uri="{0D108BD9-81ED-4DB2-BD59-A6C34878D82A}">
                    <a16:rowId xmlns:a16="http://schemas.microsoft.com/office/drawing/2014/main" val="10000"/>
                  </a:ext>
                </a:extLst>
              </a:tr>
              <a:tr h="303885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Operating income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b="1" u="none" strike="noStrike" cap="none" normalizeH="0" baseline="0" dirty="0">
                          <a:ln>
                            <a:noFill/>
                          </a:ln>
                          <a:solidFill>
                            <a:schemeClr val="accent2"/>
                          </a:solidFill>
                          <a:effectLst/>
                        </a:rPr>
                        <a:t>Net income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b="1" u="none" strike="noStrike" cap="none" normalizeH="0" baseline="0" dirty="0">
                          <a:ln>
                            <a:noFill/>
                          </a:ln>
                          <a:solidFill>
                            <a:schemeClr val="accent2"/>
                          </a:solidFill>
                          <a:effectLst/>
                        </a:rPr>
                        <a:t>EPS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ROA</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b="1" u="none" strike="noStrike" cap="none" normalizeH="0" baseline="0" dirty="0">
                          <a:ln>
                            <a:noFill/>
                          </a:ln>
                          <a:solidFill>
                            <a:schemeClr val="accent2"/>
                          </a:solidFill>
                          <a:effectLst/>
                        </a:rPr>
                        <a:t>ROE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ROEC</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RAROC</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Customer profitability</a:t>
                      </a:r>
                      <a:endParaRPr kumimoji="0" lang="en-US" altLang="zh-TW" sz="1800" b="0" i="0" u="none" strike="noStrike" cap="none" normalizeH="0" baseline="0" dirty="0">
                        <a:ln>
                          <a:noFill/>
                        </a:ln>
                        <a:solidFill>
                          <a:schemeClr val="tx1"/>
                        </a:solidFill>
                        <a:effectLst/>
                        <a:latin typeface="+mn-lt"/>
                        <a:ea typeface="PMingLiU" pitchFamily="18" charset="-120"/>
                      </a:endParaRPr>
                    </a:p>
                  </a:txBody>
                  <a:tcPr marL="96819" marR="9681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Total Assets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b="1" u="none" strike="noStrike" cap="none" normalizeH="0" baseline="0" dirty="0">
                          <a:ln>
                            <a:noFill/>
                          </a:ln>
                          <a:solidFill>
                            <a:schemeClr val="accent2"/>
                          </a:solidFill>
                          <a:effectLst/>
                        </a:rPr>
                        <a:t>Market Cap</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Funds under management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League Tables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Volume estimations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zh-TW" sz="1800" b="0" i="0" u="none" strike="noStrike" cap="none" normalizeH="0" baseline="0" dirty="0">
                        <a:ln>
                          <a:noFill/>
                        </a:ln>
                        <a:solidFill>
                          <a:schemeClr val="tx1"/>
                        </a:solidFill>
                        <a:effectLst/>
                        <a:latin typeface="+mn-lt"/>
                        <a:ea typeface="PMingLiU" pitchFamily="18" charset="-120"/>
                      </a:endParaRPr>
                    </a:p>
                  </a:txBody>
                  <a:tcPr marL="96819" marR="9681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VAR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b="1" u="none" strike="noStrike" cap="none" normalizeH="0" baseline="0" dirty="0">
                          <a:ln>
                            <a:noFill/>
                          </a:ln>
                          <a:solidFill>
                            <a:schemeClr val="accent2"/>
                          </a:solidFill>
                          <a:effectLst/>
                        </a:rPr>
                        <a:t>Share Price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Ratings</a:t>
                      </a:r>
                      <a:endParaRPr kumimoji="0" lang="en-US" altLang="zh-TW" sz="1800" b="0" i="0" u="none" strike="noStrike" cap="none" normalizeH="0" baseline="0" dirty="0">
                        <a:ln>
                          <a:noFill/>
                        </a:ln>
                        <a:solidFill>
                          <a:schemeClr val="tx1"/>
                        </a:solidFill>
                        <a:effectLst/>
                        <a:latin typeface="+mn-lt"/>
                        <a:ea typeface="PMingLiU" pitchFamily="18" charset="-120"/>
                      </a:endParaRPr>
                    </a:p>
                  </a:txBody>
                  <a:tcPr marL="96819" marR="9681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Awards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Customer satisfaction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Employee turnover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1800" u="none" strike="noStrike" cap="none" normalizeH="0" baseline="0" dirty="0">
                          <a:ln>
                            <a:noFill/>
                          </a:ln>
                          <a:effectLst/>
                        </a:rPr>
                        <a:t>Lawsuits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zh-TW" sz="1800" b="0" i="0" u="none" strike="noStrike" cap="none" normalizeH="0" baseline="0" dirty="0">
                        <a:ln>
                          <a:noFill/>
                        </a:ln>
                        <a:solidFill>
                          <a:schemeClr val="tx1"/>
                        </a:solidFill>
                        <a:effectLst/>
                        <a:latin typeface="+mn-lt"/>
                        <a:ea typeface="PMingLiU" pitchFamily="18" charset="-120"/>
                      </a:endParaRPr>
                    </a:p>
                  </a:txBody>
                  <a:tcPr marL="96819" marR="96819" horzOverflow="overflow"/>
                </a:tc>
                <a:extLst>
                  <a:ext uri="{0D108BD9-81ED-4DB2-BD59-A6C34878D82A}">
                    <a16:rowId xmlns:a16="http://schemas.microsoft.com/office/drawing/2014/main" val="10001"/>
                  </a:ext>
                </a:extLst>
              </a:tr>
            </a:tbl>
          </a:graphicData>
        </a:graphic>
      </p:graphicFrame>
      <p:sp>
        <p:nvSpPr>
          <p:cNvPr id="17" name="Slide Number Placeholder 4"/>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F15B6748-6C2D-49D6-B5FC-9384809227E6}" type="slidenum">
              <a:rPr lang="en-US" altLang="en-US" sz="1400"/>
              <a:pPr/>
              <a:t>57</a:t>
            </a:fld>
            <a:endParaRPr lang="en-US" altLang="en-US" sz="1400"/>
          </a:p>
        </p:txBody>
      </p:sp>
      <p:sp>
        <p:nvSpPr>
          <p:cNvPr id="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Measuring Bank Performance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69" name="AutoShape 13"/>
          <p:cNvCxnSpPr>
            <a:cxnSpLocks noChangeShapeType="1"/>
            <a:endCxn id="19468" idx="1"/>
          </p:cNvCxnSpPr>
          <p:nvPr/>
        </p:nvCxnSpPr>
        <p:spPr bwMode="auto">
          <a:xfrm>
            <a:off x="2838450" y="2639827"/>
            <a:ext cx="502165" cy="510289"/>
          </a:xfrm>
          <a:prstGeom prst="straightConnector1">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9470" name="AutoShape 14"/>
          <p:cNvCxnSpPr>
            <a:cxnSpLocks noChangeShapeType="1"/>
            <a:stCxn id="19468" idx="0"/>
          </p:cNvCxnSpPr>
          <p:nvPr/>
        </p:nvCxnSpPr>
        <p:spPr bwMode="auto">
          <a:xfrm flipV="1">
            <a:off x="4552950" y="2205739"/>
            <a:ext cx="0" cy="609600"/>
          </a:xfrm>
          <a:prstGeom prst="straightConnector1">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9471" name="AutoShape 15"/>
          <p:cNvCxnSpPr>
            <a:cxnSpLocks noChangeShapeType="1"/>
            <a:stCxn id="19468" idx="7"/>
          </p:cNvCxnSpPr>
          <p:nvPr/>
        </p:nvCxnSpPr>
        <p:spPr bwMode="auto">
          <a:xfrm flipV="1">
            <a:off x="5765285" y="2639827"/>
            <a:ext cx="864115" cy="510289"/>
          </a:xfrm>
          <a:prstGeom prst="straightConnector1">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9472" name="AutoShape 16"/>
          <p:cNvCxnSpPr>
            <a:cxnSpLocks noChangeShapeType="1"/>
            <a:stCxn id="19468" idx="6"/>
          </p:cNvCxnSpPr>
          <p:nvPr/>
        </p:nvCxnSpPr>
        <p:spPr bwMode="auto">
          <a:xfrm>
            <a:off x="6267450" y="3958339"/>
            <a:ext cx="590550" cy="0"/>
          </a:xfrm>
          <a:prstGeom prst="straightConnector1">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9473" name="AutoShape 17"/>
          <p:cNvCxnSpPr>
            <a:cxnSpLocks noChangeShapeType="1"/>
            <a:stCxn id="19468" idx="5"/>
          </p:cNvCxnSpPr>
          <p:nvPr/>
        </p:nvCxnSpPr>
        <p:spPr bwMode="auto">
          <a:xfrm>
            <a:off x="5765285" y="4766562"/>
            <a:ext cx="330715" cy="677677"/>
          </a:xfrm>
          <a:prstGeom prst="straightConnector1">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9474" name="AutoShape 18"/>
          <p:cNvCxnSpPr>
            <a:cxnSpLocks noChangeShapeType="1"/>
            <a:stCxn id="19468" idx="3"/>
          </p:cNvCxnSpPr>
          <p:nvPr/>
        </p:nvCxnSpPr>
        <p:spPr bwMode="auto">
          <a:xfrm flipH="1">
            <a:off x="2971800" y="4766562"/>
            <a:ext cx="368815" cy="681738"/>
          </a:xfrm>
          <a:prstGeom prst="straightConnector1">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9475" name="AutoShape 19"/>
          <p:cNvCxnSpPr>
            <a:cxnSpLocks noChangeShapeType="1"/>
            <a:stCxn id="19468" idx="2"/>
          </p:cNvCxnSpPr>
          <p:nvPr/>
        </p:nvCxnSpPr>
        <p:spPr bwMode="auto">
          <a:xfrm flipH="1">
            <a:off x="2286000" y="3958339"/>
            <a:ext cx="552450" cy="0"/>
          </a:xfrm>
          <a:prstGeom prst="straightConnector1">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9468" name="Oval 12"/>
          <p:cNvSpPr>
            <a:spLocks noChangeArrowheads="1"/>
          </p:cNvSpPr>
          <p:nvPr/>
        </p:nvSpPr>
        <p:spPr bwMode="auto">
          <a:xfrm>
            <a:off x="2838450" y="2815339"/>
            <a:ext cx="3429000" cy="2286000"/>
          </a:xfrm>
          <a:prstGeom prst="ellipse">
            <a:avLst/>
          </a:prstGeom>
          <a:solidFill>
            <a:schemeClr val="accent3">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TW" altLang="en-US">
              <a:latin typeface="+mn-lt"/>
            </a:endParaRPr>
          </a:p>
        </p:txBody>
      </p:sp>
      <p:sp>
        <p:nvSpPr>
          <p:cNvPr id="19476" name="Rectangle 20"/>
          <p:cNvSpPr>
            <a:spLocks noGrp="1" noChangeArrowheads="1"/>
          </p:cNvSpPr>
          <p:nvPr>
            <p:ph type="title"/>
          </p:nvPr>
        </p:nvSpPr>
        <p:spPr/>
        <p:txBody>
          <a:bodyPr/>
          <a:lstStyle/>
          <a:p>
            <a:r>
              <a:rPr lang="en-US" altLang="zh-TW">
                <a:ea typeface="PMingLiU" pitchFamily="18" charset="-120"/>
              </a:rPr>
              <a:t>Key Constituencies</a:t>
            </a:r>
          </a:p>
        </p:txBody>
      </p:sp>
      <p:sp>
        <p:nvSpPr>
          <p:cNvPr id="22" name="Slide Number Placeholder 4"/>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B8C94F82-0493-4AA0-90C4-29E9CBFFDD2B}" type="slidenum">
              <a:rPr lang="en-US" altLang="en-US" sz="1400"/>
              <a:pPr/>
              <a:t>58</a:t>
            </a:fld>
            <a:endParaRPr lang="en-US" altLang="en-US" sz="1400"/>
          </a:p>
        </p:txBody>
      </p:sp>
      <p:sp>
        <p:nvSpPr>
          <p:cNvPr id="19459" name="Rectangle 3"/>
          <p:cNvSpPr>
            <a:spLocks noChangeArrowheads="1"/>
          </p:cNvSpPr>
          <p:nvPr/>
        </p:nvSpPr>
        <p:spPr bwMode="auto">
          <a:xfrm>
            <a:off x="304800" y="3615439"/>
            <a:ext cx="1981200" cy="685800"/>
          </a:xfrm>
          <a:prstGeom prst="ellipse">
            <a:avLst/>
          </a:prstGeom>
          <a:solidFill>
            <a:schemeClr val="accent1">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TW">
                <a:solidFill>
                  <a:sysClr val="windowText" lastClr="000000"/>
                </a:solidFill>
                <a:latin typeface="+mn-lt"/>
                <a:ea typeface="PMingLiU" pitchFamily="18" charset="-120"/>
              </a:rPr>
              <a:t>Shareholders</a:t>
            </a:r>
          </a:p>
        </p:txBody>
      </p:sp>
      <p:sp>
        <p:nvSpPr>
          <p:cNvPr id="19460" name="Rectangle 4"/>
          <p:cNvSpPr>
            <a:spLocks noChangeArrowheads="1"/>
          </p:cNvSpPr>
          <p:nvPr/>
        </p:nvSpPr>
        <p:spPr bwMode="auto">
          <a:xfrm>
            <a:off x="3340615" y="4110739"/>
            <a:ext cx="1981200" cy="685800"/>
          </a:xfrm>
          <a:prstGeom prst="ellipse">
            <a:avLst/>
          </a:prstGeom>
          <a:solidFill>
            <a:schemeClr val="accent3">
              <a:lumMod val="20000"/>
              <a:lumOff val="80000"/>
            </a:schemeClr>
          </a:solidFill>
          <a:ln w="9525">
            <a:noFill/>
            <a:miter lim="800000"/>
            <a:headEnd/>
            <a:tailEnd/>
          </a:ln>
          <a:effectLst/>
        </p:spPr>
        <p:txBody>
          <a:bodyPr wrap="none" anchor="ctr"/>
          <a:lstStyle/>
          <a:p>
            <a:pPr algn="ctr"/>
            <a:r>
              <a:rPr lang="en-US" altLang="zh-TW" b="1" dirty="0">
                <a:solidFill>
                  <a:sysClr val="windowText" lastClr="000000"/>
                </a:solidFill>
                <a:latin typeface="+mn-lt"/>
                <a:ea typeface="PMingLiU" pitchFamily="18" charset="-120"/>
              </a:rPr>
              <a:t>Employees</a:t>
            </a:r>
          </a:p>
        </p:txBody>
      </p:sp>
      <p:sp>
        <p:nvSpPr>
          <p:cNvPr id="19461" name="Rectangle 5"/>
          <p:cNvSpPr>
            <a:spLocks noChangeArrowheads="1"/>
          </p:cNvSpPr>
          <p:nvPr/>
        </p:nvSpPr>
        <p:spPr bwMode="auto">
          <a:xfrm>
            <a:off x="3733800" y="3196339"/>
            <a:ext cx="1981200" cy="685800"/>
          </a:xfrm>
          <a:prstGeom prst="ellipse">
            <a:avLst/>
          </a:prstGeom>
          <a:solidFill>
            <a:schemeClr val="accent3">
              <a:lumMod val="20000"/>
              <a:lumOff val="80000"/>
            </a:schemeClr>
          </a:solidFill>
          <a:ln w="9525">
            <a:noFill/>
            <a:miter lim="800000"/>
            <a:headEnd/>
            <a:tailEnd/>
          </a:ln>
          <a:effectLst/>
        </p:spPr>
        <p:txBody>
          <a:bodyPr wrap="none" anchor="ctr"/>
          <a:lstStyle/>
          <a:p>
            <a:pPr algn="ctr"/>
            <a:r>
              <a:rPr lang="en-US" altLang="zh-TW" b="1">
                <a:solidFill>
                  <a:sysClr val="windowText" lastClr="000000"/>
                </a:solidFill>
                <a:latin typeface="+mn-lt"/>
                <a:ea typeface="PMingLiU" pitchFamily="18" charset="-120"/>
              </a:rPr>
              <a:t>Management</a:t>
            </a:r>
          </a:p>
        </p:txBody>
      </p:sp>
      <p:sp>
        <p:nvSpPr>
          <p:cNvPr id="19462" name="Rectangle 6"/>
          <p:cNvSpPr>
            <a:spLocks noChangeArrowheads="1"/>
          </p:cNvSpPr>
          <p:nvPr/>
        </p:nvSpPr>
        <p:spPr bwMode="auto">
          <a:xfrm>
            <a:off x="857250" y="2296927"/>
            <a:ext cx="1981200" cy="685800"/>
          </a:xfrm>
          <a:prstGeom prst="ellipse">
            <a:avLst/>
          </a:prstGeom>
          <a:solidFill>
            <a:schemeClr val="accent1">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TW">
                <a:solidFill>
                  <a:sysClr val="windowText" lastClr="000000"/>
                </a:solidFill>
                <a:latin typeface="+mn-lt"/>
                <a:ea typeface="PMingLiU" pitchFamily="18" charset="-120"/>
              </a:rPr>
              <a:t>Regulators</a:t>
            </a:r>
          </a:p>
        </p:txBody>
      </p:sp>
      <p:sp>
        <p:nvSpPr>
          <p:cNvPr id="19463" name="Rectangle 7"/>
          <p:cNvSpPr>
            <a:spLocks noChangeArrowheads="1"/>
          </p:cNvSpPr>
          <p:nvPr/>
        </p:nvSpPr>
        <p:spPr bwMode="auto">
          <a:xfrm>
            <a:off x="990600" y="5105400"/>
            <a:ext cx="1981200" cy="685800"/>
          </a:xfrm>
          <a:prstGeom prst="ellipse">
            <a:avLst/>
          </a:prstGeom>
          <a:solidFill>
            <a:schemeClr val="accent1">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TW">
                <a:solidFill>
                  <a:sysClr val="windowText" lastClr="000000"/>
                </a:solidFill>
                <a:latin typeface="+mn-lt"/>
                <a:ea typeface="PMingLiU" pitchFamily="18" charset="-120"/>
              </a:rPr>
              <a:t>Competitors</a:t>
            </a:r>
          </a:p>
        </p:txBody>
      </p:sp>
      <p:sp>
        <p:nvSpPr>
          <p:cNvPr id="19464" name="Rectangle 8"/>
          <p:cNvSpPr>
            <a:spLocks noChangeArrowheads="1"/>
          </p:cNvSpPr>
          <p:nvPr/>
        </p:nvSpPr>
        <p:spPr bwMode="auto">
          <a:xfrm>
            <a:off x="6096000" y="5101339"/>
            <a:ext cx="1981200" cy="685800"/>
          </a:xfrm>
          <a:prstGeom prst="ellipse">
            <a:avLst/>
          </a:prstGeom>
          <a:solidFill>
            <a:schemeClr val="accent1">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TW">
                <a:solidFill>
                  <a:sysClr val="windowText" lastClr="000000"/>
                </a:solidFill>
                <a:latin typeface="+mn-lt"/>
                <a:ea typeface="PMingLiU" pitchFamily="18" charset="-120"/>
              </a:rPr>
              <a:t>Customers</a:t>
            </a:r>
          </a:p>
        </p:txBody>
      </p:sp>
      <p:sp>
        <p:nvSpPr>
          <p:cNvPr id="19465" name="Rectangle 9"/>
          <p:cNvSpPr>
            <a:spLocks noChangeArrowheads="1"/>
          </p:cNvSpPr>
          <p:nvPr/>
        </p:nvSpPr>
        <p:spPr bwMode="auto">
          <a:xfrm>
            <a:off x="3371850" y="1519939"/>
            <a:ext cx="2362200" cy="685800"/>
          </a:xfrm>
          <a:prstGeom prst="ellipse">
            <a:avLst/>
          </a:prstGeom>
          <a:solidFill>
            <a:schemeClr val="accent1">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TW">
                <a:solidFill>
                  <a:sysClr val="windowText" lastClr="000000"/>
                </a:solidFill>
                <a:latin typeface="+mn-lt"/>
                <a:ea typeface="PMingLiU" pitchFamily="18" charset="-120"/>
              </a:rPr>
              <a:t>Rating Agencies</a:t>
            </a:r>
          </a:p>
        </p:txBody>
      </p:sp>
      <p:sp>
        <p:nvSpPr>
          <p:cNvPr id="19466" name="Rectangle 10"/>
          <p:cNvSpPr>
            <a:spLocks noChangeArrowheads="1"/>
          </p:cNvSpPr>
          <p:nvPr/>
        </p:nvSpPr>
        <p:spPr bwMode="auto">
          <a:xfrm>
            <a:off x="6629400" y="2296927"/>
            <a:ext cx="1981200" cy="685800"/>
          </a:xfrm>
          <a:prstGeom prst="ellipse">
            <a:avLst/>
          </a:prstGeom>
          <a:solidFill>
            <a:schemeClr val="accent1">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TW">
                <a:solidFill>
                  <a:sysClr val="windowText" lastClr="000000"/>
                </a:solidFill>
                <a:latin typeface="+mn-lt"/>
                <a:ea typeface="PMingLiU" pitchFamily="18" charset="-120"/>
              </a:rPr>
              <a:t>Suppliers</a:t>
            </a:r>
          </a:p>
        </p:txBody>
      </p:sp>
      <p:sp>
        <p:nvSpPr>
          <p:cNvPr id="19467" name="Rectangle 11"/>
          <p:cNvSpPr>
            <a:spLocks noChangeArrowheads="1"/>
          </p:cNvSpPr>
          <p:nvPr/>
        </p:nvSpPr>
        <p:spPr bwMode="auto">
          <a:xfrm>
            <a:off x="6858000" y="3577339"/>
            <a:ext cx="1981200" cy="762000"/>
          </a:xfrm>
          <a:prstGeom prst="ellipse">
            <a:avLst/>
          </a:prstGeom>
          <a:solidFill>
            <a:schemeClr val="accent1">
              <a:lumMod val="40000"/>
              <a:lumOff val="60000"/>
            </a:schemeClr>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TW">
                <a:solidFill>
                  <a:sysClr val="windowText" lastClr="000000"/>
                </a:solidFill>
                <a:latin typeface="+mn-lt"/>
                <a:ea typeface="PMingLiU" pitchFamily="18" charset="-120"/>
              </a:rPr>
              <a:t>Creditors</a:t>
            </a:r>
          </a:p>
        </p:txBody>
      </p:sp>
      <p:sp>
        <p:nvSpPr>
          <p:cNvPr id="2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Measuring Bank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fade">
                                      <p:cBhvr>
                                        <p:cTn id="7" dur="500"/>
                                        <p:tgtEl>
                                          <p:spTgt spid="194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60"/>
                                        </p:tgtEl>
                                        <p:attrNameLst>
                                          <p:attrName>style.visibility</p:attrName>
                                        </p:attrNameLst>
                                      </p:cBhvr>
                                      <p:to>
                                        <p:strVal val="visible"/>
                                      </p:to>
                                    </p:set>
                                    <p:animEffect transition="in" filter="fade">
                                      <p:cBhvr>
                                        <p:cTn id="10" dur="500"/>
                                        <p:tgtEl>
                                          <p:spTgt spid="1946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68"/>
                                        </p:tgtEl>
                                        <p:attrNameLst>
                                          <p:attrName>style.visibility</p:attrName>
                                        </p:attrNameLst>
                                      </p:cBhvr>
                                      <p:to>
                                        <p:strVal val="visible"/>
                                      </p:to>
                                    </p:set>
                                    <p:animEffect transition="in" filter="fade">
                                      <p:cBhvr>
                                        <p:cTn id="13" dur="500"/>
                                        <p:tgtEl>
                                          <p:spTgt spid="1946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475"/>
                                        </p:tgtEl>
                                        <p:attrNameLst>
                                          <p:attrName>style.visibility</p:attrName>
                                        </p:attrNameLst>
                                      </p:cBhvr>
                                      <p:to>
                                        <p:strVal val="visible"/>
                                      </p:to>
                                    </p:set>
                                    <p:animEffect transition="in" filter="fade">
                                      <p:cBhvr>
                                        <p:cTn id="18" dur="500"/>
                                        <p:tgtEl>
                                          <p:spTgt spid="1947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459"/>
                                        </p:tgtEl>
                                        <p:attrNameLst>
                                          <p:attrName>style.visibility</p:attrName>
                                        </p:attrNameLst>
                                      </p:cBhvr>
                                      <p:to>
                                        <p:strVal val="visible"/>
                                      </p:to>
                                    </p:set>
                                    <p:animEffect transition="in" filter="fade">
                                      <p:cBhvr>
                                        <p:cTn id="21" dur="500"/>
                                        <p:tgtEl>
                                          <p:spTgt spid="1945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469"/>
                                        </p:tgtEl>
                                        <p:attrNameLst>
                                          <p:attrName>style.visibility</p:attrName>
                                        </p:attrNameLst>
                                      </p:cBhvr>
                                      <p:to>
                                        <p:strVal val="visible"/>
                                      </p:to>
                                    </p:set>
                                    <p:animEffect transition="in" filter="fade">
                                      <p:cBhvr>
                                        <p:cTn id="26" dur="500"/>
                                        <p:tgtEl>
                                          <p:spTgt spid="1946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462"/>
                                        </p:tgtEl>
                                        <p:attrNameLst>
                                          <p:attrName>style.visibility</p:attrName>
                                        </p:attrNameLst>
                                      </p:cBhvr>
                                      <p:to>
                                        <p:strVal val="visible"/>
                                      </p:to>
                                    </p:set>
                                    <p:animEffect transition="in" filter="fade">
                                      <p:cBhvr>
                                        <p:cTn id="29" dur="500"/>
                                        <p:tgtEl>
                                          <p:spTgt spid="1946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9470"/>
                                        </p:tgtEl>
                                        <p:attrNameLst>
                                          <p:attrName>style.visibility</p:attrName>
                                        </p:attrNameLst>
                                      </p:cBhvr>
                                      <p:to>
                                        <p:strVal val="visible"/>
                                      </p:to>
                                    </p:set>
                                    <p:animEffect transition="in" filter="fade">
                                      <p:cBhvr>
                                        <p:cTn id="34" dur="500"/>
                                        <p:tgtEl>
                                          <p:spTgt spid="1947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465"/>
                                        </p:tgtEl>
                                        <p:attrNameLst>
                                          <p:attrName>style.visibility</p:attrName>
                                        </p:attrNameLst>
                                      </p:cBhvr>
                                      <p:to>
                                        <p:strVal val="visible"/>
                                      </p:to>
                                    </p:set>
                                    <p:animEffect transition="in" filter="fade">
                                      <p:cBhvr>
                                        <p:cTn id="37" dur="500"/>
                                        <p:tgtEl>
                                          <p:spTgt spid="1946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471"/>
                                        </p:tgtEl>
                                        <p:attrNameLst>
                                          <p:attrName>style.visibility</p:attrName>
                                        </p:attrNameLst>
                                      </p:cBhvr>
                                      <p:to>
                                        <p:strVal val="visible"/>
                                      </p:to>
                                    </p:set>
                                    <p:animEffect transition="in" filter="fade">
                                      <p:cBhvr>
                                        <p:cTn id="42" dur="500"/>
                                        <p:tgtEl>
                                          <p:spTgt spid="1947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466"/>
                                        </p:tgtEl>
                                        <p:attrNameLst>
                                          <p:attrName>style.visibility</p:attrName>
                                        </p:attrNameLst>
                                      </p:cBhvr>
                                      <p:to>
                                        <p:strVal val="visible"/>
                                      </p:to>
                                    </p:set>
                                    <p:animEffect transition="in" filter="fade">
                                      <p:cBhvr>
                                        <p:cTn id="45" dur="500"/>
                                        <p:tgtEl>
                                          <p:spTgt spid="194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9472"/>
                                        </p:tgtEl>
                                        <p:attrNameLst>
                                          <p:attrName>style.visibility</p:attrName>
                                        </p:attrNameLst>
                                      </p:cBhvr>
                                      <p:to>
                                        <p:strVal val="visible"/>
                                      </p:to>
                                    </p:set>
                                    <p:animEffect transition="in" filter="fade">
                                      <p:cBhvr>
                                        <p:cTn id="50" dur="500"/>
                                        <p:tgtEl>
                                          <p:spTgt spid="1947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467"/>
                                        </p:tgtEl>
                                        <p:attrNameLst>
                                          <p:attrName>style.visibility</p:attrName>
                                        </p:attrNameLst>
                                      </p:cBhvr>
                                      <p:to>
                                        <p:strVal val="visible"/>
                                      </p:to>
                                    </p:set>
                                    <p:animEffect transition="in" filter="fade">
                                      <p:cBhvr>
                                        <p:cTn id="53" dur="500"/>
                                        <p:tgtEl>
                                          <p:spTgt spid="1946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9473"/>
                                        </p:tgtEl>
                                        <p:attrNameLst>
                                          <p:attrName>style.visibility</p:attrName>
                                        </p:attrNameLst>
                                      </p:cBhvr>
                                      <p:to>
                                        <p:strVal val="visible"/>
                                      </p:to>
                                    </p:set>
                                    <p:animEffect transition="in" filter="fade">
                                      <p:cBhvr>
                                        <p:cTn id="58" dur="500"/>
                                        <p:tgtEl>
                                          <p:spTgt spid="194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464"/>
                                        </p:tgtEl>
                                        <p:attrNameLst>
                                          <p:attrName>style.visibility</p:attrName>
                                        </p:attrNameLst>
                                      </p:cBhvr>
                                      <p:to>
                                        <p:strVal val="visible"/>
                                      </p:to>
                                    </p:set>
                                    <p:animEffect transition="in" filter="fade">
                                      <p:cBhvr>
                                        <p:cTn id="61" dur="500"/>
                                        <p:tgtEl>
                                          <p:spTgt spid="1946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9474"/>
                                        </p:tgtEl>
                                        <p:attrNameLst>
                                          <p:attrName>style.visibility</p:attrName>
                                        </p:attrNameLst>
                                      </p:cBhvr>
                                      <p:to>
                                        <p:strVal val="visible"/>
                                      </p:to>
                                    </p:set>
                                    <p:animEffect transition="in" filter="fade">
                                      <p:cBhvr>
                                        <p:cTn id="66" dur="500"/>
                                        <p:tgtEl>
                                          <p:spTgt spid="1947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9463"/>
                                        </p:tgtEl>
                                        <p:attrNameLst>
                                          <p:attrName>style.visibility</p:attrName>
                                        </p:attrNameLst>
                                      </p:cBhvr>
                                      <p:to>
                                        <p:strVal val="visible"/>
                                      </p:to>
                                    </p:set>
                                    <p:animEffect transition="in" filter="fade">
                                      <p:cBhvr>
                                        <p:cTn id="69"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8" grpId="0" animBg="1"/>
      <p:bldP spid="19459" grpId="0" animBg="1"/>
      <p:bldP spid="19460" grpId="0" animBg="1"/>
      <p:bldP spid="19461" grpId="0" animBg="1"/>
      <p:bldP spid="19462" grpId="0" animBg="1"/>
      <p:bldP spid="19463" grpId="0" animBg="1"/>
      <p:bldP spid="19464" grpId="0" animBg="1"/>
      <p:bldP spid="19465" grpId="0" animBg="1"/>
      <p:bldP spid="19466" grpId="0" animBg="1"/>
      <p:bldP spid="1946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r>
              <a:rPr lang="en-US" altLang="zh-TW"/>
              <a:t>Bank Organization</a:t>
            </a:r>
          </a:p>
        </p:txBody>
      </p:sp>
      <p:sp>
        <p:nvSpPr>
          <p:cNvPr id="291843" name="Rectangle 3"/>
          <p:cNvSpPr>
            <a:spLocks noGrp="1" noChangeArrowheads="1"/>
          </p:cNvSpPr>
          <p:nvPr>
            <p:ph idx="1"/>
          </p:nvPr>
        </p:nvSpPr>
        <p:spPr/>
        <p:txBody>
          <a:bodyPr/>
          <a:lstStyle/>
          <a:p>
            <a:r>
              <a:rPr lang="en-US" altLang="zh-TW"/>
              <a:t>Matrix management</a:t>
            </a:r>
          </a:p>
          <a:p>
            <a:r>
              <a:rPr lang="en-US" altLang="zh-TW"/>
              <a:t>Lines of business/lines of products</a:t>
            </a:r>
          </a:p>
          <a:p>
            <a:r>
              <a:rPr lang="en-US" altLang="zh-TW"/>
              <a:t>CRM and implications</a:t>
            </a:r>
          </a:p>
          <a:p>
            <a:r>
              <a:rPr lang="en-US" altLang="zh-TW"/>
              <a:t>Shifting strategies</a:t>
            </a:r>
          </a:p>
          <a:p>
            <a:r>
              <a:rPr lang="en-US" altLang="zh-TW"/>
              <a:t>Impact of bank mergers</a:t>
            </a:r>
          </a:p>
          <a:p>
            <a:r>
              <a:rPr lang="en-US" altLang="zh-TW"/>
              <a:t>Impact of bank regulation/deregulation</a:t>
            </a:r>
          </a:p>
        </p:txBody>
      </p:sp>
      <p:sp>
        <p:nvSpPr>
          <p:cNvPr id="25604" name="Slide Number Placeholder 5"/>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E9BD429B-784D-49C1-9BEA-ED2E2A84F09D}" type="slidenum">
              <a:rPr lang="en-US" altLang="en-US" sz="1400"/>
              <a:pPr/>
              <a:t>59</a:t>
            </a:fld>
            <a:endParaRPr lang="en-US" altLang="en-US" sz="1400"/>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Measuring Bank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1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1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1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1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1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Class discussion</a:t>
            </a:r>
          </a:p>
        </p:txBody>
      </p:sp>
      <p:sp>
        <p:nvSpPr>
          <p:cNvPr id="8" name="Content Placeholder 7"/>
          <p:cNvSpPr>
            <a:spLocks noGrp="1"/>
          </p:cNvSpPr>
          <p:nvPr>
            <p:ph idx="1"/>
          </p:nvPr>
        </p:nvSpPr>
        <p:spPr/>
        <p:txBody>
          <a:bodyPr/>
          <a:lstStyle/>
          <a:p>
            <a:r>
              <a:rPr lang="en-US" dirty="0"/>
              <a:t>What products and services do commercial banks offer to retail clients?</a:t>
            </a:r>
          </a:p>
          <a:p>
            <a:r>
              <a:rPr lang="en-US" dirty="0"/>
              <a:t>Who are the banks competitors?</a:t>
            </a:r>
          </a:p>
          <a:p>
            <a:r>
              <a:rPr lang="en-US" dirty="0"/>
              <a:t>What is the business model for retail banking v. wholesale banking?</a:t>
            </a:r>
          </a:p>
        </p:txBody>
      </p:sp>
      <p:sp>
        <p:nvSpPr>
          <p:cNvPr id="5" name="Slide Number Placeholder 4"/>
          <p:cNvSpPr>
            <a:spLocks noGrp="1"/>
          </p:cNvSpPr>
          <p:nvPr>
            <p:ph type="sldNum" sz="quarter" idx="10"/>
          </p:nvPr>
        </p:nvSpPr>
        <p:spPr/>
        <p:txBody>
          <a:bodyPr/>
          <a:lstStyle/>
          <a:p>
            <a:fld id="{FE14F51D-0618-4FC6-A8B1-B807AB824A9A}" type="slidenum">
              <a:rPr lang="en-US" altLang="en-US" smtClean="0"/>
              <a:pPr/>
              <a:t>6</a:t>
            </a:fld>
            <a:endParaRPr lang="en-US" altLang="en-US"/>
          </a:p>
        </p:txBody>
      </p:sp>
      <p:sp>
        <p:nvSpPr>
          <p:cNvPr id="6" name="Footer Placeholder 5"/>
          <p:cNvSpPr>
            <a:spLocks noGrp="1"/>
          </p:cNvSpPr>
          <p:nvPr>
            <p:ph type="ftr" sz="quarter" idx="11"/>
          </p:nvPr>
        </p:nvSpPr>
        <p:spPr/>
        <p:txBody>
          <a:bodyPr/>
          <a:lstStyle/>
          <a:p>
            <a:r>
              <a:rPr lang="en-US" altLang="en-US" dirty="0"/>
              <a:t>Class discussion: commercial banking</a:t>
            </a:r>
          </a:p>
        </p:txBody>
      </p:sp>
    </p:spTree>
    <p:extLst>
      <p:ext uri="{BB962C8B-B14F-4D97-AF65-F5344CB8AC3E}">
        <p14:creationId xmlns:p14="http://schemas.microsoft.com/office/powerpoint/2010/main" val="61177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r>
              <a:rPr lang="en-US" altLang="zh-TW"/>
              <a:t>Matrix Management</a:t>
            </a:r>
          </a:p>
        </p:txBody>
      </p:sp>
      <p:sp>
        <p:nvSpPr>
          <p:cNvPr id="26628" name="Slide Number Placeholder 4"/>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129AD1A7-AF7E-455B-8AE2-343AC4C5AF79}" type="slidenum">
              <a:rPr lang="en-US" altLang="en-US" sz="1400"/>
              <a:pPr/>
              <a:t>60</a:t>
            </a:fld>
            <a:endParaRPr lang="en-US" altLang="en-US" sz="1400"/>
          </a:p>
        </p:txBody>
      </p:sp>
      <p:graphicFrame>
        <p:nvGraphicFramePr>
          <p:cNvPr id="292867" name="Group 3"/>
          <p:cNvGraphicFramePr>
            <a:graphicFrameLocks noGrp="1"/>
          </p:cNvGraphicFramePr>
          <p:nvPr>
            <p:extLst>
              <p:ext uri="{D42A27DB-BD31-4B8C-83A1-F6EECF244321}">
                <p14:modId xmlns:p14="http://schemas.microsoft.com/office/powerpoint/2010/main" val="2467730464"/>
              </p:ext>
            </p:extLst>
          </p:nvPr>
        </p:nvGraphicFramePr>
        <p:xfrm>
          <a:off x="381000" y="1600200"/>
          <a:ext cx="8305800" cy="3879216"/>
        </p:xfrm>
        <a:graphic>
          <a:graphicData uri="http://schemas.openxmlformats.org/drawingml/2006/table">
            <a:tbl>
              <a:tblPr firstRow="1" firstCol="1" bandRow="1" bandCol="1">
                <a:tableStyleId>{69012ECD-51FC-41F1-AA8D-1B2483CD663E}</a:tableStyleId>
              </a:tblPr>
              <a:tblGrid>
                <a:gridCol w="1828800">
                  <a:extLst>
                    <a:ext uri="{9D8B030D-6E8A-4147-A177-3AD203B41FA5}">
                      <a16:colId xmlns:a16="http://schemas.microsoft.com/office/drawing/2014/main" val="20000"/>
                    </a:ext>
                  </a:extLst>
                </a:gridCol>
                <a:gridCol w="1493838">
                  <a:extLst>
                    <a:ext uri="{9D8B030D-6E8A-4147-A177-3AD203B41FA5}">
                      <a16:colId xmlns:a16="http://schemas.microsoft.com/office/drawing/2014/main" val="20001"/>
                    </a:ext>
                  </a:extLst>
                </a:gridCol>
                <a:gridCol w="1660525">
                  <a:extLst>
                    <a:ext uri="{9D8B030D-6E8A-4147-A177-3AD203B41FA5}">
                      <a16:colId xmlns:a16="http://schemas.microsoft.com/office/drawing/2014/main" val="20002"/>
                    </a:ext>
                  </a:extLst>
                </a:gridCol>
                <a:gridCol w="1660525">
                  <a:extLst>
                    <a:ext uri="{9D8B030D-6E8A-4147-A177-3AD203B41FA5}">
                      <a16:colId xmlns:a16="http://schemas.microsoft.com/office/drawing/2014/main" val="20003"/>
                    </a:ext>
                  </a:extLst>
                </a:gridCol>
                <a:gridCol w="1662112">
                  <a:extLst>
                    <a:ext uri="{9D8B030D-6E8A-4147-A177-3AD203B41FA5}">
                      <a16:colId xmlns:a16="http://schemas.microsoft.com/office/drawing/2014/main" val="20004"/>
                    </a:ext>
                  </a:extLst>
                </a:gridCol>
              </a:tblGrid>
              <a:tr h="3778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2000" u="none" strike="noStrike" cap="none" normalizeH="0" baseline="0">
                          <a:ln>
                            <a:noFill/>
                          </a:ln>
                          <a:effectLst/>
                        </a:rPr>
                        <a:t>US</a:t>
                      </a:r>
                      <a:endParaRPr kumimoji="0" lang="en-US" altLang="zh-TW" sz="2000" b="0" i="0" u="none" strike="noStrike" cap="none" normalizeH="0" baseline="0">
                        <a:ln>
                          <a:noFill/>
                        </a:ln>
                        <a:solidFill>
                          <a:schemeClr val="tx1"/>
                        </a:solidFill>
                        <a:effectLst/>
                        <a:latin typeface="+mn-lt"/>
                        <a:ea typeface="PMingLiU" pitchFamily="18" charset="-12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2000" u="none" strike="noStrike" cap="none" normalizeH="0" baseline="0">
                          <a:ln>
                            <a:noFill/>
                          </a:ln>
                          <a:effectLst/>
                        </a:rPr>
                        <a:t>EMEA</a:t>
                      </a:r>
                      <a:endParaRPr kumimoji="0" lang="en-US" altLang="zh-TW" sz="2000" b="0" i="0" u="none" strike="noStrike" cap="none" normalizeH="0" baseline="0">
                        <a:ln>
                          <a:noFill/>
                        </a:ln>
                        <a:solidFill>
                          <a:schemeClr val="tx1"/>
                        </a:solidFill>
                        <a:effectLst/>
                        <a:latin typeface="+mn-lt"/>
                        <a:ea typeface="PMingLiU" pitchFamily="18" charset="-12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2000" u="none" strike="noStrike" cap="none" normalizeH="0" baseline="0">
                          <a:ln>
                            <a:noFill/>
                          </a:ln>
                          <a:effectLst/>
                        </a:rPr>
                        <a:t>ASPAC</a:t>
                      </a:r>
                      <a:endParaRPr kumimoji="0" lang="en-US" altLang="zh-TW" sz="2000" b="0" i="0" u="none" strike="noStrike" cap="none" normalizeH="0" baseline="0">
                        <a:ln>
                          <a:noFill/>
                        </a:ln>
                        <a:solidFill>
                          <a:schemeClr val="tx1"/>
                        </a:solidFill>
                        <a:effectLst/>
                        <a:latin typeface="+mn-lt"/>
                        <a:ea typeface="PMingLiU" pitchFamily="18" charset="-12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2000" u="none" strike="noStrike" cap="none" normalizeH="0" baseline="0">
                          <a:ln>
                            <a:noFill/>
                          </a:ln>
                          <a:effectLst/>
                        </a:rPr>
                        <a:t>LATAM</a:t>
                      </a:r>
                      <a:endParaRPr kumimoji="0" lang="en-US" altLang="zh-TW" sz="2000" b="0" i="0" u="none" strike="noStrike" cap="none" normalizeH="0" baseline="0">
                        <a:ln>
                          <a:noFill/>
                        </a:ln>
                        <a:solidFill>
                          <a:schemeClr val="tx1"/>
                        </a:solidFill>
                        <a:effectLst/>
                        <a:latin typeface="+mn-lt"/>
                        <a:ea typeface="PMingLiU" pitchFamily="18" charset="-120"/>
                      </a:endParaRPr>
                    </a:p>
                  </a:txBody>
                  <a:tcPr horzOverflow="overflow"/>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2000" u="none" strike="noStrike" cap="none" normalizeH="0" baseline="0" dirty="0">
                          <a:ln>
                            <a:noFill/>
                          </a:ln>
                          <a:effectLst/>
                        </a:rPr>
                        <a:t>FX</a:t>
                      </a:r>
                      <a:endParaRPr kumimoji="0" lang="en-US" altLang="zh-TW" sz="2000" b="0" i="0" u="none" strike="noStrike" cap="none" normalizeH="0" baseline="0" dirty="0">
                        <a:ln>
                          <a:noFill/>
                        </a:ln>
                        <a:solidFill>
                          <a:schemeClr val="tx1"/>
                        </a:solidFill>
                        <a:effectLst/>
                        <a:latin typeface="+mn-lt"/>
                        <a:ea typeface="PMingLiU"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2000" u="none" strike="noStrike" cap="none" normalizeH="0" baseline="0">
                          <a:ln>
                            <a:noFill/>
                          </a:ln>
                          <a:effectLst/>
                        </a:rPr>
                        <a:t>MM</a:t>
                      </a:r>
                      <a:endParaRPr kumimoji="0" lang="en-US" altLang="zh-TW" sz="2000" b="0" i="0" u="none" strike="noStrike" cap="none" normalizeH="0" baseline="0">
                        <a:ln>
                          <a:noFill/>
                        </a:ln>
                        <a:solidFill>
                          <a:schemeClr val="tx1"/>
                        </a:solidFill>
                        <a:effectLst/>
                        <a:latin typeface="+mn-lt"/>
                        <a:ea typeface="PMingLiU"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5810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2000" u="none" strike="noStrike" cap="none" normalizeH="0" baseline="0">
                          <a:ln>
                            <a:noFill/>
                          </a:ln>
                          <a:effectLst/>
                        </a:rPr>
                        <a:t>DCM</a:t>
                      </a:r>
                      <a:endParaRPr kumimoji="0" lang="en-US" altLang="zh-TW" sz="2000" b="0" i="0" u="none" strike="noStrike" cap="none" normalizeH="0" baseline="0">
                        <a:ln>
                          <a:noFill/>
                        </a:ln>
                        <a:solidFill>
                          <a:schemeClr val="tx1"/>
                        </a:solidFill>
                        <a:effectLst/>
                        <a:latin typeface="+mn-lt"/>
                        <a:ea typeface="PMingLiU"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5810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2000" u="none" strike="noStrike" cap="none" normalizeH="0" baseline="0">
                          <a:ln>
                            <a:noFill/>
                          </a:ln>
                          <a:effectLst/>
                        </a:rPr>
                        <a:t>ECM</a:t>
                      </a:r>
                      <a:endParaRPr kumimoji="0" lang="en-US" altLang="zh-TW" sz="2000" b="0" i="0" u="none" strike="noStrike" cap="none" normalizeH="0" baseline="0">
                        <a:ln>
                          <a:noFill/>
                        </a:ln>
                        <a:solidFill>
                          <a:schemeClr val="tx1"/>
                        </a:solidFill>
                        <a:effectLst/>
                        <a:latin typeface="+mn-lt"/>
                        <a:ea typeface="PMingLiU"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2000" u="none" strike="noStrike" cap="none" normalizeH="0" baseline="0" dirty="0">
                          <a:ln>
                            <a:noFill/>
                          </a:ln>
                          <a:effectLst/>
                        </a:rPr>
                        <a:t>Derivatives</a:t>
                      </a:r>
                      <a:endParaRPr kumimoji="0" lang="en-US" altLang="zh-TW" sz="2000" b="0" i="0" u="none" strike="noStrike" cap="none" normalizeH="0" baseline="0" dirty="0">
                        <a:ln>
                          <a:noFill/>
                        </a:ln>
                        <a:solidFill>
                          <a:schemeClr val="tx1"/>
                        </a:solidFill>
                        <a:effectLst/>
                        <a:latin typeface="+mn-lt"/>
                        <a:ea typeface="PMingLiU"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5"/>
                  </a:ext>
                </a:extLst>
              </a:tr>
              <a:tr h="5810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TW" sz="2000" u="none" strike="noStrike" cap="none" normalizeH="0" baseline="0">
                          <a:ln>
                            <a:noFill/>
                          </a:ln>
                          <a:effectLst/>
                        </a:rPr>
                        <a:t>M&amp;A</a:t>
                      </a:r>
                      <a:endParaRPr kumimoji="0" lang="en-US" altLang="zh-TW" sz="2000" b="0" i="0" u="none" strike="noStrike" cap="none" normalizeH="0" baseline="0">
                        <a:ln>
                          <a:noFill/>
                        </a:ln>
                        <a:solidFill>
                          <a:schemeClr val="tx1"/>
                        </a:solidFill>
                        <a:effectLst/>
                        <a:latin typeface="+mn-lt"/>
                        <a:ea typeface="PMingLiU"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TW" altLang="zh-TW"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6"/>
                  </a:ext>
                </a:extLst>
              </a:tr>
            </a:tbl>
          </a:graphicData>
        </a:graphic>
      </p:graphicFrame>
      <p:sp>
        <p:nvSpPr>
          <p:cNvPr id="292917" name="AutoShape 53"/>
          <p:cNvSpPr>
            <a:spLocks noChangeArrowheads="1"/>
          </p:cNvSpPr>
          <p:nvPr/>
        </p:nvSpPr>
        <p:spPr bwMode="auto">
          <a:xfrm>
            <a:off x="609600" y="5410200"/>
            <a:ext cx="2209800" cy="685800"/>
          </a:xfrm>
          <a:prstGeom prst="wedgeEllipseCallout">
            <a:avLst>
              <a:gd name="adj1" fmla="val -15806"/>
              <a:gd name="adj2" fmla="val -99537"/>
            </a:avLst>
          </a:prstGeom>
          <a:solidFill>
            <a:schemeClr val="accent3">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anchor="ctr" anchorCtr="1"/>
          <a:lstStyle/>
          <a:p>
            <a:pPr algn="ctr"/>
            <a:r>
              <a:rPr lang="en-US" altLang="zh-TW" sz="2000" b="1" dirty="0">
                <a:solidFill>
                  <a:schemeClr val="tx1"/>
                </a:solidFill>
                <a:latin typeface="+mn-lt"/>
                <a:ea typeface="PMingLiU" pitchFamily="18" charset="-120"/>
              </a:rPr>
              <a:t>LOB</a:t>
            </a:r>
          </a:p>
        </p:txBody>
      </p:sp>
      <p:sp>
        <p:nvSpPr>
          <p:cNvPr id="292918" name="AutoShape 54"/>
          <p:cNvSpPr>
            <a:spLocks noChangeArrowheads="1"/>
          </p:cNvSpPr>
          <p:nvPr/>
        </p:nvSpPr>
        <p:spPr bwMode="auto">
          <a:xfrm>
            <a:off x="7239000" y="762000"/>
            <a:ext cx="1371600" cy="762000"/>
          </a:xfrm>
          <a:prstGeom prst="wedgeRoundRectCallout">
            <a:avLst>
              <a:gd name="adj1" fmla="val -64384"/>
              <a:gd name="adj2" fmla="val 86806"/>
              <a:gd name="adj3" fmla="val 16667"/>
            </a:avLst>
          </a:prstGeom>
          <a:solidFill>
            <a:schemeClr val="accent3">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anchor="ctr" anchorCtr="1"/>
          <a:lstStyle/>
          <a:p>
            <a:pPr algn="ctr"/>
            <a:r>
              <a:rPr lang="en-US" altLang="zh-TW" sz="2000" b="1">
                <a:solidFill>
                  <a:schemeClr val="tx1"/>
                </a:solidFill>
                <a:latin typeface="+mn-lt"/>
                <a:ea typeface="PMingLiU" pitchFamily="18" charset="-120"/>
              </a:rPr>
              <a:t>Markets</a:t>
            </a:r>
          </a:p>
        </p:txBody>
      </p:sp>
      <p:sp>
        <p:nvSpPr>
          <p:cNvPr id="11"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Measuring Bank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2917"/>
                                        </p:tgtEl>
                                        <p:attrNameLst>
                                          <p:attrName>style.visibility</p:attrName>
                                        </p:attrNameLst>
                                      </p:cBhvr>
                                      <p:to>
                                        <p:strVal val="visible"/>
                                      </p:to>
                                    </p:set>
                                    <p:animEffect transition="in" filter="fade">
                                      <p:cBhvr>
                                        <p:cTn id="7" dur="500"/>
                                        <p:tgtEl>
                                          <p:spTgt spid="2929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2918"/>
                                        </p:tgtEl>
                                        <p:attrNameLst>
                                          <p:attrName>style.visibility</p:attrName>
                                        </p:attrNameLst>
                                      </p:cBhvr>
                                      <p:to>
                                        <p:strVal val="visible"/>
                                      </p:to>
                                    </p:set>
                                    <p:animEffect transition="in" filter="fade">
                                      <p:cBhvr>
                                        <p:cTn id="12" dur="500"/>
                                        <p:tgtEl>
                                          <p:spTgt spid="292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917" grpId="0" animBg="1"/>
      <p:bldP spid="2929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dirty="0"/>
              <a:t>Derivatives in Asia: what is the level of development of derivatives market (on exchange and OTC) across Asia? What about China? What are the issues? Implications?</a:t>
            </a:r>
          </a:p>
        </p:txBody>
      </p:sp>
      <p:sp>
        <p:nvSpPr>
          <p:cNvPr id="3" name="Content Placeholder 2"/>
          <p:cNvSpPr>
            <a:spLocks noGrp="1"/>
          </p:cNvSpPr>
          <p:nvPr>
            <p:ph idx="1"/>
          </p:nvPr>
        </p:nvSpPr>
        <p:spPr/>
        <p:txBody>
          <a:bodyPr>
            <a:normAutofit/>
          </a:bodyPr>
          <a:lstStyle/>
          <a:p>
            <a:endParaRPr lang="en-US" dirty="0"/>
          </a:p>
          <a:p>
            <a:r>
              <a:rPr lang="en-US" dirty="0"/>
              <a:t>Group 5</a:t>
            </a:r>
          </a:p>
          <a:p>
            <a:r>
              <a:rPr lang="en-US" dirty="0"/>
              <a:t>Video</a:t>
            </a:r>
          </a:p>
          <a:p>
            <a:r>
              <a:rPr lang="en-US" dirty="0">
                <a:hlinkClick r:id="rId2"/>
              </a:rPr>
              <a:t>https://www.cnbc.com/video/2020/05/19/70percent-to-80percent-of-asia-investors-trades-are-in-derivatives-td-ameritrade.html</a:t>
            </a:r>
            <a:endParaRPr lang="en-US" dirty="0"/>
          </a:p>
          <a:p>
            <a:r>
              <a:rPr lang="en-US" dirty="0"/>
              <a:t>Article</a:t>
            </a:r>
          </a:p>
          <a:p>
            <a:r>
              <a:rPr lang="en-US" dirty="0">
                <a:hlinkClick r:id="rId3"/>
              </a:rPr>
              <a:t>https://www.institutionalinvestor.com/article/b18jf346frjd1v/the-growing-influence-of-asia-in-derivatives-trading</a:t>
            </a:r>
            <a:endParaRPr lang="en-US" dirty="0"/>
          </a:p>
          <a:p>
            <a:endParaRPr lang="en-US" dirty="0"/>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61</a:t>
            </a:fld>
            <a:endParaRPr lang="en-US" altLang="en-US"/>
          </a:p>
        </p:txBody>
      </p:sp>
      <p:sp>
        <p:nvSpPr>
          <p:cNvPr id="5" name="Footer Placeholder 4"/>
          <p:cNvSpPr>
            <a:spLocks noGrp="1"/>
          </p:cNvSpPr>
          <p:nvPr>
            <p:ph type="ftr" sz="quarter" idx="11"/>
          </p:nvPr>
        </p:nvSpPr>
        <p:spPr/>
        <p:txBody>
          <a:bodyPr/>
          <a:lstStyle/>
          <a:p>
            <a:r>
              <a:rPr lang="en-US" altLang="en-US"/>
              <a:t>Veronique Lafon-Vinais</a:t>
            </a:r>
          </a:p>
        </p:txBody>
      </p:sp>
    </p:spTree>
    <p:extLst>
      <p:ext uri="{BB962C8B-B14F-4D97-AF65-F5344CB8AC3E}">
        <p14:creationId xmlns:p14="http://schemas.microsoft.com/office/powerpoint/2010/main" val="23412389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(KLOs)</a:t>
            </a:r>
          </a:p>
        </p:txBody>
      </p:sp>
      <p:sp>
        <p:nvSpPr>
          <p:cNvPr id="3" name="Content Placeholder 2"/>
          <p:cNvSpPr>
            <a:spLocks noGrp="1"/>
          </p:cNvSpPr>
          <p:nvPr>
            <p:ph idx="1"/>
          </p:nvPr>
        </p:nvSpPr>
        <p:spPr/>
        <p:txBody>
          <a:bodyPr/>
          <a:lstStyle/>
          <a:p>
            <a:r>
              <a:rPr lang="en-US" dirty="0"/>
              <a:t>Understanding the various types of performance indicators</a:t>
            </a:r>
          </a:p>
          <a:p>
            <a:r>
              <a:rPr lang="en-US" dirty="0"/>
              <a:t>Understanding matrix management</a:t>
            </a:r>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62</a:t>
            </a:fld>
            <a:endParaRPr lang="en-US" altLang="en-US"/>
          </a:p>
        </p:txBody>
      </p:sp>
      <p:sp>
        <p:nvSpPr>
          <p:cNvPr id="5" name="Footer Placeholder 4"/>
          <p:cNvSpPr>
            <a:spLocks noGrp="1"/>
          </p:cNvSpPr>
          <p:nvPr>
            <p:ph type="ftr" sz="quarter" idx="11"/>
          </p:nvPr>
        </p:nvSpPr>
        <p:spPr/>
        <p:txBody>
          <a:bodyPr/>
          <a:lstStyle/>
          <a:p>
            <a:r>
              <a:rPr lang="en-US" altLang="en-US" dirty="0"/>
              <a:t>Summary</a:t>
            </a:r>
          </a:p>
        </p:txBody>
      </p:sp>
    </p:spTree>
    <p:extLst>
      <p:ext uri="{BB962C8B-B14F-4D97-AF65-F5344CB8AC3E}">
        <p14:creationId xmlns:p14="http://schemas.microsoft.com/office/powerpoint/2010/main" val="2928339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Course map</a:t>
            </a:r>
            <a:endParaRPr lang="zh-TW" altLang="en-US" dirty="0"/>
          </a:p>
        </p:txBody>
      </p:sp>
      <p:sp>
        <p:nvSpPr>
          <p:cNvPr id="3" name="Slide Number Placeholder 2"/>
          <p:cNvSpPr>
            <a:spLocks noGrp="1"/>
          </p:cNvSpPr>
          <p:nvPr>
            <p:ph type="sldNum" sz="quarter" idx="10"/>
          </p:nvPr>
        </p:nvSpPr>
        <p:spPr/>
        <p:txBody>
          <a:bodyPr/>
          <a:lstStyle/>
          <a:p>
            <a:fld id="{15245A1B-565C-4CC5-845E-37DFA763C3E7}" type="slidenum">
              <a:rPr lang="en-US" altLang="en-US" smtClean="0"/>
              <a:pPr/>
              <a:t>63</a:t>
            </a:fld>
            <a:endParaRPr lang="en-US" altLang="en-US"/>
          </a:p>
        </p:txBody>
      </p:sp>
      <p:sp>
        <p:nvSpPr>
          <p:cNvPr id="5" name="Rectangle 3"/>
          <p:cNvSpPr>
            <a:spLocks noChangeArrowheads="1"/>
          </p:cNvSpPr>
          <p:nvPr/>
        </p:nvSpPr>
        <p:spPr bwMode="auto">
          <a:xfrm>
            <a:off x="2286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cxnSp>
        <p:nvCxnSpPr>
          <p:cNvPr id="6" name="AutoShape 6"/>
          <p:cNvCxnSpPr>
            <a:cxnSpLocks noChangeShapeType="1"/>
            <a:endCxn id="5" idx="0"/>
          </p:cNvCxnSpPr>
          <p:nvPr/>
        </p:nvCxnSpPr>
        <p:spPr bwMode="auto">
          <a:xfrm rot="5400000">
            <a:off x="1466850" y="2838450"/>
            <a:ext cx="228600" cy="952500"/>
          </a:xfrm>
          <a:prstGeom prst="bentConnector3">
            <a:avLst>
              <a:gd name="adj1" fmla="val 50000"/>
            </a:avLst>
          </a:prstGeom>
          <a:noFill/>
          <a:ln w="9525">
            <a:solidFill>
              <a:schemeClr val="tx1"/>
            </a:solidFill>
            <a:miter lim="800000"/>
            <a:headEnd/>
            <a:tailEnd type="triangle" w="med" len="med"/>
          </a:ln>
        </p:spPr>
      </p:cxnSp>
      <p:sp>
        <p:nvSpPr>
          <p:cNvPr id="7" name="Rectangle 7"/>
          <p:cNvSpPr>
            <a:spLocks noChangeArrowheads="1"/>
          </p:cNvSpPr>
          <p:nvPr/>
        </p:nvSpPr>
        <p:spPr bwMode="auto">
          <a:xfrm>
            <a:off x="457200" y="44958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a:ea typeface="SimSun" pitchFamily="2" charset="-122"/>
              </a:rPr>
              <a:t>Commercial Banking</a:t>
            </a:r>
          </a:p>
        </p:txBody>
      </p:sp>
      <p:cxnSp>
        <p:nvCxnSpPr>
          <p:cNvPr id="8" name="AutoShape 9"/>
          <p:cNvCxnSpPr>
            <a:cxnSpLocks noChangeShapeType="1"/>
            <a:stCxn id="5" idx="2"/>
            <a:endCxn id="7" idx="1"/>
          </p:cNvCxnSpPr>
          <p:nvPr/>
        </p:nvCxnSpPr>
        <p:spPr bwMode="auto">
          <a:xfrm rot="5400000">
            <a:off x="4762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sp>
        <p:nvSpPr>
          <p:cNvPr id="9"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10"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11" name="Rectangle 10"/>
          <p:cNvSpPr/>
          <p:nvPr/>
        </p:nvSpPr>
        <p:spPr>
          <a:xfrm>
            <a:off x="2286000" y="3276600"/>
            <a:ext cx="6629400" cy="2895600"/>
          </a:xfrm>
          <a:prstGeom prst="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636587" indent="-457200">
              <a:buFont typeface="+mj-lt"/>
              <a:buAutoNum type="arabicPeriod"/>
            </a:pPr>
            <a:r>
              <a:rPr lang="en-US" altLang="zh-TW" sz="2000" dirty="0">
                <a:solidFill>
                  <a:schemeClr val="tx1"/>
                </a:solidFill>
              </a:rPr>
              <a:t>What are Commercial Banks?</a:t>
            </a:r>
          </a:p>
          <a:p>
            <a:pPr marL="636587" indent="-457200">
              <a:lnSpc>
                <a:spcPct val="200000"/>
              </a:lnSpc>
              <a:buFont typeface="+mj-lt"/>
              <a:buAutoNum type="arabicPeriod"/>
            </a:pPr>
            <a:r>
              <a:rPr lang="en-US" altLang="zh-TW" sz="2000" dirty="0">
                <a:solidFill>
                  <a:schemeClr val="tx1"/>
                </a:solidFill>
              </a:rPr>
              <a:t>Bank Management</a:t>
            </a:r>
          </a:p>
          <a:p>
            <a:pPr marL="636587" indent="-457200">
              <a:lnSpc>
                <a:spcPct val="200000"/>
              </a:lnSpc>
              <a:buFont typeface="+mj-lt"/>
              <a:buAutoNum type="arabicPeriod"/>
            </a:pPr>
            <a:r>
              <a:rPr lang="en-US" altLang="zh-TW" sz="2000" dirty="0">
                <a:solidFill>
                  <a:schemeClr val="tx1"/>
                </a:solidFill>
              </a:rPr>
              <a:t>Types of Risk in Banking</a:t>
            </a:r>
          </a:p>
          <a:p>
            <a:pPr marL="636587" indent="-457200">
              <a:lnSpc>
                <a:spcPct val="200000"/>
              </a:lnSpc>
              <a:buFont typeface="+mj-lt"/>
              <a:buAutoNum type="arabicPeriod"/>
            </a:pPr>
            <a:r>
              <a:rPr lang="en-US" altLang="zh-TW" sz="2000" dirty="0">
                <a:solidFill>
                  <a:schemeClr val="tx1"/>
                </a:solidFill>
              </a:rPr>
              <a:t>Measuring Bank Performance</a:t>
            </a:r>
          </a:p>
          <a:p>
            <a:pPr marL="636587" indent="-457200">
              <a:lnSpc>
                <a:spcPct val="200000"/>
              </a:lnSpc>
              <a:buFont typeface="+mj-lt"/>
              <a:buAutoNum type="arabicPeriod"/>
            </a:pPr>
            <a:r>
              <a:rPr lang="en-US" altLang="zh-TW" sz="2000" b="1" dirty="0">
                <a:solidFill>
                  <a:srgbClr val="C00000"/>
                </a:solidFill>
              </a:rPr>
              <a:t>Current Issues</a:t>
            </a:r>
          </a:p>
        </p:txBody>
      </p:sp>
      <p:sp>
        <p:nvSpPr>
          <p:cNvPr id="1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Current Issues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2"/>
          <p:cNvSpPr>
            <a:spLocks noGrp="1" noChangeArrowheads="1"/>
          </p:cNvSpPr>
          <p:nvPr>
            <p:ph type="title"/>
          </p:nvPr>
        </p:nvSpPr>
        <p:spPr/>
        <p:txBody>
          <a:bodyPr/>
          <a:lstStyle/>
          <a:p>
            <a:pPr eaLnBrk="1" hangingPunct="1"/>
            <a:r>
              <a:rPr lang="en-US" altLang="zh-TW">
                <a:ea typeface="PMingLiU" pitchFamily="18" charset="-120"/>
              </a:rPr>
              <a:t>Current issues in banking</a:t>
            </a:r>
          </a:p>
        </p:txBody>
      </p:sp>
      <p:sp>
        <p:nvSpPr>
          <p:cNvPr id="323587" name="Rectangle 3"/>
          <p:cNvSpPr>
            <a:spLocks noGrp="1" noChangeArrowheads="1"/>
          </p:cNvSpPr>
          <p:nvPr>
            <p:ph idx="1"/>
          </p:nvPr>
        </p:nvSpPr>
        <p:spPr/>
        <p:txBody>
          <a:bodyPr/>
          <a:lstStyle/>
          <a:p>
            <a:r>
              <a:rPr lang="en-US" altLang="zh-TW" dirty="0">
                <a:ea typeface="PMingLiU" pitchFamily="18" charset="-120"/>
              </a:rPr>
              <a:t>Regulatory pressure </a:t>
            </a:r>
          </a:p>
          <a:p>
            <a:pPr eaLnBrk="1" hangingPunct="1"/>
            <a:r>
              <a:rPr lang="en-US" altLang="zh-TW" dirty="0">
                <a:ea typeface="PMingLiU" pitchFamily="18" charset="-120"/>
              </a:rPr>
              <a:t>New entrants</a:t>
            </a:r>
          </a:p>
          <a:p>
            <a:pPr eaLnBrk="1" hangingPunct="1"/>
            <a:r>
              <a:rPr lang="en-US" altLang="zh-TW" dirty="0">
                <a:ea typeface="PMingLiU" pitchFamily="18" charset="-120"/>
              </a:rPr>
              <a:t>Technology/</a:t>
            </a:r>
            <a:r>
              <a:rPr lang="en-US" altLang="zh-TW" dirty="0" err="1">
                <a:ea typeface="PMingLiU" pitchFamily="18" charset="-120"/>
              </a:rPr>
              <a:t>FinTech</a:t>
            </a:r>
            <a:endParaRPr lang="en-US" altLang="zh-TW" dirty="0">
              <a:ea typeface="PMingLiU" pitchFamily="18" charset="-120"/>
            </a:endParaRPr>
          </a:p>
          <a:p>
            <a:pPr eaLnBrk="1" hangingPunct="1"/>
            <a:r>
              <a:rPr lang="en-US" altLang="zh-TW" dirty="0">
                <a:ea typeface="PMingLiU" pitchFamily="18" charset="-120"/>
              </a:rPr>
              <a:t>Shadow banking</a:t>
            </a:r>
          </a:p>
          <a:p>
            <a:pPr eaLnBrk="1" hangingPunct="1"/>
            <a:endParaRPr lang="en-US" altLang="zh-TW" dirty="0">
              <a:ea typeface="PMingLiU" pitchFamily="18" charset="-120"/>
            </a:endParaRPr>
          </a:p>
        </p:txBody>
      </p:sp>
      <p:sp>
        <p:nvSpPr>
          <p:cNvPr id="77828" name="Slide Number Placeholder 5"/>
          <p:cNvSpPr>
            <a:spLocks noGrp="1"/>
          </p:cNvSpPr>
          <p:nvPr>
            <p:ph type="sldNum" sz="quarter" idx="10"/>
          </p:nvPr>
        </p:nvSpPr>
        <p:spPr>
          <a:noFill/>
          <a:ln>
            <a:miter lim="800000"/>
            <a:headEnd/>
            <a:tailEnd/>
          </a:ln>
        </p:spPr>
        <p:txBody>
          <a:bodyPr vert="horz" wrap="square" lIns="91440" tIns="45720" rIns="91440" bIns="45720" numCol="1" anchor="ctr" anchorCtr="0" compatLnSpc="1">
            <a:prstTxWarp prst="textNoShape">
              <a:avLst/>
            </a:prstTxWarp>
          </a:bodyPr>
          <a:lstStyle/>
          <a:p>
            <a:fld id="{CCCB5BB1-6A83-4385-9AE7-10DF340EB5B6}" type="slidenum">
              <a:rPr lang="en-US" altLang="en-US" sz="1400"/>
              <a:pPr/>
              <a:t>64</a:t>
            </a:fld>
            <a:endParaRPr lang="en-US" altLang="en-US" sz="1400"/>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Current Issues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3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3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Banking discussion: retail products &amp; services</a:t>
            </a:r>
          </a:p>
        </p:txBody>
      </p:sp>
      <p:sp>
        <p:nvSpPr>
          <p:cNvPr id="3" name="Content Placeholder 2"/>
          <p:cNvSpPr>
            <a:spLocks noGrp="1"/>
          </p:cNvSpPr>
          <p:nvPr>
            <p:ph sz="half" idx="1"/>
          </p:nvPr>
        </p:nvSpPr>
        <p:spPr/>
        <p:txBody>
          <a:bodyPr>
            <a:normAutofit lnSpcReduction="10000"/>
          </a:bodyPr>
          <a:lstStyle/>
          <a:p>
            <a:r>
              <a:rPr lang="en-US" dirty="0"/>
              <a:t>Lending</a:t>
            </a:r>
          </a:p>
          <a:p>
            <a:r>
              <a:rPr lang="en-US" dirty="0"/>
              <a:t>Deposits</a:t>
            </a:r>
          </a:p>
          <a:p>
            <a:r>
              <a:rPr lang="en-US" dirty="0"/>
              <a:t>Credit cards</a:t>
            </a:r>
          </a:p>
          <a:p>
            <a:r>
              <a:rPr lang="en-US" dirty="0"/>
              <a:t>Wealth management</a:t>
            </a:r>
          </a:p>
          <a:p>
            <a:r>
              <a:rPr lang="en-US" dirty="0"/>
              <a:t>Currency exchange</a:t>
            </a:r>
          </a:p>
          <a:p>
            <a:r>
              <a:rPr lang="en-US" dirty="0"/>
              <a:t>Insurance</a:t>
            </a:r>
          </a:p>
          <a:p>
            <a:r>
              <a:rPr lang="en-US" dirty="0"/>
              <a:t>Mortgage</a:t>
            </a:r>
          </a:p>
          <a:p>
            <a:r>
              <a:rPr lang="en-US" dirty="0"/>
              <a:t>Stock trading</a:t>
            </a:r>
          </a:p>
          <a:p>
            <a:r>
              <a:rPr lang="en-US" dirty="0"/>
              <a:t>Transfer services</a:t>
            </a:r>
          </a:p>
        </p:txBody>
      </p:sp>
      <p:sp>
        <p:nvSpPr>
          <p:cNvPr id="6" name="Content Placeholder 5"/>
          <p:cNvSpPr>
            <a:spLocks noGrp="1"/>
          </p:cNvSpPr>
          <p:nvPr>
            <p:ph sz="half" idx="2"/>
          </p:nvPr>
        </p:nvSpPr>
        <p:spPr/>
        <p:txBody>
          <a:bodyPr/>
          <a:lstStyle/>
          <a:p>
            <a:pPr>
              <a:lnSpc>
                <a:spcPct val="100000"/>
              </a:lnSpc>
            </a:pPr>
            <a:r>
              <a:rPr lang="en-US" dirty="0"/>
              <a:t>Branches</a:t>
            </a:r>
          </a:p>
          <a:p>
            <a:pPr>
              <a:lnSpc>
                <a:spcPct val="100000"/>
              </a:lnSpc>
            </a:pPr>
            <a:r>
              <a:rPr lang="en-US" dirty="0"/>
              <a:t>Education services about finance</a:t>
            </a:r>
          </a:p>
          <a:p>
            <a:pPr>
              <a:lnSpc>
                <a:spcPct val="100000"/>
              </a:lnSpc>
            </a:pPr>
            <a:r>
              <a:rPr lang="en-US" dirty="0"/>
              <a:t>Checking and savings account</a:t>
            </a:r>
          </a:p>
          <a:p>
            <a:pPr>
              <a:lnSpc>
                <a:spcPct val="100000"/>
              </a:lnSpc>
            </a:pPr>
            <a:r>
              <a:rPr lang="en-US" dirty="0"/>
              <a:t>CDs</a:t>
            </a:r>
          </a:p>
          <a:p>
            <a:pPr>
              <a:lnSpc>
                <a:spcPct val="100000"/>
              </a:lnSpc>
            </a:pPr>
            <a:r>
              <a:rPr lang="en-US" dirty="0"/>
              <a:t>Utility functions: safe deposit boxes; travelers checks</a:t>
            </a:r>
          </a:p>
          <a:p>
            <a:pPr>
              <a:lnSpc>
                <a:spcPct val="100000"/>
              </a:lnSpc>
            </a:pPr>
            <a:r>
              <a:rPr lang="en-US" dirty="0"/>
              <a:t>ATM</a:t>
            </a:r>
          </a:p>
          <a:p>
            <a:pPr>
              <a:lnSpc>
                <a:spcPct val="100000"/>
              </a:lnSpc>
            </a:pPr>
            <a:r>
              <a:rPr lang="en-US" dirty="0"/>
              <a:t>Advisory services for investments</a:t>
            </a:r>
          </a:p>
          <a:p>
            <a:pPr>
              <a:lnSpc>
                <a:spcPct val="100000"/>
              </a:lnSpc>
            </a:pPr>
            <a:r>
              <a:rPr lang="en-US" dirty="0"/>
              <a:t>Customers include SMEs</a:t>
            </a:r>
          </a:p>
          <a:p>
            <a:pPr>
              <a:lnSpc>
                <a:spcPct val="100000"/>
              </a:lnSpc>
            </a:pPr>
            <a:endParaRPr lang="en-US" dirty="0"/>
          </a:p>
          <a:p>
            <a:pPr>
              <a:lnSpc>
                <a:spcPct val="100000"/>
              </a:lnSpc>
            </a:pPr>
            <a:endParaRPr lang="en-US" dirty="0"/>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7</a:t>
            </a:fld>
            <a:endParaRPr lang="en-US" altLang="en-US"/>
          </a:p>
        </p:txBody>
      </p:sp>
      <p:sp>
        <p:nvSpPr>
          <p:cNvPr id="5" name="Footer Placeholder 4"/>
          <p:cNvSpPr>
            <a:spLocks noGrp="1"/>
          </p:cNvSpPr>
          <p:nvPr>
            <p:ph type="ftr" sz="quarter" idx="11"/>
          </p:nvPr>
        </p:nvSpPr>
        <p:spPr/>
        <p:txBody>
          <a:bodyPr/>
          <a:lstStyle/>
          <a:p>
            <a:r>
              <a:rPr lang="en-US" altLang="en-US"/>
              <a:t>Veronique Lafon-Vinais</a:t>
            </a:r>
          </a:p>
        </p:txBody>
      </p:sp>
    </p:spTree>
    <p:extLst>
      <p:ext uri="{BB962C8B-B14F-4D97-AF65-F5344CB8AC3E}">
        <p14:creationId xmlns:p14="http://schemas.microsoft.com/office/powerpoint/2010/main" val="293025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Banking discussion: bank competitors</a:t>
            </a:r>
          </a:p>
        </p:txBody>
      </p:sp>
      <p:sp>
        <p:nvSpPr>
          <p:cNvPr id="3" name="Content Placeholder 2"/>
          <p:cNvSpPr>
            <a:spLocks noGrp="1"/>
          </p:cNvSpPr>
          <p:nvPr>
            <p:ph sz="half" idx="1"/>
          </p:nvPr>
        </p:nvSpPr>
        <p:spPr>
          <a:xfrm>
            <a:off x="457200" y="1417638"/>
            <a:ext cx="4038600" cy="4708525"/>
          </a:xfrm>
        </p:spPr>
        <p:txBody>
          <a:bodyPr/>
          <a:lstStyle/>
          <a:p>
            <a:r>
              <a:rPr lang="en-US" dirty="0"/>
              <a:t>Fast lending services </a:t>
            </a:r>
          </a:p>
          <a:p>
            <a:r>
              <a:rPr lang="en-US" dirty="0"/>
              <a:t>Crypto currencies</a:t>
            </a:r>
          </a:p>
          <a:p>
            <a:r>
              <a:rPr lang="en-US" dirty="0"/>
              <a:t>Fintech companies: </a:t>
            </a:r>
            <a:r>
              <a:rPr lang="en-US" dirty="0" err="1"/>
              <a:t>Paypal</a:t>
            </a:r>
            <a:r>
              <a:rPr lang="en-US" dirty="0"/>
              <a:t>, Square (banks are too slow)</a:t>
            </a:r>
          </a:p>
          <a:p>
            <a:r>
              <a:rPr lang="en-US" dirty="0"/>
              <a:t>Online B2B platforms</a:t>
            </a:r>
          </a:p>
          <a:p>
            <a:r>
              <a:rPr lang="en-US" dirty="0"/>
              <a:t>Online companies like </a:t>
            </a:r>
            <a:r>
              <a:rPr lang="en-US" dirty="0" err="1"/>
              <a:t>Alipay</a:t>
            </a:r>
            <a:r>
              <a:rPr lang="en-US" dirty="0"/>
              <a:t> in China, Ant Financial</a:t>
            </a:r>
          </a:p>
          <a:p>
            <a:r>
              <a:rPr lang="en-US" dirty="0"/>
              <a:t>Retailers like Starbucks</a:t>
            </a:r>
          </a:p>
          <a:p>
            <a:pPr>
              <a:lnSpc>
                <a:spcPct val="100000"/>
              </a:lnSpc>
            </a:pPr>
            <a:r>
              <a:rPr lang="en-US" dirty="0"/>
              <a:t>Start ups providing solutions for SMEs to consolidate credit</a:t>
            </a:r>
          </a:p>
          <a:p>
            <a:endParaRPr lang="en-US" dirty="0"/>
          </a:p>
        </p:txBody>
      </p:sp>
      <p:sp>
        <p:nvSpPr>
          <p:cNvPr id="6" name="Content Placeholder 5"/>
          <p:cNvSpPr>
            <a:spLocks noGrp="1"/>
          </p:cNvSpPr>
          <p:nvPr>
            <p:ph sz="half" idx="2"/>
          </p:nvPr>
        </p:nvSpPr>
        <p:spPr>
          <a:xfrm>
            <a:off x="4724400" y="1385400"/>
            <a:ext cx="4038600" cy="4525963"/>
          </a:xfrm>
        </p:spPr>
        <p:txBody>
          <a:bodyPr/>
          <a:lstStyle/>
          <a:p>
            <a:pPr>
              <a:lnSpc>
                <a:spcPct val="100000"/>
              </a:lnSpc>
            </a:pPr>
            <a:r>
              <a:rPr lang="en-US" dirty="0"/>
              <a:t>Finance companies like UA</a:t>
            </a:r>
          </a:p>
          <a:p>
            <a:pPr>
              <a:lnSpc>
                <a:spcPct val="100000"/>
              </a:lnSpc>
            </a:pPr>
            <a:r>
              <a:rPr lang="en-US" dirty="0"/>
              <a:t>Financial companies that provide substitute to deposits</a:t>
            </a:r>
          </a:p>
          <a:p>
            <a:pPr>
              <a:lnSpc>
                <a:spcPct val="100000"/>
              </a:lnSpc>
            </a:pPr>
            <a:r>
              <a:rPr lang="en-US" dirty="0"/>
              <a:t>All companies that provide installment loans</a:t>
            </a:r>
          </a:p>
          <a:p>
            <a:pPr>
              <a:lnSpc>
                <a:spcPct val="100000"/>
              </a:lnSpc>
            </a:pPr>
            <a:r>
              <a:rPr lang="en-US" dirty="0"/>
              <a:t>Securities companies (apps for stock trading)</a:t>
            </a:r>
          </a:p>
          <a:p>
            <a:pPr>
              <a:lnSpc>
                <a:spcPct val="100000"/>
              </a:lnSpc>
            </a:pPr>
            <a:r>
              <a:rPr lang="en-US" dirty="0"/>
              <a:t>Companies offering their own credit cards</a:t>
            </a:r>
          </a:p>
          <a:p>
            <a:pPr>
              <a:lnSpc>
                <a:spcPct val="100000"/>
              </a:lnSpc>
            </a:pPr>
            <a:r>
              <a:rPr lang="en-US" dirty="0"/>
              <a:t>Investment banks</a:t>
            </a:r>
          </a:p>
          <a:p>
            <a:pPr>
              <a:lnSpc>
                <a:spcPct val="100000"/>
              </a:lnSpc>
            </a:pPr>
            <a:r>
              <a:rPr lang="en-US" dirty="0"/>
              <a:t>Credit unions</a:t>
            </a:r>
          </a:p>
          <a:p>
            <a:pPr>
              <a:lnSpc>
                <a:spcPct val="100000"/>
              </a:lnSpc>
            </a:pPr>
            <a:r>
              <a:rPr lang="en-US" dirty="0"/>
              <a:t>Corporates have investment banking/corporate finance</a:t>
            </a:r>
          </a:p>
          <a:p>
            <a:pPr>
              <a:lnSpc>
                <a:spcPct val="100000"/>
              </a:lnSpc>
            </a:pPr>
            <a:r>
              <a:rPr lang="en-US" dirty="0"/>
              <a:t>Government departments?</a:t>
            </a:r>
          </a:p>
          <a:p>
            <a:pPr>
              <a:lnSpc>
                <a:spcPct val="100000"/>
              </a:lnSpc>
            </a:pPr>
            <a:r>
              <a:rPr lang="en-US" dirty="0"/>
              <a:t>Buy Now Pay Later</a:t>
            </a:r>
          </a:p>
          <a:p>
            <a:pPr>
              <a:lnSpc>
                <a:spcPct val="100000"/>
              </a:lnSpc>
            </a:pPr>
            <a:endParaRPr lang="en-US" dirty="0"/>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8</a:t>
            </a:fld>
            <a:endParaRPr lang="en-US" altLang="en-US"/>
          </a:p>
        </p:txBody>
      </p:sp>
      <p:sp>
        <p:nvSpPr>
          <p:cNvPr id="5" name="Footer Placeholder 4"/>
          <p:cNvSpPr>
            <a:spLocks noGrp="1"/>
          </p:cNvSpPr>
          <p:nvPr>
            <p:ph type="ftr" sz="quarter" idx="11"/>
          </p:nvPr>
        </p:nvSpPr>
        <p:spPr/>
        <p:txBody>
          <a:bodyPr/>
          <a:lstStyle/>
          <a:p>
            <a:r>
              <a:rPr lang="en-US" altLang="en-US"/>
              <a:t>Veronique Lafon-Vinais</a:t>
            </a:r>
          </a:p>
        </p:txBody>
      </p:sp>
    </p:spTree>
    <p:extLst>
      <p:ext uri="{BB962C8B-B14F-4D97-AF65-F5344CB8AC3E}">
        <p14:creationId xmlns:p14="http://schemas.microsoft.com/office/powerpoint/2010/main" val="233884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Banking discussion: retail v. wholesale banking</a:t>
            </a:r>
          </a:p>
        </p:txBody>
      </p:sp>
      <p:sp>
        <p:nvSpPr>
          <p:cNvPr id="3" name="Content Placeholder 2"/>
          <p:cNvSpPr>
            <a:spLocks noGrp="1"/>
          </p:cNvSpPr>
          <p:nvPr>
            <p:ph sz="half" idx="1"/>
          </p:nvPr>
        </p:nvSpPr>
        <p:spPr/>
        <p:txBody>
          <a:bodyPr>
            <a:normAutofit fontScale="85000" lnSpcReduction="20000"/>
          </a:bodyPr>
          <a:lstStyle/>
          <a:p>
            <a:r>
              <a:rPr lang="en-US" dirty="0"/>
              <a:t>Customers are different: individual v. companies, large corporates, governments</a:t>
            </a:r>
          </a:p>
          <a:p>
            <a:r>
              <a:rPr lang="en-US" dirty="0"/>
              <a:t>Different size of transactions</a:t>
            </a:r>
          </a:p>
          <a:p>
            <a:r>
              <a:rPr lang="en-US" dirty="0"/>
              <a:t>Interest rate based for retail; fee based for wholesale</a:t>
            </a:r>
          </a:p>
          <a:p>
            <a:r>
              <a:rPr lang="en-US" dirty="0"/>
              <a:t>Using deposits for corporate lending</a:t>
            </a:r>
          </a:p>
          <a:p>
            <a:r>
              <a:rPr lang="en-US" dirty="0"/>
              <a:t>Brokerage services</a:t>
            </a:r>
          </a:p>
          <a:p>
            <a:r>
              <a:rPr lang="en-US" dirty="0"/>
              <a:t>Wholesale much bigger scale; retail give loans to individuals</a:t>
            </a:r>
          </a:p>
          <a:p>
            <a:r>
              <a:rPr lang="en-US" dirty="0"/>
              <a:t>Different objectives</a:t>
            </a:r>
          </a:p>
          <a:p>
            <a:r>
              <a:rPr lang="en-US" dirty="0"/>
              <a:t>Can offer discount based on scale</a:t>
            </a:r>
          </a:p>
        </p:txBody>
      </p:sp>
      <p:sp>
        <p:nvSpPr>
          <p:cNvPr id="6" name="Content Placeholder 5"/>
          <p:cNvSpPr>
            <a:spLocks noGrp="1"/>
          </p:cNvSpPr>
          <p:nvPr>
            <p:ph sz="half" idx="2"/>
          </p:nvPr>
        </p:nvSpPr>
        <p:spPr/>
        <p:txBody>
          <a:bodyPr/>
          <a:lstStyle/>
          <a:p>
            <a:pPr>
              <a:lnSpc>
                <a:spcPct val="100000"/>
              </a:lnSpc>
            </a:pPr>
            <a:r>
              <a:rPr lang="en-US" dirty="0"/>
              <a:t>Different value proposition: convenience, more dispersed services (retail)</a:t>
            </a:r>
          </a:p>
          <a:p>
            <a:pPr>
              <a:lnSpc>
                <a:spcPct val="100000"/>
              </a:lnSpc>
            </a:pPr>
            <a:r>
              <a:rPr lang="en-US" dirty="0"/>
              <a:t>Higher customer intimacy – customer relationship (wholesale)</a:t>
            </a:r>
          </a:p>
          <a:p>
            <a:pPr>
              <a:lnSpc>
                <a:spcPct val="100000"/>
              </a:lnSpc>
            </a:pPr>
            <a:r>
              <a:rPr lang="en-US" dirty="0"/>
              <a:t>Corporate finance advice (wholesale)</a:t>
            </a:r>
          </a:p>
          <a:p>
            <a:pPr>
              <a:lnSpc>
                <a:spcPct val="100000"/>
              </a:lnSpc>
            </a:pPr>
            <a:r>
              <a:rPr lang="en-US" dirty="0"/>
              <a:t>Collaborate with other banks</a:t>
            </a:r>
          </a:p>
          <a:p>
            <a:pPr>
              <a:lnSpc>
                <a:spcPct val="100000"/>
              </a:lnSpc>
            </a:pPr>
            <a:r>
              <a:rPr lang="en-US" dirty="0"/>
              <a:t>High origination costs</a:t>
            </a:r>
          </a:p>
        </p:txBody>
      </p:sp>
      <p:sp>
        <p:nvSpPr>
          <p:cNvPr id="4" name="Slide Number Placeholder 3"/>
          <p:cNvSpPr>
            <a:spLocks noGrp="1"/>
          </p:cNvSpPr>
          <p:nvPr>
            <p:ph type="sldNum" sz="quarter" idx="10"/>
          </p:nvPr>
        </p:nvSpPr>
        <p:spPr/>
        <p:txBody>
          <a:bodyPr/>
          <a:lstStyle/>
          <a:p>
            <a:fld id="{71C1BE6E-502F-4575-97FB-50CE0D69CFE3}" type="slidenum">
              <a:rPr lang="en-US" altLang="en-US" smtClean="0"/>
              <a:pPr/>
              <a:t>9</a:t>
            </a:fld>
            <a:endParaRPr lang="en-US" altLang="en-US"/>
          </a:p>
        </p:txBody>
      </p:sp>
      <p:sp>
        <p:nvSpPr>
          <p:cNvPr id="5" name="Footer Placeholder 4"/>
          <p:cNvSpPr>
            <a:spLocks noGrp="1"/>
          </p:cNvSpPr>
          <p:nvPr>
            <p:ph type="ftr" sz="quarter" idx="11"/>
          </p:nvPr>
        </p:nvSpPr>
        <p:spPr/>
        <p:txBody>
          <a:bodyPr/>
          <a:lstStyle/>
          <a:p>
            <a:r>
              <a:rPr lang="en-US" altLang="en-US"/>
              <a:t>Veronique Lafon-Vinais</a:t>
            </a:r>
          </a:p>
        </p:txBody>
      </p:sp>
    </p:spTree>
    <p:extLst>
      <p:ext uri="{BB962C8B-B14F-4D97-AF65-F5344CB8AC3E}">
        <p14:creationId xmlns:p14="http://schemas.microsoft.com/office/powerpoint/2010/main" val="3227705808"/>
      </p:ext>
    </p:extLst>
  </p:cSld>
  <p:clrMapOvr>
    <a:masterClrMapping/>
  </p:clrMapOvr>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3" ma:contentTypeDescription="Create a new document." ma:contentTypeScope="" ma:versionID="2453ae604f3510ece19b7fcec74cbe32">
  <xsd:schema xmlns:xsd="http://www.w3.org/2001/XMLSchema" xmlns:xs="http://www.w3.org/2001/XMLSchema" xmlns:p="http://schemas.microsoft.com/office/2006/metadata/properties" xmlns:ns3="eade027f-faa8-4d0b-811b-220684f1c7d6" xmlns:ns4="4b9e29de-6306-42e0-9b78-a8f04289eb8a" targetNamespace="http://schemas.microsoft.com/office/2006/metadata/properties" ma:root="true" ma:fieldsID="ab66db41115c860044f0e7c2715c2953" ns3:_="" ns4:_="">
    <xsd:import namespace="eade027f-faa8-4d0b-811b-220684f1c7d6"/>
    <xsd:import namespace="4b9e29de-6306-42e0-9b78-a8f04289eb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9e29de-6306-42e0-9b78-a8f04289eb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E9D372-E380-4142-82F9-EE4B1BE64A1E}">
  <ds:schemaRefs>
    <ds:schemaRef ds:uri="http://purl.org/dc/terms/"/>
    <ds:schemaRef ds:uri="http://schemas.microsoft.com/office/2006/metadata/properties"/>
    <ds:schemaRef ds:uri="http://schemas.microsoft.com/office/2006/documentManagement/types"/>
    <ds:schemaRef ds:uri="http://www.w3.org/XML/1998/namespace"/>
    <ds:schemaRef ds:uri="eade027f-faa8-4d0b-811b-220684f1c7d6"/>
    <ds:schemaRef ds:uri="http://purl.org/dc/dcmitype/"/>
    <ds:schemaRef ds:uri="http://purl.org/dc/elements/1.1/"/>
    <ds:schemaRef ds:uri="http://schemas.microsoft.com/office/infopath/2007/PartnerControls"/>
    <ds:schemaRef ds:uri="http://schemas.openxmlformats.org/package/2006/metadata/core-properties"/>
    <ds:schemaRef ds:uri="4b9e29de-6306-42e0-9b78-a8f04289eb8a"/>
  </ds:schemaRefs>
</ds:datastoreItem>
</file>

<file path=customXml/itemProps2.xml><?xml version="1.0" encoding="utf-8"?>
<ds:datastoreItem xmlns:ds="http://schemas.openxmlformats.org/officeDocument/2006/customXml" ds:itemID="{174AF551-9897-4D20-932F-B0DF366C53C1}">
  <ds:schemaRefs>
    <ds:schemaRef ds:uri="http://schemas.microsoft.com/sharepoint/v3/contenttype/forms"/>
  </ds:schemaRefs>
</ds:datastoreItem>
</file>

<file path=customXml/itemProps3.xml><?xml version="1.0" encoding="utf-8"?>
<ds:datastoreItem xmlns:ds="http://schemas.openxmlformats.org/officeDocument/2006/customXml" ds:itemID="{6D43D95C-A982-4B03-9C95-195D5D574D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4b9e29de-6306-42e0-9b78-a8f04289eb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592</TotalTime>
  <Words>5194</Words>
  <Application>Microsoft Macintosh PowerPoint</Application>
  <PresentationFormat>On-screen Show (4:3)</PresentationFormat>
  <Paragraphs>926</Paragraphs>
  <Slides>64</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Comic Sans MS</vt:lpstr>
      <vt:lpstr>Times New Roman</vt:lpstr>
      <vt:lpstr>Wingdings</vt:lpstr>
      <vt:lpstr>Wingdings 2</vt:lpstr>
      <vt:lpstr>HKUST Business School</vt:lpstr>
      <vt:lpstr>FINA 1303 THE SELL-SIDE: COMMERCIAL BANKS</vt:lpstr>
      <vt:lpstr>Course Map</vt:lpstr>
      <vt:lpstr>Course map</vt:lpstr>
      <vt:lpstr>Banks as financial intermediaries</vt:lpstr>
      <vt:lpstr>Commercial Banks</vt:lpstr>
      <vt:lpstr>Class discussion</vt:lpstr>
      <vt:lpstr>Banking discussion: retail products &amp; services</vt:lpstr>
      <vt:lpstr>Banking discussion: bank competitors</vt:lpstr>
      <vt:lpstr>Banking discussion: retail v. wholesale banking</vt:lpstr>
      <vt:lpstr>Commercial Banking</vt:lpstr>
      <vt:lpstr>Mortgages in HK: what types of mortgages do banks offer? What are typical terms? Could we have a subprime crisis in HK?</vt:lpstr>
      <vt:lpstr>Forces shaping International Banking</vt:lpstr>
      <vt:lpstr>Commercial Banks</vt:lpstr>
      <vt:lpstr>Banks in the old days</vt:lpstr>
      <vt:lpstr>Banks today</vt:lpstr>
      <vt:lpstr>Multiple Role of Banks</vt:lpstr>
      <vt:lpstr>The very special role of banks: money creation</vt:lpstr>
      <vt:lpstr>Money creation: how it works</vt:lpstr>
      <vt:lpstr>Banks in Hong Kong: digital banking developments and implications</vt:lpstr>
      <vt:lpstr>PowerPoint Presentation</vt:lpstr>
      <vt:lpstr>PowerPoint Presentation</vt:lpstr>
      <vt:lpstr>PowerPoint Presentation</vt:lpstr>
      <vt:lpstr>Trends in banking industry</vt:lpstr>
      <vt:lpstr>Customers are increasingly turning to digital banking</vt:lpstr>
      <vt:lpstr>Banks in China: will digital banking replace traditional banking? </vt:lpstr>
      <vt:lpstr>Global Financial Intermediation</vt:lpstr>
      <vt:lpstr>SUMMARY (KLOs)</vt:lpstr>
      <vt:lpstr>Course map</vt:lpstr>
      <vt:lpstr>Class discussion</vt:lpstr>
      <vt:lpstr>Bank Management</vt:lpstr>
      <vt:lpstr>Liquidity Management Scenario 1</vt:lpstr>
      <vt:lpstr>Liquidity Management Scenario 2</vt:lpstr>
      <vt:lpstr>Liquidity Management 4 Possible actions for Bank B</vt:lpstr>
      <vt:lpstr>Liquidity Management 4 Possible actions for Bank B (Cont)</vt:lpstr>
      <vt:lpstr>Reserves</vt:lpstr>
      <vt:lpstr>ALM: Asset and Liability Management</vt:lpstr>
      <vt:lpstr>Off-Balance-Sheet Activities</vt:lpstr>
      <vt:lpstr>Capital Adequacy Management</vt:lpstr>
      <vt:lpstr>Test Your Understanding</vt:lpstr>
      <vt:lpstr>SUMMARY (KLOs)</vt:lpstr>
      <vt:lpstr>Course map</vt:lpstr>
      <vt:lpstr>Risk Management Basics</vt:lpstr>
      <vt:lpstr>Types of Risk in Banking</vt:lpstr>
      <vt:lpstr>Credit risk</vt:lpstr>
      <vt:lpstr>Credit Risk</vt:lpstr>
      <vt:lpstr>Credit risk in Asia: what is the level of NPLs (non performing loans) for banks in Asia? How has it evolved over time? Implications?</vt:lpstr>
      <vt:lpstr>Market risk</vt:lpstr>
      <vt:lpstr>Liquidity Risk</vt:lpstr>
      <vt:lpstr>Operational Risk</vt:lpstr>
      <vt:lpstr>Operational risks in banks in Asia: find recent incidents, what happened, consequences</vt:lpstr>
      <vt:lpstr>Legal &amp; Reputational Risks</vt:lpstr>
      <vt:lpstr>Reputational Risk for Financial Institutions: do we care? Examples in Asia</vt:lpstr>
      <vt:lpstr>Test Your Understanding</vt:lpstr>
      <vt:lpstr>SUMMARY (KLOs)</vt:lpstr>
      <vt:lpstr>Course map</vt:lpstr>
      <vt:lpstr>Measuring Bank Performance</vt:lpstr>
      <vt:lpstr>Key Indicators</vt:lpstr>
      <vt:lpstr>Key Constituencies</vt:lpstr>
      <vt:lpstr>Bank Organization</vt:lpstr>
      <vt:lpstr>Matrix Management</vt:lpstr>
      <vt:lpstr>Derivatives in Asia: what is the level of development of derivatives market (on exchange and OTC) across Asia? What about China? What are the issues? Implications?</vt:lpstr>
      <vt:lpstr>SUMMARY (KLOs)</vt:lpstr>
      <vt:lpstr>Course map</vt:lpstr>
      <vt:lpstr>Current issues in banking</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Commercial Banks</dc:title>
  <dc:creator>vlafon</dc:creator>
  <cp:lastModifiedBy>Ko Tsun LEUNG</cp:lastModifiedBy>
  <cp:revision>199</cp:revision>
  <cp:lastPrinted>2017-09-28T06:38:20Z</cp:lastPrinted>
  <dcterms:created xsi:type="dcterms:W3CDTF">2007-02-08T03:07:29Z</dcterms:created>
  <dcterms:modified xsi:type="dcterms:W3CDTF">2021-05-20T06:46:15Z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