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7" r:id="rId4"/>
  </p:sldMasterIdLst>
  <p:notesMasterIdLst>
    <p:notesMasterId r:id="rId56"/>
  </p:notesMasterIdLst>
  <p:handoutMasterIdLst>
    <p:handoutMasterId r:id="rId57"/>
  </p:handoutMasterIdLst>
  <p:sldIdLst>
    <p:sldId id="256" r:id="rId5"/>
    <p:sldId id="798" r:id="rId6"/>
    <p:sldId id="713" r:id="rId7"/>
    <p:sldId id="854" r:id="rId8"/>
    <p:sldId id="855" r:id="rId9"/>
    <p:sldId id="754" r:id="rId10"/>
    <p:sldId id="336" r:id="rId11"/>
    <p:sldId id="832" r:id="rId12"/>
    <p:sldId id="476" r:id="rId13"/>
    <p:sldId id="856" r:id="rId14"/>
    <p:sldId id="833" r:id="rId15"/>
    <p:sldId id="834" r:id="rId16"/>
    <p:sldId id="835" r:id="rId17"/>
    <p:sldId id="836" r:id="rId18"/>
    <p:sldId id="837" r:id="rId19"/>
    <p:sldId id="838" r:id="rId20"/>
    <p:sldId id="839" r:id="rId21"/>
    <p:sldId id="846" r:id="rId22"/>
    <p:sldId id="840" r:id="rId23"/>
    <p:sldId id="714" r:id="rId24"/>
    <p:sldId id="430" r:id="rId25"/>
    <p:sldId id="710" r:id="rId26"/>
    <p:sldId id="464" r:id="rId27"/>
    <p:sldId id="667" r:id="rId28"/>
    <p:sldId id="668" r:id="rId29"/>
    <p:sldId id="850" r:id="rId30"/>
    <p:sldId id="805" r:id="rId31"/>
    <p:sldId id="847" r:id="rId32"/>
    <p:sldId id="666" r:id="rId33"/>
    <p:sldId id="669" r:id="rId34"/>
    <p:sldId id="671" r:id="rId35"/>
    <p:sldId id="672" r:id="rId36"/>
    <p:sldId id="783" r:id="rId37"/>
    <p:sldId id="786" r:id="rId38"/>
    <p:sldId id="781" r:id="rId39"/>
    <p:sldId id="675" r:id="rId40"/>
    <p:sldId id="676" r:id="rId41"/>
    <p:sldId id="756" r:id="rId42"/>
    <p:sldId id="757" r:id="rId43"/>
    <p:sldId id="758" r:id="rId44"/>
    <p:sldId id="759" r:id="rId45"/>
    <p:sldId id="760" r:id="rId46"/>
    <p:sldId id="761" r:id="rId47"/>
    <p:sldId id="762" r:id="rId48"/>
    <p:sldId id="764" r:id="rId49"/>
    <p:sldId id="763" r:id="rId50"/>
    <p:sldId id="851" r:id="rId51"/>
    <p:sldId id="852" r:id="rId52"/>
    <p:sldId id="853" r:id="rId53"/>
    <p:sldId id="849" r:id="rId54"/>
    <p:sldId id="848" r:id="rId55"/>
  </p:sldIdLst>
  <p:sldSz cx="9144000" cy="6858000" type="screen4x3"/>
  <p:notesSz cx="9296400" cy="7010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88" userDrawn="1">
          <p15:clr>
            <a:srgbClr val="A4A3A4"/>
          </p15:clr>
        </p15:guide>
        <p15:guide id="2" pos="2923" userDrawn="1">
          <p15:clr>
            <a:srgbClr val="A4A3A4"/>
          </p15:clr>
        </p15:guide>
        <p15:guide id="3" orient="horz" pos="2208" userDrawn="1">
          <p15:clr>
            <a:srgbClr val="A4A3A4"/>
          </p15:clr>
        </p15:guide>
        <p15:guide id="4" pos="292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F0D2C2"/>
    <a:srgbClr val="FF0000"/>
    <a:srgbClr val="EAEAEA"/>
    <a:srgbClr val="C35FD7"/>
    <a:srgbClr val="0000FF"/>
    <a:srgbClr val="CCFFCC"/>
    <a:srgbClr val="E2D2FA"/>
    <a:srgbClr val="DDFBE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3792" autoAdjust="0"/>
  </p:normalViewPr>
  <p:slideViewPr>
    <p:cSldViewPr>
      <p:cViewPr varScale="1">
        <p:scale>
          <a:sx n="78" d="100"/>
          <a:sy n="78" d="100"/>
        </p:scale>
        <p:origin x="102" y="864"/>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48" d="100"/>
          <a:sy n="48" d="100"/>
        </p:scale>
        <p:origin x="-1950" y="-96"/>
      </p:cViewPr>
      <p:guideLst>
        <p:guide orient="horz" pos="2188"/>
        <p:guide pos="2923"/>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4029513" cy="350020"/>
          </a:xfrm>
          <a:prstGeom prst="rect">
            <a:avLst/>
          </a:prstGeom>
        </p:spPr>
        <p:txBody>
          <a:bodyPr vert="horz" lIns="90204" tIns="45101" rIns="90204" bIns="45101" rtlCol="0"/>
          <a:lstStyle>
            <a:lvl1pPr algn="l">
              <a:defRPr sz="1200"/>
            </a:lvl1pPr>
          </a:lstStyle>
          <a:p>
            <a:endParaRPr lang="zh-TW" altLang="en-US"/>
          </a:p>
        </p:txBody>
      </p:sp>
      <p:sp>
        <p:nvSpPr>
          <p:cNvPr id="3" name="Date Placeholder 2"/>
          <p:cNvSpPr>
            <a:spLocks noGrp="1"/>
          </p:cNvSpPr>
          <p:nvPr>
            <p:ph type="dt" sz="quarter" idx="1"/>
          </p:nvPr>
        </p:nvSpPr>
        <p:spPr>
          <a:xfrm>
            <a:off x="5264744" y="3"/>
            <a:ext cx="4029512" cy="350020"/>
          </a:xfrm>
          <a:prstGeom prst="rect">
            <a:avLst/>
          </a:prstGeom>
        </p:spPr>
        <p:txBody>
          <a:bodyPr vert="horz" lIns="90204" tIns="45101" rIns="90204" bIns="45101" rtlCol="0"/>
          <a:lstStyle>
            <a:lvl1pPr algn="r">
              <a:defRPr sz="1200"/>
            </a:lvl1pPr>
          </a:lstStyle>
          <a:p>
            <a:fld id="{D9AA4B05-D814-4E45-8253-D68785C1AE12}" type="datetimeFigureOut">
              <a:rPr lang="zh-TW" altLang="en-US" smtClean="0"/>
              <a:pPr/>
              <a:t>2021/3/16</a:t>
            </a:fld>
            <a:endParaRPr lang="zh-TW" altLang="en-US"/>
          </a:p>
        </p:txBody>
      </p:sp>
      <p:sp>
        <p:nvSpPr>
          <p:cNvPr id="4" name="Footer Placeholder 3"/>
          <p:cNvSpPr>
            <a:spLocks noGrp="1"/>
          </p:cNvSpPr>
          <p:nvPr>
            <p:ph type="ftr" sz="quarter" idx="2"/>
          </p:nvPr>
        </p:nvSpPr>
        <p:spPr>
          <a:xfrm>
            <a:off x="2" y="6658160"/>
            <a:ext cx="4029513" cy="351132"/>
          </a:xfrm>
          <a:prstGeom prst="rect">
            <a:avLst/>
          </a:prstGeom>
        </p:spPr>
        <p:txBody>
          <a:bodyPr vert="horz" lIns="90204" tIns="45101" rIns="90204" bIns="45101" rtlCol="0" anchor="b"/>
          <a:lstStyle>
            <a:lvl1pPr algn="l">
              <a:defRPr sz="1200"/>
            </a:lvl1pPr>
          </a:lstStyle>
          <a:p>
            <a:endParaRPr lang="zh-TW" altLang="en-US"/>
          </a:p>
        </p:txBody>
      </p:sp>
      <p:sp>
        <p:nvSpPr>
          <p:cNvPr id="5" name="Slide Number Placeholder 4"/>
          <p:cNvSpPr>
            <a:spLocks noGrp="1"/>
          </p:cNvSpPr>
          <p:nvPr>
            <p:ph type="sldNum" sz="quarter" idx="3"/>
          </p:nvPr>
        </p:nvSpPr>
        <p:spPr>
          <a:xfrm>
            <a:off x="5264744" y="6658160"/>
            <a:ext cx="4029512" cy="351132"/>
          </a:xfrm>
          <a:prstGeom prst="rect">
            <a:avLst/>
          </a:prstGeom>
        </p:spPr>
        <p:txBody>
          <a:bodyPr vert="horz" lIns="90204" tIns="45101" rIns="90204" bIns="45101" rtlCol="0" anchor="b"/>
          <a:lstStyle>
            <a:lvl1pPr algn="r">
              <a:defRPr sz="1200"/>
            </a:lvl1pPr>
          </a:lstStyle>
          <a:p>
            <a:fld id="{6A7622D8-0451-4C1F-984F-44654354DD8D}" type="slidenum">
              <a:rPr lang="zh-TW" altLang="en-US" smtClean="0"/>
              <a:pPr/>
              <a:t>‹#›</a:t>
            </a:fld>
            <a:endParaRPr lang="zh-TW" altLang="en-US"/>
          </a:p>
        </p:txBody>
      </p:sp>
    </p:spTree>
    <p:extLst>
      <p:ext uri="{BB962C8B-B14F-4D97-AF65-F5344CB8AC3E}">
        <p14:creationId xmlns:p14="http://schemas.microsoft.com/office/powerpoint/2010/main" val="21112058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5" name="Rectangle 3"/>
          <p:cNvSpPr>
            <a:spLocks noGrp="1" noChangeArrowheads="1"/>
          </p:cNvSpPr>
          <p:nvPr>
            <p:ph type="dt" idx="1"/>
          </p:nvPr>
        </p:nvSpPr>
        <p:spPr bwMode="auto">
          <a:xfrm>
            <a:off x="5266541" y="2"/>
            <a:ext cx="4027729" cy="349858"/>
          </a:xfrm>
          <a:prstGeom prst="rect">
            <a:avLst/>
          </a:prstGeom>
          <a:noFill/>
          <a:ln w="9525">
            <a:noFill/>
            <a:miter lim="800000"/>
            <a:headEnd/>
            <a:tailEnd/>
          </a:ln>
          <a:effectLst/>
        </p:spPr>
        <p:txBody>
          <a:bodyPr vert="horz" wrap="square" lIns="91257" tIns="45629" rIns="91257" bIns="45629" numCol="1" anchor="t" anchorCtr="0" compatLnSpc="1">
            <a:prstTxWarp prst="textNoShape">
              <a:avLst/>
            </a:prstTxWarp>
          </a:bodyPr>
          <a:lstStyle>
            <a:lvl1pPr algn="r" defTabSz="911824">
              <a:defRPr sz="1200"/>
            </a:lvl1pPr>
          </a:lstStyle>
          <a:p>
            <a:endParaRPr lang="en-US" altLang="zh-TW"/>
          </a:p>
        </p:txBody>
      </p:sp>
      <p:sp>
        <p:nvSpPr>
          <p:cNvPr id="8196" name="Rectangle 4"/>
          <p:cNvSpPr>
            <a:spLocks noGrp="1" noRot="1" noChangeAspect="1" noChangeArrowheads="1" noTextEdit="1"/>
          </p:cNvSpPr>
          <p:nvPr>
            <p:ph type="sldImg" idx="2"/>
          </p:nvPr>
        </p:nvSpPr>
        <p:spPr bwMode="auto">
          <a:xfrm>
            <a:off x="2708275" y="527050"/>
            <a:ext cx="3851275" cy="288925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929641" y="3558538"/>
            <a:ext cx="7437120" cy="2925422"/>
          </a:xfrm>
          <a:prstGeom prst="rect">
            <a:avLst/>
          </a:prstGeom>
          <a:noFill/>
          <a:ln w="9525">
            <a:noFill/>
            <a:miter lim="800000"/>
            <a:headEnd/>
            <a:tailEnd/>
          </a:ln>
          <a:effectLst/>
        </p:spPr>
        <p:txBody>
          <a:bodyPr vert="horz" wrap="square" lIns="91257" tIns="45629" rIns="91257" bIns="45629" numCol="1" anchor="t" anchorCtr="0" compatLnSpc="1">
            <a:prstTxWarp prst="textNoShape">
              <a:avLst/>
            </a:prstTxWarp>
          </a:body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p>
        </p:txBody>
      </p:sp>
      <p:sp>
        <p:nvSpPr>
          <p:cNvPr id="8198" name="Rectangle 6"/>
          <p:cNvSpPr>
            <a:spLocks noGrp="1" noChangeArrowheads="1"/>
          </p:cNvSpPr>
          <p:nvPr>
            <p:ph type="ftr" sz="quarter" idx="4"/>
          </p:nvPr>
        </p:nvSpPr>
        <p:spPr bwMode="auto">
          <a:xfrm>
            <a:off x="2" y="6659442"/>
            <a:ext cx="4027729" cy="349858"/>
          </a:xfrm>
          <a:prstGeom prst="rect">
            <a:avLst/>
          </a:prstGeom>
          <a:noFill/>
          <a:ln w="9525">
            <a:noFill/>
            <a:miter lim="800000"/>
            <a:headEnd/>
            <a:tailEnd/>
          </a:ln>
          <a:effectLst/>
        </p:spPr>
        <p:txBody>
          <a:bodyPr vert="horz" wrap="square" lIns="91257" tIns="45629" rIns="91257" bIns="45629" numCol="1" anchor="b" anchorCtr="0" compatLnSpc="1">
            <a:prstTxWarp prst="textNoShape">
              <a:avLst/>
            </a:prstTxWarp>
          </a:bodyPr>
          <a:lstStyle>
            <a:lvl1pPr defTabSz="911824">
              <a:defRPr sz="1200"/>
            </a:lvl1pPr>
          </a:lstStyle>
          <a:p>
            <a:endParaRPr lang="en-US" altLang="zh-TW"/>
          </a:p>
        </p:txBody>
      </p:sp>
      <p:sp>
        <p:nvSpPr>
          <p:cNvPr id="8199" name="Rectangle 7"/>
          <p:cNvSpPr>
            <a:spLocks noGrp="1" noChangeArrowheads="1"/>
          </p:cNvSpPr>
          <p:nvPr>
            <p:ph type="sldNum" sz="quarter" idx="5"/>
          </p:nvPr>
        </p:nvSpPr>
        <p:spPr bwMode="auto">
          <a:xfrm>
            <a:off x="5266541" y="6659442"/>
            <a:ext cx="4027729" cy="349858"/>
          </a:xfrm>
          <a:prstGeom prst="rect">
            <a:avLst/>
          </a:prstGeom>
          <a:noFill/>
          <a:ln w="9525">
            <a:noFill/>
            <a:miter lim="800000"/>
            <a:headEnd/>
            <a:tailEnd/>
          </a:ln>
          <a:effectLst/>
        </p:spPr>
        <p:txBody>
          <a:bodyPr vert="horz" wrap="square" lIns="91257" tIns="45629" rIns="91257" bIns="45629" numCol="1" anchor="b" anchorCtr="0" compatLnSpc="1">
            <a:prstTxWarp prst="textNoShape">
              <a:avLst/>
            </a:prstTxWarp>
          </a:bodyPr>
          <a:lstStyle>
            <a:lvl1pPr algn="r" defTabSz="911824">
              <a:defRPr sz="1200"/>
            </a:lvl1pPr>
          </a:lstStyle>
          <a:p>
            <a:fld id="{93A52177-F1C9-424E-B3B7-DA0A258DA442}" type="slidenum">
              <a:rPr lang="zh-TW" altLang="en-US"/>
              <a:pPr/>
              <a:t>‹#›</a:t>
            </a:fld>
            <a:endParaRPr lang="en-US" altLang="zh-TW"/>
          </a:p>
        </p:txBody>
      </p:sp>
    </p:spTree>
    <p:extLst>
      <p:ext uri="{BB962C8B-B14F-4D97-AF65-F5344CB8AC3E}">
        <p14:creationId xmlns:p14="http://schemas.microsoft.com/office/powerpoint/2010/main" val="279054251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3675" y="525463"/>
            <a:ext cx="3854450" cy="2892425"/>
          </a:xfrm>
        </p:spPr>
      </p:sp>
      <p:sp>
        <p:nvSpPr>
          <p:cNvPr id="3" name="Notes Placeholder 2"/>
          <p:cNvSpPr>
            <a:spLocks noGrp="1"/>
          </p:cNvSpPr>
          <p:nvPr>
            <p:ph type="body" idx="1"/>
          </p:nvPr>
        </p:nvSpPr>
        <p:spPr/>
        <p:txBody>
          <a:bodyPr>
            <a:normAutofit/>
          </a:bodyPr>
          <a:lstStyle/>
          <a:p>
            <a:endParaRPr lang="zh-TW" alt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2</a:t>
            </a:fld>
            <a:endParaRPr lang="en-US" altLang="zh-TW"/>
          </a:p>
        </p:txBody>
      </p:sp>
    </p:spTree>
    <p:extLst>
      <p:ext uri="{BB962C8B-B14F-4D97-AF65-F5344CB8AC3E}">
        <p14:creationId xmlns:p14="http://schemas.microsoft.com/office/powerpoint/2010/main" val="2737862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171213-E4D2-4D01-88F6-BC32CA471502}" type="slidenum">
              <a:rPr lang="zh-TW" altLang="en-US"/>
              <a:pPr/>
              <a:t>24</a:t>
            </a:fld>
            <a:endParaRPr lang="en-US" altLang="zh-TW"/>
          </a:p>
        </p:txBody>
      </p:sp>
      <p:sp>
        <p:nvSpPr>
          <p:cNvPr id="820226" name="Rectangle 2"/>
          <p:cNvSpPr>
            <a:spLocks noGrp="1" noRot="1" noChangeAspect="1" noChangeArrowheads="1" noTextEdit="1"/>
          </p:cNvSpPr>
          <p:nvPr>
            <p:ph type="sldImg"/>
          </p:nvPr>
        </p:nvSpPr>
        <p:spPr>
          <a:xfrm>
            <a:off x="2895600" y="525463"/>
            <a:ext cx="3505200" cy="2628900"/>
          </a:xfrm>
          <a:ln/>
        </p:spPr>
      </p:sp>
      <p:sp>
        <p:nvSpPr>
          <p:cNvPr id="820227" name="Rectangle 3"/>
          <p:cNvSpPr>
            <a:spLocks noGrp="1" noChangeArrowheads="1"/>
          </p:cNvSpPr>
          <p:nvPr>
            <p:ph type="body" idx="1"/>
          </p:nvPr>
        </p:nvSpPr>
        <p:spPr>
          <a:xfrm>
            <a:off x="1238813" y="3329720"/>
            <a:ext cx="6818781" cy="3155342"/>
          </a:xfrm>
        </p:spPr>
        <p:txBody>
          <a:bodyPr/>
          <a:lstStyle/>
          <a:p>
            <a:r>
              <a:rPr lang="en-US" altLang="zh-TW" dirty="0">
                <a:latin typeface="+mn-lt"/>
              </a:rPr>
              <a:t>Chinese Walls are a key ingredient of investment banking. They apply whether the entity is an “investment bank” or a “commercial banks” as long as it carries out investment banking activities such as M&amp;A and equity IPOs. In market parlance, being “inside the wall” means having access to </a:t>
            </a:r>
            <a:r>
              <a:rPr lang="en-US" altLang="zh-TW" dirty="0" err="1">
                <a:latin typeface="+mn-lt"/>
              </a:rPr>
              <a:t>priviledged</a:t>
            </a:r>
            <a:r>
              <a:rPr lang="en-US" altLang="zh-TW" dirty="0">
                <a:latin typeface="+mn-lt"/>
              </a:rPr>
              <a:t> information which could be used for “insider dealing”. Many rules and compliance policies deal with this aspect of the job, including more recent rules governing the separation of research and investment banking post –Spitzer settlements.</a:t>
            </a:r>
          </a:p>
        </p:txBody>
      </p:sp>
    </p:spTree>
    <p:extLst>
      <p:ext uri="{BB962C8B-B14F-4D97-AF65-F5344CB8AC3E}">
        <p14:creationId xmlns:p14="http://schemas.microsoft.com/office/powerpoint/2010/main" val="230864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E59003-1C15-4D0B-BAB0-00325951070A}" type="slidenum">
              <a:rPr lang="zh-TW" altLang="en-US"/>
              <a:pPr/>
              <a:t>25</a:t>
            </a:fld>
            <a:endParaRPr lang="en-US" altLang="zh-TW"/>
          </a:p>
        </p:txBody>
      </p:sp>
      <p:sp>
        <p:nvSpPr>
          <p:cNvPr id="822274" name="Rectangle 2"/>
          <p:cNvSpPr>
            <a:spLocks noGrp="1" noRot="1" noChangeAspect="1" noChangeArrowheads="1" noTextEdit="1"/>
          </p:cNvSpPr>
          <p:nvPr>
            <p:ph type="sldImg"/>
          </p:nvPr>
        </p:nvSpPr>
        <p:spPr>
          <a:xfrm>
            <a:off x="2895600" y="525463"/>
            <a:ext cx="3505200" cy="2628900"/>
          </a:xfrm>
          <a:ln/>
        </p:spPr>
      </p:sp>
      <p:sp>
        <p:nvSpPr>
          <p:cNvPr id="822275" name="Rectangle 3"/>
          <p:cNvSpPr>
            <a:spLocks noGrp="1" noChangeArrowheads="1"/>
          </p:cNvSpPr>
          <p:nvPr>
            <p:ph type="body" idx="1"/>
          </p:nvPr>
        </p:nvSpPr>
        <p:spPr>
          <a:xfrm>
            <a:off x="929641" y="3329720"/>
            <a:ext cx="7437120" cy="3155342"/>
          </a:xfrm>
        </p:spPr>
        <p:txBody>
          <a:bodyPr/>
          <a:lstStyle/>
          <a:p>
            <a:pPr>
              <a:lnSpc>
                <a:spcPct val="115000"/>
              </a:lnSpc>
              <a:spcAft>
                <a:spcPts val="987"/>
              </a:spcAft>
            </a:pPr>
            <a:r>
              <a:rPr lang="en-US" altLang="zh-TW" b="1" dirty="0">
                <a:ea typeface="PMingLiU"/>
                <a:cs typeface="Times New Roman"/>
              </a:rPr>
              <a:t>Corporate Finance</a:t>
            </a:r>
            <a:r>
              <a:rPr lang="en-US" altLang="zh-TW" dirty="0">
                <a:ea typeface="PMingLiU"/>
                <a:cs typeface="Times New Roman"/>
              </a:rPr>
              <a:t> generally performs 2 different functions: M&amp;A advisory and underwriting I.e. shepherding the process of raising capital for the company.</a:t>
            </a:r>
            <a:endParaRPr lang="zh-TW" altLang="zh-TW" dirty="0">
              <a:ea typeface="PMingLiU"/>
              <a:cs typeface="Times New Roman"/>
            </a:endParaRPr>
          </a:p>
          <a:p>
            <a:pPr marL="338264" indent="-338264">
              <a:lnSpc>
                <a:spcPct val="115000"/>
              </a:lnSpc>
              <a:spcAft>
                <a:spcPts val="987"/>
              </a:spcAft>
              <a:buFont typeface="Calibri"/>
              <a:buChar char="•"/>
            </a:pPr>
            <a:r>
              <a:rPr lang="en-US" altLang="zh-TW" dirty="0">
                <a:ea typeface="PMingLiU"/>
                <a:cs typeface="Times New Roman"/>
              </a:rPr>
              <a:t>Purple is the product specialists such as ECM, DCM and Derivatives.</a:t>
            </a:r>
            <a:endParaRPr lang="zh-TW" altLang="zh-TW" dirty="0">
              <a:ea typeface="PMingLiU"/>
              <a:cs typeface="Times New Roman"/>
            </a:endParaRPr>
          </a:p>
          <a:p>
            <a:pPr marL="338264" indent="-338264">
              <a:lnSpc>
                <a:spcPct val="115000"/>
              </a:lnSpc>
              <a:spcAft>
                <a:spcPts val="987"/>
              </a:spcAft>
              <a:buFont typeface="Calibri"/>
              <a:buChar char="•"/>
            </a:pPr>
            <a:r>
              <a:rPr lang="en-US" altLang="zh-TW" dirty="0">
                <a:ea typeface="PMingLiU"/>
                <a:cs typeface="Times New Roman"/>
              </a:rPr>
              <a:t>Blue is the support groups: Research, Credit, Risk Management and Corporate Finance Execution.</a:t>
            </a:r>
            <a:endParaRPr lang="zh-TW" altLang="zh-TW" dirty="0">
              <a:ea typeface="PMingLiU"/>
              <a:cs typeface="Times New Roman"/>
            </a:endParaRPr>
          </a:p>
          <a:p>
            <a:pPr marL="338264" indent="-338264">
              <a:lnSpc>
                <a:spcPct val="115000"/>
              </a:lnSpc>
              <a:spcAft>
                <a:spcPts val="987"/>
              </a:spcAft>
              <a:buFont typeface="Calibri"/>
              <a:buChar char="•"/>
            </a:pPr>
            <a:r>
              <a:rPr lang="en-US" altLang="zh-TW" dirty="0">
                <a:ea typeface="PMingLiU"/>
                <a:cs typeface="Times New Roman"/>
              </a:rPr>
              <a:t>Red circle represents the investment banking or corporate finance group. It includes bankers, corporate finance and M&amp;A, ECM and DCM (origination and syndication) and derivatives </a:t>
            </a:r>
            <a:r>
              <a:rPr lang="en-US" altLang="zh-TW" dirty="0" err="1">
                <a:ea typeface="PMingLiU"/>
                <a:cs typeface="Times New Roman"/>
              </a:rPr>
              <a:t>structurers</a:t>
            </a:r>
            <a:r>
              <a:rPr lang="en-US" altLang="zh-TW" dirty="0">
                <a:ea typeface="PMingLiU"/>
                <a:cs typeface="Times New Roman"/>
              </a:rPr>
              <a:t> who work on specific deals. M&amp;A has a specific sub-Wall with more restrictive rules than corporate finance, they operate strictly on a need-to-know basis. Credit and research have their own Chinese walls to prevent info being leaked prior to publication.</a:t>
            </a:r>
            <a:endParaRPr lang="zh-TW" altLang="zh-TW" dirty="0">
              <a:ea typeface="PMingLiU"/>
              <a:cs typeface="Times New Roman"/>
            </a:endParaRPr>
          </a:p>
          <a:p>
            <a:pPr marL="338264" indent="-338264">
              <a:lnSpc>
                <a:spcPct val="115000"/>
              </a:lnSpc>
              <a:spcAft>
                <a:spcPts val="987"/>
              </a:spcAft>
              <a:buFont typeface="Calibri"/>
              <a:buChar char="•"/>
            </a:pPr>
            <a:r>
              <a:rPr lang="en-US" altLang="zh-TW" dirty="0">
                <a:ea typeface="PMingLiU"/>
                <a:cs typeface="Times New Roman"/>
              </a:rPr>
              <a:t>For a particular client, a “Client Service Team” will typically be assembled, including the banker, CFE personnel and relevant product specialists</a:t>
            </a:r>
            <a:endParaRPr lang="zh-TW" altLang="zh-TW" dirty="0">
              <a:ea typeface="PMingLiU"/>
              <a:cs typeface="Times New Roman"/>
            </a:endParaRPr>
          </a:p>
          <a:p>
            <a:pPr marL="338264" indent="-338264">
              <a:lnSpc>
                <a:spcPct val="115000"/>
              </a:lnSpc>
              <a:spcAft>
                <a:spcPts val="987"/>
              </a:spcAft>
              <a:buFont typeface="Calibri"/>
              <a:buChar char="•"/>
            </a:pPr>
            <a:r>
              <a:rPr lang="en-US" altLang="zh-TW" dirty="0">
                <a:ea typeface="PMingLiU"/>
                <a:cs typeface="Times New Roman"/>
              </a:rPr>
              <a:t>Red circles and red lines represent Chinese Walls.</a:t>
            </a:r>
            <a:endParaRPr lang="zh-TW" altLang="zh-TW" dirty="0">
              <a:ea typeface="PMingLiU"/>
              <a:cs typeface="Times New Roman"/>
            </a:endParaRPr>
          </a:p>
          <a:p>
            <a:endParaRPr lang="en-US" altLang="zh-TW" dirty="0"/>
          </a:p>
        </p:txBody>
      </p:sp>
    </p:spTree>
    <p:extLst>
      <p:ext uri="{BB962C8B-B14F-4D97-AF65-F5344CB8AC3E}">
        <p14:creationId xmlns:p14="http://schemas.microsoft.com/office/powerpoint/2010/main" val="504697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A52177-F1C9-424E-B3B7-DA0A258DA442}" type="slidenum">
              <a:rPr lang="zh-TW" altLang="en-US" smtClean="0"/>
              <a:pPr/>
              <a:t>27</a:t>
            </a:fld>
            <a:endParaRPr lang="en-US" altLang="zh-TW"/>
          </a:p>
        </p:txBody>
      </p:sp>
    </p:spTree>
    <p:extLst>
      <p:ext uri="{BB962C8B-B14F-4D97-AF65-F5344CB8AC3E}">
        <p14:creationId xmlns:p14="http://schemas.microsoft.com/office/powerpoint/2010/main" val="1211431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4DDD6E-5B6B-49AE-B89C-C6DA6E20EA39}" type="slidenum">
              <a:rPr lang="zh-TW" altLang="en-US"/>
              <a:pPr/>
              <a:t>30</a:t>
            </a:fld>
            <a:endParaRPr lang="en-US" altLang="zh-TW"/>
          </a:p>
        </p:txBody>
      </p:sp>
      <p:sp>
        <p:nvSpPr>
          <p:cNvPr id="824322" name="Rectangle 2"/>
          <p:cNvSpPr>
            <a:spLocks noGrp="1" noRot="1" noChangeAspect="1" noChangeArrowheads="1" noTextEdit="1"/>
          </p:cNvSpPr>
          <p:nvPr>
            <p:ph type="sldImg"/>
          </p:nvPr>
        </p:nvSpPr>
        <p:spPr>
          <a:xfrm>
            <a:off x="2895600" y="525463"/>
            <a:ext cx="3505200" cy="2628900"/>
          </a:xfrm>
          <a:ln/>
        </p:spPr>
      </p:sp>
      <p:sp>
        <p:nvSpPr>
          <p:cNvPr id="824323" name="Rectangle 3"/>
          <p:cNvSpPr>
            <a:spLocks noGrp="1" noChangeArrowheads="1"/>
          </p:cNvSpPr>
          <p:nvPr>
            <p:ph type="body" idx="1"/>
          </p:nvPr>
        </p:nvSpPr>
        <p:spPr>
          <a:xfrm>
            <a:off x="929641" y="3329720"/>
            <a:ext cx="7437120" cy="3155342"/>
          </a:xfrm>
        </p:spPr>
        <p:txBody>
          <a:bodyPr/>
          <a:lstStyle/>
          <a:p>
            <a:pPr>
              <a:lnSpc>
                <a:spcPct val="115000"/>
              </a:lnSpc>
              <a:spcAft>
                <a:spcPts val="987"/>
              </a:spcAft>
            </a:pPr>
            <a:r>
              <a:rPr lang="en-US" altLang="zh-TW" dirty="0">
                <a:ea typeface="PMingLiU"/>
                <a:cs typeface="Times New Roman"/>
              </a:rPr>
              <a:t>Simplified version of interaction between banker and others.</a:t>
            </a:r>
            <a:endParaRPr lang="zh-TW" altLang="zh-TW" dirty="0">
              <a:ea typeface="PMingLiU"/>
              <a:cs typeface="Times New Roman"/>
            </a:endParaRPr>
          </a:p>
          <a:p>
            <a:pPr>
              <a:lnSpc>
                <a:spcPct val="115000"/>
              </a:lnSpc>
              <a:spcAft>
                <a:spcPts val="987"/>
              </a:spcAft>
            </a:pPr>
            <a:r>
              <a:rPr lang="en-US" altLang="zh-TW" dirty="0">
                <a:ea typeface="PMingLiU"/>
                <a:cs typeface="Times New Roman"/>
              </a:rPr>
              <a:t> </a:t>
            </a:r>
            <a:endParaRPr lang="zh-TW" altLang="zh-TW" dirty="0">
              <a:ea typeface="PMingLiU"/>
              <a:cs typeface="Times New Roman"/>
            </a:endParaRPr>
          </a:p>
          <a:p>
            <a:pPr>
              <a:lnSpc>
                <a:spcPct val="115000"/>
              </a:lnSpc>
              <a:spcAft>
                <a:spcPts val="987"/>
              </a:spcAft>
            </a:pPr>
            <a:r>
              <a:rPr lang="en-US" altLang="zh-TW" dirty="0">
                <a:ea typeface="PMingLiU"/>
                <a:cs typeface="Times New Roman"/>
              </a:rPr>
              <a:t>Bankers will generally report to head of investment banking/corporate finance (in IB) or head of corporate banking (CB) which is generally a geographical role, and may have a dotted line to global head of IB or corporate banking.</a:t>
            </a:r>
            <a:endParaRPr lang="zh-TW" altLang="zh-TW" dirty="0">
              <a:ea typeface="PMingLiU"/>
              <a:cs typeface="Times New Roman"/>
            </a:endParaRPr>
          </a:p>
          <a:p>
            <a:pPr>
              <a:lnSpc>
                <a:spcPct val="115000"/>
              </a:lnSpc>
              <a:spcAft>
                <a:spcPts val="987"/>
              </a:spcAft>
            </a:pPr>
            <a:r>
              <a:rPr lang="en-US" altLang="zh-TW" dirty="0">
                <a:ea typeface="PMingLiU"/>
                <a:cs typeface="Times New Roman"/>
              </a:rPr>
              <a:t> </a:t>
            </a:r>
            <a:endParaRPr lang="zh-TW" altLang="zh-TW" dirty="0">
              <a:ea typeface="PMingLiU"/>
              <a:cs typeface="Times New Roman"/>
            </a:endParaRPr>
          </a:p>
          <a:p>
            <a:pPr>
              <a:lnSpc>
                <a:spcPct val="115000"/>
              </a:lnSpc>
              <a:spcAft>
                <a:spcPts val="987"/>
              </a:spcAft>
            </a:pPr>
            <a:r>
              <a:rPr lang="en-US" altLang="zh-TW" dirty="0">
                <a:ea typeface="PMingLiU"/>
                <a:cs typeface="Times New Roman"/>
              </a:rPr>
              <a:t>Reporting lines may be more complex if bank arranged in industry groups.</a:t>
            </a:r>
            <a:endParaRPr lang="zh-TW" altLang="zh-TW" dirty="0">
              <a:ea typeface="PMingLiU"/>
              <a:cs typeface="Times New Roman"/>
            </a:endParaRPr>
          </a:p>
          <a:p>
            <a:pPr>
              <a:lnSpc>
                <a:spcPct val="115000"/>
              </a:lnSpc>
              <a:spcAft>
                <a:spcPts val="987"/>
              </a:spcAft>
            </a:pPr>
            <a:r>
              <a:rPr lang="en-US" altLang="zh-TW" dirty="0">
                <a:ea typeface="PMingLiU"/>
                <a:cs typeface="Times New Roman"/>
              </a:rPr>
              <a:t> </a:t>
            </a:r>
            <a:endParaRPr lang="zh-TW" altLang="zh-TW" dirty="0">
              <a:ea typeface="PMingLiU"/>
              <a:cs typeface="Times New Roman"/>
            </a:endParaRPr>
          </a:p>
          <a:p>
            <a:pPr>
              <a:lnSpc>
                <a:spcPct val="115000"/>
              </a:lnSpc>
              <a:spcAft>
                <a:spcPts val="987"/>
              </a:spcAft>
            </a:pPr>
            <a:r>
              <a:rPr lang="en-US" altLang="zh-TW" dirty="0">
                <a:ea typeface="PMingLiU"/>
                <a:cs typeface="Times New Roman"/>
              </a:rPr>
              <a:t>Typically some of the functions will be in different geographical locations, necessitating cross-time lines coordination (e.g. US banks).</a:t>
            </a:r>
            <a:endParaRPr lang="zh-TW" altLang="zh-TW" dirty="0">
              <a:ea typeface="PMingLiU"/>
              <a:cs typeface="Times New Roman"/>
            </a:endParaRPr>
          </a:p>
          <a:p>
            <a:pPr>
              <a:lnSpc>
                <a:spcPct val="115000"/>
              </a:lnSpc>
              <a:spcAft>
                <a:spcPts val="987"/>
              </a:spcAft>
            </a:pPr>
            <a:r>
              <a:rPr lang="en-US" altLang="zh-TW" dirty="0">
                <a:ea typeface="PMingLiU"/>
                <a:cs typeface="Times New Roman"/>
              </a:rPr>
              <a:t> </a:t>
            </a:r>
            <a:endParaRPr lang="zh-TW" altLang="zh-TW" dirty="0">
              <a:ea typeface="PMingLiU"/>
              <a:cs typeface="Times New Roman"/>
            </a:endParaRPr>
          </a:p>
          <a:p>
            <a:pPr>
              <a:lnSpc>
                <a:spcPct val="115000"/>
              </a:lnSpc>
              <a:spcAft>
                <a:spcPts val="987"/>
              </a:spcAft>
            </a:pPr>
            <a:r>
              <a:rPr lang="en-US" altLang="zh-TW" dirty="0">
                <a:ea typeface="PMingLiU"/>
                <a:cs typeface="Times New Roman"/>
              </a:rPr>
              <a:t>There will typically be regional banking teams and industry banking teams.</a:t>
            </a:r>
            <a:endParaRPr lang="zh-TW" altLang="zh-TW" dirty="0">
              <a:ea typeface="PMingLiU"/>
              <a:cs typeface="Times New Roman"/>
            </a:endParaRPr>
          </a:p>
          <a:p>
            <a:pPr>
              <a:lnSpc>
                <a:spcPct val="115000"/>
              </a:lnSpc>
              <a:spcAft>
                <a:spcPts val="987"/>
              </a:spcAft>
            </a:pPr>
            <a:r>
              <a:rPr lang="en-US" altLang="zh-TW" dirty="0">
                <a:ea typeface="PMingLiU"/>
                <a:cs typeface="Times New Roman"/>
              </a:rPr>
              <a:t> </a:t>
            </a:r>
            <a:endParaRPr lang="zh-TW" altLang="zh-TW" dirty="0">
              <a:ea typeface="PMingLiU"/>
              <a:cs typeface="Times New Roman"/>
            </a:endParaRPr>
          </a:p>
          <a:p>
            <a:pPr>
              <a:lnSpc>
                <a:spcPct val="115000"/>
              </a:lnSpc>
              <a:spcAft>
                <a:spcPts val="987"/>
              </a:spcAft>
            </a:pPr>
            <a:r>
              <a:rPr lang="en-US" altLang="zh-TW" dirty="0">
                <a:ea typeface="PMingLiU"/>
                <a:cs typeface="Times New Roman"/>
              </a:rPr>
              <a:t>In ML, the banker draws on resources form corporate finance execution which is a big component of corporate finance.</a:t>
            </a:r>
            <a:endParaRPr lang="zh-TW" altLang="zh-TW" dirty="0">
              <a:ea typeface="PMingLiU"/>
              <a:cs typeface="Times New Roman"/>
            </a:endParaRPr>
          </a:p>
          <a:p>
            <a:pPr>
              <a:lnSpc>
                <a:spcPct val="115000"/>
              </a:lnSpc>
              <a:spcAft>
                <a:spcPts val="987"/>
              </a:spcAft>
            </a:pPr>
            <a:r>
              <a:rPr lang="en-US" altLang="zh-TW" dirty="0">
                <a:ea typeface="PMingLiU"/>
                <a:cs typeface="Times New Roman"/>
              </a:rPr>
              <a:t> </a:t>
            </a:r>
            <a:endParaRPr lang="zh-TW" altLang="zh-TW" dirty="0">
              <a:ea typeface="PMingLiU"/>
              <a:cs typeface="Times New Roman"/>
            </a:endParaRPr>
          </a:p>
          <a:p>
            <a:pPr>
              <a:lnSpc>
                <a:spcPct val="115000"/>
              </a:lnSpc>
              <a:spcAft>
                <a:spcPts val="987"/>
              </a:spcAft>
            </a:pPr>
            <a:r>
              <a:rPr lang="en-US" altLang="zh-TW" dirty="0">
                <a:ea typeface="PMingLiU"/>
                <a:cs typeface="Times New Roman"/>
              </a:rPr>
              <a:t>The banker should prove to the customer that:</a:t>
            </a:r>
            <a:endParaRPr lang="zh-TW" altLang="zh-TW" dirty="0">
              <a:ea typeface="PMingLiU"/>
              <a:cs typeface="Times New Roman"/>
            </a:endParaRPr>
          </a:p>
          <a:p>
            <a:pPr marL="338264" indent="-338264">
              <a:lnSpc>
                <a:spcPct val="115000"/>
              </a:lnSpc>
              <a:spcAft>
                <a:spcPts val="987"/>
              </a:spcAft>
              <a:buFont typeface="Calibri"/>
              <a:buChar char="•"/>
            </a:pPr>
            <a:r>
              <a:rPr lang="en-US" altLang="zh-TW" dirty="0">
                <a:ea typeface="PMingLiU"/>
                <a:cs typeface="Times New Roman"/>
              </a:rPr>
              <a:t>He understands the customer’s business very well (big picture)</a:t>
            </a:r>
            <a:endParaRPr lang="zh-TW" altLang="zh-TW" dirty="0">
              <a:ea typeface="PMingLiU"/>
              <a:cs typeface="Times New Roman"/>
            </a:endParaRPr>
          </a:p>
          <a:p>
            <a:pPr marL="338264" indent="-338264">
              <a:lnSpc>
                <a:spcPct val="115000"/>
              </a:lnSpc>
              <a:spcAft>
                <a:spcPts val="987"/>
              </a:spcAft>
              <a:buFont typeface="Calibri"/>
              <a:buChar char="•"/>
            </a:pPr>
            <a:r>
              <a:rPr lang="en-US" altLang="zh-TW" dirty="0">
                <a:ea typeface="PMingLiU"/>
                <a:cs typeface="Times New Roman"/>
              </a:rPr>
              <a:t>He is very pro-active</a:t>
            </a:r>
            <a:endParaRPr lang="zh-TW" altLang="zh-TW" dirty="0">
              <a:ea typeface="PMingLiU"/>
              <a:cs typeface="Times New Roman"/>
            </a:endParaRPr>
          </a:p>
          <a:p>
            <a:pPr marL="338264" indent="-338264">
              <a:lnSpc>
                <a:spcPct val="115000"/>
              </a:lnSpc>
              <a:spcAft>
                <a:spcPts val="987"/>
              </a:spcAft>
              <a:buFont typeface="Calibri"/>
              <a:buChar char="•"/>
            </a:pPr>
            <a:r>
              <a:rPr lang="en-US" altLang="zh-TW" dirty="0">
                <a:ea typeface="PMingLiU"/>
                <a:cs typeface="Times New Roman"/>
              </a:rPr>
              <a:t>He is available at any time</a:t>
            </a:r>
            <a:endParaRPr lang="zh-TW" altLang="zh-TW" dirty="0">
              <a:ea typeface="PMingLiU"/>
              <a:cs typeface="Times New Roman"/>
            </a:endParaRPr>
          </a:p>
          <a:p>
            <a:endParaRPr lang="en-US" altLang="zh-TW" dirty="0"/>
          </a:p>
        </p:txBody>
      </p:sp>
    </p:spTree>
    <p:extLst>
      <p:ext uri="{BB962C8B-B14F-4D97-AF65-F5344CB8AC3E}">
        <p14:creationId xmlns:p14="http://schemas.microsoft.com/office/powerpoint/2010/main" val="2938036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FB2C4F-2B9D-477F-A254-4D3FC9BF88D6}" type="slidenum">
              <a:rPr lang="zh-TW" altLang="en-US"/>
              <a:pPr/>
              <a:t>31</a:t>
            </a:fld>
            <a:endParaRPr lang="en-US" altLang="zh-TW"/>
          </a:p>
        </p:txBody>
      </p:sp>
      <p:sp>
        <p:nvSpPr>
          <p:cNvPr id="828418" name="Rectangle 2"/>
          <p:cNvSpPr>
            <a:spLocks noGrp="1" noRot="1" noChangeAspect="1" noChangeArrowheads="1" noTextEdit="1"/>
          </p:cNvSpPr>
          <p:nvPr>
            <p:ph type="sldImg"/>
          </p:nvPr>
        </p:nvSpPr>
        <p:spPr>
          <a:xfrm>
            <a:off x="2895600" y="525463"/>
            <a:ext cx="3505200" cy="2628900"/>
          </a:xfrm>
          <a:ln/>
        </p:spPr>
      </p:sp>
      <p:sp>
        <p:nvSpPr>
          <p:cNvPr id="828419" name="Rectangle 3"/>
          <p:cNvSpPr>
            <a:spLocks noGrp="1" noChangeArrowheads="1"/>
          </p:cNvSpPr>
          <p:nvPr>
            <p:ph type="body" idx="1"/>
          </p:nvPr>
        </p:nvSpPr>
        <p:spPr>
          <a:xfrm>
            <a:off x="929641" y="3329720"/>
            <a:ext cx="7437120" cy="3155342"/>
          </a:xfrm>
        </p:spPr>
        <p:txBody>
          <a:bodyPr/>
          <a:lstStyle/>
          <a:p>
            <a:r>
              <a:rPr lang="en-US" altLang="zh-TW" dirty="0"/>
              <a:t>All the lines in the diagram above are not applicable to all product specialists, for example M&amp;A specialists won’t deal with sales teams or traders.</a:t>
            </a:r>
            <a:endParaRPr lang="zh-TW" altLang="zh-TW" dirty="0"/>
          </a:p>
          <a:p>
            <a:r>
              <a:rPr lang="en-US" altLang="zh-TW" dirty="0"/>
              <a:t> </a:t>
            </a:r>
            <a:endParaRPr lang="zh-TW" altLang="zh-TW" dirty="0"/>
          </a:p>
          <a:p>
            <a:r>
              <a:rPr lang="en-US" altLang="zh-TW" dirty="0"/>
              <a:t>Product specialists typically have multi-reporting lines: locally to country head and globally to product head. It can be further complicated depending on organizational structure.</a:t>
            </a:r>
            <a:endParaRPr lang="zh-TW" altLang="zh-TW" dirty="0"/>
          </a:p>
          <a:p>
            <a:r>
              <a:rPr lang="en-US" altLang="zh-TW" dirty="0"/>
              <a:t> </a:t>
            </a:r>
            <a:endParaRPr lang="zh-TW" altLang="zh-TW" dirty="0"/>
          </a:p>
          <a:p>
            <a:r>
              <a:rPr lang="en-US" altLang="zh-TW" dirty="0"/>
              <a:t>Product specialists may also have portfolios of “single product” clients i.e. customers that only buy one type of product from the bank and therefore don’t need a relationship banker assigned to them.</a:t>
            </a:r>
            <a:endParaRPr lang="zh-TW" altLang="zh-TW" dirty="0"/>
          </a:p>
        </p:txBody>
      </p:sp>
    </p:spTree>
    <p:extLst>
      <p:ext uri="{BB962C8B-B14F-4D97-AF65-F5344CB8AC3E}">
        <p14:creationId xmlns:p14="http://schemas.microsoft.com/office/powerpoint/2010/main" val="3669216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D92FCA-E09D-4EBC-8466-4D9A45D9B55E}" type="slidenum">
              <a:rPr lang="zh-TW" altLang="en-US"/>
              <a:pPr/>
              <a:t>32</a:t>
            </a:fld>
            <a:endParaRPr lang="en-US" altLang="zh-TW"/>
          </a:p>
        </p:txBody>
      </p:sp>
      <p:sp>
        <p:nvSpPr>
          <p:cNvPr id="830466" name="Rectangle 2"/>
          <p:cNvSpPr>
            <a:spLocks noGrp="1" noRot="1" noChangeAspect="1" noChangeArrowheads="1" noTextEdit="1"/>
          </p:cNvSpPr>
          <p:nvPr>
            <p:ph type="sldImg"/>
          </p:nvPr>
        </p:nvSpPr>
        <p:spPr>
          <a:xfrm>
            <a:off x="2895600" y="525463"/>
            <a:ext cx="3505200" cy="2628900"/>
          </a:xfrm>
          <a:ln/>
        </p:spPr>
      </p:sp>
      <p:sp>
        <p:nvSpPr>
          <p:cNvPr id="830467" name="Rectangle 3"/>
          <p:cNvSpPr>
            <a:spLocks noGrp="1" noChangeArrowheads="1"/>
          </p:cNvSpPr>
          <p:nvPr>
            <p:ph type="body" idx="1"/>
          </p:nvPr>
        </p:nvSpPr>
        <p:spPr>
          <a:xfrm>
            <a:off x="929641" y="3329720"/>
            <a:ext cx="7437120" cy="3155342"/>
          </a:xfrm>
        </p:spPr>
        <p:txBody>
          <a:bodyPr/>
          <a:lstStyle/>
          <a:p>
            <a:r>
              <a:rPr lang="en-US" altLang="zh-TW" dirty="0"/>
              <a:t>Information sources needs will vary according to the product </a:t>
            </a:r>
            <a:r>
              <a:rPr lang="en-US" altLang="zh-TW" dirty="0" err="1"/>
              <a:t>specialisation</a:t>
            </a:r>
            <a:r>
              <a:rPr lang="en-US" altLang="zh-TW" dirty="0"/>
              <a:t>.</a:t>
            </a:r>
          </a:p>
          <a:p>
            <a:endParaRPr lang="en-US" altLang="zh-TW" dirty="0"/>
          </a:p>
          <a:p>
            <a:r>
              <a:rPr lang="en-US" altLang="zh-TW" dirty="0"/>
              <a:t>We focus on the needs of originators, but ECM and DCM include </a:t>
            </a:r>
            <a:r>
              <a:rPr lang="en-US" altLang="zh-TW" b="1" dirty="0"/>
              <a:t>originators</a:t>
            </a:r>
            <a:r>
              <a:rPr lang="en-US" altLang="zh-TW" dirty="0"/>
              <a:t> and </a:t>
            </a:r>
            <a:r>
              <a:rPr lang="en-US" altLang="zh-TW" b="1" dirty="0"/>
              <a:t>syndication</a:t>
            </a:r>
            <a:r>
              <a:rPr lang="en-US" altLang="zh-TW" dirty="0"/>
              <a:t>; in investment banks, the traders and sales teams are separate and are not considered product specialists as such. Traders and sales are “outside the wall” for Chinese wall purposes.</a:t>
            </a:r>
          </a:p>
        </p:txBody>
      </p:sp>
    </p:spTree>
    <p:extLst>
      <p:ext uri="{BB962C8B-B14F-4D97-AF65-F5344CB8AC3E}">
        <p14:creationId xmlns:p14="http://schemas.microsoft.com/office/powerpoint/2010/main" val="3636457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F63E3F-4A10-4CEB-86FD-CDD501F5D802}" type="slidenum">
              <a:rPr lang="zh-TW" altLang="en-US"/>
              <a:pPr/>
              <a:t>36</a:t>
            </a:fld>
            <a:endParaRPr lang="en-US" altLang="zh-TW"/>
          </a:p>
        </p:txBody>
      </p:sp>
      <p:sp>
        <p:nvSpPr>
          <p:cNvPr id="836610" name="Rectangle 2"/>
          <p:cNvSpPr>
            <a:spLocks noGrp="1" noRot="1" noChangeAspect="1" noChangeArrowheads="1" noTextEdit="1"/>
          </p:cNvSpPr>
          <p:nvPr>
            <p:ph type="sldImg"/>
          </p:nvPr>
        </p:nvSpPr>
        <p:spPr>
          <a:xfrm>
            <a:off x="2895600" y="525463"/>
            <a:ext cx="3505200" cy="2628900"/>
          </a:xfrm>
          <a:ln/>
        </p:spPr>
      </p:sp>
      <p:sp>
        <p:nvSpPr>
          <p:cNvPr id="836611" name="Rectangle 3"/>
          <p:cNvSpPr>
            <a:spLocks noGrp="1" noChangeArrowheads="1"/>
          </p:cNvSpPr>
          <p:nvPr>
            <p:ph type="body" idx="1"/>
          </p:nvPr>
        </p:nvSpPr>
        <p:spPr>
          <a:xfrm>
            <a:off x="929641" y="3329720"/>
            <a:ext cx="7437120" cy="3155342"/>
          </a:xfrm>
        </p:spPr>
        <p:txBody>
          <a:bodyPr/>
          <a:lstStyle/>
          <a:p>
            <a:r>
              <a:rPr lang="en-US" altLang="zh-TW" b="1" dirty="0"/>
              <a:t>What do they do? Provide support to the bankers and product specialists in:</a:t>
            </a:r>
            <a:endParaRPr lang="zh-TW" altLang="zh-TW" dirty="0"/>
          </a:p>
          <a:p>
            <a:pPr lvl="0"/>
            <a:r>
              <a:rPr lang="en-US" altLang="zh-TW" dirty="0"/>
              <a:t>Preparing pitch books (includes gathering info from all parties, translation, presentation, printing, dispatching)</a:t>
            </a:r>
            <a:endParaRPr lang="zh-TW" altLang="zh-TW" dirty="0"/>
          </a:p>
          <a:p>
            <a:pPr lvl="0"/>
            <a:r>
              <a:rPr lang="en-US" altLang="zh-TW" dirty="0"/>
              <a:t>Crunching numbers (financial analysis, pro-forma forecasting, pro-forma valuation, C/F forecasting, sensitivity analysis, etc…)</a:t>
            </a:r>
            <a:endParaRPr lang="zh-TW" altLang="zh-TW" dirty="0"/>
          </a:p>
          <a:p>
            <a:pPr lvl="0"/>
            <a:r>
              <a:rPr lang="en-US" altLang="zh-TW" dirty="0"/>
              <a:t>Following up with product specialist on behalf of banker</a:t>
            </a:r>
            <a:endParaRPr lang="zh-TW" altLang="zh-TW" dirty="0"/>
          </a:p>
          <a:p>
            <a:pPr lvl="0"/>
            <a:r>
              <a:rPr lang="en-US" altLang="zh-TW" dirty="0"/>
              <a:t>Organization of </a:t>
            </a:r>
            <a:r>
              <a:rPr lang="en-US" altLang="zh-TW" dirty="0" err="1"/>
              <a:t>roadshows</a:t>
            </a:r>
            <a:r>
              <a:rPr lang="en-US" altLang="zh-TW" dirty="0"/>
              <a:t> (includes carrying suitcases!)</a:t>
            </a:r>
            <a:endParaRPr lang="zh-TW" altLang="zh-TW" dirty="0"/>
          </a:p>
          <a:p>
            <a:pPr lvl="0"/>
            <a:r>
              <a:rPr lang="en-US" altLang="zh-TW" dirty="0"/>
              <a:t>Taking notes in meetings and preparing call reports</a:t>
            </a:r>
            <a:endParaRPr lang="zh-TW" altLang="zh-TW" dirty="0"/>
          </a:p>
          <a:p>
            <a:pPr lvl="0"/>
            <a:r>
              <a:rPr lang="en-US" altLang="zh-TW" dirty="0"/>
              <a:t>Preparing weekly information reports for super-core or core clients (e.g., every week compiling a report to be sent by banker to client summarizing any news that may be of interest to client, for example, M&amp;A deal in same industry in other geographical area)</a:t>
            </a:r>
            <a:endParaRPr lang="zh-TW" altLang="zh-TW" dirty="0"/>
          </a:p>
          <a:p>
            <a:r>
              <a:rPr lang="en-US" altLang="zh-TW" dirty="0"/>
              <a:t> </a:t>
            </a:r>
            <a:endParaRPr lang="zh-TW" altLang="zh-TW" dirty="0"/>
          </a:p>
          <a:p>
            <a:r>
              <a:rPr lang="en-US" altLang="zh-TW" dirty="0"/>
              <a:t>The CFE head allocates resources according to urgency and client priority: e.g. if a banker needs something done for a super-core account, its top priority.</a:t>
            </a:r>
            <a:endParaRPr lang="zh-TW" altLang="zh-TW" dirty="0"/>
          </a:p>
          <a:p>
            <a:r>
              <a:rPr lang="en-US" altLang="zh-TW" dirty="0"/>
              <a:t> </a:t>
            </a:r>
            <a:endParaRPr lang="zh-TW" altLang="zh-TW" dirty="0"/>
          </a:p>
          <a:p>
            <a:r>
              <a:rPr lang="en-US" altLang="zh-TW" dirty="0"/>
              <a:t>Teams are geographically allocated and situated: e.g. Team A maybe South-East Asian clients and based in Singapore, team B HK and Taiwan based in HK, Team C Mainland China and based in Shanghai, Team D Korea and based in Korea…. </a:t>
            </a:r>
            <a:endParaRPr lang="zh-TW" altLang="zh-TW" dirty="0"/>
          </a:p>
          <a:p>
            <a:r>
              <a:rPr lang="en-US" altLang="zh-TW" dirty="0"/>
              <a:t> </a:t>
            </a:r>
            <a:endParaRPr lang="zh-TW" altLang="zh-TW" dirty="0"/>
          </a:p>
          <a:p>
            <a:r>
              <a:rPr lang="en-US" altLang="zh-TW" dirty="0"/>
              <a:t> </a:t>
            </a:r>
            <a:endParaRPr lang="zh-TW" altLang="zh-TW" dirty="0"/>
          </a:p>
          <a:p>
            <a:r>
              <a:rPr lang="en-US" altLang="zh-TW" b="1" dirty="0"/>
              <a:t>Typical organization is highly hierarchical, very structured:</a:t>
            </a:r>
            <a:endParaRPr lang="zh-TW" altLang="zh-TW" dirty="0"/>
          </a:p>
          <a:p>
            <a:r>
              <a:rPr lang="en-US" altLang="zh-TW" dirty="0"/>
              <a:t> </a:t>
            </a:r>
            <a:endParaRPr lang="zh-TW" altLang="zh-TW" dirty="0"/>
          </a:p>
          <a:p>
            <a:r>
              <a:rPr lang="en-US" altLang="zh-TW" dirty="0"/>
              <a:t>the “grunts” are the analysts, typically BA educated, fresh from university; they spend between 1 and 4 years as analysts before heading back to get an MBA. Essentially they do all the work, have no private life and are paid a pittance compared to higher ranks. They get a base salary, minimum benefits and a bonus which is a function of peer review assessment, hierarchy assessment, and department pool. Main motivation is survive and perform well enough to climb the ranks.</a:t>
            </a:r>
            <a:endParaRPr lang="zh-TW" altLang="zh-TW" dirty="0"/>
          </a:p>
          <a:p>
            <a:r>
              <a:rPr lang="en-US" altLang="zh-TW" dirty="0"/>
              <a:t> </a:t>
            </a:r>
            <a:endParaRPr lang="zh-TW" altLang="zh-TW" dirty="0"/>
          </a:p>
          <a:p>
            <a:r>
              <a:rPr lang="en-US" altLang="zh-TW" dirty="0"/>
              <a:t>Associates and above are typically MBAs; they will supervise a pool of analysts according to a strict hierarchical structure. For example, the executive summary in the </a:t>
            </a:r>
            <a:r>
              <a:rPr lang="en-US" altLang="zh-TW" dirty="0" err="1"/>
              <a:t>pitchbook</a:t>
            </a:r>
            <a:r>
              <a:rPr lang="en-US" altLang="zh-TW" dirty="0"/>
              <a:t> is drafted by the analysts, reviewed by each step of the hierarchy in expanding circles until ready to be sent to the banker and/or product specialist. It would be inconceivable for a banker to go to an analyst directly without going through the hierarchy.</a:t>
            </a:r>
            <a:endParaRPr lang="zh-TW" altLang="zh-TW" dirty="0"/>
          </a:p>
          <a:p>
            <a:r>
              <a:rPr lang="en-US" altLang="zh-TW" dirty="0"/>
              <a:t> </a:t>
            </a:r>
            <a:endParaRPr lang="zh-TW" altLang="zh-TW" dirty="0"/>
          </a:p>
          <a:p>
            <a:r>
              <a:rPr lang="en-US" altLang="zh-TW" dirty="0"/>
              <a:t>Associates and above have a base salary and benefits according to title and experience, and a bonus based on peer review assessment, hierarchy assessment, and department pool.</a:t>
            </a:r>
            <a:endParaRPr lang="zh-TW" altLang="zh-TW" dirty="0"/>
          </a:p>
          <a:p>
            <a:r>
              <a:rPr lang="en-US" altLang="zh-TW" dirty="0"/>
              <a:t> </a:t>
            </a:r>
            <a:endParaRPr lang="zh-TW" altLang="zh-TW" dirty="0"/>
          </a:p>
          <a:p>
            <a:r>
              <a:rPr lang="en-US" altLang="zh-TW" dirty="0"/>
              <a:t>Main motivation is to move up the ranks to the coveted position of relationship banker or product specialist (generally M&amp;A).</a:t>
            </a:r>
            <a:endParaRPr lang="zh-TW" altLang="zh-TW" dirty="0"/>
          </a:p>
          <a:p>
            <a:r>
              <a:rPr lang="en-US" altLang="zh-TW" dirty="0"/>
              <a:t> </a:t>
            </a:r>
            <a:endParaRPr lang="zh-TW" altLang="zh-TW" dirty="0"/>
          </a:p>
          <a:p>
            <a:r>
              <a:rPr lang="en-US" altLang="zh-TW" dirty="0"/>
              <a:t>The “grunts” get no recognition and no status; some of the higher ranked CFE executives might get recognition but rarely do they get status.</a:t>
            </a:r>
            <a:endParaRPr lang="zh-TW" altLang="zh-TW" dirty="0"/>
          </a:p>
        </p:txBody>
      </p:sp>
    </p:spTree>
    <p:extLst>
      <p:ext uri="{BB962C8B-B14F-4D97-AF65-F5344CB8AC3E}">
        <p14:creationId xmlns:p14="http://schemas.microsoft.com/office/powerpoint/2010/main" val="2050586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08275" y="527050"/>
            <a:ext cx="3851275" cy="28892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endParaRPr lang="en-US" dirty="0"/>
          </a:p>
        </p:txBody>
      </p:sp>
    </p:spTree>
    <p:extLst>
      <p:ext uri="{BB962C8B-B14F-4D97-AF65-F5344CB8AC3E}">
        <p14:creationId xmlns:p14="http://schemas.microsoft.com/office/powerpoint/2010/main" val="18637742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08275" y="527050"/>
            <a:ext cx="3851275" cy="28892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endParaRPr lang="en-US" dirty="0"/>
          </a:p>
        </p:txBody>
      </p:sp>
    </p:spTree>
    <p:extLst>
      <p:ext uri="{BB962C8B-B14F-4D97-AF65-F5344CB8AC3E}">
        <p14:creationId xmlns:p14="http://schemas.microsoft.com/office/powerpoint/2010/main" val="20742048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lang="en-US" dirty="0"/>
          </a:p>
        </p:txBody>
      </p:sp>
      <p:sp>
        <p:nvSpPr>
          <p:cNvPr id="97282" name="Rectangle 2"/>
          <p:cNvSpPr>
            <a:spLocks noGrp="1" noRot="1" noChangeAspect="1" noChangeArrowheads="1" noTextEdit="1"/>
          </p:cNvSpPr>
          <p:nvPr>
            <p:ph type="sldImg"/>
          </p:nvPr>
        </p:nvSpPr>
        <p:spPr>
          <a:xfrm>
            <a:off x="2708275" y="527050"/>
            <a:ext cx="3851275" cy="2889250"/>
          </a:xfrm>
          <a:ln/>
        </p:spPr>
      </p:sp>
      <p:sp>
        <p:nvSpPr>
          <p:cNvPr id="97283" name="Rectangle 3"/>
          <p:cNvSpPr>
            <a:spLocks noGrp="1" noChangeArrowheads="1"/>
          </p:cNvSpPr>
          <p:nvPr>
            <p:ph type="body" idx="1"/>
          </p:nvPr>
        </p:nvSpPr>
        <p:spPr>
          <a:xfrm>
            <a:off x="929641" y="3329939"/>
            <a:ext cx="7437120" cy="3154680"/>
          </a:xfrm>
        </p:spPr>
        <p:txBody>
          <a:bodyPr/>
          <a:lstStyle/>
          <a:p>
            <a:endParaRPr lang="en-US" dirty="0"/>
          </a:p>
        </p:txBody>
      </p:sp>
    </p:spTree>
    <p:extLst>
      <p:ext uri="{BB962C8B-B14F-4D97-AF65-F5344CB8AC3E}">
        <p14:creationId xmlns:p14="http://schemas.microsoft.com/office/powerpoint/2010/main" val="2013941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9497E2-B923-41DD-BB20-2AD53E00582A}" type="slidenum">
              <a:rPr lang="en-US"/>
              <a:pPr/>
              <a:t>6</a:t>
            </a:fld>
            <a:endParaRPr lang="en-US" dirty="0"/>
          </a:p>
        </p:txBody>
      </p:sp>
      <p:sp>
        <p:nvSpPr>
          <p:cNvPr id="496642" name="Rectangle 2"/>
          <p:cNvSpPr>
            <a:spLocks noGrp="1" noRot="1" noChangeAspect="1" noChangeArrowheads="1" noTextEdit="1"/>
          </p:cNvSpPr>
          <p:nvPr>
            <p:ph type="sldImg"/>
          </p:nvPr>
        </p:nvSpPr>
        <p:spPr>
          <a:xfrm>
            <a:off x="2708275" y="527050"/>
            <a:ext cx="3851275" cy="2889250"/>
          </a:xfrm>
          <a:ln/>
        </p:spPr>
      </p:sp>
      <p:sp>
        <p:nvSpPr>
          <p:cNvPr id="496643" name="Rectangle 3"/>
          <p:cNvSpPr>
            <a:spLocks noGrp="1" noChangeArrowheads="1"/>
          </p:cNvSpPr>
          <p:nvPr>
            <p:ph type="body" idx="1"/>
          </p:nvPr>
        </p:nvSpPr>
        <p:spPr>
          <a:xfrm>
            <a:off x="514316" y="3329167"/>
            <a:ext cx="8267772" cy="3155344"/>
          </a:xfrm>
        </p:spPr>
        <p:txBody>
          <a:bodyPr/>
          <a:lstStyle/>
          <a:p>
            <a:endParaRPr lang="en-US" dirty="0"/>
          </a:p>
        </p:txBody>
      </p:sp>
    </p:spTree>
    <p:extLst>
      <p:ext uri="{BB962C8B-B14F-4D97-AF65-F5344CB8AC3E}">
        <p14:creationId xmlns:p14="http://schemas.microsoft.com/office/powerpoint/2010/main" val="3590942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lang="en-US" dirty="0"/>
          </a:p>
        </p:txBody>
      </p:sp>
      <p:sp>
        <p:nvSpPr>
          <p:cNvPr id="103426" name="Rectangle 2"/>
          <p:cNvSpPr>
            <a:spLocks noGrp="1" noRot="1" noChangeAspect="1" noChangeArrowheads="1" noTextEdit="1"/>
          </p:cNvSpPr>
          <p:nvPr>
            <p:ph type="sldImg"/>
          </p:nvPr>
        </p:nvSpPr>
        <p:spPr>
          <a:xfrm>
            <a:off x="2708275" y="527050"/>
            <a:ext cx="3851275" cy="2889250"/>
          </a:xfrm>
          <a:ln/>
        </p:spPr>
      </p:sp>
      <p:sp>
        <p:nvSpPr>
          <p:cNvPr id="103427" name="Rectangle 3"/>
          <p:cNvSpPr>
            <a:spLocks noGrp="1" noChangeArrowheads="1"/>
          </p:cNvSpPr>
          <p:nvPr>
            <p:ph type="body" idx="1"/>
          </p:nvPr>
        </p:nvSpPr>
        <p:spPr>
          <a:xfrm>
            <a:off x="929641" y="3329939"/>
            <a:ext cx="7437120" cy="3154680"/>
          </a:xfrm>
        </p:spPr>
        <p:txBody>
          <a:bodyPr/>
          <a:lstStyle/>
          <a:p>
            <a:endParaRPr lang="en-US" dirty="0"/>
          </a:p>
        </p:txBody>
      </p:sp>
    </p:spTree>
    <p:extLst>
      <p:ext uri="{BB962C8B-B14F-4D97-AF65-F5344CB8AC3E}">
        <p14:creationId xmlns:p14="http://schemas.microsoft.com/office/powerpoint/2010/main" val="8434852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lang="en-US" dirty="0"/>
          </a:p>
        </p:txBody>
      </p:sp>
      <p:sp>
        <p:nvSpPr>
          <p:cNvPr id="105474" name="Rectangle 2"/>
          <p:cNvSpPr>
            <a:spLocks noGrp="1" noRot="1" noChangeAspect="1" noChangeArrowheads="1" noTextEdit="1"/>
          </p:cNvSpPr>
          <p:nvPr>
            <p:ph type="sldImg"/>
          </p:nvPr>
        </p:nvSpPr>
        <p:spPr>
          <a:xfrm>
            <a:off x="2708275" y="527050"/>
            <a:ext cx="3851275" cy="2889250"/>
          </a:xfrm>
          <a:ln/>
        </p:spPr>
      </p:sp>
      <p:sp>
        <p:nvSpPr>
          <p:cNvPr id="105475" name="Rectangle 3"/>
          <p:cNvSpPr>
            <a:spLocks noGrp="1" noChangeArrowheads="1"/>
          </p:cNvSpPr>
          <p:nvPr>
            <p:ph type="body" idx="1"/>
          </p:nvPr>
        </p:nvSpPr>
        <p:spPr>
          <a:xfrm>
            <a:off x="929641" y="3329939"/>
            <a:ext cx="7437120" cy="3154680"/>
          </a:xfrm>
        </p:spPr>
        <p:txBody>
          <a:bodyPr/>
          <a:lstStyle/>
          <a:p>
            <a:endParaRPr lang="en-US" dirty="0"/>
          </a:p>
        </p:txBody>
      </p:sp>
    </p:spTree>
    <p:extLst>
      <p:ext uri="{BB962C8B-B14F-4D97-AF65-F5344CB8AC3E}">
        <p14:creationId xmlns:p14="http://schemas.microsoft.com/office/powerpoint/2010/main" val="578671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lang="en-US" dirty="0"/>
          </a:p>
        </p:txBody>
      </p:sp>
      <p:sp>
        <p:nvSpPr>
          <p:cNvPr id="84994" name="Rectangle 2"/>
          <p:cNvSpPr>
            <a:spLocks noGrp="1" noRot="1" noChangeAspect="1" noChangeArrowheads="1" noTextEdit="1"/>
          </p:cNvSpPr>
          <p:nvPr>
            <p:ph type="sldImg"/>
          </p:nvPr>
        </p:nvSpPr>
        <p:spPr>
          <a:xfrm>
            <a:off x="2708275" y="527050"/>
            <a:ext cx="3851275" cy="2889250"/>
          </a:xfrm>
          <a:ln/>
        </p:spPr>
      </p:sp>
      <p:sp>
        <p:nvSpPr>
          <p:cNvPr id="849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8971357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lang="en-US" dirty="0"/>
          </a:p>
        </p:txBody>
      </p:sp>
      <p:sp>
        <p:nvSpPr>
          <p:cNvPr id="87042" name="Rectangle 2"/>
          <p:cNvSpPr>
            <a:spLocks noGrp="1" noRot="1" noChangeAspect="1" noChangeArrowheads="1" noTextEdit="1"/>
          </p:cNvSpPr>
          <p:nvPr>
            <p:ph type="sldImg"/>
          </p:nvPr>
        </p:nvSpPr>
        <p:spPr>
          <a:xfrm>
            <a:off x="2708275" y="527050"/>
            <a:ext cx="3851275" cy="2889250"/>
          </a:xfrm>
          <a:ln/>
        </p:spPr>
      </p:sp>
      <p:sp>
        <p:nvSpPr>
          <p:cNvPr id="87043" name="Rectangle 3"/>
          <p:cNvSpPr>
            <a:spLocks noGrp="1" noChangeArrowheads="1"/>
          </p:cNvSpPr>
          <p:nvPr>
            <p:ph type="body" idx="1"/>
          </p:nvPr>
        </p:nvSpPr>
        <p:spPr/>
        <p:txBody>
          <a:bodyPr/>
          <a:lstStyle/>
          <a:p>
            <a:pPr marL="238117" indent="-238117"/>
            <a:endParaRPr lang="en-US" dirty="0"/>
          </a:p>
        </p:txBody>
      </p:sp>
    </p:spTree>
    <p:extLst>
      <p:ext uri="{BB962C8B-B14F-4D97-AF65-F5344CB8AC3E}">
        <p14:creationId xmlns:p14="http://schemas.microsoft.com/office/powerpoint/2010/main" val="2721664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lang="en-US" dirty="0"/>
          </a:p>
        </p:txBody>
      </p:sp>
      <p:sp>
        <p:nvSpPr>
          <p:cNvPr id="33794" name="Rectangle 2"/>
          <p:cNvSpPr>
            <a:spLocks noGrp="1" noRot="1" noChangeAspect="1" noChangeArrowheads="1" noTextEdit="1"/>
          </p:cNvSpPr>
          <p:nvPr>
            <p:ph type="sldImg"/>
          </p:nvPr>
        </p:nvSpPr>
        <p:spPr>
          <a:xfrm>
            <a:off x="2708275" y="527050"/>
            <a:ext cx="3851275" cy="2889250"/>
          </a:xfrm>
          <a:ln/>
        </p:spPr>
      </p:sp>
      <p:sp>
        <p:nvSpPr>
          <p:cNvPr id="33795" name="Rectangle 3"/>
          <p:cNvSpPr>
            <a:spLocks noGrp="1" noChangeArrowheads="1"/>
          </p:cNvSpPr>
          <p:nvPr>
            <p:ph type="body" idx="1"/>
          </p:nvPr>
        </p:nvSpPr>
        <p:spPr>
          <a:xfrm>
            <a:off x="929641" y="3329939"/>
            <a:ext cx="7437120" cy="3154680"/>
          </a:xfrm>
        </p:spPr>
        <p:txBody>
          <a:bodyPr/>
          <a:lstStyle/>
          <a:p>
            <a:endParaRPr lang="en-US" dirty="0"/>
          </a:p>
        </p:txBody>
      </p:sp>
    </p:spTree>
    <p:extLst>
      <p:ext uri="{BB962C8B-B14F-4D97-AF65-F5344CB8AC3E}">
        <p14:creationId xmlns:p14="http://schemas.microsoft.com/office/powerpoint/2010/main" val="255229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lang="en-US" dirty="0"/>
          </a:p>
        </p:txBody>
      </p:sp>
      <p:sp>
        <p:nvSpPr>
          <p:cNvPr id="31746" name="Rectangle 2"/>
          <p:cNvSpPr>
            <a:spLocks noGrp="1" noRot="1" noChangeAspect="1" noChangeArrowheads="1" noTextEdit="1"/>
          </p:cNvSpPr>
          <p:nvPr>
            <p:ph type="sldImg"/>
          </p:nvPr>
        </p:nvSpPr>
        <p:spPr>
          <a:xfrm>
            <a:off x="2708275" y="527050"/>
            <a:ext cx="3851275" cy="2889250"/>
          </a:xfrm>
          <a:ln/>
        </p:spPr>
      </p:sp>
      <p:sp>
        <p:nvSpPr>
          <p:cNvPr id="31747" name="Rectangle 3"/>
          <p:cNvSpPr>
            <a:spLocks noGrp="1" noChangeArrowheads="1"/>
          </p:cNvSpPr>
          <p:nvPr>
            <p:ph type="body" idx="1"/>
          </p:nvPr>
        </p:nvSpPr>
        <p:spPr>
          <a:xfrm>
            <a:off x="929641" y="3329939"/>
            <a:ext cx="7437120" cy="3154680"/>
          </a:xfrm>
        </p:spPr>
        <p:txBody>
          <a:bodyPr/>
          <a:lstStyle/>
          <a:p>
            <a:endParaRPr lang="en-US" dirty="0"/>
          </a:p>
        </p:txBody>
      </p:sp>
    </p:spTree>
    <p:extLst>
      <p:ext uri="{BB962C8B-B14F-4D97-AF65-F5344CB8AC3E}">
        <p14:creationId xmlns:p14="http://schemas.microsoft.com/office/powerpoint/2010/main" val="32924803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FT 28 Dec 2020 https://www.ft.com/content/c7bbdc4e-2fc9-424b-ab0b-a3acd8f20557?segmentId=114a04fe-353d-37db-f705-204c9a0a157b </a:t>
            </a:r>
            <a:endParaRPr lang="en-US" dirty="0"/>
          </a:p>
        </p:txBody>
      </p:sp>
      <p:sp>
        <p:nvSpPr>
          <p:cNvPr id="4" name="Slide Number Placeholder 3"/>
          <p:cNvSpPr>
            <a:spLocks noGrp="1"/>
          </p:cNvSpPr>
          <p:nvPr>
            <p:ph type="sldNum" sz="quarter" idx="10"/>
          </p:nvPr>
        </p:nvSpPr>
        <p:spPr/>
        <p:txBody>
          <a:bodyPr/>
          <a:lstStyle/>
          <a:p>
            <a:fld id="{C31206B1-9EF4-48CE-85FB-C4153F17A3FB}" type="slidenum">
              <a:rPr lang="en-US" smtClean="0"/>
              <a:t>47</a:t>
            </a:fld>
            <a:endParaRPr lang="en-US"/>
          </a:p>
        </p:txBody>
      </p:sp>
    </p:spTree>
    <p:extLst>
      <p:ext uri="{BB962C8B-B14F-4D97-AF65-F5344CB8AC3E}">
        <p14:creationId xmlns:p14="http://schemas.microsoft.com/office/powerpoint/2010/main" val="23438354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McKinsey Nov</a:t>
            </a:r>
            <a:r>
              <a:rPr lang="en-US" baseline="0" dirty="0" smtClean="0"/>
              <a:t> 2020 https://www.mckinsey.com/industries/financial-services/our-insights/tackling-the-performance-challenge-in-regional-capital-markets-businesses </a:t>
            </a:r>
            <a:endParaRPr lang="en-US" dirty="0"/>
          </a:p>
        </p:txBody>
      </p:sp>
      <p:sp>
        <p:nvSpPr>
          <p:cNvPr id="4" name="Slide Number Placeholder 3"/>
          <p:cNvSpPr>
            <a:spLocks noGrp="1"/>
          </p:cNvSpPr>
          <p:nvPr>
            <p:ph type="sldNum" sz="quarter" idx="10"/>
          </p:nvPr>
        </p:nvSpPr>
        <p:spPr/>
        <p:txBody>
          <a:bodyPr/>
          <a:lstStyle/>
          <a:p>
            <a:fld id="{37FF4BBC-8BBB-4968-8CB3-6C6C527D7612}" type="slidenum">
              <a:rPr lang="en-US" smtClean="0"/>
              <a:t>49</a:t>
            </a:fld>
            <a:endParaRPr lang="en-US"/>
          </a:p>
        </p:txBody>
      </p:sp>
    </p:spTree>
    <p:extLst>
      <p:ext uri="{BB962C8B-B14F-4D97-AF65-F5344CB8AC3E}">
        <p14:creationId xmlns:p14="http://schemas.microsoft.com/office/powerpoint/2010/main" val="862999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041893-78E2-4756-A3C8-EB85A931FB7D}" type="slidenum">
              <a:rPr lang="zh-TW" altLang="en-US"/>
              <a:pPr/>
              <a:t>7</a:t>
            </a:fld>
            <a:endParaRPr lang="en-US" altLang="zh-TW"/>
          </a:p>
        </p:txBody>
      </p:sp>
      <p:sp>
        <p:nvSpPr>
          <p:cNvPr id="483330" name="Rectangle 2"/>
          <p:cNvSpPr>
            <a:spLocks noGrp="1" noRot="1" noChangeAspect="1" noChangeArrowheads="1" noTextEdit="1"/>
          </p:cNvSpPr>
          <p:nvPr>
            <p:ph type="sldImg"/>
          </p:nvPr>
        </p:nvSpPr>
        <p:spPr>
          <a:xfrm>
            <a:off x="2708275" y="527050"/>
            <a:ext cx="3851275" cy="2889250"/>
          </a:xfrm>
          <a:ln/>
        </p:spPr>
      </p:sp>
      <p:sp>
        <p:nvSpPr>
          <p:cNvPr id="483331" name="Rectangle 3"/>
          <p:cNvSpPr>
            <a:spLocks noGrp="1" noChangeArrowheads="1"/>
          </p:cNvSpPr>
          <p:nvPr>
            <p:ph type="body" idx="1"/>
          </p:nvPr>
        </p:nvSpPr>
        <p:spPr/>
        <p:txBody>
          <a:bodyPr/>
          <a:lstStyle/>
          <a:p>
            <a:r>
              <a:rPr lang="en-US" altLang="zh-TW" b="1" dirty="0"/>
              <a:t>Source: http://www.iii.org/financial2/securities/overview/</a:t>
            </a:r>
          </a:p>
          <a:p>
            <a:endParaRPr lang="en-US" altLang="zh-TW" dirty="0"/>
          </a:p>
          <a:p>
            <a:r>
              <a:rPr lang="en-US" altLang="zh-TW" dirty="0"/>
              <a:t>The securities industry consists of securities brokers and dealers, investment banks and advisers, and stock exchanges. Together, these entities facilitate the flow of funds from investors to companies and institutions seeking to finance expansions or other projects. Firms that make up the securities sector may specialize in one segment of the business or engage in a wide range of activities that includes brokerage, asset management and advisory services, as well as investment banking. As part of their asset management activities, some firms sell their own and others’ annuities.</a:t>
            </a:r>
          </a:p>
          <a:p>
            <a:r>
              <a:rPr lang="en-US" altLang="zh-TW" dirty="0"/>
              <a:t/>
            </a:r>
            <a:br>
              <a:rPr lang="en-US" altLang="zh-TW" dirty="0"/>
            </a:br>
            <a:r>
              <a:rPr lang="en-US" altLang="zh-TW" dirty="0"/>
              <a:t>Investment banking involves the underwriting of new debt securities (bonds) and equity securities (stocks) issued by private or government entities to finance new projects. Investment banks buy the new issues and, acting essentially as wholesalers, sell them, primarily to institutional investors such as banks, mutual funds and pension funds. Investment banks are sometimes referred to as securities dealers or broker/dealers because many also participate in the financial market as retailers, selling to individual investors. The primary difference between a broker and dealer is that dealers buy and sell securities for their own account, whereas brokers act as intermediaries for investors who wish to purchase or sell securities. Dealers make money by selling at a slightly higher price than they paid. Like underwriters and wholesalers, they face the risk that the securities in their inventory will drop in price before they can resell them.</a:t>
            </a:r>
          </a:p>
        </p:txBody>
      </p:sp>
    </p:spTree>
    <p:extLst>
      <p:ext uri="{BB962C8B-B14F-4D97-AF65-F5344CB8AC3E}">
        <p14:creationId xmlns:p14="http://schemas.microsoft.com/office/powerpoint/2010/main" val="660321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Bank (say UBS) = Investment Bank + Private Bank + Asset Management (often regrouped with Private Bank into Wealth Management)</a:t>
            </a:r>
          </a:p>
          <a:p>
            <a:r>
              <a:rPr lang="en-US" dirty="0"/>
              <a:t>Investment Bank = Global Markets + Investment Banking + Supporting functions (Legal, Compliance, Credit Risk, Market Risk, Operations, Finance,….)</a:t>
            </a:r>
          </a:p>
          <a:p>
            <a:r>
              <a:rPr lang="en-US" dirty="0"/>
              <a:t> </a:t>
            </a:r>
          </a:p>
          <a:p>
            <a:r>
              <a:rPr lang="en-US" dirty="0"/>
              <a:t>Global Markets (outside the wall) = Trading and sales of equity, fixed income, commodities, derivatives of the above + research, equity and fixed income (inside the research information barrier)</a:t>
            </a:r>
          </a:p>
          <a:p>
            <a:r>
              <a:rPr lang="en-US" dirty="0"/>
              <a:t> </a:t>
            </a:r>
          </a:p>
          <a:p>
            <a:r>
              <a:rPr lang="en-US" dirty="0"/>
              <a:t>Investment Banking (inside the wall) = Corporate finance coverage (Countries and Sectors), M&amp;A, ECM (often a JV equity but inside the wall and PAID by Investment Banking), DCM (often a JV with Fixed Income but inside the wall and PAID by Investment Banking), Corporate Finance execution pool, Hybrids, Rating Advisory</a:t>
            </a:r>
          </a:p>
          <a:p>
            <a:endParaRPr lang="en-US" dirty="0"/>
          </a:p>
        </p:txBody>
      </p:sp>
      <p:sp>
        <p:nvSpPr>
          <p:cNvPr id="4" name="Slide Number Placeholder 3"/>
          <p:cNvSpPr>
            <a:spLocks noGrp="1"/>
          </p:cNvSpPr>
          <p:nvPr>
            <p:ph type="sldNum" sz="quarter" idx="10"/>
          </p:nvPr>
        </p:nvSpPr>
        <p:spPr/>
        <p:txBody>
          <a:bodyPr/>
          <a:lstStyle/>
          <a:p>
            <a:fld id="{93A52177-F1C9-424E-B3B7-DA0A258DA442}" type="slidenum">
              <a:rPr lang="zh-TW" altLang="en-US" smtClean="0"/>
              <a:pPr/>
              <a:t>8</a:t>
            </a:fld>
            <a:endParaRPr lang="en-US" altLang="zh-TW"/>
          </a:p>
        </p:txBody>
      </p:sp>
    </p:spTree>
    <p:extLst>
      <p:ext uri="{BB962C8B-B14F-4D97-AF65-F5344CB8AC3E}">
        <p14:creationId xmlns:p14="http://schemas.microsoft.com/office/powerpoint/2010/main" val="2879160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FC3C7C-8426-4174-9EBA-6218E73665B9}" type="slidenum">
              <a:rPr lang="zh-TW" altLang="en-US"/>
              <a:pPr/>
              <a:t>9</a:t>
            </a:fld>
            <a:endParaRPr lang="en-US" altLang="zh-TW"/>
          </a:p>
        </p:txBody>
      </p:sp>
      <p:sp>
        <p:nvSpPr>
          <p:cNvPr id="430082" name="Rectangle 2"/>
          <p:cNvSpPr>
            <a:spLocks noGrp="1" noRot="1" noChangeAspect="1" noChangeArrowheads="1" noTextEdit="1"/>
          </p:cNvSpPr>
          <p:nvPr>
            <p:ph type="sldImg"/>
          </p:nvPr>
        </p:nvSpPr>
        <p:spPr>
          <a:xfrm>
            <a:off x="2708275" y="527050"/>
            <a:ext cx="3851275" cy="2889250"/>
          </a:xfrm>
          <a:ln/>
        </p:spPr>
      </p:sp>
      <p:sp>
        <p:nvSpPr>
          <p:cNvPr id="430083" name="Rectangle 3"/>
          <p:cNvSpPr>
            <a:spLocks noGrp="1" noChangeArrowheads="1"/>
          </p:cNvSpPr>
          <p:nvPr>
            <p:ph type="body" idx="1"/>
          </p:nvPr>
        </p:nvSpPr>
        <p:spPr/>
        <p:txBody>
          <a:bodyPr/>
          <a:lstStyle/>
          <a:p>
            <a:r>
              <a:rPr lang="en-US" altLang="zh-TW" dirty="0"/>
              <a:t>Many on-line discount brokerage firms do have significant research available</a:t>
            </a:r>
            <a:endParaRPr lang="zh-TW" altLang="zh-TW" dirty="0"/>
          </a:p>
          <a:p>
            <a:r>
              <a:rPr lang="en-US" altLang="zh-TW" dirty="0"/>
              <a:t> </a:t>
            </a:r>
            <a:endParaRPr lang="zh-TW" altLang="zh-TW" dirty="0"/>
          </a:p>
          <a:p>
            <a:r>
              <a:rPr lang="en-US" altLang="zh-TW" dirty="0"/>
              <a:t>The Securities Industry and Financial Markets Association (SIFMA) groups broker/dealers into four categories. The first and largest category, "major firms", consists of national full line companies, which are full service broker/dealers with an extensive national and international branch network system. This category also includes large investment banks and the largest U.S. broker/dealer subsidiaries of global financial holding companies. The major firms provide a broad array of financial services and products to households and institutions.</a:t>
            </a:r>
            <a:endParaRPr lang="zh-TW" altLang="zh-TW" dirty="0"/>
          </a:p>
          <a:p>
            <a:r>
              <a:rPr lang="en-US" altLang="zh-TW" dirty="0"/>
              <a:t/>
            </a:r>
            <a:br>
              <a:rPr lang="en-US" altLang="zh-TW" dirty="0"/>
            </a:br>
            <a:r>
              <a:rPr lang="en-US" altLang="zh-TW" dirty="0"/>
              <a:t>The second category is regional brokers. Operating on a somewhat smaller scale than the major firms, they offer a range of investment services based on their size and business specialty. Because of their regional expertise, these brokers participate in underwriting securities for businesses that are centered in their region.</a:t>
            </a:r>
            <a:endParaRPr lang="zh-TW" altLang="zh-TW" dirty="0"/>
          </a:p>
          <a:p>
            <a:r>
              <a:rPr lang="en-US" altLang="zh-TW" dirty="0"/>
              <a:t/>
            </a:r>
            <a:br>
              <a:rPr lang="en-US" altLang="zh-TW" dirty="0"/>
            </a:br>
            <a:r>
              <a:rPr lang="en-US" altLang="zh-TW" dirty="0"/>
              <a:t>New York City (NYC) area </a:t>
            </a:r>
            <a:r>
              <a:rPr lang="en-US" altLang="zh-TW" dirty="0" err="1"/>
              <a:t>regionals</a:t>
            </a:r>
            <a:r>
              <a:rPr lang="en-US" altLang="zh-TW" dirty="0"/>
              <a:t>, the third category, are mostly broker/dealer subsidiaries of U.S. and foreign banks and securities organizations, excluding those that fall into other listed categories, and are generally institutionally oriented. The fourth category is discounters, broker/dealers primarily engaged in the discount brokerage business.</a:t>
            </a:r>
            <a:endParaRPr lang="zh-TW" altLang="zh-TW" dirty="0"/>
          </a:p>
          <a:p>
            <a:r>
              <a:rPr lang="en-US" altLang="zh-TW" dirty="0"/>
              <a:t/>
            </a:r>
            <a:br>
              <a:rPr lang="en-US" altLang="zh-TW" dirty="0"/>
            </a:br>
            <a:r>
              <a:rPr lang="en-US" altLang="zh-TW" dirty="0"/>
              <a:t>Only a small percentage of the companies in these four categories are included in the "total firms" column of the chart below. "Total firms" consists of all New York Stock exchange broker/dealers doing public business. It is used by SIFMA as a proxy for the total industry as it accounts for approximately 60 to 80 percent of revenues, capital and assets of all brokers/dealers in the U.S.</a:t>
            </a:r>
            <a:endParaRPr lang="zh-TW" altLang="zh-TW" dirty="0"/>
          </a:p>
          <a:p>
            <a:endParaRPr lang="en-US" altLang="zh-TW" dirty="0"/>
          </a:p>
        </p:txBody>
      </p:sp>
    </p:spTree>
    <p:extLst>
      <p:ext uri="{BB962C8B-B14F-4D97-AF65-F5344CB8AC3E}">
        <p14:creationId xmlns:p14="http://schemas.microsoft.com/office/powerpoint/2010/main" val="3139070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DCDF55-A404-4EFD-95FF-D26668602E08}" type="slidenum">
              <a:rPr lang="zh-TW" altLang="en-US"/>
              <a:pPr/>
              <a:t>13</a:t>
            </a:fld>
            <a:endParaRPr lang="en-US" altLang="zh-TW"/>
          </a:p>
        </p:txBody>
      </p:sp>
      <p:sp>
        <p:nvSpPr>
          <p:cNvPr id="204802" name="Rectangle 2"/>
          <p:cNvSpPr>
            <a:spLocks noGrp="1" noRot="1" noChangeAspect="1" noChangeArrowheads="1" noTextEdit="1"/>
          </p:cNvSpPr>
          <p:nvPr>
            <p:ph type="sldImg"/>
          </p:nvPr>
        </p:nvSpPr>
        <p:spPr>
          <a:xfrm>
            <a:off x="2708275" y="527050"/>
            <a:ext cx="3851275" cy="2889250"/>
          </a:xfrm>
          <a:ln/>
        </p:spPr>
      </p:sp>
      <p:sp>
        <p:nvSpPr>
          <p:cNvPr id="204803" name="Rectangle 3"/>
          <p:cNvSpPr>
            <a:spLocks noGrp="1" noChangeArrowheads="1"/>
          </p:cNvSpPr>
          <p:nvPr>
            <p:ph type="body" idx="1"/>
          </p:nvPr>
        </p:nvSpPr>
        <p:spPr>
          <a:xfrm>
            <a:off x="1240943" y="3329721"/>
            <a:ext cx="6814517" cy="3154238"/>
          </a:xfrm>
        </p:spPr>
        <p:txBody>
          <a:bodyPr/>
          <a:lstStyle/>
          <a:p>
            <a:pPr>
              <a:lnSpc>
                <a:spcPct val="115000"/>
              </a:lnSpc>
              <a:spcAft>
                <a:spcPts val="987"/>
              </a:spcAft>
            </a:pPr>
            <a:r>
              <a:rPr lang="en-US" altLang="zh-TW" b="1" dirty="0">
                <a:ea typeface="PMingLiU"/>
                <a:cs typeface="Times New Roman"/>
              </a:rPr>
              <a:t>Barings Bank</a:t>
            </a:r>
            <a:r>
              <a:rPr lang="en-US" altLang="zh-TW" dirty="0">
                <a:ea typeface="PMingLiU"/>
                <a:cs typeface="Times New Roman"/>
              </a:rPr>
              <a:t>, previously known as Baring Brothers &amp; Co., was the oldest merchant banking company in England, having been founded in 1762 by Sir Francis Baring.</a:t>
            </a:r>
            <a:endParaRPr lang="zh-TW" altLang="zh-TW" sz="1100" dirty="0">
              <a:ea typeface="PMingLiU"/>
              <a:cs typeface="Times New Roman"/>
            </a:endParaRPr>
          </a:p>
          <a:p>
            <a:pPr>
              <a:lnSpc>
                <a:spcPct val="115000"/>
              </a:lnSpc>
              <a:spcAft>
                <a:spcPts val="987"/>
              </a:spcAft>
            </a:pPr>
            <a:r>
              <a:rPr lang="en-US" altLang="zh-TW" dirty="0">
                <a:ea typeface="PMingLiU"/>
                <a:cs typeface="Times New Roman"/>
              </a:rPr>
              <a:t> </a:t>
            </a:r>
            <a:endParaRPr lang="zh-TW" altLang="zh-TW" sz="1100" dirty="0">
              <a:ea typeface="PMingLiU"/>
              <a:cs typeface="Times New Roman"/>
            </a:endParaRPr>
          </a:p>
          <a:p>
            <a:pPr>
              <a:lnSpc>
                <a:spcPct val="115000"/>
              </a:lnSpc>
              <a:spcAft>
                <a:spcPts val="987"/>
              </a:spcAft>
            </a:pPr>
            <a:r>
              <a:rPr lang="en-US" altLang="zh-TW" b="1" dirty="0">
                <a:ea typeface="PMingLiU"/>
                <a:cs typeface="Times New Roman"/>
              </a:rPr>
              <a:t>Rothschild:</a:t>
            </a:r>
            <a:r>
              <a:rPr lang="en-US" altLang="zh-TW" dirty="0">
                <a:ea typeface="PMingLiU"/>
                <a:cs typeface="Times New Roman"/>
              </a:rPr>
              <a:t> Mayer </a:t>
            </a:r>
            <a:r>
              <a:rPr lang="en-US" altLang="zh-TW" dirty="0" err="1">
                <a:ea typeface="PMingLiU"/>
                <a:cs typeface="Times New Roman"/>
              </a:rPr>
              <a:t>Amschel</a:t>
            </a:r>
            <a:r>
              <a:rPr lang="en-US" altLang="zh-TW" dirty="0">
                <a:ea typeface="PMingLiU"/>
                <a:cs typeface="Times New Roman"/>
              </a:rPr>
              <a:t> Rothschild's role as Court Agent to the local Landgrave in the early years of the 19th century, watching and understanding the money markets, seeking out new investment opportunities. </a:t>
            </a:r>
            <a:endParaRPr lang="zh-TW" altLang="zh-TW" sz="1100" dirty="0">
              <a:ea typeface="PMingLiU"/>
              <a:cs typeface="Times New Roman"/>
            </a:endParaRPr>
          </a:p>
          <a:p>
            <a:pPr>
              <a:lnSpc>
                <a:spcPct val="115000"/>
              </a:lnSpc>
              <a:spcAft>
                <a:spcPts val="987"/>
              </a:spcAft>
            </a:pPr>
            <a:r>
              <a:rPr lang="en-US" altLang="zh-TW" dirty="0">
                <a:ea typeface="PMingLiU"/>
                <a:cs typeface="Times New Roman"/>
              </a:rPr>
              <a:t/>
            </a:r>
            <a:br>
              <a:rPr lang="en-US" altLang="zh-TW" dirty="0">
                <a:ea typeface="PMingLiU"/>
                <a:cs typeface="Times New Roman"/>
              </a:rPr>
            </a:br>
            <a:r>
              <a:rPr lang="en-US" altLang="zh-TW" b="1" dirty="0">
                <a:ea typeface="PMingLiU"/>
                <a:cs typeface="Times New Roman"/>
              </a:rPr>
              <a:t>Samuel Montagu</a:t>
            </a:r>
            <a:r>
              <a:rPr lang="en-US" altLang="zh-TW" dirty="0">
                <a:ea typeface="PMingLiU"/>
                <a:cs typeface="Times New Roman"/>
              </a:rPr>
              <a:t> was absorbed by Midland Bank and is now part of HSBC</a:t>
            </a:r>
            <a:endParaRPr lang="zh-TW" altLang="zh-TW" sz="1100" dirty="0">
              <a:ea typeface="PMingLiU"/>
              <a:cs typeface="Times New Roman"/>
            </a:endParaRPr>
          </a:p>
          <a:p>
            <a:pPr>
              <a:lnSpc>
                <a:spcPct val="115000"/>
              </a:lnSpc>
              <a:spcAft>
                <a:spcPts val="987"/>
              </a:spcAft>
            </a:pPr>
            <a:r>
              <a:rPr lang="en-US" altLang="zh-TW" dirty="0">
                <a:ea typeface="PMingLiU"/>
                <a:cs typeface="Times New Roman"/>
              </a:rPr>
              <a:t> </a:t>
            </a:r>
            <a:endParaRPr lang="zh-TW" altLang="zh-TW" sz="1100" dirty="0">
              <a:ea typeface="PMingLiU"/>
              <a:cs typeface="Times New Roman"/>
            </a:endParaRPr>
          </a:p>
          <a:p>
            <a:pPr>
              <a:lnSpc>
                <a:spcPct val="115000"/>
              </a:lnSpc>
              <a:spcAft>
                <a:spcPts val="987"/>
              </a:spcAft>
            </a:pPr>
            <a:r>
              <a:rPr lang="en-US" altLang="zh-TW" b="1" dirty="0">
                <a:ea typeface="PMingLiU"/>
                <a:cs typeface="Times New Roman"/>
              </a:rPr>
              <a:t>SG Warburg &amp; Co Limited</a:t>
            </a:r>
            <a:r>
              <a:rPr lang="en-US" altLang="zh-TW" dirty="0">
                <a:ea typeface="PMingLiU"/>
                <a:cs typeface="Times New Roman"/>
              </a:rPr>
              <a:t> founded in London in 1946 was absorbed by SBC in 1994, SBC later merged into UBS</a:t>
            </a:r>
            <a:endParaRPr lang="zh-TW" altLang="zh-TW" sz="1100" dirty="0">
              <a:ea typeface="PMingLiU"/>
              <a:cs typeface="Times New Roman"/>
            </a:endParaRPr>
          </a:p>
          <a:p>
            <a:pPr>
              <a:lnSpc>
                <a:spcPct val="115000"/>
              </a:lnSpc>
              <a:spcAft>
                <a:spcPts val="987"/>
              </a:spcAft>
            </a:pPr>
            <a:r>
              <a:rPr lang="en-US" altLang="zh-TW" dirty="0">
                <a:ea typeface="PMingLiU"/>
                <a:cs typeface="Times New Roman"/>
              </a:rPr>
              <a:t> </a:t>
            </a:r>
            <a:endParaRPr lang="zh-TW" altLang="zh-TW" sz="1100" dirty="0">
              <a:ea typeface="PMingLiU"/>
              <a:cs typeface="Times New Roman"/>
            </a:endParaRPr>
          </a:p>
          <a:p>
            <a:pPr>
              <a:lnSpc>
                <a:spcPct val="115000"/>
              </a:lnSpc>
              <a:spcAft>
                <a:spcPts val="987"/>
              </a:spcAft>
            </a:pPr>
            <a:r>
              <a:rPr lang="en-US" altLang="zh-TW" dirty="0">
                <a:ea typeface="PMingLiU"/>
                <a:cs typeface="Times New Roman"/>
              </a:rPr>
              <a:t>Merchant bank = A </a:t>
            </a:r>
            <a:r>
              <a:rPr lang="en-US" altLang="zh-TW" b="1" u="sng" dirty="0">
                <a:ea typeface="PMingLiU"/>
                <a:cs typeface="Times New Roman"/>
              </a:rPr>
              <a:t>bank</a:t>
            </a:r>
            <a:r>
              <a:rPr lang="en-US" altLang="zh-TW" dirty="0">
                <a:ea typeface="PMingLiU"/>
                <a:cs typeface="Times New Roman"/>
              </a:rPr>
              <a:t> that deals mostly in (but is not limited to) international finance, long-term loans for companies and underwriting. Merchant banks do not provide regular </a:t>
            </a:r>
            <a:r>
              <a:rPr lang="en-US" altLang="zh-TW" b="1" dirty="0">
                <a:ea typeface="PMingLiU"/>
                <a:cs typeface="Times New Roman"/>
              </a:rPr>
              <a:t>banking services</a:t>
            </a:r>
            <a:r>
              <a:rPr lang="en-US" altLang="zh-TW" dirty="0">
                <a:ea typeface="PMingLiU"/>
                <a:cs typeface="Times New Roman"/>
              </a:rPr>
              <a:t> to the general public. “Their knowledge in international finances make merchant banks specialists in dealing with multinational corporations.” (Source: </a:t>
            </a:r>
            <a:r>
              <a:rPr lang="en-US" altLang="zh-TW" dirty="0" err="1">
                <a:ea typeface="PMingLiU"/>
                <a:cs typeface="Times New Roman"/>
              </a:rPr>
              <a:t>Investopedia</a:t>
            </a:r>
            <a:r>
              <a:rPr lang="en-US" altLang="zh-TW" dirty="0">
                <a:ea typeface="PMingLiU"/>
                <a:cs typeface="Times New Roman"/>
              </a:rPr>
              <a:t>)</a:t>
            </a:r>
            <a:endParaRPr lang="zh-TW" altLang="zh-TW" sz="1100" dirty="0">
              <a:ea typeface="PMingLiU"/>
              <a:cs typeface="Times New Roman"/>
            </a:endParaRPr>
          </a:p>
          <a:p>
            <a:pPr>
              <a:lnSpc>
                <a:spcPct val="115000"/>
              </a:lnSpc>
              <a:spcAft>
                <a:spcPts val="987"/>
              </a:spcAft>
            </a:pPr>
            <a:r>
              <a:rPr lang="en-US" altLang="zh-TW" dirty="0">
                <a:ea typeface="PMingLiU"/>
                <a:cs typeface="Times New Roman"/>
              </a:rPr>
              <a:t> </a:t>
            </a:r>
            <a:endParaRPr lang="zh-TW" altLang="zh-TW" sz="1100" dirty="0">
              <a:ea typeface="PMingLiU"/>
              <a:cs typeface="Times New Roman"/>
            </a:endParaRPr>
          </a:p>
          <a:p>
            <a:pPr>
              <a:lnSpc>
                <a:spcPct val="115000"/>
              </a:lnSpc>
              <a:spcAft>
                <a:spcPts val="987"/>
              </a:spcAft>
            </a:pPr>
            <a:r>
              <a:rPr lang="en-US" altLang="zh-TW" dirty="0">
                <a:ea typeface="PMingLiU"/>
                <a:cs typeface="Times New Roman"/>
              </a:rPr>
              <a:t>In banking, a </a:t>
            </a:r>
            <a:r>
              <a:rPr lang="en-US" altLang="zh-TW" b="1" dirty="0">
                <a:ea typeface="PMingLiU"/>
                <a:cs typeface="Times New Roman"/>
              </a:rPr>
              <a:t>merchant bank</a:t>
            </a:r>
            <a:r>
              <a:rPr lang="en-US" altLang="zh-TW" dirty="0">
                <a:ea typeface="PMingLiU"/>
                <a:cs typeface="Times New Roman"/>
              </a:rPr>
              <a:t> is a United Kingdom term for an Investment Bank. It is also used to describe the private equity activities of banking. This article is about the history of banking which originated with merchants, and has nothing to do with the use of the term today. Merchant banks, now so called, are in fact the original "banks". These were invented in the middle ages by Italian grain merchants. (Source: Wikipedia)</a:t>
            </a:r>
            <a:endParaRPr lang="zh-TW" altLang="zh-TW" sz="1100" dirty="0">
              <a:ea typeface="PMingLiU"/>
              <a:cs typeface="Times New Roman"/>
            </a:endParaRPr>
          </a:p>
        </p:txBody>
      </p:sp>
    </p:spTree>
    <p:extLst>
      <p:ext uri="{BB962C8B-B14F-4D97-AF65-F5344CB8AC3E}">
        <p14:creationId xmlns:p14="http://schemas.microsoft.com/office/powerpoint/2010/main" val="735003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307977-8DC6-448E-9FE7-CC8F8C34D6FC}" type="slidenum">
              <a:rPr lang="zh-TW" altLang="en-US"/>
              <a:pPr/>
              <a:t>16</a:t>
            </a:fld>
            <a:endParaRPr lang="en-US" altLang="zh-TW"/>
          </a:p>
        </p:txBody>
      </p:sp>
      <p:sp>
        <p:nvSpPr>
          <p:cNvPr id="231426" name="Rectangle 2"/>
          <p:cNvSpPr>
            <a:spLocks noGrp="1" noRot="1" noChangeAspect="1" noChangeArrowheads="1" noTextEdit="1"/>
          </p:cNvSpPr>
          <p:nvPr>
            <p:ph type="sldImg"/>
          </p:nvPr>
        </p:nvSpPr>
        <p:spPr>
          <a:xfrm>
            <a:off x="2708275" y="527050"/>
            <a:ext cx="3851275" cy="2889250"/>
          </a:xfrm>
          <a:ln/>
        </p:spPr>
      </p:sp>
      <p:sp>
        <p:nvSpPr>
          <p:cNvPr id="231427" name="Rectangle 3"/>
          <p:cNvSpPr>
            <a:spLocks noGrp="1" noChangeArrowheads="1"/>
          </p:cNvSpPr>
          <p:nvPr>
            <p:ph type="body" idx="1"/>
          </p:nvPr>
        </p:nvSpPr>
        <p:spPr/>
        <p:txBody>
          <a:bodyPr/>
          <a:lstStyle/>
          <a:p>
            <a:r>
              <a:rPr lang="en-US" altLang="zh-TW" sz="1000" dirty="0"/>
              <a:t>Spurred by the passage of the Gramm-Leach-Bliley Financial Services Modernization Act of 1999 (GLB), many leading financial services companies are now doing business across sectors. GLB permits banks, securities firms and insurance companies to affiliate with each other through the financial holding company (FHC) structure. FHCs can engage in activities other than banking as long as they are financial in nature. The most important of these are securities underwriting and dealing, insurance underwriting, insurance agency activities and merchant banking, a form of equity financing.</a:t>
            </a:r>
            <a:br>
              <a:rPr lang="en-US" altLang="zh-TW" sz="1000" dirty="0"/>
            </a:br>
            <a:r>
              <a:rPr lang="en-US" altLang="zh-TW" sz="1000" dirty="0"/>
              <a:t/>
            </a:r>
            <a:br>
              <a:rPr lang="en-US" altLang="zh-TW" sz="1000" dirty="0"/>
            </a:br>
            <a:r>
              <a:rPr lang="en-US" altLang="zh-TW" sz="1000" dirty="0"/>
              <a:t>The first step in electing FHC status is becoming a bank holding company (BHC), a company that owns one or more banks. BHCs must meet certain eligibility requirements in terms of capital, management and community investment to become an FHC. GLB allows existing BHCs that have opted for FHC status to acquire full service securities firms and insurance companies. It also permits insurers and securities firms to buy a bank and thus become a BHC eligible for FHC status. One example is Met Life, which purchased a bank and became a FHC. </a:t>
            </a:r>
            <a:br>
              <a:rPr lang="en-US" altLang="zh-TW" sz="1000" dirty="0"/>
            </a:br>
            <a:r>
              <a:rPr lang="en-US" altLang="zh-TW" sz="1000" dirty="0"/>
              <a:t/>
            </a:r>
            <a:br>
              <a:rPr lang="en-US" altLang="zh-TW" sz="1000" dirty="0"/>
            </a:br>
            <a:r>
              <a:rPr lang="en-US" altLang="zh-TW" sz="1000" dirty="0"/>
              <a:t>GLB also allowed banks owned by BHCs to expand into financial services activities by creating financial subsidiaries. Income from these subsidiaries’ activities flows up to the BHC parent, and is reported as income by the parent. But the activities permitted banks are not as broad as for FHCs. Financial subsidiaries of banks may not engage in insurance underwriting. In addition, they may not engage as a principal in providing or issuing annuities or in real estate development and investment, merchant banking or insurance investment activities. Before passage of GLB, BHCs could be involved in the securities business, but what they were permitted to do was strictly limited by law.</a:t>
            </a:r>
            <a:br>
              <a:rPr lang="en-US" altLang="zh-TW" sz="1000" dirty="0"/>
            </a:br>
            <a:endParaRPr lang="en-US" altLang="zh-TW" sz="1000" dirty="0"/>
          </a:p>
        </p:txBody>
      </p:sp>
    </p:spTree>
    <p:extLst>
      <p:ext uri="{BB962C8B-B14F-4D97-AF65-F5344CB8AC3E}">
        <p14:creationId xmlns:p14="http://schemas.microsoft.com/office/powerpoint/2010/main" val="1333285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6091D8-A6B3-467D-B8EF-099DFB7BC350}" type="slidenum">
              <a:rPr lang="zh-TW" altLang="en-US"/>
              <a:pPr/>
              <a:t>17</a:t>
            </a:fld>
            <a:endParaRPr lang="en-US" altLang="zh-TW"/>
          </a:p>
        </p:txBody>
      </p:sp>
      <p:sp>
        <p:nvSpPr>
          <p:cNvPr id="623618" name="Rectangle 2"/>
          <p:cNvSpPr>
            <a:spLocks noGrp="1" noRot="1" noChangeAspect="1" noChangeArrowheads="1" noTextEdit="1"/>
          </p:cNvSpPr>
          <p:nvPr>
            <p:ph type="sldImg"/>
          </p:nvPr>
        </p:nvSpPr>
        <p:spPr>
          <a:xfrm>
            <a:off x="2708275" y="527050"/>
            <a:ext cx="3851275" cy="2889250"/>
          </a:xfrm>
          <a:ln/>
        </p:spPr>
      </p:sp>
      <p:sp>
        <p:nvSpPr>
          <p:cNvPr id="623619" name="Rectangle 3"/>
          <p:cNvSpPr>
            <a:spLocks noGrp="1" noChangeArrowheads="1"/>
          </p:cNvSpPr>
          <p:nvPr>
            <p:ph type="body" idx="1"/>
          </p:nvPr>
        </p:nvSpPr>
        <p:spPr/>
        <p:txBody>
          <a:bodyPr/>
          <a:lstStyle/>
          <a:p>
            <a:r>
              <a:rPr lang="en-US" altLang="zh-TW" b="1" dirty="0"/>
              <a:t>Source: http://www.businessweek.com/magazine/content/09_06/b4118030606341.htm?chan=magazine+channel_news, How Banking Diversification Steered Us Wrong by </a:t>
            </a:r>
            <a:r>
              <a:rPr lang="en-US" altLang="zh-TW" b="1" dirty="0" err="1"/>
              <a:t>Amar</a:t>
            </a:r>
            <a:r>
              <a:rPr lang="en-US" altLang="zh-TW" b="1" dirty="0"/>
              <a:t> </a:t>
            </a:r>
            <a:r>
              <a:rPr lang="en-US" altLang="zh-TW" b="1" dirty="0" err="1"/>
              <a:t>Bhide</a:t>
            </a:r>
            <a:endParaRPr lang="en-US" altLang="zh-TW" b="1" dirty="0"/>
          </a:p>
        </p:txBody>
      </p:sp>
    </p:spTree>
    <p:extLst>
      <p:ext uri="{BB962C8B-B14F-4D97-AF65-F5344CB8AC3E}">
        <p14:creationId xmlns:p14="http://schemas.microsoft.com/office/powerpoint/2010/main" val="148721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207E6-33AD-4695-BA7F-94C326088C55}" type="slidenum">
              <a:rPr lang="zh-TW" altLang="en-US"/>
              <a:pPr/>
              <a:t>23</a:t>
            </a:fld>
            <a:endParaRPr lang="en-US" altLang="zh-TW"/>
          </a:p>
        </p:txBody>
      </p:sp>
      <p:sp>
        <p:nvSpPr>
          <p:cNvPr id="409602" name="Rectangle 2"/>
          <p:cNvSpPr>
            <a:spLocks noGrp="1" noRot="1" noChangeAspect="1" noChangeArrowheads="1" noTextEdit="1"/>
          </p:cNvSpPr>
          <p:nvPr>
            <p:ph type="sldImg"/>
          </p:nvPr>
        </p:nvSpPr>
        <p:spPr>
          <a:xfrm>
            <a:off x="2708275" y="527050"/>
            <a:ext cx="3851275" cy="2889250"/>
          </a:xfrm>
          <a:ln/>
        </p:spPr>
      </p:sp>
      <p:sp>
        <p:nvSpPr>
          <p:cNvPr id="409603" name="Rectangle 3"/>
          <p:cNvSpPr>
            <a:spLocks noGrp="1" noChangeArrowheads="1"/>
          </p:cNvSpPr>
          <p:nvPr>
            <p:ph type="body" idx="1"/>
          </p:nvPr>
        </p:nvSpPr>
        <p:spPr/>
        <p:txBody>
          <a:bodyPr/>
          <a:lstStyle/>
          <a:p>
            <a:r>
              <a:rPr lang="en-US" altLang="zh-TW" dirty="0"/>
              <a:t>Some banks are undoubtedly shifting a portion of their risk taking and revenue outside of capital markets to areas such as proprietary investments. Moreover, measuring client value remains more an art than a science, with many institutions seeking to improve the consistency of their methodology. But neither of these factors begin to explain the dominance of client revenues. For most players, it would seem, capital markets are primarily a client business, not a proprietary trading shop. Client franchise building and delivery should be a central strategic imperative for any leader in capital markets. Although client volumes and risk performance are both inherently volatile, a deeper question arises as to whether capital markets activities actually generate revenue streams that are more stable than usually assumed. Indeed, if the implied downside of risk revenues is not as great as everyone thinks, do capital markets not merit higher P/E multiples than the market is currently awarding them?</a:t>
            </a:r>
          </a:p>
        </p:txBody>
      </p:sp>
    </p:spTree>
    <p:extLst>
      <p:ext uri="{BB962C8B-B14F-4D97-AF65-F5344CB8AC3E}">
        <p14:creationId xmlns:p14="http://schemas.microsoft.com/office/powerpoint/2010/main" val="36753072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7"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7"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a:t>Click to edit Master title style</a:t>
            </a:r>
            <a:endParaRPr lang="zh-TW" altLang="en-US" dirty="0"/>
          </a:p>
        </p:txBody>
      </p:sp>
      <p:sp>
        <p:nvSpPr>
          <p:cNvPr id="8" name="Text Placeholder 7"/>
          <p:cNvSpPr>
            <a:spLocks noGrp="1"/>
          </p:cNvSpPr>
          <p:nvPr>
            <p:ph type="body" sz="quarter" idx="14"/>
          </p:nvPr>
        </p:nvSpPr>
        <p:spPr>
          <a:xfrm>
            <a:off x="685800" y="4143380"/>
            <a:ext cx="8458201" cy="1714512"/>
          </a:xfrm>
          <a:solidFill>
            <a:schemeClr val="accent1">
              <a:lumMod val="20000"/>
              <a:lumOff val="80000"/>
              <a:alpha val="85098"/>
            </a:schemeClr>
          </a:solidFill>
        </p:spPr>
        <p:txBody>
          <a:bodyPr/>
          <a:lstStyle>
            <a:lvl1pPr>
              <a:buNone/>
              <a:defRPr>
                <a:solidFill>
                  <a:schemeClr val="tx1">
                    <a:lumMod val="65000"/>
                    <a:lumOff val="35000"/>
                  </a:schemeClr>
                </a:solidFill>
              </a:defRPr>
            </a:lvl1pPr>
            <a:lvl2pPr>
              <a:buNone/>
              <a:defRPr>
                <a:solidFill>
                  <a:schemeClr val="tx1">
                    <a:lumMod val="65000"/>
                    <a:lumOff val="35000"/>
                  </a:schemeClr>
                </a:solidFill>
              </a:defRPr>
            </a:lvl2pPr>
            <a:lvl3pPr>
              <a:buNone/>
              <a:defRPr>
                <a:solidFill>
                  <a:schemeClr val="tx1">
                    <a:lumMod val="65000"/>
                    <a:lumOff val="35000"/>
                  </a:schemeClr>
                </a:solidFill>
              </a:defRPr>
            </a:lvl3pPr>
            <a:lvl4pPr>
              <a:buNone/>
              <a:defRPr>
                <a:solidFill>
                  <a:schemeClr val="tx1">
                    <a:lumMod val="65000"/>
                    <a:lumOff val="35000"/>
                  </a:schemeClr>
                </a:solidFill>
              </a:defRPr>
            </a:lvl4pPr>
            <a:lvl5pPr>
              <a:buNone/>
              <a:defRPr>
                <a:solidFill>
                  <a:schemeClr val="tx1">
                    <a:lumMod val="65000"/>
                    <a:lumOff val="35000"/>
                  </a:schemeClr>
                </a:solidFill>
              </a:defRPr>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6" name="Footer Placeholder 4"/>
          <p:cNvSpPr>
            <a:spLocks noGrp="1"/>
          </p:cNvSpPr>
          <p:nvPr>
            <p:ph type="ftr" sz="quarter" idx="15"/>
          </p:nvPr>
        </p:nvSpPr>
        <p:spPr/>
        <p:txBody>
          <a:bodyPr/>
          <a:lstStyle>
            <a:lvl1pPr eaLnBrk="0" hangingPunct="0">
              <a:defRPr dirty="0"/>
            </a:lvl1pPr>
          </a:lstStyle>
          <a:p>
            <a:r>
              <a:rPr lang="en-US" altLang="en-US"/>
              <a:t>Veronique Lafon-Vinais</a:t>
            </a:r>
          </a:p>
        </p:txBody>
      </p:sp>
      <p:sp>
        <p:nvSpPr>
          <p:cNvPr id="7" name="Slide Number Placeholder 5"/>
          <p:cNvSpPr>
            <a:spLocks noGrp="1"/>
          </p:cNvSpPr>
          <p:nvPr>
            <p:ph type="sldNum" sz="quarter" idx="16"/>
          </p:nvPr>
        </p:nvSpPr>
        <p:spPr/>
        <p:txBody>
          <a:bodyPr/>
          <a:lstStyle>
            <a:lvl1pPr eaLnBrk="0" hangingPunct="0">
              <a:defRPr b="1"/>
            </a:lvl1pPr>
          </a:lstStyle>
          <a:p>
            <a:fld id="{76B0C21E-532E-4DF4-9626-3485DCF72968}" type="slidenum">
              <a:rPr lang="en-US" altLang="en-US" smtClean="0"/>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TW"/>
              <a:t>Click to edit Master title style</a:t>
            </a:r>
            <a:endParaRPr lang="zh-TW"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7" name="Slide Number Placeholder 5"/>
          <p:cNvSpPr>
            <a:spLocks noGrp="1"/>
          </p:cNvSpPr>
          <p:nvPr>
            <p:ph type="sldNum" sz="quarter" idx="10"/>
          </p:nvPr>
        </p:nvSpPr>
        <p:spPr/>
        <p:txBody>
          <a:bodyPr/>
          <a:lstStyle>
            <a:lvl1pPr eaLnBrk="0" hangingPunct="0">
              <a:defRPr b="1"/>
            </a:lvl1pPr>
          </a:lstStyle>
          <a:p>
            <a:fld id="{11F0ADC2-F856-46C9-8F09-B0936FE9CA57}" type="slidenum">
              <a:rPr lang="en-US" altLang="en-US" smtClean="0"/>
              <a:pPr/>
              <a:t>‹#›</a:t>
            </a:fld>
            <a:endParaRPr lang="en-US" altLang="en-US"/>
          </a:p>
        </p:txBody>
      </p:sp>
      <p:sp>
        <p:nvSpPr>
          <p:cNvPr id="8" name="Footer Placeholder 4"/>
          <p:cNvSpPr>
            <a:spLocks noGrp="1"/>
          </p:cNvSpPr>
          <p:nvPr>
            <p:ph type="ftr" sz="quarter" idx="11"/>
          </p:nvPr>
        </p:nvSpPr>
        <p:spPr/>
        <p:txBody>
          <a:bodyPr/>
          <a:lstStyle>
            <a:lvl1pPr eaLnBrk="0" hangingPunct="0">
              <a:defRPr dirty="0"/>
            </a:lvl1pPr>
          </a:lstStyle>
          <a:p>
            <a:r>
              <a:rPr lang="en-US" altLang="en-US"/>
              <a:t>Veronique Lafon-Vinais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Case)">
    <p:spTree>
      <p:nvGrpSpPr>
        <p:cNvPr id="1" name=""/>
        <p:cNvGrpSpPr/>
        <p:nvPr/>
      </p:nvGrpSpPr>
      <p:grpSpPr>
        <a:xfrm>
          <a:off x="0" y="0"/>
          <a:ext cx="0" cy="0"/>
          <a:chOff x="0" y="0"/>
          <a:chExt cx="0" cy="0"/>
        </a:xfrm>
      </p:grpSpPr>
      <p:sp>
        <p:nvSpPr>
          <p:cNvPr id="7" name="Rectangle 6"/>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lvl1pPr>
              <a:defRPr/>
            </a:lvl1pPr>
          </a:lstStyle>
          <a:p>
            <a:r>
              <a:rPr lang="en-US" altLang="zh-TW"/>
              <a:t>Click to edit Master title style</a:t>
            </a:r>
            <a:endParaRPr lang="zh-TW"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Content Placeholder 3"/>
          <p:cNvSpPr>
            <a:spLocks noGrp="1"/>
          </p:cNvSpPr>
          <p:nvPr>
            <p:ph sz="half" idx="2"/>
          </p:nvPr>
        </p:nvSpPr>
        <p:spPr>
          <a:xfrm>
            <a:off x="457200" y="2174875"/>
            <a:ext cx="4040188" cy="3768725"/>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6" name="Content Placeholder 5"/>
          <p:cNvSpPr>
            <a:spLocks noGrp="1"/>
          </p:cNvSpPr>
          <p:nvPr>
            <p:ph sz="quarter" idx="4"/>
          </p:nvPr>
        </p:nvSpPr>
        <p:spPr>
          <a:xfrm>
            <a:off x="4645025" y="2174875"/>
            <a:ext cx="4041775" cy="3768725"/>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8" name="Slide Number Placeholder 5"/>
          <p:cNvSpPr>
            <a:spLocks noGrp="1"/>
          </p:cNvSpPr>
          <p:nvPr>
            <p:ph type="sldNum" sz="quarter" idx="10"/>
          </p:nvPr>
        </p:nvSpPr>
        <p:spPr/>
        <p:txBody>
          <a:bodyPr/>
          <a:lstStyle>
            <a:lvl1pPr eaLnBrk="0" hangingPunct="0">
              <a:defRPr b="1"/>
            </a:lvl1pPr>
          </a:lstStyle>
          <a:p>
            <a:fld id="{3EE7C5BB-A69C-4DD9-85F4-53338F30C955}" type="slidenum">
              <a:rPr lang="en-US" altLang="en-US" smtClean="0"/>
              <a:pPr/>
              <a:t>‹#›</a:t>
            </a:fld>
            <a:endParaRPr lang="en-US" altLang="en-US"/>
          </a:p>
        </p:txBody>
      </p:sp>
      <p:sp>
        <p:nvSpPr>
          <p:cNvPr id="9" name="Footer Placeholder 4"/>
          <p:cNvSpPr>
            <a:spLocks noGrp="1"/>
          </p:cNvSpPr>
          <p:nvPr>
            <p:ph type="ftr" sz="quarter" idx="11"/>
          </p:nvPr>
        </p:nvSpPr>
        <p:spPr/>
        <p:txBody>
          <a:bodyPr/>
          <a:lstStyle>
            <a:lvl1pPr eaLnBrk="0" hangingPunct="0">
              <a:defRPr dirty="0"/>
            </a:lvl1pPr>
          </a:lstStyle>
          <a:p>
            <a:r>
              <a:rPr lang="en-US" altLang="en-US"/>
              <a:t>Veronique Lafon-Vinais</a:t>
            </a:r>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Slide Number Placeholder 5"/>
          <p:cNvSpPr>
            <a:spLocks noGrp="1"/>
          </p:cNvSpPr>
          <p:nvPr>
            <p:ph type="sldNum" sz="quarter" idx="10"/>
          </p:nvPr>
        </p:nvSpPr>
        <p:spPr/>
        <p:txBody>
          <a:bodyPr/>
          <a:lstStyle>
            <a:lvl1pPr eaLnBrk="0" hangingPunct="0">
              <a:defRPr b="1"/>
            </a:lvl1pPr>
          </a:lstStyle>
          <a:p>
            <a:fld id="{FE3DD840-795E-46F8-93FB-0D5070E4D00A}" type="slidenum">
              <a:rPr lang="en-US" altLang="en-US" smtClean="0"/>
              <a:pPr/>
              <a:t>‹#›</a:t>
            </a:fld>
            <a:endParaRPr lang="en-US" altLang="en-US"/>
          </a:p>
        </p:txBody>
      </p:sp>
      <p:sp>
        <p:nvSpPr>
          <p:cNvPr id="4" name="Footer Placeholder 4"/>
          <p:cNvSpPr>
            <a:spLocks noGrp="1"/>
          </p:cNvSpPr>
          <p:nvPr>
            <p:ph type="ftr" sz="quarter" idx="11"/>
          </p:nvPr>
        </p:nvSpPr>
        <p:spPr/>
        <p:txBody>
          <a:bodyPr/>
          <a:lstStyle>
            <a:lvl1pPr eaLnBrk="0" hangingPunct="0">
              <a:defRPr dirty="0"/>
            </a:lvl1pPr>
          </a:lstStyle>
          <a:p>
            <a:r>
              <a:rPr lang="en-US" altLang="en-US"/>
              <a:t>Veronique Lafon-Vinais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1_Title Only (Case)">
    <p:spTree>
      <p:nvGrpSpPr>
        <p:cNvPr id="1" name=""/>
        <p:cNvGrpSpPr/>
        <p:nvPr/>
      </p:nvGrpSpPr>
      <p:grpSpPr>
        <a:xfrm>
          <a:off x="0" y="0"/>
          <a:ext cx="0" cy="0"/>
          <a:chOff x="0" y="0"/>
          <a:chExt cx="0" cy="0"/>
        </a:xfrm>
      </p:grpSpPr>
      <p:sp>
        <p:nvSpPr>
          <p:cNvPr id="3" name="Rectangle 2"/>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p>
            <a:r>
              <a:rPr lang="en-US" altLang="zh-TW"/>
              <a:t>Click to edit Master title style</a:t>
            </a:r>
            <a:endParaRPr lang="zh-TW" altLang="en-US"/>
          </a:p>
        </p:txBody>
      </p:sp>
      <p:sp>
        <p:nvSpPr>
          <p:cNvPr id="4" name="Slide Number Placeholder 5"/>
          <p:cNvSpPr>
            <a:spLocks noGrp="1"/>
          </p:cNvSpPr>
          <p:nvPr>
            <p:ph type="sldNum" sz="quarter" idx="10"/>
          </p:nvPr>
        </p:nvSpPr>
        <p:spPr/>
        <p:txBody>
          <a:bodyPr/>
          <a:lstStyle>
            <a:lvl1pPr eaLnBrk="0" hangingPunct="0">
              <a:defRPr b="1"/>
            </a:lvl1pPr>
          </a:lstStyle>
          <a:p>
            <a:fld id="{3EE7C5BB-A69C-4DD9-85F4-53338F30C955}" type="slidenum">
              <a:rPr lang="en-US" altLang="en-US" smtClean="0"/>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r>
              <a:rPr lang="en-US" altLang="en-US"/>
              <a:t>Veronique Lafon-Vinais</a:t>
            </a:r>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eaLnBrk="0" hangingPunct="0">
              <a:defRPr b="1"/>
            </a:lvl1pPr>
          </a:lstStyle>
          <a:p>
            <a:fld id="{3970B7B3-D310-44FF-A881-ED2F1F571FC5}" type="slidenum">
              <a:rPr lang="en-US" altLang="en-US" smtClean="0"/>
              <a:pPr/>
              <a:t>‹#›</a:t>
            </a:fld>
            <a:endParaRPr lang="en-US" altLang="en-US"/>
          </a:p>
        </p:txBody>
      </p:sp>
      <p:sp>
        <p:nvSpPr>
          <p:cNvPr id="3" name="Footer Placeholder 4"/>
          <p:cNvSpPr>
            <a:spLocks noGrp="1"/>
          </p:cNvSpPr>
          <p:nvPr>
            <p:ph type="ftr" sz="quarter" idx="11"/>
          </p:nvPr>
        </p:nvSpPr>
        <p:spPr/>
        <p:txBody>
          <a:bodyPr/>
          <a:lstStyle>
            <a:lvl1pPr eaLnBrk="0" hangingPunct="0">
              <a:defRPr dirty="0"/>
            </a:lvl1pPr>
          </a:lstStyle>
          <a:p>
            <a:r>
              <a:rPr lang="en-US" altLang="en-US"/>
              <a:t>Veronique Lafon-Vinais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otally_Blank">
    <p:spTree>
      <p:nvGrpSpPr>
        <p:cNvPr id="1" name=""/>
        <p:cNvGrpSpPr/>
        <p:nvPr/>
      </p:nvGrpSpPr>
      <p:grpSpPr>
        <a:xfrm>
          <a:off x="0" y="0"/>
          <a:ext cx="0" cy="0"/>
          <a:chOff x="0" y="0"/>
          <a:chExt cx="0" cy="0"/>
        </a:xfrm>
      </p:grpSpPr>
      <p:sp>
        <p:nvSpPr>
          <p:cNvPr id="4" name="Rectangle 3"/>
          <p:cNvSpPr/>
          <p:nvPr/>
        </p:nvSpPr>
        <p:spPr>
          <a:xfrm>
            <a:off x="0" y="617220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TW"/>
              <a:t>Click to edit Master title style</a:t>
            </a:r>
            <a:endParaRPr lang="zh-TW" altLang="en-US"/>
          </a:p>
        </p:txBody>
      </p:sp>
      <p:sp>
        <p:nvSpPr>
          <p:cNvPr id="3" name="Content Placeholder 2"/>
          <p:cNvSpPr>
            <a:spLocks noGrp="1"/>
          </p:cNvSpPr>
          <p:nvPr>
            <p:ph idx="1"/>
          </p:nvPr>
        </p:nvSpPr>
        <p:spPr>
          <a:xfrm>
            <a:off x="3575050" y="273050"/>
            <a:ext cx="5111750" cy="5853113"/>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Slide Number Placeholder 5"/>
          <p:cNvSpPr>
            <a:spLocks noGrp="1"/>
          </p:cNvSpPr>
          <p:nvPr>
            <p:ph type="sldNum" sz="quarter" idx="10"/>
          </p:nvPr>
        </p:nvSpPr>
        <p:spPr/>
        <p:txBody>
          <a:bodyPr/>
          <a:lstStyle>
            <a:lvl1pPr eaLnBrk="0" hangingPunct="0">
              <a:defRPr b="1"/>
            </a:lvl1pPr>
          </a:lstStyle>
          <a:p>
            <a:fld id="{02CA416E-C8C3-4581-AF7E-C19ADDFD71A9}"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eaLnBrk="0" hangingPunct="0">
              <a:defRPr dirty="0"/>
            </a:lvl1pPr>
          </a:lstStyle>
          <a:p>
            <a:r>
              <a:rPr lang="en-US" altLang="en-US"/>
              <a:t>Veronique Lafon-Vinais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TW"/>
              <a:t>Click to edit Master title style</a:t>
            </a:r>
            <a:endParaRPr lang="zh-TW" alt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TW" noProof="0"/>
              <a:t>Click icon to add picture</a:t>
            </a:r>
            <a:endParaRPr lang="zh-TW"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Slide Number Placeholder 5"/>
          <p:cNvSpPr>
            <a:spLocks noGrp="1"/>
          </p:cNvSpPr>
          <p:nvPr>
            <p:ph type="sldNum" sz="quarter" idx="10"/>
          </p:nvPr>
        </p:nvSpPr>
        <p:spPr/>
        <p:txBody>
          <a:bodyPr/>
          <a:lstStyle>
            <a:lvl1pPr eaLnBrk="0" hangingPunct="0">
              <a:defRPr b="1"/>
            </a:lvl1pPr>
          </a:lstStyle>
          <a:p>
            <a:fld id="{ACD51706-2E3C-4941-8174-5D66EA996F1F}"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eaLnBrk="0" hangingPunct="0">
              <a:defRPr dirty="0"/>
            </a:lvl1pPr>
          </a:lstStyle>
          <a:p>
            <a:r>
              <a:rPr lang="en-US" altLang="en-US"/>
              <a:t>Veronique Lafon-Vinais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Vertical Text Placeholder 2"/>
          <p:cNvSpPr>
            <a:spLocks noGrp="1"/>
          </p:cNvSpPr>
          <p:nvPr>
            <p:ph type="body" orient="vert" idx="1"/>
          </p:nvPr>
        </p:nvSpPr>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fld id="{6A2AF14F-4EC1-4D12-96D3-45E8EDCE937D}" type="slidenum">
              <a:rPr lang="en-US" altLang="en-US" smtClean="0"/>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r>
              <a:rPr lang="en-US" altLang="en-US"/>
              <a:t>Veronique Lafon-Vinais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TW"/>
              <a:t>Click to edit Master title style</a:t>
            </a:r>
            <a:endParaRPr lang="zh-TW"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Slide Number Placeholder 5"/>
          <p:cNvSpPr>
            <a:spLocks noGrp="1"/>
          </p:cNvSpPr>
          <p:nvPr>
            <p:ph type="sldNum" sz="quarter" idx="10"/>
          </p:nvPr>
        </p:nvSpPr>
        <p:spPr/>
        <p:txBody>
          <a:bodyPr/>
          <a:lstStyle>
            <a:lvl1pPr eaLnBrk="0" hangingPunct="0">
              <a:defRPr b="1"/>
            </a:lvl1pPr>
          </a:lstStyle>
          <a:p>
            <a:fld id="{737465AD-31B6-42E9-ACD3-BEC325E49BA0}" type="slidenum">
              <a:rPr lang="en-US" altLang="en-US" smtClean="0"/>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r>
              <a:rPr lang="en-US" altLang="en-US"/>
              <a:t>Veronique Lafon-Vinais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3" name="Picture 3"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4" name="Picture 11"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a:t>Click to edit Master title style</a:t>
            </a:r>
            <a:endParaRPr lang="zh-TW" altLang="en-US" dirty="0"/>
          </a:p>
        </p:txBody>
      </p:sp>
      <p:sp>
        <p:nvSpPr>
          <p:cNvPr id="5" name="Footer Placeholder 4"/>
          <p:cNvSpPr>
            <a:spLocks noGrp="1"/>
          </p:cNvSpPr>
          <p:nvPr>
            <p:ph type="ftr" sz="quarter" idx="10"/>
          </p:nvPr>
        </p:nvSpPr>
        <p:spPr/>
        <p:txBody>
          <a:bodyPr/>
          <a:lstStyle>
            <a:lvl1pPr eaLnBrk="0" hangingPunct="0">
              <a:defRPr dirty="0"/>
            </a:lvl1pPr>
          </a:lstStyle>
          <a:p>
            <a:r>
              <a:rPr lang="en-US" altLang="en-US"/>
              <a:t>Veronique Lafon-Vinais</a:t>
            </a:r>
          </a:p>
        </p:txBody>
      </p:sp>
      <p:sp>
        <p:nvSpPr>
          <p:cNvPr id="6" name="Slide Number Placeholder 5"/>
          <p:cNvSpPr>
            <a:spLocks noGrp="1"/>
          </p:cNvSpPr>
          <p:nvPr>
            <p:ph type="sldNum" sz="quarter" idx="11"/>
          </p:nvPr>
        </p:nvSpPr>
        <p:spPr/>
        <p:txBody>
          <a:bodyPr/>
          <a:lstStyle>
            <a:lvl1pPr eaLnBrk="0" hangingPunct="0">
              <a:defRPr b="1"/>
            </a:lvl1pPr>
          </a:lstStyle>
          <a:p>
            <a:fld id="{3EE7C5BB-A69C-4DD9-85F4-53338F30C955}" type="slidenum">
              <a:rPr lang="en-US" altLang="en-US" smtClean="0"/>
              <a:pPr/>
              <a:t>‹#›</a:t>
            </a:fld>
            <a:endParaRPr lang="en-US" altLang="en-US"/>
          </a:p>
        </p:txBody>
      </p:sp>
    </p:spTree>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pic>
        <p:nvPicPr>
          <p:cNvPr id="4" name="Picture 7"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a:t>Click to edit Master title style</a:t>
            </a:r>
            <a:endParaRPr lang="zh-TW" altLang="en-US" dirty="0"/>
          </a:p>
        </p:txBody>
      </p:sp>
      <p:sp>
        <p:nvSpPr>
          <p:cNvPr id="8" name="Text Placeholder 7"/>
          <p:cNvSpPr>
            <a:spLocks noGrp="1"/>
          </p:cNvSpPr>
          <p:nvPr>
            <p:ph type="body" sz="quarter" idx="14"/>
          </p:nvPr>
        </p:nvSpPr>
        <p:spPr>
          <a:xfrm>
            <a:off x="685800" y="4143380"/>
            <a:ext cx="8458201" cy="1714512"/>
          </a:xfrm>
          <a:solidFill>
            <a:schemeClr val="accent1">
              <a:lumMod val="20000"/>
              <a:lumOff val="80000"/>
              <a:alpha val="85098"/>
            </a:schemeClr>
          </a:solidFill>
        </p:spPr>
        <p:txBody>
          <a:bodyPr/>
          <a:lstStyle>
            <a:lvl1pPr>
              <a:buNone/>
              <a:defRPr>
                <a:solidFill>
                  <a:schemeClr val="tx1">
                    <a:lumMod val="65000"/>
                    <a:lumOff val="35000"/>
                  </a:schemeClr>
                </a:solidFill>
              </a:defRPr>
            </a:lvl1pPr>
            <a:lvl2pPr>
              <a:buNone/>
              <a:defRPr>
                <a:solidFill>
                  <a:schemeClr val="tx1">
                    <a:lumMod val="65000"/>
                    <a:lumOff val="35000"/>
                  </a:schemeClr>
                </a:solidFill>
              </a:defRPr>
            </a:lvl2pPr>
            <a:lvl3pPr>
              <a:buNone/>
              <a:defRPr>
                <a:solidFill>
                  <a:schemeClr val="tx1">
                    <a:lumMod val="65000"/>
                    <a:lumOff val="35000"/>
                  </a:schemeClr>
                </a:solidFill>
              </a:defRPr>
            </a:lvl3pPr>
            <a:lvl4pPr>
              <a:buNone/>
              <a:defRPr>
                <a:solidFill>
                  <a:schemeClr val="tx1">
                    <a:lumMod val="65000"/>
                    <a:lumOff val="35000"/>
                  </a:schemeClr>
                </a:solidFill>
              </a:defRPr>
            </a:lvl4pPr>
            <a:lvl5pPr>
              <a:buNone/>
              <a:defRPr>
                <a:solidFill>
                  <a:schemeClr val="tx1">
                    <a:lumMod val="65000"/>
                    <a:lumOff val="35000"/>
                  </a:schemeClr>
                </a:solidFill>
              </a:defRPr>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5" name="Footer Placeholder 4"/>
          <p:cNvSpPr>
            <a:spLocks noGrp="1"/>
          </p:cNvSpPr>
          <p:nvPr>
            <p:ph type="ftr" sz="quarter" idx="15"/>
          </p:nvPr>
        </p:nvSpPr>
        <p:spPr/>
        <p:txBody>
          <a:bodyPr/>
          <a:lstStyle>
            <a:lvl1pPr>
              <a:defRPr dirty="0"/>
            </a:lvl1pPr>
          </a:lstStyle>
          <a:p>
            <a:r>
              <a:rPr lang="en-US" altLang="en-US"/>
              <a:t>Veronique Lafon-Vinais</a:t>
            </a:r>
          </a:p>
        </p:txBody>
      </p:sp>
      <p:sp>
        <p:nvSpPr>
          <p:cNvPr id="6" name="Slide Number Placeholder 5"/>
          <p:cNvSpPr>
            <a:spLocks noGrp="1"/>
          </p:cNvSpPr>
          <p:nvPr>
            <p:ph type="sldNum" sz="quarter" idx="16"/>
          </p:nvPr>
        </p:nvSpPr>
        <p:spPr/>
        <p:txBody>
          <a:bodyPr/>
          <a:lstStyle>
            <a:lvl1pPr>
              <a:defRPr/>
            </a:lvl1pPr>
          </a:lstStyle>
          <a:p>
            <a:fld id="{3EE7C5BB-A69C-4DD9-85F4-53338F30C955}" type="slidenum">
              <a:rPr lang="en-US" altLang="en-US" smtClean="0"/>
              <a:pPr/>
              <a:t>‹#›</a:t>
            </a:fld>
            <a:endParaRPr lang="en-US" altLang="en-US"/>
          </a:p>
        </p:txBody>
      </p:sp>
    </p:spTree>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Title Slide">
    <p:spTree>
      <p:nvGrpSpPr>
        <p:cNvPr id="1" name=""/>
        <p:cNvGrpSpPr/>
        <p:nvPr/>
      </p:nvGrpSpPr>
      <p:grpSpPr>
        <a:xfrm>
          <a:off x="0" y="0"/>
          <a:ext cx="0" cy="0"/>
          <a:chOff x="0" y="0"/>
          <a:chExt cx="0" cy="0"/>
        </a:xfrm>
      </p:grpSpPr>
      <p:pic>
        <p:nvPicPr>
          <p:cNvPr id="3" name="Picture 3"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a:t>Click to edit Master title style</a:t>
            </a:r>
            <a:endParaRPr lang="zh-TW" altLang="en-US" dirty="0"/>
          </a:p>
        </p:txBody>
      </p:sp>
      <p:sp>
        <p:nvSpPr>
          <p:cNvPr id="4" name="Footer Placeholder 4"/>
          <p:cNvSpPr>
            <a:spLocks noGrp="1"/>
          </p:cNvSpPr>
          <p:nvPr>
            <p:ph type="ftr" sz="quarter" idx="10"/>
          </p:nvPr>
        </p:nvSpPr>
        <p:spPr/>
        <p:txBody>
          <a:bodyPr/>
          <a:lstStyle>
            <a:lvl1pPr>
              <a:defRPr dirty="0"/>
            </a:lvl1pPr>
          </a:lstStyle>
          <a:p>
            <a:r>
              <a:rPr lang="en-US" altLang="en-US"/>
              <a:t>Veronique Lafon-Vinais</a:t>
            </a:r>
          </a:p>
        </p:txBody>
      </p:sp>
      <p:sp>
        <p:nvSpPr>
          <p:cNvPr id="5" name="Slide Number Placeholder 5"/>
          <p:cNvSpPr>
            <a:spLocks noGrp="1"/>
          </p:cNvSpPr>
          <p:nvPr>
            <p:ph type="sldNum" sz="quarter" idx="11"/>
          </p:nvPr>
        </p:nvSpPr>
        <p:spPr/>
        <p:txBody>
          <a:bodyPr/>
          <a:lstStyle>
            <a:lvl1pPr>
              <a:defRPr/>
            </a:lvl1pPr>
          </a:lstStyle>
          <a:p>
            <a:fld id="{3EE7C5BB-A69C-4DD9-85F4-53338F30C955}" type="slidenum">
              <a:rPr lang="en-US" altLang="en-US" smtClean="0"/>
              <a:pPr/>
              <a:t>‹#›</a:t>
            </a:fld>
            <a:endParaRPr lang="en-US" altLang="en-US"/>
          </a:p>
        </p:txBody>
      </p:sp>
    </p:spTree>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685800"/>
            <a:ext cx="7496175" cy="1143000"/>
          </a:xfrm>
        </p:spPr>
        <p:txBody>
          <a:bodyPr/>
          <a:lstStyle/>
          <a:p>
            <a:r>
              <a:rPr lang="en-US" altLang="zh-TW"/>
              <a:t>Click to edit Master title style</a:t>
            </a:r>
            <a:endParaRPr lang="zh-TW" altLang="en-US"/>
          </a:p>
        </p:txBody>
      </p:sp>
      <p:sp>
        <p:nvSpPr>
          <p:cNvPr id="3" name="Text Placeholder 2"/>
          <p:cNvSpPr>
            <a:spLocks noGrp="1"/>
          </p:cNvSpPr>
          <p:nvPr>
            <p:ph type="body" sz="half" idx="1"/>
          </p:nvPr>
        </p:nvSpPr>
        <p:spPr>
          <a:xfrm>
            <a:off x="1182688" y="2017713"/>
            <a:ext cx="3810000" cy="4114800"/>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Content Placeholder 3"/>
          <p:cNvSpPr>
            <a:spLocks noGrp="1"/>
          </p:cNvSpPr>
          <p:nvPr>
            <p:ph sz="half" idx="2"/>
          </p:nvPr>
        </p:nvSpPr>
        <p:spPr>
          <a:xfrm>
            <a:off x="5145088" y="2017713"/>
            <a:ext cx="3810000" cy="4114800"/>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Slide Number Placeholder 5"/>
          <p:cNvSpPr>
            <a:spLocks noGrp="1"/>
          </p:cNvSpPr>
          <p:nvPr>
            <p:ph type="sldNum" sz="quarter" idx="10"/>
          </p:nvPr>
        </p:nvSpPr>
        <p:spPr/>
        <p:txBody>
          <a:bodyPr/>
          <a:lstStyle>
            <a:lvl1pPr>
              <a:defRPr/>
            </a:lvl1pPr>
          </a:lstStyle>
          <a:p>
            <a:fld id="{1789E870-227B-4205-AD6B-FE72C63017F5}"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a:lvl1pPr>
          </a:lstStyle>
          <a:p>
            <a:r>
              <a:rPr lang="en-US" altLang="en-US"/>
              <a:t>Veronique Lafon-Vinais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447800" y="685800"/>
            <a:ext cx="7496175" cy="1143000"/>
          </a:xfrm>
        </p:spPr>
        <p:txBody>
          <a:bodyPr/>
          <a:lstStyle/>
          <a:p>
            <a:r>
              <a:rPr lang="en-US" altLang="zh-TW"/>
              <a:t>Click to edit Master title style</a:t>
            </a:r>
            <a:endParaRPr lang="zh-TW" altLang="en-US"/>
          </a:p>
        </p:txBody>
      </p:sp>
      <p:sp>
        <p:nvSpPr>
          <p:cNvPr id="3" name="Content Placeholder 2"/>
          <p:cNvSpPr>
            <a:spLocks noGrp="1"/>
          </p:cNvSpPr>
          <p:nvPr>
            <p:ph sz="half" idx="1"/>
          </p:nvPr>
        </p:nvSpPr>
        <p:spPr>
          <a:xfrm>
            <a:off x="1182688" y="2017713"/>
            <a:ext cx="7772400" cy="1981200"/>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Text Placeholder 3"/>
          <p:cNvSpPr>
            <a:spLocks noGrp="1"/>
          </p:cNvSpPr>
          <p:nvPr>
            <p:ph type="body" sz="half" idx="2"/>
          </p:nvPr>
        </p:nvSpPr>
        <p:spPr>
          <a:xfrm>
            <a:off x="1182688" y="4151313"/>
            <a:ext cx="7772400" cy="1981200"/>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Slide Number Placeholder 5"/>
          <p:cNvSpPr>
            <a:spLocks noGrp="1"/>
          </p:cNvSpPr>
          <p:nvPr>
            <p:ph type="sldNum" sz="quarter" idx="10"/>
          </p:nvPr>
        </p:nvSpPr>
        <p:spPr/>
        <p:txBody>
          <a:bodyPr/>
          <a:lstStyle>
            <a:lvl1pPr>
              <a:defRPr/>
            </a:lvl1pPr>
          </a:lstStyle>
          <a:p>
            <a:fld id="{3EE7C5BB-A69C-4DD9-85F4-53338F30C955}"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a:lvl1pPr>
          </a:lstStyle>
          <a:p>
            <a:r>
              <a:rPr lang="en-US" altLang="en-US"/>
              <a:t>Veronique Lafon-Vinais</a:t>
            </a:r>
          </a:p>
        </p:txBody>
      </p:sp>
    </p:spTree>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447800" y="685800"/>
            <a:ext cx="7496175" cy="1143000"/>
          </a:xfrm>
        </p:spPr>
        <p:txBody>
          <a:bodyPr/>
          <a:lstStyle/>
          <a:p>
            <a:r>
              <a:rPr lang="en-US" altLang="zh-TW"/>
              <a:t>Click to edit Master title style</a:t>
            </a:r>
            <a:endParaRPr lang="zh-TW" altLang="en-US"/>
          </a:p>
        </p:txBody>
      </p:sp>
      <p:sp>
        <p:nvSpPr>
          <p:cNvPr id="3" name="Content Placeholder 2"/>
          <p:cNvSpPr>
            <a:spLocks noGrp="1"/>
          </p:cNvSpPr>
          <p:nvPr>
            <p:ph sz="quarter" idx="1"/>
          </p:nvPr>
        </p:nvSpPr>
        <p:spPr>
          <a:xfrm>
            <a:off x="1182688" y="2017713"/>
            <a:ext cx="3810000" cy="1981200"/>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Content Placeholder 3"/>
          <p:cNvSpPr>
            <a:spLocks noGrp="1"/>
          </p:cNvSpPr>
          <p:nvPr>
            <p:ph sz="quarter" idx="2"/>
          </p:nvPr>
        </p:nvSpPr>
        <p:spPr>
          <a:xfrm>
            <a:off x="5145088" y="2017713"/>
            <a:ext cx="3810000" cy="1981200"/>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Text Placeholder 4"/>
          <p:cNvSpPr>
            <a:spLocks noGrp="1"/>
          </p:cNvSpPr>
          <p:nvPr>
            <p:ph type="body" sz="half" idx="3"/>
          </p:nvPr>
        </p:nvSpPr>
        <p:spPr>
          <a:xfrm>
            <a:off x="1182688" y="4151313"/>
            <a:ext cx="7772400" cy="1981200"/>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Slide Number Placeholder 5"/>
          <p:cNvSpPr>
            <a:spLocks noGrp="1"/>
          </p:cNvSpPr>
          <p:nvPr>
            <p:ph type="sldNum" sz="quarter" idx="10"/>
          </p:nvPr>
        </p:nvSpPr>
        <p:spPr/>
        <p:txBody>
          <a:bodyPr/>
          <a:lstStyle>
            <a:lvl1pPr>
              <a:defRPr/>
            </a:lvl1pPr>
          </a:lstStyle>
          <a:p>
            <a:fld id="{3EE7C5BB-A69C-4DD9-85F4-53338F30C955}" type="slidenum">
              <a:rPr lang="en-US" altLang="en-US" smtClean="0"/>
              <a:pPr/>
              <a:t>‹#›</a:t>
            </a:fld>
            <a:endParaRPr lang="en-US" altLang="en-US"/>
          </a:p>
        </p:txBody>
      </p:sp>
      <p:sp>
        <p:nvSpPr>
          <p:cNvPr id="7" name="Footer Placeholder 4"/>
          <p:cNvSpPr>
            <a:spLocks noGrp="1"/>
          </p:cNvSpPr>
          <p:nvPr>
            <p:ph type="ftr" sz="quarter" idx="11"/>
          </p:nvPr>
        </p:nvSpPr>
        <p:spPr/>
        <p:txBody>
          <a:bodyPr/>
          <a:lstStyle>
            <a:lvl1pPr>
              <a:defRPr/>
            </a:lvl1pPr>
          </a:lstStyle>
          <a:p>
            <a:r>
              <a:rPr lang="en-US" altLang="en-US"/>
              <a:t>Veronique Lafon-Vinais</a:t>
            </a:r>
          </a:p>
        </p:txBody>
      </p:sp>
    </p:spTree>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ltLang="zh-TW"/>
              <a:t>Click to edit Master title style</a:t>
            </a:r>
            <a:endParaRPr lang="zh-TW" altLang="en-US"/>
          </a:p>
        </p:txBody>
      </p:sp>
      <p:sp>
        <p:nvSpPr>
          <p:cNvPr id="3" name="Content Placeholder 2"/>
          <p:cNvSpPr>
            <a:spLocks noGrp="1"/>
          </p:cNvSpPr>
          <p:nvPr>
            <p:ph sz="half" idx="1"/>
          </p:nvPr>
        </p:nvSpPr>
        <p:spPr>
          <a:xfrm>
            <a:off x="457200" y="1719263"/>
            <a:ext cx="4038600" cy="4411662"/>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Content Placeholder 3"/>
          <p:cNvSpPr>
            <a:spLocks noGrp="1"/>
          </p:cNvSpPr>
          <p:nvPr>
            <p:ph sz="quarter" idx="2"/>
          </p:nvPr>
        </p:nvSpPr>
        <p:spPr>
          <a:xfrm>
            <a:off x="4648200" y="1719263"/>
            <a:ext cx="4038600" cy="2128837"/>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Content Placeholder 4"/>
          <p:cNvSpPr>
            <a:spLocks noGrp="1"/>
          </p:cNvSpPr>
          <p:nvPr>
            <p:ph sz="quarter" idx="3"/>
          </p:nvPr>
        </p:nvSpPr>
        <p:spPr>
          <a:xfrm>
            <a:off x="4648200" y="4000500"/>
            <a:ext cx="4038600" cy="2130425"/>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Date Placeholder 5"/>
          <p:cNvSpPr>
            <a:spLocks noGrp="1"/>
          </p:cNvSpPr>
          <p:nvPr>
            <p:ph type="dt" sz="half" idx="10"/>
          </p:nvPr>
        </p:nvSpPr>
        <p:spPr>
          <a:xfrm>
            <a:off x="457200" y="6248400"/>
            <a:ext cx="2133600" cy="457200"/>
          </a:xfrm>
          <a:prstGeom prst="rect">
            <a:avLst/>
          </a:prstGeom>
        </p:spPr>
        <p:txBody>
          <a:bodyPr/>
          <a:lstStyle>
            <a:lvl1pPr>
              <a:defRPr/>
            </a:lvl1pPr>
          </a:lstStyle>
          <a:p>
            <a:r>
              <a:rPr lang="zh-TW" altLang="en-US"/>
              <a:t>Spring 11</a:t>
            </a:r>
            <a:endParaRPr lang="en-US" alt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r>
              <a:rPr lang="en-US" altLang="en-US"/>
              <a:t>Veronique Lafon-Vinais</a:t>
            </a:r>
          </a:p>
        </p:txBody>
      </p:sp>
      <p:sp>
        <p:nvSpPr>
          <p:cNvPr id="8" name="Slide Number Placeholder 7"/>
          <p:cNvSpPr>
            <a:spLocks noGrp="1"/>
          </p:cNvSpPr>
          <p:nvPr>
            <p:ph type="sldNum" sz="quarter" idx="12"/>
          </p:nvPr>
        </p:nvSpPr>
        <p:spPr>
          <a:xfrm>
            <a:off x="6553200" y="6248400"/>
            <a:ext cx="2133600" cy="457200"/>
          </a:xfrm>
        </p:spPr>
        <p:txBody>
          <a:bodyPr/>
          <a:lstStyle>
            <a:lvl1pPr>
              <a:defRPr/>
            </a:lvl1pPr>
          </a:lstStyle>
          <a:p>
            <a:fld id="{C358C544-293B-4BBA-905D-A1893E1CD82F}" type="slidenum">
              <a:rPr lang="en-US" altLang="en-US"/>
              <a:pPr/>
              <a:t>‹#›</a:t>
            </a:fld>
            <a:endParaRPr lang="en-US"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122238"/>
            <a:ext cx="8229600" cy="6008687"/>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3" name="Date Placeholder 2"/>
          <p:cNvSpPr>
            <a:spLocks noGrp="1"/>
          </p:cNvSpPr>
          <p:nvPr>
            <p:ph type="dt" sz="half" idx="10"/>
          </p:nvPr>
        </p:nvSpPr>
        <p:spPr>
          <a:xfrm>
            <a:off x="457200" y="6248400"/>
            <a:ext cx="2133600" cy="457200"/>
          </a:xfrm>
          <a:prstGeom prst="rect">
            <a:avLst/>
          </a:prstGeom>
        </p:spPr>
        <p:txBody>
          <a:bodyPr/>
          <a:lstStyle>
            <a:lvl1pPr>
              <a:defRPr/>
            </a:lvl1pPr>
          </a:lstStyle>
          <a:p>
            <a:r>
              <a:rPr lang="zh-TW" altLang="en-US"/>
              <a:t>Spring 11</a:t>
            </a:r>
            <a:endParaRPr lang="en-US" altLang="en-US"/>
          </a:p>
        </p:txBody>
      </p:sp>
      <p:sp>
        <p:nvSpPr>
          <p:cNvPr id="4" name="Footer Placeholder 3"/>
          <p:cNvSpPr>
            <a:spLocks noGrp="1"/>
          </p:cNvSpPr>
          <p:nvPr>
            <p:ph type="ftr" sz="quarter" idx="11"/>
          </p:nvPr>
        </p:nvSpPr>
        <p:spPr>
          <a:xfrm>
            <a:off x="3124200" y="6248400"/>
            <a:ext cx="2895600" cy="457200"/>
          </a:xfrm>
        </p:spPr>
        <p:txBody>
          <a:bodyPr/>
          <a:lstStyle>
            <a:lvl1pPr>
              <a:defRPr/>
            </a:lvl1pPr>
          </a:lstStyle>
          <a:p>
            <a:r>
              <a:rPr lang="en-US" altLang="en-US"/>
              <a:t>Veronique Lafon-Vinais</a:t>
            </a:r>
          </a:p>
        </p:txBody>
      </p:sp>
      <p:sp>
        <p:nvSpPr>
          <p:cNvPr id="5" name="Slide Number Placeholder 4"/>
          <p:cNvSpPr>
            <a:spLocks noGrp="1"/>
          </p:cNvSpPr>
          <p:nvPr>
            <p:ph type="sldNum" sz="quarter" idx="12"/>
          </p:nvPr>
        </p:nvSpPr>
        <p:spPr>
          <a:xfrm>
            <a:off x="6553200" y="6248400"/>
            <a:ext cx="2133600" cy="457200"/>
          </a:xfrm>
        </p:spPr>
        <p:txBody>
          <a:bodyPr/>
          <a:lstStyle>
            <a:lvl1pPr>
              <a:defRPr/>
            </a:lvl1pPr>
          </a:lstStyle>
          <a:p>
            <a:fld id="{A5808426-B294-4A7D-B9C0-E05C167E0923}"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Content Placeholder 2"/>
          <p:cNvSpPr>
            <a:spLocks noGrp="1"/>
          </p:cNvSpPr>
          <p:nvPr>
            <p:ph idx="1"/>
          </p:nvPr>
        </p:nvSpPr>
        <p:spPr/>
        <p:txBody>
          <a:bodyPr>
            <a:normAutofit/>
          </a:bodyPr>
          <a:lstStyle>
            <a:lvl1pPr>
              <a:lnSpc>
                <a:spcPct val="150000"/>
              </a:lnSpc>
              <a:buSzPct val="100000"/>
              <a:buFont typeface="Wingdings 2" pitchFamily="18" charset="2"/>
              <a:buChar char="¡"/>
              <a:defRPr sz="20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fld id="{640815C2-B05F-4824-A073-673FC6D3ECD8}" type="slidenum">
              <a:rPr lang="en-US" altLang="en-US" smtClean="0"/>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r>
              <a:rPr lang="en-US" altLang="en-US"/>
              <a:t>Veronique Lafon-Vinais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arge Image with Small Title">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p>
            <a:r>
              <a:rPr lang="en-US" altLang="zh-TW"/>
              <a:t>Click to edit Master title style</a:t>
            </a:r>
            <a:endParaRPr lang="zh-TW" altLang="en-US" dirty="0"/>
          </a:p>
        </p:txBody>
      </p:sp>
      <p:sp>
        <p:nvSpPr>
          <p:cNvPr id="3" name="Content Placeholder 2"/>
          <p:cNvSpPr>
            <a:spLocks noGrp="1"/>
          </p:cNvSpPr>
          <p:nvPr>
            <p:ph idx="1"/>
          </p:nvPr>
        </p:nvSpPr>
        <p:spPr>
          <a:xfrm>
            <a:off x="457200" y="838201"/>
            <a:ext cx="8229600" cy="5029200"/>
          </a:xfrm>
        </p:spPr>
        <p:txBody>
          <a:bodyPr>
            <a:normAutofit/>
          </a:bodyPr>
          <a:lstStyle>
            <a:lvl1pPr>
              <a:lnSpc>
                <a:spcPct val="150000"/>
              </a:lnSpc>
              <a:buSzPct val="100000"/>
              <a:buFont typeface="Wingdings 2" pitchFamily="18" charset="2"/>
              <a:buChar char="¡"/>
              <a:defRPr sz="20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fld id="{3EE7C5BB-A69C-4DD9-85F4-53338F30C955}" type="slidenum">
              <a:rPr lang="en-US" altLang="en-US" smtClean="0"/>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r>
              <a:rPr lang="en-US" altLang="en-US"/>
              <a:t>Veronique Lafon-Vinais</a:t>
            </a:r>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Case)">
    <p:spTree>
      <p:nvGrpSpPr>
        <p:cNvPr id="1" name=""/>
        <p:cNvGrpSpPr/>
        <p:nvPr/>
      </p:nvGrpSpPr>
      <p:grpSpPr>
        <a:xfrm>
          <a:off x="0" y="0"/>
          <a:ext cx="0" cy="0"/>
          <a:chOff x="0" y="0"/>
          <a:chExt cx="0" cy="0"/>
        </a:xfrm>
      </p:grpSpPr>
      <p:sp>
        <p:nvSpPr>
          <p:cNvPr id="4" name="Rectangle 3"/>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Content Placeholder 2"/>
          <p:cNvSpPr>
            <a:spLocks noGrp="1"/>
          </p:cNvSpPr>
          <p:nvPr>
            <p:ph idx="1"/>
          </p:nvPr>
        </p:nvSpPr>
        <p:spPr>
          <a:xfrm>
            <a:off x="457200" y="1600201"/>
            <a:ext cx="8229600" cy="4343400"/>
          </a:xfrm>
        </p:spPr>
        <p:txBody>
          <a:bodyPr>
            <a:normAutofit/>
          </a:bodyPr>
          <a:lstStyle>
            <a:lvl1pPr>
              <a:lnSpc>
                <a:spcPct val="150000"/>
              </a:lnSpc>
              <a:defRPr sz="20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5" name="Slide Number Placeholder 5"/>
          <p:cNvSpPr>
            <a:spLocks noGrp="1"/>
          </p:cNvSpPr>
          <p:nvPr>
            <p:ph type="sldNum" sz="quarter" idx="10"/>
          </p:nvPr>
        </p:nvSpPr>
        <p:spPr/>
        <p:txBody>
          <a:bodyPr/>
          <a:lstStyle>
            <a:lvl1pPr eaLnBrk="0" hangingPunct="0">
              <a:defRPr>
                <a:ea typeface="新細明體" pitchFamily="18" charset="-120"/>
              </a:defRPr>
            </a:lvl1pPr>
          </a:lstStyle>
          <a:p>
            <a:fld id="{3EE7C5BB-A69C-4DD9-85F4-53338F30C955}"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eaLnBrk="0" hangingPunct="0">
              <a:defRPr dirty="0">
                <a:ea typeface="新細明體" pitchFamily="18" charset="-120"/>
              </a:defRPr>
            </a:lvl1pPr>
          </a:lstStyle>
          <a:p>
            <a:r>
              <a:rPr lang="en-US" altLang="en-US"/>
              <a:t>Veronique Lafon-Vinais</a:t>
            </a:r>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97040"/>
          </a:xfrm>
        </p:spPr>
        <p:txBody>
          <a:bodyPr>
            <a:normAutofit/>
          </a:bodyPr>
          <a:lstStyle>
            <a:lvl1pPr>
              <a:defRPr sz="2000"/>
            </a:lvl1pPr>
          </a:lstStyle>
          <a:p>
            <a:r>
              <a:rPr lang="en-US" altLang="zh-TW"/>
              <a:t>Click to edit Master title style</a:t>
            </a:r>
            <a:endParaRPr lang="zh-TW" altLang="en-US" dirty="0"/>
          </a:p>
        </p:txBody>
      </p:sp>
      <p:sp>
        <p:nvSpPr>
          <p:cNvPr id="3" name="Content Placeholder 2"/>
          <p:cNvSpPr>
            <a:spLocks noGrp="1"/>
          </p:cNvSpPr>
          <p:nvPr>
            <p:ph idx="1"/>
          </p:nvPr>
        </p:nvSpPr>
        <p:spPr>
          <a:xfrm>
            <a:off x="457200" y="2214554"/>
            <a:ext cx="8229600" cy="3911609"/>
          </a:xfrm>
        </p:spPr>
        <p:txBody>
          <a:bodyPr>
            <a:normAutofit/>
          </a:bodyPr>
          <a:lstStyle>
            <a:lvl1pPr>
              <a:lnSpc>
                <a:spcPct val="150000"/>
              </a:lnSpc>
              <a:defRPr sz="2000" i="1"/>
            </a:lvl1pPr>
            <a:lvl2pPr>
              <a:lnSpc>
                <a:spcPct val="150000"/>
              </a:lnSpc>
              <a:defRPr sz="1800" i="1"/>
            </a:lvl2pPr>
            <a:lvl3pPr>
              <a:lnSpc>
                <a:spcPct val="150000"/>
              </a:lnSpc>
              <a:defRPr sz="1600" i="1"/>
            </a:lvl3pPr>
            <a:lvl4pPr>
              <a:lnSpc>
                <a:spcPct val="150000"/>
              </a:lnSpc>
              <a:defRPr sz="1400" i="1"/>
            </a:lvl4pPr>
            <a:lvl5pPr>
              <a:lnSpc>
                <a:spcPct val="150000"/>
              </a:lnSpc>
              <a:defRPr sz="1400" i="1"/>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fld id="{3EE7C5BB-A69C-4DD9-85F4-53338F30C955}" type="slidenum">
              <a:rPr lang="en-US" altLang="en-US" smtClean="0"/>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r>
              <a:rPr lang="en-US" altLang="en-US"/>
              <a:t>Veronique Lafon-Vinais</a:t>
            </a:r>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TW"/>
              <a:t>Click to edit Master title style</a:t>
            </a:r>
            <a:endParaRPr lang="zh-TW"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a:t>Click to edit Master text styles</a:t>
            </a:r>
          </a:p>
        </p:txBody>
      </p:sp>
      <p:sp>
        <p:nvSpPr>
          <p:cNvPr id="4" name="Slide Number Placeholder 5"/>
          <p:cNvSpPr>
            <a:spLocks noGrp="1"/>
          </p:cNvSpPr>
          <p:nvPr>
            <p:ph type="sldNum" sz="quarter" idx="10"/>
          </p:nvPr>
        </p:nvSpPr>
        <p:spPr/>
        <p:txBody>
          <a:bodyPr/>
          <a:lstStyle>
            <a:lvl1pPr eaLnBrk="0" hangingPunct="0">
              <a:defRPr b="1"/>
            </a:lvl1pPr>
          </a:lstStyle>
          <a:p>
            <a:fld id="{812840FE-F3F0-4D82-A866-3EB43A65ECF9}" type="slidenum">
              <a:rPr lang="en-US" altLang="en-US" smtClean="0"/>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r>
              <a:rPr lang="en-US" altLang="en-US"/>
              <a:t>Veronique Lafon-Vinais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Content Placeholder 2"/>
          <p:cNvSpPr>
            <a:spLocks noGrp="1"/>
          </p:cNvSpPr>
          <p:nvPr>
            <p:ph sz="half" idx="1"/>
          </p:nvPr>
        </p:nvSpPr>
        <p:spPr>
          <a:xfrm>
            <a:off x="457200" y="1600200"/>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4" name="Content Placeholder 3"/>
          <p:cNvSpPr>
            <a:spLocks noGrp="1"/>
          </p:cNvSpPr>
          <p:nvPr>
            <p:ph sz="half" idx="2"/>
          </p:nvPr>
        </p:nvSpPr>
        <p:spPr>
          <a:xfrm>
            <a:off x="4648200" y="1600200"/>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Slide Number Placeholder 5"/>
          <p:cNvSpPr>
            <a:spLocks noGrp="1"/>
          </p:cNvSpPr>
          <p:nvPr>
            <p:ph type="sldNum" sz="quarter" idx="10"/>
          </p:nvPr>
        </p:nvSpPr>
        <p:spPr/>
        <p:txBody>
          <a:bodyPr/>
          <a:lstStyle>
            <a:lvl1pPr eaLnBrk="0" hangingPunct="0">
              <a:defRPr b="1"/>
            </a:lvl1pPr>
          </a:lstStyle>
          <a:p>
            <a:fld id="{3F28E06E-7E1F-4C39-B908-BCB7DABCB2BD}"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eaLnBrk="0" hangingPunct="0">
              <a:defRPr dirty="0"/>
            </a:lvl1pPr>
          </a:lstStyle>
          <a:p>
            <a:r>
              <a:rPr lang="en-US" altLang="en-US"/>
              <a:t>Veronique Lafon-Vinais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1_Two Content (Case)">
    <p:spTree>
      <p:nvGrpSpPr>
        <p:cNvPr id="1" name=""/>
        <p:cNvGrpSpPr/>
        <p:nvPr/>
      </p:nvGrpSpPr>
      <p:grpSpPr>
        <a:xfrm>
          <a:off x="0" y="0"/>
          <a:ext cx="0" cy="0"/>
          <a:chOff x="0" y="0"/>
          <a:chExt cx="0" cy="0"/>
        </a:xfrm>
      </p:grpSpPr>
      <p:sp>
        <p:nvSpPr>
          <p:cNvPr id="5" name="Rectangle 4"/>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Content Placeholder 2"/>
          <p:cNvSpPr>
            <a:spLocks noGrp="1"/>
          </p:cNvSpPr>
          <p:nvPr>
            <p:ph sz="half" idx="1"/>
          </p:nvPr>
        </p:nvSpPr>
        <p:spPr>
          <a:xfrm>
            <a:off x="457200" y="1600201"/>
            <a:ext cx="4038600" cy="43434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4" name="Content Placeholder 3"/>
          <p:cNvSpPr>
            <a:spLocks noGrp="1"/>
          </p:cNvSpPr>
          <p:nvPr>
            <p:ph sz="half" idx="2"/>
          </p:nvPr>
        </p:nvSpPr>
        <p:spPr>
          <a:xfrm>
            <a:off x="4648200" y="1600201"/>
            <a:ext cx="4038600" cy="43434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Slide Number Placeholder 5"/>
          <p:cNvSpPr>
            <a:spLocks noGrp="1"/>
          </p:cNvSpPr>
          <p:nvPr>
            <p:ph type="sldNum" sz="quarter" idx="10"/>
          </p:nvPr>
        </p:nvSpPr>
        <p:spPr/>
        <p:txBody>
          <a:bodyPr/>
          <a:lstStyle>
            <a:lvl1pPr eaLnBrk="0" hangingPunct="0">
              <a:defRPr b="1"/>
            </a:lvl1pPr>
          </a:lstStyle>
          <a:p>
            <a:fld id="{3EE7C5BB-A69C-4DD9-85F4-53338F30C955}" type="slidenum">
              <a:rPr lang="en-US" altLang="en-US" smtClean="0"/>
              <a:pPr/>
              <a:t>‹#›</a:t>
            </a:fld>
            <a:endParaRPr lang="en-US" altLang="en-US"/>
          </a:p>
        </p:txBody>
      </p:sp>
      <p:sp>
        <p:nvSpPr>
          <p:cNvPr id="7" name="Footer Placeholder 4"/>
          <p:cNvSpPr>
            <a:spLocks noGrp="1"/>
          </p:cNvSpPr>
          <p:nvPr>
            <p:ph type="ftr" sz="quarter" idx="11"/>
          </p:nvPr>
        </p:nvSpPr>
        <p:spPr/>
        <p:txBody>
          <a:bodyPr/>
          <a:lstStyle>
            <a:lvl1pPr eaLnBrk="0" hangingPunct="0">
              <a:defRPr dirty="0"/>
            </a:lvl1pPr>
          </a:lstStyle>
          <a:p>
            <a:r>
              <a:rPr lang="en-US" altLang="en-US"/>
              <a:t>Veronique Lafon-Vinais</a:t>
            </a:r>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74" name="Picture 2" descr="C:\Users\Wolfgang\Documents\EdPres\HKUST Master Slide Banner dark and transparent copy.gif"/>
          <p:cNvPicPr>
            <a:picLocks noChangeAspect="1" noChangeArrowheads="1"/>
          </p:cNvPicPr>
          <p:nvPr/>
        </p:nvPicPr>
        <p:blipFill>
          <a:blip r:embed="rId28" cstate="print"/>
          <a:srcRect r="6250"/>
          <a:stretch>
            <a:fillRect/>
          </a:stretch>
        </p:blipFill>
        <p:spPr bwMode="auto">
          <a:xfrm>
            <a:off x="0" y="6172200"/>
            <a:ext cx="9144000" cy="685800"/>
          </a:xfrm>
          <a:prstGeom prst="rect">
            <a:avLst/>
          </a:prstGeom>
          <a:noFill/>
          <a:ln w="9525">
            <a:noFill/>
            <a:miter lim="800000"/>
            <a:headEnd/>
            <a:tailEnd/>
          </a:ln>
        </p:spPr>
      </p:pic>
      <p:pic>
        <p:nvPicPr>
          <p:cNvPr id="3075" name="Picture 2" descr="C:\Users\Wolfgang\Documents\EdPres\HKUST Master Slide Banner dark and transparent copy.gif"/>
          <p:cNvPicPr>
            <a:picLocks noChangeAspect="1" noChangeArrowheads="1"/>
          </p:cNvPicPr>
          <p:nvPr/>
        </p:nvPicPr>
        <p:blipFill>
          <a:blip r:embed="rId28" cstate="print"/>
          <a:srcRect r="6250"/>
          <a:stretch>
            <a:fillRect/>
          </a:stretch>
        </p:blipFill>
        <p:spPr bwMode="auto">
          <a:xfrm>
            <a:off x="0" y="6172200"/>
            <a:ext cx="9144000" cy="685800"/>
          </a:xfrm>
          <a:prstGeom prst="rect">
            <a:avLst/>
          </a:prstGeom>
          <a:noFill/>
          <a:ln w="9525">
            <a:noFill/>
            <a:miter lim="800000"/>
            <a:headEnd/>
            <a:tailEnd/>
          </a:ln>
        </p:spPr>
      </p:pic>
      <p:sp>
        <p:nvSpPr>
          <p:cNvPr id="307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TW" dirty="0"/>
              <a:t>Click to edit Master title style</a:t>
            </a:r>
            <a:endParaRPr lang="zh-TW" altLang="en-US" dirty="0"/>
          </a:p>
        </p:txBody>
      </p:sp>
      <p:sp>
        <p:nvSpPr>
          <p:cNvPr id="307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Slide Number Placeholder 5"/>
          <p:cNvSpPr>
            <a:spLocks noGrp="1"/>
          </p:cNvSpPr>
          <p:nvPr>
            <p:ph type="sldNum" sz="quarter" idx="4"/>
          </p:nvPr>
        </p:nvSpPr>
        <p:spPr>
          <a:xfrm>
            <a:off x="8239125" y="6586538"/>
            <a:ext cx="919163" cy="29368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b="0">
                <a:solidFill>
                  <a:srgbClr val="002060"/>
                </a:solidFill>
                <a:latin typeface="Calibri" pitchFamily="34" charset="0"/>
              </a:defRPr>
            </a:lvl1pPr>
          </a:lstStyle>
          <a:p>
            <a:fld id="{3EE7C5BB-A69C-4DD9-85F4-53338F30C955}" type="slidenum">
              <a:rPr lang="en-US" altLang="en-US" smtClean="0"/>
              <a:pPr/>
              <a:t>‹#›</a:t>
            </a:fld>
            <a:endParaRPr lang="en-US" altLang="en-US"/>
          </a:p>
        </p:txBody>
      </p:sp>
      <p:sp>
        <p:nvSpPr>
          <p:cNvPr id="10" name="Footer Placeholder 4"/>
          <p:cNvSpPr txBox="1">
            <a:spLocks/>
          </p:cNvSpPr>
          <p:nvPr/>
        </p:nvSpPr>
        <p:spPr>
          <a:xfrm>
            <a:off x="2000250" y="6542088"/>
            <a:ext cx="5929313" cy="357187"/>
          </a:xfrm>
          <a:prstGeom prst="rect">
            <a:avLst/>
          </a:prstGeom>
        </p:spPr>
        <p:txBody>
          <a:bodyPr anchor="ctr"/>
          <a:lstStyle/>
          <a:p>
            <a:pPr algn="ctr">
              <a:defRPr/>
            </a:pPr>
            <a:r>
              <a:rPr lang="en-US" altLang="zh-TW" sz="1200" dirty="0">
                <a:solidFill>
                  <a:srgbClr val="002060"/>
                </a:solidFill>
                <a:latin typeface="Calibri" pitchFamily="34" charset="0"/>
              </a:rPr>
              <a:t>© Prof Veronique Lafon-Vinais – All Rights Reserved</a:t>
            </a:r>
            <a:r>
              <a:rPr lang="en-US" altLang="zh-TW" sz="1200" b="1" dirty="0">
                <a:solidFill>
                  <a:srgbClr val="002060"/>
                </a:solidFill>
                <a:latin typeface="Calibri" pitchFamily="34" charset="0"/>
              </a:rPr>
              <a:t> </a:t>
            </a:r>
            <a:endParaRPr lang="zh-TW" altLang="en-US" sz="1200" b="1" dirty="0">
              <a:solidFill>
                <a:srgbClr val="002060"/>
              </a:solidFill>
              <a:latin typeface="Calibri" pitchFamily="34" charset="0"/>
            </a:endParaRPr>
          </a:p>
        </p:txBody>
      </p:sp>
      <p:sp>
        <p:nvSpPr>
          <p:cNvPr id="5" name="Footer Placeholder 4"/>
          <p:cNvSpPr>
            <a:spLocks noGrp="1"/>
          </p:cNvSpPr>
          <p:nvPr>
            <p:ph type="ftr" sz="quarter" idx="3"/>
          </p:nvPr>
        </p:nvSpPr>
        <p:spPr>
          <a:xfrm>
            <a:off x="1989138" y="6143625"/>
            <a:ext cx="7154862" cy="427038"/>
          </a:xfrm>
          <a:prstGeom prst="rect">
            <a:avLst/>
          </a:prstGeom>
        </p:spPr>
        <p:txBody>
          <a:bodyPr vert="horz" wrap="square" lIns="91440" tIns="45720" rIns="91440" bIns="45720" numCol="1" anchor="ctr" anchorCtr="0" compatLnSpc="1">
            <a:prstTxWarp prst="textNoShape">
              <a:avLst/>
            </a:prstTxWarp>
          </a:bodyPr>
          <a:lstStyle>
            <a:lvl1pPr eaLnBrk="1" hangingPunct="1">
              <a:defRPr sz="2000" b="1" dirty="0">
                <a:solidFill>
                  <a:srgbClr val="002060"/>
                </a:solidFill>
                <a:latin typeface="Calibri" pitchFamily="34" charset="0"/>
              </a:defRPr>
            </a:lvl1pPr>
          </a:lstStyle>
          <a:p>
            <a:r>
              <a:rPr lang="en-US" altLang="en-US"/>
              <a:t>Veronique Lafon-Vinais</a:t>
            </a: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 id="2147483687" r:id="rId20"/>
    <p:sldLayoutId id="2147483688" r:id="rId21"/>
    <p:sldLayoutId id="2147483689" r:id="rId22"/>
    <p:sldLayoutId id="2147483690" r:id="rId23"/>
    <p:sldLayoutId id="2147483691" r:id="rId24"/>
    <p:sldLayoutId id="2147483692" r:id="rId25"/>
    <p:sldLayoutId id="2147483693" r:id="rId26"/>
  </p:sldLayoutIdLst>
  <p:hf hdr="0"/>
  <p:txStyles>
    <p:titleStyle>
      <a:lvl1pPr algn="l" rtl="0" eaLnBrk="1" fontAlgn="base" hangingPunct="1">
        <a:spcBef>
          <a:spcPct val="0"/>
        </a:spcBef>
        <a:spcAft>
          <a:spcPct val="0"/>
        </a:spcAft>
        <a:defRPr sz="3200" b="1" kern="1200">
          <a:solidFill>
            <a:srgbClr val="17375E"/>
          </a:solidFill>
          <a:latin typeface="+mj-lt"/>
          <a:ea typeface="新細明體" charset="-120"/>
          <a:cs typeface="+mj-cs"/>
        </a:defRPr>
      </a:lvl1pPr>
      <a:lvl2pPr algn="l" rtl="0" eaLnBrk="1" fontAlgn="base" hangingPunct="1">
        <a:spcBef>
          <a:spcPct val="0"/>
        </a:spcBef>
        <a:spcAft>
          <a:spcPct val="0"/>
        </a:spcAft>
        <a:defRPr sz="4000" b="1">
          <a:solidFill>
            <a:srgbClr val="17375E"/>
          </a:solidFill>
          <a:latin typeface="Calibri" pitchFamily="34" charset="0"/>
          <a:ea typeface="新細明體" charset="-120"/>
        </a:defRPr>
      </a:lvl2pPr>
      <a:lvl3pPr algn="l" rtl="0" eaLnBrk="1" fontAlgn="base" hangingPunct="1">
        <a:spcBef>
          <a:spcPct val="0"/>
        </a:spcBef>
        <a:spcAft>
          <a:spcPct val="0"/>
        </a:spcAft>
        <a:defRPr sz="4000" b="1">
          <a:solidFill>
            <a:srgbClr val="17375E"/>
          </a:solidFill>
          <a:latin typeface="Calibri" pitchFamily="34" charset="0"/>
          <a:ea typeface="新細明體" charset="-120"/>
        </a:defRPr>
      </a:lvl3pPr>
      <a:lvl4pPr algn="l" rtl="0" eaLnBrk="1" fontAlgn="base" hangingPunct="1">
        <a:spcBef>
          <a:spcPct val="0"/>
        </a:spcBef>
        <a:spcAft>
          <a:spcPct val="0"/>
        </a:spcAft>
        <a:defRPr sz="4000" b="1">
          <a:solidFill>
            <a:srgbClr val="17375E"/>
          </a:solidFill>
          <a:latin typeface="Calibri" pitchFamily="34" charset="0"/>
          <a:ea typeface="新細明體" charset="-120"/>
        </a:defRPr>
      </a:lvl4pPr>
      <a:lvl5pPr algn="l" rtl="0" eaLnBrk="1" fontAlgn="base" hangingPunct="1">
        <a:spcBef>
          <a:spcPct val="0"/>
        </a:spcBef>
        <a:spcAft>
          <a:spcPct val="0"/>
        </a:spcAft>
        <a:defRPr sz="4000" b="1">
          <a:solidFill>
            <a:srgbClr val="17375E"/>
          </a:solidFill>
          <a:latin typeface="Calibri" pitchFamily="34" charset="0"/>
          <a:ea typeface="新細明體" charset="-120"/>
        </a:defRPr>
      </a:lvl5pPr>
      <a:lvl6pPr marL="457200" algn="l" rtl="0" eaLnBrk="1" fontAlgn="base" hangingPunct="1">
        <a:spcBef>
          <a:spcPct val="0"/>
        </a:spcBef>
        <a:spcAft>
          <a:spcPct val="0"/>
        </a:spcAft>
        <a:defRPr sz="4000" b="1">
          <a:solidFill>
            <a:schemeClr val="tx1"/>
          </a:solidFill>
          <a:latin typeface="Calibri" pitchFamily="34" charset="0"/>
          <a:ea typeface="新細明體" charset="-120"/>
        </a:defRPr>
      </a:lvl6pPr>
      <a:lvl7pPr marL="914400" algn="l" rtl="0" eaLnBrk="1" fontAlgn="base" hangingPunct="1">
        <a:spcBef>
          <a:spcPct val="0"/>
        </a:spcBef>
        <a:spcAft>
          <a:spcPct val="0"/>
        </a:spcAft>
        <a:defRPr sz="4000" b="1">
          <a:solidFill>
            <a:schemeClr val="tx1"/>
          </a:solidFill>
          <a:latin typeface="Calibri" pitchFamily="34" charset="0"/>
          <a:ea typeface="新細明體" charset="-120"/>
        </a:defRPr>
      </a:lvl7pPr>
      <a:lvl8pPr marL="1371600" algn="l" rtl="0" eaLnBrk="1" fontAlgn="base" hangingPunct="1">
        <a:spcBef>
          <a:spcPct val="0"/>
        </a:spcBef>
        <a:spcAft>
          <a:spcPct val="0"/>
        </a:spcAft>
        <a:defRPr sz="4000" b="1">
          <a:solidFill>
            <a:schemeClr val="tx1"/>
          </a:solidFill>
          <a:latin typeface="Calibri" pitchFamily="34" charset="0"/>
          <a:ea typeface="新細明體" charset="-120"/>
        </a:defRPr>
      </a:lvl8pPr>
      <a:lvl9pPr marL="1828800" algn="l" rtl="0" eaLnBrk="1" fontAlgn="base" hangingPunct="1">
        <a:spcBef>
          <a:spcPct val="0"/>
        </a:spcBef>
        <a:spcAft>
          <a:spcPct val="0"/>
        </a:spcAft>
        <a:defRPr sz="4000" b="1">
          <a:solidFill>
            <a:schemeClr val="tx1"/>
          </a:solidFill>
          <a:latin typeface="Calibri" pitchFamily="34" charset="0"/>
          <a:ea typeface="新細明體" charset="-120"/>
        </a:defRPr>
      </a:lvl9pPr>
    </p:titleStyle>
    <p:bodyStyle>
      <a:lvl1pPr marL="342900" indent="-342900" algn="l" rtl="0" eaLnBrk="1" fontAlgn="base" hangingPunct="1">
        <a:lnSpc>
          <a:spcPct val="150000"/>
        </a:lnSpc>
        <a:spcBef>
          <a:spcPct val="20000"/>
        </a:spcBef>
        <a:spcAft>
          <a:spcPct val="0"/>
        </a:spcAft>
        <a:buClr>
          <a:srgbClr val="953735"/>
        </a:buClr>
        <a:buSzPct val="100000"/>
        <a:buFont typeface="Wingdings 2" pitchFamily="18" charset="2"/>
        <a:buChar char="¡"/>
        <a:defRPr sz="2000" kern="1200">
          <a:solidFill>
            <a:schemeClr val="tx1"/>
          </a:solidFill>
          <a:latin typeface="+mn-lt"/>
          <a:ea typeface="新細明體" charset="-120"/>
          <a:cs typeface="+mn-cs"/>
        </a:defRPr>
      </a:lvl1pPr>
      <a:lvl2pPr marL="742950" indent="-285750" algn="l" rtl="0" eaLnBrk="1" fontAlgn="base" hangingPunct="1">
        <a:lnSpc>
          <a:spcPct val="150000"/>
        </a:lnSpc>
        <a:spcBef>
          <a:spcPct val="20000"/>
        </a:spcBef>
        <a:spcAft>
          <a:spcPct val="0"/>
        </a:spcAft>
        <a:buClr>
          <a:srgbClr val="953735"/>
        </a:buClr>
        <a:buFont typeface="Arial" charset="0"/>
        <a:buChar char="–"/>
        <a:defRPr kern="1200">
          <a:solidFill>
            <a:schemeClr val="tx1"/>
          </a:solidFill>
          <a:latin typeface="+mn-lt"/>
          <a:ea typeface="新細明體" charset="-120"/>
          <a:cs typeface="+mn-cs"/>
        </a:defRPr>
      </a:lvl2pPr>
      <a:lvl3pPr marL="1143000" indent="-228600" algn="l" rtl="0" eaLnBrk="1" fontAlgn="base" hangingPunct="1">
        <a:lnSpc>
          <a:spcPct val="150000"/>
        </a:lnSpc>
        <a:spcBef>
          <a:spcPct val="20000"/>
        </a:spcBef>
        <a:spcAft>
          <a:spcPct val="0"/>
        </a:spcAft>
        <a:buClr>
          <a:srgbClr val="953735"/>
        </a:buClr>
        <a:buFont typeface="Arial" charset="0"/>
        <a:buChar char="•"/>
        <a:defRPr sz="1600" kern="1200">
          <a:solidFill>
            <a:schemeClr val="tx1"/>
          </a:solidFill>
          <a:latin typeface="+mn-lt"/>
          <a:ea typeface="新細明體" charset="-120"/>
          <a:cs typeface="+mn-cs"/>
        </a:defRPr>
      </a:lvl3pPr>
      <a:lvl4pPr marL="1600200" indent="-228600" algn="l" rtl="0" eaLnBrk="1" fontAlgn="base" hangingPunct="1">
        <a:lnSpc>
          <a:spcPct val="150000"/>
        </a:lnSpc>
        <a:spcBef>
          <a:spcPct val="20000"/>
        </a:spcBef>
        <a:spcAft>
          <a:spcPct val="0"/>
        </a:spcAft>
        <a:buFont typeface="Arial" charset="0"/>
        <a:buChar char="–"/>
        <a:defRPr sz="1400" kern="1200">
          <a:solidFill>
            <a:schemeClr val="tx1"/>
          </a:solidFill>
          <a:latin typeface="+mn-lt"/>
          <a:ea typeface="新細明體" charset="-120"/>
          <a:cs typeface="+mn-cs"/>
        </a:defRPr>
      </a:lvl4pPr>
      <a:lvl5pPr marL="2057400" indent="-228600" algn="l" rtl="0" eaLnBrk="1" fontAlgn="base" hangingPunct="1">
        <a:lnSpc>
          <a:spcPct val="150000"/>
        </a:lnSpc>
        <a:spcBef>
          <a:spcPct val="20000"/>
        </a:spcBef>
        <a:spcAft>
          <a:spcPct val="0"/>
        </a:spcAft>
        <a:buClr>
          <a:srgbClr val="953735"/>
        </a:buClr>
        <a:buFont typeface="Arial" charset="0"/>
        <a:buChar char="»"/>
        <a:defRPr sz="1400" kern="1200">
          <a:solidFill>
            <a:schemeClr val="tx1"/>
          </a:solidFill>
          <a:latin typeface="+mn-lt"/>
          <a:ea typeface="新細明體"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8.gif"/><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gif"/><Relationship Id="rId7" Type="http://schemas.openxmlformats.org/officeDocument/2006/relationships/image" Target="../media/image16.jpeg"/><Relationship Id="rId2" Type="http://schemas.openxmlformats.org/officeDocument/2006/relationships/image" Target="../media/image8.gif"/><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jpeg"/><Relationship Id="rId10" Type="http://schemas.openxmlformats.org/officeDocument/2006/relationships/image" Target="../media/image19.jpeg"/><Relationship Id="rId4" Type="http://schemas.openxmlformats.org/officeDocument/2006/relationships/image" Target="../media/image13.jpeg"/><Relationship Id="rId9"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https://www.bloomberg.com/news/articles/2021-02-24/credit-suisse-ubs-move-bankers-to-mainland-china-from-hong-kong" TargetMode="External"/><Relationship Id="rId2" Type="http://schemas.openxmlformats.org/officeDocument/2006/relationships/hyperlink" Target="https://www.youtube.com/watch?v=dThut_z5LOY"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becominghuman.ai/can-the-ai-trader-beat-the-human-trader-afabce77e933" TargetMode="External"/><Relationship Id="rId2" Type="http://schemas.openxmlformats.org/officeDocument/2006/relationships/hyperlink" Target="https://www.youtube.com/watch?v=OqJySkJ_Erw" TargetMode="Externa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zh-TW" sz="3200" b="0" dirty="0"/>
              <a:t>FINA </a:t>
            </a:r>
            <a:r>
              <a:rPr lang="en-US" altLang="zh-TW" b="0" dirty="0">
                <a:ea typeface="PMingLiU" pitchFamily="18" charset="-120"/>
              </a:rPr>
              <a:t>1303 </a:t>
            </a:r>
            <a:r>
              <a:rPr lang="en-US" altLang="zh-TW" dirty="0"/>
              <a:t/>
            </a:r>
            <a:br>
              <a:rPr lang="en-US" altLang="zh-TW" dirty="0"/>
            </a:br>
            <a:r>
              <a:rPr lang="en-US" altLang="zh-TW" dirty="0"/>
              <a:t>THE SELL-SIDE: </a:t>
            </a:r>
            <a:r>
              <a:rPr lang="en-US" altLang="zh-TW" sz="3200" dirty="0"/>
              <a:t>INVESTMENT BANKS</a:t>
            </a:r>
          </a:p>
        </p:txBody>
      </p:sp>
      <p:sp>
        <p:nvSpPr>
          <p:cNvPr id="2051" name="Rectangle 3"/>
          <p:cNvSpPr>
            <a:spLocks noGrp="1" noChangeArrowheads="1"/>
          </p:cNvSpPr>
          <p:nvPr>
            <p:ph type="body" sz="quarter" idx="14"/>
          </p:nvPr>
        </p:nvSpPr>
        <p:spPr/>
        <p:txBody>
          <a:bodyPr/>
          <a:lstStyle/>
          <a:p>
            <a:pPr lvl="0" eaLnBrk="0" hangingPunct="0">
              <a:defRPr/>
            </a:pPr>
            <a:r>
              <a:rPr lang="en-US" altLang="zh-TW" b="1" dirty="0">
                <a:solidFill>
                  <a:prstClr val="black"/>
                </a:solidFill>
              </a:rPr>
              <a:t>Veronique </a:t>
            </a:r>
            <a:r>
              <a:rPr lang="en-US" altLang="zh-TW" b="1" dirty="0" err="1">
                <a:solidFill>
                  <a:prstClr val="black"/>
                </a:solidFill>
              </a:rPr>
              <a:t>Lafon-Vinais</a:t>
            </a:r>
            <a:endParaRPr lang="en-US" altLang="zh-TW" b="1" dirty="0">
              <a:solidFill>
                <a:prstClr val="black"/>
              </a:solidFill>
            </a:endParaRPr>
          </a:p>
          <a:p>
            <a:pPr lvl="0" eaLnBrk="0" hangingPunct="0">
              <a:defRPr/>
            </a:pPr>
            <a:r>
              <a:rPr lang="en-US" altLang="zh-TW">
                <a:solidFill>
                  <a:srgbClr val="595959"/>
                </a:solidFill>
              </a:rPr>
              <a:t>Associate </a:t>
            </a:r>
            <a:r>
              <a:rPr lang="en-US" altLang="zh-TW" dirty="0">
                <a:solidFill>
                  <a:srgbClr val="595959"/>
                </a:solidFill>
              </a:rPr>
              <a:t>Professor of Business Education - Department of Finance</a:t>
            </a:r>
            <a:endParaRPr lang="zh-TW" altLang="en-US" dirty="0">
              <a:solidFill>
                <a:srgbClr val="5959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Quick Quiz!</a:t>
            </a:r>
            <a:endParaRPr lang="en-US" dirty="0"/>
          </a:p>
        </p:txBody>
      </p:sp>
      <p:sp>
        <p:nvSpPr>
          <p:cNvPr id="10" name="Content Placeholder 9"/>
          <p:cNvSpPr>
            <a:spLocks noGrp="1"/>
          </p:cNvSpPr>
          <p:nvPr>
            <p:ph idx="1"/>
          </p:nvPr>
        </p:nvSpPr>
        <p:spPr/>
        <p:txBody>
          <a:bodyPr/>
          <a:lstStyle/>
          <a:p>
            <a:r>
              <a:rPr lang="en-US" dirty="0" smtClean="0"/>
              <a:t>Corporate finance is:</a:t>
            </a:r>
          </a:p>
          <a:p>
            <a:pPr lvl="1"/>
            <a:r>
              <a:rPr lang="en-US" dirty="0" smtClean="0"/>
              <a:t>Primary market</a:t>
            </a:r>
          </a:p>
          <a:p>
            <a:pPr lvl="1"/>
            <a:r>
              <a:rPr lang="en-US" dirty="0" smtClean="0"/>
              <a:t>Secondary market</a:t>
            </a:r>
          </a:p>
          <a:p>
            <a:r>
              <a:rPr lang="en-US" dirty="0" smtClean="0"/>
              <a:t>Full service brokers offer</a:t>
            </a:r>
          </a:p>
          <a:p>
            <a:pPr lvl="1"/>
            <a:r>
              <a:rPr lang="en-US" dirty="0" smtClean="0"/>
              <a:t>Only brokerage service</a:t>
            </a:r>
          </a:p>
          <a:p>
            <a:pPr lvl="1"/>
            <a:r>
              <a:rPr lang="en-US" dirty="0" smtClean="0"/>
              <a:t>Also offer advice</a:t>
            </a:r>
          </a:p>
          <a:p>
            <a:r>
              <a:rPr lang="en-US" dirty="0" smtClean="0"/>
              <a:t>Which provides liquidity?</a:t>
            </a:r>
          </a:p>
          <a:p>
            <a:pPr lvl="1"/>
            <a:r>
              <a:rPr lang="en-US" dirty="0" smtClean="0"/>
              <a:t>Broker</a:t>
            </a:r>
          </a:p>
          <a:p>
            <a:pPr lvl="1"/>
            <a:r>
              <a:rPr lang="en-US" dirty="0" smtClean="0"/>
              <a:t>Dealer </a:t>
            </a:r>
          </a:p>
        </p:txBody>
      </p:sp>
      <p:sp>
        <p:nvSpPr>
          <p:cNvPr id="7" name="Slide Number Placeholder 6"/>
          <p:cNvSpPr>
            <a:spLocks noGrp="1"/>
          </p:cNvSpPr>
          <p:nvPr>
            <p:ph type="sldNum" sz="quarter" idx="10"/>
          </p:nvPr>
        </p:nvSpPr>
        <p:spPr/>
        <p:txBody>
          <a:bodyPr/>
          <a:lstStyle/>
          <a:p>
            <a:fld id="{11F0ADC2-F856-46C9-8F09-B0936FE9CA57}" type="slidenum">
              <a:rPr lang="en-US" altLang="en-US" smtClean="0"/>
              <a:pPr/>
              <a:t>10</a:t>
            </a:fld>
            <a:endParaRPr lang="en-US" altLang="en-US"/>
          </a:p>
        </p:txBody>
      </p:sp>
      <p:sp>
        <p:nvSpPr>
          <p:cNvPr id="8" name="Footer Placeholder 7"/>
          <p:cNvSpPr>
            <a:spLocks noGrp="1"/>
          </p:cNvSpPr>
          <p:nvPr>
            <p:ph type="ftr" sz="quarter" idx="11"/>
          </p:nvPr>
        </p:nvSpPr>
        <p:spPr/>
        <p:txBody>
          <a:bodyPr/>
          <a:lstStyle/>
          <a:p>
            <a:r>
              <a:rPr lang="en-US" altLang="en-US" dirty="0" smtClean="0"/>
              <a:t>Quiz</a:t>
            </a:r>
            <a:endParaRPr lang="en-US" altLang="en-US" dirty="0"/>
          </a:p>
        </p:txBody>
      </p:sp>
      <p:pic>
        <p:nvPicPr>
          <p:cNvPr id="11" name="Picture 3" descr="C:\Users\Wolfgang\Documents\ED.PRES\06_Purchased Copyrighted Contend\istockphoto\iStock_000008335931Smal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599" y="2128704"/>
            <a:ext cx="3696065" cy="3433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493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Course map</a:t>
            </a:r>
            <a:endParaRPr lang="zh-TW" altLang="en-US" dirty="0"/>
          </a:p>
        </p:txBody>
      </p:sp>
      <p:sp>
        <p:nvSpPr>
          <p:cNvPr id="3" name="Slide Number Placeholder 2"/>
          <p:cNvSpPr>
            <a:spLocks noGrp="1"/>
          </p:cNvSpPr>
          <p:nvPr>
            <p:ph type="sldNum" sz="quarter" idx="10"/>
          </p:nvPr>
        </p:nvSpPr>
        <p:spPr/>
        <p:txBody>
          <a:bodyPr/>
          <a:lstStyle/>
          <a:p>
            <a:fld id="{15245A1B-565C-4CC5-845E-37DFA763C3E7}" type="slidenum">
              <a:rPr lang="en-US" altLang="en-US" smtClean="0"/>
              <a:pPr/>
              <a:t>11</a:t>
            </a:fld>
            <a:endParaRPr lang="en-US" altLang="en-US"/>
          </a:p>
        </p:txBody>
      </p:sp>
      <p:sp>
        <p:nvSpPr>
          <p:cNvPr id="5" name="Rectangle 3"/>
          <p:cNvSpPr>
            <a:spLocks noChangeArrowheads="1"/>
          </p:cNvSpPr>
          <p:nvPr/>
        </p:nvSpPr>
        <p:spPr bwMode="auto">
          <a:xfrm>
            <a:off x="228600" y="3429000"/>
            <a:ext cx="1752600" cy="9144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Sell Side</a:t>
            </a:r>
          </a:p>
        </p:txBody>
      </p:sp>
      <p:cxnSp>
        <p:nvCxnSpPr>
          <p:cNvPr id="6" name="AutoShape 6"/>
          <p:cNvCxnSpPr>
            <a:cxnSpLocks noChangeShapeType="1"/>
            <a:endCxn id="5" idx="0"/>
          </p:cNvCxnSpPr>
          <p:nvPr/>
        </p:nvCxnSpPr>
        <p:spPr bwMode="auto">
          <a:xfrm rot="5400000">
            <a:off x="1466850" y="2838450"/>
            <a:ext cx="228600" cy="952500"/>
          </a:xfrm>
          <a:prstGeom prst="bentConnector3">
            <a:avLst>
              <a:gd name="adj1" fmla="val 50000"/>
            </a:avLst>
          </a:prstGeom>
          <a:noFill/>
          <a:ln w="9525">
            <a:solidFill>
              <a:schemeClr val="tx1"/>
            </a:solidFill>
            <a:miter lim="800000"/>
            <a:headEnd/>
            <a:tailEnd type="triangle" w="med" len="med"/>
          </a:ln>
        </p:spPr>
      </p:cxnSp>
      <p:sp>
        <p:nvSpPr>
          <p:cNvPr id="9" name="Rectangle 16"/>
          <p:cNvSpPr>
            <a:spLocks noChangeArrowheads="1"/>
          </p:cNvSpPr>
          <p:nvPr/>
        </p:nvSpPr>
        <p:spPr bwMode="auto">
          <a:xfrm>
            <a:off x="304800" y="1676400"/>
            <a:ext cx="3505200" cy="15240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Financial Institutions</a:t>
            </a:r>
          </a:p>
        </p:txBody>
      </p:sp>
      <p:sp>
        <p:nvSpPr>
          <p:cNvPr id="10"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CN" dirty="0">
                <a:ea typeface="SimSun" pitchFamily="2" charset="-122"/>
              </a:rPr>
              <a:t>Overview</a:t>
            </a:r>
          </a:p>
        </p:txBody>
      </p:sp>
      <p:sp>
        <p:nvSpPr>
          <p:cNvPr id="12" name="Rectangle 8"/>
          <p:cNvSpPr>
            <a:spLocks noChangeArrowheads="1"/>
          </p:cNvSpPr>
          <p:nvPr/>
        </p:nvSpPr>
        <p:spPr bwMode="auto">
          <a:xfrm>
            <a:off x="457200" y="5562600"/>
            <a:ext cx="1447800" cy="914400"/>
          </a:xfrm>
          <a:prstGeom prst="rect">
            <a:avLst/>
          </a:prstGeom>
          <a:solidFill>
            <a:srgbClr val="FF99FF"/>
          </a:solidFill>
          <a:ln w="9525">
            <a:solidFill>
              <a:schemeClr val="tx1"/>
            </a:solidFill>
            <a:miter lim="800000"/>
            <a:headEnd/>
            <a:tailEnd/>
          </a:ln>
        </p:spPr>
        <p:txBody>
          <a:bodyPr anchor="ctr"/>
          <a:lstStyle/>
          <a:p>
            <a:pPr algn="ctr"/>
            <a:r>
              <a:rPr lang="en-US" altLang="zh-CN">
                <a:ea typeface="SimSun" pitchFamily="2" charset="-122"/>
              </a:rPr>
              <a:t>Investment Banking</a:t>
            </a:r>
          </a:p>
        </p:txBody>
      </p:sp>
      <p:cxnSp>
        <p:nvCxnSpPr>
          <p:cNvPr id="13" name="AutoShape 10"/>
          <p:cNvCxnSpPr>
            <a:cxnSpLocks noChangeShapeType="1"/>
            <a:endCxn id="12" idx="1"/>
          </p:cNvCxnSpPr>
          <p:nvPr/>
        </p:nvCxnSpPr>
        <p:spPr bwMode="auto">
          <a:xfrm rot="5400000">
            <a:off x="-57150" y="4857750"/>
            <a:ext cx="1676400" cy="647700"/>
          </a:xfrm>
          <a:prstGeom prst="bentConnector4">
            <a:avLst>
              <a:gd name="adj1" fmla="val 4259"/>
              <a:gd name="adj2" fmla="val 135296"/>
            </a:avLst>
          </a:prstGeom>
          <a:noFill/>
          <a:ln w="9525">
            <a:solidFill>
              <a:schemeClr val="tx1"/>
            </a:solidFill>
            <a:miter lim="800000"/>
            <a:headEnd/>
            <a:tailEnd type="triangle" w="med" len="med"/>
          </a:ln>
        </p:spPr>
      </p:cxnSp>
      <p:sp>
        <p:nvSpPr>
          <p:cNvPr id="14" name="Rectangle 13"/>
          <p:cNvSpPr/>
          <p:nvPr/>
        </p:nvSpPr>
        <p:spPr>
          <a:xfrm>
            <a:off x="2209800" y="3505200"/>
            <a:ext cx="6705600" cy="2895600"/>
          </a:xfrm>
          <a:prstGeom prst="rect">
            <a:avLst/>
          </a:prstGeom>
          <a:solidFill>
            <a:schemeClr val="accent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636587" indent="-457200">
              <a:buFont typeface="+mj-lt"/>
              <a:buAutoNum type="arabicPeriod"/>
            </a:pPr>
            <a:r>
              <a:rPr lang="en-US" altLang="zh-TW" sz="2000" dirty="0">
                <a:solidFill>
                  <a:schemeClr val="tx1"/>
                </a:solidFill>
              </a:rPr>
              <a:t>What are Investment Banks?</a:t>
            </a:r>
          </a:p>
          <a:p>
            <a:pPr marL="636587" indent="-457200">
              <a:lnSpc>
                <a:spcPct val="200000"/>
              </a:lnSpc>
              <a:buFont typeface="+mj-lt"/>
              <a:buAutoNum type="arabicPeriod"/>
            </a:pPr>
            <a:r>
              <a:rPr lang="en-US" altLang="zh-TW" sz="2000" b="1" dirty="0">
                <a:solidFill>
                  <a:srgbClr val="C00000"/>
                </a:solidFill>
              </a:rPr>
              <a:t>Investment Banks vs. Commercial Banks</a:t>
            </a:r>
          </a:p>
          <a:p>
            <a:pPr marL="636587" indent="-457200">
              <a:lnSpc>
                <a:spcPct val="200000"/>
              </a:lnSpc>
              <a:buFont typeface="+mj-lt"/>
              <a:buAutoNum type="arabicPeriod"/>
            </a:pPr>
            <a:r>
              <a:rPr lang="en-US" altLang="zh-TW" sz="2000" dirty="0">
                <a:solidFill>
                  <a:sysClr val="windowText" lastClr="000000"/>
                </a:solidFill>
              </a:rPr>
              <a:t>What do Investments Banks do?</a:t>
            </a:r>
          </a:p>
        </p:txBody>
      </p:sp>
    </p:spTree>
    <p:extLst>
      <p:ext uri="{BB962C8B-B14F-4D97-AF65-F5344CB8AC3E}">
        <p14:creationId xmlns:p14="http://schemas.microsoft.com/office/powerpoint/2010/main" val="390767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dissolv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2" name="Rectangle 4"/>
          <p:cNvSpPr>
            <a:spLocks noGrp="1" noChangeArrowheads="1"/>
          </p:cNvSpPr>
          <p:nvPr>
            <p:ph type="title"/>
          </p:nvPr>
        </p:nvSpPr>
        <p:spPr/>
        <p:txBody>
          <a:bodyPr/>
          <a:lstStyle/>
          <a:p>
            <a:r>
              <a:rPr lang="en-US" altLang="zh-TW" dirty="0"/>
              <a:t>What is the difference between investment banks and commercial banks?</a:t>
            </a:r>
          </a:p>
        </p:txBody>
      </p:sp>
      <p:sp>
        <p:nvSpPr>
          <p:cNvPr id="334853" name="Rectangle 5"/>
          <p:cNvSpPr>
            <a:spLocks noGrp="1" noChangeArrowheads="1"/>
          </p:cNvSpPr>
          <p:nvPr>
            <p:ph idx="1"/>
          </p:nvPr>
        </p:nvSpPr>
        <p:spPr/>
        <p:txBody>
          <a:bodyPr/>
          <a:lstStyle/>
          <a:p>
            <a:r>
              <a:rPr lang="en-US" altLang="zh-TW"/>
              <a:t>Merchant banks and investment banks</a:t>
            </a:r>
          </a:p>
          <a:p>
            <a:r>
              <a:rPr lang="en-US" altLang="zh-TW"/>
              <a:t>Origins of US investment banks</a:t>
            </a:r>
          </a:p>
          <a:p>
            <a:r>
              <a:rPr lang="en-US" altLang="zh-TW"/>
              <a:t>Basic frameworks for financial services organization</a:t>
            </a:r>
          </a:p>
        </p:txBody>
      </p:sp>
      <p:sp>
        <p:nvSpPr>
          <p:cNvPr id="6" name="Slide Number Placeholder 5"/>
          <p:cNvSpPr>
            <a:spLocks noGrp="1"/>
          </p:cNvSpPr>
          <p:nvPr>
            <p:ph type="sldNum" sz="quarter" idx="10"/>
          </p:nvPr>
        </p:nvSpPr>
        <p:spPr/>
        <p:txBody>
          <a:bodyPr vert="horz" wrap="square" lIns="91440" tIns="45720" rIns="91440" bIns="45720" numCol="1" anchor="ctr" anchorCtr="0" compatLnSpc="1">
            <a:prstTxWarp prst="textNoShape">
              <a:avLst/>
            </a:prstTxWarp>
          </a:bodyPr>
          <a:lstStyle/>
          <a:p>
            <a:fld id="{48CAF82B-8067-4070-ACEB-65A1274E5286}" type="slidenum">
              <a:rPr lang="en-US" altLang="en-US" sz="1400"/>
              <a:pPr/>
              <a:t>12</a:t>
            </a:fld>
            <a:endParaRPr lang="en-US" altLang="en-US" sz="1400"/>
          </a:p>
        </p:txBody>
      </p:sp>
      <p:sp>
        <p:nvSpPr>
          <p:cNvPr id="7"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Investment Banks vs. Commercial Banks</a:t>
            </a:r>
          </a:p>
        </p:txBody>
      </p:sp>
    </p:spTree>
    <p:extLst>
      <p:ext uri="{BB962C8B-B14F-4D97-AF65-F5344CB8AC3E}">
        <p14:creationId xmlns:p14="http://schemas.microsoft.com/office/powerpoint/2010/main" val="369099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48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48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485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altLang="zh-TW" dirty="0"/>
              <a:t>From Merchant to Investment Banks</a:t>
            </a:r>
          </a:p>
        </p:txBody>
      </p:sp>
      <p:sp>
        <p:nvSpPr>
          <p:cNvPr id="12" name="Slide Number Placeholder 4"/>
          <p:cNvSpPr>
            <a:spLocks noGrp="1"/>
          </p:cNvSpPr>
          <p:nvPr>
            <p:ph type="sldNum" sz="quarter" idx="10"/>
          </p:nvPr>
        </p:nvSpPr>
        <p:spPr/>
        <p:txBody>
          <a:bodyPr vert="horz" wrap="square" lIns="91440" tIns="45720" rIns="91440" bIns="45720" numCol="1" anchor="ctr" anchorCtr="0" compatLnSpc="1">
            <a:prstTxWarp prst="textNoShape">
              <a:avLst/>
            </a:prstTxWarp>
          </a:bodyPr>
          <a:lstStyle/>
          <a:p>
            <a:fld id="{8F9961CF-AE9F-4745-BAC8-6C7F0CC4A02E}" type="slidenum">
              <a:rPr lang="en-US" altLang="en-US" sz="1400"/>
              <a:pPr/>
              <a:t>13</a:t>
            </a:fld>
            <a:endParaRPr lang="en-US" altLang="en-US" sz="1400"/>
          </a:p>
        </p:txBody>
      </p:sp>
      <p:pic>
        <p:nvPicPr>
          <p:cNvPr id="203779"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351376" y="4343400"/>
            <a:ext cx="1259648" cy="1417638"/>
          </a:xfrm>
          <a:prstGeom prst="rect">
            <a:avLst/>
          </a:prstGeom>
          <a:noFill/>
        </p:spPr>
      </p:pic>
      <p:pic>
        <p:nvPicPr>
          <p:cNvPr id="203780"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09600" y="2209800"/>
            <a:ext cx="3948206" cy="381000"/>
          </a:xfrm>
          <a:prstGeom prst="rect">
            <a:avLst/>
          </a:prstGeom>
          <a:noFill/>
        </p:spPr>
      </p:pic>
      <p:pic>
        <p:nvPicPr>
          <p:cNvPr id="203781" name="Picture 5"/>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990600" y="3440097"/>
            <a:ext cx="3124200" cy="535019"/>
          </a:xfrm>
          <a:prstGeom prst="rect">
            <a:avLst/>
          </a:prstGeom>
          <a:noFill/>
        </p:spPr>
      </p:pic>
      <p:pic>
        <p:nvPicPr>
          <p:cNvPr id="203782" name="Picture 6"/>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5562600" y="1770211"/>
            <a:ext cx="2743200" cy="631528"/>
          </a:xfrm>
          <a:prstGeom prst="rect">
            <a:avLst/>
          </a:prstGeom>
          <a:noFill/>
        </p:spPr>
      </p:pic>
      <p:pic>
        <p:nvPicPr>
          <p:cNvPr id="203783" name="Picture 7"/>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6477000" y="4419600"/>
            <a:ext cx="1447800" cy="1447800"/>
          </a:xfrm>
          <a:prstGeom prst="rect">
            <a:avLst/>
          </a:prstGeom>
          <a:noFill/>
        </p:spPr>
      </p:pic>
      <p:pic>
        <p:nvPicPr>
          <p:cNvPr id="203785" name="Picture 9"/>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3380581" y="4648200"/>
            <a:ext cx="2743200" cy="685800"/>
          </a:xfrm>
          <a:prstGeom prst="rect">
            <a:avLst/>
          </a:prstGeom>
          <a:noFill/>
        </p:spPr>
      </p:pic>
      <p:pic>
        <p:nvPicPr>
          <p:cNvPr id="873474" name="Picture 2" descr="C:\Users\Wolfgang\Documents\ED.PRES\Veronique Lafon-Vinais\new project\FINA 691B - Fall 11\500px-Logo_Credit_Suisse_First_Boston.svg.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0706" y="3027226"/>
            <a:ext cx="3115094" cy="990600"/>
          </a:xfrm>
          <a:prstGeom prst="rect">
            <a:avLst/>
          </a:prstGeom>
          <a:noFill/>
          <a:extLst>
            <a:ext uri="{909E8E84-426E-40DD-AFC4-6F175D3DCCD1}">
              <a14:hiddenFill xmlns:a14="http://schemas.microsoft.com/office/drawing/2010/main">
                <a:solidFill>
                  <a:srgbClr val="FFFFFF"/>
                </a:solidFill>
              </a14:hiddenFill>
            </a:ext>
          </a:extLst>
        </p:spPr>
      </p:pic>
      <p:sp>
        <p:nvSpPr>
          <p:cNvPr id="13"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Investment Banks vs. Commercial Banks</a:t>
            </a:r>
          </a:p>
        </p:txBody>
      </p:sp>
    </p:spTree>
    <p:extLst>
      <p:ext uri="{BB962C8B-B14F-4D97-AF65-F5344CB8AC3E}">
        <p14:creationId xmlns:p14="http://schemas.microsoft.com/office/powerpoint/2010/main" val="171189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3780"/>
                                        </p:tgtEl>
                                        <p:attrNameLst>
                                          <p:attrName>style.visibility</p:attrName>
                                        </p:attrNameLst>
                                      </p:cBhvr>
                                      <p:to>
                                        <p:strVal val="visible"/>
                                      </p:to>
                                    </p:set>
                                    <p:animEffect transition="in" filter="fade">
                                      <p:cBhvr>
                                        <p:cTn id="7" dur="250"/>
                                        <p:tgtEl>
                                          <p:spTgt spid="203780"/>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203782"/>
                                        </p:tgtEl>
                                        <p:attrNameLst>
                                          <p:attrName>style.visibility</p:attrName>
                                        </p:attrNameLst>
                                      </p:cBhvr>
                                      <p:to>
                                        <p:strVal val="visible"/>
                                      </p:to>
                                    </p:set>
                                    <p:animEffect transition="in" filter="fade">
                                      <p:cBhvr>
                                        <p:cTn id="11" dur="250"/>
                                        <p:tgtEl>
                                          <p:spTgt spid="203782"/>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203781"/>
                                        </p:tgtEl>
                                        <p:attrNameLst>
                                          <p:attrName>style.visibility</p:attrName>
                                        </p:attrNameLst>
                                      </p:cBhvr>
                                      <p:to>
                                        <p:strVal val="visible"/>
                                      </p:to>
                                    </p:set>
                                    <p:animEffect transition="in" filter="fade">
                                      <p:cBhvr>
                                        <p:cTn id="15" dur="250"/>
                                        <p:tgtEl>
                                          <p:spTgt spid="203781"/>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873474"/>
                                        </p:tgtEl>
                                        <p:attrNameLst>
                                          <p:attrName>style.visibility</p:attrName>
                                        </p:attrNameLst>
                                      </p:cBhvr>
                                      <p:to>
                                        <p:strVal val="visible"/>
                                      </p:to>
                                    </p:set>
                                    <p:animEffect transition="in" filter="fade">
                                      <p:cBhvr>
                                        <p:cTn id="19" dur="250"/>
                                        <p:tgtEl>
                                          <p:spTgt spid="873474"/>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203779"/>
                                        </p:tgtEl>
                                        <p:attrNameLst>
                                          <p:attrName>style.visibility</p:attrName>
                                        </p:attrNameLst>
                                      </p:cBhvr>
                                      <p:to>
                                        <p:strVal val="visible"/>
                                      </p:to>
                                    </p:set>
                                    <p:animEffect transition="in" filter="fade">
                                      <p:cBhvr>
                                        <p:cTn id="23" dur="250"/>
                                        <p:tgtEl>
                                          <p:spTgt spid="203779"/>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203785"/>
                                        </p:tgtEl>
                                        <p:attrNameLst>
                                          <p:attrName>style.visibility</p:attrName>
                                        </p:attrNameLst>
                                      </p:cBhvr>
                                      <p:to>
                                        <p:strVal val="visible"/>
                                      </p:to>
                                    </p:set>
                                    <p:animEffect transition="in" filter="fade">
                                      <p:cBhvr>
                                        <p:cTn id="27" dur="250"/>
                                        <p:tgtEl>
                                          <p:spTgt spid="203785"/>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203783"/>
                                        </p:tgtEl>
                                        <p:attrNameLst>
                                          <p:attrName>style.visibility</p:attrName>
                                        </p:attrNameLst>
                                      </p:cBhvr>
                                      <p:to>
                                        <p:strVal val="visible"/>
                                      </p:to>
                                    </p:set>
                                    <p:animEffect transition="in" filter="fade">
                                      <p:cBhvr>
                                        <p:cTn id="31" dur="250"/>
                                        <p:tgtEl>
                                          <p:spTgt spid="203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829" name="Rectangle 5"/>
          <p:cNvSpPr>
            <a:spLocks noGrp="1" noChangeArrowheads="1"/>
          </p:cNvSpPr>
          <p:nvPr>
            <p:ph type="title"/>
          </p:nvPr>
        </p:nvSpPr>
        <p:spPr/>
        <p:txBody>
          <a:bodyPr/>
          <a:lstStyle/>
          <a:p>
            <a:r>
              <a:rPr lang="en-US" altLang="zh-TW"/>
              <a:t>Investment Banks</a:t>
            </a:r>
          </a:p>
        </p:txBody>
      </p:sp>
      <p:sp>
        <p:nvSpPr>
          <p:cNvPr id="205830" name="Rectangle 6"/>
          <p:cNvSpPr>
            <a:spLocks noGrp="1" noChangeArrowheads="1"/>
          </p:cNvSpPr>
          <p:nvPr>
            <p:ph idx="1"/>
          </p:nvPr>
        </p:nvSpPr>
        <p:spPr/>
        <p:txBody>
          <a:bodyPr/>
          <a:lstStyle/>
          <a:p>
            <a:r>
              <a:rPr lang="en-US" altLang="zh-TW" dirty="0"/>
              <a:t>Investment banks were essentially created in the U.S. by the passage of the </a:t>
            </a:r>
            <a:r>
              <a:rPr lang="en-US" altLang="zh-TW" b="1" dirty="0">
                <a:solidFill>
                  <a:schemeClr val="accent2"/>
                </a:solidFill>
              </a:rPr>
              <a:t>Glass-</a:t>
            </a:r>
            <a:r>
              <a:rPr lang="en-US" altLang="zh-TW" b="1" dirty="0" err="1">
                <a:solidFill>
                  <a:schemeClr val="accent2"/>
                </a:solidFill>
              </a:rPr>
              <a:t>Steagall</a:t>
            </a:r>
            <a:r>
              <a:rPr lang="en-US" altLang="zh-TW" b="1" dirty="0">
                <a:solidFill>
                  <a:schemeClr val="accent2"/>
                </a:solidFill>
              </a:rPr>
              <a:t> Act (1933).  </a:t>
            </a:r>
            <a:r>
              <a:rPr lang="en-US" altLang="zh-TW" dirty="0"/>
              <a:t>Prior to this, investment banking activities were part of large, money-center commercial banks</a:t>
            </a:r>
          </a:p>
          <a:p>
            <a:r>
              <a:rPr lang="en-US" altLang="zh-TW" dirty="0"/>
              <a:t>The lines between investment banks and commercial banks again begins to blur as legal separation between investment banks and commercial banks is no longer required</a:t>
            </a:r>
          </a:p>
          <a:p>
            <a:r>
              <a:rPr lang="en-US" altLang="zh-TW" dirty="0"/>
              <a:t>Following the Citi-Travellers merger in 1998, the </a:t>
            </a:r>
            <a:r>
              <a:rPr lang="en-US" altLang="zh-TW" b="1" dirty="0">
                <a:solidFill>
                  <a:schemeClr val="accent2"/>
                </a:solidFill>
              </a:rPr>
              <a:t>Gramm-Leach-Bliley Act (1999) </a:t>
            </a:r>
            <a:r>
              <a:rPr lang="en-US" altLang="zh-TW" dirty="0"/>
              <a:t>effectively repealed Glass-</a:t>
            </a:r>
            <a:r>
              <a:rPr lang="en-US" altLang="zh-TW" dirty="0" err="1"/>
              <a:t>Steagall</a:t>
            </a:r>
            <a:endParaRPr lang="en-US" altLang="zh-TW" dirty="0"/>
          </a:p>
        </p:txBody>
      </p:sp>
      <p:sp>
        <p:nvSpPr>
          <p:cNvPr id="7" name="Slide Number Placeholder 5"/>
          <p:cNvSpPr>
            <a:spLocks noGrp="1"/>
          </p:cNvSpPr>
          <p:nvPr>
            <p:ph type="sldNum" sz="quarter" idx="10"/>
          </p:nvPr>
        </p:nvSpPr>
        <p:spPr/>
        <p:txBody>
          <a:bodyPr vert="horz" wrap="square" lIns="91440" tIns="45720" rIns="91440" bIns="45720" numCol="1" anchor="ctr" anchorCtr="0" compatLnSpc="1">
            <a:prstTxWarp prst="textNoShape">
              <a:avLst/>
            </a:prstTxWarp>
          </a:bodyPr>
          <a:lstStyle/>
          <a:p>
            <a:fld id="{5D026270-C5C0-4051-B383-FE15D0D68B12}" type="slidenum">
              <a:rPr lang="en-US" altLang="en-US" sz="1400"/>
              <a:pPr/>
              <a:t>14</a:t>
            </a:fld>
            <a:endParaRPr lang="en-US" altLang="en-US" sz="1400"/>
          </a:p>
        </p:txBody>
      </p:sp>
      <p:sp>
        <p:nvSpPr>
          <p:cNvPr id="205828" name="Text Box 4"/>
          <p:cNvSpPr txBox="1">
            <a:spLocks noChangeArrowheads="1"/>
          </p:cNvSpPr>
          <p:nvPr/>
        </p:nvSpPr>
        <p:spPr bwMode="auto">
          <a:xfrm>
            <a:off x="0" y="5864423"/>
            <a:ext cx="2362200" cy="307777"/>
          </a:xfrm>
          <a:prstGeom prst="rect">
            <a:avLst/>
          </a:prstGeom>
          <a:noFill/>
          <a:ln w="9525">
            <a:noFill/>
            <a:miter lim="800000"/>
            <a:headEnd/>
            <a:tailEnd/>
          </a:ln>
          <a:effectLst/>
        </p:spPr>
        <p:txBody>
          <a:bodyPr wrap="square">
            <a:spAutoFit/>
          </a:bodyPr>
          <a:lstStyle>
            <a:defPPr>
              <a:defRPr lang="en-US"/>
            </a:defPPr>
            <a:lvl1pPr eaLnBrk="0" hangingPunct="0">
              <a:spcBef>
                <a:spcPct val="50000"/>
              </a:spcBef>
              <a:defRPr sz="1400" i="1">
                <a:latin typeface="+mn-lt"/>
                <a:ea typeface="PMingLiU" pitchFamily="18" charset="-120"/>
              </a:defRPr>
            </a:lvl1pPr>
          </a:lstStyle>
          <a:p>
            <a:r>
              <a:rPr lang="en-US" altLang="zh-TW" dirty="0"/>
              <a:t>Source: </a:t>
            </a:r>
            <a:r>
              <a:rPr lang="en-US" altLang="zh-TW" dirty="0" err="1"/>
              <a:t>Mishkin</a:t>
            </a:r>
            <a:r>
              <a:rPr lang="en-US" altLang="zh-TW" dirty="0"/>
              <a:t>/Eakins</a:t>
            </a:r>
          </a:p>
        </p:txBody>
      </p:sp>
      <p:sp>
        <p:nvSpPr>
          <p:cNvPr id="8"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Investment Banks vs. Commercial Banks</a:t>
            </a:r>
          </a:p>
        </p:txBody>
      </p:sp>
    </p:spTree>
    <p:extLst>
      <p:ext uri="{BB962C8B-B14F-4D97-AF65-F5344CB8AC3E}">
        <p14:creationId xmlns:p14="http://schemas.microsoft.com/office/powerpoint/2010/main" val="215774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8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58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583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30" grpId="0" build="p" bldLvl="2"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TW" dirty="0"/>
              <a:t>Investment vs. Commercial Banks: Is there a difference?</a:t>
            </a:r>
          </a:p>
        </p:txBody>
      </p:sp>
      <p:sp>
        <p:nvSpPr>
          <p:cNvPr id="14" name="Slide Number Placeholder 4"/>
          <p:cNvSpPr>
            <a:spLocks noGrp="1"/>
          </p:cNvSpPr>
          <p:nvPr>
            <p:ph type="sldNum" sz="quarter" idx="10"/>
          </p:nvPr>
        </p:nvSpPr>
        <p:spPr/>
        <p:txBody>
          <a:bodyPr vert="horz" wrap="square" lIns="91440" tIns="45720" rIns="91440" bIns="45720" numCol="1" anchor="ctr" anchorCtr="0" compatLnSpc="1">
            <a:prstTxWarp prst="textNoShape">
              <a:avLst/>
            </a:prstTxWarp>
          </a:bodyPr>
          <a:lstStyle/>
          <a:p>
            <a:fld id="{8D562D43-547D-4C2C-B796-2B20AE44DB7A}" type="slidenum">
              <a:rPr lang="en-US" altLang="en-US" sz="1400"/>
              <a:pPr/>
              <a:t>15</a:t>
            </a:fld>
            <a:endParaRPr lang="en-US" altLang="en-US" sz="1400"/>
          </a:p>
        </p:txBody>
      </p:sp>
      <p:pic>
        <p:nvPicPr>
          <p:cNvPr id="16387" name="Picture 3"/>
          <p:cNvPicPr>
            <a:picLocks noChangeAspect="1" noChangeArrowheads="1" noCrop="1"/>
          </p:cNvPicPr>
          <p:nvPr/>
        </p:nvPicPr>
        <p:blipFill>
          <a:blip r:embed="rId2" cstate="print">
            <a:extLst>
              <a:ext uri="{28A0092B-C50C-407E-A947-70E740481C1C}">
                <a14:useLocalDpi xmlns:a14="http://schemas.microsoft.com/office/drawing/2010/main" val="0"/>
              </a:ext>
            </a:extLst>
          </a:blip>
          <a:stretch>
            <a:fillRect/>
          </a:stretch>
        </p:blipFill>
        <p:spPr bwMode="auto">
          <a:xfrm>
            <a:off x="1295400" y="2133600"/>
            <a:ext cx="2632364" cy="606011"/>
          </a:xfrm>
          <a:prstGeom prst="rect">
            <a:avLst/>
          </a:prstGeom>
          <a:noFill/>
        </p:spPr>
      </p:pic>
      <p:pic>
        <p:nvPicPr>
          <p:cNvPr id="16388"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800600" y="1905000"/>
            <a:ext cx="2285999" cy="457200"/>
          </a:xfrm>
          <a:prstGeom prst="rect">
            <a:avLst/>
          </a:prstGeom>
          <a:noFill/>
        </p:spPr>
      </p:pic>
      <p:pic>
        <p:nvPicPr>
          <p:cNvPr id="16389" name="Picture 5"/>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447800" y="3148446"/>
            <a:ext cx="1705358" cy="1172435"/>
          </a:xfrm>
          <a:prstGeom prst="rect">
            <a:avLst/>
          </a:prstGeom>
          <a:noFill/>
        </p:spPr>
      </p:pic>
      <p:pic>
        <p:nvPicPr>
          <p:cNvPr id="16390" name="Picture 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352800" y="4956889"/>
            <a:ext cx="3163019" cy="838200"/>
          </a:xfrm>
          <a:prstGeom prst="rect">
            <a:avLst/>
          </a:prstGeom>
          <a:noFill/>
        </p:spPr>
      </p:pic>
      <p:pic>
        <p:nvPicPr>
          <p:cNvPr id="16391" name="Picture 7" descr="deutsche"/>
          <p:cNvPicPr>
            <a:picLocks noChangeAspect="1" noChangeArrowheads="1"/>
          </p:cNvPicPr>
          <p:nvPr/>
        </p:nvPicPr>
        <p:blipFill>
          <a:blip r:embed="rId6" cstate="print"/>
          <a:stretch>
            <a:fillRect/>
          </a:stretch>
        </p:blipFill>
        <p:spPr bwMode="auto">
          <a:xfrm>
            <a:off x="4560887" y="3189287"/>
            <a:ext cx="45719" cy="45719"/>
          </a:xfrm>
          <a:prstGeom prst="rect">
            <a:avLst/>
          </a:prstGeom>
          <a:noFill/>
        </p:spPr>
      </p:pic>
      <p:pic>
        <p:nvPicPr>
          <p:cNvPr id="16392" name="Picture 8"/>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7467600" y="3822117"/>
            <a:ext cx="997527" cy="997527"/>
          </a:xfrm>
          <a:prstGeom prst="rect">
            <a:avLst/>
          </a:prstGeom>
          <a:noFill/>
        </p:spPr>
      </p:pic>
      <p:pic>
        <p:nvPicPr>
          <p:cNvPr id="16393" name="Picture 9"/>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5331262" y="2527733"/>
            <a:ext cx="1844333" cy="1323108"/>
          </a:xfrm>
          <a:prstGeom prst="rect">
            <a:avLst/>
          </a:prstGeom>
          <a:noFill/>
        </p:spPr>
      </p:pic>
      <p:pic>
        <p:nvPicPr>
          <p:cNvPr id="16394" name="Picture 10"/>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4560887" y="3860158"/>
            <a:ext cx="1540751" cy="593261"/>
          </a:xfrm>
          <a:prstGeom prst="rect">
            <a:avLst/>
          </a:prstGeom>
          <a:noFill/>
        </p:spPr>
      </p:pic>
      <p:pic>
        <p:nvPicPr>
          <p:cNvPr id="16395" name="Picture 11"/>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1042913" y="4297233"/>
            <a:ext cx="1600200" cy="1600200"/>
          </a:xfrm>
          <a:prstGeom prst="rect">
            <a:avLst/>
          </a:prstGeom>
          <a:noFill/>
        </p:spPr>
      </p:pic>
      <p:sp>
        <p:nvSpPr>
          <p:cNvPr id="15"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Investment Banks vs. Commercial Banks</a:t>
            </a:r>
          </a:p>
        </p:txBody>
      </p:sp>
    </p:spTree>
    <p:extLst>
      <p:ext uri="{BB962C8B-B14F-4D97-AF65-F5344CB8AC3E}">
        <p14:creationId xmlns:p14="http://schemas.microsoft.com/office/powerpoint/2010/main" val="91928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fade">
                                      <p:cBhvr>
                                        <p:cTn id="7" dur="250"/>
                                        <p:tgtEl>
                                          <p:spTgt spid="16387"/>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6388"/>
                                        </p:tgtEl>
                                        <p:attrNameLst>
                                          <p:attrName>style.visibility</p:attrName>
                                        </p:attrNameLst>
                                      </p:cBhvr>
                                      <p:to>
                                        <p:strVal val="visible"/>
                                      </p:to>
                                    </p:set>
                                    <p:animEffect transition="in" filter="fade">
                                      <p:cBhvr>
                                        <p:cTn id="11" dur="250"/>
                                        <p:tgtEl>
                                          <p:spTgt spid="16388"/>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6389"/>
                                        </p:tgtEl>
                                        <p:attrNameLst>
                                          <p:attrName>style.visibility</p:attrName>
                                        </p:attrNameLst>
                                      </p:cBhvr>
                                      <p:to>
                                        <p:strVal val="visible"/>
                                      </p:to>
                                    </p:set>
                                    <p:animEffect transition="in" filter="fade">
                                      <p:cBhvr>
                                        <p:cTn id="15" dur="250"/>
                                        <p:tgtEl>
                                          <p:spTgt spid="16389"/>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16394"/>
                                        </p:tgtEl>
                                        <p:attrNameLst>
                                          <p:attrName>style.visibility</p:attrName>
                                        </p:attrNameLst>
                                      </p:cBhvr>
                                      <p:to>
                                        <p:strVal val="visible"/>
                                      </p:to>
                                    </p:set>
                                    <p:animEffect transition="in" filter="fade">
                                      <p:cBhvr>
                                        <p:cTn id="19" dur="250"/>
                                        <p:tgtEl>
                                          <p:spTgt spid="16394"/>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6393"/>
                                        </p:tgtEl>
                                        <p:attrNameLst>
                                          <p:attrName>style.visibility</p:attrName>
                                        </p:attrNameLst>
                                      </p:cBhvr>
                                      <p:to>
                                        <p:strVal val="visible"/>
                                      </p:to>
                                    </p:set>
                                    <p:animEffect transition="in" filter="fade">
                                      <p:cBhvr>
                                        <p:cTn id="23" dur="250"/>
                                        <p:tgtEl>
                                          <p:spTgt spid="16393"/>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16395"/>
                                        </p:tgtEl>
                                        <p:attrNameLst>
                                          <p:attrName>style.visibility</p:attrName>
                                        </p:attrNameLst>
                                      </p:cBhvr>
                                      <p:to>
                                        <p:strVal val="visible"/>
                                      </p:to>
                                    </p:set>
                                    <p:animEffect transition="in" filter="fade">
                                      <p:cBhvr>
                                        <p:cTn id="27" dur="250"/>
                                        <p:tgtEl>
                                          <p:spTgt spid="16395"/>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16390"/>
                                        </p:tgtEl>
                                        <p:attrNameLst>
                                          <p:attrName>style.visibility</p:attrName>
                                        </p:attrNameLst>
                                      </p:cBhvr>
                                      <p:to>
                                        <p:strVal val="visible"/>
                                      </p:to>
                                    </p:set>
                                    <p:animEffect transition="in" filter="fade">
                                      <p:cBhvr>
                                        <p:cTn id="31" dur="250"/>
                                        <p:tgtEl>
                                          <p:spTgt spid="16390"/>
                                        </p:tgtEl>
                                      </p:cBhvr>
                                    </p:animEffect>
                                  </p:childTnLst>
                                </p:cTn>
                              </p:par>
                            </p:childTnLst>
                          </p:cTn>
                        </p:par>
                        <p:par>
                          <p:cTn id="32" fill="hold">
                            <p:stCondLst>
                              <p:cond delay="1750"/>
                            </p:stCondLst>
                            <p:childTnLst>
                              <p:par>
                                <p:cTn id="33" presetID="10" presetClass="entr" presetSubtype="0" fill="hold" nodeType="afterEffect">
                                  <p:stCondLst>
                                    <p:cond delay="0"/>
                                  </p:stCondLst>
                                  <p:childTnLst>
                                    <p:set>
                                      <p:cBhvr>
                                        <p:cTn id="34" dur="1" fill="hold">
                                          <p:stCondLst>
                                            <p:cond delay="0"/>
                                          </p:stCondLst>
                                        </p:cTn>
                                        <p:tgtEl>
                                          <p:spTgt spid="16392"/>
                                        </p:tgtEl>
                                        <p:attrNameLst>
                                          <p:attrName>style.visibility</p:attrName>
                                        </p:attrNameLst>
                                      </p:cBhvr>
                                      <p:to>
                                        <p:strVal val="visible"/>
                                      </p:to>
                                    </p:set>
                                    <p:animEffect transition="in" filter="fade">
                                      <p:cBhvr>
                                        <p:cTn id="35" dur="250"/>
                                        <p:tgtEl>
                                          <p:spTgt spid="16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ltLang="zh-TW" dirty="0"/>
              <a:t>Basic framework for Banking &amp; Securities</a:t>
            </a:r>
          </a:p>
        </p:txBody>
      </p:sp>
      <p:sp>
        <p:nvSpPr>
          <p:cNvPr id="16" name="Slide Number Placeholder 4"/>
          <p:cNvSpPr>
            <a:spLocks noGrp="1"/>
          </p:cNvSpPr>
          <p:nvPr>
            <p:ph type="sldNum" sz="quarter" idx="10"/>
          </p:nvPr>
        </p:nvSpPr>
        <p:spPr/>
        <p:txBody>
          <a:bodyPr vert="horz" wrap="square" lIns="91440" tIns="45720" rIns="91440" bIns="45720" numCol="1" anchor="ctr" anchorCtr="0" compatLnSpc="1">
            <a:prstTxWarp prst="textNoShape">
              <a:avLst/>
            </a:prstTxWarp>
          </a:bodyPr>
          <a:lstStyle/>
          <a:p>
            <a:fld id="{2406D94D-5FA5-4C92-930A-D31FE021C49E}" type="slidenum">
              <a:rPr lang="en-US" altLang="en-US" sz="1400"/>
              <a:pPr/>
              <a:t>16</a:t>
            </a:fld>
            <a:endParaRPr lang="en-US" altLang="en-US" sz="1400"/>
          </a:p>
        </p:txBody>
      </p:sp>
      <p:sp>
        <p:nvSpPr>
          <p:cNvPr id="201733" name="Text Box 5"/>
          <p:cNvSpPr txBox="1">
            <a:spLocks noChangeArrowheads="1"/>
          </p:cNvSpPr>
          <p:nvPr/>
        </p:nvSpPr>
        <p:spPr bwMode="auto">
          <a:xfrm>
            <a:off x="457200" y="2590800"/>
            <a:ext cx="2149366" cy="646331"/>
          </a:xfrm>
          <a:prstGeom prst="rect">
            <a:avLst/>
          </a:prstGeom>
          <a:solidFill>
            <a:schemeClr val="accent1">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anchor="ctr">
            <a:noAutofit/>
          </a:bodyPr>
          <a:lstStyle/>
          <a:p>
            <a:pPr algn="ctr" eaLnBrk="0" hangingPunct="0">
              <a:spcBef>
                <a:spcPct val="50000"/>
              </a:spcBef>
            </a:pPr>
            <a:r>
              <a:rPr lang="en-US" altLang="zh-TW" b="1" dirty="0">
                <a:latin typeface="+mn-lt"/>
                <a:ea typeface="PMingLiU" pitchFamily="18" charset="-120"/>
              </a:rPr>
              <a:t>Universal banking</a:t>
            </a:r>
          </a:p>
        </p:txBody>
      </p:sp>
      <p:sp>
        <p:nvSpPr>
          <p:cNvPr id="201734" name="Text Box 6"/>
          <p:cNvSpPr txBox="1">
            <a:spLocks noChangeArrowheads="1"/>
          </p:cNvSpPr>
          <p:nvPr/>
        </p:nvSpPr>
        <p:spPr bwMode="auto">
          <a:xfrm>
            <a:off x="457200" y="3352801"/>
            <a:ext cx="2149366" cy="2031325"/>
          </a:xfrm>
          <a:prstGeom prst="rect">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a:noAutofit/>
          </a:bodyPr>
          <a:lstStyle/>
          <a:p>
            <a:pPr eaLnBrk="0" hangingPunct="0">
              <a:spcBef>
                <a:spcPct val="50000"/>
              </a:spcBef>
            </a:pPr>
            <a:r>
              <a:rPr lang="en-US" altLang="zh-TW" dirty="0">
                <a:latin typeface="+mn-lt"/>
                <a:ea typeface="PMingLiU" pitchFamily="18" charset="-120"/>
              </a:rPr>
              <a:t>Banks can provide a full range of financial services (incl. insurance, securities, real estate) under </a:t>
            </a:r>
            <a:r>
              <a:rPr lang="en-US" altLang="zh-TW" b="1" dirty="0">
                <a:solidFill>
                  <a:schemeClr val="accent2"/>
                </a:solidFill>
                <a:latin typeface="+mn-lt"/>
                <a:ea typeface="PMingLiU" pitchFamily="18" charset="-120"/>
              </a:rPr>
              <a:t>same legal entity</a:t>
            </a:r>
          </a:p>
        </p:txBody>
      </p:sp>
      <p:sp>
        <p:nvSpPr>
          <p:cNvPr id="201735" name="Text Box 7"/>
          <p:cNvSpPr txBox="1">
            <a:spLocks noChangeArrowheads="1"/>
          </p:cNvSpPr>
          <p:nvPr/>
        </p:nvSpPr>
        <p:spPr bwMode="auto">
          <a:xfrm>
            <a:off x="6705600" y="2590800"/>
            <a:ext cx="2057400" cy="646331"/>
          </a:xfrm>
          <a:prstGeom prst="rect">
            <a:avLst/>
          </a:prstGeom>
          <a:solidFill>
            <a:schemeClr val="accent1">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anchor="ctr">
            <a:noAutofit/>
          </a:bodyPr>
          <a:lstStyle/>
          <a:p>
            <a:pPr algn="ctr" eaLnBrk="0" hangingPunct="0">
              <a:spcBef>
                <a:spcPct val="50000"/>
              </a:spcBef>
            </a:pPr>
            <a:r>
              <a:rPr lang="en-US" altLang="zh-TW" b="1" dirty="0">
                <a:latin typeface="+mn-lt"/>
                <a:ea typeface="PMingLiU" pitchFamily="18" charset="-120"/>
              </a:rPr>
              <a:t>Legal separation </a:t>
            </a:r>
          </a:p>
        </p:txBody>
      </p:sp>
      <p:sp>
        <p:nvSpPr>
          <p:cNvPr id="201736" name="Text Box 8"/>
          <p:cNvSpPr txBox="1">
            <a:spLocks noChangeArrowheads="1"/>
          </p:cNvSpPr>
          <p:nvPr/>
        </p:nvSpPr>
        <p:spPr bwMode="auto">
          <a:xfrm>
            <a:off x="6705600" y="3352800"/>
            <a:ext cx="2057400" cy="2031325"/>
          </a:xfrm>
          <a:prstGeom prst="rect">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a:noAutofit/>
          </a:bodyPr>
          <a:lstStyle/>
          <a:p>
            <a:pPr eaLnBrk="0" hangingPunct="0">
              <a:spcBef>
                <a:spcPct val="50000"/>
              </a:spcBef>
            </a:pPr>
            <a:r>
              <a:rPr lang="en-US" altLang="zh-TW" dirty="0">
                <a:latin typeface="+mn-lt"/>
                <a:ea typeface="PMingLiU" pitchFamily="18" charset="-120"/>
              </a:rPr>
              <a:t>Banks are </a:t>
            </a:r>
            <a:r>
              <a:rPr lang="en-US" altLang="zh-TW" b="1" dirty="0">
                <a:solidFill>
                  <a:schemeClr val="accent2"/>
                </a:solidFill>
                <a:latin typeface="+mn-lt"/>
                <a:ea typeface="PMingLiU" pitchFamily="18" charset="-120"/>
              </a:rPr>
              <a:t>prohibited</a:t>
            </a:r>
            <a:r>
              <a:rPr lang="en-US" altLang="zh-TW" dirty="0">
                <a:solidFill>
                  <a:schemeClr val="accent2"/>
                </a:solidFill>
                <a:latin typeface="+mn-lt"/>
                <a:ea typeface="PMingLiU" pitchFamily="18" charset="-120"/>
              </a:rPr>
              <a:t> </a:t>
            </a:r>
            <a:r>
              <a:rPr lang="en-US" altLang="zh-TW" dirty="0">
                <a:latin typeface="+mn-lt"/>
                <a:ea typeface="PMingLiU" pitchFamily="18" charset="-120"/>
              </a:rPr>
              <a:t>from engaging in securities activities and other financial services such as insurance</a:t>
            </a:r>
          </a:p>
        </p:txBody>
      </p:sp>
      <p:sp>
        <p:nvSpPr>
          <p:cNvPr id="201737" name="Text Box 9"/>
          <p:cNvSpPr txBox="1">
            <a:spLocks noChangeArrowheads="1"/>
          </p:cNvSpPr>
          <p:nvPr/>
        </p:nvSpPr>
        <p:spPr bwMode="auto">
          <a:xfrm>
            <a:off x="3048000" y="2590800"/>
            <a:ext cx="3352800" cy="646331"/>
          </a:xfrm>
          <a:prstGeom prst="rect">
            <a:avLst/>
          </a:prstGeom>
          <a:solidFill>
            <a:schemeClr val="accent1">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anchor="ctr">
            <a:noAutofit/>
          </a:bodyPr>
          <a:lstStyle/>
          <a:p>
            <a:pPr algn="ctr" eaLnBrk="0" hangingPunct="0">
              <a:spcBef>
                <a:spcPct val="50000"/>
              </a:spcBef>
            </a:pPr>
            <a:r>
              <a:rPr lang="en-US" altLang="zh-TW" b="1" dirty="0">
                <a:latin typeface="+mn-lt"/>
                <a:ea typeface="PMingLiU" pitchFamily="18" charset="-120"/>
              </a:rPr>
              <a:t>Financial Supermarket </a:t>
            </a:r>
            <a:r>
              <a:rPr lang="en-US" altLang="zh-TW" b="1" dirty="0">
                <a:ea typeface="PMingLiU" pitchFamily="18" charset="-120"/>
              </a:rPr>
              <a:t/>
            </a:r>
            <a:br>
              <a:rPr lang="en-US" altLang="zh-TW" b="1" dirty="0">
                <a:ea typeface="PMingLiU" pitchFamily="18" charset="-120"/>
              </a:rPr>
            </a:br>
            <a:r>
              <a:rPr lang="en-US" altLang="zh-TW" b="1" dirty="0">
                <a:latin typeface="+mn-lt"/>
                <a:ea typeface="PMingLiU" pitchFamily="18" charset="-120"/>
              </a:rPr>
              <a:t>(FHCs and BHCs)</a:t>
            </a:r>
          </a:p>
        </p:txBody>
      </p:sp>
      <p:sp>
        <p:nvSpPr>
          <p:cNvPr id="201738" name="Text Box 10"/>
          <p:cNvSpPr txBox="1">
            <a:spLocks noChangeArrowheads="1"/>
          </p:cNvSpPr>
          <p:nvPr/>
        </p:nvSpPr>
        <p:spPr bwMode="auto">
          <a:xfrm>
            <a:off x="3048000" y="3352801"/>
            <a:ext cx="3352800" cy="2031325"/>
          </a:xfrm>
          <a:prstGeom prst="rect">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a:noAutofit/>
          </a:bodyPr>
          <a:lstStyle/>
          <a:p>
            <a:pPr eaLnBrk="0" hangingPunct="0">
              <a:spcBef>
                <a:spcPct val="50000"/>
              </a:spcBef>
            </a:pPr>
            <a:r>
              <a:rPr lang="en-US" altLang="zh-TW" dirty="0">
                <a:latin typeface="+mn-lt"/>
                <a:ea typeface="PMingLiU" pitchFamily="18" charset="-120"/>
              </a:rPr>
              <a:t>Banks can provide a full range of financial services (incl. insurance, securities, real estate) but each different activity must be carried out under a </a:t>
            </a:r>
            <a:r>
              <a:rPr lang="en-US" altLang="zh-TW" b="1" dirty="0">
                <a:solidFill>
                  <a:schemeClr val="accent2"/>
                </a:solidFill>
                <a:latin typeface="+mn-lt"/>
                <a:ea typeface="PMingLiU" pitchFamily="18" charset="-120"/>
              </a:rPr>
              <a:t>different legal entity</a:t>
            </a:r>
          </a:p>
        </p:txBody>
      </p:sp>
      <p:cxnSp>
        <p:nvCxnSpPr>
          <p:cNvPr id="201739" name="AutoShape 11"/>
          <p:cNvCxnSpPr>
            <a:cxnSpLocks noChangeShapeType="1"/>
            <a:stCxn id="201733" idx="3"/>
            <a:endCxn id="201737" idx="1"/>
          </p:cNvCxnSpPr>
          <p:nvPr/>
        </p:nvCxnSpPr>
        <p:spPr bwMode="auto">
          <a:xfrm>
            <a:off x="2606566" y="2913966"/>
            <a:ext cx="441434" cy="0"/>
          </a:xfrm>
          <a:prstGeom prst="straightConnector1">
            <a:avLst/>
          </a:prstGeom>
          <a:ln>
            <a:headEnd/>
            <a:tailEnd/>
          </a:ln>
        </p:spPr>
        <p:style>
          <a:lnRef idx="2">
            <a:schemeClr val="accent2"/>
          </a:lnRef>
          <a:fillRef idx="0">
            <a:schemeClr val="accent2"/>
          </a:fillRef>
          <a:effectRef idx="1">
            <a:schemeClr val="accent2"/>
          </a:effectRef>
          <a:fontRef idx="minor">
            <a:schemeClr val="tx1"/>
          </a:fontRef>
        </p:style>
      </p:cxnSp>
      <p:cxnSp>
        <p:nvCxnSpPr>
          <p:cNvPr id="201740" name="AutoShape 12"/>
          <p:cNvCxnSpPr>
            <a:cxnSpLocks noChangeShapeType="1"/>
            <a:stCxn id="201737" idx="3"/>
            <a:endCxn id="201735" idx="1"/>
          </p:cNvCxnSpPr>
          <p:nvPr/>
        </p:nvCxnSpPr>
        <p:spPr bwMode="auto">
          <a:xfrm>
            <a:off x="6400800" y="2913966"/>
            <a:ext cx="304800" cy="0"/>
          </a:xfrm>
          <a:prstGeom prst="straightConnector1">
            <a:avLst/>
          </a:prstGeom>
          <a:ln>
            <a:headEnd/>
            <a:tailEnd/>
          </a:ln>
        </p:spPr>
        <p:style>
          <a:lnRef idx="2">
            <a:schemeClr val="accent2"/>
          </a:lnRef>
          <a:fillRef idx="0">
            <a:schemeClr val="accent2"/>
          </a:fillRef>
          <a:effectRef idx="1">
            <a:schemeClr val="accent2"/>
          </a:effectRef>
          <a:fontRef idx="minor">
            <a:schemeClr val="tx1"/>
          </a:fontRef>
        </p:style>
      </p:cxnSp>
      <p:sp>
        <p:nvSpPr>
          <p:cNvPr id="201741" name="Text Box 13"/>
          <p:cNvSpPr txBox="1">
            <a:spLocks noChangeArrowheads="1"/>
          </p:cNvSpPr>
          <p:nvPr/>
        </p:nvSpPr>
        <p:spPr bwMode="auto">
          <a:xfrm>
            <a:off x="2362200" y="1447800"/>
            <a:ext cx="2133600" cy="674132"/>
          </a:xfrm>
          <a:prstGeom prst="rect">
            <a:avLst/>
          </a:prstGeom>
          <a:solidFill>
            <a:schemeClr val="accent3">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anchor="ctr">
            <a:noAutofit/>
          </a:bodyPr>
          <a:lstStyle/>
          <a:p>
            <a:pPr algn="ctr" eaLnBrk="0" hangingPunct="0">
              <a:spcBef>
                <a:spcPct val="50000"/>
              </a:spcBef>
            </a:pPr>
            <a:r>
              <a:rPr lang="en-US" altLang="zh-TW" b="1">
                <a:latin typeface="+mn-lt"/>
                <a:ea typeface="PMingLiU" pitchFamily="18" charset="-120"/>
              </a:rPr>
              <a:t>Global Banks</a:t>
            </a:r>
          </a:p>
        </p:txBody>
      </p:sp>
      <p:sp>
        <p:nvSpPr>
          <p:cNvPr id="201742" name="AutoShape 14"/>
          <p:cNvSpPr>
            <a:spLocks/>
          </p:cNvSpPr>
          <p:nvPr/>
        </p:nvSpPr>
        <p:spPr bwMode="auto">
          <a:xfrm rot="5400000">
            <a:off x="3238500" y="-495300"/>
            <a:ext cx="381000" cy="6248400"/>
          </a:xfrm>
          <a:prstGeom prst="leftBracket">
            <a:avLst>
              <a:gd name="adj" fmla="val 136667"/>
            </a:avLst>
          </a:prstGeom>
          <a:ln>
            <a:headEnd/>
            <a:tailEnd/>
          </a:ln>
        </p:spPr>
        <p:style>
          <a:lnRef idx="2">
            <a:schemeClr val="accent2"/>
          </a:lnRef>
          <a:fillRef idx="0">
            <a:schemeClr val="accent2"/>
          </a:fillRef>
          <a:effectRef idx="1">
            <a:schemeClr val="accent2"/>
          </a:effectRef>
          <a:fontRef idx="minor">
            <a:schemeClr val="tx1"/>
          </a:fontRef>
        </p:style>
        <p:txBody>
          <a:bodyPr wrap="none" anchor="ctr"/>
          <a:lstStyle/>
          <a:p>
            <a:pPr algn="ctr"/>
            <a:endParaRPr lang="zh-TW" altLang="en-US" b="1">
              <a:latin typeface="+mn-lt"/>
            </a:endParaRPr>
          </a:p>
        </p:txBody>
      </p:sp>
      <p:cxnSp>
        <p:nvCxnSpPr>
          <p:cNvPr id="201743" name="AutoShape 15"/>
          <p:cNvCxnSpPr>
            <a:cxnSpLocks noChangeShapeType="1"/>
            <a:stCxn id="201741" idx="2"/>
            <a:endCxn id="201742" idx="1"/>
          </p:cNvCxnSpPr>
          <p:nvPr/>
        </p:nvCxnSpPr>
        <p:spPr bwMode="auto">
          <a:xfrm>
            <a:off x="3429000" y="2121932"/>
            <a:ext cx="0" cy="316468"/>
          </a:xfrm>
          <a:prstGeom prst="straightConnector1">
            <a:avLst/>
          </a:prstGeom>
          <a:ln>
            <a:headEnd/>
            <a:tailEnd/>
          </a:ln>
        </p:spPr>
        <p:style>
          <a:lnRef idx="2">
            <a:schemeClr val="accent2"/>
          </a:lnRef>
          <a:fillRef idx="0">
            <a:schemeClr val="accent2"/>
          </a:fillRef>
          <a:effectRef idx="1">
            <a:schemeClr val="accent2"/>
          </a:effectRef>
          <a:fontRef idx="minor">
            <a:schemeClr val="tx1"/>
          </a:fontRef>
        </p:style>
      </p:cxnSp>
      <p:sp>
        <p:nvSpPr>
          <p:cNvPr id="17"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Investment Banks vs. Commercial Banks</a:t>
            </a:r>
          </a:p>
        </p:txBody>
      </p:sp>
    </p:spTree>
    <p:extLst>
      <p:ext uri="{BB962C8B-B14F-4D97-AF65-F5344CB8AC3E}">
        <p14:creationId xmlns:p14="http://schemas.microsoft.com/office/powerpoint/2010/main" val="3330592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4" name="Rectangle 6"/>
          <p:cNvSpPr>
            <a:spLocks noGrp="1" noChangeArrowheads="1"/>
          </p:cNvSpPr>
          <p:nvPr>
            <p:ph type="title"/>
          </p:nvPr>
        </p:nvSpPr>
        <p:spPr/>
        <p:txBody>
          <a:bodyPr/>
          <a:lstStyle/>
          <a:p>
            <a:r>
              <a:rPr lang="en-US" altLang="zh-TW" dirty="0"/>
              <a:t>Current issue: Should Glass-</a:t>
            </a:r>
            <a:r>
              <a:rPr lang="en-US" altLang="zh-TW" dirty="0" err="1"/>
              <a:t>Steagall</a:t>
            </a:r>
            <a:r>
              <a:rPr lang="en-US" altLang="zh-TW" dirty="0"/>
              <a:t> be reinstated? Pros and cons of narrow banking</a:t>
            </a:r>
          </a:p>
        </p:txBody>
      </p:sp>
      <p:sp>
        <p:nvSpPr>
          <p:cNvPr id="9" name="Text Placeholder 8"/>
          <p:cNvSpPr>
            <a:spLocks noGrp="1"/>
          </p:cNvSpPr>
          <p:nvPr>
            <p:ph type="body" idx="1"/>
          </p:nvPr>
        </p:nvSpPr>
        <p:spPr/>
        <p:txBody>
          <a:bodyPr/>
          <a:lstStyle/>
          <a:p>
            <a:r>
              <a:rPr lang="en-US" altLang="zh-TW" dirty="0">
                <a:solidFill>
                  <a:schemeClr val="accent3"/>
                </a:solidFill>
              </a:rPr>
              <a:t>Pros</a:t>
            </a:r>
          </a:p>
        </p:txBody>
      </p:sp>
      <p:sp>
        <p:nvSpPr>
          <p:cNvPr id="621575" name="Rectangle 7"/>
          <p:cNvSpPr>
            <a:spLocks noGrp="1" noChangeArrowheads="1"/>
          </p:cNvSpPr>
          <p:nvPr>
            <p:ph sz="half" idx="2"/>
          </p:nvPr>
        </p:nvSpPr>
        <p:spPr/>
        <p:txBody>
          <a:bodyPr/>
          <a:lstStyle/>
          <a:p>
            <a:r>
              <a:rPr lang="en-US" altLang="zh-TW" dirty="0"/>
              <a:t>Protect depositors</a:t>
            </a:r>
          </a:p>
          <a:p>
            <a:r>
              <a:rPr lang="en-US" altLang="zh-TW" dirty="0"/>
              <a:t>Simplify regulation of depository institutions</a:t>
            </a:r>
          </a:p>
          <a:p>
            <a:r>
              <a:rPr lang="en-US" altLang="zh-TW" dirty="0"/>
              <a:t>More transparency for depository institutions customers</a:t>
            </a:r>
          </a:p>
          <a:p>
            <a:r>
              <a:rPr lang="en-US" altLang="zh-TW" dirty="0"/>
              <a:t>Lessens systemic risk</a:t>
            </a:r>
          </a:p>
          <a:p>
            <a:endParaRPr lang="en-US" altLang="zh-TW" dirty="0"/>
          </a:p>
        </p:txBody>
      </p:sp>
      <p:sp>
        <p:nvSpPr>
          <p:cNvPr id="10" name="Text Placeholder 9"/>
          <p:cNvSpPr>
            <a:spLocks noGrp="1"/>
          </p:cNvSpPr>
          <p:nvPr>
            <p:ph type="body" sz="quarter" idx="3"/>
          </p:nvPr>
        </p:nvSpPr>
        <p:spPr/>
        <p:txBody>
          <a:bodyPr/>
          <a:lstStyle/>
          <a:p>
            <a:r>
              <a:rPr lang="en-US" altLang="zh-TW" dirty="0">
                <a:solidFill>
                  <a:schemeClr val="accent2"/>
                </a:solidFill>
              </a:rPr>
              <a:t>Cons</a:t>
            </a:r>
          </a:p>
        </p:txBody>
      </p:sp>
      <p:sp>
        <p:nvSpPr>
          <p:cNvPr id="621576" name="Rectangle 8"/>
          <p:cNvSpPr>
            <a:spLocks noGrp="1" noChangeArrowheads="1"/>
          </p:cNvSpPr>
          <p:nvPr>
            <p:ph sz="quarter" idx="4"/>
          </p:nvPr>
        </p:nvSpPr>
        <p:spPr/>
        <p:txBody>
          <a:bodyPr/>
          <a:lstStyle/>
          <a:p>
            <a:r>
              <a:rPr lang="en-US" altLang="zh-TW" dirty="0"/>
              <a:t>Restricts financial innovation</a:t>
            </a:r>
          </a:p>
          <a:p>
            <a:r>
              <a:rPr lang="en-US" altLang="zh-TW" dirty="0"/>
              <a:t>Limits profit opportunity and competition</a:t>
            </a:r>
          </a:p>
          <a:p>
            <a:r>
              <a:rPr lang="en-US" altLang="zh-TW" dirty="0"/>
              <a:t>Banks will find loopholes, just like in the past</a:t>
            </a:r>
          </a:p>
        </p:txBody>
      </p:sp>
      <p:sp>
        <p:nvSpPr>
          <p:cNvPr id="7" name="Slide Number Placeholder 6"/>
          <p:cNvSpPr>
            <a:spLocks noGrp="1"/>
          </p:cNvSpPr>
          <p:nvPr>
            <p:ph type="sldNum" sz="quarter" idx="10"/>
          </p:nvPr>
        </p:nvSpPr>
        <p:spPr/>
        <p:txBody>
          <a:bodyPr vert="horz" wrap="square" lIns="91440" tIns="45720" rIns="91440" bIns="45720" numCol="1" anchor="ctr" anchorCtr="0" compatLnSpc="1">
            <a:prstTxWarp prst="textNoShape">
              <a:avLst/>
            </a:prstTxWarp>
          </a:bodyPr>
          <a:lstStyle/>
          <a:p>
            <a:fld id="{C7B10DCD-7DBB-4184-8BF5-6EEE037FC9B1}" type="slidenum">
              <a:rPr lang="en-US" altLang="en-US" sz="1400"/>
              <a:pPr/>
              <a:t>17</a:t>
            </a:fld>
            <a:endParaRPr lang="en-US" altLang="en-US" sz="1400"/>
          </a:p>
        </p:txBody>
      </p:sp>
      <p:sp>
        <p:nvSpPr>
          <p:cNvPr id="11"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Investment Banks vs. Commercial Banks</a:t>
            </a:r>
          </a:p>
        </p:txBody>
      </p:sp>
    </p:spTree>
    <p:extLst>
      <p:ext uri="{BB962C8B-B14F-4D97-AF65-F5344CB8AC3E}">
        <p14:creationId xmlns:p14="http://schemas.microsoft.com/office/powerpoint/2010/main" val="130401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15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15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15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15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2157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2157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2157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575" grpId="0" build="p"/>
      <p:bldP spid="62157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E477-84F9-48A1-865F-9C47C3123EB4}"/>
              </a:ext>
            </a:extLst>
          </p:cNvPr>
          <p:cNvSpPr>
            <a:spLocks noGrp="1"/>
          </p:cNvSpPr>
          <p:nvPr>
            <p:ph type="title"/>
          </p:nvPr>
        </p:nvSpPr>
        <p:spPr/>
        <p:txBody>
          <a:bodyPr/>
          <a:lstStyle/>
          <a:p>
            <a:r>
              <a:rPr lang="en-US" dirty="0" smtClean="0"/>
              <a:t>Summary (KLOs) </a:t>
            </a:r>
            <a:endParaRPr lang="en-US" dirty="0"/>
          </a:p>
        </p:txBody>
      </p:sp>
      <p:sp>
        <p:nvSpPr>
          <p:cNvPr id="4" name="Content Placeholder 3">
            <a:extLst>
              <a:ext uri="{FF2B5EF4-FFF2-40B4-BE49-F238E27FC236}">
                <a16:creationId xmlns:a16="http://schemas.microsoft.com/office/drawing/2014/main" id="{443591FF-3383-4780-B418-1C9B940E4547}"/>
              </a:ext>
            </a:extLst>
          </p:cNvPr>
          <p:cNvSpPr>
            <a:spLocks noGrp="1"/>
          </p:cNvSpPr>
          <p:nvPr>
            <p:ph sz="half" idx="1"/>
          </p:nvPr>
        </p:nvSpPr>
        <p:spPr/>
        <p:txBody>
          <a:bodyPr/>
          <a:lstStyle/>
          <a:p>
            <a:r>
              <a:rPr lang="en-US" dirty="0" smtClean="0"/>
              <a:t>Differentiating securities firms &amp; investment banks</a:t>
            </a:r>
          </a:p>
          <a:p>
            <a:r>
              <a:rPr lang="en-US" dirty="0" smtClean="0"/>
              <a:t>Understanding corporate finance</a:t>
            </a:r>
          </a:p>
          <a:p>
            <a:r>
              <a:rPr lang="en-US" dirty="0" smtClean="0"/>
              <a:t>Commercial banking v. investment banking</a:t>
            </a:r>
          </a:p>
          <a:p>
            <a:r>
              <a:rPr lang="en-US" dirty="0" smtClean="0"/>
              <a:t>brokers and dealers</a:t>
            </a:r>
          </a:p>
          <a:p>
            <a:r>
              <a:rPr lang="en-US" dirty="0" smtClean="0"/>
              <a:t>Regulation of investment banks: </a:t>
            </a:r>
          </a:p>
          <a:p>
            <a:pPr lvl="1"/>
            <a:r>
              <a:rPr lang="en-US" dirty="0" smtClean="0"/>
              <a:t>Glass-</a:t>
            </a:r>
            <a:r>
              <a:rPr lang="en-US" dirty="0" err="1" smtClean="0"/>
              <a:t>Steagall</a:t>
            </a:r>
            <a:r>
              <a:rPr lang="en-US" dirty="0" smtClean="0"/>
              <a:t> Act</a:t>
            </a:r>
          </a:p>
          <a:p>
            <a:pPr lvl="1"/>
            <a:r>
              <a:rPr lang="en-US" dirty="0" smtClean="0"/>
              <a:t>Gramm-Leach-Bliley Act</a:t>
            </a:r>
          </a:p>
          <a:p>
            <a:pPr lvl="1"/>
            <a:r>
              <a:rPr lang="en-US" dirty="0" smtClean="0"/>
              <a:t>Basic framework</a:t>
            </a:r>
          </a:p>
          <a:p>
            <a:pPr lvl="1"/>
            <a:r>
              <a:rPr lang="en-US" dirty="0" smtClean="0"/>
              <a:t>Narrow Banking</a:t>
            </a:r>
            <a:endParaRPr lang="en-US" dirty="0"/>
          </a:p>
        </p:txBody>
      </p:sp>
      <p:sp>
        <p:nvSpPr>
          <p:cNvPr id="7" name="Slide Number Placeholder 6">
            <a:extLst>
              <a:ext uri="{FF2B5EF4-FFF2-40B4-BE49-F238E27FC236}">
                <a16:creationId xmlns:a16="http://schemas.microsoft.com/office/drawing/2014/main" id="{5CCB060B-AC27-4A65-BF3E-C56BBD567BAE}"/>
              </a:ext>
            </a:extLst>
          </p:cNvPr>
          <p:cNvSpPr>
            <a:spLocks noGrp="1"/>
          </p:cNvSpPr>
          <p:nvPr>
            <p:ph type="sldNum" sz="quarter" idx="10"/>
          </p:nvPr>
        </p:nvSpPr>
        <p:spPr/>
        <p:txBody>
          <a:bodyPr/>
          <a:lstStyle/>
          <a:p>
            <a:fld id="{11F0ADC2-F856-46C9-8F09-B0936FE9CA57}" type="slidenum">
              <a:rPr lang="en-US" altLang="en-US" smtClean="0"/>
              <a:pPr/>
              <a:t>18</a:t>
            </a:fld>
            <a:endParaRPr lang="en-US" altLang="en-US"/>
          </a:p>
        </p:txBody>
      </p:sp>
      <p:sp>
        <p:nvSpPr>
          <p:cNvPr id="8" name="Footer Placeholder 7">
            <a:extLst>
              <a:ext uri="{FF2B5EF4-FFF2-40B4-BE49-F238E27FC236}">
                <a16:creationId xmlns:a16="http://schemas.microsoft.com/office/drawing/2014/main" id="{BB3C9B55-F203-44EB-B518-8A6DAB04051E}"/>
              </a:ext>
            </a:extLst>
          </p:cNvPr>
          <p:cNvSpPr>
            <a:spLocks noGrp="1"/>
          </p:cNvSpPr>
          <p:nvPr>
            <p:ph type="ftr" sz="quarter" idx="11"/>
          </p:nvPr>
        </p:nvSpPr>
        <p:spPr/>
        <p:txBody>
          <a:bodyPr/>
          <a:lstStyle/>
          <a:p>
            <a:r>
              <a:rPr lang="en-US" altLang="en-US" dirty="0" smtClean="0"/>
              <a:t>Summary</a:t>
            </a:r>
            <a:endParaRPr lang="en-US" altLang="en-US" dirty="0"/>
          </a:p>
        </p:txBody>
      </p:sp>
    </p:spTree>
    <p:extLst>
      <p:ext uri="{BB962C8B-B14F-4D97-AF65-F5344CB8AC3E}">
        <p14:creationId xmlns:p14="http://schemas.microsoft.com/office/powerpoint/2010/main" val="2558630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TW" dirty="0"/>
              <a:t>Test Your Understanding</a:t>
            </a:r>
            <a:endParaRPr lang="zh-TW" altLang="en-US" dirty="0"/>
          </a:p>
        </p:txBody>
      </p:sp>
      <p:sp>
        <p:nvSpPr>
          <p:cNvPr id="7" name="Content Placeholder 6"/>
          <p:cNvSpPr>
            <a:spLocks noGrp="1"/>
          </p:cNvSpPr>
          <p:nvPr>
            <p:ph sz="half" idx="1"/>
          </p:nvPr>
        </p:nvSpPr>
        <p:spPr/>
        <p:txBody>
          <a:bodyPr/>
          <a:lstStyle/>
          <a:p>
            <a:pPr lvl="0">
              <a:lnSpc>
                <a:spcPct val="100000"/>
              </a:lnSpc>
            </a:pPr>
            <a:r>
              <a:rPr lang="en-US" altLang="zh-TW" dirty="0"/>
              <a:t>Core investment banking activities such as corporate finance advisory and IPOs underwriting take place in the</a:t>
            </a:r>
            <a:endParaRPr lang="zh-TW" altLang="zh-TW" dirty="0"/>
          </a:p>
          <a:p>
            <a:pPr lvl="1">
              <a:lnSpc>
                <a:spcPct val="100000"/>
              </a:lnSpc>
            </a:pPr>
            <a:r>
              <a:rPr lang="en-US" altLang="zh-TW" dirty="0"/>
              <a:t>Primary market</a:t>
            </a:r>
            <a:endParaRPr lang="zh-TW" altLang="zh-TW" dirty="0"/>
          </a:p>
          <a:p>
            <a:pPr lvl="1">
              <a:lnSpc>
                <a:spcPct val="100000"/>
              </a:lnSpc>
            </a:pPr>
            <a:r>
              <a:rPr lang="en-US" altLang="zh-TW" dirty="0"/>
              <a:t>Secondary market</a:t>
            </a:r>
            <a:endParaRPr lang="zh-TW" altLang="zh-TW" dirty="0"/>
          </a:p>
          <a:p>
            <a:pPr lvl="0">
              <a:lnSpc>
                <a:spcPct val="100000"/>
              </a:lnSpc>
            </a:pPr>
            <a:r>
              <a:rPr lang="en-US" altLang="zh-TW" dirty="0"/>
              <a:t>Which legislation gave birth to the first investment banks (e.g. Morgan Stanley)?</a:t>
            </a:r>
            <a:endParaRPr lang="zh-TW" altLang="zh-TW" dirty="0"/>
          </a:p>
          <a:p>
            <a:pPr lvl="1">
              <a:lnSpc>
                <a:spcPct val="100000"/>
              </a:lnSpc>
            </a:pPr>
            <a:r>
              <a:rPr lang="en-US" altLang="zh-TW" dirty="0"/>
              <a:t>Gramm Leach Bliley Act</a:t>
            </a:r>
            <a:endParaRPr lang="zh-TW" altLang="zh-TW" dirty="0"/>
          </a:p>
          <a:p>
            <a:pPr lvl="1">
              <a:lnSpc>
                <a:spcPct val="100000"/>
              </a:lnSpc>
            </a:pPr>
            <a:r>
              <a:rPr lang="en-US" altLang="zh-TW" dirty="0"/>
              <a:t>ERISA</a:t>
            </a:r>
            <a:endParaRPr lang="zh-TW" altLang="zh-TW" dirty="0"/>
          </a:p>
          <a:p>
            <a:pPr lvl="1">
              <a:lnSpc>
                <a:spcPct val="100000"/>
              </a:lnSpc>
            </a:pPr>
            <a:r>
              <a:rPr lang="en-US" altLang="zh-TW" dirty="0"/>
              <a:t>Glass </a:t>
            </a:r>
            <a:r>
              <a:rPr lang="en-US" altLang="zh-TW" dirty="0" err="1"/>
              <a:t>Steagall</a:t>
            </a:r>
            <a:r>
              <a:rPr lang="en-US" altLang="zh-TW" dirty="0"/>
              <a:t> Act</a:t>
            </a:r>
            <a:endParaRPr lang="zh-TW" altLang="zh-TW" dirty="0"/>
          </a:p>
          <a:p>
            <a:pPr>
              <a:lnSpc>
                <a:spcPct val="100000"/>
              </a:lnSpc>
              <a:buNone/>
            </a:pPr>
            <a:r>
              <a:rPr lang="en-US" altLang="zh-TW" dirty="0"/>
              <a:t/>
            </a:r>
            <a:br>
              <a:rPr lang="en-US" altLang="zh-TW" dirty="0"/>
            </a:br>
            <a:endParaRPr lang="zh-TW" altLang="en-US" dirty="0"/>
          </a:p>
        </p:txBody>
      </p:sp>
      <p:sp>
        <p:nvSpPr>
          <p:cNvPr id="4" name="Slide Number Placeholder 3"/>
          <p:cNvSpPr>
            <a:spLocks noGrp="1"/>
          </p:cNvSpPr>
          <p:nvPr>
            <p:ph type="sldNum" sz="quarter" idx="10"/>
          </p:nvPr>
        </p:nvSpPr>
        <p:spPr/>
        <p:txBody>
          <a:bodyPr/>
          <a:lstStyle/>
          <a:p>
            <a:fld id="{640815C2-B05F-4824-A073-673FC6D3ECD8}" type="slidenum">
              <a:rPr lang="en-US" altLang="en-US" smtClean="0"/>
              <a:pPr/>
              <a:t>19</a:t>
            </a:fld>
            <a:endParaRPr lang="en-US" altLang="en-US" dirty="0"/>
          </a:p>
        </p:txBody>
      </p:sp>
      <p:pic>
        <p:nvPicPr>
          <p:cNvPr id="9" name="Picture 3" descr="C:\Users\Wolfgang\Documents\ED.PRES\06_Purchased Copyrighted Contend\istockphoto\iStock_000008335931Small.jpg"/>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4800599" y="2128704"/>
            <a:ext cx="3696065" cy="3433896"/>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Investment Banking : Current Issues</a:t>
            </a:r>
          </a:p>
        </p:txBody>
      </p:sp>
    </p:spTree>
    <p:extLst>
      <p:ext uri="{BB962C8B-B14F-4D97-AF65-F5344CB8AC3E}">
        <p14:creationId xmlns:p14="http://schemas.microsoft.com/office/powerpoint/2010/main" val="1875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3"/>
          <p:cNvSpPr>
            <a:spLocks noGrp="1"/>
          </p:cNvSpPr>
          <p:nvPr>
            <p:ph type="sldNum" sz="quarter" idx="4294967295"/>
          </p:nvPr>
        </p:nvSpPr>
        <p:spPr>
          <a:xfrm>
            <a:off x="6553200" y="6248400"/>
            <a:ext cx="2133600" cy="457200"/>
          </a:xfrm>
          <a:prstGeom prst="rect">
            <a:avLst/>
          </a:prstGeom>
          <a:noFill/>
        </p:spPr>
        <p:txBody>
          <a:bodyPr/>
          <a:lstStyle/>
          <a:p>
            <a:fld id="{6EB3D545-F41C-4902-A675-62E079DEC173}" type="slidenum">
              <a:rPr lang="en-US" altLang="en-US" smtClean="0"/>
              <a:pPr/>
              <a:t>2</a:t>
            </a:fld>
            <a:endParaRPr lang="en-US" altLang="en-US" dirty="0"/>
          </a:p>
        </p:txBody>
      </p:sp>
      <p:sp>
        <p:nvSpPr>
          <p:cNvPr id="11269" name="Date Placeholder 2"/>
          <p:cNvSpPr txBox="1">
            <a:spLocks noGrp="1"/>
          </p:cNvSpPr>
          <p:nvPr/>
        </p:nvSpPr>
        <p:spPr bwMode="auto">
          <a:xfrm>
            <a:off x="457200" y="6248400"/>
            <a:ext cx="2133600" cy="457200"/>
          </a:xfrm>
          <a:prstGeom prst="rect">
            <a:avLst/>
          </a:prstGeom>
          <a:noFill/>
          <a:ln w="9525">
            <a:noFill/>
            <a:miter lim="800000"/>
            <a:headEnd/>
            <a:tailEnd/>
          </a:ln>
        </p:spPr>
        <p:txBody>
          <a:bodyPr/>
          <a:lstStyle/>
          <a:p>
            <a:endParaRPr lang="en-US" altLang="en-US" sz="1000" dirty="0">
              <a:ea typeface="SimSun" pitchFamily="2" charset="-122"/>
            </a:endParaRPr>
          </a:p>
        </p:txBody>
      </p:sp>
      <p:sp>
        <p:nvSpPr>
          <p:cNvPr id="11271" name="Rectangle 2"/>
          <p:cNvSpPr>
            <a:spLocks noGrp="1" noChangeArrowheads="1"/>
          </p:cNvSpPr>
          <p:nvPr>
            <p:ph type="title" idx="4294967295"/>
          </p:nvPr>
        </p:nvSpPr>
        <p:spPr>
          <a:xfrm>
            <a:off x="457200" y="122238"/>
            <a:ext cx="2362200" cy="1295400"/>
          </a:xfrm>
        </p:spPr>
        <p:txBody>
          <a:bodyPr>
            <a:normAutofit/>
          </a:bodyPr>
          <a:lstStyle/>
          <a:p>
            <a:pPr eaLnBrk="1" hangingPunct="1"/>
            <a:r>
              <a:rPr lang="en-US" altLang="zh-CN">
                <a:ea typeface="SimSun" pitchFamily="2" charset="-122"/>
              </a:rPr>
              <a:t>Course Map</a:t>
            </a:r>
          </a:p>
        </p:txBody>
      </p:sp>
      <p:sp>
        <p:nvSpPr>
          <p:cNvPr id="513027" name="Rectangle 3"/>
          <p:cNvSpPr>
            <a:spLocks noChangeArrowheads="1"/>
          </p:cNvSpPr>
          <p:nvPr/>
        </p:nvSpPr>
        <p:spPr bwMode="auto">
          <a:xfrm>
            <a:off x="1905000" y="3429000"/>
            <a:ext cx="1752600" cy="9144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Sell Side</a:t>
            </a:r>
          </a:p>
        </p:txBody>
      </p:sp>
      <p:sp>
        <p:nvSpPr>
          <p:cNvPr id="513028" name="Rectangle 4"/>
          <p:cNvSpPr>
            <a:spLocks noChangeArrowheads="1"/>
          </p:cNvSpPr>
          <p:nvPr/>
        </p:nvSpPr>
        <p:spPr bwMode="auto">
          <a:xfrm>
            <a:off x="3810000" y="3429000"/>
            <a:ext cx="1752600" cy="914400"/>
          </a:xfrm>
          <a:prstGeom prst="rect">
            <a:avLst/>
          </a:prstGeom>
          <a:solidFill>
            <a:schemeClr val="accent4">
              <a:lumMod val="20000"/>
              <a:lumOff val="80000"/>
            </a:schemeClr>
          </a:solidFill>
          <a:ln w="9525">
            <a:solidFill>
              <a:schemeClr val="tx1"/>
            </a:solidFill>
            <a:miter lim="800000"/>
            <a:headEnd/>
            <a:tailEnd/>
          </a:ln>
        </p:spPr>
        <p:txBody>
          <a:bodyPr wrap="none" anchor="ctr"/>
          <a:lstStyle/>
          <a:p>
            <a:pPr algn="ctr"/>
            <a:r>
              <a:rPr lang="en-US" altLang="zh-CN">
                <a:ea typeface="SimSun" pitchFamily="2" charset="-122"/>
              </a:rPr>
              <a:t>Buy Side</a:t>
            </a:r>
          </a:p>
        </p:txBody>
      </p:sp>
      <p:cxnSp>
        <p:nvCxnSpPr>
          <p:cNvPr id="513029" name="AutoShape 5"/>
          <p:cNvCxnSpPr>
            <a:cxnSpLocks noChangeShapeType="1"/>
            <a:endCxn id="513028" idx="0"/>
          </p:cNvCxnSpPr>
          <p:nvPr/>
        </p:nvCxnSpPr>
        <p:spPr bwMode="auto">
          <a:xfrm rot="16200000" flipH="1">
            <a:off x="4095750" y="2838450"/>
            <a:ext cx="228600" cy="952500"/>
          </a:xfrm>
          <a:prstGeom prst="bentConnector3">
            <a:avLst>
              <a:gd name="adj1" fmla="val 50000"/>
            </a:avLst>
          </a:prstGeom>
          <a:noFill/>
          <a:ln w="9525">
            <a:solidFill>
              <a:schemeClr val="tx1"/>
            </a:solidFill>
            <a:miter lim="800000"/>
            <a:headEnd/>
            <a:tailEnd type="triangle" w="med" len="med"/>
          </a:ln>
        </p:spPr>
      </p:cxnSp>
      <p:cxnSp>
        <p:nvCxnSpPr>
          <p:cNvPr id="513030" name="AutoShape 6"/>
          <p:cNvCxnSpPr>
            <a:cxnSpLocks noChangeShapeType="1"/>
            <a:endCxn id="513027" idx="0"/>
          </p:cNvCxnSpPr>
          <p:nvPr/>
        </p:nvCxnSpPr>
        <p:spPr bwMode="auto">
          <a:xfrm rot="5400000">
            <a:off x="3143250" y="2838450"/>
            <a:ext cx="228600" cy="952500"/>
          </a:xfrm>
          <a:prstGeom prst="bentConnector3">
            <a:avLst>
              <a:gd name="adj1" fmla="val 50000"/>
            </a:avLst>
          </a:prstGeom>
          <a:noFill/>
          <a:ln w="9525">
            <a:solidFill>
              <a:schemeClr val="tx1"/>
            </a:solidFill>
            <a:miter lim="800000"/>
            <a:headEnd/>
            <a:tailEnd type="triangle" w="med" len="med"/>
          </a:ln>
        </p:spPr>
      </p:cxnSp>
      <p:sp>
        <p:nvSpPr>
          <p:cNvPr id="513031" name="Rectangle 7"/>
          <p:cNvSpPr>
            <a:spLocks noChangeArrowheads="1"/>
          </p:cNvSpPr>
          <p:nvPr/>
        </p:nvSpPr>
        <p:spPr bwMode="auto">
          <a:xfrm>
            <a:off x="2133600" y="4495800"/>
            <a:ext cx="1447800" cy="914400"/>
          </a:xfrm>
          <a:prstGeom prst="rect">
            <a:avLst/>
          </a:prstGeom>
          <a:solidFill>
            <a:schemeClr val="accent2">
              <a:lumMod val="40000"/>
              <a:lumOff val="60000"/>
            </a:schemeClr>
          </a:solidFill>
          <a:ln w="9525">
            <a:solidFill>
              <a:schemeClr val="tx1"/>
            </a:solidFill>
            <a:miter lim="800000"/>
            <a:headEnd/>
            <a:tailEnd/>
          </a:ln>
        </p:spPr>
        <p:txBody>
          <a:bodyPr anchor="ctr"/>
          <a:lstStyle/>
          <a:p>
            <a:pPr algn="ctr"/>
            <a:r>
              <a:rPr lang="en-US" altLang="zh-CN" dirty="0">
                <a:ea typeface="SimSun" pitchFamily="2" charset="-122"/>
              </a:rPr>
              <a:t>Commercial Banking</a:t>
            </a:r>
          </a:p>
        </p:txBody>
      </p:sp>
      <p:sp>
        <p:nvSpPr>
          <p:cNvPr id="513032" name="Rectangle 8"/>
          <p:cNvSpPr>
            <a:spLocks noChangeArrowheads="1"/>
          </p:cNvSpPr>
          <p:nvPr/>
        </p:nvSpPr>
        <p:spPr bwMode="auto">
          <a:xfrm>
            <a:off x="2133600" y="5562600"/>
            <a:ext cx="1447800" cy="914400"/>
          </a:xfrm>
          <a:prstGeom prst="rect">
            <a:avLst/>
          </a:prstGeom>
          <a:solidFill>
            <a:schemeClr val="accent2">
              <a:lumMod val="60000"/>
              <a:lumOff val="40000"/>
            </a:schemeClr>
          </a:solidFill>
          <a:ln w="9525">
            <a:solidFill>
              <a:schemeClr val="tx1"/>
            </a:solidFill>
            <a:miter lim="800000"/>
            <a:headEnd/>
            <a:tailEnd/>
          </a:ln>
        </p:spPr>
        <p:txBody>
          <a:bodyPr anchor="ctr"/>
          <a:lstStyle/>
          <a:p>
            <a:pPr algn="ctr"/>
            <a:r>
              <a:rPr lang="en-US" altLang="zh-CN">
                <a:ea typeface="SimSun" pitchFamily="2" charset="-122"/>
              </a:rPr>
              <a:t>Investment Banking</a:t>
            </a:r>
          </a:p>
        </p:txBody>
      </p:sp>
      <p:cxnSp>
        <p:nvCxnSpPr>
          <p:cNvPr id="513033" name="AutoShape 9"/>
          <p:cNvCxnSpPr>
            <a:cxnSpLocks noChangeShapeType="1"/>
            <a:stCxn id="513027" idx="2"/>
            <a:endCxn id="513031" idx="1"/>
          </p:cNvCxnSpPr>
          <p:nvPr/>
        </p:nvCxnSpPr>
        <p:spPr bwMode="auto">
          <a:xfrm rot="5400000">
            <a:off x="2152650" y="4324350"/>
            <a:ext cx="609600" cy="647700"/>
          </a:xfrm>
          <a:prstGeom prst="bentConnector4">
            <a:avLst>
              <a:gd name="adj1" fmla="val 12500"/>
              <a:gd name="adj2" fmla="val 135296"/>
            </a:avLst>
          </a:prstGeom>
          <a:noFill/>
          <a:ln w="9525">
            <a:solidFill>
              <a:schemeClr val="tx1"/>
            </a:solidFill>
            <a:miter lim="800000"/>
            <a:headEnd/>
            <a:tailEnd type="triangle" w="med" len="med"/>
          </a:ln>
        </p:spPr>
      </p:cxnSp>
      <p:cxnSp>
        <p:nvCxnSpPr>
          <p:cNvPr id="513034" name="AutoShape 10"/>
          <p:cNvCxnSpPr>
            <a:cxnSpLocks noChangeShapeType="1"/>
            <a:stCxn id="513027" idx="2"/>
            <a:endCxn id="513032" idx="1"/>
          </p:cNvCxnSpPr>
          <p:nvPr/>
        </p:nvCxnSpPr>
        <p:spPr bwMode="auto">
          <a:xfrm rot="5400000">
            <a:off x="1619250" y="4857750"/>
            <a:ext cx="1676400" cy="647700"/>
          </a:xfrm>
          <a:prstGeom prst="bentConnector4">
            <a:avLst>
              <a:gd name="adj1" fmla="val 4259"/>
              <a:gd name="adj2" fmla="val 135296"/>
            </a:avLst>
          </a:prstGeom>
          <a:noFill/>
          <a:ln w="9525">
            <a:solidFill>
              <a:schemeClr val="tx1"/>
            </a:solidFill>
            <a:miter lim="800000"/>
            <a:headEnd/>
            <a:tailEnd type="triangle" w="med" len="med"/>
          </a:ln>
        </p:spPr>
      </p:cxnSp>
      <p:sp>
        <p:nvSpPr>
          <p:cNvPr id="513035" name="Rectangle 11"/>
          <p:cNvSpPr>
            <a:spLocks noChangeArrowheads="1"/>
          </p:cNvSpPr>
          <p:nvPr/>
        </p:nvSpPr>
        <p:spPr bwMode="auto">
          <a:xfrm>
            <a:off x="4114800" y="4495800"/>
            <a:ext cx="1447800" cy="914400"/>
          </a:xfrm>
          <a:prstGeom prst="rect">
            <a:avLst/>
          </a:prstGeom>
          <a:solidFill>
            <a:schemeClr val="accent4">
              <a:lumMod val="40000"/>
              <a:lumOff val="60000"/>
            </a:schemeClr>
          </a:solidFill>
          <a:ln w="9525">
            <a:solidFill>
              <a:schemeClr val="tx1"/>
            </a:solidFill>
            <a:miter lim="800000"/>
            <a:headEnd/>
            <a:tailEnd/>
          </a:ln>
        </p:spPr>
        <p:txBody>
          <a:bodyPr anchor="ctr"/>
          <a:lstStyle/>
          <a:p>
            <a:pPr algn="ctr"/>
            <a:r>
              <a:rPr lang="en-US" altLang="zh-CN" dirty="0">
                <a:ea typeface="SimSun" pitchFamily="2" charset="-122"/>
              </a:rPr>
              <a:t>Traditional Institutional Investors</a:t>
            </a:r>
          </a:p>
        </p:txBody>
      </p:sp>
      <p:sp>
        <p:nvSpPr>
          <p:cNvPr id="513036" name="Rectangle 12"/>
          <p:cNvSpPr>
            <a:spLocks noChangeArrowheads="1"/>
          </p:cNvSpPr>
          <p:nvPr/>
        </p:nvSpPr>
        <p:spPr bwMode="auto">
          <a:xfrm>
            <a:off x="4114800" y="5562600"/>
            <a:ext cx="1447800" cy="914400"/>
          </a:xfrm>
          <a:prstGeom prst="rect">
            <a:avLst/>
          </a:prstGeom>
          <a:solidFill>
            <a:schemeClr val="accent4">
              <a:lumMod val="60000"/>
              <a:lumOff val="40000"/>
            </a:schemeClr>
          </a:solidFill>
          <a:ln w="9525">
            <a:solidFill>
              <a:schemeClr val="tx1"/>
            </a:solidFill>
            <a:miter lim="800000"/>
            <a:headEnd/>
            <a:tailEnd/>
          </a:ln>
        </p:spPr>
        <p:txBody>
          <a:bodyPr anchor="ctr"/>
          <a:lstStyle/>
          <a:p>
            <a:pPr algn="ctr"/>
            <a:r>
              <a:rPr lang="en-US" altLang="zh-CN" dirty="0">
                <a:ea typeface="SimSun" pitchFamily="2" charset="-122"/>
              </a:rPr>
              <a:t>Alternative Investors</a:t>
            </a:r>
          </a:p>
        </p:txBody>
      </p:sp>
      <p:cxnSp>
        <p:nvCxnSpPr>
          <p:cNvPr id="513037" name="AutoShape 13"/>
          <p:cNvCxnSpPr>
            <a:cxnSpLocks noChangeShapeType="1"/>
            <a:stCxn id="513028" idx="2"/>
            <a:endCxn id="513035" idx="1"/>
          </p:cNvCxnSpPr>
          <p:nvPr/>
        </p:nvCxnSpPr>
        <p:spPr bwMode="auto">
          <a:xfrm rot="5400000">
            <a:off x="4095750" y="4362450"/>
            <a:ext cx="609600" cy="571500"/>
          </a:xfrm>
          <a:prstGeom prst="bentConnector4">
            <a:avLst>
              <a:gd name="adj1" fmla="val 12500"/>
              <a:gd name="adj2" fmla="val 140000"/>
            </a:avLst>
          </a:prstGeom>
          <a:noFill/>
          <a:ln w="9525">
            <a:solidFill>
              <a:schemeClr val="tx1"/>
            </a:solidFill>
            <a:miter lim="800000"/>
            <a:headEnd/>
            <a:tailEnd type="triangle" w="med" len="med"/>
          </a:ln>
        </p:spPr>
      </p:cxnSp>
      <p:cxnSp>
        <p:nvCxnSpPr>
          <p:cNvPr id="513038" name="AutoShape 14"/>
          <p:cNvCxnSpPr>
            <a:cxnSpLocks noChangeShapeType="1"/>
            <a:stCxn id="513028" idx="2"/>
            <a:endCxn id="513036" idx="1"/>
          </p:cNvCxnSpPr>
          <p:nvPr/>
        </p:nvCxnSpPr>
        <p:spPr bwMode="auto">
          <a:xfrm rot="5400000">
            <a:off x="3562350" y="4895850"/>
            <a:ext cx="1676400" cy="571500"/>
          </a:xfrm>
          <a:prstGeom prst="bentConnector4">
            <a:avLst>
              <a:gd name="adj1" fmla="val 3880"/>
              <a:gd name="adj2" fmla="val 140000"/>
            </a:avLst>
          </a:prstGeom>
          <a:noFill/>
          <a:ln w="9525">
            <a:solidFill>
              <a:schemeClr val="tx1"/>
            </a:solidFill>
            <a:miter lim="800000"/>
            <a:headEnd/>
            <a:tailEnd type="triangle" w="med" len="med"/>
          </a:ln>
        </p:spPr>
      </p:cxnSp>
      <p:sp>
        <p:nvSpPr>
          <p:cNvPr id="513039" name="Oval 15"/>
          <p:cNvSpPr>
            <a:spLocks noChangeArrowheads="1"/>
          </p:cNvSpPr>
          <p:nvPr/>
        </p:nvSpPr>
        <p:spPr bwMode="auto">
          <a:xfrm>
            <a:off x="7315200" y="1676400"/>
            <a:ext cx="1676400" cy="1600200"/>
          </a:xfrm>
          <a:prstGeom prst="ellipse">
            <a:avLst/>
          </a:prstGeom>
          <a:solidFill>
            <a:schemeClr val="bg2">
              <a:lumMod val="90000"/>
            </a:schemeClr>
          </a:solidFill>
          <a:ln w="9525">
            <a:solidFill>
              <a:schemeClr val="tx1"/>
            </a:solidFill>
            <a:round/>
            <a:headEnd/>
            <a:tailEnd/>
          </a:ln>
        </p:spPr>
        <p:txBody>
          <a:bodyPr wrap="none" anchor="ctr"/>
          <a:lstStyle/>
          <a:p>
            <a:pPr algn="ctr"/>
            <a:r>
              <a:rPr lang="en-US" altLang="zh-CN" dirty="0">
                <a:ea typeface="SimSun" pitchFamily="2" charset="-122"/>
              </a:rPr>
              <a:t>Regulations</a:t>
            </a:r>
          </a:p>
        </p:txBody>
      </p:sp>
      <p:sp>
        <p:nvSpPr>
          <p:cNvPr id="513040" name="Rectangle 16"/>
          <p:cNvSpPr>
            <a:spLocks noChangeArrowheads="1"/>
          </p:cNvSpPr>
          <p:nvPr/>
        </p:nvSpPr>
        <p:spPr bwMode="auto">
          <a:xfrm>
            <a:off x="1981200" y="1676400"/>
            <a:ext cx="3505200" cy="15240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Financial Institutions</a:t>
            </a:r>
          </a:p>
        </p:txBody>
      </p:sp>
      <p:sp>
        <p:nvSpPr>
          <p:cNvPr id="513045" name="Rectangle 21"/>
          <p:cNvSpPr>
            <a:spLocks noChangeArrowheads="1"/>
          </p:cNvSpPr>
          <p:nvPr/>
        </p:nvSpPr>
        <p:spPr bwMode="auto">
          <a:xfrm>
            <a:off x="7467600" y="3429000"/>
            <a:ext cx="1447800" cy="990600"/>
          </a:xfrm>
          <a:prstGeom prst="rect">
            <a:avLst/>
          </a:prstGeom>
          <a:solidFill>
            <a:schemeClr val="bg2">
              <a:lumMod val="75000"/>
            </a:schemeClr>
          </a:solidFill>
          <a:ln w="9525">
            <a:solidFill>
              <a:schemeClr val="tx1"/>
            </a:solidFill>
            <a:miter lim="800000"/>
            <a:headEnd/>
            <a:tailEnd/>
          </a:ln>
        </p:spPr>
        <p:txBody>
          <a:bodyPr anchor="ctr"/>
          <a:lstStyle/>
          <a:p>
            <a:pPr algn="ctr"/>
            <a:r>
              <a:rPr lang="en-US" altLang="zh-CN" dirty="0">
                <a:ea typeface="SimSun" pitchFamily="2" charset="-122"/>
              </a:rPr>
              <a:t>Banking Regulation</a:t>
            </a:r>
          </a:p>
        </p:txBody>
      </p:sp>
      <p:sp>
        <p:nvSpPr>
          <p:cNvPr id="513046" name="Rectangle 22"/>
          <p:cNvSpPr>
            <a:spLocks noChangeArrowheads="1"/>
          </p:cNvSpPr>
          <p:nvPr/>
        </p:nvSpPr>
        <p:spPr bwMode="auto">
          <a:xfrm>
            <a:off x="7467600" y="4495800"/>
            <a:ext cx="1447800" cy="914400"/>
          </a:xfrm>
          <a:prstGeom prst="rect">
            <a:avLst/>
          </a:prstGeom>
          <a:solidFill>
            <a:schemeClr val="bg2">
              <a:lumMod val="50000"/>
            </a:schemeClr>
          </a:solidFill>
          <a:ln w="9525">
            <a:solidFill>
              <a:schemeClr val="tx1"/>
            </a:solidFill>
            <a:miter lim="800000"/>
            <a:headEnd/>
            <a:tailEnd/>
          </a:ln>
        </p:spPr>
        <p:txBody>
          <a:bodyPr anchor="ctr"/>
          <a:lstStyle/>
          <a:p>
            <a:pPr algn="ctr"/>
            <a:r>
              <a:rPr lang="en-US" altLang="zh-CN" dirty="0">
                <a:ea typeface="SimSun" pitchFamily="2" charset="-122"/>
              </a:rPr>
              <a:t>Monetary Policy</a:t>
            </a:r>
          </a:p>
        </p:txBody>
      </p:sp>
      <p:cxnSp>
        <p:nvCxnSpPr>
          <p:cNvPr id="513047" name="AutoShape 23"/>
          <p:cNvCxnSpPr>
            <a:cxnSpLocks noChangeShapeType="1"/>
            <a:stCxn id="513039" idx="4"/>
            <a:endCxn id="513045" idx="1"/>
          </p:cNvCxnSpPr>
          <p:nvPr/>
        </p:nvCxnSpPr>
        <p:spPr bwMode="auto">
          <a:xfrm rot="5400000">
            <a:off x="7486650" y="3257550"/>
            <a:ext cx="647700" cy="685800"/>
          </a:xfrm>
          <a:prstGeom prst="bentConnector4">
            <a:avLst>
              <a:gd name="adj1" fmla="val 11765"/>
              <a:gd name="adj2" fmla="val 124031"/>
            </a:avLst>
          </a:prstGeom>
          <a:noFill/>
          <a:ln w="9525">
            <a:solidFill>
              <a:schemeClr val="tx1"/>
            </a:solidFill>
            <a:miter lim="800000"/>
            <a:headEnd/>
            <a:tailEnd type="triangle" w="med" len="med"/>
          </a:ln>
        </p:spPr>
      </p:cxnSp>
      <p:cxnSp>
        <p:nvCxnSpPr>
          <p:cNvPr id="513048" name="AutoShape 24"/>
          <p:cNvCxnSpPr>
            <a:cxnSpLocks noChangeShapeType="1"/>
            <a:stCxn id="513039" idx="4"/>
            <a:endCxn id="513046" idx="1"/>
          </p:cNvCxnSpPr>
          <p:nvPr/>
        </p:nvCxnSpPr>
        <p:spPr bwMode="auto">
          <a:xfrm rot="5400000">
            <a:off x="6972300" y="3771900"/>
            <a:ext cx="1676400" cy="685800"/>
          </a:xfrm>
          <a:prstGeom prst="bentConnector4">
            <a:avLst>
              <a:gd name="adj1" fmla="val 4652"/>
              <a:gd name="adj2" fmla="val 124031"/>
            </a:avLst>
          </a:prstGeom>
          <a:noFill/>
          <a:ln w="9525">
            <a:solidFill>
              <a:schemeClr val="tx1"/>
            </a:solidFill>
            <a:miter lim="800000"/>
            <a:headEnd/>
            <a:tailEnd type="triangle" w="med" len="med"/>
          </a:ln>
        </p:spPr>
      </p:cxnSp>
      <p:sp>
        <p:nvSpPr>
          <p:cNvPr id="513053"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CN">
                <a:ea typeface="SimSun" pitchFamily="2" charset="-122"/>
              </a:rPr>
              <a:t>Overview</a:t>
            </a:r>
          </a:p>
        </p:txBody>
      </p:sp>
      <p:sp>
        <p:nvSpPr>
          <p:cNvPr id="36" name="Slide Number Placeholder 5"/>
          <p:cNvSpPr txBox="1">
            <a:spLocks/>
          </p:cNvSpPr>
          <p:nvPr/>
        </p:nvSpPr>
        <p:spPr>
          <a:xfrm>
            <a:off x="8391525" y="6738938"/>
            <a:ext cx="919163" cy="293687"/>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5BD2485-3851-462F-A176-4C1F14737CDF}" type="slidenum">
              <a:rPr kumimoji="0" lang="en-US" altLang="en-US" sz="1200" b="1" i="0" u="none" strike="noStrike" kern="1200" cap="none" spc="0" normalizeH="0" baseline="0" noProof="0" smtClean="0">
                <a:ln>
                  <a:noFill/>
                </a:ln>
                <a:solidFill>
                  <a:srgbClr val="002060"/>
                </a:solidFill>
                <a:effectLst/>
                <a:uLnTx/>
                <a:uFillTx/>
                <a:latin typeface="Calibri"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en-US" altLang="en-US" sz="1200" b="1" i="0" u="none" strike="noStrike" kern="1200" cap="none" spc="0" normalizeH="0" baseline="0" noProof="0" dirty="0">
              <a:ln>
                <a:noFill/>
              </a:ln>
              <a:solidFill>
                <a:srgbClr val="002060"/>
              </a:solidFill>
              <a:effectLst/>
              <a:uLnTx/>
              <a:uFillTx/>
              <a:latin typeface="Calibri" pitchFamily="34" charset="0"/>
              <a:ea typeface="+mn-ea"/>
              <a:cs typeface="+mn-cs"/>
            </a:endParaRPr>
          </a:p>
        </p:txBody>
      </p:sp>
      <p:sp>
        <p:nvSpPr>
          <p:cNvPr id="39" name="Rectangle 16"/>
          <p:cNvSpPr>
            <a:spLocks noChangeArrowheads="1"/>
          </p:cNvSpPr>
          <p:nvPr/>
        </p:nvSpPr>
        <p:spPr bwMode="auto">
          <a:xfrm>
            <a:off x="152400" y="1676400"/>
            <a:ext cx="1600200" cy="1524000"/>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dirty="0">
                <a:ea typeface="SimSun" pitchFamily="2" charset="-122"/>
              </a:rPr>
              <a:t>Foundations of</a:t>
            </a:r>
          </a:p>
          <a:p>
            <a:pPr algn="ctr"/>
            <a:r>
              <a:rPr lang="en-US" altLang="zh-CN" dirty="0">
                <a:ea typeface="SimSun" pitchFamily="2" charset="-122"/>
              </a:rPr>
              <a:t> Interest Rates</a:t>
            </a:r>
          </a:p>
        </p:txBody>
      </p:sp>
      <p:sp>
        <p:nvSpPr>
          <p:cNvPr id="40" name="Rectangle 3"/>
          <p:cNvSpPr>
            <a:spLocks noChangeArrowheads="1"/>
          </p:cNvSpPr>
          <p:nvPr/>
        </p:nvSpPr>
        <p:spPr bwMode="auto">
          <a:xfrm>
            <a:off x="152400" y="4495800"/>
            <a:ext cx="1524000" cy="91440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r>
              <a:rPr lang="en-US" altLang="zh-CN" dirty="0">
                <a:ea typeface="SimSun" pitchFamily="2" charset="-122"/>
              </a:rPr>
              <a:t>Basics of</a:t>
            </a:r>
          </a:p>
          <a:p>
            <a:pPr algn="ctr"/>
            <a:r>
              <a:rPr lang="en-US" altLang="zh-CN" dirty="0">
                <a:ea typeface="SimSun" pitchFamily="2" charset="-122"/>
              </a:rPr>
              <a:t>Interest Rates</a:t>
            </a:r>
          </a:p>
        </p:txBody>
      </p:sp>
      <p:sp>
        <p:nvSpPr>
          <p:cNvPr id="41" name="Rectangle 3"/>
          <p:cNvSpPr>
            <a:spLocks noChangeArrowheads="1"/>
          </p:cNvSpPr>
          <p:nvPr/>
        </p:nvSpPr>
        <p:spPr bwMode="auto">
          <a:xfrm>
            <a:off x="5638800" y="1676400"/>
            <a:ext cx="1524000" cy="1524000"/>
          </a:xfrm>
          <a:prstGeom prst="rect">
            <a:avLst/>
          </a:prstGeom>
          <a:solidFill>
            <a:schemeClr val="accent3">
              <a:lumMod val="20000"/>
              <a:lumOff val="80000"/>
            </a:schemeClr>
          </a:solidFill>
          <a:ln w="9525">
            <a:solidFill>
              <a:schemeClr val="tx1"/>
            </a:solidFill>
            <a:miter lim="800000"/>
            <a:headEnd/>
            <a:tailEnd/>
          </a:ln>
        </p:spPr>
        <p:txBody>
          <a:bodyPr wrap="square" anchor="ctr"/>
          <a:lstStyle/>
          <a:p>
            <a:pPr algn="ctr"/>
            <a:r>
              <a:rPr lang="en-US" altLang="zh-CN" dirty="0">
                <a:ea typeface="SimSun" pitchFamily="2" charset="-122"/>
              </a:rPr>
              <a:t>Pricing of Financial Assets</a:t>
            </a:r>
          </a:p>
        </p:txBody>
      </p:sp>
      <p:sp>
        <p:nvSpPr>
          <p:cNvPr id="28" name="Rectangle 3"/>
          <p:cNvSpPr>
            <a:spLocks noChangeArrowheads="1"/>
          </p:cNvSpPr>
          <p:nvPr/>
        </p:nvSpPr>
        <p:spPr bwMode="auto">
          <a:xfrm>
            <a:off x="152400" y="3429000"/>
            <a:ext cx="1524000" cy="91440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r>
              <a:rPr lang="en-US" altLang="zh-CN" dirty="0">
                <a:ea typeface="SimSun" pitchFamily="2" charset="-122"/>
              </a:rPr>
              <a:t>DCF</a:t>
            </a:r>
          </a:p>
        </p:txBody>
      </p:sp>
      <p:sp>
        <p:nvSpPr>
          <p:cNvPr id="52" name="Rectangle 3"/>
          <p:cNvSpPr>
            <a:spLocks noChangeArrowheads="1"/>
          </p:cNvSpPr>
          <p:nvPr/>
        </p:nvSpPr>
        <p:spPr bwMode="auto">
          <a:xfrm>
            <a:off x="5715000" y="3429000"/>
            <a:ext cx="1447800" cy="914400"/>
          </a:xfrm>
          <a:prstGeom prst="rect">
            <a:avLst/>
          </a:prstGeom>
          <a:solidFill>
            <a:schemeClr val="accent3">
              <a:lumMod val="40000"/>
              <a:lumOff val="60000"/>
            </a:schemeClr>
          </a:solidFill>
          <a:ln w="9525">
            <a:solidFill>
              <a:schemeClr val="tx1"/>
            </a:solidFill>
            <a:miter lim="800000"/>
            <a:headEnd/>
            <a:tailEnd/>
          </a:ln>
        </p:spPr>
        <p:txBody>
          <a:bodyPr wrap="none" anchor="ctr"/>
          <a:lstStyle/>
          <a:p>
            <a:pPr algn="ctr"/>
            <a:r>
              <a:rPr lang="en-US" altLang="zh-CN" dirty="0">
                <a:ea typeface="SimSun" pitchFamily="2" charset="-122"/>
              </a:rPr>
              <a:t>Stock </a:t>
            </a:r>
          </a:p>
          <a:p>
            <a:pPr algn="ctr"/>
            <a:r>
              <a:rPr lang="en-US" altLang="zh-CN" dirty="0">
                <a:ea typeface="SimSun" pitchFamily="2" charset="-122"/>
              </a:rPr>
              <a:t>Valuation</a:t>
            </a:r>
          </a:p>
        </p:txBody>
      </p:sp>
      <p:sp>
        <p:nvSpPr>
          <p:cNvPr id="59" name="Rectangle 3"/>
          <p:cNvSpPr>
            <a:spLocks noChangeArrowheads="1"/>
          </p:cNvSpPr>
          <p:nvPr/>
        </p:nvSpPr>
        <p:spPr bwMode="auto">
          <a:xfrm>
            <a:off x="5715000" y="4495800"/>
            <a:ext cx="1447800" cy="914400"/>
          </a:xfrm>
          <a:prstGeom prst="rect">
            <a:avLst/>
          </a:prstGeom>
          <a:solidFill>
            <a:schemeClr val="accent3">
              <a:lumMod val="60000"/>
              <a:lumOff val="40000"/>
            </a:schemeClr>
          </a:solidFill>
          <a:ln w="9525">
            <a:solidFill>
              <a:schemeClr val="tx1"/>
            </a:solidFill>
            <a:miter lim="800000"/>
            <a:headEnd/>
            <a:tailEnd/>
          </a:ln>
        </p:spPr>
        <p:txBody>
          <a:bodyPr wrap="none" anchor="ctr"/>
          <a:lstStyle/>
          <a:p>
            <a:pPr algn="ctr"/>
            <a:r>
              <a:rPr lang="en-US" altLang="zh-CN" dirty="0">
                <a:ea typeface="SimSun" pitchFamily="2" charset="-122"/>
              </a:rPr>
              <a:t>Asset </a:t>
            </a:r>
          </a:p>
          <a:p>
            <a:pPr algn="ctr"/>
            <a:r>
              <a:rPr lang="en-US" altLang="zh-CN" dirty="0">
                <a:ea typeface="SimSun" pitchFamily="2" charset="-122"/>
              </a:rPr>
              <a:t>Pricing </a:t>
            </a:r>
          </a:p>
          <a:p>
            <a:pPr algn="ctr"/>
            <a:r>
              <a:rPr lang="en-US" altLang="zh-CN" dirty="0">
                <a:ea typeface="SimSun" pitchFamily="2" charset="-122"/>
              </a:rPr>
              <a:t>Models</a:t>
            </a:r>
          </a:p>
        </p:txBody>
      </p:sp>
    </p:spTree>
    <p:extLst>
      <p:ext uri="{BB962C8B-B14F-4D97-AF65-F5344CB8AC3E}">
        <p14:creationId xmlns:p14="http://schemas.microsoft.com/office/powerpoint/2010/main" val="1186310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Course map</a:t>
            </a:r>
            <a:endParaRPr lang="zh-TW" altLang="en-US" dirty="0"/>
          </a:p>
        </p:txBody>
      </p:sp>
      <p:sp>
        <p:nvSpPr>
          <p:cNvPr id="3" name="Slide Number Placeholder 2"/>
          <p:cNvSpPr>
            <a:spLocks noGrp="1"/>
          </p:cNvSpPr>
          <p:nvPr>
            <p:ph type="sldNum" sz="quarter" idx="10"/>
          </p:nvPr>
        </p:nvSpPr>
        <p:spPr/>
        <p:txBody>
          <a:bodyPr/>
          <a:lstStyle/>
          <a:p>
            <a:fld id="{15245A1B-565C-4CC5-845E-37DFA763C3E7}" type="slidenum">
              <a:rPr lang="en-US" altLang="en-US" smtClean="0"/>
              <a:pPr/>
              <a:t>20</a:t>
            </a:fld>
            <a:endParaRPr lang="en-US" altLang="en-US"/>
          </a:p>
        </p:txBody>
      </p:sp>
      <p:sp>
        <p:nvSpPr>
          <p:cNvPr id="5" name="Rectangle 3"/>
          <p:cNvSpPr>
            <a:spLocks noChangeArrowheads="1"/>
          </p:cNvSpPr>
          <p:nvPr/>
        </p:nvSpPr>
        <p:spPr bwMode="auto">
          <a:xfrm>
            <a:off x="228600" y="3429000"/>
            <a:ext cx="1752600" cy="9144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Sell Side</a:t>
            </a:r>
          </a:p>
        </p:txBody>
      </p:sp>
      <p:cxnSp>
        <p:nvCxnSpPr>
          <p:cNvPr id="6" name="AutoShape 6"/>
          <p:cNvCxnSpPr>
            <a:cxnSpLocks noChangeShapeType="1"/>
            <a:endCxn id="5" idx="0"/>
          </p:cNvCxnSpPr>
          <p:nvPr/>
        </p:nvCxnSpPr>
        <p:spPr bwMode="auto">
          <a:xfrm rot="5400000">
            <a:off x="1466850" y="2838450"/>
            <a:ext cx="228600" cy="952500"/>
          </a:xfrm>
          <a:prstGeom prst="bentConnector3">
            <a:avLst>
              <a:gd name="adj1" fmla="val 50000"/>
            </a:avLst>
          </a:prstGeom>
          <a:noFill/>
          <a:ln w="9525">
            <a:solidFill>
              <a:schemeClr val="tx1"/>
            </a:solidFill>
            <a:miter lim="800000"/>
            <a:headEnd/>
            <a:tailEnd type="triangle" w="med" len="med"/>
          </a:ln>
        </p:spPr>
      </p:cxnSp>
      <p:sp>
        <p:nvSpPr>
          <p:cNvPr id="9" name="Rectangle 16"/>
          <p:cNvSpPr>
            <a:spLocks noChangeArrowheads="1"/>
          </p:cNvSpPr>
          <p:nvPr/>
        </p:nvSpPr>
        <p:spPr bwMode="auto">
          <a:xfrm>
            <a:off x="304800" y="1676400"/>
            <a:ext cx="3505200" cy="15240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Financial Institutions</a:t>
            </a:r>
          </a:p>
        </p:txBody>
      </p:sp>
      <p:sp>
        <p:nvSpPr>
          <p:cNvPr id="10"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CN" dirty="0">
                <a:ea typeface="SimSun" pitchFamily="2" charset="-122"/>
              </a:rPr>
              <a:t>Overview</a:t>
            </a:r>
          </a:p>
        </p:txBody>
      </p:sp>
      <p:sp>
        <p:nvSpPr>
          <p:cNvPr id="12" name="Rectangle 8"/>
          <p:cNvSpPr>
            <a:spLocks noChangeArrowheads="1"/>
          </p:cNvSpPr>
          <p:nvPr/>
        </p:nvSpPr>
        <p:spPr bwMode="auto">
          <a:xfrm>
            <a:off x="457200" y="5562600"/>
            <a:ext cx="1447800" cy="914400"/>
          </a:xfrm>
          <a:prstGeom prst="rect">
            <a:avLst/>
          </a:prstGeom>
          <a:solidFill>
            <a:srgbClr val="FF99FF"/>
          </a:solidFill>
          <a:ln w="9525">
            <a:solidFill>
              <a:schemeClr val="tx1"/>
            </a:solidFill>
            <a:miter lim="800000"/>
            <a:headEnd/>
            <a:tailEnd/>
          </a:ln>
        </p:spPr>
        <p:txBody>
          <a:bodyPr anchor="ctr"/>
          <a:lstStyle/>
          <a:p>
            <a:pPr algn="ctr"/>
            <a:r>
              <a:rPr lang="en-US" altLang="zh-CN">
                <a:ea typeface="SimSun" pitchFamily="2" charset="-122"/>
              </a:rPr>
              <a:t>Investment Banking</a:t>
            </a:r>
          </a:p>
        </p:txBody>
      </p:sp>
      <p:cxnSp>
        <p:nvCxnSpPr>
          <p:cNvPr id="13" name="AutoShape 10"/>
          <p:cNvCxnSpPr>
            <a:cxnSpLocks noChangeShapeType="1"/>
            <a:endCxn id="12" idx="1"/>
          </p:cNvCxnSpPr>
          <p:nvPr/>
        </p:nvCxnSpPr>
        <p:spPr bwMode="auto">
          <a:xfrm rot="5400000">
            <a:off x="-57150" y="4857750"/>
            <a:ext cx="1676400" cy="647700"/>
          </a:xfrm>
          <a:prstGeom prst="bentConnector4">
            <a:avLst>
              <a:gd name="adj1" fmla="val 4259"/>
              <a:gd name="adj2" fmla="val 135296"/>
            </a:avLst>
          </a:prstGeom>
          <a:noFill/>
          <a:ln w="9525">
            <a:solidFill>
              <a:schemeClr val="tx1"/>
            </a:solidFill>
            <a:miter lim="800000"/>
            <a:headEnd/>
            <a:tailEnd type="triangle" w="med" len="med"/>
          </a:ln>
        </p:spPr>
      </p:cxnSp>
      <p:sp>
        <p:nvSpPr>
          <p:cNvPr id="14" name="Rectangle 13"/>
          <p:cNvSpPr/>
          <p:nvPr/>
        </p:nvSpPr>
        <p:spPr>
          <a:xfrm>
            <a:off x="2209800" y="3505200"/>
            <a:ext cx="6705600" cy="2895600"/>
          </a:xfrm>
          <a:prstGeom prst="rect">
            <a:avLst/>
          </a:prstGeom>
          <a:solidFill>
            <a:schemeClr val="accent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636587" indent="-457200">
              <a:lnSpc>
                <a:spcPct val="200000"/>
              </a:lnSpc>
              <a:buFont typeface="+mj-lt"/>
              <a:buAutoNum type="arabicPeriod"/>
            </a:pPr>
            <a:r>
              <a:rPr lang="en-US" altLang="zh-TW" sz="2000" dirty="0">
                <a:solidFill>
                  <a:schemeClr val="tx1"/>
                </a:solidFill>
              </a:rPr>
              <a:t>What are Investment Banks?</a:t>
            </a:r>
            <a:r>
              <a:rPr lang="en-US" altLang="zh-TW" sz="2000" dirty="0">
                <a:solidFill>
                  <a:sysClr val="windowText" lastClr="000000"/>
                </a:solidFill>
              </a:rPr>
              <a:t> </a:t>
            </a:r>
          </a:p>
          <a:p>
            <a:pPr marL="636587" indent="-457200">
              <a:lnSpc>
                <a:spcPct val="200000"/>
              </a:lnSpc>
              <a:buFont typeface="+mj-lt"/>
              <a:buAutoNum type="arabicPeriod"/>
            </a:pPr>
            <a:r>
              <a:rPr lang="en-US" altLang="zh-TW" sz="2000" dirty="0">
                <a:solidFill>
                  <a:sysClr val="windowText" lastClr="000000"/>
                </a:solidFill>
              </a:rPr>
              <a:t>Investment Banks vs. Commercial Banks</a:t>
            </a:r>
            <a:endParaRPr lang="en-US" altLang="zh-TW" sz="2000" dirty="0">
              <a:solidFill>
                <a:schemeClr val="tx1"/>
              </a:solidFill>
            </a:endParaRPr>
          </a:p>
          <a:p>
            <a:pPr marL="636587" indent="-457200">
              <a:lnSpc>
                <a:spcPct val="200000"/>
              </a:lnSpc>
              <a:buFont typeface="+mj-lt"/>
              <a:buAutoNum type="arabicPeriod"/>
            </a:pPr>
            <a:r>
              <a:rPr lang="en-US" altLang="zh-TW" sz="2000" b="1" dirty="0">
                <a:solidFill>
                  <a:srgbClr val="C00000"/>
                </a:solidFill>
              </a:rPr>
              <a:t>What do Investments Banks 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dissolv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r>
              <a:rPr lang="en-US" altLang="zh-TW"/>
              <a:t>What do investment banks actually do?</a:t>
            </a:r>
          </a:p>
        </p:txBody>
      </p:sp>
      <p:sp>
        <p:nvSpPr>
          <p:cNvPr id="354307" name="Rectangle 3"/>
          <p:cNvSpPr>
            <a:spLocks noGrp="1" noChangeArrowheads="1"/>
          </p:cNvSpPr>
          <p:nvPr>
            <p:ph idx="1"/>
          </p:nvPr>
        </p:nvSpPr>
        <p:spPr/>
        <p:txBody>
          <a:bodyPr/>
          <a:lstStyle/>
          <a:p>
            <a:r>
              <a:rPr lang="en-US" altLang="zh-TW" dirty="0"/>
              <a:t>Products and Services of investment banks</a:t>
            </a:r>
          </a:p>
          <a:p>
            <a:r>
              <a:rPr lang="en-US" altLang="zh-TW" dirty="0"/>
              <a:t>Actors in investment banks</a:t>
            </a:r>
          </a:p>
        </p:txBody>
      </p:sp>
      <p:sp>
        <p:nvSpPr>
          <p:cNvPr id="6" name="Slide Number Placeholder 5"/>
          <p:cNvSpPr>
            <a:spLocks noGrp="1"/>
          </p:cNvSpPr>
          <p:nvPr>
            <p:ph type="sldNum" sz="quarter" idx="10"/>
          </p:nvPr>
        </p:nvSpPr>
        <p:spPr/>
        <p:txBody>
          <a:bodyPr vert="horz" wrap="square" lIns="91440" tIns="45720" rIns="91440" bIns="45720" numCol="1" anchor="ctr" anchorCtr="0" compatLnSpc="1">
            <a:prstTxWarp prst="textNoShape">
              <a:avLst/>
            </a:prstTxWarp>
          </a:bodyPr>
          <a:lstStyle/>
          <a:p>
            <a:fld id="{7B09135F-57C4-402D-899C-92767EDADDE1}" type="slidenum">
              <a:rPr lang="en-US" altLang="en-US" sz="1400"/>
              <a:pPr/>
              <a:t>21</a:t>
            </a:fld>
            <a:endParaRPr lang="en-US" altLang="en-US" sz="1400"/>
          </a:p>
        </p:txBody>
      </p:sp>
      <p:sp>
        <p:nvSpPr>
          <p:cNvPr id="7"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What do Investments Banks 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43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Products and Services of Investment Banks</a:t>
            </a:r>
            <a:endParaRPr lang="de-DE" dirty="0"/>
          </a:p>
        </p:txBody>
      </p:sp>
      <p:sp>
        <p:nvSpPr>
          <p:cNvPr id="3" name="Slide Number Placeholder 2"/>
          <p:cNvSpPr>
            <a:spLocks noGrp="1"/>
          </p:cNvSpPr>
          <p:nvPr>
            <p:ph type="sldNum" sz="quarter" idx="10"/>
          </p:nvPr>
        </p:nvSpPr>
        <p:spPr/>
        <p:txBody>
          <a:bodyPr vert="horz" wrap="square" lIns="91440" tIns="45720" rIns="91440" bIns="45720" numCol="1" anchor="ctr" anchorCtr="0" compatLnSpc="1">
            <a:prstTxWarp prst="textNoShape">
              <a:avLst/>
            </a:prstTxWarp>
          </a:bodyPr>
          <a:lstStyle/>
          <a:p>
            <a:fld id="{FE3DD840-795E-46F8-93FB-0D5070E4D00A}" type="slidenum">
              <a:rPr lang="en-US" altLang="en-US" sz="1400"/>
              <a:pPr/>
              <a:t>22</a:t>
            </a:fld>
            <a:endParaRPr lang="en-US" altLang="en-US" sz="1400"/>
          </a:p>
        </p:txBody>
      </p:sp>
      <p:sp>
        <p:nvSpPr>
          <p:cNvPr id="5" name="Rectangle 4"/>
          <p:cNvSpPr/>
          <p:nvPr/>
        </p:nvSpPr>
        <p:spPr>
          <a:xfrm>
            <a:off x="762000" y="1752600"/>
            <a:ext cx="1905000" cy="40386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Advisory</a:t>
            </a:r>
            <a:endParaRPr lang="de-DE" b="1" dirty="0">
              <a:solidFill>
                <a:schemeClr val="tx1"/>
              </a:solidFill>
            </a:endParaRPr>
          </a:p>
        </p:txBody>
      </p:sp>
      <p:sp>
        <p:nvSpPr>
          <p:cNvPr id="6" name="Rectangle 5"/>
          <p:cNvSpPr/>
          <p:nvPr/>
        </p:nvSpPr>
        <p:spPr>
          <a:xfrm>
            <a:off x="2667000" y="1752600"/>
            <a:ext cx="1905000" cy="4038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Underwriting</a:t>
            </a:r>
            <a:endParaRPr lang="de-DE" b="1" dirty="0">
              <a:solidFill>
                <a:schemeClr val="tx1"/>
              </a:solidFill>
            </a:endParaRPr>
          </a:p>
        </p:txBody>
      </p:sp>
      <p:sp>
        <p:nvSpPr>
          <p:cNvPr id="7" name="Rectangle 6"/>
          <p:cNvSpPr/>
          <p:nvPr/>
        </p:nvSpPr>
        <p:spPr>
          <a:xfrm>
            <a:off x="4572000" y="1752600"/>
            <a:ext cx="1905000" cy="403860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Securities</a:t>
            </a:r>
          </a:p>
          <a:p>
            <a:pPr algn="ctr"/>
            <a:r>
              <a:rPr lang="en-US" b="1" dirty="0">
                <a:solidFill>
                  <a:schemeClr val="tx1"/>
                </a:solidFill>
              </a:rPr>
              <a:t>(Debt &amp; Equity)</a:t>
            </a:r>
            <a:endParaRPr lang="de-DE" b="1" dirty="0">
              <a:solidFill>
                <a:schemeClr val="tx1"/>
              </a:solidFill>
            </a:endParaRPr>
          </a:p>
        </p:txBody>
      </p:sp>
      <p:sp>
        <p:nvSpPr>
          <p:cNvPr id="8" name="Rectangle 7"/>
          <p:cNvSpPr/>
          <p:nvPr/>
        </p:nvSpPr>
        <p:spPr>
          <a:xfrm>
            <a:off x="6477000" y="1752600"/>
            <a:ext cx="1905000" cy="4038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Broker/Dealer</a:t>
            </a:r>
            <a:endParaRPr lang="de-DE" b="1" dirty="0">
              <a:solidFill>
                <a:schemeClr val="tx1"/>
              </a:solidFill>
            </a:endParaRPr>
          </a:p>
        </p:txBody>
      </p:sp>
      <p:sp>
        <p:nvSpPr>
          <p:cNvPr id="9" name="Rounded Rectangle 8"/>
          <p:cNvSpPr/>
          <p:nvPr/>
        </p:nvSpPr>
        <p:spPr>
          <a:xfrm>
            <a:off x="990600" y="4191000"/>
            <a:ext cx="1371600" cy="609600"/>
          </a:xfrm>
          <a:prstGeom prst="roundRect">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Capital Raising</a:t>
            </a:r>
            <a:endParaRPr lang="de-DE" dirty="0"/>
          </a:p>
        </p:txBody>
      </p:sp>
      <p:sp>
        <p:nvSpPr>
          <p:cNvPr id="10" name="Rounded Rectangle 9"/>
          <p:cNvSpPr/>
          <p:nvPr/>
        </p:nvSpPr>
        <p:spPr>
          <a:xfrm>
            <a:off x="990600" y="2743200"/>
            <a:ext cx="1371600" cy="609600"/>
          </a:xfrm>
          <a:prstGeom prst="roundRect">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M&amp;A</a:t>
            </a:r>
            <a:endParaRPr lang="de-DE" dirty="0"/>
          </a:p>
        </p:txBody>
      </p:sp>
      <p:sp>
        <p:nvSpPr>
          <p:cNvPr id="11" name="Rounded Rectangle 10"/>
          <p:cNvSpPr/>
          <p:nvPr/>
        </p:nvSpPr>
        <p:spPr>
          <a:xfrm>
            <a:off x="2933700" y="3505200"/>
            <a:ext cx="1371600" cy="609600"/>
          </a:xfrm>
          <a:prstGeom prst="roundRect">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Origination</a:t>
            </a:r>
            <a:endParaRPr lang="de-DE" dirty="0"/>
          </a:p>
        </p:txBody>
      </p:sp>
      <p:sp>
        <p:nvSpPr>
          <p:cNvPr id="12" name="Rounded Rectangle 11"/>
          <p:cNvSpPr/>
          <p:nvPr/>
        </p:nvSpPr>
        <p:spPr>
          <a:xfrm>
            <a:off x="2933700" y="4876800"/>
            <a:ext cx="1371600" cy="609600"/>
          </a:xfrm>
          <a:prstGeom prst="roundRect">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Syndication</a:t>
            </a:r>
            <a:endParaRPr lang="de-DE" dirty="0"/>
          </a:p>
        </p:txBody>
      </p:sp>
      <p:sp>
        <p:nvSpPr>
          <p:cNvPr id="13" name="Rounded Rectangle 12"/>
          <p:cNvSpPr/>
          <p:nvPr/>
        </p:nvSpPr>
        <p:spPr>
          <a:xfrm>
            <a:off x="4838700" y="3505200"/>
            <a:ext cx="1371600" cy="609600"/>
          </a:xfrm>
          <a:prstGeom prst="roundRect">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ECM</a:t>
            </a:r>
            <a:endParaRPr lang="de-DE" dirty="0"/>
          </a:p>
        </p:txBody>
      </p:sp>
      <p:sp>
        <p:nvSpPr>
          <p:cNvPr id="14" name="Rounded Rectangle 13"/>
          <p:cNvSpPr/>
          <p:nvPr/>
        </p:nvSpPr>
        <p:spPr>
          <a:xfrm>
            <a:off x="4838700" y="4876800"/>
            <a:ext cx="1371600" cy="609600"/>
          </a:xfrm>
          <a:prstGeom prst="roundRect">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DCM</a:t>
            </a:r>
            <a:endParaRPr lang="de-DE" dirty="0"/>
          </a:p>
        </p:txBody>
      </p:sp>
      <p:sp>
        <p:nvSpPr>
          <p:cNvPr id="15" name="Rounded Rectangle 14"/>
          <p:cNvSpPr/>
          <p:nvPr/>
        </p:nvSpPr>
        <p:spPr>
          <a:xfrm>
            <a:off x="6743700" y="3505200"/>
            <a:ext cx="1371600" cy="609600"/>
          </a:xfrm>
          <a:prstGeom prst="roundRect">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Selling</a:t>
            </a:r>
            <a:endParaRPr lang="de-DE" dirty="0"/>
          </a:p>
        </p:txBody>
      </p:sp>
      <p:sp>
        <p:nvSpPr>
          <p:cNvPr id="16" name="Rounded Rectangle 15"/>
          <p:cNvSpPr/>
          <p:nvPr/>
        </p:nvSpPr>
        <p:spPr>
          <a:xfrm>
            <a:off x="6743700" y="4876800"/>
            <a:ext cx="1371600" cy="609600"/>
          </a:xfrm>
          <a:prstGeom prst="roundRect">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Trading</a:t>
            </a:r>
            <a:endParaRPr lang="de-DE" dirty="0"/>
          </a:p>
        </p:txBody>
      </p:sp>
      <p:cxnSp>
        <p:nvCxnSpPr>
          <p:cNvPr id="18" name="Straight Arrow Connector 17"/>
          <p:cNvCxnSpPr>
            <a:stCxn id="9" idx="3"/>
            <a:endCxn id="11" idx="1"/>
          </p:cNvCxnSpPr>
          <p:nvPr/>
        </p:nvCxnSpPr>
        <p:spPr>
          <a:xfrm flipV="1">
            <a:off x="2362200" y="3810000"/>
            <a:ext cx="571500" cy="685800"/>
          </a:xfrm>
          <a:prstGeom prst="straightConnector1">
            <a:avLst/>
          </a:prstGeom>
          <a:ln>
            <a:solidFill>
              <a:schemeClr val="accent2"/>
            </a:solidFill>
            <a:headEnd type="none" w="med" len="med"/>
            <a:tailEnd type="triangle" w="med" len="med"/>
          </a:ln>
          <a:effectLst/>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9" idx="3"/>
            <a:endCxn id="12" idx="1"/>
          </p:cNvCxnSpPr>
          <p:nvPr/>
        </p:nvCxnSpPr>
        <p:spPr>
          <a:xfrm>
            <a:off x="2362200" y="4495800"/>
            <a:ext cx="571500" cy="685800"/>
          </a:xfrm>
          <a:prstGeom prst="straightConnector1">
            <a:avLst/>
          </a:prstGeom>
          <a:ln>
            <a:solidFill>
              <a:schemeClr val="accent2"/>
            </a:solidFill>
            <a:headEnd type="none" w="med" len="med"/>
            <a:tailEnd type="triangle" w="med" len="med"/>
          </a:ln>
          <a:effectLst/>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11" idx="3"/>
            <a:endCxn id="13" idx="1"/>
          </p:cNvCxnSpPr>
          <p:nvPr/>
        </p:nvCxnSpPr>
        <p:spPr>
          <a:xfrm>
            <a:off x="4305300" y="3810000"/>
            <a:ext cx="533400" cy="0"/>
          </a:xfrm>
          <a:prstGeom prst="straightConnector1">
            <a:avLst/>
          </a:prstGeom>
          <a:ln>
            <a:solidFill>
              <a:schemeClr val="accent2"/>
            </a:solidFill>
            <a:headEnd type="none" w="med" len="med"/>
            <a:tailEnd type="triangle" w="med" len="med"/>
          </a:ln>
          <a:effectLst/>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1" idx="3"/>
            <a:endCxn id="14" idx="1"/>
          </p:cNvCxnSpPr>
          <p:nvPr/>
        </p:nvCxnSpPr>
        <p:spPr>
          <a:xfrm>
            <a:off x="4305300" y="3810000"/>
            <a:ext cx="533400" cy="1371600"/>
          </a:xfrm>
          <a:prstGeom prst="straightConnector1">
            <a:avLst/>
          </a:prstGeom>
          <a:ln>
            <a:solidFill>
              <a:schemeClr val="accent2"/>
            </a:solidFill>
            <a:headEnd type="none" w="med" len="med"/>
            <a:tailEnd type="triangle" w="med" len="med"/>
          </a:ln>
          <a:effectLst/>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2" idx="3"/>
            <a:endCxn id="14" idx="1"/>
          </p:cNvCxnSpPr>
          <p:nvPr/>
        </p:nvCxnSpPr>
        <p:spPr>
          <a:xfrm>
            <a:off x="4305300" y="5181600"/>
            <a:ext cx="533400" cy="0"/>
          </a:xfrm>
          <a:prstGeom prst="straightConnector1">
            <a:avLst/>
          </a:prstGeom>
          <a:ln>
            <a:solidFill>
              <a:schemeClr val="accent2"/>
            </a:solidFill>
            <a:headEnd type="none" w="med" len="med"/>
            <a:tailEnd type="triangle" w="med" len="med"/>
          </a:ln>
          <a:effectLst/>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a:stCxn id="12" idx="3"/>
          </p:cNvCxnSpPr>
          <p:nvPr/>
        </p:nvCxnSpPr>
        <p:spPr>
          <a:xfrm flipV="1">
            <a:off x="4305300" y="3810000"/>
            <a:ext cx="533400" cy="1371600"/>
          </a:xfrm>
          <a:prstGeom prst="straightConnector1">
            <a:avLst/>
          </a:prstGeom>
          <a:ln>
            <a:solidFill>
              <a:schemeClr val="accent2"/>
            </a:solidFill>
            <a:headEnd type="none" w="med" len="med"/>
            <a:tailEnd type="triangle" w="med" len="med"/>
          </a:ln>
          <a:effectLst/>
        </p:spPr>
        <p:style>
          <a:lnRef idx="2">
            <a:schemeClr val="accent2"/>
          </a:lnRef>
          <a:fillRef idx="0">
            <a:schemeClr val="accent2"/>
          </a:fillRef>
          <a:effectRef idx="1">
            <a:schemeClr val="accent2"/>
          </a:effectRef>
          <a:fontRef idx="minor">
            <a:schemeClr val="tx1"/>
          </a:fontRef>
        </p:style>
      </p:cxnSp>
      <p:cxnSp>
        <p:nvCxnSpPr>
          <p:cNvPr id="29" name="Straight Arrow Connector 28"/>
          <p:cNvCxnSpPr>
            <a:stCxn id="13" idx="3"/>
            <a:endCxn id="15" idx="1"/>
          </p:cNvCxnSpPr>
          <p:nvPr/>
        </p:nvCxnSpPr>
        <p:spPr>
          <a:xfrm>
            <a:off x="6210300" y="3810000"/>
            <a:ext cx="533400" cy="0"/>
          </a:xfrm>
          <a:prstGeom prst="straightConnector1">
            <a:avLst/>
          </a:prstGeom>
          <a:ln>
            <a:solidFill>
              <a:schemeClr val="accent2"/>
            </a:solidFill>
            <a:headEnd type="none" w="med" len="med"/>
            <a:tailEnd type="triangle" w="med" len="med"/>
          </a:ln>
          <a:effectLst/>
        </p:spPr>
        <p:style>
          <a:lnRef idx="2">
            <a:schemeClr val="accent2"/>
          </a:lnRef>
          <a:fillRef idx="0">
            <a:schemeClr val="accent2"/>
          </a:fillRef>
          <a:effectRef idx="1">
            <a:schemeClr val="accent2"/>
          </a:effectRef>
          <a:fontRef idx="minor">
            <a:schemeClr val="tx1"/>
          </a:fontRef>
        </p:style>
      </p:cxnSp>
      <p:cxnSp>
        <p:nvCxnSpPr>
          <p:cNvPr id="30" name="Straight Arrow Connector 29"/>
          <p:cNvCxnSpPr>
            <a:stCxn id="13" idx="3"/>
            <a:endCxn id="16" idx="1"/>
          </p:cNvCxnSpPr>
          <p:nvPr/>
        </p:nvCxnSpPr>
        <p:spPr>
          <a:xfrm>
            <a:off x="6210300" y="3810000"/>
            <a:ext cx="533400" cy="1371600"/>
          </a:xfrm>
          <a:prstGeom prst="straightConnector1">
            <a:avLst/>
          </a:prstGeom>
          <a:ln>
            <a:solidFill>
              <a:schemeClr val="accent2"/>
            </a:solidFill>
            <a:headEnd type="none" w="med" len="med"/>
            <a:tailEnd type="triangle" w="med" len="med"/>
          </a:ln>
          <a:effectLst/>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a:stCxn id="14" idx="3"/>
            <a:endCxn id="16" idx="1"/>
          </p:cNvCxnSpPr>
          <p:nvPr/>
        </p:nvCxnSpPr>
        <p:spPr>
          <a:xfrm>
            <a:off x="6210300" y="5181600"/>
            <a:ext cx="533400" cy="0"/>
          </a:xfrm>
          <a:prstGeom prst="straightConnector1">
            <a:avLst/>
          </a:prstGeom>
          <a:ln>
            <a:solidFill>
              <a:schemeClr val="accent2"/>
            </a:solidFill>
            <a:headEnd type="none" w="med" len="med"/>
            <a:tailEnd type="triangle" w="med" len="med"/>
          </a:ln>
          <a:effectLst/>
        </p:spPr>
        <p:style>
          <a:lnRef idx="2">
            <a:schemeClr val="accent2"/>
          </a:lnRef>
          <a:fillRef idx="0">
            <a:schemeClr val="accent2"/>
          </a:fillRef>
          <a:effectRef idx="1">
            <a:schemeClr val="accent2"/>
          </a:effectRef>
          <a:fontRef idx="minor">
            <a:schemeClr val="tx1"/>
          </a:fontRef>
        </p:style>
      </p:cxnSp>
      <p:cxnSp>
        <p:nvCxnSpPr>
          <p:cNvPr id="32" name="Straight Arrow Connector 31"/>
          <p:cNvCxnSpPr>
            <a:endCxn id="15" idx="1"/>
          </p:cNvCxnSpPr>
          <p:nvPr/>
        </p:nvCxnSpPr>
        <p:spPr>
          <a:xfrm flipV="1">
            <a:off x="6210300" y="3810000"/>
            <a:ext cx="533400" cy="1371600"/>
          </a:xfrm>
          <a:prstGeom prst="straightConnector1">
            <a:avLst/>
          </a:prstGeom>
          <a:ln>
            <a:solidFill>
              <a:schemeClr val="accent2"/>
            </a:solidFill>
            <a:headEnd type="none" w="med" len="med"/>
            <a:tailEnd type="triangle" w="med" len="med"/>
          </a:ln>
          <a:effectLst/>
        </p:spPr>
        <p:style>
          <a:lnRef idx="2">
            <a:schemeClr val="accent2"/>
          </a:lnRef>
          <a:fillRef idx="0">
            <a:schemeClr val="accent2"/>
          </a:fillRef>
          <a:effectRef idx="1">
            <a:schemeClr val="accent2"/>
          </a:effectRef>
          <a:fontRef idx="minor">
            <a:schemeClr val="tx1"/>
          </a:fontRef>
        </p:style>
      </p:cxnSp>
      <p:sp>
        <p:nvSpPr>
          <p:cNvPr id="27"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What do Investments Banks do?</a:t>
            </a:r>
          </a:p>
        </p:txBody>
      </p:sp>
    </p:spTree>
    <p:extLst>
      <p:ext uri="{BB962C8B-B14F-4D97-AF65-F5344CB8AC3E}">
        <p14:creationId xmlns:p14="http://schemas.microsoft.com/office/powerpoint/2010/main" val="190665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par>
                                <p:cTn id="52" presetID="10" presetClass="entr" presetSubtype="0" fill="hold"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500"/>
                                        <p:tgtEl>
                                          <p:spTgt spid="2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par>
                                <p:cTn id="60" presetID="10" presetClass="entr" presetSubtype="0" fill="hold"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500"/>
                                        <p:tgtEl>
                                          <p:spTgt spid="14"/>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fade">
                                      <p:cBhvr>
                                        <p:cTn id="70" dur="500"/>
                                        <p:tgtEl>
                                          <p:spTgt spid="8"/>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fade">
                                      <p:cBhvr>
                                        <p:cTn id="75" dur="500"/>
                                        <p:tgtEl>
                                          <p:spTgt spid="29"/>
                                        </p:tgtEl>
                                      </p:cBhvr>
                                    </p:animEffect>
                                  </p:childTnLst>
                                </p:cTn>
                              </p:par>
                              <p:par>
                                <p:cTn id="76" presetID="10" presetClass="entr" presetSubtype="0" fill="hold" nodeType="withEffect">
                                  <p:stCondLst>
                                    <p:cond delay="0"/>
                                  </p:stCondLst>
                                  <p:childTnLst>
                                    <p:set>
                                      <p:cBhvr>
                                        <p:cTn id="77" dur="1" fill="hold">
                                          <p:stCondLst>
                                            <p:cond delay="0"/>
                                          </p:stCondLst>
                                        </p:cTn>
                                        <p:tgtEl>
                                          <p:spTgt spid="32"/>
                                        </p:tgtEl>
                                        <p:attrNameLst>
                                          <p:attrName>style.visibility</p:attrName>
                                        </p:attrNameLst>
                                      </p:cBhvr>
                                      <p:to>
                                        <p:strVal val="visible"/>
                                      </p:to>
                                    </p:set>
                                    <p:animEffect transition="in" filter="fade">
                                      <p:cBhvr>
                                        <p:cTn id="78" dur="500"/>
                                        <p:tgtEl>
                                          <p:spTgt spid="32"/>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5"/>
                                        </p:tgtEl>
                                        <p:attrNameLst>
                                          <p:attrName>style.visibility</p:attrName>
                                        </p:attrNameLst>
                                      </p:cBhvr>
                                      <p:to>
                                        <p:strVal val="visible"/>
                                      </p:to>
                                    </p:set>
                                    <p:animEffect transition="in" filter="fade">
                                      <p:cBhvr>
                                        <p:cTn id="81" dur="500"/>
                                        <p:tgtEl>
                                          <p:spTgt spid="15"/>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fade">
                                      <p:cBhvr>
                                        <p:cTn id="86" dur="500"/>
                                        <p:tgtEl>
                                          <p:spTgt spid="30"/>
                                        </p:tgtEl>
                                      </p:cBhvr>
                                    </p:animEffect>
                                  </p:childTnLst>
                                </p:cTn>
                              </p:par>
                              <p:par>
                                <p:cTn id="87" presetID="10" presetClass="entr" presetSubtype="0" fill="hold" nodeType="with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fade">
                                      <p:cBhvr>
                                        <p:cTn id="89" dur="500"/>
                                        <p:tgtEl>
                                          <p:spTgt spid="31"/>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6"/>
                                        </p:tgtEl>
                                        <p:attrNameLst>
                                          <p:attrName>style.visibility</p:attrName>
                                        </p:attrNameLst>
                                      </p:cBhvr>
                                      <p:to>
                                        <p:strVal val="visible"/>
                                      </p:to>
                                    </p:set>
                                    <p:animEffect transition="in" filter="fade">
                                      <p:cBhvr>
                                        <p:cTn id="9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r>
              <a:rPr lang="en-US" altLang="zh-TW" dirty="0"/>
              <a:t>Trading: Client vs. Risk-driven revenues</a:t>
            </a:r>
          </a:p>
        </p:txBody>
      </p:sp>
      <p:sp>
        <p:nvSpPr>
          <p:cNvPr id="408579" name="Rectangle 3"/>
          <p:cNvSpPr>
            <a:spLocks noGrp="1" noChangeArrowheads="1"/>
          </p:cNvSpPr>
          <p:nvPr>
            <p:ph idx="1"/>
          </p:nvPr>
        </p:nvSpPr>
        <p:spPr>
          <a:xfrm>
            <a:off x="1524000" y="1600200"/>
            <a:ext cx="7315200" cy="4525963"/>
          </a:xfrm>
        </p:spPr>
        <p:txBody>
          <a:bodyPr>
            <a:normAutofit fontScale="92500" lnSpcReduction="20000"/>
          </a:bodyPr>
          <a:lstStyle/>
          <a:p>
            <a:r>
              <a:rPr lang="en-US" altLang="zh-TW" b="1" dirty="0">
                <a:solidFill>
                  <a:schemeClr val="accent2"/>
                </a:solidFill>
              </a:rPr>
              <a:t>“Flow” trading =&gt; Client-driven revenues </a:t>
            </a:r>
            <a:r>
              <a:rPr lang="en-US" altLang="zh-TW" dirty="0"/>
              <a:t>= fees and commissions, markups and spreads as measured through sales and production credits</a:t>
            </a:r>
          </a:p>
          <a:p>
            <a:r>
              <a:rPr lang="en-US" altLang="zh-TW" b="1" dirty="0">
                <a:solidFill>
                  <a:schemeClr val="accent2"/>
                </a:solidFill>
              </a:rPr>
              <a:t>“Prop” trading =&gt; Risk-driven revenues </a:t>
            </a:r>
            <a:r>
              <a:rPr lang="en-US" altLang="zh-TW" dirty="0"/>
              <a:t>= dedicated proprietary trading that is delinked from customer business, and substantial residual revenue between sales and production credits</a:t>
            </a:r>
          </a:p>
          <a:p>
            <a:r>
              <a:rPr lang="en-US" altLang="zh-TW" dirty="0"/>
              <a:t>For most players, </a:t>
            </a:r>
            <a:r>
              <a:rPr lang="en-US" altLang="zh-TW" b="1" dirty="0"/>
              <a:t>capital markets are primarily a client business, not a proprietary trading business</a:t>
            </a:r>
            <a:r>
              <a:rPr lang="en-US" altLang="zh-TW" dirty="0"/>
              <a:t> =&gt; client franchise building and delivery are critical</a:t>
            </a:r>
          </a:p>
          <a:p>
            <a:r>
              <a:rPr lang="en-US" altLang="zh-TW" dirty="0"/>
              <a:t>The “Volcker rule” (part of Dodd-Franck Act) prohibits “prop” trading in banks in the US but is in the process of being repelled</a:t>
            </a:r>
          </a:p>
        </p:txBody>
      </p:sp>
      <p:sp>
        <p:nvSpPr>
          <p:cNvPr id="8" name="Slide Number Placeholder 5"/>
          <p:cNvSpPr>
            <a:spLocks noGrp="1"/>
          </p:cNvSpPr>
          <p:nvPr>
            <p:ph type="sldNum" sz="quarter" idx="10"/>
          </p:nvPr>
        </p:nvSpPr>
        <p:spPr/>
        <p:txBody>
          <a:bodyPr vert="horz" wrap="square" lIns="91440" tIns="45720" rIns="91440" bIns="45720" numCol="1" anchor="ctr" anchorCtr="0" compatLnSpc="1">
            <a:prstTxWarp prst="textNoShape">
              <a:avLst/>
            </a:prstTxWarp>
          </a:bodyPr>
          <a:lstStyle/>
          <a:p>
            <a:fld id="{A41409CC-79B5-4F3B-96BD-FB5755011280}" type="slidenum">
              <a:rPr lang="en-US" altLang="en-US" sz="1400"/>
              <a:pPr/>
              <a:t>23</a:t>
            </a:fld>
            <a:endParaRPr lang="en-US" altLang="en-US" sz="1400"/>
          </a:p>
        </p:txBody>
      </p:sp>
      <p:sp>
        <p:nvSpPr>
          <p:cNvPr id="408580" name="Text Box 4"/>
          <p:cNvSpPr txBox="1">
            <a:spLocks noChangeArrowheads="1"/>
          </p:cNvSpPr>
          <p:nvPr/>
        </p:nvSpPr>
        <p:spPr bwMode="auto">
          <a:xfrm>
            <a:off x="152400" y="1600200"/>
            <a:ext cx="1371600" cy="1754326"/>
          </a:xfrm>
          <a:prstGeom prst="rect">
            <a:avLst/>
          </a:prstGeom>
          <a:solidFill>
            <a:schemeClr val="accent1">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square" anchor="ctr">
            <a:spAutoFit/>
          </a:bodyPr>
          <a:lstStyle/>
          <a:p>
            <a:pPr algn="ctr">
              <a:spcBef>
                <a:spcPct val="50000"/>
              </a:spcBef>
            </a:pPr>
            <a:r>
              <a:rPr lang="en-US" altLang="zh-TW" dirty="0">
                <a:ea typeface="PMingLiU" pitchFamily="18" charset="-120"/>
              </a:rPr>
              <a:t>Measuring client value remains more an art than a science</a:t>
            </a:r>
          </a:p>
        </p:txBody>
      </p:sp>
      <p:sp>
        <p:nvSpPr>
          <p:cNvPr id="9"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What do Investments Banks 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8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85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857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857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8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uiExpand="1" build="p"/>
      <p:bldP spid="408580" grpId="0" uiExpan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2451" name="Picture 3" descr="E:\Users\Wolfgang\Pictures\1_Bilder HKUST\2008.08.25 Beijing\P1020168.JP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2628" y="953978"/>
            <a:ext cx="9141372" cy="5142022"/>
          </a:xfrm>
          <a:prstGeom prst="rect">
            <a:avLst/>
          </a:prstGeom>
          <a:noFill/>
          <a:extLst>
            <a:ext uri="{909E8E84-426E-40DD-AFC4-6F175D3DCCD1}">
              <a14:hiddenFill xmlns:a14="http://schemas.microsoft.com/office/drawing/2010/main">
                <a:solidFill>
                  <a:srgbClr val="FFFFFF"/>
                </a:solidFill>
              </a14:hiddenFill>
            </a:ext>
          </a:extLst>
        </p:spPr>
      </p:pic>
      <p:sp>
        <p:nvSpPr>
          <p:cNvPr id="819202" name="Rectangle 2"/>
          <p:cNvSpPr>
            <a:spLocks noGrp="1" noChangeArrowheads="1"/>
          </p:cNvSpPr>
          <p:nvPr>
            <p:ph type="title"/>
          </p:nvPr>
        </p:nvSpPr>
        <p:spPr>
          <a:xfrm>
            <a:off x="609600" y="0"/>
            <a:ext cx="7772400" cy="1143000"/>
          </a:xfrm>
        </p:spPr>
        <p:txBody>
          <a:bodyPr/>
          <a:lstStyle/>
          <a:p>
            <a:r>
              <a:rPr lang="en-US" altLang="zh-TW" dirty="0">
                <a:ea typeface="PMingLiU" pitchFamily="18" charset="-120"/>
              </a:rPr>
              <a:t>Chinese Walls &amp; Information Barriers</a:t>
            </a:r>
          </a:p>
        </p:txBody>
      </p:sp>
      <p:sp>
        <p:nvSpPr>
          <p:cNvPr id="13" name="Slide Number Placeholder 4"/>
          <p:cNvSpPr>
            <a:spLocks noGrp="1"/>
          </p:cNvSpPr>
          <p:nvPr>
            <p:ph type="sldNum" sz="quarter" idx="10"/>
          </p:nvPr>
        </p:nvSpPr>
        <p:spPr/>
        <p:txBody>
          <a:bodyPr vert="horz" wrap="square" lIns="91440" tIns="45720" rIns="91440" bIns="45720" numCol="1" anchor="ctr" anchorCtr="0" compatLnSpc="1">
            <a:prstTxWarp prst="textNoShape">
              <a:avLst/>
            </a:prstTxWarp>
          </a:bodyPr>
          <a:lstStyle/>
          <a:p>
            <a:fld id="{E2588508-69E8-45FE-AAF1-4B3B5AEB90F8}" type="slidenum">
              <a:rPr lang="en-US" altLang="en-US" sz="1400"/>
              <a:pPr/>
              <a:t>24</a:t>
            </a:fld>
            <a:endParaRPr lang="en-US" altLang="en-US" sz="1400"/>
          </a:p>
        </p:txBody>
      </p:sp>
      <p:sp>
        <p:nvSpPr>
          <p:cNvPr id="819204" name="Oval 4"/>
          <p:cNvSpPr>
            <a:spLocks noChangeArrowheads="1"/>
          </p:cNvSpPr>
          <p:nvPr/>
        </p:nvSpPr>
        <p:spPr bwMode="auto">
          <a:xfrm>
            <a:off x="7010400" y="1377019"/>
            <a:ext cx="1981200" cy="1823381"/>
          </a:xfrm>
          <a:prstGeom prst="wedgeEllipseCallout">
            <a:avLst>
              <a:gd name="adj1" fmla="val 36992"/>
              <a:gd name="adj2" fmla="val 67688"/>
            </a:avLst>
          </a:prstGeom>
          <a:solidFill>
            <a:schemeClr val="accent2">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anchor="ctr"/>
          <a:lstStyle/>
          <a:p>
            <a:pPr algn="ctr"/>
            <a:r>
              <a:rPr lang="en-US" altLang="zh-TW" sz="2000" b="1" dirty="0">
                <a:ea typeface="PMingLiU" pitchFamily="18" charset="-120"/>
              </a:rPr>
              <a:t>Everybody Else</a:t>
            </a:r>
            <a:endParaRPr lang="en-US" altLang="zh-TW" sz="2000" b="1" dirty="0">
              <a:latin typeface="+mn-lt"/>
              <a:ea typeface="PMingLiU" pitchFamily="18" charset="-120"/>
            </a:endParaRPr>
          </a:p>
        </p:txBody>
      </p:sp>
      <p:sp>
        <p:nvSpPr>
          <p:cNvPr id="819205" name="Oval 5"/>
          <p:cNvSpPr>
            <a:spLocks noChangeArrowheads="1"/>
          </p:cNvSpPr>
          <p:nvPr/>
        </p:nvSpPr>
        <p:spPr bwMode="auto">
          <a:xfrm>
            <a:off x="381000" y="2133600"/>
            <a:ext cx="1295400" cy="914400"/>
          </a:xfrm>
          <a:prstGeom prst="wedgeEllipseCallout">
            <a:avLst>
              <a:gd name="adj1" fmla="val -39494"/>
              <a:gd name="adj2" fmla="val 86638"/>
            </a:avLst>
          </a:prstGeom>
          <a:solidFill>
            <a:schemeClr val="accent3">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b="1">
                <a:latin typeface="+mn-lt"/>
                <a:ea typeface="PMingLiU" pitchFamily="18" charset="-120"/>
              </a:rPr>
              <a:t>M&amp;A</a:t>
            </a:r>
          </a:p>
        </p:txBody>
      </p:sp>
      <p:sp>
        <p:nvSpPr>
          <p:cNvPr id="819206" name="Oval 6"/>
          <p:cNvSpPr>
            <a:spLocks noChangeArrowheads="1"/>
          </p:cNvSpPr>
          <p:nvPr/>
        </p:nvSpPr>
        <p:spPr bwMode="auto">
          <a:xfrm>
            <a:off x="1792014" y="1981200"/>
            <a:ext cx="2209800" cy="1066800"/>
          </a:xfrm>
          <a:prstGeom prst="wedgeEllipseCallout">
            <a:avLst>
              <a:gd name="adj1" fmla="val -33199"/>
              <a:gd name="adj2" fmla="val 79249"/>
            </a:avLst>
          </a:prstGeom>
          <a:solidFill>
            <a:schemeClr val="accent3">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anchor="ctr"/>
          <a:lstStyle/>
          <a:p>
            <a:pPr algn="ctr"/>
            <a:r>
              <a:rPr lang="en-US" altLang="zh-TW" sz="2000" b="1">
                <a:latin typeface="+mn-lt"/>
                <a:ea typeface="PMingLiU" pitchFamily="18" charset="-120"/>
              </a:rPr>
              <a:t>Corporate Finance</a:t>
            </a:r>
          </a:p>
        </p:txBody>
      </p:sp>
      <p:sp>
        <p:nvSpPr>
          <p:cNvPr id="819208" name="Oval 8"/>
          <p:cNvSpPr>
            <a:spLocks noChangeArrowheads="1"/>
          </p:cNvSpPr>
          <p:nvPr/>
        </p:nvSpPr>
        <p:spPr bwMode="auto">
          <a:xfrm>
            <a:off x="2896914" y="3048000"/>
            <a:ext cx="1676400" cy="914400"/>
          </a:xfrm>
          <a:prstGeom prst="wedgeEllipseCallout">
            <a:avLst>
              <a:gd name="adj1" fmla="val -31491"/>
              <a:gd name="adj2" fmla="val 68247"/>
            </a:avLst>
          </a:prstGeom>
          <a:solidFill>
            <a:schemeClr val="accent3">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b="1" dirty="0">
                <a:latin typeface="+mn-lt"/>
                <a:ea typeface="PMingLiU" pitchFamily="18" charset="-120"/>
              </a:rPr>
              <a:t>Bankers</a:t>
            </a:r>
          </a:p>
        </p:txBody>
      </p:sp>
      <p:sp>
        <p:nvSpPr>
          <p:cNvPr id="10"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What do Investments Banks 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205"/>
                                        </p:tgtEl>
                                        <p:attrNameLst>
                                          <p:attrName>style.visibility</p:attrName>
                                        </p:attrNameLst>
                                      </p:cBhvr>
                                      <p:to>
                                        <p:strVal val="visible"/>
                                      </p:to>
                                    </p:set>
                                    <p:animEffect transition="in" filter="fade">
                                      <p:cBhvr>
                                        <p:cTn id="7" dur="500"/>
                                        <p:tgtEl>
                                          <p:spTgt spid="81920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9206"/>
                                        </p:tgtEl>
                                        <p:attrNameLst>
                                          <p:attrName>style.visibility</p:attrName>
                                        </p:attrNameLst>
                                      </p:cBhvr>
                                      <p:to>
                                        <p:strVal val="visible"/>
                                      </p:to>
                                    </p:set>
                                    <p:animEffect transition="in" filter="fade">
                                      <p:cBhvr>
                                        <p:cTn id="12" dur="500"/>
                                        <p:tgtEl>
                                          <p:spTgt spid="81920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19208"/>
                                        </p:tgtEl>
                                        <p:attrNameLst>
                                          <p:attrName>style.visibility</p:attrName>
                                        </p:attrNameLst>
                                      </p:cBhvr>
                                      <p:to>
                                        <p:strVal val="visible"/>
                                      </p:to>
                                    </p:set>
                                    <p:animEffect transition="in" filter="fade">
                                      <p:cBhvr>
                                        <p:cTn id="17" dur="500"/>
                                        <p:tgtEl>
                                          <p:spTgt spid="81920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19204"/>
                                        </p:tgtEl>
                                        <p:attrNameLst>
                                          <p:attrName>style.visibility</p:attrName>
                                        </p:attrNameLst>
                                      </p:cBhvr>
                                      <p:to>
                                        <p:strVal val="visible"/>
                                      </p:to>
                                    </p:set>
                                    <p:animEffect transition="in" filter="fade">
                                      <p:cBhvr>
                                        <p:cTn id="22" dur="500"/>
                                        <p:tgtEl>
                                          <p:spTgt spid="819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04" grpId="0" animBg="1"/>
      <p:bldP spid="819205" grpId="0" animBg="1"/>
      <p:bldP spid="819206" grpId="0" animBg="1"/>
      <p:bldP spid="81920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Rectangle 2"/>
          <p:cNvSpPr>
            <a:spLocks noGrp="1" noChangeArrowheads="1"/>
          </p:cNvSpPr>
          <p:nvPr>
            <p:ph type="title"/>
          </p:nvPr>
        </p:nvSpPr>
        <p:spPr/>
        <p:txBody>
          <a:bodyPr/>
          <a:lstStyle/>
          <a:p>
            <a:r>
              <a:rPr lang="en-US" altLang="zh-TW" dirty="0"/>
              <a:t>Chinese Walls </a:t>
            </a:r>
            <a:r>
              <a:rPr lang="en-US" altLang="zh-TW" dirty="0">
                <a:ea typeface="PMingLiU" pitchFamily="18" charset="-120"/>
              </a:rPr>
              <a:t>&amp; Information Barriers</a:t>
            </a:r>
            <a:endParaRPr lang="en-US" altLang="zh-TW" dirty="0"/>
          </a:p>
        </p:txBody>
      </p:sp>
      <p:sp>
        <p:nvSpPr>
          <p:cNvPr id="21" name="Slide Number Placeholder 4"/>
          <p:cNvSpPr>
            <a:spLocks noGrp="1"/>
          </p:cNvSpPr>
          <p:nvPr>
            <p:ph type="sldNum" sz="quarter" idx="10"/>
          </p:nvPr>
        </p:nvSpPr>
        <p:spPr/>
        <p:txBody>
          <a:bodyPr vert="horz" wrap="square" lIns="91440" tIns="45720" rIns="91440" bIns="45720" numCol="1" anchor="ctr" anchorCtr="0" compatLnSpc="1">
            <a:prstTxWarp prst="textNoShape">
              <a:avLst/>
            </a:prstTxWarp>
          </a:bodyPr>
          <a:lstStyle/>
          <a:p>
            <a:fld id="{D9D788CC-0972-46F2-B4C7-5ABC874ED390}" type="slidenum">
              <a:rPr lang="en-US" altLang="en-US" sz="1400"/>
              <a:pPr/>
              <a:t>25</a:t>
            </a:fld>
            <a:endParaRPr lang="en-US" altLang="en-US" sz="1400"/>
          </a:p>
        </p:txBody>
      </p:sp>
      <p:sp>
        <p:nvSpPr>
          <p:cNvPr id="821251" name="AutoShape 3"/>
          <p:cNvSpPr>
            <a:spLocks noChangeArrowheads="1"/>
          </p:cNvSpPr>
          <p:nvPr/>
        </p:nvSpPr>
        <p:spPr bwMode="auto">
          <a:xfrm>
            <a:off x="470338" y="1219200"/>
            <a:ext cx="990600" cy="1066800"/>
          </a:xfrm>
          <a:prstGeom prst="roundRect">
            <a:avLst>
              <a:gd name="adj" fmla="val 16667"/>
            </a:avLst>
          </a:prstGeom>
          <a:solidFill>
            <a:schemeClr val="accent3">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dirty="0">
                <a:latin typeface="+mn-lt"/>
                <a:ea typeface="PMingLiU" pitchFamily="18" charset="-120"/>
                <a:cs typeface="Arial" charset="0"/>
              </a:rPr>
              <a:t>Client</a:t>
            </a:r>
          </a:p>
        </p:txBody>
      </p:sp>
      <p:sp>
        <p:nvSpPr>
          <p:cNvPr id="821252" name="AutoShape 4"/>
          <p:cNvSpPr>
            <a:spLocks noChangeArrowheads="1"/>
          </p:cNvSpPr>
          <p:nvPr/>
        </p:nvSpPr>
        <p:spPr bwMode="auto">
          <a:xfrm>
            <a:off x="457200" y="3053912"/>
            <a:ext cx="990600" cy="1066800"/>
          </a:xfrm>
          <a:prstGeom prst="roundRect">
            <a:avLst>
              <a:gd name="adj" fmla="val 16667"/>
            </a:avLst>
          </a:prstGeom>
          <a:solidFill>
            <a:schemeClr val="accent3">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dirty="0">
                <a:latin typeface="+mn-lt"/>
                <a:ea typeface="PMingLiU" pitchFamily="18" charset="-120"/>
                <a:cs typeface="Arial" charset="0"/>
              </a:rPr>
              <a:t>Client</a:t>
            </a:r>
          </a:p>
        </p:txBody>
      </p:sp>
      <p:sp>
        <p:nvSpPr>
          <p:cNvPr id="821253" name="AutoShape 5"/>
          <p:cNvSpPr>
            <a:spLocks noChangeArrowheads="1"/>
          </p:cNvSpPr>
          <p:nvPr/>
        </p:nvSpPr>
        <p:spPr bwMode="auto">
          <a:xfrm>
            <a:off x="470338" y="4888624"/>
            <a:ext cx="990600" cy="1066800"/>
          </a:xfrm>
          <a:prstGeom prst="roundRect">
            <a:avLst>
              <a:gd name="adj" fmla="val 16667"/>
            </a:avLst>
          </a:prstGeom>
          <a:solidFill>
            <a:schemeClr val="accent3">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a:latin typeface="+mn-lt"/>
                <a:ea typeface="PMingLiU" pitchFamily="18" charset="-120"/>
                <a:cs typeface="Arial" charset="0"/>
              </a:rPr>
              <a:t>Client</a:t>
            </a:r>
          </a:p>
        </p:txBody>
      </p:sp>
      <p:sp>
        <p:nvSpPr>
          <p:cNvPr id="821254" name="Oval 6"/>
          <p:cNvSpPr>
            <a:spLocks noChangeArrowheads="1"/>
          </p:cNvSpPr>
          <p:nvPr/>
        </p:nvSpPr>
        <p:spPr bwMode="auto">
          <a:xfrm>
            <a:off x="4790089" y="2778673"/>
            <a:ext cx="1295400" cy="990600"/>
          </a:xfrm>
          <a:prstGeom prst="ellipse">
            <a:avLst/>
          </a:prstGeom>
          <a:solidFill>
            <a:schemeClr val="accent4">
              <a:lumMod val="40000"/>
              <a:lumOff val="60000"/>
            </a:schemeClr>
          </a:solidFill>
          <a:ln>
            <a:no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ltLang="zh-TW" sz="2000">
                <a:latin typeface="+mn-lt"/>
                <a:ea typeface="PMingLiU" pitchFamily="18" charset="-120"/>
                <a:cs typeface="Arial" charset="0"/>
              </a:rPr>
              <a:t>ECM</a:t>
            </a:r>
          </a:p>
        </p:txBody>
      </p:sp>
      <p:sp>
        <p:nvSpPr>
          <p:cNvPr id="821255" name="Oval 7"/>
          <p:cNvSpPr>
            <a:spLocks noChangeArrowheads="1"/>
          </p:cNvSpPr>
          <p:nvPr/>
        </p:nvSpPr>
        <p:spPr bwMode="auto">
          <a:xfrm>
            <a:off x="3563006" y="4800600"/>
            <a:ext cx="1295400" cy="990600"/>
          </a:xfrm>
          <a:prstGeom prst="ellipse">
            <a:avLst/>
          </a:prstGeom>
          <a:solidFill>
            <a:schemeClr val="accent4">
              <a:lumMod val="40000"/>
              <a:lumOff val="60000"/>
            </a:schemeClr>
          </a:solidFill>
          <a:ln>
            <a:no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ltLang="zh-TW" sz="2000">
                <a:latin typeface="+mn-lt"/>
                <a:ea typeface="PMingLiU" pitchFamily="18" charset="-120"/>
                <a:cs typeface="Arial" charset="0"/>
              </a:rPr>
              <a:t>DCM</a:t>
            </a:r>
          </a:p>
        </p:txBody>
      </p:sp>
      <p:sp>
        <p:nvSpPr>
          <p:cNvPr id="821256" name="Oval 8"/>
          <p:cNvSpPr>
            <a:spLocks noChangeArrowheads="1"/>
          </p:cNvSpPr>
          <p:nvPr/>
        </p:nvSpPr>
        <p:spPr bwMode="auto">
          <a:xfrm>
            <a:off x="6858000" y="2743199"/>
            <a:ext cx="1752600" cy="990600"/>
          </a:xfrm>
          <a:prstGeom prst="ellipse">
            <a:avLst/>
          </a:prstGeom>
          <a:solidFill>
            <a:schemeClr val="accent2">
              <a:lumMod val="40000"/>
              <a:lumOff val="60000"/>
            </a:schemeClr>
          </a:solidFill>
          <a:ln>
            <a:noFill/>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en-US" altLang="zh-TW" sz="2000">
                <a:latin typeface="+mn-lt"/>
                <a:ea typeface="PMingLiU" pitchFamily="18" charset="-120"/>
                <a:cs typeface="Arial" charset="0"/>
              </a:rPr>
              <a:t>Derivatives</a:t>
            </a:r>
          </a:p>
        </p:txBody>
      </p:sp>
      <p:sp>
        <p:nvSpPr>
          <p:cNvPr id="821257" name="AutoShape 9"/>
          <p:cNvSpPr>
            <a:spLocks noChangeArrowheads="1"/>
          </p:cNvSpPr>
          <p:nvPr/>
        </p:nvSpPr>
        <p:spPr bwMode="auto">
          <a:xfrm>
            <a:off x="2057400" y="2162504"/>
            <a:ext cx="1371600" cy="1524000"/>
          </a:xfrm>
          <a:prstGeom prst="hexagon">
            <a:avLst>
              <a:gd name="adj" fmla="val 25000"/>
              <a:gd name="vf" fmla="val 115470"/>
            </a:avLst>
          </a:prstGeom>
          <a:solidFill>
            <a:schemeClr val="accent6">
              <a:lumMod val="40000"/>
              <a:lumOff val="60000"/>
            </a:schemeClr>
          </a:solidFill>
          <a:ln>
            <a:noFill/>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en-US" altLang="zh-TW" sz="2000">
                <a:latin typeface="+mn-lt"/>
                <a:ea typeface="PMingLiU" pitchFamily="18" charset="-120"/>
                <a:cs typeface="Arial" charset="0"/>
              </a:rPr>
              <a:t>Bankers</a:t>
            </a:r>
          </a:p>
        </p:txBody>
      </p:sp>
      <p:sp>
        <p:nvSpPr>
          <p:cNvPr id="821258" name="AutoShape 10"/>
          <p:cNvSpPr>
            <a:spLocks noChangeArrowheads="1"/>
          </p:cNvSpPr>
          <p:nvPr/>
        </p:nvSpPr>
        <p:spPr bwMode="auto">
          <a:xfrm>
            <a:off x="3314700" y="1521373"/>
            <a:ext cx="1828800" cy="1752600"/>
          </a:xfrm>
          <a:prstGeom prst="hexagon">
            <a:avLst>
              <a:gd name="adj" fmla="val 26087"/>
              <a:gd name="vf" fmla="val 115470"/>
            </a:avLst>
          </a:prstGeom>
          <a:solidFill>
            <a:schemeClr val="accent6">
              <a:lumMod val="40000"/>
              <a:lumOff val="60000"/>
            </a:schemeClr>
          </a:solidFill>
          <a:ln>
            <a:noFill/>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en-US" altLang="zh-TW" sz="2000" dirty="0">
                <a:latin typeface="+mn-lt"/>
                <a:ea typeface="PMingLiU" pitchFamily="18" charset="-120"/>
                <a:cs typeface="Arial" charset="0"/>
              </a:rPr>
              <a:t>Corporate</a:t>
            </a:r>
          </a:p>
          <a:p>
            <a:pPr algn="ctr"/>
            <a:r>
              <a:rPr lang="en-US" altLang="zh-TW" sz="2000" dirty="0">
                <a:latin typeface="+mn-lt"/>
                <a:ea typeface="PMingLiU" pitchFamily="18" charset="-120"/>
                <a:cs typeface="Arial" charset="0"/>
              </a:rPr>
              <a:t>Finance</a:t>
            </a:r>
          </a:p>
          <a:p>
            <a:pPr algn="ctr"/>
            <a:r>
              <a:rPr lang="en-US" altLang="zh-TW" sz="2000" dirty="0">
                <a:latin typeface="+mn-lt"/>
                <a:ea typeface="PMingLiU" pitchFamily="18" charset="-120"/>
                <a:cs typeface="Arial" charset="0"/>
              </a:rPr>
              <a:t>Execution</a:t>
            </a:r>
          </a:p>
          <a:p>
            <a:pPr algn="ctr"/>
            <a:r>
              <a:rPr lang="en-US" altLang="zh-TW" sz="2000" dirty="0">
                <a:latin typeface="+mn-lt"/>
                <a:ea typeface="PMingLiU" pitchFamily="18" charset="-120"/>
                <a:cs typeface="Arial" charset="0"/>
              </a:rPr>
              <a:t>Group</a:t>
            </a:r>
          </a:p>
        </p:txBody>
      </p:sp>
      <p:sp>
        <p:nvSpPr>
          <p:cNvPr id="821259" name="Oval 11"/>
          <p:cNvSpPr>
            <a:spLocks noChangeArrowheads="1"/>
          </p:cNvSpPr>
          <p:nvPr/>
        </p:nvSpPr>
        <p:spPr bwMode="auto">
          <a:xfrm>
            <a:off x="2283372" y="4078014"/>
            <a:ext cx="1295400" cy="1066800"/>
          </a:xfrm>
          <a:prstGeom prst="ellipse">
            <a:avLst/>
          </a:prstGeom>
          <a:solidFill>
            <a:schemeClr val="accent4">
              <a:lumMod val="40000"/>
              <a:lumOff val="60000"/>
            </a:schemeClr>
          </a:solidFill>
          <a:ln w="76200">
            <a:solidFill>
              <a:srgbClr val="FF0000"/>
            </a:solid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ltLang="zh-TW" sz="2000">
                <a:latin typeface="+mn-lt"/>
                <a:ea typeface="PMingLiU" pitchFamily="18" charset="-120"/>
                <a:cs typeface="Arial" charset="0"/>
              </a:rPr>
              <a:t>M&amp;A</a:t>
            </a:r>
          </a:p>
        </p:txBody>
      </p:sp>
      <p:sp>
        <p:nvSpPr>
          <p:cNvPr id="821260" name="Rectangle 12"/>
          <p:cNvSpPr>
            <a:spLocks noChangeArrowheads="1"/>
          </p:cNvSpPr>
          <p:nvPr/>
        </p:nvSpPr>
        <p:spPr bwMode="auto">
          <a:xfrm>
            <a:off x="6900041" y="5498224"/>
            <a:ext cx="1752601" cy="457200"/>
          </a:xfrm>
          <a:prstGeom prst="rect">
            <a:avLst/>
          </a:prstGeom>
          <a:solidFill>
            <a:schemeClr val="accent1">
              <a:lumMod val="40000"/>
              <a:lumOff val="60000"/>
            </a:schemeClr>
          </a:solidFill>
          <a:ln w="76200">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dirty="0">
                <a:latin typeface="+mn-lt"/>
                <a:ea typeface="PMingLiU" pitchFamily="18" charset="-120"/>
                <a:cs typeface="Arial" charset="0"/>
              </a:rPr>
              <a:t>Research</a:t>
            </a:r>
          </a:p>
        </p:txBody>
      </p:sp>
      <p:sp>
        <p:nvSpPr>
          <p:cNvPr id="821261" name="Rectangle 13"/>
          <p:cNvSpPr>
            <a:spLocks noChangeArrowheads="1"/>
          </p:cNvSpPr>
          <p:nvPr/>
        </p:nvSpPr>
        <p:spPr bwMode="auto">
          <a:xfrm>
            <a:off x="6900041" y="4833443"/>
            <a:ext cx="1752600" cy="533400"/>
          </a:xfrm>
          <a:prstGeom prst="rect">
            <a:avLst/>
          </a:prstGeom>
          <a:solidFill>
            <a:schemeClr val="accent1">
              <a:lumMod val="40000"/>
              <a:lumOff val="60000"/>
            </a:schemeClr>
          </a:solidFill>
          <a:ln w="76200">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a:latin typeface="+mn-lt"/>
                <a:ea typeface="PMingLiU" pitchFamily="18" charset="-120"/>
                <a:cs typeface="Arial" charset="0"/>
              </a:rPr>
              <a:t>Credit</a:t>
            </a:r>
          </a:p>
        </p:txBody>
      </p:sp>
      <p:sp>
        <p:nvSpPr>
          <p:cNvPr id="821262" name="Rectangle 14"/>
          <p:cNvSpPr>
            <a:spLocks noChangeArrowheads="1"/>
          </p:cNvSpPr>
          <p:nvPr/>
        </p:nvSpPr>
        <p:spPr bwMode="auto">
          <a:xfrm>
            <a:off x="6900040" y="3865178"/>
            <a:ext cx="1752600" cy="836886"/>
          </a:xfrm>
          <a:prstGeom prst="rect">
            <a:avLst/>
          </a:prstGeom>
          <a:solidFill>
            <a:schemeClr val="accent1">
              <a:lumMod val="40000"/>
              <a:lumOff val="60000"/>
            </a:schemeClr>
          </a:solidFill>
          <a:ln w="76200">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dirty="0">
                <a:latin typeface="+mn-lt"/>
                <a:ea typeface="PMingLiU" pitchFamily="18" charset="-120"/>
                <a:cs typeface="Arial" charset="0"/>
              </a:rPr>
              <a:t>Risk</a:t>
            </a:r>
          </a:p>
          <a:p>
            <a:pPr algn="ctr"/>
            <a:r>
              <a:rPr lang="en-US" altLang="zh-TW" sz="2000" dirty="0">
                <a:latin typeface="+mn-lt"/>
                <a:ea typeface="PMingLiU" pitchFamily="18" charset="-120"/>
                <a:cs typeface="Arial" charset="0"/>
              </a:rPr>
              <a:t>Management</a:t>
            </a:r>
          </a:p>
        </p:txBody>
      </p:sp>
      <p:sp>
        <p:nvSpPr>
          <p:cNvPr id="821263" name="Oval 15"/>
          <p:cNvSpPr>
            <a:spLocks noChangeArrowheads="1"/>
          </p:cNvSpPr>
          <p:nvPr/>
        </p:nvSpPr>
        <p:spPr bwMode="auto">
          <a:xfrm>
            <a:off x="1600200" y="1219200"/>
            <a:ext cx="4724400" cy="4724400"/>
          </a:xfrm>
          <a:prstGeom prst="ellipse">
            <a:avLst/>
          </a:prstGeom>
          <a:noFill/>
          <a:ln w="76200">
            <a:solidFill>
              <a:srgbClr val="FF0000"/>
            </a:solidFill>
            <a:headEnd/>
            <a:tailEnd/>
          </a:ln>
        </p:spPr>
        <p:style>
          <a:lnRef idx="2">
            <a:schemeClr val="dk1"/>
          </a:lnRef>
          <a:fillRef idx="1">
            <a:schemeClr val="lt1"/>
          </a:fillRef>
          <a:effectRef idx="0">
            <a:schemeClr val="dk1"/>
          </a:effectRef>
          <a:fontRef idx="minor">
            <a:schemeClr val="dk1"/>
          </a:fontRef>
        </p:style>
        <p:txBody>
          <a:bodyPr wrap="none" anchor="ctr"/>
          <a:lstStyle/>
          <a:p>
            <a:endParaRPr lang="zh-TW" altLang="en-US" sz="2000">
              <a:latin typeface="+mn-lt"/>
            </a:endParaRPr>
          </a:p>
        </p:txBody>
      </p:sp>
      <p:sp>
        <p:nvSpPr>
          <p:cNvPr id="821264" name="Rectangle 16"/>
          <p:cNvSpPr>
            <a:spLocks noChangeArrowheads="1"/>
          </p:cNvSpPr>
          <p:nvPr/>
        </p:nvSpPr>
        <p:spPr bwMode="auto">
          <a:xfrm>
            <a:off x="6857999" y="1960179"/>
            <a:ext cx="1752601" cy="651641"/>
          </a:xfrm>
          <a:prstGeom prst="rect">
            <a:avLst/>
          </a:prstGeom>
          <a:solidFill>
            <a:schemeClr val="accent2">
              <a:lumMod val="40000"/>
              <a:lumOff val="60000"/>
            </a:schemeClr>
          </a:solidFill>
          <a:ln>
            <a:noFill/>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en-US" altLang="zh-TW" sz="2000" dirty="0">
                <a:latin typeface="+mn-lt"/>
                <a:ea typeface="PMingLiU" pitchFamily="18" charset="-120"/>
              </a:rPr>
              <a:t>Sales</a:t>
            </a:r>
          </a:p>
        </p:txBody>
      </p:sp>
      <p:sp>
        <p:nvSpPr>
          <p:cNvPr id="821265" name="Rectangle 17"/>
          <p:cNvSpPr>
            <a:spLocks noChangeArrowheads="1"/>
          </p:cNvSpPr>
          <p:nvPr/>
        </p:nvSpPr>
        <p:spPr bwMode="auto">
          <a:xfrm>
            <a:off x="6844862" y="1219200"/>
            <a:ext cx="1752600" cy="609600"/>
          </a:xfrm>
          <a:prstGeom prst="rect">
            <a:avLst/>
          </a:prstGeom>
          <a:solidFill>
            <a:schemeClr val="accent2">
              <a:lumMod val="40000"/>
              <a:lumOff val="60000"/>
            </a:schemeClr>
          </a:solidFill>
          <a:ln>
            <a:noFill/>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en-US" altLang="zh-TW" sz="2000">
                <a:latin typeface="+mn-lt"/>
                <a:ea typeface="PMingLiU" pitchFamily="18" charset="-120"/>
              </a:rPr>
              <a:t>Trading</a:t>
            </a:r>
          </a:p>
        </p:txBody>
      </p:sp>
      <p:sp>
        <p:nvSpPr>
          <p:cNvPr id="821266" name="Oval 18"/>
          <p:cNvSpPr>
            <a:spLocks noChangeArrowheads="1"/>
          </p:cNvSpPr>
          <p:nvPr/>
        </p:nvSpPr>
        <p:spPr bwMode="auto">
          <a:xfrm>
            <a:off x="3766645" y="3620814"/>
            <a:ext cx="1371600" cy="1066800"/>
          </a:xfrm>
          <a:prstGeom prst="ellipse">
            <a:avLst/>
          </a:prstGeom>
          <a:solidFill>
            <a:schemeClr val="accent4">
              <a:lumMod val="40000"/>
              <a:lumOff val="60000"/>
            </a:schemeClr>
          </a:solidFill>
          <a:ln>
            <a:no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ltLang="zh-TW" sz="2000">
                <a:latin typeface="+mn-lt"/>
                <a:ea typeface="PMingLiU" pitchFamily="18" charset="-120"/>
                <a:cs typeface="Arial" charset="0"/>
              </a:rPr>
              <a:t>Derivatives</a:t>
            </a:r>
          </a:p>
        </p:txBody>
      </p:sp>
      <p:sp>
        <p:nvSpPr>
          <p:cNvPr id="22"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What do Investments Banks 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1257"/>
                                        </p:tgtEl>
                                        <p:attrNameLst>
                                          <p:attrName>style.visibility</p:attrName>
                                        </p:attrNameLst>
                                      </p:cBhvr>
                                      <p:to>
                                        <p:strVal val="visible"/>
                                      </p:to>
                                    </p:set>
                                    <p:animEffect transition="in" filter="fade">
                                      <p:cBhvr>
                                        <p:cTn id="7" dur="500"/>
                                        <p:tgtEl>
                                          <p:spTgt spid="8212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21258"/>
                                        </p:tgtEl>
                                        <p:attrNameLst>
                                          <p:attrName>style.visibility</p:attrName>
                                        </p:attrNameLst>
                                      </p:cBhvr>
                                      <p:to>
                                        <p:strVal val="visible"/>
                                      </p:to>
                                    </p:set>
                                    <p:animEffect transition="in" filter="fade">
                                      <p:cBhvr>
                                        <p:cTn id="12" dur="500"/>
                                        <p:tgtEl>
                                          <p:spTgt spid="82125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21259"/>
                                        </p:tgtEl>
                                        <p:attrNameLst>
                                          <p:attrName>style.visibility</p:attrName>
                                        </p:attrNameLst>
                                      </p:cBhvr>
                                      <p:to>
                                        <p:strVal val="visible"/>
                                      </p:to>
                                    </p:set>
                                    <p:animEffect transition="in" filter="fade">
                                      <p:cBhvr>
                                        <p:cTn id="17" dur="500"/>
                                        <p:tgtEl>
                                          <p:spTgt spid="82125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21266"/>
                                        </p:tgtEl>
                                        <p:attrNameLst>
                                          <p:attrName>style.visibility</p:attrName>
                                        </p:attrNameLst>
                                      </p:cBhvr>
                                      <p:to>
                                        <p:strVal val="visible"/>
                                      </p:to>
                                    </p:set>
                                    <p:animEffect transition="in" filter="fade">
                                      <p:cBhvr>
                                        <p:cTn id="22" dur="500"/>
                                        <p:tgtEl>
                                          <p:spTgt spid="82126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21254"/>
                                        </p:tgtEl>
                                        <p:attrNameLst>
                                          <p:attrName>style.visibility</p:attrName>
                                        </p:attrNameLst>
                                      </p:cBhvr>
                                      <p:to>
                                        <p:strVal val="visible"/>
                                      </p:to>
                                    </p:set>
                                    <p:animEffect transition="in" filter="fade">
                                      <p:cBhvr>
                                        <p:cTn id="27" dur="500"/>
                                        <p:tgtEl>
                                          <p:spTgt spid="82125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21255"/>
                                        </p:tgtEl>
                                        <p:attrNameLst>
                                          <p:attrName>style.visibility</p:attrName>
                                        </p:attrNameLst>
                                      </p:cBhvr>
                                      <p:to>
                                        <p:strVal val="visible"/>
                                      </p:to>
                                    </p:set>
                                    <p:animEffect transition="in" filter="fade">
                                      <p:cBhvr>
                                        <p:cTn id="32" dur="500"/>
                                        <p:tgtEl>
                                          <p:spTgt spid="82125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21263"/>
                                        </p:tgtEl>
                                        <p:attrNameLst>
                                          <p:attrName>style.visibility</p:attrName>
                                        </p:attrNameLst>
                                      </p:cBhvr>
                                      <p:to>
                                        <p:strVal val="visible"/>
                                      </p:to>
                                    </p:set>
                                    <p:animEffect transition="in" filter="fade">
                                      <p:cBhvr>
                                        <p:cTn id="37" dur="500"/>
                                        <p:tgtEl>
                                          <p:spTgt spid="82126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21251"/>
                                        </p:tgtEl>
                                        <p:attrNameLst>
                                          <p:attrName>style.visibility</p:attrName>
                                        </p:attrNameLst>
                                      </p:cBhvr>
                                      <p:to>
                                        <p:strVal val="visible"/>
                                      </p:to>
                                    </p:set>
                                    <p:animEffect transition="in" filter="fade">
                                      <p:cBhvr>
                                        <p:cTn id="42" dur="500"/>
                                        <p:tgtEl>
                                          <p:spTgt spid="82125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21252"/>
                                        </p:tgtEl>
                                        <p:attrNameLst>
                                          <p:attrName>style.visibility</p:attrName>
                                        </p:attrNameLst>
                                      </p:cBhvr>
                                      <p:to>
                                        <p:strVal val="visible"/>
                                      </p:to>
                                    </p:set>
                                    <p:animEffect transition="in" filter="fade">
                                      <p:cBhvr>
                                        <p:cTn id="47" dur="500"/>
                                        <p:tgtEl>
                                          <p:spTgt spid="82125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21253"/>
                                        </p:tgtEl>
                                        <p:attrNameLst>
                                          <p:attrName>style.visibility</p:attrName>
                                        </p:attrNameLst>
                                      </p:cBhvr>
                                      <p:to>
                                        <p:strVal val="visible"/>
                                      </p:to>
                                    </p:set>
                                    <p:animEffect transition="in" filter="fade">
                                      <p:cBhvr>
                                        <p:cTn id="52" dur="500"/>
                                        <p:tgtEl>
                                          <p:spTgt spid="82125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21265"/>
                                        </p:tgtEl>
                                        <p:attrNameLst>
                                          <p:attrName>style.visibility</p:attrName>
                                        </p:attrNameLst>
                                      </p:cBhvr>
                                      <p:to>
                                        <p:strVal val="visible"/>
                                      </p:to>
                                    </p:set>
                                    <p:animEffect transition="in" filter="fade">
                                      <p:cBhvr>
                                        <p:cTn id="57" dur="500"/>
                                        <p:tgtEl>
                                          <p:spTgt spid="82126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21264"/>
                                        </p:tgtEl>
                                        <p:attrNameLst>
                                          <p:attrName>style.visibility</p:attrName>
                                        </p:attrNameLst>
                                      </p:cBhvr>
                                      <p:to>
                                        <p:strVal val="visible"/>
                                      </p:to>
                                    </p:set>
                                    <p:animEffect transition="in" filter="fade">
                                      <p:cBhvr>
                                        <p:cTn id="62" dur="500"/>
                                        <p:tgtEl>
                                          <p:spTgt spid="82126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21256"/>
                                        </p:tgtEl>
                                        <p:attrNameLst>
                                          <p:attrName>style.visibility</p:attrName>
                                        </p:attrNameLst>
                                      </p:cBhvr>
                                      <p:to>
                                        <p:strVal val="visible"/>
                                      </p:to>
                                    </p:set>
                                    <p:animEffect transition="in" filter="fade">
                                      <p:cBhvr>
                                        <p:cTn id="67" dur="500"/>
                                        <p:tgtEl>
                                          <p:spTgt spid="82125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21262"/>
                                        </p:tgtEl>
                                        <p:attrNameLst>
                                          <p:attrName>style.visibility</p:attrName>
                                        </p:attrNameLst>
                                      </p:cBhvr>
                                      <p:to>
                                        <p:strVal val="visible"/>
                                      </p:to>
                                    </p:set>
                                    <p:animEffect transition="in" filter="fade">
                                      <p:cBhvr>
                                        <p:cTn id="72" dur="500"/>
                                        <p:tgtEl>
                                          <p:spTgt spid="82126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821261"/>
                                        </p:tgtEl>
                                        <p:attrNameLst>
                                          <p:attrName>style.visibility</p:attrName>
                                        </p:attrNameLst>
                                      </p:cBhvr>
                                      <p:to>
                                        <p:strVal val="visible"/>
                                      </p:to>
                                    </p:set>
                                    <p:animEffect transition="in" filter="fade">
                                      <p:cBhvr>
                                        <p:cTn id="77" dur="500"/>
                                        <p:tgtEl>
                                          <p:spTgt spid="82126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821260"/>
                                        </p:tgtEl>
                                        <p:attrNameLst>
                                          <p:attrName>style.visibility</p:attrName>
                                        </p:attrNameLst>
                                      </p:cBhvr>
                                      <p:to>
                                        <p:strVal val="visible"/>
                                      </p:to>
                                    </p:set>
                                    <p:animEffect transition="in" filter="fade">
                                      <p:cBhvr>
                                        <p:cTn id="82" dur="500"/>
                                        <p:tgtEl>
                                          <p:spTgt spid="821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251" grpId="0" animBg="1"/>
      <p:bldP spid="821252" grpId="0" animBg="1"/>
      <p:bldP spid="821253" grpId="0" animBg="1"/>
      <p:bldP spid="821254" grpId="0" animBg="1"/>
      <p:bldP spid="821255" grpId="0" animBg="1"/>
      <p:bldP spid="821256" grpId="0" animBg="1"/>
      <p:bldP spid="821257" grpId="0" animBg="1"/>
      <p:bldP spid="821258" grpId="0" animBg="1"/>
      <p:bldP spid="821259" grpId="0" animBg="1"/>
      <p:bldP spid="821260" grpId="0" animBg="1"/>
      <p:bldP spid="821261" grpId="0" animBg="1"/>
      <p:bldP spid="821262" grpId="0" animBg="1"/>
      <p:bldP spid="821263" grpId="0" animBg="1"/>
      <p:bldP spid="821264" grpId="0" animBg="1"/>
      <p:bldP spid="821265" grpId="0" animBg="1"/>
      <p:bldP spid="82126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Investment banks in Asia: recent trends, issues, implications?</a:t>
            </a:r>
          </a:p>
        </p:txBody>
      </p:sp>
      <p:sp>
        <p:nvSpPr>
          <p:cNvPr id="3" name="Content Placeholder 2"/>
          <p:cNvSpPr>
            <a:spLocks noGrp="1"/>
          </p:cNvSpPr>
          <p:nvPr>
            <p:ph idx="1"/>
          </p:nvPr>
        </p:nvSpPr>
        <p:spPr/>
        <p:txBody>
          <a:bodyPr/>
          <a:lstStyle/>
          <a:p>
            <a:r>
              <a:rPr lang="en-US" dirty="0" smtClean="0"/>
              <a:t>Group 8</a:t>
            </a:r>
          </a:p>
          <a:p>
            <a:r>
              <a:rPr lang="en-US" dirty="0" smtClean="0"/>
              <a:t>Video link</a:t>
            </a:r>
          </a:p>
          <a:p>
            <a:r>
              <a:rPr lang="en-US" dirty="0">
                <a:hlinkClick r:id="rId2"/>
              </a:rPr>
              <a:t>https://</a:t>
            </a:r>
            <a:r>
              <a:rPr lang="en-US" dirty="0" smtClean="0">
                <a:hlinkClick r:id="rId2"/>
              </a:rPr>
              <a:t>www.youtube.com/watch?v=dThut_z5LOY</a:t>
            </a:r>
            <a:endParaRPr lang="en-US" dirty="0" smtClean="0"/>
          </a:p>
          <a:p>
            <a:r>
              <a:rPr lang="en-US" dirty="0" smtClean="0"/>
              <a:t>Article link</a:t>
            </a:r>
          </a:p>
          <a:p>
            <a:r>
              <a:rPr lang="en-US" dirty="0">
                <a:hlinkClick r:id="rId3"/>
              </a:rPr>
              <a:t>https://</a:t>
            </a:r>
            <a:r>
              <a:rPr lang="en-US" dirty="0" smtClean="0">
                <a:hlinkClick r:id="rId3"/>
              </a:rPr>
              <a:t>www.bloomberg.com/news/articles/2021-02-24/credit-suisse-ubs-move-bankers-to-mainland-china-from-hong-kong</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40815C2-B05F-4824-A073-673FC6D3ECD8}" type="slidenum">
              <a:rPr lang="en-US" altLang="en-US" smtClean="0"/>
              <a:pPr/>
              <a:t>26</a:t>
            </a:fld>
            <a:endParaRPr lang="en-US" altLang="en-US"/>
          </a:p>
        </p:txBody>
      </p:sp>
      <p:sp>
        <p:nvSpPr>
          <p:cNvPr id="5" name="Footer Placeholder 4"/>
          <p:cNvSpPr>
            <a:spLocks noGrp="1"/>
          </p:cNvSpPr>
          <p:nvPr>
            <p:ph type="ftr" sz="quarter" idx="11"/>
          </p:nvPr>
        </p:nvSpPr>
        <p:spPr/>
        <p:txBody>
          <a:bodyPr/>
          <a:lstStyle/>
          <a:p>
            <a:r>
              <a:rPr lang="en-US" altLang="en-US" smtClean="0"/>
              <a:t>Veronique Lafon-Vinais</a:t>
            </a:r>
            <a:endParaRPr lang="en-US" altLang="en-US"/>
          </a:p>
        </p:txBody>
      </p:sp>
    </p:spTree>
    <p:extLst>
      <p:ext uri="{BB962C8B-B14F-4D97-AF65-F5344CB8AC3E}">
        <p14:creationId xmlns:p14="http://schemas.microsoft.com/office/powerpoint/2010/main" val="28812825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TW" dirty="0"/>
              <a:t>Test Your Understanding</a:t>
            </a:r>
            <a:endParaRPr lang="zh-TW" altLang="en-US" dirty="0"/>
          </a:p>
        </p:txBody>
      </p:sp>
      <p:sp>
        <p:nvSpPr>
          <p:cNvPr id="7" name="Content Placeholder 6"/>
          <p:cNvSpPr>
            <a:spLocks noGrp="1"/>
          </p:cNvSpPr>
          <p:nvPr>
            <p:ph sz="half" idx="1"/>
          </p:nvPr>
        </p:nvSpPr>
        <p:spPr>
          <a:xfrm>
            <a:off x="152400" y="1828800"/>
            <a:ext cx="4876800" cy="4297363"/>
          </a:xfrm>
        </p:spPr>
        <p:txBody>
          <a:bodyPr/>
          <a:lstStyle/>
          <a:p>
            <a:pPr lvl="0">
              <a:lnSpc>
                <a:spcPct val="100000"/>
              </a:lnSpc>
            </a:pPr>
            <a:r>
              <a:rPr lang="en-US" altLang="zh-TW" dirty="0"/>
              <a:t>Financial institutions like Schwab which simply execute clients orders are an example of:</a:t>
            </a:r>
            <a:endParaRPr lang="zh-TW" altLang="zh-TW" dirty="0"/>
          </a:p>
          <a:p>
            <a:pPr lvl="1">
              <a:lnSpc>
                <a:spcPct val="100000"/>
              </a:lnSpc>
            </a:pPr>
            <a:r>
              <a:rPr lang="en-US" altLang="zh-TW" dirty="0"/>
              <a:t>Full service brokers</a:t>
            </a:r>
            <a:endParaRPr lang="zh-TW" altLang="zh-TW" dirty="0"/>
          </a:p>
          <a:p>
            <a:pPr lvl="1">
              <a:lnSpc>
                <a:spcPct val="100000"/>
              </a:lnSpc>
            </a:pPr>
            <a:r>
              <a:rPr lang="en-US" altLang="zh-TW" dirty="0"/>
              <a:t>Discount brokers</a:t>
            </a:r>
            <a:endParaRPr lang="zh-TW" altLang="zh-TW" dirty="0"/>
          </a:p>
          <a:p>
            <a:pPr lvl="1">
              <a:lnSpc>
                <a:spcPct val="100000"/>
              </a:lnSpc>
            </a:pPr>
            <a:r>
              <a:rPr lang="en-US" altLang="zh-TW" dirty="0"/>
              <a:t>Investment banking boutiques</a:t>
            </a:r>
            <a:endParaRPr lang="zh-TW" altLang="zh-TW" dirty="0"/>
          </a:p>
          <a:p>
            <a:pPr>
              <a:lnSpc>
                <a:spcPct val="100000"/>
              </a:lnSpc>
            </a:pPr>
            <a:r>
              <a:rPr lang="en-US" altLang="zh-TW" dirty="0"/>
              <a:t>What is the purpose of Chinese Walls?</a:t>
            </a:r>
          </a:p>
          <a:p>
            <a:pPr lvl="1">
              <a:lnSpc>
                <a:spcPct val="100000"/>
              </a:lnSpc>
            </a:pPr>
            <a:r>
              <a:rPr lang="en-US" altLang="zh-TW" dirty="0"/>
              <a:t>Preventing insider trading</a:t>
            </a:r>
          </a:p>
          <a:p>
            <a:pPr lvl="1">
              <a:lnSpc>
                <a:spcPct val="100000"/>
              </a:lnSpc>
            </a:pPr>
            <a:r>
              <a:rPr lang="en-US" altLang="zh-TW" dirty="0"/>
              <a:t>Preventing leakage of price sensitive information</a:t>
            </a:r>
          </a:p>
          <a:p>
            <a:pPr lvl="1">
              <a:lnSpc>
                <a:spcPct val="100000"/>
              </a:lnSpc>
            </a:pPr>
            <a:r>
              <a:rPr lang="en-US" altLang="zh-TW" dirty="0"/>
              <a:t>Both of the above</a:t>
            </a:r>
          </a:p>
          <a:p>
            <a:pPr lvl="1">
              <a:lnSpc>
                <a:spcPct val="100000"/>
              </a:lnSpc>
            </a:pPr>
            <a:r>
              <a:rPr lang="en-US" altLang="zh-TW" dirty="0"/>
              <a:t>None of the above		</a:t>
            </a:r>
            <a:endParaRPr lang="zh-TW" altLang="en-US" dirty="0"/>
          </a:p>
        </p:txBody>
      </p:sp>
      <p:sp>
        <p:nvSpPr>
          <p:cNvPr id="4" name="Slide Number Placeholder 3"/>
          <p:cNvSpPr>
            <a:spLocks noGrp="1"/>
          </p:cNvSpPr>
          <p:nvPr>
            <p:ph type="sldNum" sz="quarter" idx="10"/>
          </p:nvPr>
        </p:nvSpPr>
        <p:spPr/>
        <p:txBody>
          <a:bodyPr/>
          <a:lstStyle/>
          <a:p>
            <a:fld id="{640815C2-B05F-4824-A073-673FC6D3ECD8}" type="slidenum">
              <a:rPr lang="en-US" altLang="en-US" smtClean="0"/>
              <a:pPr/>
              <a:t>27</a:t>
            </a:fld>
            <a:endParaRPr lang="en-US" altLang="en-US"/>
          </a:p>
        </p:txBody>
      </p:sp>
      <p:sp>
        <p:nvSpPr>
          <p:cNvPr id="5" name="Footer Placeholder 4"/>
          <p:cNvSpPr>
            <a:spLocks noGrp="1"/>
          </p:cNvSpPr>
          <p:nvPr>
            <p:ph type="ftr" sz="quarter" idx="11"/>
          </p:nvPr>
        </p:nvSpPr>
        <p:spPr/>
        <p:txBody>
          <a:bodyPr/>
          <a:lstStyle/>
          <a:p>
            <a:r>
              <a:rPr lang="en-US" altLang="zh-TW" dirty="0"/>
              <a:t>What do Investments Banks do?</a:t>
            </a:r>
          </a:p>
        </p:txBody>
      </p:sp>
      <p:pic>
        <p:nvPicPr>
          <p:cNvPr id="9" name="Picture 3" descr="C:\Users\Wolfgang\Documents\ED.PRES\06_Purchased Copyrighted Contend\istockphoto\iStock_000008335931Small.jpg"/>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920353" y="1905000"/>
            <a:ext cx="3854830" cy="3581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E70A5-DE1E-4D17-A2FB-AB8A3F47960B}"/>
              </a:ext>
            </a:extLst>
          </p:cNvPr>
          <p:cNvSpPr>
            <a:spLocks noGrp="1"/>
          </p:cNvSpPr>
          <p:nvPr>
            <p:ph type="title"/>
          </p:nvPr>
        </p:nvSpPr>
        <p:spPr/>
        <p:txBody>
          <a:bodyPr/>
          <a:lstStyle/>
          <a:p>
            <a:r>
              <a:rPr lang="en-US" dirty="0" smtClean="0"/>
              <a:t>Summary (KLOs) </a:t>
            </a:r>
            <a:endParaRPr lang="en-US" dirty="0"/>
          </a:p>
        </p:txBody>
      </p:sp>
      <p:sp>
        <p:nvSpPr>
          <p:cNvPr id="3" name="Content Placeholder 2">
            <a:extLst>
              <a:ext uri="{FF2B5EF4-FFF2-40B4-BE49-F238E27FC236}">
                <a16:creationId xmlns:a16="http://schemas.microsoft.com/office/drawing/2014/main" id="{347AB1EE-D96E-4781-A43B-2ECA6E4A430A}"/>
              </a:ext>
            </a:extLst>
          </p:cNvPr>
          <p:cNvSpPr>
            <a:spLocks noGrp="1"/>
          </p:cNvSpPr>
          <p:nvPr>
            <p:ph idx="1"/>
          </p:nvPr>
        </p:nvSpPr>
        <p:spPr/>
        <p:txBody>
          <a:bodyPr/>
          <a:lstStyle/>
          <a:p>
            <a:r>
              <a:rPr lang="en-US" dirty="0" smtClean="0"/>
              <a:t>Understanding the core services of IBs</a:t>
            </a:r>
            <a:endParaRPr lang="en-US" dirty="0"/>
          </a:p>
          <a:p>
            <a:r>
              <a:rPr lang="en-US" dirty="0"/>
              <a:t>Flow trading vs. Prop trading</a:t>
            </a:r>
          </a:p>
          <a:p>
            <a:r>
              <a:rPr lang="en-US" dirty="0"/>
              <a:t>information </a:t>
            </a:r>
            <a:r>
              <a:rPr lang="en-US" dirty="0" smtClean="0"/>
              <a:t>barriers (Chinese Wall) - purpose</a:t>
            </a:r>
            <a:endParaRPr lang="en-US" dirty="0"/>
          </a:p>
          <a:p>
            <a:endParaRPr lang="en-US" dirty="0"/>
          </a:p>
        </p:txBody>
      </p:sp>
      <p:sp>
        <p:nvSpPr>
          <p:cNvPr id="4" name="Slide Number Placeholder 3">
            <a:extLst>
              <a:ext uri="{FF2B5EF4-FFF2-40B4-BE49-F238E27FC236}">
                <a16:creationId xmlns:a16="http://schemas.microsoft.com/office/drawing/2014/main" id="{A5F62004-354C-4F3B-B42D-CE37BCA37163}"/>
              </a:ext>
            </a:extLst>
          </p:cNvPr>
          <p:cNvSpPr>
            <a:spLocks noGrp="1"/>
          </p:cNvSpPr>
          <p:nvPr>
            <p:ph type="sldNum" sz="quarter" idx="10"/>
          </p:nvPr>
        </p:nvSpPr>
        <p:spPr/>
        <p:txBody>
          <a:bodyPr/>
          <a:lstStyle/>
          <a:p>
            <a:fld id="{640815C2-B05F-4824-A073-673FC6D3ECD8}" type="slidenum">
              <a:rPr lang="en-US" altLang="en-US" smtClean="0"/>
              <a:pPr/>
              <a:t>28</a:t>
            </a:fld>
            <a:endParaRPr lang="en-US" altLang="en-US"/>
          </a:p>
        </p:txBody>
      </p:sp>
      <p:sp>
        <p:nvSpPr>
          <p:cNvPr id="5" name="Footer Placeholder 4">
            <a:extLst>
              <a:ext uri="{FF2B5EF4-FFF2-40B4-BE49-F238E27FC236}">
                <a16:creationId xmlns:a16="http://schemas.microsoft.com/office/drawing/2014/main" id="{15907DB3-68B1-45E6-81B9-82D3E0215111}"/>
              </a:ext>
            </a:extLst>
          </p:cNvPr>
          <p:cNvSpPr>
            <a:spLocks noGrp="1"/>
          </p:cNvSpPr>
          <p:nvPr>
            <p:ph type="ftr" sz="quarter" idx="11"/>
          </p:nvPr>
        </p:nvSpPr>
        <p:spPr/>
        <p:txBody>
          <a:bodyPr/>
          <a:lstStyle/>
          <a:p>
            <a:r>
              <a:rPr lang="en-US" altLang="en-US" dirty="0" smtClean="0"/>
              <a:t>Summary</a:t>
            </a:r>
            <a:endParaRPr lang="en-US" altLang="en-US" dirty="0"/>
          </a:p>
        </p:txBody>
      </p:sp>
    </p:spTree>
    <p:extLst>
      <p:ext uri="{BB962C8B-B14F-4D97-AF65-F5344CB8AC3E}">
        <p14:creationId xmlns:p14="http://schemas.microsoft.com/office/powerpoint/2010/main" val="15656130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2"/>
          <p:cNvSpPr>
            <a:spLocks noGrp="1" noChangeArrowheads="1"/>
          </p:cNvSpPr>
          <p:nvPr>
            <p:ph type="title"/>
          </p:nvPr>
        </p:nvSpPr>
        <p:spPr>
          <a:xfrm>
            <a:off x="609600" y="304800"/>
            <a:ext cx="7772400" cy="1143000"/>
          </a:xfrm>
        </p:spPr>
        <p:txBody>
          <a:bodyPr/>
          <a:lstStyle/>
          <a:p>
            <a:r>
              <a:rPr lang="en-US" altLang="zh-TW">
                <a:ea typeface="PMingLiU" pitchFamily="18" charset="-120"/>
              </a:rPr>
              <a:t>Actors in I-Banks</a:t>
            </a:r>
          </a:p>
        </p:txBody>
      </p:sp>
      <p:sp>
        <p:nvSpPr>
          <p:cNvPr id="818179" name="Rectangle 3"/>
          <p:cNvSpPr>
            <a:spLocks noGrp="1" noChangeArrowheads="1"/>
          </p:cNvSpPr>
          <p:nvPr>
            <p:ph idx="1"/>
          </p:nvPr>
        </p:nvSpPr>
        <p:spPr>
          <a:xfrm>
            <a:off x="685800" y="1676400"/>
            <a:ext cx="7772400" cy="4114800"/>
          </a:xfrm>
        </p:spPr>
        <p:txBody>
          <a:bodyPr/>
          <a:lstStyle/>
          <a:p>
            <a:r>
              <a:rPr lang="en-US" altLang="zh-TW" dirty="0">
                <a:ea typeface="PMingLiU" pitchFamily="18" charset="-120"/>
              </a:rPr>
              <a:t>Relationship Banker</a:t>
            </a:r>
          </a:p>
          <a:p>
            <a:r>
              <a:rPr lang="en-US" altLang="zh-TW" dirty="0">
                <a:ea typeface="PMingLiU" pitchFamily="18" charset="-120"/>
              </a:rPr>
              <a:t>Product Specialists</a:t>
            </a:r>
          </a:p>
          <a:p>
            <a:r>
              <a:rPr lang="en-US" altLang="zh-TW" dirty="0">
                <a:ea typeface="PMingLiU" pitchFamily="18" charset="-120"/>
              </a:rPr>
              <a:t>Corporate Finance &amp; IB</a:t>
            </a:r>
          </a:p>
          <a:p>
            <a:r>
              <a:rPr lang="en-US" altLang="zh-TW" dirty="0">
                <a:ea typeface="PMingLiU" pitchFamily="18" charset="-120"/>
              </a:rPr>
              <a:t>Sales </a:t>
            </a:r>
          </a:p>
          <a:p>
            <a:r>
              <a:rPr lang="en-US" altLang="zh-TW" dirty="0">
                <a:ea typeface="PMingLiU" pitchFamily="18" charset="-120"/>
              </a:rPr>
              <a:t>Trading</a:t>
            </a:r>
          </a:p>
          <a:p>
            <a:r>
              <a:rPr lang="en-US" altLang="zh-TW" dirty="0">
                <a:ea typeface="PMingLiU" pitchFamily="18" charset="-120"/>
              </a:rPr>
              <a:t>Other Key Players : Research, Credit, Risk Management, ALCO</a:t>
            </a:r>
          </a:p>
        </p:txBody>
      </p:sp>
      <p:sp>
        <p:nvSpPr>
          <p:cNvPr id="6" name="Slide Number Placeholder 5"/>
          <p:cNvSpPr>
            <a:spLocks noGrp="1"/>
          </p:cNvSpPr>
          <p:nvPr>
            <p:ph type="sldNum" sz="quarter" idx="10"/>
          </p:nvPr>
        </p:nvSpPr>
        <p:spPr/>
        <p:txBody>
          <a:bodyPr vert="horz" wrap="square" lIns="91440" tIns="45720" rIns="91440" bIns="45720" numCol="1" anchor="ctr" anchorCtr="0" compatLnSpc="1">
            <a:prstTxWarp prst="textNoShape">
              <a:avLst/>
            </a:prstTxWarp>
          </a:bodyPr>
          <a:lstStyle/>
          <a:p>
            <a:fld id="{4CDEDE6F-1C7C-4A1A-9E8F-E63FD05CC4ED}" type="slidenum">
              <a:rPr lang="en-US" altLang="en-US" sz="1400"/>
              <a:pPr/>
              <a:t>29</a:t>
            </a:fld>
            <a:endParaRPr lang="en-US" altLang="en-US" sz="1400"/>
          </a:p>
        </p:txBody>
      </p:sp>
      <p:sp>
        <p:nvSpPr>
          <p:cNvPr id="8"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What do Investments Banks 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8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81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81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81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81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181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817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Course map</a:t>
            </a:r>
            <a:endParaRPr lang="zh-TW" altLang="en-US" dirty="0"/>
          </a:p>
        </p:txBody>
      </p:sp>
      <p:sp>
        <p:nvSpPr>
          <p:cNvPr id="3" name="Slide Number Placeholder 2"/>
          <p:cNvSpPr>
            <a:spLocks noGrp="1"/>
          </p:cNvSpPr>
          <p:nvPr>
            <p:ph type="sldNum" sz="quarter" idx="10"/>
          </p:nvPr>
        </p:nvSpPr>
        <p:spPr/>
        <p:txBody>
          <a:bodyPr/>
          <a:lstStyle/>
          <a:p>
            <a:fld id="{15245A1B-565C-4CC5-845E-37DFA763C3E7}" type="slidenum">
              <a:rPr lang="en-US" altLang="en-US" smtClean="0"/>
              <a:pPr/>
              <a:t>3</a:t>
            </a:fld>
            <a:endParaRPr lang="en-US" altLang="en-US"/>
          </a:p>
        </p:txBody>
      </p:sp>
      <p:sp>
        <p:nvSpPr>
          <p:cNvPr id="5" name="Rectangle 3"/>
          <p:cNvSpPr>
            <a:spLocks noChangeArrowheads="1"/>
          </p:cNvSpPr>
          <p:nvPr/>
        </p:nvSpPr>
        <p:spPr bwMode="auto">
          <a:xfrm>
            <a:off x="228600" y="3429000"/>
            <a:ext cx="1752600" cy="9144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Sell Side</a:t>
            </a:r>
          </a:p>
        </p:txBody>
      </p:sp>
      <p:cxnSp>
        <p:nvCxnSpPr>
          <p:cNvPr id="6" name="AutoShape 6"/>
          <p:cNvCxnSpPr>
            <a:cxnSpLocks noChangeShapeType="1"/>
            <a:endCxn id="5" idx="0"/>
          </p:cNvCxnSpPr>
          <p:nvPr/>
        </p:nvCxnSpPr>
        <p:spPr bwMode="auto">
          <a:xfrm rot="5400000">
            <a:off x="1466850" y="2838450"/>
            <a:ext cx="228600" cy="952500"/>
          </a:xfrm>
          <a:prstGeom prst="bentConnector3">
            <a:avLst>
              <a:gd name="adj1" fmla="val 50000"/>
            </a:avLst>
          </a:prstGeom>
          <a:noFill/>
          <a:ln w="9525">
            <a:solidFill>
              <a:schemeClr val="tx1"/>
            </a:solidFill>
            <a:miter lim="800000"/>
            <a:headEnd/>
            <a:tailEnd type="triangle" w="med" len="med"/>
          </a:ln>
        </p:spPr>
      </p:cxnSp>
      <p:sp>
        <p:nvSpPr>
          <p:cNvPr id="9" name="Rectangle 16"/>
          <p:cNvSpPr>
            <a:spLocks noChangeArrowheads="1"/>
          </p:cNvSpPr>
          <p:nvPr/>
        </p:nvSpPr>
        <p:spPr bwMode="auto">
          <a:xfrm>
            <a:off x="304800" y="1676400"/>
            <a:ext cx="3505200" cy="15240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Financial Institutions</a:t>
            </a:r>
          </a:p>
        </p:txBody>
      </p:sp>
      <p:sp>
        <p:nvSpPr>
          <p:cNvPr id="10"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CN" dirty="0">
                <a:ea typeface="SimSun" pitchFamily="2" charset="-122"/>
              </a:rPr>
              <a:t>Overview</a:t>
            </a:r>
          </a:p>
        </p:txBody>
      </p:sp>
      <p:sp>
        <p:nvSpPr>
          <p:cNvPr id="12" name="Rectangle 8"/>
          <p:cNvSpPr>
            <a:spLocks noChangeArrowheads="1"/>
          </p:cNvSpPr>
          <p:nvPr/>
        </p:nvSpPr>
        <p:spPr bwMode="auto">
          <a:xfrm>
            <a:off x="457200" y="5181600"/>
            <a:ext cx="1447800" cy="914400"/>
          </a:xfrm>
          <a:prstGeom prst="rect">
            <a:avLst/>
          </a:prstGeom>
          <a:solidFill>
            <a:srgbClr val="FF99FF"/>
          </a:solidFill>
          <a:ln w="9525">
            <a:solidFill>
              <a:schemeClr val="tx1"/>
            </a:solidFill>
            <a:miter lim="800000"/>
            <a:headEnd/>
            <a:tailEnd/>
          </a:ln>
        </p:spPr>
        <p:txBody>
          <a:bodyPr anchor="ctr"/>
          <a:lstStyle/>
          <a:p>
            <a:pPr algn="ctr"/>
            <a:r>
              <a:rPr lang="en-US" altLang="zh-CN" dirty="0">
                <a:ea typeface="SimSun" pitchFamily="2" charset="-122"/>
              </a:rPr>
              <a:t>Investment Banking</a:t>
            </a:r>
          </a:p>
        </p:txBody>
      </p:sp>
      <p:cxnSp>
        <p:nvCxnSpPr>
          <p:cNvPr id="13" name="AutoShape 10"/>
          <p:cNvCxnSpPr>
            <a:cxnSpLocks noChangeShapeType="1"/>
            <a:stCxn id="5" idx="2"/>
            <a:endCxn id="12" idx="1"/>
          </p:cNvCxnSpPr>
          <p:nvPr/>
        </p:nvCxnSpPr>
        <p:spPr bwMode="auto">
          <a:xfrm rot="5400000">
            <a:off x="133350" y="4667250"/>
            <a:ext cx="1295400" cy="647700"/>
          </a:xfrm>
          <a:prstGeom prst="bentConnector4">
            <a:avLst>
              <a:gd name="adj1" fmla="val 32353"/>
              <a:gd name="adj2" fmla="val 135294"/>
            </a:avLst>
          </a:prstGeom>
          <a:noFill/>
          <a:ln w="9525">
            <a:solidFill>
              <a:schemeClr val="tx1"/>
            </a:solidFill>
            <a:miter lim="800000"/>
            <a:headEnd/>
            <a:tailEnd type="triangle" w="med" len="med"/>
          </a:ln>
        </p:spPr>
      </p:cxnSp>
      <p:sp>
        <p:nvSpPr>
          <p:cNvPr id="14" name="Rectangle 13"/>
          <p:cNvSpPr/>
          <p:nvPr/>
        </p:nvSpPr>
        <p:spPr>
          <a:xfrm>
            <a:off x="2209800" y="3505200"/>
            <a:ext cx="6705600" cy="2895600"/>
          </a:xfrm>
          <a:prstGeom prst="rect">
            <a:avLst/>
          </a:prstGeom>
          <a:solidFill>
            <a:schemeClr val="accent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636587" indent="-457200">
              <a:buFont typeface="+mj-lt"/>
              <a:buAutoNum type="arabicPeriod"/>
            </a:pPr>
            <a:r>
              <a:rPr lang="en-US" altLang="zh-TW" sz="2000" b="1" dirty="0">
                <a:solidFill>
                  <a:schemeClr val="accent2">
                    <a:lumMod val="75000"/>
                  </a:schemeClr>
                </a:solidFill>
              </a:rPr>
              <a:t>What are Investment Banks?</a:t>
            </a:r>
          </a:p>
          <a:p>
            <a:pPr marL="636587" indent="-457200">
              <a:lnSpc>
                <a:spcPct val="200000"/>
              </a:lnSpc>
              <a:buFont typeface="+mj-lt"/>
              <a:buAutoNum type="arabicPeriod"/>
            </a:pPr>
            <a:r>
              <a:rPr lang="en-US" altLang="zh-TW" sz="2000" dirty="0">
                <a:solidFill>
                  <a:sysClr val="windowText" lastClr="000000"/>
                </a:solidFill>
              </a:rPr>
              <a:t>What do Investments Banks do?</a:t>
            </a:r>
          </a:p>
          <a:p>
            <a:pPr marL="636587" indent="-457200">
              <a:lnSpc>
                <a:spcPct val="200000"/>
              </a:lnSpc>
              <a:buFont typeface="+mj-lt"/>
              <a:buAutoNum type="arabicPeriod"/>
            </a:pPr>
            <a:r>
              <a:rPr lang="en-US" altLang="zh-TW" sz="2000" dirty="0">
                <a:solidFill>
                  <a:sysClr val="windowText" lastClr="000000"/>
                </a:solidFill>
              </a:rPr>
              <a:t>Investment Banks vs. Commercial Banks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dissolv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p:cNvSpPr>
            <a:spLocks noGrp="1" noChangeArrowheads="1"/>
          </p:cNvSpPr>
          <p:nvPr>
            <p:ph type="title"/>
          </p:nvPr>
        </p:nvSpPr>
        <p:spPr/>
        <p:txBody>
          <a:bodyPr/>
          <a:lstStyle/>
          <a:p>
            <a:r>
              <a:rPr lang="en-US" altLang="zh-TW"/>
              <a:t>Relationship Banker</a:t>
            </a:r>
          </a:p>
        </p:txBody>
      </p:sp>
      <p:sp>
        <p:nvSpPr>
          <p:cNvPr id="22" name="Slide Number Placeholder 5"/>
          <p:cNvSpPr>
            <a:spLocks noGrp="1"/>
          </p:cNvSpPr>
          <p:nvPr>
            <p:ph type="sldNum" sz="quarter" idx="10"/>
          </p:nvPr>
        </p:nvSpPr>
        <p:spPr/>
        <p:txBody>
          <a:bodyPr vert="horz" wrap="square" lIns="91440" tIns="45720" rIns="91440" bIns="45720" numCol="1" anchor="ctr" anchorCtr="0" compatLnSpc="1">
            <a:prstTxWarp prst="textNoShape">
              <a:avLst/>
            </a:prstTxWarp>
          </a:bodyPr>
          <a:lstStyle/>
          <a:p>
            <a:fld id="{71D15620-410B-4F67-B870-FF3AC549362F}" type="slidenum">
              <a:rPr lang="en-US" altLang="en-US" sz="1400"/>
              <a:pPr/>
              <a:t>30</a:t>
            </a:fld>
            <a:endParaRPr lang="en-US" altLang="en-US" sz="1400"/>
          </a:p>
        </p:txBody>
      </p:sp>
      <p:sp>
        <p:nvSpPr>
          <p:cNvPr id="823299" name="AutoShape 3"/>
          <p:cNvSpPr>
            <a:spLocks noChangeArrowheads="1"/>
          </p:cNvSpPr>
          <p:nvPr/>
        </p:nvSpPr>
        <p:spPr bwMode="auto">
          <a:xfrm>
            <a:off x="3581400" y="2971800"/>
            <a:ext cx="1905000" cy="1600200"/>
          </a:xfrm>
          <a:prstGeom prst="hexagon">
            <a:avLst/>
          </a:prstGeom>
          <a:solidFill>
            <a:schemeClr val="accent1">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b="1">
                <a:latin typeface="+mn-lt"/>
                <a:ea typeface="PMingLiU" pitchFamily="18" charset="-120"/>
                <a:cs typeface="Arial" charset="0"/>
              </a:rPr>
              <a:t>Banker</a:t>
            </a:r>
          </a:p>
        </p:txBody>
      </p:sp>
      <p:sp>
        <p:nvSpPr>
          <p:cNvPr id="823300" name="AutoShape 4"/>
          <p:cNvSpPr>
            <a:spLocks noChangeArrowheads="1"/>
          </p:cNvSpPr>
          <p:nvPr/>
        </p:nvSpPr>
        <p:spPr bwMode="auto">
          <a:xfrm>
            <a:off x="571500" y="3200400"/>
            <a:ext cx="1371600" cy="1143000"/>
          </a:xfrm>
          <a:prstGeom prst="roundRect">
            <a:avLst>
              <a:gd name="adj" fmla="val 16667"/>
            </a:avLst>
          </a:prstGeom>
          <a:solidFill>
            <a:schemeClr val="accent3">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a:latin typeface="+mn-lt"/>
                <a:ea typeface="PMingLiU" pitchFamily="18" charset="-120"/>
                <a:cs typeface="Arial" charset="0"/>
              </a:rPr>
              <a:t>Client</a:t>
            </a:r>
          </a:p>
        </p:txBody>
      </p:sp>
      <p:sp>
        <p:nvSpPr>
          <p:cNvPr id="823301" name="Oval 5"/>
          <p:cNvSpPr>
            <a:spLocks noChangeArrowheads="1"/>
          </p:cNvSpPr>
          <p:nvPr/>
        </p:nvSpPr>
        <p:spPr bwMode="auto">
          <a:xfrm>
            <a:off x="6781800" y="1638300"/>
            <a:ext cx="1752600" cy="1295400"/>
          </a:xfrm>
          <a:prstGeom prst="ellipse">
            <a:avLst/>
          </a:prstGeom>
          <a:solidFill>
            <a:schemeClr val="accent2">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dirty="0">
                <a:latin typeface="+mn-lt"/>
                <a:ea typeface="PMingLiU" pitchFamily="18" charset="-120"/>
                <a:cs typeface="Arial" charset="0"/>
              </a:rPr>
              <a:t>Product</a:t>
            </a:r>
          </a:p>
          <a:p>
            <a:pPr algn="ctr"/>
            <a:r>
              <a:rPr lang="en-US" altLang="zh-TW" sz="2000" dirty="0">
                <a:latin typeface="+mn-lt"/>
                <a:ea typeface="PMingLiU" pitchFamily="18" charset="-120"/>
                <a:cs typeface="Arial" charset="0"/>
              </a:rPr>
              <a:t>Specialist</a:t>
            </a:r>
          </a:p>
        </p:txBody>
      </p:sp>
      <p:sp>
        <p:nvSpPr>
          <p:cNvPr id="823302" name="Oval 6"/>
          <p:cNvSpPr>
            <a:spLocks noChangeArrowheads="1"/>
          </p:cNvSpPr>
          <p:nvPr/>
        </p:nvSpPr>
        <p:spPr bwMode="auto">
          <a:xfrm>
            <a:off x="6781800" y="3124200"/>
            <a:ext cx="1752600" cy="1295400"/>
          </a:xfrm>
          <a:prstGeom prst="ellipse">
            <a:avLst/>
          </a:prstGeom>
          <a:solidFill>
            <a:schemeClr val="accent2">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a:latin typeface="+mn-lt"/>
                <a:ea typeface="PMingLiU" pitchFamily="18" charset="-120"/>
                <a:cs typeface="Arial" charset="0"/>
              </a:rPr>
              <a:t>Product</a:t>
            </a:r>
          </a:p>
          <a:p>
            <a:pPr algn="ctr"/>
            <a:r>
              <a:rPr lang="en-US" altLang="zh-TW" sz="2000">
                <a:latin typeface="+mn-lt"/>
                <a:ea typeface="PMingLiU" pitchFamily="18" charset="-120"/>
                <a:cs typeface="Arial" charset="0"/>
              </a:rPr>
              <a:t>Specialist</a:t>
            </a:r>
          </a:p>
        </p:txBody>
      </p:sp>
      <p:sp>
        <p:nvSpPr>
          <p:cNvPr id="823303" name="Oval 7"/>
          <p:cNvSpPr>
            <a:spLocks noChangeArrowheads="1"/>
          </p:cNvSpPr>
          <p:nvPr/>
        </p:nvSpPr>
        <p:spPr bwMode="auto">
          <a:xfrm>
            <a:off x="6781800" y="4610100"/>
            <a:ext cx="1752600" cy="1295400"/>
          </a:xfrm>
          <a:prstGeom prst="ellipse">
            <a:avLst/>
          </a:prstGeom>
          <a:solidFill>
            <a:schemeClr val="accent2">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a:latin typeface="+mn-lt"/>
                <a:ea typeface="PMingLiU" pitchFamily="18" charset="-120"/>
                <a:cs typeface="Arial" charset="0"/>
              </a:rPr>
              <a:t>Product</a:t>
            </a:r>
          </a:p>
          <a:p>
            <a:pPr algn="ctr"/>
            <a:r>
              <a:rPr lang="en-US" altLang="zh-TW" sz="2000">
                <a:latin typeface="+mn-lt"/>
                <a:ea typeface="PMingLiU" pitchFamily="18" charset="-120"/>
                <a:cs typeface="Arial" charset="0"/>
              </a:rPr>
              <a:t>Specialist</a:t>
            </a:r>
          </a:p>
        </p:txBody>
      </p:sp>
      <p:sp>
        <p:nvSpPr>
          <p:cNvPr id="823304" name="Rectangle 8"/>
          <p:cNvSpPr>
            <a:spLocks noChangeArrowheads="1"/>
          </p:cNvSpPr>
          <p:nvPr/>
        </p:nvSpPr>
        <p:spPr bwMode="auto">
          <a:xfrm>
            <a:off x="3505200" y="5105400"/>
            <a:ext cx="2057400" cy="800100"/>
          </a:xfrm>
          <a:prstGeom prst="rect">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a:latin typeface="+mn-lt"/>
                <a:ea typeface="PMingLiU" pitchFamily="18" charset="-120"/>
                <a:cs typeface="Arial" charset="0"/>
              </a:rPr>
              <a:t>Credit</a:t>
            </a:r>
          </a:p>
        </p:txBody>
      </p:sp>
      <p:sp>
        <p:nvSpPr>
          <p:cNvPr id="823305" name="Rectangle 9"/>
          <p:cNvSpPr>
            <a:spLocks noChangeArrowheads="1"/>
          </p:cNvSpPr>
          <p:nvPr/>
        </p:nvSpPr>
        <p:spPr bwMode="auto">
          <a:xfrm>
            <a:off x="3581400" y="1638300"/>
            <a:ext cx="1905000" cy="876300"/>
          </a:xfrm>
          <a:prstGeom prst="rect">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a:latin typeface="+mn-lt"/>
                <a:ea typeface="PMingLiU" pitchFamily="18" charset="-120"/>
                <a:cs typeface="Arial" charset="0"/>
              </a:rPr>
              <a:t>Research</a:t>
            </a:r>
          </a:p>
        </p:txBody>
      </p:sp>
      <p:cxnSp>
        <p:nvCxnSpPr>
          <p:cNvPr id="823306" name="AutoShape 10"/>
          <p:cNvCxnSpPr>
            <a:cxnSpLocks noChangeShapeType="1"/>
            <a:endCxn id="823304" idx="0"/>
          </p:cNvCxnSpPr>
          <p:nvPr/>
        </p:nvCxnSpPr>
        <p:spPr bwMode="auto">
          <a:xfrm>
            <a:off x="4533900" y="4572000"/>
            <a:ext cx="0" cy="533400"/>
          </a:xfrm>
          <a:prstGeom prst="straightConnector1">
            <a:avLst/>
          </a:prstGeom>
          <a:ln>
            <a:headEnd type="triangle" w="med" len="med"/>
            <a:tailEnd type="triangle" w="med" len="med"/>
          </a:ln>
          <a:effectLst/>
        </p:spPr>
        <p:style>
          <a:lnRef idx="2">
            <a:schemeClr val="accent2"/>
          </a:lnRef>
          <a:fillRef idx="0">
            <a:schemeClr val="accent2"/>
          </a:fillRef>
          <a:effectRef idx="1">
            <a:schemeClr val="accent2"/>
          </a:effectRef>
          <a:fontRef idx="minor">
            <a:schemeClr val="tx1"/>
          </a:fontRef>
        </p:style>
      </p:cxnSp>
      <p:cxnSp>
        <p:nvCxnSpPr>
          <p:cNvPr id="823307" name="AutoShape 11"/>
          <p:cNvCxnSpPr>
            <a:cxnSpLocks noChangeShapeType="1"/>
            <a:stCxn id="823305" idx="2"/>
          </p:cNvCxnSpPr>
          <p:nvPr/>
        </p:nvCxnSpPr>
        <p:spPr bwMode="auto">
          <a:xfrm>
            <a:off x="4533900" y="2514600"/>
            <a:ext cx="0" cy="457200"/>
          </a:xfrm>
          <a:prstGeom prst="straightConnector1">
            <a:avLst/>
          </a:prstGeom>
          <a:ln>
            <a:headEnd type="triangle" w="med" len="med"/>
            <a:tailEnd type="triangle" w="med" len="med"/>
          </a:ln>
          <a:effectLst/>
        </p:spPr>
        <p:style>
          <a:lnRef idx="2">
            <a:schemeClr val="accent2"/>
          </a:lnRef>
          <a:fillRef idx="0">
            <a:schemeClr val="accent2"/>
          </a:fillRef>
          <a:effectRef idx="1">
            <a:schemeClr val="accent2"/>
          </a:effectRef>
          <a:fontRef idx="minor">
            <a:schemeClr val="tx1"/>
          </a:fontRef>
        </p:style>
      </p:cxnSp>
      <p:cxnSp>
        <p:nvCxnSpPr>
          <p:cNvPr id="823308" name="AutoShape 12"/>
          <p:cNvCxnSpPr>
            <a:cxnSpLocks noChangeShapeType="1"/>
            <a:stCxn id="823299" idx="0"/>
            <a:endCxn id="823301" idx="2"/>
          </p:cNvCxnSpPr>
          <p:nvPr/>
        </p:nvCxnSpPr>
        <p:spPr bwMode="auto">
          <a:xfrm flipV="1">
            <a:off x="5486400" y="2286000"/>
            <a:ext cx="1295400" cy="1485900"/>
          </a:xfrm>
          <a:prstGeom prst="straightConnector1">
            <a:avLst/>
          </a:prstGeom>
          <a:ln>
            <a:headEnd type="triangle" w="med" len="med"/>
            <a:tailEnd type="triangle" w="med" len="med"/>
          </a:ln>
          <a:effectLst/>
        </p:spPr>
        <p:style>
          <a:lnRef idx="2">
            <a:schemeClr val="accent2"/>
          </a:lnRef>
          <a:fillRef idx="0">
            <a:schemeClr val="accent2"/>
          </a:fillRef>
          <a:effectRef idx="1">
            <a:schemeClr val="accent2"/>
          </a:effectRef>
          <a:fontRef idx="minor">
            <a:schemeClr val="tx1"/>
          </a:fontRef>
        </p:style>
      </p:cxnSp>
      <p:cxnSp>
        <p:nvCxnSpPr>
          <p:cNvPr id="823309" name="AutoShape 13"/>
          <p:cNvCxnSpPr>
            <a:cxnSpLocks noChangeShapeType="1"/>
            <a:stCxn id="823299" idx="0"/>
            <a:endCxn id="823302" idx="2"/>
          </p:cNvCxnSpPr>
          <p:nvPr/>
        </p:nvCxnSpPr>
        <p:spPr bwMode="auto">
          <a:xfrm>
            <a:off x="5486400" y="3771900"/>
            <a:ext cx="1295400" cy="0"/>
          </a:xfrm>
          <a:prstGeom prst="straightConnector1">
            <a:avLst/>
          </a:prstGeom>
          <a:ln>
            <a:headEnd type="triangle" w="med" len="med"/>
            <a:tailEnd type="triangle" w="med" len="med"/>
          </a:ln>
          <a:effectLst/>
        </p:spPr>
        <p:style>
          <a:lnRef idx="2">
            <a:schemeClr val="accent2"/>
          </a:lnRef>
          <a:fillRef idx="0">
            <a:schemeClr val="accent2"/>
          </a:fillRef>
          <a:effectRef idx="1">
            <a:schemeClr val="accent2"/>
          </a:effectRef>
          <a:fontRef idx="minor">
            <a:schemeClr val="tx1"/>
          </a:fontRef>
        </p:style>
      </p:cxnSp>
      <p:cxnSp>
        <p:nvCxnSpPr>
          <p:cNvPr id="823310" name="AutoShape 14"/>
          <p:cNvCxnSpPr>
            <a:cxnSpLocks noChangeShapeType="1"/>
            <a:stCxn id="823299" idx="0"/>
            <a:endCxn id="823303" idx="2"/>
          </p:cNvCxnSpPr>
          <p:nvPr/>
        </p:nvCxnSpPr>
        <p:spPr bwMode="auto">
          <a:xfrm>
            <a:off x="5486400" y="3771900"/>
            <a:ext cx="1295400" cy="1485900"/>
          </a:xfrm>
          <a:prstGeom prst="straightConnector1">
            <a:avLst/>
          </a:prstGeom>
          <a:ln>
            <a:headEnd type="triangle" w="med" len="med"/>
            <a:tailEnd type="triangle" w="med" len="med"/>
          </a:ln>
          <a:effectLst/>
        </p:spPr>
        <p:style>
          <a:lnRef idx="2">
            <a:schemeClr val="accent2"/>
          </a:lnRef>
          <a:fillRef idx="0">
            <a:schemeClr val="accent2"/>
          </a:fillRef>
          <a:effectRef idx="1">
            <a:schemeClr val="accent2"/>
          </a:effectRef>
          <a:fontRef idx="minor">
            <a:schemeClr val="tx1"/>
          </a:fontRef>
        </p:style>
      </p:cxnSp>
      <p:cxnSp>
        <p:nvCxnSpPr>
          <p:cNvPr id="823311" name="AutoShape 15"/>
          <p:cNvCxnSpPr>
            <a:cxnSpLocks noChangeShapeType="1"/>
            <a:stCxn id="823300" idx="3"/>
            <a:endCxn id="823299" idx="3"/>
          </p:cNvCxnSpPr>
          <p:nvPr/>
        </p:nvCxnSpPr>
        <p:spPr bwMode="auto">
          <a:xfrm>
            <a:off x="1943100" y="3771900"/>
            <a:ext cx="1638300" cy="0"/>
          </a:xfrm>
          <a:prstGeom prst="straightConnector1">
            <a:avLst/>
          </a:prstGeom>
          <a:ln>
            <a:headEnd type="triangle" w="med" len="med"/>
            <a:tailEnd type="triangle" w="med" len="med"/>
          </a:ln>
          <a:effectLst/>
        </p:spPr>
        <p:style>
          <a:lnRef idx="2">
            <a:schemeClr val="accent2"/>
          </a:lnRef>
          <a:fillRef idx="0">
            <a:schemeClr val="accent2"/>
          </a:fillRef>
          <a:effectRef idx="1">
            <a:schemeClr val="accent2"/>
          </a:effectRef>
          <a:fontRef idx="minor">
            <a:schemeClr val="tx1"/>
          </a:fontRef>
        </p:style>
      </p:cxnSp>
      <p:sp>
        <p:nvSpPr>
          <p:cNvPr id="823312" name="AutoShape 16"/>
          <p:cNvSpPr>
            <a:spLocks noChangeArrowheads="1"/>
          </p:cNvSpPr>
          <p:nvPr/>
        </p:nvSpPr>
        <p:spPr bwMode="auto">
          <a:xfrm>
            <a:off x="571500" y="1752600"/>
            <a:ext cx="1371600" cy="1143000"/>
          </a:xfrm>
          <a:prstGeom prst="roundRect">
            <a:avLst>
              <a:gd name="adj" fmla="val 16667"/>
            </a:avLst>
          </a:prstGeom>
          <a:solidFill>
            <a:schemeClr val="accent3">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a:latin typeface="+mn-lt"/>
                <a:ea typeface="PMingLiU" pitchFamily="18" charset="-120"/>
                <a:cs typeface="Arial" charset="0"/>
              </a:rPr>
              <a:t>Client</a:t>
            </a:r>
          </a:p>
        </p:txBody>
      </p:sp>
      <p:sp>
        <p:nvSpPr>
          <p:cNvPr id="823313" name="AutoShape 17"/>
          <p:cNvSpPr>
            <a:spLocks noChangeArrowheads="1"/>
          </p:cNvSpPr>
          <p:nvPr/>
        </p:nvSpPr>
        <p:spPr bwMode="auto">
          <a:xfrm>
            <a:off x="571500" y="4648200"/>
            <a:ext cx="1371600" cy="1143000"/>
          </a:xfrm>
          <a:prstGeom prst="roundRect">
            <a:avLst>
              <a:gd name="adj" fmla="val 16667"/>
            </a:avLst>
          </a:prstGeom>
          <a:solidFill>
            <a:schemeClr val="accent3">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a:latin typeface="+mn-lt"/>
                <a:ea typeface="PMingLiU" pitchFamily="18" charset="-120"/>
                <a:cs typeface="Arial" charset="0"/>
              </a:rPr>
              <a:t>Client</a:t>
            </a:r>
          </a:p>
        </p:txBody>
      </p:sp>
      <p:cxnSp>
        <p:nvCxnSpPr>
          <p:cNvPr id="823314" name="AutoShape 18"/>
          <p:cNvCxnSpPr>
            <a:cxnSpLocks noChangeShapeType="1"/>
            <a:stCxn id="823313" idx="3"/>
            <a:endCxn id="823299" idx="3"/>
          </p:cNvCxnSpPr>
          <p:nvPr/>
        </p:nvCxnSpPr>
        <p:spPr bwMode="auto">
          <a:xfrm flipV="1">
            <a:off x="1943100" y="3771900"/>
            <a:ext cx="1638300" cy="1447800"/>
          </a:xfrm>
          <a:prstGeom prst="straightConnector1">
            <a:avLst/>
          </a:prstGeom>
          <a:ln>
            <a:headEnd type="triangle" w="med" len="med"/>
            <a:tailEnd type="triangle" w="med" len="med"/>
          </a:ln>
          <a:effectLst/>
        </p:spPr>
        <p:style>
          <a:lnRef idx="2">
            <a:schemeClr val="accent2"/>
          </a:lnRef>
          <a:fillRef idx="0">
            <a:schemeClr val="accent2"/>
          </a:fillRef>
          <a:effectRef idx="1">
            <a:schemeClr val="accent2"/>
          </a:effectRef>
          <a:fontRef idx="minor">
            <a:schemeClr val="tx1"/>
          </a:fontRef>
        </p:style>
      </p:cxnSp>
      <p:cxnSp>
        <p:nvCxnSpPr>
          <p:cNvPr id="823315" name="AutoShape 19"/>
          <p:cNvCxnSpPr>
            <a:cxnSpLocks noChangeShapeType="1"/>
            <a:stCxn id="823312" idx="3"/>
            <a:endCxn id="823299" idx="3"/>
          </p:cNvCxnSpPr>
          <p:nvPr/>
        </p:nvCxnSpPr>
        <p:spPr bwMode="auto">
          <a:xfrm>
            <a:off x="1943100" y="2324100"/>
            <a:ext cx="1638300" cy="1447800"/>
          </a:xfrm>
          <a:prstGeom prst="straightConnector1">
            <a:avLst/>
          </a:prstGeom>
          <a:ln>
            <a:headEnd type="triangle" w="med" len="med"/>
            <a:tailEnd type="triangle" w="med" len="med"/>
          </a:ln>
          <a:effectLst/>
        </p:spPr>
        <p:style>
          <a:lnRef idx="2">
            <a:schemeClr val="accent2"/>
          </a:lnRef>
          <a:fillRef idx="0">
            <a:schemeClr val="accent2"/>
          </a:fillRef>
          <a:effectRef idx="1">
            <a:schemeClr val="accent2"/>
          </a:effectRef>
          <a:fontRef idx="minor">
            <a:schemeClr val="tx1"/>
          </a:fontRef>
        </p:style>
      </p:cxnSp>
      <p:sp>
        <p:nvSpPr>
          <p:cNvPr id="23"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What do Investments Banks 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3299"/>
                                        </p:tgtEl>
                                        <p:attrNameLst>
                                          <p:attrName>style.visibility</p:attrName>
                                        </p:attrNameLst>
                                      </p:cBhvr>
                                      <p:to>
                                        <p:strVal val="visible"/>
                                      </p:to>
                                    </p:set>
                                    <p:animEffect transition="in" filter="fade">
                                      <p:cBhvr>
                                        <p:cTn id="7" dur="500"/>
                                        <p:tgtEl>
                                          <p:spTgt spid="8232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23312"/>
                                        </p:tgtEl>
                                        <p:attrNameLst>
                                          <p:attrName>style.visibility</p:attrName>
                                        </p:attrNameLst>
                                      </p:cBhvr>
                                      <p:to>
                                        <p:strVal val="visible"/>
                                      </p:to>
                                    </p:set>
                                    <p:animEffect transition="in" filter="fade">
                                      <p:cBhvr>
                                        <p:cTn id="12" dur="500"/>
                                        <p:tgtEl>
                                          <p:spTgt spid="823312"/>
                                        </p:tgtEl>
                                      </p:cBhvr>
                                    </p:animEffect>
                                  </p:childTnLst>
                                </p:cTn>
                              </p:par>
                              <p:par>
                                <p:cTn id="13" presetID="10" presetClass="entr" presetSubtype="0" fill="hold" nodeType="withEffect">
                                  <p:stCondLst>
                                    <p:cond delay="0"/>
                                  </p:stCondLst>
                                  <p:childTnLst>
                                    <p:set>
                                      <p:cBhvr>
                                        <p:cTn id="14" dur="1" fill="hold">
                                          <p:stCondLst>
                                            <p:cond delay="0"/>
                                          </p:stCondLst>
                                        </p:cTn>
                                        <p:tgtEl>
                                          <p:spTgt spid="823315"/>
                                        </p:tgtEl>
                                        <p:attrNameLst>
                                          <p:attrName>style.visibility</p:attrName>
                                        </p:attrNameLst>
                                      </p:cBhvr>
                                      <p:to>
                                        <p:strVal val="visible"/>
                                      </p:to>
                                    </p:set>
                                    <p:animEffect transition="in" filter="fade">
                                      <p:cBhvr>
                                        <p:cTn id="15" dur="500"/>
                                        <p:tgtEl>
                                          <p:spTgt spid="8233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23300"/>
                                        </p:tgtEl>
                                        <p:attrNameLst>
                                          <p:attrName>style.visibility</p:attrName>
                                        </p:attrNameLst>
                                      </p:cBhvr>
                                      <p:to>
                                        <p:strVal val="visible"/>
                                      </p:to>
                                    </p:set>
                                    <p:animEffect transition="in" filter="fade">
                                      <p:cBhvr>
                                        <p:cTn id="20" dur="500"/>
                                        <p:tgtEl>
                                          <p:spTgt spid="823300"/>
                                        </p:tgtEl>
                                      </p:cBhvr>
                                    </p:animEffect>
                                  </p:childTnLst>
                                </p:cTn>
                              </p:par>
                              <p:par>
                                <p:cTn id="21" presetID="10" presetClass="entr" presetSubtype="0" fill="hold" nodeType="withEffect">
                                  <p:stCondLst>
                                    <p:cond delay="0"/>
                                  </p:stCondLst>
                                  <p:childTnLst>
                                    <p:set>
                                      <p:cBhvr>
                                        <p:cTn id="22" dur="1" fill="hold">
                                          <p:stCondLst>
                                            <p:cond delay="0"/>
                                          </p:stCondLst>
                                        </p:cTn>
                                        <p:tgtEl>
                                          <p:spTgt spid="823311"/>
                                        </p:tgtEl>
                                        <p:attrNameLst>
                                          <p:attrName>style.visibility</p:attrName>
                                        </p:attrNameLst>
                                      </p:cBhvr>
                                      <p:to>
                                        <p:strVal val="visible"/>
                                      </p:to>
                                    </p:set>
                                    <p:animEffect transition="in" filter="fade">
                                      <p:cBhvr>
                                        <p:cTn id="23" dur="500"/>
                                        <p:tgtEl>
                                          <p:spTgt spid="8233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23313"/>
                                        </p:tgtEl>
                                        <p:attrNameLst>
                                          <p:attrName>style.visibility</p:attrName>
                                        </p:attrNameLst>
                                      </p:cBhvr>
                                      <p:to>
                                        <p:strVal val="visible"/>
                                      </p:to>
                                    </p:set>
                                    <p:animEffect transition="in" filter="fade">
                                      <p:cBhvr>
                                        <p:cTn id="28" dur="500"/>
                                        <p:tgtEl>
                                          <p:spTgt spid="823313"/>
                                        </p:tgtEl>
                                      </p:cBhvr>
                                    </p:animEffect>
                                  </p:childTnLst>
                                </p:cTn>
                              </p:par>
                              <p:par>
                                <p:cTn id="29" presetID="10" presetClass="entr" presetSubtype="0" fill="hold" nodeType="withEffect">
                                  <p:stCondLst>
                                    <p:cond delay="0"/>
                                  </p:stCondLst>
                                  <p:childTnLst>
                                    <p:set>
                                      <p:cBhvr>
                                        <p:cTn id="30" dur="1" fill="hold">
                                          <p:stCondLst>
                                            <p:cond delay="0"/>
                                          </p:stCondLst>
                                        </p:cTn>
                                        <p:tgtEl>
                                          <p:spTgt spid="823314"/>
                                        </p:tgtEl>
                                        <p:attrNameLst>
                                          <p:attrName>style.visibility</p:attrName>
                                        </p:attrNameLst>
                                      </p:cBhvr>
                                      <p:to>
                                        <p:strVal val="visible"/>
                                      </p:to>
                                    </p:set>
                                    <p:animEffect transition="in" filter="fade">
                                      <p:cBhvr>
                                        <p:cTn id="31" dur="500"/>
                                        <p:tgtEl>
                                          <p:spTgt spid="8233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23305"/>
                                        </p:tgtEl>
                                        <p:attrNameLst>
                                          <p:attrName>style.visibility</p:attrName>
                                        </p:attrNameLst>
                                      </p:cBhvr>
                                      <p:to>
                                        <p:strVal val="visible"/>
                                      </p:to>
                                    </p:set>
                                    <p:animEffect transition="in" filter="fade">
                                      <p:cBhvr>
                                        <p:cTn id="36" dur="500"/>
                                        <p:tgtEl>
                                          <p:spTgt spid="823305"/>
                                        </p:tgtEl>
                                      </p:cBhvr>
                                    </p:animEffect>
                                  </p:childTnLst>
                                </p:cTn>
                              </p:par>
                              <p:par>
                                <p:cTn id="37" presetID="10" presetClass="entr" presetSubtype="0" fill="hold" nodeType="withEffect">
                                  <p:stCondLst>
                                    <p:cond delay="0"/>
                                  </p:stCondLst>
                                  <p:childTnLst>
                                    <p:set>
                                      <p:cBhvr>
                                        <p:cTn id="38" dur="1" fill="hold">
                                          <p:stCondLst>
                                            <p:cond delay="0"/>
                                          </p:stCondLst>
                                        </p:cTn>
                                        <p:tgtEl>
                                          <p:spTgt spid="823307"/>
                                        </p:tgtEl>
                                        <p:attrNameLst>
                                          <p:attrName>style.visibility</p:attrName>
                                        </p:attrNameLst>
                                      </p:cBhvr>
                                      <p:to>
                                        <p:strVal val="visible"/>
                                      </p:to>
                                    </p:set>
                                    <p:animEffect transition="in" filter="fade">
                                      <p:cBhvr>
                                        <p:cTn id="39" dur="500"/>
                                        <p:tgtEl>
                                          <p:spTgt spid="82330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823306"/>
                                        </p:tgtEl>
                                        <p:attrNameLst>
                                          <p:attrName>style.visibility</p:attrName>
                                        </p:attrNameLst>
                                      </p:cBhvr>
                                      <p:to>
                                        <p:strVal val="visible"/>
                                      </p:to>
                                    </p:set>
                                    <p:animEffect transition="in" filter="fade">
                                      <p:cBhvr>
                                        <p:cTn id="44" dur="500"/>
                                        <p:tgtEl>
                                          <p:spTgt spid="82330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823304"/>
                                        </p:tgtEl>
                                        <p:attrNameLst>
                                          <p:attrName>style.visibility</p:attrName>
                                        </p:attrNameLst>
                                      </p:cBhvr>
                                      <p:to>
                                        <p:strVal val="visible"/>
                                      </p:to>
                                    </p:set>
                                    <p:animEffect transition="in" filter="fade">
                                      <p:cBhvr>
                                        <p:cTn id="47" dur="500"/>
                                        <p:tgtEl>
                                          <p:spTgt spid="82330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23301"/>
                                        </p:tgtEl>
                                        <p:attrNameLst>
                                          <p:attrName>style.visibility</p:attrName>
                                        </p:attrNameLst>
                                      </p:cBhvr>
                                      <p:to>
                                        <p:strVal val="visible"/>
                                      </p:to>
                                    </p:set>
                                    <p:animEffect transition="in" filter="fade">
                                      <p:cBhvr>
                                        <p:cTn id="52" dur="500"/>
                                        <p:tgtEl>
                                          <p:spTgt spid="823301"/>
                                        </p:tgtEl>
                                      </p:cBhvr>
                                    </p:animEffect>
                                  </p:childTnLst>
                                </p:cTn>
                              </p:par>
                              <p:par>
                                <p:cTn id="53" presetID="10" presetClass="entr" presetSubtype="0" fill="hold" nodeType="withEffect">
                                  <p:stCondLst>
                                    <p:cond delay="0"/>
                                  </p:stCondLst>
                                  <p:childTnLst>
                                    <p:set>
                                      <p:cBhvr>
                                        <p:cTn id="54" dur="1" fill="hold">
                                          <p:stCondLst>
                                            <p:cond delay="0"/>
                                          </p:stCondLst>
                                        </p:cTn>
                                        <p:tgtEl>
                                          <p:spTgt spid="823308"/>
                                        </p:tgtEl>
                                        <p:attrNameLst>
                                          <p:attrName>style.visibility</p:attrName>
                                        </p:attrNameLst>
                                      </p:cBhvr>
                                      <p:to>
                                        <p:strVal val="visible"/>
                                      </p:to>
                                    </p:set>
                                    <p:animEffect transition="in" filter="fade">
                                      <p:cBhvr>
                                        <p:cTn id="55" dur="500"/>
                                        <p:tgtEl>
                                          <p:spTgt spid="82330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823302"/>
                                        </p:tgtEl>
                                        <p:attrNameLst>
                                          <p:attrName>style.visibility</p:attrName>
                                        </p:attrNameLst>
                                      </p:cBhvr>
                                      <p:to>
                                        <p:strVal val="visible"/>
                                      </p:to>
                                    </p:set>
                                    <p:animEffect transition="in" filter="fade">
                                      <p:cBhvr>
                                        <p:cTn id="60" dur="500"/>
                                        <p:tgtEl>
                                          <p:spTgt spid="823302"/>
                                        </p:tgtEl>
                                      </p:cBhvr>
                                    </p:animEffect>
                                  </p:childTnLst>
                                </p:cTn>
                              </p:par>
                              <p:par>
                                <p:cTn id="61" presetID="10" presetClass="entr" presetSubtype="0" fill="hold" nodeType="withEffect">
                                  <p:stCondLst>
                                    <p:cond delay="0"/>
                                  </p:stCondLst>
                                  <p:childTnLst>
                                    <p:set>
                                      <p:cBhvr>
                                        <p:cTn id="62" dur="1" fill="hold">
                                          <p:stCondLst>
                                            <p:cond delay="0"/>
                                          </p:stCondLst>
                                        </p:cTn>
                                        <p:tgtEl>
                                          <p:spTgt spid="823309"/>
                                        </p:tgtEl>
                                        <p:attrNameLst>
                                          <p:attrName>style.visibility</p:attrName>
                                        </p:attrNameLst>
                                      </p:cBhvr>
                                      <p:to>
                                        <p:strVal val="visible"/>
                                      </p:to>
                                    </p:set>
                                    <p:animEffect transition="in" filter="fade">
                                      <p:cBhvr>
                                        <p:cTn id="63" dur="500"/>
                                        <p:tgtEl>
                                          <p:spTgt spid="82330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823303"/>
                                        </p:tgtEl>
                                        <p:attrNameLst>
                                          <p:attrName>style.visibility</p:attrName>
                                        </p:attrNameLst>
                                      </p:cBhvr>
                                      <p:to>
                                        <p:strVal val="visible"/>
                                      </p:to>
                                    </p:set>
                                    <p:animEffect transition="in" filter="fade">
                                      <p:cBhvr>
                                        <p:cTn id="68" dur="500"/>
                                        <p:tgtEl>
                                          <p:spTgt spid="823303"/>
                                        </p:tgtEl>
                                      </p:cBhvr>
                                    </p:animEffect>
                                  </p:childTnLst>
                                </p:cTn>
                              </p:par>
                              <p:par>
                                <p:cTn id="69" presetID="10" presetClass="entr" presetSubtype="0" fill="hold" nodeType="withEffect">
                                  <p:stCondLst>
                                    <p:cond delay="0"/>
                                  </p:stCondLst>
                                  <p:childTnLst>
                                    <p:set>
                                      <p:cBhvr>
                                        <p:cTn id="70" dur="1" fill="hold">
                                          <p:stCondLst>
                                            <p:cond delay="0"/>
                                          </p:stCondLst>
                                        </p:cTn>
                                        <p:tgtEl>
                                          <p:spTgt spid="823310"/>
                                        </p:tgtEl>
                                        <p:attrNameLst>
                                          <p:attrName>style.visibility</p:attrName>
                                        </p:attrNameLst>
                                      </p:cBhvr>
                                      <p:to>
                                        <p:strVal val="visible"/>
                                      </p:to>
                                    </p:set>
                                    <p:animEffect transition="in" filter="fade">
                                      <p:cBhvr>
                                        <p:cTn id="71" dur="500"/>
                                        <p:tgtEl>
                                          <p:spTgt spid="823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299" grpId="0" animBg="1"/>
      <p:bldP spid="823300" grpId="0" animBg="1"/>
      <p:bldP spid="823301" grpId="0" animBg="1"/>
      <p:bldP spid="823302" grpId="0" animBg="1"/>
      <p:bldP spid="823303" grpId="0" animBg="1"/>
      <p:bldP spid="823304" grpId="0" animBg="1"/>
      <p:bldP spid="823305" grpId="0" animBg="1"/>
      <p:bldP spid="823312" grpId="0" animBg="1"/>
      <p:bldP spid="8233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ChangeArrowheads="1"/>
          </p:cNvSpPr>
          <p:nvPr>
            <p:ph type="title"/>
          </p:nvPr>
        </p:nvSpPr>
        <p:spPr>
          <a:xfrm>
            <a:off x="685800" y="0"/>
            <a:ext cx="7772400" cy="1143000"/>
          </a:xfrm>
        </p:spPr>
        <p:txBody>
          <a:bodyPr/>
          <a:lstStyle/>
          <a:p>
            <a:r>
              <a:rPr lang="en-US" altLang="zh-TW">
                <a:ea typeface="PMingLiU" pitchFamily="18" charset="-120"/>
              </a:rPr>
              <a:t>Product Specialists</a:t>
            </a:r>
          </a:p>
        </p:txBody>
      </p:sp>
      <p:sp>
        <p:nvSpPr>
          <p:cNvPr id="24" name="Slide Number Placeholder 5"/>
          <p:cNvSpPr>
            <a:spLocks noGrp="1"/>
          </p:cNvSpPr>
          <p:nvPr>
            <p:ph type="sldNum" sz="quarter" idx="10"/>
          </p:nvPr>
        </p:nvSpPr>
        <p:spPr/>
        <p:txBody>
          <a:bodyPr vert="horz" wrap="square" lIns="91440" tIns="45720" rIns="91440" bIns="45720" numCol="1" anchor="ctr" anchorCtr="0" compatLnSpc="1">
            <a:prstTxWarp prst="textNoShape">
              <a:avLst/>
            </a:prstTxWarp>
          </a:bodyPr>
          <a:lstStyle/>
          <a:p>
            <a:fld id="{504DEF5D-7CAD-4107-9EED-A63DD8857251}" type="slidenum">
              <a:rPr lang="en-US" altLang="en-US" sz="1400"/>
              <a:pPr/>
              <a:t>31</a:t>
            </a:fld>
            <a:endParaRPr lang="en-US" altLang="en-US" sz="1400"/>
          </a:p>
        </p:txBody>
      </p:sp>
      <p:sp>
        <p:nvSpPr>
          <p:cNvPr id="827395" name="AutoShape 3"/>
          <p:cNvSpPr>
            <a:spLocks noChangeArrowheads="1"/>
          </p:cNvSpPr>
          <p:nvPr/>
        </p:nvSpPr>
        <p:spPr bwMode="auto">
          <a:xfrm>
            <a:off x="3429000" y="2514600"/>
            <a:ext cx="2133600" cy="1905000"/>
          </a:xfrm>
          <a:prstGeom prst="hexagon">
            <a:avLst>
              <a:gd name="adj" fmla="val 28000"/>
              <a:gd name="vf" fmla="val 115470"/>
            </a:avLst>
          </a:prstGeom>
          <a:solidFill>
            <a:schemeClr val="accent2">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dirty="0">
                <a:latin typeface="+mn-lt"/>
                <a:ea typeface="PMingLiU" pitchFamily="18" charset="-120"/>
                <a:cs typeface="Arial" charset="0"/>
              </a:rPr>
              <a:t>Product</a:t>
            </a:r>
          </a:p>
          <a:p>
            <a:pPr algn="ctr"/>
            <a:r>
              <a:rPr lang="en-US" altLang="zh-TW" sz="2000" dirty="0">
                <a:latin typeface="+mn-lt"/>
                <a:ea typeface="PMingLiU" pitchFamily="18" charset="-120"/>
                <a:cs typeface="Arial" charset="0"/>
              </a:rPr>
              <a:t>Specialist</a:t>
            </a:r>
          </a:p>
        </p:txBody>
      </p:sp>
      <p:sp>
        <p:nvSpPr>
          <p:cNvPr id="827396" name="AutoShape 4"/>
          <p:cNvSpPr>
            <a:spLocks noChangeArrowheads="1"/>
          </p:cNvSpPr>
          <p:nvPr/>
        </p:nvSpPr>
        <p:spPr bwMode="auto">
          <a:xfrm>
            <a:off x="609600" y="2819400"/>
            <a:ext cx="1828800" cy="1295400"/>
          </a:xfrm>
          <a:prstGeom prst="roundRect">
            <a:avLst>
              <a:gd name="adj" fmla="val 16667"/>
            </a:avLst>
          </a:prstGeom>
          <a:solidFill>
            <a:schemeClr val="accent3">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a:latin typeface="+mn-lt"/>
                <a:ea typeface="PMingLiU" pitchFamily="18" charset="-120"/>
                <a:cs typeface="Arial" charset="0"/>
              </a:rPr>
              <a:t>Banker</a:t>
            </a:r>
          </a:p>
        </p:txBody>
      </p:sp>
      <p:sp>
        <p:nvSpPr>
          <p:cNvPr id="827397" name="AutoShape 5"/>
          <p:cNvSpPr>
            <a:spLocks noChangeArrowheads="1"/>
          </p:cNvSpPr>
          <p:nvPr/>
        </p:nvSpPr>
        <p:spPr bwMode="auto">
          <a:xfrm>
            <a:off x="609600" y="1181100"/>
            <a:ext cx="1828800" cy="1295400"/>
          </a:xfrm>
          <a:prstGeom prst="roundRect">
            <a:avLst>
              <a:gd name="adj" fmla="val 16667"/>
            </a:avLst>
          </a:prstGeom>
          <a:solidFill>
            <a:schemeClr val="accent3">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a:latin typeface="+mn-lt"/>
                <a:ea typeface="PMingLiU" pitchFamily="18" charset="-120"/>
                <a:cs typeface="Arial" charset="0"/>
              </a:rPr>
              <a:t>Banker</a:t>
            </a:r>
          </a:p>
        </p:txBody>
      </p:sp>
      <p:sp>
        <p:nvSpPr>
          <p:cNvPr id="827398" name="AutoShape 6"/>
          <p:cNvSpPr>
            <a:spLocks noChangeArrowheads="1"/>
          </p:cNvSpPr>
          <p:nvPr/>
        </p:nvSpPr>
        <p:spPr bwMode="auto">
          <a:xfrm>
            <a:off x="609600" y="4607472"/>
            <a:ext cx="1828800" cy="1295400"/>
          </a:xfrm>
          <a:prstGeom prst="roundRect">
            <a:avLst>
              <a:gd name="adj" fmla="val 16667"/>
            </a:avLst>
          </a:prstGeom>
          <a:solidFill>
            <a:schemeClr val="accent3">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a:latin typeface="+mn-lt"/>
                <a:ea typeface="PMingLiU" pitchFamily="18" charset="-120"/>
                <a:cs typeface="Arial" charset="0"/>
              </a:rPr>
              <a:t>Banker</a:t>
            </a:r>
          </a:p>
        </p:txBody>
      </p:sp>
      <p:sp>
        <p:nvSpPr>
          <p:cNvPr id="827399" name="Oval 7"/>
          <p:cNvSpPr>
            <a:spLocks noChangeArrowheads="1"/>
          </p:cNvSpPr>
          <p:nvPr/>
        </p:nvSpPr>
        <p:spPr bwMode="auto">
          <a:xfrm>
            <a:off x="6781800" y="2514600"/>
            <a:ext cx="1828800" cy="1219200"/>
          </a:xfrm>
          <a:prstGeom prst="ellipse">
            <a:avLst/>
          </a:prstGeom>
          <a:solidFill>
            <a:schemeClr val="accent4">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dirty="0">
                <a:latin typeface="+mn-lt"/>
                <a:ea typeface="PMingLiU" pitchFamily="18" charset="-120"/>
                <a:cs typeface="Arial" charset="0"/>
              </a:rPr>
              <a:t>Traders</a:t>
            </a:r>
          </a:p>
        </p:txBody>
      </p:sp>
      <p:sp>
        <p:nvSpPr>
          <p:cNvPr id="827400" name="Rectangle 8"/>
          <p:cNvSpPr>
            <a:spLocks noChangeArrowheads="1"/>
          </p:cNvSpPr>
          <p:nvPr/>
        </p:nvSpPr>
        <p:spPr bwMode="auto">
          <a:xfrm>
            <a:off x="6781800" y="3886200"/>
            <a:ext cx="1828800" cy="1066800"/>
          </a:xfrm>
          <a:prstGeom prst="rect">
            <a:avLst/>
          </a:prstGeom>
          <a:solidFill>
            <a:schemeClr val="accent5">
              <a:lumMod val="40000"/>
              <a:lumOff val="60000"/>
            </a:schemeClr>
          </a:solidFill>
          <a:ln>
            <a:no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ltLang="zh-TW" sz="2000">
                <a:latin typeface="+mn-lt"/>
                <a:ea typeface="PMingLiU" pitchFamily="18" charset="-120"/>
                <a:cs typeface="Arial" charset="0"/>
              </a:rPr>
              <a:t>Risk</a:t>
            </a:r>
          </a:p>
          <a:p>
            <a:pPr algn="ctr"/>
            <a:r>
              <a:rPr lang="en-US" altLang="zh-TW" sz="2000">
                <a:latin typeface="+mn-lt"/>
                <a:ea typeface="PMingLiU" pitchFamily="18" charset="-120"/>
                <a:cs typeface="Arial" charset="0"/>
              </a:rPr>
              <a:t>Management</a:t>
            </a:r>
          </a:p>
        </p:txBody>
      </p:sp>
      <p:sp>
        <p:nvSpPr>
          <p:cNvPr id="827401" name="AutoShape 9"/>
          <p:cNvSpPr>
            <a:spLocks noChangeArrowheads="1"/>
          </p:cNvSpPr>
          <p:nvPr/>
        </p:nvSpPr>
        <p:spPr bwMode="auto">
          <a:xfrm>
            <a:off x="3733800" y="4721772"/>
            <a:ext cx="1524000" cy="1066800"/>
          </a:xfrm>
          <a:prstGeom prst="diamond">
            <a:avLst/>
          </a:prstGeom>
          <a:solidFill>
            <a:schemeClr val="accent2">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dirty="0">
                <a:latin typeface="+mn-lt"/>
                <a:ea typeface="PMingLiU" pitchFamily="18" charset="-120"/>
                <a:cs typeface="Arial" charset="0"/>
              </a:rPr>
              <a:t>Market</a:t>
            </a:r>
          </a:p>
          <a:p>
            <a:pPr algn="ctr"/>
            <a:r>
              <a:rPr lang="en-US" altLang="zh-TW" sz="2000" dirty="0">
                <a:latin typeface="+mn-lt"/>
                <a:ea typeface="PMingLiU" pitchFamily="18" charset="-120"/>
                <a:cs typeface="Arial" charset="0"/>
              </a:rPr>
              <a:t>Clients</a:t>
            </a:r>
          </a:p>
        </p:txBody>
      </p:sp>
      <p:cxnSp>
        <p:nvCxnSpPr>
          <p:cNvPr id="827402" name="AutoShape 10"/>
          <p:cNvCxnSpPr>
            <a:cxnSpLocks noChangeShapeType="1"/>
            <a:stCxn id="827400" idx="1"/>
            <a:endCxn id="827395" idx="0"/>
          </p:cNvCxnSpPr>
          <p:nvPr/>
        </p:nvCxnSpPr>
        <p:spPr bwMode="auto">
          <a:xfrm flipH="1" flipV="1">
            <a:off x="5562600" y="3467100"/>
            <a:ext cx="1219200" cy="952500"/>
          </a:xfrm>
          <a:prstGeom prst="straightConnector1">
            <a:avLst/>
          </a:prstGeom>
          <a:ln>
            <a:headEnd type="triangl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827403" name="AutoShape 11"/>
          <p:cNvCxnSpPr>
            <a:cxnSpLocks noChangeShapeType="1"/>
            <a:stCxn id="827395" idx="3"/>
            <a:endCxn id="827396" idx="3"/>
          </p:cNvCxnSpPr>
          <p:nvPr/>
        </p:nvCxnSpPr>
        <p:spPr bwMode="auto">
          <a:xfrm flipH="1">
            <a:off x="2438400" y="3467100"/>
            <a:ext cx="990600" cy="0"/>
          </a:xfrm>
          <a:prstGeom prst="straightConnector1">
            <a:avLst/>
          </a:prstGeom>
          <a:ln>
            <a:headEnd type="triangl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827404" name="AutoShape 12"/>
          <p:cNvCxnSpPr>
            <a:cxnSpLocks noChangeShapeType="1"/>
            <a:stCxn id="827395" idx="3"/>
            <a:endCxn id="827398" idx="3"/>
          </p:cNvCxnSpPr>
          <p:nvPr/>
        </p:nvCxnSpPr>
        <p:spPr bwMode="auto">
          <a:xfrm flipH="1">
            <a:off x="2438400" y="3467100"/>
            <a:ext cx="990600" cy="1788072"/>
          </a:xfrm>
          <a:prstGeom prst="straightConnector1">
            <a:avLst/>
          </a:prstGeom>
          <a:ln>
            <a:headEnd type="triangl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827405" name="AutoShape 13"/>
          <p:cNvCxnSpPr>
            <a:cxnSpLocks noChangeShapeType="1"/>
            <a:stCxn id="827399" idx="2"/>
            <a:endCxn id="827395" idx="0"/>
          </p:cNvCxnSpPr>
          <p:nvPr/>
        </p:nvCxnSpPr>
        <p:spPr bwMode="auto">
          <a:xfrm flipH="1">
            <a:off x="5562600" y="3124200"/>
            <a:ext cx="1219200" cy="342900"/>
          </a:xfrm>
          <a:prstGeom prst="straightConnector1">
            <a:avLst/>
          </a:prstGeom>
          <a:ln>
            <a:headEnd type="triangl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827406" name="AutoShape 14"/>
          <p:cNvCxnSpPr>
            <a:cxnSpLocks noChangeShapeType="1"/>
          </p:cNvCxnSpPr>
          <p:nvPr/>
        </p:nvCxnSpPr>
        <p:spPr bwMode="auto">
          <a:xfrm flipV="1">
            <a:off x="4495800" y="4419600"/>
            <a:ext cx="0" cy="302172"/>
          </a:xfrm>
          <a:prstGeom prst="straightConnector1">
            <a:avLst/>
          </a:prstGeom>
          <a:ln>
            <a:headEnd type="triangl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827407" name="AutoShape 15"/>
          <p:cNvCxnSpPr>
            <a:cxnSpLocks noChangeShapeType="1"/>
            <a:stCxn id="827395" idx="3"/>
            <a:endCxn id="827397" idx="3"/>
          </p:cNvCxnSpPr>
          <p:nvPr/>
        </p:nvCxnSpPr>
        <p:spPr bwMode="auto">
          <a:xfrm flipH="1" flipV="1">
            <a:off x="2438400" y="1828800"/>
            <a:ext cx="990600" cy="1638300"/>
          </a:xfrm>
          <a:prstGeom prst="straightConnector1">
            <a:avLst/>
          </a:prstGeom>
          <a:ln>
            <a:headEnd type="triangl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827408" name="Oval 16"/>
          <p:cNvSpPr>
            <a:spLocks noChangeArrowheads="1"/>
          </p:cNvSpPr>
          <p:nvPr/>
        </p:nvSpPr>
        <p:spPr bwMode="auto">
          <a:xfrm>
            <a:off x="6781800" y="1066800"/>
            <a:ext cx="1828800" cy="1143000"/>
          </a:xfrm>
          <a:prstGeom prst="ellipse">
            <a:avLst/>
          </a:prstGeom>
          <a:solidFill>
            <a:schemeClr val="accent4">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a:latin typeface="+mn-lt"/>
                <a:ea typeface="PMingLiU" pitchFamily="18" charset="-120"/>
                <a:cs typeface="Arial" charset="0"/>
              </a:rPr>
              <a:t>Sales team</a:t>
            </a:r>
          </a:p>
        </p:txBody>
      </p:sp>
      <p:cxnSp>
        <p:nvCxnSpPr>
          <p:cNvPr id="827409" name="AutoShape 17"/>
          <p:cNvCxnSpPr>
            <a:cxnSpLocks noChangeShapeType="1"/>
            <a:endCxn id="827408" idx="3"/>
          </p:cNvCxnSpPr>
          <p:nvPr/>
        </p:nvCxnSpPr>
        <p:spPr bwMode="auto">
          <a:xfrm flipV="1">
            <a:off x="5562600" y="2042412"/>
            <a:ext cx="1487022" cy="1424688"/>
          </a:xfrm>
          <a:prstGeom prst="straightConnector1">
            <a:avLst/>
          </a:prstGeom>
          <a:ln>
            <a:headEnd type="triangl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827410" name="Rectangle 18"/>
          <p:cNvSpPr>
            <a:spLocks noChangeArrowheads="1"/>
          </p:cNvSpPr>
          <p:nvPr/>
        </p:nvSpPr>
        <p:spPr bwMode="auto">
          <a:xfrm>
            <a:off x="6771290" y="5143500"/>
            <a:ext cx="1839310" cy="914400"/>
          </a:xfrm>
          <a:prstGeom prst="rect">
            <a:avLst/>
          </a:prstGeom>
          <a:solidFill>
            <a:schemeClr val="accent5">
              <a:lumMod val="40000"/>
              <a:lumOff val="60000"/>
            </a:schemeClr>
          </a:solidFill>
          <a:ln>
            <a:no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ltLang="zh-TW" sz="2000">
                <a:latin typeface="+mn-lt"/>
                <a:ea typeface="PMingLiU" pitchFamily="18" charset="-120"/>
                <a:cs typeface="Arial" charset="0"/>
              </a:rPr>
              <a:t>Credit</a:t>
            </a:r>
          </a:p>
        </p:txBody>
      </p:sp>
      <p:cxnSp>
        <p:nvCxnSpPr>
          <p:cNvPr id="827411" name="AutoShape 19"/>
          <p:cNvCxnSpPr>
            <a:cxnSpLocks noChangeShapeType="1"/>
            <a:stCxn id="827395" idx="0"/>
            <a:endCxn id="827410" idx="1"/>
          </p:cNvCxnSpPr>
          <p:nvPr/>
        </p:nvCxnSpPr>
        <p:spPr bwMode="auto">
          <a:xfrm>
            <a:off x="5562600" y="3467100"/>
            <a:ext cx="1208690" cy="2133600"/>
          </a:xfrm>
          <a:prstGeom prst="straightConnector1">
            <a:avLst/>
          </a:prstGeom>
          <a:ln>
            <a:headEnd type="triangl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827412" name="Rectangle 20"/>
          <p:cNvSpPr>
            <a:spLocks noChangeArrowheads="1"/>
          </p:cNvSpPr>
          <p:nvPr/>
        </p:nvSpPr>
        <p:spPr bwMode="auto">
          <a:xfrm>
            <a:off x="3657600" y="1181100"/>
            <a:ext cx="1676400" cy="914400"/>
          </a:xfrm>
          <a:prstGeom prst="rect">
            <a:avLst/>
          </a:prstGeom>
          <a:solidFill>
            <a:schemeClr val="accent5">
              <a:lumMod val="40000"/>
              <a:lumOff val="60000"/>
            </a:schemeClr>
          </a:solidFill>
          <a:ln>
            <a:no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ltLang="zh-TW" sz="2000">
                <a:latin typeface="+mn-lt"/>
                <a:ea typeface="PMingLiU" pitchFamily="18" charset="-120"/>
                <a:cs typeface="Arial" charset="0"/>
              </a:rPr>
              <a:t>Research</a:t>
            </a:r>
          </a:p>
        </p:txBody>
      </p:sp>
      <p:cxnSp>
        <p:nvCxnSpPr>
          <p:cNvPr id="827413" name="AutoShape 21"/>
          <p:cNvCxnSpPr>
            <a:cxnSpLocks noChangeShapeType="1"/>
            <a:stCxn id="827412" idx="2"/>
          </p:cNvCxnSpPr>
          <p:nvPr/>
        </p:nvCxnSpPr>
        <p:spPr bwMode="auto">
          <a:xfrm>
            <a:off x="4495800" y="2095500"/>
            <a:ext cx="0" cy="419100"/>
          </a:xfrm>
          <a:prstGeom prst="straightConnector1">
            <a:avLst/>
          </a:prstGeom>
          <a:ln>
            <a:headEnd type="triangl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26"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What do Investments Banks 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7395"/>
                                        </p:tgtEl>
                                        <p:attrNameLst>
                                          <p:attrName>style.visibility</p:attrName>
                                        </p:attrNameLst>
                                      </p:cBhvr>
                                      <p:to>
                                        <p:strVal val="visible"/>
                                      </p:to>
                                    </p:set>
                                    <p:animEffect transition="in" filter="fade">
                                      <p:cBhvr>
                                        <p:cTn id="7" dur="500"/>
                                        <p:tgtEl>
                                          <p:spTgt spid="8273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27397"/>
                                        </p:tgtEl>
                                        <p:attrNameLst>
                                          <p:attrName>style.visibility</p:attrName>
                                        </p:attrNameLst>
                                      </p:cBhvr>
                                      <p:to>
                                        <p:strVal val="visible"/>
                                      </p:to>
                                    </p:set>
                                    <p:animEffect transition="in" filter="fade">
                                      <p:cBhvr>
                                        <p:cTn id="12" dur="500"/>
                                        <p:tgtEl>
                                          <p:spTgt spid="827397"/>
                                        </p:tgtEl>
                                      </p:cBhvr>
                                    </p:animEffect>
                                  </p:childTnLst>
                                </p:cTn>
                              </p:par>
                              <p:par>
                                <p:cTn id="13" presetID="10" presetClass="entr" presetSubtype="0" fill="hold" nodeType="withEffect">
                                  <p:stCondLst>
                                    <p:cond delay="0"/>
                                  </p:stCondLst>
                                  <p:childTnLst>
                                    <p:set>
                                      <p:cBhvr>
                                        <p:cTn id="14" dur="1" fill="hold">
                                          <p:stCondLst>
                                            <p:cond delay="0"/>
                                          </p:stCondLst>
                                        </p:cTn>
                                        <p:tgtEl>
                                          <p:spTgt spid="827407"/>
                                        </p:tgtEl>
                                        <p:attrNameLst>
                                          <p:attrName>style.visibility</p:attrName>
                                        </p:attrNameLst>
                                      </p:cBhvr>
                                      <p:to>
                                        <p:strVal val="visible"/>
                                      </p:to>
                                    </p:set>
                                    <p:animEffect transition="in" filter="fade">
                                      <p:cBhvr>
                                        <p:cTn id="15" dur="500"/>
                                        <p:tgtEl>
                                          <p:spTgt spid="82740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27396"/>
                                        </p:tgtEl>
                                        <p:attrNameLst>
                                          <p:attrName>style.visibility</p:attrName>
                                        </p:attrNameLst>
                                      </p:cBhvr>
                                      <p:to>
                                        <p:strVal val="visible"/>
                                      </p:to>
                                    </p:set>
                                    <p:animEffect transition="in" filter="fade">
                                      <p:cBhvr>
                                        <p:cTn id="20" dur="500"/>
                                        <p:tgtEl>
                                          <p:spTgt spid="827396"/>
                                        </p:tgtEl>
                                      </p:cBhvr>
                                    </p:animEffect>
                                  </p:childTnLst>
                                </p:cTn>
                              </p:par>
                              <p:par>
                                <p:cTn id="21" presetID="10" presetClass="entr" presetSubtype="0" fill="hold" nodeType="withEffect">
                                  <p:stCondLst>
                                    <p:cond delay="0"/>
                                  </p:stCondLst>
                                  <p:childTnLst>
                                    <p:set>
                                      <p:cBhvr>
                                        <p:cTn id="22" dur="1" fill="hold">
                                          <p:stCondLst>
                                            <p:cond delay="0"/>
                                          </p:stCondLst>
                                        </p:cTn>
                                        <p:tgtEl>
                                          <p:spTgt spid="827403"/>
                                        </p:tgtEl>
                                        <p:attrNameLst>
                                          <p:attrName>style.visibility</p:attrName>
                                        </p:attrNameLst>
                                      </p:cBhvr>
                                      <p:to>
                                        <p:strVal val="visible"/>
                                      </p:to>
                                    </p:set>
                                    <p:animEffect transition="in" filter="fade">
                                      <p:cBhvr>
                                        <p:cTn id="23" dur="500"/>
                                        <p:tgtEl>
                                          <p:spTgt spid="82740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27398"/>
                                        </p:tgtEl>
                                        <p:attrNameLst>
                                          <p:attrName>style.visibility</p:attrName>
                                        </p:attrNameLst>
                                      </p:cBhvr>
                                      <p:to>
                                        <p:strVal val="visible"/>
                                      </p:to>
                                    </p:set>
                                    <p:animEffect transition="in" filter="fade">
                                      <p:cBhvr>
                                        <p:cTn id="28" dur="500"/>
                                        <p:tgtEl>
                                          <p:spTgt spid="827398"/>
                                        </p:tgtEl>
                                      </p:cBhvr>
                                    </p:animEffect>
                                  </p:childTnLst>
                                </p:cTn>
                              </p:par>
                              <p:par>
                                <p:cTn id="29" presetID="10" presetClass="entr" presetSubtype="0" fill="hold" nodeType="withEffect">
                                  <p:stCondLst>
                                    <p:cond delay="0"/>
                                  </p:stCondLst>
                                  <p:childTnLst>
                                    <p:set>
                                      <p:cBhvr>
                                        <p:cTn id="30" dur="1" fill="hold">
                                          <p:stCondLst>
                                            <p:cond delay="0"/>
                                          </p:stCondLst>
                                        </p:cTn>
                                        <p:tgtEl>
                                          <p:spTgt spid="827404"/>
                                        </p:tgtEl>
                                        <p:attrNameLst>
                                          <p:attrName>style.visibility</p:attrName>
                                        </p:attrNameLst>
                                      </p:cBhvr>
                                      <p:to>
                                        <p:strVal val="visible"/>
                                      </p:to>
                                    </p:set>
                                    <p:animEffect transition="in" filter="fade">
                                      <p:cBhvr>
                                        <p:cTn id="31" dur="500"/>
                                        <p:tgtEl>
                                          <p:spTgt spid="82740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27412"/>
                                        </p:tgtEl>
                                        <p:attrNameLst>
                                          <p:attrName>style.visibility</p:attrName>
                                        </p:attrNameLst>
                                      </p:cBhvr>
                                      <p:to>
                                        <p:strVal val="visible"/>
                                      </p:to>
                                    </p:set>
                                    <p:animEffect transition="in" filter="fade">
                                      <p:cBhvr>
                                        <p:cTn id="36" dur="500"/>
                                        <p:tgtEl>
                                          <p:spTgt spid="827412"/>
                                        </p:tgtEl>
                                      </p:cBhvr>
                                    </p:animEffect>
                                  </p:childTnLst>
                                </p:cTn>
                              </p:par>
                              <p:par>
                                <p:cTn id="37" presetID="10" presetClass="entr" presetSubtype="0" fill="hold" nodeType="withEffect">
                                  <p:stCondLst>
                                    <p:cond delay="0"/>
                                  </p:stCondLst>
                                  <p:childTnLst>
                                    <p:set>
                                      <p:cBhvr>
                                        <p:cTn id="38" dur="1" fill="hold">
                                          <p:stCondLst>
                                            <p:cond delay="0"/>
                                          </p:stCondLst>
                                        </p:cTn>
                                        <p:tgtEl>
                                          <p:spTgt spid="827413"/>
                                        </p:tgtEl>
                                        <p:attrNameLst>
                                          <p:attrName>style.visibility</p:attrName>
                                        </p:attrNameLst>
                                      </p:cBhvr>
                                      <p:to>
                                        <p:strVal val="visible"/>
                                      </p:to>
                                    </p:set>
                                    <p:animEffect transition="in" filter="fade">
                                      <p:cBhvr>
                                        <p:cTn id="39" dur="500"/>
                                        <p:tgtEl>
                                          <p:spTgt spid="8274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827401"/>
                                        </p:tgtEl>
                                        <p:attrNameLst>
                                          <p:attrName>style.visibility</p:attrName>
                                        </p:attrNameLst>
                                      </p:cBhvr>
                                      <p:to>
                                        <p:strVal val="visible"/>
                                      </p:to>
                                    </p:set>
                                    <p:animEffect transition="in" filter="fade">
                                      <p:cBhvr>
                                        <p:cTn id="44" dur="500"/>
                                        <p:tgtEl>
                                          <p:spTgt spid="827401"/>
                                        </p:tgtEl>
                                      </p:cBhvr>
                                    </p:animEffect>
                                  </p:childTnLst>
                                </p:cTn>
                              </p:par>
                              <p:par>
                                <p:cTn id="45" presetID="10" presetClass="entr" presetSubtype="0" fill="hold" nodeType="withEffect">
                                  <p:stCondLst>
                                    <p:cond delay="0"/>
                                  </p:stCondLst>
                                  <p:childTnLst>
                                    <p:set>
                                      <p:cBhvr>
                                        <p:cTn id="46" dur="1" fill="hold">
                                          <p:stCondLst>
                                            <p:cond delay="0"/>
                                          </p:stCondLst>
                                        </p:cTn>
                                        <p:tgtEl>
                                          <p:spTgt spid="827406"/>
                                        </p:tgtEl>
                                        <p:attrNameLst>
                                          <p:attrName>style.visibility</p:attrName>
                                        </p:attrNameLst>
                                      </p:cBhvr>
                                      <p:to>
                                        <p:strVal val="visible"/>
                                      </p:to>
                                    </p:set>
                                    <p:animEffect transition="in" filter="fade">
                                      <p:cBhvr>
                                        <p:cTn id="47" dur="500"/>
                                        <p:tgtEl>
                                          <p:spTgt spid="82740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27408"/>
                                        </p:tgtEl>
                                        <p:attrNameLst>
                                          <p:attrName>style.visibility</p:attrName>
                                        </p:attrNameLst>
                                      </p:cBhvr>
                                      <p:to>
                                        <p:strVal val="visible"/>
                                      </p:to>
                                    </p:set>
                                    <p:animEffect transition="in" filter="fade">
                                      <p:cBhvr>
                                        <p:cTn id="52" dur="500"/>
                                        <p:tgtEl>
                                          <p:spTgt spid="827408"/>
                                        </p:tgtEl>
                                      </p:cBhvr>
                                    </p:animEffect>
                                  </p:childTnLst>
                                </p:cTn>
                              </p:par>
                              <p:par>
                                <p:cTn id="53" presetID="10" presetClass="entr" presetSubtype="0" fill="hold" nodeType="withEffect">
                                  <p:stCondLst>
                                    <p:cond delay="0"/>
                                  </p:stCondLst>
                                  <p:childTnLst>
                                    <p:set>
                                      <p:cBhvr>
                                        <p:cTn id="54" dur="1" fill="hold">
                                          <p:stCondLst>
                                            <p:cond delay="0"/>
                                          </p:stCondLst>
                                        </p:cTn>
                                        <p:tgtEl>
                                          <p:spTgt spid="827409"/>
                                        </p:tgtEl>
                                        <p:attrNameLst>
                                          <p:attrName>style.visibility</p:attrName>
                                        </p:attrNameLst>
                                      </p:cBhvr>
                                      <p:to>
                                        <p:strVal val="visible"/>
                                      </p:to>
                                    </p:set>
                                    <p:animEffect transition="in" filter="fade">
                                      <p:cBhvr>
                                        <p:cTn id="55" dur="500"/>
                                        <p:tgtEl>
                                          <p:spTgt spid="82740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827399"/>
                                        </p:tgtEl>
                                        <p:attrNameLst>
                                          <p:attrName>style.visibility</p:attrName>
                                        </p:attrNameLst>
                                      </p:cBhvr>
                                      <p:to>
                                        <p:strVal val="visible"/>
                                      </p:to>
                                    </p:set>
                                    <p:animEffect transition="in" filter="fade">
                                      <p:cBhvr>
                                        <p:cTn id="60" dur="500"/>
                                        <p:tgtEl>
                                          <p:spTgt spid="827399"/>
                                        </p:tgtEl>
                                      </p:cBhvr>
                                    </p:animEffect>
                                  </p:childTnLst>
                                </p:cTn>
                              </p:par>
                              <p:par>
                                <p:cTn id="61" presetID="10" presetClass="entr" presetSubtype="0" fill="hold" nodeType="withEffect">
                                  <p:stCondLst>
                                    <p:cond delay="0"/>
                                  </p:stCondLst>
                                  <p:childTnLst>
                                    <p:set>
                                      <p:cBhvr>
                                        <p:cTn id="62" dur="1" fill="hold">
                                          <p:stCondLst>
                                            <p:cond delay="0"/>
                                          </p:stCondLst>
                                        </p:cTn>
                                        <p:tgtEl>
                                          <p:spTgt spid="827405"/>
                                        </p:tgtEl>
                                        <p:attrNameLst>
                                          <p:attrName>style.visibility</p:attrName>
                                        </p:attrNameLst>
                                      </p:cBhvr>
                                      <p:to>
                                        <p:strVal val="visible"/>
                                      </p:to>
                                    </p:set>
                                    <p:animEffect transition="in" filter="fade">
                                      <p:cBhvr>
                                        <p:cTn id="63" dur="500"/>
                                        <p:tgtEl>
                                          <p:spTgt spid="827405"/>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827400"/>
                                        </p:tgtEl>
                                        <p:attrNameLst>
                                          <p:attrName>style.visibility</p:attrName>
                                        </p:attrNameLst>
                                      </p:cBhvr>
                                      <p:to>
                                        <p:strVal val="visible"/>
                                      </p:to>
                                    </p:set>
                                    <p:animEffect transition="in" filter="fade">
                                      <p:cBhvr>
                                        <p:cTn id="68" dur="500"/>
                                        <p:tgtEl>
                                          <p:spTgt spid="827400"/>
                                        </p:tgtEl>
                                      </p:cBhvr>
                                    </p:animEffect>
                                  </p:childTnLst>
                                </p:cTn>
                              </p:par>
                              <p:par>
                                <p:cTn id="69" presetID="10" presetClass="entr" presetSubtype="0" fill="hold" nodeType="withEffect">
                                  <p:stCondLst>
                                    <p:cond delay="0"/>
                                  </p:stCondLst>
                                  <p:childTnLst>
                                    <p:set>
                                      <p:cBhvr>
                                        <p:cTn id="70" dur="1" fill="hold">
                                          <p:stCondLst>
                                            <p:cond delay="0"/>
                                          </p:stCondLst>
                                        </p:cTn>
                                        <p:tgtEl>
                                          <p:spTgt spid="827402"/>
                                        </p:tgtEl>
                                        <p:attrNameLst>
                                          <p:attrName>style.visibility</p:attrName>
                                        </p:attrNameLst>
                                      </p:cBhvr>
                                      <p:to>
                                        <p:strVal val="visible"/>
                                      </p:to>
                                    </p:set>
                                    <p:animEffect transition="in" filter="fade">
                                      <p:cBhvr>
                                        <p:cTn id="71" dur="500"/>
                                        <p:tgtEl>
                                          <p:spTgt spid="827402"/>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827410"/>
                                        </p:tgtEl>
                                        <p:attrNameLst>
                                          <p:attrName>style.visibility</p:attrName>
                                        </p:attrNameLst>
                                      </p:cBhvr>
                                      <p:to>
                                        <p:strVal val="visible"/>
                                      </p:to>
                                    </p:set>
                                    <p:animEffect transition="in" filter="fade">
                                      <p:cBhvr>
                                        <p:cTn id="76" dur="500"/>
                                        <p:tgtEl>
                                          <p:spTgt spid="827410"/>
                                        </p:tgtEl>
                                      </p:cBhvr>
                                    </p:animEffect>
                                  </p:childTnLst>
                                </p:cTn>
                              </p:par>
                              <p:par>
                                <p:cTn id="77" presetID="10" presetClass="entr" presetSubtype="0" fill="hold" nodeType="withEffect">
                                  <p:stCondLst>
                                    <p:cond delay="0"/>
                                  </p:stCondLst>
                                  <p:childTnLst>
                                    <p:set>
                                      <p:cBhvr>
                                        <p:cTn id="78" dur="1" fill="hold">
                                          <p:stCondLst>
                                            <p:cond delay="0"/>
                                          </p:stCondLst>
                                        </p:cTn>
                                        <p:tgtEl>
                                          <p:spTgt spid="827411"/>
                                        </p:tgtEl>
                                        <p:attrNameLst>
                                          <p:attrName>style.visibility</p:attrName>
                                        </p:attrNameLst>
                                      </p:cBhvr>
                                      <p:to>
                                        <p:strVal val="visible"/>
                                      </p:to>
                                    </p:set>
                                    <p:animEffect transition="in" filter="fade">
                                      <p:cBhvr>
                                        <p:cTn id="79" dur="500"/>
                                        <p:tgtEl>
                                          <p:spTgt spid="82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7395" grpId="0" animBg="1"/>
      <p:bldP spid="827396" grpId="0" animBg="1"/>
      <p:bldP spid="827397" grpId="0" animBg="1"/>
      <p:bldP spid="827398" grpId="0" animBg="1"/>
      <p:bldP spid="827399" grpId="0" animBg="1"/>
      <p:bldP spid="827400" grpId="0" animBg="1"/>
      <p:bldP spid="827401" grpId="0" animBg="1"/>
      <p:bldP spid="827408" grpId="0" animBg="1"/>
      <p:bldP spid="827410" grpId="0" animBg="1"/>
      <p:bldP spid="8274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ChangeArrowheads="1"/>
          </p:cNvSpPr>
          <p:nvPr>
            <p:ph type="title"/>
          </p:nvPr>
        </p:nvSpPr>
        <p:spPr/>
        <p:txBody>
          <a:bodyPr/>
          <a:lstStyle/>
          <a:p>
            <a:r>
              <a:rPr lang="en-US" altLang="zh-TW"/>
              <a:t>Product Specialists</a:t>
            </a:r>
          </a:p>
        </p:txBody>
      </p:sp>
      <p:sp>
        <p:nvSpPr>
          <p:cNvPr id="2" name="Text Placeholder 1"/>
          <p:cNvSpPr>
            <a:spLocks noGrp="1"/>
          </p:cNvSpPr>
          <p:nvPr>
            <p:ph type="body" idx="1"/>
          </p:nvPr>
        </p:nvSpPr>
        <p:spPr>
          <a:xfrm>
            <a:off x="457200" y="1295400"/>
            <a:ext cx="4040188" cy="639762"/>
          </a:xfrm>
        </p:spPr>
        <p:txBody>
          <a:bodyPr/>
          <a:lstStyle/>
          <a:p>
            <a:r>
              <a:rPr lang="en-US" altLang="zh-TW" dirty="0"/>
              <a:t>Investment Banks:</a:t>
            </a:r>
          </a:p>
        </p:txBody>
      </p:sp>
      <p:sp>
        <p:nvSpPr>
          <p:cNvPr id="829443" name="Rectangle 3"/>
          <p:cNvSpPr>
            <a:spLocks noGrp="1" noChangeArrowheads="1"/>
          </p:cNvSpPr>
          <p:nvPr>
            <p:ph sz="half" idx="2"/>
          </p:nvPr>
        </p:nvSpPr>
        <p:spPr>
          <a:xfrm>
            <a:off x="457200" y="1935162"/>
            <a:ext cx="4040188" cy="3951288"/>
          </a:xfrm>
        </p:spPr>
        <p:txBody>
          <a:bodyPr/>
          <a:lstStyle/>
          <a:p>
            <a:r>
              <a:rPr lang="en-US" altLang="zh-TW" dirty="0"/>
              <a:t>M&amp;A</a:t>
            </a:r>
          </a:p>
          <a:p>
            <a:r>
              <a:rPr lang="en-US" altLang="zh-TW" dirty="0"/>
              <a:t>Equity Capital Markets</a:t>
            </a:r>
          </a:p>
          <a:p>
            <a:r>
              <a:rPr lang="en-US" altLang="zh-TW" dirty="0">
                <a:solidFill>
                  <a:schemeClr val="accent2"/>
                </a:solidFill>
              </a:rPr>
              <a:t>Debt Capital Markets</a:t>
            </a:r>
          </a:p>
          <a:p>
            <a:r>
              <a:rPr lang="en-US" altLang="zh-TW" dirty="0">
                <a:solidFill>
                  <a:schemeClr val="accent2"/>
                </a:solidFill>
              </a:rPr>
              <a:t>Securitization (ABS, MBS) </a:t>
            </a:r>
          </a:p>
          <a:p>
            <a:r>
              <a:rPr lang="en-US" altLang="zh-TW" dirty="0">
                <a:solidFill>
                  <a:schemeClr val="accent2"/>
                </a:solidFill>
              </a:rPr>
              <a:t>Derivatives</a:t>
            </a:r>
          </a:p>
          <a:p>
            <a:r>
              <a:rPr lang="en-US" altLang="zh-TW" dirty="0">
                <a:solidFill>
                  <a:schemeClr val="accent2"/>
                </a:solidFill>
              </a:rPr>
              <a:t>FX and MM</a:t>
            </a:r>
          </a:p>
          <a:p>
            <a:r>
              <a:rPr lang="en-US" altLang="zh-TW" dirty="0">
                <a:solidFill>
                  <a:schemeClr val="accent2"/>
                </a:solidFill>
              </a:rPr>
              <a:t>Syndicated Loans &amp; Asset Sales</a:t>
            </a:r>
          </a:p>
          <a:p>
            <a:r>
              <a:rPr lang="en-US" altLang="zh-TW" dirty="0">
                <a:solidFill>
                  <a:schemeClr val="accent2"/>
                </a:solidFill>
              </a:rPr>
              <a:t>Project &amp; Structured Finance</a:t>
            </a:r>
          </a:p>
          <a:p>
            <a:pPr lvl="1"/>
            <a:endParaRPr lang="en-US" altLang="zh-TW" dirty="0"/>
          </a:p>
        </p:txBody>
      </p:sp>
      <p:sp>
        <p:nvSpPr>
          <p:cNvPr id="3" name="Text Placeholder 2"/>
          <p:cNvSpPr>
            <a:spLocks noGrp="1"/>
          </p:cNvSpPr>
          <p:nvPr>
            <p:ph type="body" sz="quarter" idx="3"/>
          </p:nvPr>
        </p:nvSpPr>
        <p:spPr>
          <a:xfrm>
            <a:off x="4645025" y="1295400"/>
            <a:ext cx="4041775" cy="639762"/>
          </a:xfrm>
        </p:spPr>
        <p:txBody>
          <a:bodyPr/>
          <a:lstStyle/>
          <a:p>
            <a:r>
              <a:rPr lang="en-US" altLang="zh-TW" dirty="0"/>
              <a:t>Commercial Banks</a:t>
            </a:r>
          </a:p>
        </p:txBody>
      </p:sp>
      <p:sp>
        <p:nvSpPr>
          <p:cNvPr id="829444" name="Rectangle 4"/>
          <p:cNvSpPr>
            <a:spLocks noGrp="1" noChangeArrowheads="1"/>
          </p:cNvSpPr>
          <p:nvPr>
            <p:ph sz="quarter" idx="4"/>
          </p:nvPr>
        </p:nvSpPr>
        <p:spPr>
          <a:xfrm>
            <a:off x="4645025" y="1935162"/>
            <a:ext cx="4041775" cy="3951288"/>
          </a:xfrm>
        </p:spPr>
        <p:txBody>
          <a:bodyPr/>
          <a:lstStyle/>
          <a:p>
            <a:r>
              <a:rPr lang="en-US" altLang="zh-TW" dirty="0">
                <a:solidFill>
                  <a:schemeClr val="accent2"/>
                </a:solidFill>
              </a:rPr>
              <a:t>Debt Capital Markets</a:t>
            </a:r>
          </a:p>
          <a:p>
            <a:r>
              <a:rPr lang="en-US" altLang="zh-TW" dirty="0">
                <a:solidFill>
                  <a:schemeClr val="accent2"/>
                </a:solidFill>
              </a:rPr>
              <a:t>Securitization (ABS, MBS) </a:t>
            </a:r>
          </a:p>
          <a:p>
            <a:r>
              <a:rPr lang="en-US" altLang="zh-TW" dirty="0">
                <a:solidFill>
                  <a:schemeClr val="accent2"/>
                </a:solidFill>
              </a:rPr>
              <a:t>Derivatives</a:t>
            </a:r>
          </a:p>
          <a:p>
            <a:r>
              <a:rPr lang="en-US" altLang="zh-TW" dirty="0">
                <a:solidFill>
                  <a:schemeClr val="accent2"/>
                </a:solidFill>
              </a:rPr>
              <a:t>FX and MM</a:t>
            </a:r>
          </a:p>
          <a:p>
            <a:r>
              <a:rPr lang="en-US" altLang="zh-TW" dirty="0">
                <a:solidFill>
                  <a:schemeClr val="accent2"/>
                </a:solidFill>
              </a:rPr>
              <a:t>Syndicated Loans &amp; Asset Sales</a:t>
            </a:r>
          </a:p>
          <a:p>
            <a:r>
              <a:rPr lang="en-US" altLang="zh-TW" dirty="0">
                <a:solidFill>
                  <a:schemeClr val="accent2"/>
                </a:solidFill>
              </a:rPr>
              <a:t>Project &amp; Structured Finance</a:t>
            </a:r>
          </a:p>
          <a:p>
            <a:r>
              <a:rPr lang="en-US" altLang="zh-TW" dirty="0"/>
              <a:t>Cash Management</a:t>
            </a:r>
          </a:p>
          <a:p>
            <a:r>
              <a:rPr lang="en-US" altLang="zh-TW" dirty="0"/>
              <a:t>Trade Finance</a:t>
            </a:r>
          </a:p>
          <a:p>
            <a:endParaRPr lang="en-US" altLang="zh-TW" dirty="0"/>
          </a:p>
        </p:txBody>
      </p:sp>
      <p:sp>
        <p:nvSpPr>
          <p:cNvPr id="7" name="Slide Number Placeholder 6"/>
          <p:cNvSpPr>
            <a:spLocks noGrp="1"/>
          </p:cNvSpPr>
          <p:nvPr>
            <p:ph type="sldNum" sz="quarter" idx="10"/>
          </p:nvPr>
        </p:nvSpPr>
        <p:spPr/>
        <p:txBody>
          <a:bodyPr vert="horz" wrap="square" lIns="91440" tIns="45720" rIns="91440" bIns="45720" numCol="1" anchor="ctr" anchorCtr="0" compatLnSpc="1">
            <a:prstTxWarp prst="textNoShape">
              <a:avLst/>
            </a:prstTxWarp>
          </a:bodyPr>
          <a:lstStyle/>
          <a:p>
            <a:fld id="{9DC2B97E-D06A-4246-8597-E8D5D1B3A11B}" type="slidenum">
              <a:rPr lang="en-US" altLang="en-US" sz="1400"/>
              <a:pPr/>
              <a:t>32</a:t>
            </a:fld>
            <a:endParaRPr lang="en-US" altLang="en-US" sz="1400"/>
          </a:p>
        </p:txBody>
      </p:sp>
      <p:sp>
        <p:nvSpPr>
          <p:cNvPr id="9"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What do Investments Banks 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94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94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94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294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294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294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2944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2944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29444">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29444">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29444">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29444">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29444">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2944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2944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43" grpId="0" build="p"/>
      <p:bldP spid="82944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Deal dynamics</a:t>
            </a:r>
            <a:endParaRPr lang="zh-TW" altLang="en-US" dirty="0"/>
          </a:p>
        </p:txBody>
      </p:sp>
      <p:sp>
        <p:nvSpPr>
          <p:cNvPr id="3" name="Slide Number Placeholder 2"/>
          <p:cNvSpPr>
            <a:spLocks noGrp="1"/>
          </p:cNvSpPr>
          <p:nvPr>
            <p:ph type="sldNum" sz="quarter" idx="10"/>
          </p:nvPr>
        </p:nvSpPr>
        <p:spPr/>
        <p:txBody>
          <a:bodyPr/>
          <a:lstStyle/>
          <a:p>
            <a:fld id="{FE3DD840-795E-46F8-93FB-0D5070E4D00A}" type="slidenum">
              <a:rPr lang="en-US" altLang="en-US" smtClean="0"/>
              <a:pPr/>
              <a:t>33</a:t>
            </a:fld>
            <a:endParaRPr lang="en-US" altLang="en-US"/>
          </a:p>
        </p:txBody>
      </p:sp>
      <p:sp>
        <p:nvSpPr>
          <p:cNvPr id="5" name="Rectangle 4"/>
          <p:cNvSpPr/>
          <p:nvPr/>
        </p:nvSpPr>
        <p:spPr>
          <a:xfrm>
            <a:off x="1371600" y="1828800"/>
            <a:ext cx="20574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dirty="0"/>
              <a:t>Issuers</a:t>
            </a:r>
            <a:endParaRPr lang="zh-TW" altLang="en-US" dirty="0"/>
          </a:p>
        </p:txBody>
      </p:sp>
      <p:sp>
        <p:nvSpPr>
          <p:cNvPr id="10" name="Rectangle 9"/>
          <p:cNvSpPr/>
          <p:nvPr/>
        </p:nvSpPr>
        <p:spPr>
          <a:xfrm>
            <a:off x="2362200" y="2590800"/>
            <a:ext cx="2057400" cy="5334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dirty="0"/>
              <a:t>Bankers</a:t>
            </a:r>
            <a:endParaRPr lang="zh-TW" altLang="en-US" dirty="0"/>
          </a:p>
        </p:txBody>
      </p:sp>
      <p:sp>
        <p:nvSpPr>
          <p:cNvPr id="11" name="Rectangle 10"/>
          <p:cNvSpPr/>
          <p:nvPr/>
        </p:nvSpPr>
        <p:spPr>
          <a:xfrm>
            <a:off x="3352800" y="3352800"/>
            <a:ext cx="20574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dirty="0"/>
              <a:t>Product  specialists</a:t>
            </a:r>
            <a:endParaRPr lang="zh-TW" altLang="en-US" dirty="0"/>
          </a:p>
        </p:txBody>
      </p:sp>
      <p:sp>
        <p:nvSpPr>
          <p:cNvPr id="12" name="Rectangle 11"/>
          <p:cNvSpPr/>
          <p:nvPr/>
        </p:nvSpPr>
        <p:spPr>
          <a:xfrm>
            <a:off x="4343400" y="4114800"/>
            <a:ext cx="2057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Sales</a:t>
            </a:r>
            <a:endParaRPr lang="zh-TW" altLang="en-US" dirty="0"/>
          </a:p>
        </p:txBody>
      </p:sp>
      <p:sp>
        <p:nvSpPr>
          <p:cNvPr id="13" name="Rectangle 12"/>
          <p:cNvSpPr/>
          <p:nvPr/>
        </p:nvSpPr>
        <p:spPr>
          <a:xfrm>
            <a:off x="5334000" y="4876800"/>
            <a:ext cx="2057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Investors</a:t>
            </a:r>
            <a:endParaRPr lang="zh-TW" altLang="en-US" dirty="0"/>
          </a:p>
        </p:txBody>
      </p:sp>
      <p:sp>
        <p:nvSpPr>
          <p:cNvPr id="15" name="Right Arrow 14"/>
          <p:cNvSpPr/>
          <p:nvPr/>
        </p:nvSpPr>
        <p:spPr>
          <a:xfrm rot="10800000">
            <a:off x="609600" y="1219200"/>
            <a:ext cx="3810000" cy="4572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6" name="Right Arrow 15"/>
          <p:cNvSpPr/>
          <p:nvPr/>
        </p:nvSpPr>
        <p:spPr>
          <a:xfrm>
            <a:off x="4495800" y="1219200"/>
            <a:ext cx="38100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BUY SIDE</a:t>
            </a:r>
            <a:endParaRPr lang="zh-TW" altLang="en-US" dirty="0"/>
          </a:p>
        </p:txBody>
      </p:sp>
      <p:sp>
        <p:nvSpPr>
          <p:cNvPr id="23" name="TextBox 22"/>
          <p:cNvSpPr txBox="1"/>
          <p:nvPr/>
        </p:nvSpPr>
        <p:spPr>
          <a:xfrm>
            <a:off x="1600200" y="1371600"/>
            <a:ext cx="1981200" cy="152400"/>
          </a:xfrm>
          <a:prstGeom prst="rect">
            <a:avLst/>
          </a:prstGeom>
          <a:noFill/>
        </p:spPr>
        <p:txBody>
          <a:bodyPr vert="horz" wrap="square" lIns="91440" tIns="45720" rIns="91440" bIns="45720" rtlCol="0" anchor="ctr">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altLang="zh-TW" sz="2000" b="0" i="0" u="none" strike="noStrike" kern="1200" cap="none" spc="0" normalizeH="0" baseline="0" noProof="0" dirty="0">
                <a:ln>
                  <a:noFill/>
                </a:ln>
                <a:solidFill>
                  <a:schemeClr val="tx2"/>
                </a:solidFill>
                <a:effectLst/>
                <a:uLnTx/>
                <a:uFillTx/>
                <a:latin typeface="+mj-lt"/>
                <a:ea typeface="+mj-ea"/>
                <a:cs typeface="+mj-cs"/>
              </a:rPr>
              <a:t>SELL SIDE</a:t>
            </a:r>
            <a:endParaRPr kumimoji="0" lang="zh-TW" alt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24"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What do Investments Banks do?</a:t>
            </a:r>
          </a:p>
        </p:txBody>
      </p:sp>
      <p:sp>
        <p:nvSpPr>
          <p:cNvPr id="25" name="Rectangle 24"/>
          <p:cNvSpPr/>
          <p:nvPr/>
        </p:nvSpPr>
        <p:spPr>
          <a:xfrm>
            <a:off x="2133600" y="2438400"/>
            <a:ext cx="4724400" cy="236220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TW" dirty="0"/>
              <a:t>Deal dynamics at CA-CIB</a:t>
            </a:r>
            <a:endParaRPr lang="zh-TW" altLang="en-US" dirty="0"/>
          </a:p>
        </p:txBody>
      </p:sp>
      <p:sp>
        <p:nvSpPr>
          <p:cNvPr id="3" name="Slide Number Placeholder 2"/>
          <p:cNvSpPr>
            <a:spLocks noGrp="1"/>
          </p:cNvSpPr>
          <p:nvPr>
            <p:ph type="sldNum" sz="quarter" idx="10"/>
          </p:nvPr>
        </p:nvSpPr>
        <p:spPr/>
        <p:txBody>
          <a:bodyPr/>
          <a:lstStyle/>
          <a:p>
            <a:fld id="{FE3DD840-795E-46F8-93FB-0D5070E4D00A}" type="slidenum">
              <a:rPr lang="en-US" altLang="en-US" smtClean="0"/>
              <a:pPr/>
              <a:t>34</a:t>
            </a:fld>
            <a:endParaRPr lang="en-US" altLang="en-US"/>
          </a:p>
        </p:txBody>
      </p:sp>
      <p:pic>
        <p:nvPicPr>
          <p:cNvPr id="8" name="Picture 2"/>
          <p:cNvPicPr>
            <a:picLocks noGrp="1" noChangeAspect="1" noChangeArrowheads="1"/>
          </p:cNvPicPr>
          <p:nvPr>
            <p:ph idx="1"/>
          </p:nvPr>
        </p:nvPicPr>
        <p:blipFill>
          <a:blip r:embed="rId2" cstate="print"/>
          <a:srcRect/>
          <a:stretch>
            <a:fillRect/>
          </a:stretch>
        </p:blipFill>
        <p:spPr bwMode="auto">
          <a:xfrm>
            <a:off x="588743" y="1371600"/>
            <a:ext cx="7966514" cy="4525963"/>
          </a:xfrm>
          <a:prstGeom prst="rect">
            <a:avLst/>
          </a:prstGeom>
          <a:noFill/>
          <a:ln w="9525">
            <a:noFill/>
            <a:miter lim="800000"/>
            <a:headEnd/>
            <a:tailEnd/>
          </a:ln>
        </p:spPr>
      </p:pic>
      <p:sp>
        <p:nvSpPr>
          <p:cNvPr id="9"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What do Investments Banks do?</a:t>
            </a:r>
          </a:p>
        </p:txBody>
      </p:sp>
      <p:sp>
        <p:nvSpPr>
          <p:cNvPr id="10" name="TextBox 9"/>
          <p:cNvSpPr txBox="1"/>
          <p:nvPr/>
        </p:nvSpPr>
        <p:spPr>
          <a:xfrm>
            <a:off x="152400" y="5943600"/>
            <a:ext cx="2438400" cy="152400"/>
          </a:xfrm>
          <a:prstGeom prst="rect">
            <a:avLst/>
          </a:prstGeom>
          <a:solidFill>
            <a:schemeClr val="accent1">
              <a:lumMod val="20000"/>
              <a:lumOff val="80000"/>
            </a:schemeClr>
          </a:solidFill>
        </p:spPr>
        <p:txBody>
          <a:bodyPr vert="horz" wrap="square" lIns="91440" tIns="45720" rIns="91440" bIns="45720" rtlCol="0" anchor="ctr">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altLang="zh-TW" sz="1400" b="0" i="1" u="none" strike="noStrike" kern="1200" cap="none" spc="0" normalizeH="0" baseline="0" noProof="0" dirty="0">
                <a:ln>
                  <a:noFill/>
                </a:ln>
                <a:solidFill>
                  <a:schemeClr val="tx1"/>
                </a:solidFill>
                <a:effectLst/>
                <a:uLnTx/>
                <a:uFillTx/>
                <a:latin typeface="+mj-lt"/>
                <a:ea typeface="+mj-ea"/>
                <a:cs typeface="+mj-cs"/>
              </a:rPr>
              <a:t>Source: CA-CIB – </a:t>
            </a:r>
            <a:r>
              <a:rPr lang="en-US" altLang="zh-TW" sz="1400" i="1" dirty="0" err="1">
                <a:latin typeface="+mj-lt"/>
                <a:ea typeface="+mj-ea"/>
                <a:cs typeface="+mj-cs"/>
              </a:rPr>
              <a:t>B</a:t>
            </a:r>
            <a:r>
              <a:rPr kumimoji="0" lang="en-US" altLang="zh-TW" sz="1400" b="0" i="1" u="none" strike="noStrike" kern="1200" cap="none" spc="0" normalizeH="0" baseline="0" noProof="0" dirty="0">
                <a:ln>
                  <a:noFill/>
                </a:ln>
                <a:solidFill>
                  <a:schemeClr val="tx1"/>
                </a:solidFill>
                <a:effectLst/>
                <a:uLnTx/>
                <a:uFillTx/>
                <a:latin typeface="+mj-lt"/>
                <a:ea typeface="+mj-ea"/>
                <a:cs typeface="+mj-cs"/>
              </a:rPr>
              <a:t>en </a:t>
            </a:r>
            <a:r>
              <a:rPr kumimoji="0" lang="en-US" altLang="zh-TW" sz="1400" b="0" i="1" u="none" strike="noStrike" kern="1200" cap="none" spc="0" normalizeH="0" baseline="0" noProof="0" dirty="0" err="1">
                <a:ln>
                  <a:noFill/>
                </a:ln>
                <a:solidFill>
                  <a:schemeClr val="tx1"/>
                </a:solidFill>
                <a:effectLst/>
                <a:uLnTx/>
                <a:uFillTx/>
                <a:latin typeface="+mj-lt"/>
                <a:ea typeface="+mj-ea"/>
                <a:cs typeface="+mj-cs"/>
              </a:rPr>
              <a:t>Lamberg</a:t>
            </a:r>
            <a:endParaRPr kumimoji="0" lang="zh-TW" altLang="en-US" sz="1400" b="0" i="1"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The role of actors in deal development</a:t>
            </a:r>
            <a:endParaRPr lang="zh-TW" altLang="en-US" dirty="0"/>
          </a:p>
        </p:txBody>
      </p:sp>
      <p:sp>
        <p:nvSpPr>
          <p:cNvPr id="3" name="Slide Number Placeholder 2"/>
          <p:cNvSpPr>
            <a:spLocks noGrp="1"/>
          </p:cNvSpPr>
          <p:nvPr>
            <p:ph type="sldNum" sz="quarter" idx="10"/>
          </p:nvPr>
        </p:nvSpPr>
        <p:spPr/>
        <p:txBody>
          <a:bodyPr/>
          <a:lstStyle/>
          <a:p>
            <a:fld id="{FE3DD840-795E-46F8-93FB-0D5070E4D00A}" type="slidenum">
              <a:rPr lang="en-US" altLang="en-US" smtClean="0"/>
              <a:pPr/>
              <a:t>35</a:t>
            </a:fld>
            <a:endParaRPr lang="en-US" altLang="en-US"/>
          </a:p>
        </p:txBody>
      </p:sp>
      <p:pic>
        <p:nvPicPr>
          <p:cNvPr id="2050" name="Picture 2"/>
          <p:cNvPicPr>
            <a:picLocks noChangeAspect="1" noChangeArrowheads="1"/>
          </p:cNvPicPr>
          <p:nvPr/>
        </p:nvPicPr>
        <p:blipFill>
          <a:blip r:embed="rId2" cstate="print"/>
          <a:srcRect/>
          <a:stretch>
            <a:fillRect/>
          </a:stretch>
        </p:blipFill>
        <p:spPr bwMode="auto">
          <a:xfrm>
            <a:off x="228600" y="1944060"/>
            <a:ext cx="8686800" cy="4018589"/>
          </a:xfrm>
          <a:prstGeom prst="rect">
            <a:avLst/>
          </a:prstGeom>
          <a:noFill/>
          <a:ln w="9525">
            <a:noFill/>
            <a:miter lim="800000"/>
            <a:headEnd/>
            <a:tailEnd/>
          </a:ln>
        </p:spPr>
      </p:pic>
      <p:sp>
        <p:nvSpPr>
          <p:cNvPr id="6" name="TextBox 5"/>
          <p:cNvSpPr txBox="1"/>
          <p:nvPr/>
        </p:nvSpPr>
        <p:spPr>
          <a:xfrm>
            <a:off x="152400" y="5943600"/>
            <a:ext cx="2438400" cy="152400"/>
          </a:xfrm>
          <a:prstGeom prst="rect">
            <a:avLst/>
          </a:prstGeom>
          <a:solidFill>
            <a:schemeClr val="accent1">
              <a:lumMod val="20000"/>
              <a:lumOff val="80000"/>
            </a:schemeClr>
          </a:solidFill>
        </p:spPr>
        <p:txBody>
          <a:bodyPr vert="horz" wrap="square" lIns="91440" tIns="45720" rIns="91440" bIns="45720" rtlCol="0" anchor="ctr">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altLang="zh-TW" sz="1400" b="0" i="1" u="none" strike="noStrike" kern="1200" cap="none" spc="0" normalizeH="0" baseline="0" noProof="0" dirty="0">
                <a:ln>
                  <a:noFill/>
                </a:ln>
                <a:solidFill>
                  <a:schemeClr val="tx1"/>
                </a:solidFill>
                <a:effectLst/>
                <a:uLnTx/>
                <a:uFillTx/>
                <a:latin typeface="+mj-lt"/>
                <a:ea typeface="+mj-ea"/>
                <a:cs typeface="+mj-cs"/>
              </a:rPr>
              <a:t>Source: CA-CIB – </a:t>
            </a:r>
            <a:r>
              <a:rPr lang="en-US" altLang="zh-TW" sz="1400" i="1" dirty="0" err="1">
                <a:latin typeface="+mj-lt"/>
                <a:ea typeface="+mj-ea"/>
                <a:cs typeface="+mj-cs"/>
              </a:rPr>
              <a:t>B</a:t>
            </a:r>
            <a:r>
              <a:rPr kumimoji="0" lang="en-US" altLang="zh-TW" sz="1400" b="0" i="1" u="none" strike="noStrike" kern="1200" cap="none" spc="0" normalizeH="0" baseline="0" noProof="0" dirty="0">
                <a:ln>
                  <a:noFill/>
                </a:ln>
                <a:solidFill>
                  <a:schemeClr val="tx1"/>
                </a:solidFill>
                <a:effectLst/>
                <a:uLnTx/>
                <a:uFillTx/>
                <a:latin typeface="+mj-lt"/>
                <a:ea typeface="+mj-ea"/>
                <a:cs typeface="+mj-cs"/>
              </a:rPr>
              <a:t>en </a:t>
            </a:r>
            <a:r>
              <a:rPr kumimoji="0" lang="en-US" altLang="zh-TW" sz="1400" b="0" i="1" u="none" strike="noStrike" kern="1200" cap="none" spc="0" normalizeH="0" baseline="0" noProof="0" dirty="0" err="1">
                <a:ln>
                  <a:noFill/>
                </a:ln>
                <a:solidFill>
                  <a:schemeClr val="tx1"/>
                </a:solidFill>
                <a:effectLst/>
                <a:uLnTx/>
                <a:uFillTx/>
                <a:latin typeface="+mj-lt"/>
                <a:ea typeface="+mj-ea"/>
                <a:cs typeface="+mj-cs"/>
              </a:rPr>
              <a:t>Lamberg</a:t>
            </a:r>
            <a:endParaRPr kumimoji="0" lang="zh-TW" altLang="en-US" sz="1400" b="0" i="1" u="none" strike="noStrike" kern="120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04800" y="1371600"/>
            <a:ext cx="2057400" cy="533400"/>
          </a:xfrm>
          <a:prstGeom prst="rect">
            <a:avLst/>
          </a:prstGeom>
          <a:solidFill>
            <a:schemeClr val="accent1">
              <a:lumMod val="20000"/>
              <a:lumOff val="80000"/>
            </a:schemeClr>
          </a:solidFill>
        </p:spPr>
        <p:txBody>
          <a:bodyPr vert="horz" wrap="square" lIns="91440" tIns="45720" rIns="91440" bIns="45720" rtlCol="0" anchor="ctr">
            <a:norm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altLang="zh-TW" sz="2000" b="0" i="0" u="none" strike="noStrike" kern="1200" cap="none" spc="0" normalizeH="0" baseline="0" noProof="0" dirty="0">
                <a:ln>
                  <a:noFill/>
                </a:ln>
                <a:solidFill>
                  <a:schemeClr val="tx1"/>
                </a:solidFill>
                <a:effectLst/>
                <a:uLnTx/>
                <a:uFillTx/>
                <a:latin typeface="+mj-lt"/>
                <a:ea typeface="+mj-ea"/>
                <a:cs typeface="+mj-cs"/>
              </a:rPr>
              <a:t>“Bankers”</a:t>
            </a:r>
            <a:endParaRPr kumimoji="0" lang="zh-TW" altLang="en-US" sz="20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TextBox 7"/>
          <p:cNvSpPr txBox="1"/>
          <p:nvPr/>
        </p:nvSpPr>
        <p:spPr>
          <a:xfrm>
            <a:off x="2438400" y="1371600"/>
            <a:ext cx="2057400" cy="533400"/>
          </a:xfrm>
          <a:prstGeom prst="rect">
            <a:avLst/>
          </a:prstGeom>
          <a:solidFill>
            <a:schemeClr val="accent1">
              <a:lumMod val="20000"/>
              <a:lumOff val="80000"/>
            </a:schemeClr>
          </a:solidFill>
        </p:spPr>
        <p:txBody>
          <a:bodyPr vert="horz" wrap="square" lIns="91440" tIns="45720" rIns="91440" bIns="45720" rtlCol="0" anchor="ctr">
            <a:norm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altLang="zh-TW" sz="2000" b="0" i="0" u="none" strike="noStrike" kern="1200" cap="none" spc="0" normalizeH="0" baseline="0" noProof="0" dirty="0">
                <a:ln>
                  <a:noFill/>
                </a:ln>
                <a:solidFill>
                  <a:schemeClr val="tx1"/>
                </a:solidFill>
                <a:effectLst/>
                <a:uLnTx/>
                <a:uFillTx/>
                <a:latin typeface="+mj-lt"/>
                <a:ea typeface="+mj-ea"/>
                <a:cs typeface="+mj-cs"/>
              </a:rPr>
              <a:t>“Origination”</a:t>
            </a:r>
            <a:endParaRPr kumimoji="0" lang="zh-TW" altLang="en-US" sz="20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TextBox 8"/>
          <p:cNvSpPr txBox="1"/>
          <p:nvPr/>
        </p:nvSpPr>
        <p:spPr>
          <a:xfrm>
            <a:off x="4648200" y="1371600"/>
            <a:ext cx="2057400" cy="533400"/>
          </a:xfrm>
          <a:prstGeom prst="rect">
            <a:avLst/>
          </a:prstGeom>
          <a:solidFill>
            <a:schemeClr val="accent1">
              <a:lumMod val="20000"/>
              <a:lumOff val="80000"/>
            </a:schemeClr>
          </a:solidFill>
        </p:spPr>
        <p:txBody>
          <a:bodyPr vert="horz" wrap="square" lIns="91440" tIns="45720" rIns="91440" bIns="45720" rtlCol="0" anchor="ctr">
            <a:norm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altLang="zh-TW" sz="2000" b="0" i="0" u="none" strike="noStrike" kern="1200" cap="none" spc="0" normalizeH="0" baseline="0" noProof="0" dirty="0">
                <a:ln>
                  <a:noFill/>
                </a:ln>
                <a:solidFill>
                  <a:schemeClr val="tx1"/>
                </a:solidFill>
                <a:effectLst/>
                <a:uLnTx/>
                <a:uFillTx/>
                <a:latin typeface="+mj-lt"/>
                <a:ea typeface="+mj-ea"/>
                <a:cs typeface="+mj-cs"/>
              </a:rPr>
              <a:t>“Underwriting”</a:t>
            </a:r>
            <a:endParaRPr kumimoji="0" lang="zh-TW" altLang="en-US" sz="20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TextBox 9"/>
          <p:cNvSpPr txBox="1"/>
          <p:nvPr/>
        </p:nvSpPr>
        <p:spPr>
          <a:xfrm>
            <a:off x="6781800" y="1371600"/>
            <a:ext cx="2057400" cy="533400"/>
          </a:xfrm>
          <a:prstGeom prst="rect">
            <a:avLst/>
          </a:prstGeom>
          <a:solidFill>
            <a:schemeClr val="accent1">
              <a:lumMod val="20000"/>
              <a:lumOff val="80000"/>
            </a:schemeClr>
          </a:solidFill>
        </p:spPr>
        <p:txBody>
          <a:bodyPr vert="horz" wrap="square" lIns="91440" tIns="45720" rIns="91440" bIns="45720" rtlCol="0" anchor="ctr">
            <a:norm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altLang="zh-TW" sz="2000" b="0" i="0" u="none" strike="noStrike" kern="1200" cap="none" spc="0" normalizeH="0" baseline="0" noProof="0" dirty="0">
                <a:ln>
                  <a:noFill/>
                </a:ln>
                <a:solidFill>
                  <a:schemeClr val="tx1"/>
                </a:solidFill>
                <a:effectLst/>
                <a:uLnTx/>
                <a:uFillTx/>
                <a:latin typeface="+mj-lt"/>
                <a:ea typeface="+mj-ea"/>
                <a:cs typeface="+mj-cs"/>
              </a:rPr>
              <a:t>“Sales”</a:t>
            </a:r>
            <a:endParaRPr kumimoji="0" lang="zh-TW" altLang="en-US" sz="2000" b="0" i="0" u="none" strike="noStrike" kern="1200" cap="none" spc="0" normalizeH="0" baseline="0" noProof="0" dirty="0">
              <a:ln>
                <a:noFill/>
              </a:ln>
              <a:solidFill>
                <a:schemeClr val="tx1"/>
              </a:solidFill>
              <a:effectLst/>
              <a:uLnTx/>
              <a:uFillTx/>
              <a:latin typeface="+mj-lt"/>
              <a:ea typeface="+mj-ea"/>
              <a:cs typeface="+mj-cs"/>
            </a:endParaRPr>
          </a:p>
        </p:txBody>
      </p:sp>
      <p:sp>
        <p:nvSpPr>
          <p:cNvPr id="11"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What do Investments Banks do?</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Grp="1" noChangeArrowheads="1"/>
          </p:cNvSpPr>
          <p:nvPr>
            <p:ph type="title"/>
          </p:nvPr>
        </p:nvSpPr>
        <p:spPr/>
        <p:txBody>
          <a:bodyPr/>
          <a:lstStyle/>
          <a:p>
            <a:r>
              <a:rPr lang="en-US" altLang="zh-TW" dirty="0"/>
              <a:t>Corporate Finance Execution (CFE) </a:t>
            </a:r>
          </a:p>
        </p:txBody>
      </p:sp>
      <p:sp>
        <p:nvSpPr>
          <p:cNvPr id="12" name="Slide Number Placeholder 5"/>
          <p:cNvSpPr>
            <a:spLocks noGrp="1"/>
          </p:cNvSpPr>
          <p:nvPr>
            <p:ph type="sldNum" sz="quarter" idx="10"/>
          </p:nvPr>
        </p:nvSpPr>
        <p:spPr/>
        <p:txBody>
          <a:bodyPr vert="horz" wrap="square" lIns="91440" tIns="45720" rIns="91440" bIns="45720" numCol="1" anchor="ctr" anchorCtr="0" compatLnSpc="1">
            <a:prstTxWarp prst="textNoShape">
              <a:avLst/>
            </a:prstTxWarp>
          </a:bodyPr>
          <a:lstStyle/>
          <a:p>
            <a:fld id="{A7553E29-D51F-457F-B3F4-89780F603512}" type="slidenum">
              <a:rPr lang="en-US" altLang="en-US" sz="1400"/>
              <a:pPr/>
              <a:t>36</a:t>
            </a:fld>
            <a:endParaRPr lang="en-US" altLang="en-US" sz="1400"/>
          </a:p>
        </p:txBody>
      </p:sp>
      <p:sp>
        <p:nvSpPr>
          <p:cNvPr id="835587" name="Rectangle 3"/>
          <p:cNvSpPr>
            <a:spLocks noChangeArrowheads="1"/>
          </p:cNvSpPr>
          <p:nvPr/>
        </p:nvSpPr>
        <p:spPr bwMode="auto">
          <a:xfrm>
            <a:off x="3657600" y="1447800"/>
            <a:ext cx="1981200" cy="914400"/>
          </a:xfrm>
          <a:prstGeom prst="rect">
            <a:avLst/>
          </a:prstGeom>
          <a:solidFill>
            <a:schemeClr val="accent1">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b="1" dirty="0">
                <a:latin typeface="+mn-lt"/>
                <a:ea typeface="PMingLiU" pitchFamily="18" charset="-120"/>
                <a:cs typeface="Arial" charset="0"/>
              </a:rPr>
              <a:t>CFE Head </a:t>
            </a:r>
          </a:p>
        </p:txBody>
      </p:sp>
      <p:sp>
        <p:nvSpPr>
          <p:cNvPr id="835588" name="Rectangle 4"/>
          <p:cNvSpPr>
            <a:spLocks noChangeArrowheads="1"/>
          </p:cNvSpPr>
          <p:nvPr/>
        </p:nvSpPr>
        <p:spPr bwMode="auto">
          <a:xfrm>
            <a:off x="467710" y="3276600"/>
            <a:ext cx="2438400" cy="2438400"/>
          </a:xfrm>
          <a:prstGeom prst="rect">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b="1" dirty="0">
                <a:latin typeface="+mn-lt"/>
                <a:ea typeface="PMingLiU" pitchFamily="18" charset="-120"/>
                <a:cs typeface="Arial" charset="0"/>
              </a:rPr>
              <a:t>Geographical Team A</a:t>
            </a:r>
            <a:endParaRPr lang="en-US" altLang="zh-TW" sz="2000" u="sng" dirty="0">
              <a:latin typeface="+mn-lt"/>
              <a:ea typeface="PMingLiU" pitchFamily="18" charset="-120"/>
              <a:cs typeface="Arial" charset="0"/>
            </a:endParaRPr>
          </a:p>
          <a:p>
            <a:pPr algn="ctr"/>
            <a:endParaRPr lang="en-US" altLang="zh-TW" sz="2000" dirty="0">
              <a:latin typeface="+mn-lt"/>
              <a:ea typeface="PMingLiU" pitchFamily="18" charset="-120"/>
              <a:cs typeface="Arial" charset="0"/>
            </a:endParaRPr>
          </a:p>
          <a:p>
            <a:pPr marL="342900" indent="-342900">
              <a:buFont typeface="Arial" pitchFamily="34" charset="0"/>
              <a:buChar char="•"/>
            </a:pPr>
            <a:r>
              <a:rPr lang="en-US" altLang="zh-TW" sz="2000" dirty="0">
                <a:latin typeface="+mn-lt"/>
                <a:ea typeface="PMingLiU" pitchFamily="18" charset="-120"/>
                <a:cs typeface="Arial" charset="0"/>
              </a:rPr>
              <a:t>1 Director </a:t>
            </a:r>
          </a:p>
          <a:p>
            <a:pPr marL="342900" indent="-342900">
              <a:buFont typeface="Arial" pitchFamily="34" charset="0"/>
              <a:buChar char="•"/>
            </a:pPr>
            <a:r>
              <a:rPr lang="en-US" altLang="zh-TW" sz="2000" dirty="0">
                <a:latin typeface="+mn-lt"/>
                <a:ea typeface="PMingLiU" pitchFamily="18" charset="-120"/>
                <a:cs typeface="Arial" charset="0"/>
              </a:rPr>
              <a:t>1-2 VP</a:t>
            </a:r>
          </a:p>
          <a:p>
            <a:pPr marL="342900" indent="-342900">
              <a:buFont typeface="Arial" pitchFamily="34" charset="0"/>
              <a:buChar char="•"/>
            </a:pPr>
            <a:r>
              <a:rPr lang="en-US" altLang="zh-TW" sz="2000" dirty="0">
                <a:latin typeface="+mn-lt"/>
                <a:ea typeface="PMingLiU" pitchFamily="18" charset="-120"/>
                <a:cs typeface="Arial" charset="0"/>
              </a:rPr>
              <a:t>Associates</a:t>
            </a:r>
          </a:p>
          <a:p>
            <a:pPr marL="342900" indent="-342900">
              <a:buFont typeface="Arial" pitchFamily="34" charset="0"/>
              <a:buChar char="•"/>
            </a:pPr>
            <a:r>
              <a:rPr lang="en-US" altLang="zh-TW" sz="2000" dirty="0">
                <a:latin typeface="+mn-lt"/>
                <a:ea typeface="PMingLiU" pitchFamily="18" charset="-120"/>
                <a:cs typeface="Arial" charset="0"/>
              </a:rPr>
              <a:t>Analysts</a:t>
            </a:r>
          </a:p>
        </p:txBody>
      </p:sp>
      <p:sp>
        <p:nvSpPr>
          <p:cNvPr id="835589" name="Rectangle 5"/>
          <p:cNvSpPr>
            <a:spLocks noChangeArrowheads="1"/>
          </p:cNvSpPr>
          <p:nvPr/>
        </p:nvSpPr>
        <p:spPr bwMode="auto">
          <a:xfrm>
            <a:off x="3439510" y="3276600"/>
            <a:ext cx="2438400" cy="2438400"/>
          </a:xfrm>
          <a:prstGeom prst="rect">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b="1" dirty="0">
                <a:latin typeface="+mn-lt"/>
                <a:ea typeface="PMingLiU" pitchFamily="18" charset="-120"/>
                <a:cs typeface="Arial" charset="0"/>
              </a:rPr>
              <a:t>Geographical Team B</a:t>
            </a:r>
            <a:endParaRPr lang="en-US" altLang="zh-TW" sz="2000" dirty="0">
              <a:latin typeface="+mn-lt"/>
              <a:ea typeface="PMingLiU" pitchFamily="18" charset="-120"/>
              <a:cs typeface="Arial" charset="0"/>
            </a:endParaRPr>
          </a:p>
          <a:p>
            <a:pPr algn="ctr"/>
            <a:endParaRPr lang="en-US" altLang="zh-TW" sz="2000" dirty="0">
              <a:latin typeface="+mn-lt"/>
              <a:ea typeface="PMingLiU" pitchFamily="18" charset="-120"/>
              <a:cs typeface="Arial" charset="0"/>
            </a:endParaRPr>
          </a:p>
          <a:p>
            <a:pPr marL="342900" indent="-342900">
              <a:buFont typeface="Arial" pitchFamily="34" charset="0"/>
              <a:buChar char="•"/>
            </a:pPr>
            <a:r>
              <a:rPr lang="en-US" altLang="zh-TW" sz="2000" dirty="0">
                <a:latin typeface="+mn-lt"/>
                <a:ea typeface="PMingLiU" pitchFamily="18" charset="-120"/>
                <a:cs typeface="Arial" charset="0"/>
              </a:rPr>
              <a:t>1 Director </a:t>
            </a:r>
          </a:p>
          <a:p>
            <a:pPr marL="342900" indent="-342900">
              <a:buFont typeface="Arial" pitchFamily="34" charset="0"/>
              <a:buChar char="•"/>
            </a:pPr>
            <a:r>
              <a:rPr lang="en-US" altLang="zh-TW" sz="2000" dirty="0">
                <a:latin typeface="+mn-lt"/>
                <a:ea typeface="PMingLiU" pitchFamily="18" charset="-120"/>
                <a:cs typeface="Arial" charset="0"/>
              </a:rPr>
              <a:t>1-2 VP</a:t>
            </a:r>
          </a:p>
          <a:p>
            <a:pPr marL="342900" indent="-342900">
              <a:buFont typeface="Arial" pitchFamily="34" charset="0"/>
              <a:buChar char="•"/>
            </a:pPr>
            <a:r>
              <a:rPr lang="en-US" altLang="zh-TW" sz="2000" dirty="0">
                <a:latin typeface="+mn-lt"/>
                <a:ea typeface="PMingLiU" pitchFamily="18" charset="-120"/>
                <a:cs typeface="Arial" charset="0"/>
              </a:rPr>
              <a:t>Associates</a:t>
            </a:r>
          </a:p>
          <a:p>
            <a:pPr marL="342900" indent="-342900">
              <a:buFont typeface="Arial" pitchFamily="34" charset="0"/>
              <a:buChar char="•"/>
            </a:pPr>
            <a:r>
              <a:rPr lang="en-US" altLang="zh-TW" sz="2000" dirty="0">
                <a:latin typeface="+mn-lt"/>
                <a:ea typeface="PMingLiU" pitchFamily="18" charset="-120"/>
                <a:cs typeface="Arial" charset="0"/>
              </a:rPr>
              <a:t>Analysts</a:t>
            </a:r>
          </a:p>
        </p:txBody>
      </p:sp>
      <p:sp>
        <p:nvSpPr>
          <p:cNvPr id="835590" name="Rectangle 6"/>
          <p:cNvSpPr>
            <a:spLocks noChangeArrowheads="1"/>
          </p:cNvSpPr>
          <p:nvPr/>
        </p:nvSpPr>
        <p:spPr bwMode="auto">
          <a:xfrm>
            <a:off x="6411310" y="3276600"/>
            <a:ext cx="2438400" cy="2438400"/>
          </a:xfrm>
          <a:prstGeom prst="rect">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b="1" dirty="0">
                <a:latin typeface="+mn-lt"/>
                <a:ea typeface="PMingLiU" pitchFamily="18" charset="-120"/>
                <a:cs typeface="Arial" charset="0"/>
              </a:rPr>
              <a:t>Geographical </a:t>
            </a:r>
            <a:r>
              <a:rPr lang="en-US" altLang="zh-TW" sz="2000" b="1" dirty="0">
                <a:ea typeface="PMingLiU" pitchFamily="18" charset="-120"/>
                <a:cs typeface="Arial" charset="0"/>
              </a:rPr>
              <a:t>T</a:t>
            </a:r>
            <a:r>
              <a:rPr lang="en-US" altLang="zh-TW" sz="2000" b="1" dirty="0">
                <a:latin typeface="+mn-lt"/>
                <a:ea typeface="PMingLiU" pitchFamily="18" charset="-120"/>
                <a:cs typeface="Arial" charset="0"/>
              </a:rPr>
              <a:t>eam C</a:t>
            </a:r>
            <a:endParaRPr lang="en-US" altLang="zh-TW" sz="2000" u="sng" dirty="0">
              <a:latin typeface="+mn-lt"/>
              <a:ea typeface="PMingLiU" pitchFamily="18" charset="-120"/>
              <a:cs typeface="Arial" charset="0"/>
            </a:endParaRPr>
          </a:p>
          <a:p>
            <a:pPr algn="ctr"/>
            <a:endParaRPr lang="en-US" altLang="zh-TW" sz="2000" u="sng" dirty="0">
              <a:latin typeface="+mn-lt"/>
              <a:ea typeface="PMingLiU" pitchFamily="18" charset="-120"/>
              <a:cs typeface="Arial" charset="0"/>
            </a:endParaRPr>
          </a:p>
          <a:p>
            <a:pPr marL="342900" indent="-342900">
              <a:buFont typeface="Arial" pitchFamily="34" charset="0"/>
              <a:buChar char="•"/>
            </a:pPr>
            <a:r>
              <a:rPr lang="en-US" altLang="zh-TW" sz="2000" dirty="0">
                <a:latin typeface="+mn-lt"/>
                <a:ea typeface="PMingLiU" pitchFamily="18" charset="-120"/>
                <a:cs typeface="Arial" charset="0"/>
              </a:rPr>
              <a:t>1 Director </a:t>
            </a:r>
          </a:p>
          <a:p>
            <a:pPr marL="342900" indent="-342900">
              <a:buFont typeface="Arial" pitchFamily="34" charset="0"/>
              <a:buChar char="•"/>
            </a:pPr>
            <a:r>
              <a:rPr lang="en-US" altLang="zh-TW" sz="2000" dirty="0">
                <a:latin typeface="+mn-lt"/>
                <a:ea typeface="PMingLiU" pitchFamily="18" charset="-120"/>
                <a:cs typeface="Arial" charset="0"/>
              </a:rPr>
              <a:t>1-2 VP</a:t>
            </a:r>
          </a:p>
          <a:p>
            <a:pPr marL="342900" indent="-342900">
              <a:buFont typeface="Arial" pitchFamily="34" charset="0"/>
              <a:buChar char="•"/>
            </a:pPr>
            <a:r>
              <a:rPr lang="en-US" altLang="zh-TW" sz="2000" dirty="0">
                <a:latin typeface="+mn-lt"/>
                <a:ea typeface="PMingLiU" pitchFamily="18" charset="-120"/>
                <a:cs typeface="Arial" charset="0"/>
              </a:rPr>
              <a:t>Associates</a:t>
            </a:r>
          </a:p>
          <a:p>
            <a:pPr marL="342900" indent="-342900">
              <a:buFont typeface="Arial" pitchFamily="34" charset="0"/>
              <a:buChar char="•"/>
            </a:pPr>
            <a:r>
              <a:rPr lang="en-US" altLang="zh-TW" sz="2000" dirty="0">
                <a:latin typeface="+mn-lt"/>
                <a:ea typeface="PMingLiU" pitchFamily="18" charset="-120"/>
                <a:cs typeface="Arial" charset="0"/>
              </a:rPr>
              <a:t>Analysts</a:t>
            </a:r>
          </a:p>
        </p:txBody>
      </p:sp>
      <p:cxnSp>
        <p:nvCxnSpPr>
          <p:cNvPr id="835591" name="AutoShape 7"/>
          <p:cNvCxnSpPr>
            <a:cxnSpLocks noChangeShapeType="1"/>
            <a:stCxn id="835587" idx="2"/>
            <a:endCxn id="835588" idx="0"/>
          </p:cNvCxnSpPr>
          <p:nvPr/>
        </p:nvCxnSpPr>
        <p:spPr bwMode="auto">
          <a:xfrm rot="5400000">
            <a:off x="2710355" y="1338755"/>
            <a:ext cx="914400" cy="2961290"/>
          </a:xfrm>
          <a:prstGeom prst="bentConnector3">
            <a:avLst>
              <a:gd name="adj1" fmla="val 50000"/>
            </a:avLst>
          </a:prstGeom>
          <a:ln>
            <a:headEnd/>
            <a:tailEnd type="triangle" w="med" len="med"/>
          </a:ln>
          <a:effectLst/>
        </p:spPr>
        <p:style>
          <a:lnRef idx="2">
            <a:schemeClr val="accent2"/>
          </a:lnRef>
          <a:fillRef idx="0">
            <a:schemeClr val="accent2"/>
          </a:fillRef>
          <a:effectRef idx="1">
            <a:schemeClr val="accent2"/>
          </a:effectRef>
          <a:fontRef idx="minor">
            <a:schemeClr val="tx1"/>
          </a:fontRef>
        </p:style>
      </p:cxnSp>
      <p:cxnSp>
        <p:nvCxnSpPr>
          <p:cNvPr id="835592" name="AutoShape 8"/>
          <p:cNvCxnSpPr>
            <a:cxnSpLocks noChangeShapeType="1"/>
            <a:stCxn id="835587" idx="2"/>
            <a:endCxn id="835590" idx="0"/>
          </p:cNvCxnSpPr>
          <p:nvPr/>
        </p:nvCxnSpPr>
        <p:spPr bwMode="auto">
          <a:xfrm rot="16200000" flipH="1">
            <a:off x="5682155" y="1328245"/>
            <a:ext cx="914400" cy="2982310"/>
          </a:xfrm>
          <a:prstGeom prst="bentConnector3">
            <a:avLst>
              <a:gd name="adj1" fmla="val 50000"/>
            </a:avLst>
          </a:prstGeom>
          <a:ln>
            <a:headEnd/>
            <a:tailEnd type="triangle" w="med" len="med"/>
          </a:ln>
          <a:effectLst/>
        </p:spPr>
        <p:style>
          <a:lnRef idx="2">
            <a:schemeClr val="accent2"/>
          </a:lnRef>
          <a:fillRef idx="0">
            <a:schemeClr val="accent2"/>
          </a:fillRef>
          <a:effectRef idx="1">
            <a:schemeClr val="accent2"/>
          </a:effectRef>
          <a:fontRef idx="minor">
            <a:schemeClr val="tx1"/>
          </a:fontRef>
        </p:style>
      </p:cxnSp>
      <p:cxnSp>
        <p:nvCxnSpPr>
          <p:cNvPr id="835593" name="AutoShape 9"/>
          <p:cNvCxnSpPr>
            <a:cxnSpLocks noChangeShapeType="1"/>
            <a:stCxn id="835587" idx="2"/>
            <a:endCxn id="835589" idx="0"/>
          </p:cNvCxnSpPr>
          <p:nvPr/>
        </p:nvCxnSpPr>
        <p:spPr bwMode="auto">
          <a:xfrm rot="16200000" flipH="1">
            <a:off x="4196255" y="2814145"/>
            <a:ext cx="914400" cy="10510"/>
          </a:xfrm>
          <a:prstGeom prst="bentConnector3">
            <a:avLst>
              <a:gd name="adj1" fmla="val 50000"/>
            </a:avLst>
          </a:prstGeom>
          <a:ln>
            <a:headEnd/>
            <a:tailEnd type="triangle" w="med" len="med"/>
          </a:ln>
          <a:effectLst/>
        </p:spPr>
        <p:style>
          <a:lnRef idx="2">
            <a:schemeClr val="accent2"/>
          </a:lnRef>
          <a:fillRef idx="0">
            <a:schemeClr val="accent2"/>
          </a:fillRef>
          <a:effectRef idx="1">
            <a:schemeClr val="accent2"/>
          </a:effectRef>
          <a:fontRef idx="minor">
            <a:schemeClr val="tx1"/>
          </a:fontRef>
        </p:style>
      </p:cxnSp>
      <p:sp>
        <p:nvSpPr>
          <p:cNvPr id="13"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What do Investments Banks do?</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4" name="Rectangle 2"/>
          <p:cNvSpPr>
            <a:spLocks noGrp="1" noChangeArrowheads="1"/>
          </p:cNvSpPr>
          <p:nvPr>
            <p:ph type="title"/>
          </p:nvPr>
        </p:nvSpPr>
        <p:spPr/>
        <p:txBody>
          <a:bodyPr/>
          <a:lstStyle/>
          <a:p>
            <a:r>
              <a:rPr lang="en-US" altLang="zh-TW" dirty="0"/>
              <a:t>From the website of one investment bank, describing their analyst program:</a:t>
            </a:r>
          </a:p>
        </p:txBody>
      </p:sp>
      <p:sp>
        <p:nvSpPr>
          <p:cNvPr id="837635" name="Rectangle 3"/>
          <p:cNvSpPr>
            <a:spLocks noGrp="1" noChangeArrowheads="1"/>
          </p:cNvSpPr>
          <p:nvPr>
            <p:ph idx="1"/>
          </p:nvPr>
        </p:nvSpPr>
        <p:spPr/>
        <p:txBody>
          <a:bodyPr>
            <a:normAutofit/>
          </a:bodyPr>
          <a:lstStyle/>
          <a:p>
            <a:pPr marL="0" indent="0">
              <a:buNone/>
            </a:pPr>
            <a:r>
              <a:rPr lang="en-US" altLang="zh-TW" b="1" dirty="0"/>
              <a:t>In most divisions during this time you can expect: </a:t>
            </a:r>
          </a:p>
          <a:p>
            <a:r>
              <a:rPr lang="en-US" altLang="zh-TW" dirty="0"/>
              <a:t>A period of induction and initial training </a:t>
            </a:r>
          </a:p>
          <a:p>
            <a:r>
              <a:rPr lang="en-US" altLang="zh-TW" dirty="0"/>
              <a:t>Individual rotations in most functional areas </a:t>
            </a:r>
          </a:p>
          <a:p>
            <a:r>
              <a:rPr lang="en-US" altLang="zh-TW" dirty="0"/>
              <a:t>Exposure to senior management both on the floor and at social functions </a:t>
            </a:r>
          </a:p>
          <a:p>
            <a:r>
              <a:rPr lang="en-US" altLang="zh-TW" dirty="0"/>
              <a:t>An opportunity to network amongst your peers at numerous cross-divisional events throughout the summer </a:t>
            </a:r>
          </a:p>
          <a:p>
            <a:r>
              <a:rPr lang="en-US" altLang="zh-TW" dirty="0"/>
              <a:t>Small participant numbers ensure individual attention, a degree of flexibility to meet the individual's interests and strengths and mentoring throughout the Program</a:t>
            </a:r>
          </a:p>
        </p:txBody>
      </p:sp>
      <p:sp>
        <p:nvSpPr>
          <p:cNvPr id="6" name="Slide Number Placeholder 5"/>
          <p:cNvSpPr>
            <a:spLocks noGrp="1"/>
          </p:cNvSpPr>
          <p:nvPr>
            <p:ph type="sldNum" sz="quarter" idx="10"/>
          </p:nvPr>
        </p:nvSpPr>
        <p:spPr/>
        <p:txBody>
          <a:bodyPr vert="horz" wrap="square" lIns="91440" tIns="45720" rIns="91440" bIns="45720" numCol="1" anchor="ctr" anchorCtr="0" compatLnSpc="1">
            <a:prstTxWarp prst="textNoShape">
              <a:avLst/>
            </a:prstTxWarp>
          </a:bodyPr>
          <a:lstStyle/>
          <a:p>
            <a:fld id="{D8235427-2460-46FB-86C9-33049150ADE7}" type="slidenum">
              <a:rPr lang="en-US" altLang="en-US" sz="1400"/>
              <a:pPr/>
              <a:t>37</a:t>
            </a:fld>
            <a:endParaRPr lang="en-US" altLang="en-US" sz="1400"/>
          </a:p>
        </p:txBody>
      </p:sp>
      <p:sp>
        <p:nvSpPr>
          <p:cNvPr id="7"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What do Investments Banks 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76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76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76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376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376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376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763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152400" y="0"/>
            <a:ext cx="8839200" cy="1143000"/>
          </a:xfrm>
        </p:spPr>
        <p:txBody>
          <a:bodyPr/>
          <a:lstStyle/>
          <a:p>
            <a:r>
              <a:rPr lang="en-US" sz="4000" dirty="0"/>
              <a:t>A Day In The “Life” Of A CFE Analyst…</a:t>
            </a:r>
          </a:p>
        </p:txBody>
      </p:sp>
      <p:pic>
        <p:nvPicPr>
          <p:cNvPr id="7" name="Picture 15"/>
          <p:cNvPicPr>
            <a:picLocks noChangeAspect="1" noChangeArrowheads="1"/>
          </p:cNvPicPr>
          <p:nvPr/>
        </p:nvPicPr>
        <p:blipFill>
          <a:blip r:embed="rId3" cstate="print"/>
          <a:srcRect/>
          <a:stretch>
            <a:fillRect/>
          </a:stretch>
        </p:blipFill>
        <p:spPr bwMode="auto">
          <a:xfrm>
            <a:off x="1260475" y="930275"/>
            <a:ext cx="6621463" cy="5241925"/>
          </a:xfrm>
          <a:prstGeom prst="rect">
            <a:avLst/>
          </a:prstGeom>
          <a:noFill/>
          <a:ln w="9525">
            <a:noFill/>
            <a:miter lim="800000"/>
            <a:headEnd/>
            <a:tailEnd/>
          </a:ln>
          <a:effectLst/>
        </p:spPr>
      </p:pic>
      <p:sp>
        <p:nvSpPr>
          <p:cNvPr id="8"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What do Investments Banks do?</a:t>
            </a:r>
          </a:p>
        </p:txBody>
      </p:sp>
      <p:sp>
        <p:nvSpPr>
          <p:cNvPr id="9" name="Slide Number Placeholder 2"/>
          <p:cNvSpPr>
            <a:spLocks noGrp="1"/>
          </p:cNvSpPr>
          <p:nvPr>
            <p:ph type="sldNum" sz="quarter" idx="10"/>
          </p:nvPr>
        </p:nvSpPr>
        <p:spPr>
          <a:xfrm>
            <a:off x="8239125" y="6586538"/>
            <a:ext cx="919163" cy="293687"/>
          </a:xfrm>
        </p:spPr>
        <p:txBody>
          <a:bodyPr/>
          <a:lstStyle/>
          <a:p>
            <a:fld id="{15245A1B-565C-4CC5-845E-37DFA763C3E7}" type="slidenum">
              <a:rPr lang="en-US" altLang="en-US" smtClean="0"/>
              <a:pPr/>
              <a:t>38</a:t>
            </a:fld>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152400" y="0"/>
            <a:ext cx="8839200" cy="1143000"/>
          </a:xfrm>
        </p:spPr>
        <p:txBody>
          <a:bodyPr/>
          <a:lstStyle/>
          <a:p>
            <a:r>
              <a:rPr lang="en-US" sz="4000" dirty="0"/>
              <a:t>A Day In The “Life” Of A CFE Analyst…</a:t>
            </a:r>
          </a:p>
        </p:txBody>
      </p:sp>
      <p:pic>
        <p:nvPicPr>
          <p:cNvPr id="150534" name="Picture 6"/>
          <p:cNvPicPr>
            <a:picLocks noChangeAspect="1" noChangeArrowheads="1"/>
          </p:cNvPicPr>
          <p:nvPr/>
        </p:nvPicPr>
        <p:blipFill>
          <a:blip r:embed="rId3" cstate="print"/>
          <a:srcRect/>
          <a:stretch>
            <a:fillRect/>
          </a:stretch>
        </p:blipFill>
        <p:spPr bwMode="auto">
          <a:xfrm>
            <a:off x="1260475" y="936625"/>
            <a:ext cx="6621463" cy="5159375"/>
          </a:xfrm>
          <a:prstGeom prst="rect">
            <a:avLst/>
          </a:prstGeom>
          <a:noFill/>
          <a:ln w="9525">
            <a:noFill/>
            <a:miter lim="800000"/>
            <a:headEnd/>
            <a:tailEnd/>
          </a:ln>
          <a:effectLst/>
        </p:spPr>
      </p:pic>
      <p:sp>
        <p:nvSpPr>
          <p:cNvPr id="7"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What do Investments Banks do?</a:t>
            </a:r>
          </a:p>
        </p:txBody>
      </p:sp>
      <p:sp>
        <p:nvSpPr>
          <p:cNvPr id="8" name="Slide Number Placeholder 2"/>
          <p:cNvSpPr>
            <a:spLocks noGrp="1"/>
          </p:cNvSpPr>
          <p:nvPr>
            <p:ph type="sldNum" sz="quarter" idx="10"/>
          </p:nvPr>
        </p:nvSpPr>
        <p:spPr>
          <a:xfrm>
            <a:off x="8239125" y="6586538"/>
            <a:ext cx="919163" cy="293687"/>
          </a:xfrm>
        </p:spPr>
        <p:txBody>
          <a:bodyPr/>
          <a:lstStyle/>
          <a:p>
            <a:fld id="{15245A1B-565C-4CC5-845E-37DFA763C3E7}" type="slidenum">
              <a:rPr lang="en-US" altLang="en-US" smtClean="0"/>
              <a:pPr/>
              <a:t>39</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Main Street v. </a:t>
            </a:r>
            <a:r>
              <a:rPr lang="en-US" smtClean="0"/>
              <a:t>Wall Street</a:t>
            </a:r>
            <a:endParaRPr lang="en-US"/>
          </a:p>
        </p:txBody>
      </p:sp>
      <p:pic>
        <p:nvPicPr>
          <p:cNvPr id="1026" name="Picture 2" descr="diagram, tex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1" y="1372196"/>
            <a:ext cx="5029200" cy="4557713"/>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2"/>
          <p:cNvSpPr>
            <a:spLocks noGrp="1"/>
          </p:cNvSpPr>
          <p:nvPr>
            <p:ph type="sldNum" sz="quarter" idx="10"/>
          </p:nvPr>
        </p:nvSpPr>
        <p:spPr>
          <a:xfrm>
            <a:off x="8239125" y="6586538"/>
            <a:ext cx="919163" cy="293687"/>
          </a:xfrm>
        </p:spPr>
        <p:txBody>
          <a:bodyPr/>
          <a:lstStyle/>
          <a:p>
            <a:fld id="{15245A1B-565C-4CC5-845E-37DFA763C3E7}" type="slidenum">
              <a:rPr lang="en-US" altLang="en-US" smtClean="0"/>
              <a:pPr/>
              <a:t>4</a:t>
            </a:fld>
            <a:endParaRPr lang="en-US" altLang="en-US"/>
          </a:p>
        </p:txBody>
      </p:sp>
      <p:sp>
        <p:nvSpPr>
          <p:cNvPr id="6"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What are Investment Banks?</a:t>
            </a:r>
          </a:p>
        </p:txBody>
      </p:sp>
    </p:spTree>
    <p:extLst>
      <p:ext uri="{BB962C8B-B14F-4D97-AF65-F5344CB8AC3E}">
        <p14:creationId xmlns:p14="http://schemas.microsoft.com/office/powerpoint/2010/main" val="20612390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t>Number Crunching</a:t>
            </a:r>
            <a:endParaRPr lang="en-US" dirty="0"/>
          </a:p>
        </p:txBody>
      </p:sp>
      <p:sp>
        <p:nvSpPr>
          <p:cNvPr id="96259" name="Rectangle 3"/>
          <p:cNvSpPr>
            <a:spLocks noGrp="1" noChangeArrowheads="1"/>
          </p:cNvSpPr>
          <p:nvPr>
            <p:ph type="body" idx="1"/>
          </p:nvPr>
        </p:nvSpPr>
        <p:spPr/>
        <p:txBody>
          <a:bodyPr/>
          <a:lstStyle/>
          <a:p>
            <a:r>
              <a:rPr lang="en-US" dirty="0"/>
              <a:t>Credit/Financial Analysis &amp; the use of financial ratios </a:t>
            </a:r>
          </a:p>
          <a:p>
            <a:r>
              <a:rPr lang="en-US" dirty="0"/>
              <a:t>Forecasting cash flows, pro-forma financial statements &amp; financial modeling</a:t>
            </a:r>
          </a:p>
          <a:p>
            <a:r>
              <a:rPr lang="en-US" dirty="0"/>
              <a:t>Capital budgeting &amp; project evaluation</a:t>
            </a:r>
          </a:p>
          <a:p>
            <a:r>
              <a:rPr lang="en-US" dirty="0"/>
              <a:t>Market valuation</a:t>
            </a:r>
          </a:p>
          <a:p>
            <a:r>
              <a:rPr lang="en-US" dirty="0"/>
              <a:t>CAPM</a:t>
            </a:r>
          </a:p>
        </p:txBody>
      </p:sp>
      <p:sp>
        <p:nvSpPr>
          <p:cNvPr id="11"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What do Investments Banks do?</a:t>
            </a:r>
          </a:p>
        </p:txBody>
      </p:sp>
      <p:sp>
        <p:nvSpPr>
          <p:cNvPr id="12" name="Slide Number Placeholder 2"/>
          <p:cNvSpPr>
            <a:spLocks noGrp="1"/>
          </p:cNvSpPr>
          <p:nvPr>
            <p:ph type="sldNum" sz="quarter" idx="10"/>
          </p:nvPr>
        </p:nvSpPr>
        <p:spPr>
          <a:xfrm>
            <a:off x="8239125" y="6586538"/>
            <a:ext cx="919163" cy="293687"/>
          </a:xfrm>
        </p:spPr>
        <p:txBody>
          <a:bodyPr/>
          <a:lstStyle/>
          <a:p>
            <a:fld id="{15245A1B-565C-4CC5-845E-37DFA763C3E7}" type="slidenum">
              <a:rPr lang="en-US" altLang="en-US" smtClean="0"/>
              <a:pPr/>
              <a:t>40</a:t>
            </a:fld>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t>Pitch Books</a:t>
            </a:r>
            <a:endParaRPr lang="en-US" dirty="0"/>
          </a:p>
        </p:txBody>
      </p:sp>
      <p:sp>
        <p:nvSpPr>
          <p:cNvPr id="102403" name="Rectangle 3"/>
          <p:cNvSpPr>
            <a:spLocks noGrp="1" noChangeArrowheads="1"/>
          </p:cNvSpPr>
          <p:nvPr>
            <p:ph type="body" sz="half" idx="1"/>
          </p:nvPr>
        </p:nvSpPr>
        <p:spPr/>
        <p:txBody>
          <a:bodyPr/>
          <a:lstStyle/>
          <a:p>
            <a:pPr>
              <a:lnSpc>
                <a:spcPct val="100000"/>
              </a:lnSpc>
            </a:pPr>
            <a:r>
              <a:rPr lang="en-US" dirty="0"/>
              <a:t>Deal structure &amp; pricing</a:t>
            </a:r>
          </a:p>
          <a:p>
            <a:pPr lvl="1">
              <a:lnSpc>
                <a:spcPct val="100000"/>
              </a:lnSpc>
            </a:pPr>
            <a:r>
              <a:rPr lang="en-US" dirty="0"/>
              <a:t>Rationale for the deal</a:t>
            </a:r>
          </a:p>
          <a:p>
            <a:pPr lvl="1">
              <a:lnSpc>
                <a:spcPct val="100000"/>
              </a:lnSpc>
            </a:pPr>
            <a:r>
              <a:rPr lang="en-US" dirty="0"/>
              <a:t>Deal structure</a:t>
            </a:r>
          </a:p>
          <a:p>
            <a:pPr lvl="1">
              <a:lnSpc>
                <a:spcPct val="100000"/>
              </a:lnSpc>
            </a:pPr>
            <a:r>
              <a:rPr lang="en-US" dirty="0"/>
              <a:t>Pricing information</a:t>
            </a:r>
          </a:p>
          <a:p>
            <a:pPr>
              <a:lnSpc>
                <a:spcPct val="100000"/>
              </a:lnSpc>
            </a:pPr>
            <a:r>
              <a:rPr lang="en-US" dirty="0"/>
              <a:t>Impact of deal on company’s financial structure</a:t>
            </a:r>
          </a:p>
          <a:p>
            <a:pPr>
              <a:lnSpc>
                <a:spcPct val="100000"/>
              </a:lnSpc>
            </a:pPr>
            <a:r>
              <a:rPr lang="en-US" dirty="0"/>
              <a:t>Proposed placement strategy &amp; market impact</a:t>
            </a:r>
          </a:p>
          <a:p>
            <a:pPr>
              <a:lnSpc>
                <a:spcPct val="100000"/>
              </a:lnSpc>
            </a:pPr>
            <a:r>
              <a:rPr lang="en-US" dirty="0"/>
              <a:t>Consensus of analysts</a:t>
            </a:r>
          </a:p>
          <a:p>
            <a:pPr>
              <a:lnSpc>
                <a:spcPct val="100000"/>
              </a:lnSpc>
            </a:pPr>
            <a:r>
              <a:rPr lang="en-US" dirty="0"/>
              <a:t>Shareholder analysis</a:t>
            </a:r>
          </a:p>
        </p:txBody>
      </p:sp>
      <p:sp>
        <p:nvSpPr>
          <p:cNvPr id="102404" name="Rectangle 4"/>
          <p:cNvSpPr>
            <a:spLocks noGrp="1" noChangeArrowheads="1"/>
          </p:cNvSpPr>
          <p:nvPr>
            <p:ph type="body" sz="half" idx="2"/>
          </p:nvPr>
        </p:nvSpPr>
        <p:spPr/>
        <p:txBody>
          <a:bodyPr/>
          <a:lstStyle/>
          <a:p>
            <a:pPr>
              <a:lnSpc>
                <a:spcPct val="100000"/>
              </a:lnSpc>
            </a:pPr>
            <a:r>
              <a:rPr lang="en-US" dirty="0"/>
              <a:t>Comps: </a:t>
            </a:r>
          </a:p>
          <a:p>
            <a:pPr lvl="1">
              <a:lnSpc>
                <a:spcPct val="100000"/>
              </a:lnSpc>
            </a:pPr>
            <a:r>
              <a:rPr lang="en-US" dirty="0"/>
              <a:t>Industry comparisons</a:t>
            </a:r>
          </a:p>
          <a:p>
            <a:pPr lvl="2">
              <a:lnSpc>
                <a:spcPct val="100000"/>
              </a:lnSpc>
            </a:pPr>
            <a:r>
              <a:rPr lang="en-US" dirty="0"/>
              <a:t>Financial ratios</a:t>
            </a:r>
          </a:p>
          <a:p>
            <a:pPr lvl="2">
              <a:lnSpc>
                <a:spcPct val="100000"/>
              </a:lnSpc>
            </a:pPr>
            <a:r>
              <a:rPr lang="en-US" dirty="0"/>
              <a:t>Market cap and stock prices</a:t>
            </a:r>
          </a:p>
          <a:p>
            <a:pPr lvl="2">
              <a:lnSpc>
                <a:spcPct val="100000"/>
              </a:lnSpc>
            </a:pPr>
            <a:r>
              <a:rPr lang="en-US" dirty="0"/>
              <a:t>Industry reports</a:t>
            </a:r>
          </a:p>
          <a:p>
            <a:pPr lvl="1">
              <a:lnSpc>
                <a:spcPct val="100000"/>
              </a:lnSpc>
            </a:pPr>
            <a:r>
              <a:rPr lang="en-US" dirty="0"/>
              <a:t>Deal comparisons</a:t>
            </a:r>
          </a:p>
          <a:p>
            <a:pPr lvl="2">
              <a:lnSpc>
                <a:spcPct val="100000"/>
              </a:lnSpc>
            </a:pPr>
            <a:r>
              <a:rPr lang="en-US" dirty="0"/>
              <a:t>Pricing</a:t>
            </a:r>
          </a:p>
          <a:p>
            <a:pPr lvl="2">
              <a:lnSpc>
                <a:spcPct val="100000"/>
              </a:lnSpc>
            </a:pPr>
            <a:r>
              <a:rPr lang="en-US" dirty="0"/>
              <a:t>After issue performance</a:t>
            </a:r>
          </a:p>
          <a:p>
            <a:pPr>
              <a:lnSpc>
                <a:spcPct val="100000"/>
              </a:lnSpc>
            </a:pPr>
            <a:r>
              <a:rPr lang="en-US" dirty="0"/>
              <a:t>League Tables </a:t>
            </a:r>
          </a:p>
          <a:p>
            <a:pPr>
              <a:lnSpc>
                <a:spcPct val="100000"/>
              </a:lnSpc>
            </a:pPr>
            <a:r>
              <a:rPr lang="en-US" dirty="0"/>
              <a:t>Other relevant bank info (market share, analyst ranking &amp; publications,…)</a:t>
            </a:r>
          </a:p>
        </p:txBody>
      </p:sp>
      <p:sp>
        <p:nvSpPr>
          <p:cNvPr id="8" name="TextBox 7"/>
          <p:cNvSpPr txBox="1"/>
          <p:nvPr/>
        </p:nvSpPr>
        <p:spPr>
          <a:xfrm rot="19871403">
            <a:off x="316046" y="2736535"/>
            <a:ext cx="8970208" cy="1200329"/>
          </a:xfrm>
          <a:prstGeom prst="rect">
            <a:avLst/>
          </a:prstGeom>
          <a:noFill/>
        </p:spPr>
        <p:txBody>
          <a:bodyPr wrap="square" rtlCol="0">
            <a:spAutoFit/>
          </a:bodyPr>
          <a:lstStyle/>
          <a:p>
            <a:pPr algn="ctr"/>
            <a:r>
              <a:rPr lang="en-US" sz="7200" b="1" dirty="0">
                <a:solidFill>
                  <a:srgbClr val="FF0000"/>
                </a:solidFill>
              </a:rPr>
              <a:t>Executive Summary!</a:t>
            </a:r>
          </a:p>
        </p:txBody>
      </p:sp>
      <p:sp>
        <p:nvSpPr>
          <p:cNvPr id="10" name="TextBox 9"/>
          <p:cNvSpPr txBox="1"/>
          <p:nvPr/>
        </p:nvSpPr>
        <p:spPr>
          <a:xfrm>
            <a:off x="457200" y="5562600"/>
            <a:ext cx="8378256" cy="707886"/>
          </a:xfrm>
          <a:prstGeom prst="rect">
            <a:avLst/>
          </a:prstGeom>
          <a:noFill/>
        </p:spPr>
        <p:txBody>
          <a:bodyPr wrap="none" rtlCol="0">
            <a:spAutoFit/>
          </a:bodyPr>
          <a:lstStyle/>
          <a:p>
            <a:r>
              <a:rPr lang="en-US" sz="2000" b="1" dirty="0">
                <a:solidFill>
                  <a:srgbClr val="0066CC"/>
                </a:solidFill>
              </a:rPr>
              <a:t>=&gt;Why iBank Is The Most Suited To Deliver Your Landmark Transaction?</a:t>
            </a:r>
          </a:p>
          <a:p>
            <a:r>
              <a:rPr lang="en-US" sz="2000" b="1" dirty="0">
                <a:solidFill>
                  <a:srgbClr val="0066CC"/>
                </a:solidFill>
              </a:rPr>
              <a:t>	Just Give Us The Mandate, and please, NO Co-Lead!</a:t>
            </a:r>
          </a:p>
        </p:txBody>
      </p:sp>
      <p:sp>
        <p:nvSpPr>
          <p:cNvPr id="16" name="Slide Number Placeholder 2"/>
          <p:cNvSpPr>
            <a:spLocks noGrp="1"/>
          </p:cNvSpPr>
          <p:nvPr>
            <p:ph type="sldNum" sz="quarter" idx="10"/>
          </p:nvPr>
        </p:nvSpPr>
        <p:spPr>
          <a:xfrm>
            <a:off x="8239125" y="6586538"/>
            <a:ext cx="919163" cy="293687"/>
          </a:xfrm>
        </p:spPr>
        <p:txBody>
          <a:bodyPr/>
          <a:lstStyle/>
          <a:p>
            <a:fld id="{15245A1B-565C-4CC5-845E-37DFA763C3E7}" type="slidenum">
              <a:rPr lang="en-US" altLang="en-US" smtClean="0"/>
              <a:pPr/>
              <a:t>41</a:t>
            </a:fld>
            <a:endParaRPr lang="en-US" altLang="en-US"/>
          </a:p>
        </p:txBody>
      </p:sp>
      <p:sp>
        <p:nvSpPr>
          <p:cNvPr id="9"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What do Investments Banks do?</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304800" y="152400"/>
            <a:ext cx="8610600" cy="1143000"/>
          </a:xfrm>
        </p:spPr>
        <p:txBody>
          <a:bodyPr/>
          <a:lstStyle/>
          <a:p>
            <a:r>
              <a:rPr lang="en-US" dirty="0"/>
              <a:t>League Tables</a:t>
            </a:r>
          </a:p>
        </p:txBody>
      </p:sp>
      <p:sp>
        <p:nvSpPr>
          <p:cNvPr id="104451" name="Rectangle 3"/>
          <p:cNvSpPr>
            <a:spLocks noGrp="1" noChangeArrowheads="1"/>
          </p:cNvSpPr>
          <p:nvPr>
            <p:ph type="body" idx="1"/>
          </p:nvPr>
        </p:nvSpPr>
        <p:spPr>
          <a:xfrm>
            <a:off x="685800" y="1371600"/>
            <a:ext cx="7772400" cy="4114800"/>
          </a:xfrm>
        </p:spPr>
        <p:txBody>
          <a:bodyPr/>
          <a:lstStyle/>
          <a:p>
            <a:pPr>
              <a:lnSpc>
                <a:spcPct val="200000"/>
              </a:lnSpc>
            </a:pPr>
            <a:r>
              <a:rPr lang="en-US" dirty="0"/>
              <a:t>For marketing purposes</a:t>
            </a:r>
          </a:p>
          <a:p>
            <a:pPr>
              <a:lnSpc>
                <a:spcPct val="200000"/>
              </a:lnSpc>
            </a:pPr>
            <a:r>
              <a:rPr lang="en-US" dirty="0"/>
              <a:t>For internal purposes</a:t>
            </a:r>
          </a:p>
          <a:p>
            <a:pPr>
              <a:lnSpc>
                <a:spcPct val="200000"/>
              </a:lnSpc>
            </a:pPr>
            <a:r>
              <a:rPr lang="en-US" dirty="0"/>
              <a:t>For performance evaluation</a:t>
            </a:r>
          </a:p>
        </p:txBody>
      </p:sp>
      <p:sp>
        <p:nvSpPr>
          <p:cNvPr id="7" name="Slide Number Placeholder 2"/>
          <p:cNvSpPr>
            <a:spLocks noGrp="1"/>
          </p:cNvSpPr>
          <p:nvPr>
            <p:ph type="sldNum" sz="quarter" idx="10"/>
          </p:nvPr>
        </p:nvSpPr>
        <p:spPr>
          <a:xfrm>
            <a:off x="8239125" y="6586538"/>
            <a:ext cx="919163" cy="293687"/>
          </a:xfrm>
        </p:spPr>
        <p:txBody>
          <a:bodyPr/>
          <a:lstStyle/>
          <a:p>
            <a:fld id="{15245A1B-565C-4CC5-845E-37DFA763C3E7}" type="slidenum">
              <a:rPr lang="en-US" altLang="en-US" smtClean="0"/>
              <a:pPr/>
              <a:t>42</a:t>
            </a:fld>
            <a:endParaRPr lang="en-US" altLang="en-US"/>
          </a:p>
        </p:txBody>
      </p:sp>
      <p:sp>
        <p:nvSpPr>
          <p:cNvPr id="5"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What do Investments Banks do?</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26"/>
          <p:cNvSpPr>
            <a:spLocks noGrp="1" noChangeArrowheads="1"/>
          </p:cNvSpPr>
          <p:nvPr>
            <p:ph type="title"/>
          </p:nvPr>
        </p:nvSpPr>
        <p:spPr/>
        <p:txBody>
          <a:bodyPr/>
          <a:lstStyle/>
          <a:p>
            <a:r>
              <a:rPr lang="en-US" dirty="0"/>
              <a:t>Sales</a:t>
            </a:r>
          </a:p>
        </p:txBody>
      </p:sp>
      <p:sp>
        <p:nvSpPr>
          <p:cNvPr id="22" name="Slide Number Placeholder 2"/>
          <p:cNvSpPr>
            <a:spLocks noGrp="1"/>
          </p:cNvSpPr>
          <p:nvPr>
            <p:ph type="sldNum" sz="quarter" idx="10"/>
          </p:nvPr>
        </p:nvSpPr>
        <p:spPr/>
        <p:txBody>
          <a:bodyPr/>
          <a:lstStyle/>
          <a:p>
            <a:fld id="{15245A1B-565C-4CC5-845E-37DFA763C3E7}" type="slidenum">
              <a:rPr lang="en-US" altLang="en-US" smtClean="0"/>
              <a:pPr/>
              <a:t>43</a:t>
            </a:fld>
            <a:endParaRPr lang="en-US" altLang="en-US"/>
          </a:p>
        </p:txBody>
      </p:sp>
      <p:sp>
        <p:nvSpPr>
          <p:cNvPr id="21" name="Footer Placeholder 4"/>
          <p:cNvSpPr>
            <a:spLocks noGrp="1"/>
          </p:cNvSpPr>
          <p:nvPr>
            <p:ph type="ftr" sz="quarter" idx="11"/>
          </p:nvPr>
        </p:nvSpPr>
        <p:spPr/>
        <p:txBody>
          <a:bodyPr/>
          <a:lstStyle/>
          <a:p>
            <a:r>
              <a:rPr lang="en-US" altLang="zh-TW"/>
              <a:t>What do Investments Banks do?</a:t>
            </a:r>
            <a:endParaRPr lang="en-US" altLang="zh-TW" dirty="0"/>
          </a:p>
        </p:txBody>
      </p:sp>
      <p:sp>
        <p:nvSpPr>
          <p:cNvPr id="83971" name="AutoShape 1027"/>
          <p:cNvSpPr>
            <a:spLocks noChangeArrowheads="1"/>
          </p:cNvSpPr>
          <p:nvPr/>
        </p:nvSpPr>
        <p:spPr bwMode="auto">
          <a:xfrm>
            <a:off x="2209800" y="1219200"/>
            <a:ext cx="1371600" cy="1143000"/>
          </a:xfrm>
          <a:prstGeom prst="roundRect">
            <a:avLst>
              <a:gd name="adj" fmla="val 16667"/>
            </a:avLst>
          </a:prstGeom>
          <a:solidFill>
            <a:srgbClr val="E5FC0A"/>
          </a:solidFill>
          <a:ln w="9525">
            <a:solidFill>
              <a:schemeClr val="tx1"/>
            </a:solidFill>
            <a:round/>
            <a:headEnd/>
            <a:tailEnd/>
          </a:ln>
          <a:effectLst/>
        </p:spPr>
        <p:txBody>
          <a:bodyPr wrap="none" anchor="ctr"/>
          <a:lstStyle/>
          <a:p>
            <a:pPr algn="ctr"/>
            <a:r>
              <a:rPr lang="en-US" dirty="0">
                <a:latin typeface="Arial" charset="0"/>
                <a:cs typeface="Arial" charset="0"/>
              </a:rPr>
              <a:t>Client</a:t>
            </a:r>
          </a:p>
        </p:txBody>
      </p:sp>
      <p:sp>
        <p:nvSpPr>
          <p:cNvPr id="83972" name="AutoShape 1028"/>
          <p:cNvSpPr>
            <a:spLocks noChangeArrowheads="1"/>
          </p:cNvSpPr>
          <p:nvPr/>
        </p:nvSpPr>
        <p:spPr bwMode="auto">
          <a:xfrm>
            <a:off x="1143000" y="3200400"/>
            <a:ext cx="1371600" cy="1143000"/>
          </a:xfrm>
          <a:prstGeom prst="roundRect">
            <a:avLst>
              <a:gd name="adj" fmla="val 16667"/>
            </a:avLst>
          </a:prstGeom>
          <a:solidFill>
            <a:srgbClr val="E5FC0A"/>
          </a:solidFill>
          <a:ln w="9525">
            <a:solidFill>
              <a:schemeClr val="tx1"/>
            </a:solidFill>
            <a:round/>
            <a:headEnd/>
            <a:tailEnd/>
          </a:ln>
          <a:effectLst/>
        </p:spPr>
        <p:txBody>
          <a:bodyPr wrap="none" anchor="ctr"/>
          <a:lstStyle/>
          <a:p>
            <a:pPr algn="ctr"/>
            <a:r>
              <a:rPr lang="en-US" dirty="0">
                <a:latin typeface="Arial" charset="0"/>
                <a:cs typeface="Arial" charset="0"/>
              </a:rPr>
              <a:t>Client</a:t>
            </a:r>
          </a:p>
        </p:txBody>
      </p:sp>
      <p:sp>
        <p:nvSpPr>
          <p:cNvPr id="83973" name="AutoShape 1029"/>
          <p:cNvSpPr>
            <a:spLocks noChangeArrowheads="1"/>
          </p:cNvSpPr>
          <p:nvPr/>
        </p:nvSpPr>
        <p:spPr bwMode="auto">
          <a:xfrm>
            <a:off x="1943100" y="4914900"/>
            <a:ext cx="1371600" cy="1143000"/>
          </a:xfrm>
          <a:prstGeom prst="roundRect">
            <a:avLst>
              <a:gd name="adj" fmla="val 16667"/>
            </a:avLst>
          </a:prstGeom>
          <a:solidFill>
            <a:srgbClr val="E5FC0A"/>
          </a:solidFill>
          <a:ln w="9525">
            <a:solidFill>
              <a:schemeClr val="tx1"/>
            </a:solidFill>
            <a:round/>
            <a:headEnd/>
            <a:tailEnd/>
          </a:ln>
          <a:effectLst/>
        </p:spPr>
        <p:txBody>
          <a:bodyPr wrap="none" anchor="ctr"/>
          <a:lstStyle/>
          <a:p>
            <a:pPr algn="ctr"/>
            <a:r>
              <a:rPr lang="en-US" dirty="0">
                <a:latin typeface="Arial" charset="0"/>
                <a:cs typeface="Arial" charset="0"/>
              </a:rPr>
              <a:t>Client</a:t>
            </a:r>
          </a:p>
        </p:txBody>
      </p:sp>
      <p:sp>
        <p:nvSpPr>
          <p:cNvPr id="83974" name="AutoShape 1030"/>
          <p:cNvSpPr>
            <a:spLocks noChangeArrowheads="1"/>
          </p:cNvSpPr>
          <p:nvPr/>
        </p:nvSpPr>
        <p:spPr bwMode="auto">
          <a:xfrm>
            <a:off x="3581400" y="2971800"/>
            <a:ext cx="1905000" cy="1600200"/>
          </a:xfrm>
          <a:prstGeom prst="octagon">
            <a:avLst>
              <a:gd name="adj" fmla="val 29287"/>
            </a:avLst>
          </a:prstGeom>
          <a:solidFill>
            <a:srgbClr val="FCFCA2"/>
          </a:solidFill>
          <a:ln w="9525">
            <a:solidFill>
              <a:schemeClr val="tx1"/>
            </a:solidFill>
            <a:miter lim="800000"/>
            <a:headEnd/>
            <a:tailEnd/>
          </a:ln>
          <a:effectLst/>
        </p:spPr>
        <p:txBody>
          <a:bodyPr wrap="none" anchor="ctr"/>
          <a:lstStyle/>
          <a:p>
            <a:pPr algn="ctr"/>
            <a:r>
              <a:rPr lang="en-US" dirty="0">
                <a:latin typeface="Arial" charset="0"/>
                <a:cs typeface="Arial" charset="0"/>
              </a:rPr>
              <a:t>Sales</a:t>
            </a:r>
          </a:p>
        </p:txBody>
      </p:sp>
      <p:sp>
        <p:nvSpPr>
          <p:cNvPr id="83975" name="Rectangle 1031"/>
          <p:cNvSpPr>
            <a:spLocks noChangeArrowheads="1"/>
          </p:cNvSpPr>
          <p:nvPr/>
        </p:nvSpPr>
        <p:spPr bwMode="auto">
          <a:xfrm>
            <a:off x="6172200" y="1524000"/>
            <a:ext cx="1676400" cy="914400"/>
          </a:xfrm>
          <a:prstGeom prst="rect">
            <a:avLst/>
          </a:prstGeom>
          <a:solidFill>
            <a:srgbClr val="CBF5F9"/>
          </a:solidFill>
          <a:ln w="9525">
            <a:solidFill>
              <a:schemeClr val="tx1"/>
            </a:solidFill>
            <a:miter lim="800000"/>
            <a:headEnd/>
            <a:tailEnd/>
          </a:ln>
          <a:effectLst/>
        </p:spPr>
        <p:txBody>
          <a:bodyPr wrap="none" anchor="ctr"/>
          <a:lstStyle/>
          <a:p>
            <a:pPr algn="ctr"/>
            <a:r>
              <a:rPr lang="en-US" dirty="0">
                <a:latin typeface="Arial" charset="0"/>
                <a:cs typeface="Arial" charset="0"/>
              </a:rPr>
              <a:t>Research</a:t>
            </a:r>
          </a:p>
        </p:txBody>
      </p:sp>
      <p:sp>
        <p:nvSpPr>
          <p:cNvPr id="83976" name="Oval 1032"/>
          <p:cNvSpPr>
            <a:spLocks noChangeArrowheads="1"/>
          </p:cNvSpPr>
          <p:nvPr/>
        </p:nvSpPr>
        <p:spPr bwMode="auto">
          <a:xfrm>
            <a:off x="6781800" y="3048000"/>
            <a:ext cx="1905000" cy="1447800"/>
          </a:xfrm>
          <a:prstGeom prst="ellipse">
            <a:avLst/>
          </a:prstGeom>
          <a:solidFill>
            <a:srgbClr val="CDD529"/>
          </a:solidFill>
          <a:ln w="9525">
            <a:solidFill>
              <a:schemeClr val="tx1"/>
            </a:solidFill>
            <a:round/>
            <a:headEnd/>
            <a:tailEnd/>
          </a:ln>
          <a:effectLst/>
        </p:spPr>
        <p:txBody>
          <a:bodyPr wrap="none" anchor="ctr"/>
          <a:lstStyle/>
          <a:p>
            <a:pPr algn="ctr"/>
            <a:r>
              <a:rPr lang="en-US" dirty="0">
                <a:latin typeface="Arial" charset="0"/>
                <a:cs typeface="Arial" charset="0"/>
              </a:rPr>
              <a:t>Traders</a:t>
            </a:r>
          </a:p>
        </p:txBody>
      </p:sp>
      <p:cxnSp>
        <p:nvCxnSpPr>
          <p:cNvPr id="83977" name="AutoShape 1033"/>
          <p:cNvCxnSpPr>
            <a:cxnSpLocks noChangeShapeType="1"/>
            <a:stCxn id="83974" idx="1"/>
            <a:endCxn id="83971" idx="2"/>
          </p:cNvCxnSpPr>
          <p:nvPr/>
        </p:nvCxnSpPr>
        <p:spPr bwMode="auto">
          <a:xfrm flipH="1" flipV="1">
            <a:off x="2895600" y="2362200"/>
            <a:ext cx="685800" cy="1409700"/>
          </a:xfrm>
          <a:prstGeom prst="straightConnector1">
            <a:avLst/>
          </a:prstGeom>
          <a:noFill/>
          <a:ln w="9525">
            <a:solidFill>
              <a:schemeClr val="tx1"/>
            </a:solidFill>
            <a:round/>
            <a:headEnd/>
            <a:tailEnd type="triangle" w="med" len="med"/>
          </a:ln>
          <a:effectLst/>
        </p:spPr>
      </p:cxnSp>
      <p:cxnSp>
        <p:nvCxnSpPr>
          <p:cNvPr id="83978" name="AutoShape 1034"/>
          <p:cNvCxnSpPr>
            <a:cxnSpLocks noChangeShapeType="1"/>
            <a:stCxn id="83974" idx="1"/>
            <a:endCxn id="83972" idx="3"/>
          </p:cNvCxnSpPr>
          <p:nvPr/>
        </p:nvCxnSpPr>
        <p:spPr bwMode="auto">
          <a:xfrm flipH="1">
            <a:off x="2514600" y="3771900"/>
            <a:ext cx="1066800" cy="0"/>
          </a:xfrm>
          <a:prstGeom prst="straightConnector1">
            <a:avLst/>
          </a:prstGeom>
          <a:noFill/>
          <a:ln w="9525">
            <a:solidFill>
              <a:schemeClr val="tx1"/>
            </a:solidFill>
            <a:round/>
            <a:headEnd/>
            <a:tailEnd type="triangle" w="med" len="med"/>
          </a:ln>
          <a:effectLst/>
        </p:spPr>
      </p:cxnSp>
      <p:cxnSp>
        <p:nvCxnSpPr>
          <p:cNvPr id="83979" name="AutoShape 1035"/>
          <p:cNvCxnSpPr>
            <a:cxnSpLocks noChangeShapeType="1"/>
            <a:endCxn id="83973" idx="0"/>
          </p:cNvCxnSpPr>
          <p:nvPr/>
        </p:nvCxnSpPr>
        <p:spPr bwMode="auto">
          <a:xfrm flipH="1">
            <a:off x="2628900" y="3789362"/>
            <a:ext cx="952500" cy="1125538"/>
          </a:xfrm>
          <a:prstGeom prst="straightConnector1">
            <a:avLst/>
          </a:prstGeom>
          <a:noFill/>
          <a:ln w="9525">
            <a:solidFill>
              <a:schemeClr val="tx1"/>
            </a:solidFill>
            <a:round/>
            <a:headEnd/>
            <a:tailEnd type="triangle" w="med" len="med"/>
          </a:ln>
          <a:effectLst/>
        </p:spPr>
      </p:cxnSp>
      <p:sp>
        <p:nvSpPr>
          <p:cNvPr id="83980" name="AutoShape 1036"/>
          <p:cNvSpPr>
            <a:spLocks noChangeArrowheads="1"/>
          </p:cNvSpPr>
          <p:nvPr/>
        </p:nvSpPr>
        <p:spPr bwMode="auto">
          <a:xfrm>
            <a:off x="228600" y="1828800"/>
            <a:ext cx="1371600" cy="1143000"/>
          </a:xfrm>
          <a:prstGeom prst="roundRect">
            <a:avLst>
              <a:gd name="adj" fmla="val 16667"/>
            </a:avLst>
          </a:prstGeom>
          <a:solidFill>
            <a:srgbClr val="E5FC0A"/>
          </a:solidFill>
          <a:ln w="9525">
            <a:solidFill>
              <a:schemeClr val="tx1"/>
            </a:solidFill>
            <a:round/>
            <a:headEnd/>
            <a:tailEnd/>
          </a:ln>
          <a:effectLst/>
        </p:spPr>
        <p:txBody>
          <a:bodyPr wrap="none" anchor="ctr"/>
          <a:lstStyle/>
          <a:p>
            <a:pPr algn="ctr"/>
            <a:r>
              <a:rPr lang="en-US" dirty="0">
                <a:latin typeface="Arial" charset="0"/>
                <a:cs typeface="Arial" charset="0"/>
              </a:rPr>
              <a:t>Client</a:t>
            </a:r>
          </a:p>
        </p:txBody>
      </p:sp>
      <p:sp>
        <p:nvSpPr>
          <p:cNvPr id="83981" name="AutoShape 1037"/>
          <p:cNvSpPr>
            <a:spLocks noChangeArrowheads="1"/>
          </p:cNvSpPr>
          <p:nvPr/>
        </p:nvSpPr>
        <p:spPr bwMode="auto">
          <a:xfrm>
            <a:off x="304800" y="4495800"/>
            <a:ext cx="1371600" cy="1143000"/>
          </a:xfrm>
          <a:prstGeom prst="roundRect">
            <a:avLst>
              <a:gd name="adj" fmla="val 16667"/>
            </a:avLst>
          </a:prstGeom>
          <a:solidFill>
            <a:srgbClr val="E5FC0A"/>
          </a:solidFill>
          <a:ln w="9525">
            <a:solidFill>
              <a:schemeClr val="tx1"/>
            </a:solidFill>
            <a:round/>
            <a:headEnd/>
            <a:tailEnd/>
          </a:ln>
          <a:effectLst/>
        </p:spPr>
        <p:txBody>
          <a:bodyPr wrap="none" anchor="ctr"/>
          <a:lstStyle/>
          <a:p>
            <a:pPr algn="ctr"/>
            <a:r>
              <a:rPr lang="en-US" dirty="0">
                <a:latin typeface="Arial" charset="0"/>
                <a:cs typeface="Arial" charset="0"/>
              </a:rPr>
              <a:t>Client</a:t>
            </a:r>
          </a:p>
        </p:txBody>
      </p:sp>
      <p:cxnSp>
        <p:nvCxnSpPr>
          <p:cNvPr id="83982" name="AutoShape 1038"/>
          <p:cNvCxnSpPr>
            <a:cxnSpLocks noChangeShapeType="1"/>
            <a:stCxn id="83974" idx="1"/>
            <a:endCxn id="83981" idx="3"/>
          </p:cNvCxnSpPr>
          <p:nvPr/>
        </p:nvCxnSpPr>
        <p:spPr bwMode="auto">
          <a:xfrm flipH="1">
            <a:off x="1676400" y="3771900"/>
            <a:ext cx="1905000" cy="1295400"/>
          </a:xfrm>
          <a:prstGeom prst="straightConnector1">
            <a:avLst/>
          </a:prstGeom>
          <a:noFill/>
          <a:ln w="9525">
            <a:solidFill>
              <a:schemeClr val="tx1"/>
            </a:solidFill>
            <a:round/>
            <a:headEnd/>
            <a:tailEnd type="triangle" w="med" len="med"/>
          </a:ln>
          <a:effectLst/>
        </p:spPr>
      </p:cxnSp>
      <p:cxnSp>
        <p:nvCxnSpPr>
          <p:cNvPr id="83983" name="AutoShape 1039"/>
          <p:cNvCxnSpPr>
            <a:cxnSpLocks noChangeShapeType="1"/>
            <a:stCxn id="83974" idx="1"/>
            <a:endCxn id="83980" idx="3"/>
          </p:cNvCxnSpPr>
          <p:nvPr/>
        </p:nvCxnSpPr>
        <p:spPr bwMode="auto">
          <a:xfrm flipH="1" flipV="1">
            <a:off x="1600200" y="2400300"/>
            <a:ext cx="1981200" cy="1371600"/>
          </a:xfrm>
          <a:prstGeom prst="straightConnector1">
            <a:avLst/>
          </a:prstGeom>
          <a:noFill/>
          <a:ln w="9525">
            <a:solidFill>
              <a:schemeClr val="tx1"/>
            </a:solidFill>
            <a:round/>
            <a:headEnd/>
            <a:tailEnd type="triangle" w="med" len="med"/>
          </a:ln>
          <a:effectLst/>
        </p:spPr>
      </p:cxnSp>
      <p:cxnSp>
        <p:nvCxnSpPr>
          <p:cNvPr id="83984" name="AutoShape 1040"/>
          <p:cNvCxnSpPr>
            <a:cxnSpLocks noChangeShapeType="1"/>
            <a:stCxn id="83974" idx="3"/>
            <a:endCxn id="83976" idx="2"/>
          </p:cNvCxnSpPr>
          <p:nvPr/>
        </p:nvCxnSpPr>
        <p:spPr bwMode="auto">
          <a:xfrm>
            <a:off x="5486400" y="3771900"/>
            <a:ext cx="1295400" cy="0"/>
          </a:xfrm>
          <a:prstGeom prst="straightConnector1">
            <a:avLst/>
          </a:prstGeom>
          <a:noFill/>
          <a:ln w="9525">
            <a:solidFill>
              <a:schemeClr val="tx1"/>
            </a:solidFill>
            <a:round/>
            <a:headEnd type="triangle" w="med" len="med"/>
            <a:tailEnd type="triangle" w="med" len="med"/>
          </a:ln>
          <a:effectLst/>
        </p:spPr>
      </p:cxnSp>
      <p:cxnSp>
        <p:nvCxnSpPr>
          <p:cNvPr id="83985" name="AutoShape 1041"/>
          <p:cNvCxnSpPr>
            <a:cxnSpLocks noChangeShapeType="1"/>
            <a:stCxn id="83975" idx="1"/>
            <a:endCxn id="83974" idx="3"/>
          </p:cNvCxnSpPr>
          <p:nvPr/>
        </p:nvCxnSpPr>
        <p:spPr bwMode="auto">
          <a:xfrm flipH="1">
            <a:off x="5486400" y="1981200"/>
            <a:ext cx="685800" cy="1790700"/>
          </a:xfrm>
          <a:prstGeom prst="straightConnector1">
            <a:avLst/>
          </a:prstGeom>
          <a:noFill/>
          <a:ln w="9525">
            <a:solidFill>
              <a:schemeClr val="tx1"/>
            </a:solidFill>
            <a:round/>
            <a:headEnd type="triangle" w="med" len="med"/>
            <a:tailEnd type="triangle" w="med" len="med"/>
          </a:ln>
          <a:effectLst/>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Trading</a:t>
            </a:r>
            <a:endParaRPr lang="en-US" dirty="0"/>
          </a:p>
        </p:txBody>
      </p:sp>
      <p:sp>
        <p:nvSpPr>
          <p:cNvPr id="18" name="Slide Number Placeholder 2"/>
          <p:cNvSpPr>
            <a:spLocks noGrp="1"/>
          </p:cNvSpPr>
          <p:nvPr>
            <p:ph type="sldNum" sz="quarter" idx="10"/>
          </p:nvPr>
        </p:nvSpPr>
        <p:spPr/>
        <p:txBody>
          <a:bodyPr/>
          <a:lstStyle/>
          <a:p>
            <a:fld id="{15245A1B-565C-4CC5-845E-37DFA763C3E7}" type="slidenum">
              <a:rPr lang="en-US" altLang="en-US" smtClean="0"/>
              <a:pPr/>
              <a:t>44</a:t>
            </a:fld>
            <a:endParaRPr lang="en-US" altLang="en-US"/>
          </a:p>
        </p:txBody>
      </p:sp>
      <p:sp>
        <p:nvSpPr>
          <p:cNvPr id="17" name="Footer Placeholder 4"/>
          <p:cNvSpPr>
            <a:spLocks noGrp="1"/>
          </p:cNvSpPr>
          <p:nvPr>
            <p:ph type="ftr" sz="quarter" idx="11"/>
          </p:nvPr>
        </p:nvSpPr>
        <p:spPr/>
        <p:txBody>
          <a:bodyPr/>
          <a:lstStyle/>
          <a:p>
            <a:r>
              <a:rPr lang="en-US" altLang="zh-TW"/>
              <a:t>What do Investments Banks do?</a:t>
            </a:r>
            <a:endParaRPr lang="en-US" altLang="zh-TW" dirty="0"/>
          </a:p>
        </p:txBody>
      </p:sp>
      <p:sp>
        <p:nvSpPr>
          <p:cNvPr id="86020" name="AutoShape 4"/>
          <p:cNvSpPr>
            <a:spLocks noChangeArrowheads="1"/>
          </p:cNvSpPr>
          <p:nvPr/>
        </p:nvSpPr>
        <p:spPr bwMode="auto">
          <a:xfrm>
            <a:off x="762000" y="4267200"/>
            <a:ext cx="1905000" cy="1600200"/>
          </a:xfrm>
          <a:prstGeom prst="octagon">
            <a:avLst>
              <a:gd name="adj" fmla="val 29287"/>
            </a:avLst>
          </a:prstGeom>
          <a:solidFill>
            <a:srgbClr val="FCFCA2"/>
          </a:solidFill>
          <a:ln w="9525">
            <a:solidFill>
              <a:schemeClr val="tx1"/>
            </a:solidFill>
            <a:miter lim="800000"/>
            <a:headEnd/>
            <a:tailEnd/>
          </a:ln>
          <a:effectLst/>
        </p:spPr>
        <p:txBody>
          <a:bodyPr wrap="none" anchor="ctr"/>
          <a:lstStyle/>
          <a:p>
            <a:pPr algn="ctr"/>
            <a:r>
              <a:rPr lang="en-US" dirty="0">
                <a:latin typeface="Arial" charset="0"/>
                <a:cs typeface="Arial" charset="0"/>
              </a:rPr>
              <a:t>Sales</a:t>
            </a:r>
          </a:p>
        </p:txBody>
      </p:sp>
      <p:sp>
        <p:nvSpPr>
          <p:cNvPr id="86021" name="Oval 5"/>
          <p:cNvSpPr>
            <a:spLocks noChangeArrowheads="1"/>
          </p:cNvSpPr>
          <p:nvPr/>
        </p:nvSpPr>
        <p:spPr bwMode="auto">
          <a:xfrm>
            <a:off x="3352800" y="2438400"/>
            <a:ext cx="1905000" cy="1447800"/>
          </a:xfrm>
          <a:prstGeom prst="ellipse">
            <a:avLst/>
          </a:prstGeom>
          <a:solidFill>
            <a:srgbClr val="CDD529"/>
          </a:solidFill>
          <a:ln w="9525">
            <a:solidFill>
              <a:schemeClr val="tx1"/>
            </a:solidFill>
            <a:round/>
            <a:headEnd/>
            <a:tailEnd/>
          </a:ln>
          <a:effectLst/>
        </p:spPr>
        <p:txBody>
          <a:bodyPr wrap="none" anchor="ctr"/>
          <a:lstStyle/>
          <a:p>
            <a:pPr algn="ctr"/>
            <a:r>
              <a:rPr lang="en-US" dirty="0">
                <a:latin typeface="Arial" charset="0"/>
                <a:cs typeface="Arial" charset="0"/>
              </a:rPr>
              <a:t>Traders</a:t>
            </a:r>
          </a:p>
        </p:txBody>
      </p:sp>
      <p:sp>
        <p:nvSpPr>
          <p:cNvPr id="86022" name="Rectangle 6"/>
          <p:cNvSpPr>
            <a:spLocks noChangeArrowheads="1"/>
          </p:cNvSpPr>
          <p:nvPr/>
        </p:nvSpPr>
        <p:spPr bwMode="auto">
          <a:xfrm>
            <a:off x="6096000" y="3962400"/>
            <a:ext cx="1981200" cy="1066800"/>
          </a:xfrm>
          <a:prstGeom prst="rect">
            <a:avLst/>
          </a:prstGeom>
          <a:solidFill>
            <a:srgbClr val="CBF5F9"/>
          </a:solidFill>
          <a:ln w="9525">
            <a:solidFill>
              <a:schemeClr val="tx1"/>
            </a:solidFill>
            <a:miter lim="800000"/>
            <a:headEnd/>
            <a:tailEnd/>
          </a:ln>
          <a:effectLst/>
        </p:spPr>
        <p:txBody>
          <a:bodyPr wrap="none" anchor="ctr"/>
          <a:lstStyle/>
          <a:p>
            <a:pPr algn="ctr"/>
            <a:r>
              <a:rPr lang="en-US" dirty="0">
                <a:latin typeface="Arial" charset="0"/>
                <a:cs typeface="Arial" charset="0"/>
              </a:rPr>
              <a:t>Risk</a:t>
            </a:r>
          </a:p>
          <a:p>
            <a:pPr algn="ctr"/>
            <a:r>
              <a:rPr lang="en-US" dirty="0">
                <a:latin typeface="Arial" charset="0"/>
                <a:cs typeface="Arial" charset="0"/>
              </a:rPr>
              <a:t>Management</a:t>
            </a:r>
          </a:p>
        </p:txBody>
      </p:sp>
      <p:sp>
        <p:nvSpPr>
          <p:cNvPr id="86023" name="AutoShape 7"/>
          <p:cNvSpPr>
            <a:spLocks noChangeArrowheads="1"/>
          </p:cNvSpPr>
          <p:nvPr/>
        </p:nvSpPr>
        <p:spPr bwMode="auto">
          <a:xfrm>
            <a:off x="685800" y="1600200"/>
            <a:ext cx="1981200" cy="1676400"/>
          </a:xfrm>
          <a:prstGeom prst="hexagon">
            <a:avLst>
              <a:gd name="adj" fmla="val 29545"/>
              <a:gd name="vf" fmla="val 115470"/>
            </a:avLst>
          </a:prstGeom>
          <a:solidFill>
            <a:srgbClr val="F4A6F8"/>
          </a:solidFill>
          <a:ln w="9525">
            <a:solidFill>
              <a:schemeClr val="tx1"/>
            </a:solidFill>
            <a:miter lim="800000"/>
            <a:headEnd/>
            <a:tailEnd/>
          </a:ln>
          <a:effectLst/>
        </p:spPr>
        <p:txBody>
          <a:bodyPr wrap="none" anchor="ctr"/>
          <a:lstStyle/>
          <a:p>
            <a:pPr algn="ctr"/>
            <a:r>
              <a:rPr lang="en-US" dirty="0">
                <a:latin typeface="Arial" charset="0"/>
                <a:cs typeface="Arial" charset="0"/>
              </a:rPr>
              <a:t>Product</a:t>
            </a:r>
          </a:p>
          <a:p>
            <a:pPr algn="ctr"/>
            <a:r>
              <a:rPr lang="en-US" dirty="0">
                <a:latin typeface="Arial" charset="0"/>
                <a:cs typeface="Arial" charset="0"/>
              </a:rPr>
              <a:t>Specialists</a:t>
            </a:r>
          </a:p>
        </p:txBody>
      </p:sp>
      <p:sp>
        <p:nvSpPr>
          <p:cNvPr id="86024" name="Rectangle 8"/>
          <p:cNvSpPr>
            <a:spLocks noChangeArrowheads="1"/>
          </p:cNvSpPr>
          <p:nvPr/>
        </p:nvSpPr>
        <p:spPr bwMode="auto">
          <a:xfrm>
            <a:off x="3505200" y="4648200"/>
            <a:ext cx="1600200" cy="914400"/>
          </a:xfrm>
          <a:prstGeom prst="rect">
            <a:avLst/>
          </a:prstGeom>
          <a:solidFill>
            <a:srgbClr val="CBF5F9"/>
          </a:solidFill>
          <a:ln w="9525">
            <a:solidFill>
              <a:schemeClr val="tx1"/>
            </a:solidFill>
            <a:miter lim="800000"/>
            <a:headEnd/>
            <a:tailEnd/>
          </a:ln>
          <a:effectLst/>
        </p:spPr>
        <p:txBody>
          <a:bodyPr wrap="none" anchor="ctr"/>
          <a:lstStyle/>
          <a:p>
            <a:pPr algn="ctr"/>
            <a:r>
              <a:rPr lang="en-US" dirty="0">
                <a:latin typeface="Arial" charset="0"/>
                <a:cs typeface="Arial" charset="0"/>
              </a:rPr>
              <a:t>Credit</a:t>
            </a:r>
          </a:p>
        </p:txBody>
      </p:sp>
      <p:sp>
        <p:nvSpPr>
          <p:cNvPr id="86025" name="AutoShape 9"/>
          <p:cNvSpPr>
            <a:spLocks noChangeArrowheads="1"/>
          </p:cNvSpPr>
          <p:nvPr/>
        </p:nvSpPr>
        <p:spPr bwMode="auto">
          <a:xfrm>
            <a:off x="5867400" y="1676400"/>
            <a:ext cx="2743200" cy="1295400"/>
          </a:xfrm>
          <a:prstGeom prst="flowChartAlternateProcess">
            <a:avLst/>
          </a:prstGeom>
          <a:solidFill>
            <a:schemeClr val="accent1"/>
          </a:solidFill>
          <a:ln w="9525">
            <a:solidFill>
              <a:schemeClr val="tx1"/>
            </a:solidFill>
            <a:miter lim="800000"/>
            <a:headEnd/>
            <a:tailEnd/>
          </a:ln>
          <a:effectLst/>
        </p:spPr>
        <p:txBody>
          <a:bodyPr wrap="none" anchor="ctr"/>
          <a:lstStyle/>
          <a:p>
            <a:pPr algn="ctr"/>
            <a:r>
              <a:rPr lang="en-US" dirty="0">
                <a:latin typeface="Arial" charset="0"/>
              </a:rPr>
              <a:t>Market </a:t>
            </a:r>
          </a:p>
          <a:p>
            <a:pPr algn="ctr"/>
            <a:r>
              <a:rPr lang="en-US" dirty="0">
                <a:latin typeface="Arial" charset="0"/>
              </a:rPr>
              <a:t>counterparties</a:t>
            </a:r>
          </a:p>
        </p:txBody>
      </p:sp>
      <p:cxnSp>
        <p:nvCxnSpPr>
          <p:cNvPr id="86026" name="AutoShape 10"/>
          <p:cNvCxnSpPr>
            <a:cxnSpLocks noChangeShapeType="1"/>
            <a:stCxn id="86021" idx="2"/>
            <a:endCxn id="86020" idx="3"/>
          </p:cNvCxnSpPr>
          <p:nvPr/>
        </p:nvCxnSpPr>
        <p:spPr bwMode="auto">
          <a:xfrm flipH="1">
            <a:off x="2667000" y="3162300"/>
            <a:ext cx="685800" cy="1905000"/>
          </a:xfrm>
          <a:prstGeom prst="straightConnector1">
            <a:avLst/>
          </a:prstGeom>
          <a:noFill/>
          <a:ln w="9525">
            <a:solidFill>
              <a:schemeClr val="tx1"/>
            </a:solidFill>
            <a:round/>
            <a:headEnd/>
            <a:tailEnd type="triangle" w="med" len="med"/>
          </a:ln>
          <a:effectLst/>
        </p:spPr>
      </p:cxnSp>
      <p:cxnSp>
        <p:nvCxnSpPr>
          <p:cNvPr id="86027" name="AutoShape 11"/>
          <p:cNvCxnSpPr>
            <a:cxnSpLocks noChangeShapeType="1"/>
            <a:stCxn id="86021" idx="2"/>
            <a:endCxn id="86023" idx="3"/>
          </p:cNvCxnSpPr>
          <p:nvPr/>
        </p:nvCxnSpPr>
        <p:spPr bwMode="auto">
          <a:xfrm flipH="1" flipV="1">
            <a:off x="2667000" y="2438400"/>
            <a:ext cx="685800" cy="723900"/>
          </a:xfrm>
          <a:prstGeom prst="straightConnector1">
            <a:avLst/>
          </a:prstGeom>
          <a:noFill/>
          <a:ln w="9525">
            <a:solidFill>
              <a:schemeClr val="tx1"/>
            </a:solidFill>
            <a:round/>
            <a:headEnd/>
            <a:tailEnd type="triangle" w="med" len="med"/>
          </a:ln>
          <a:effectLst/>
        </p:spPr>
      </p:cxnSp>
      <p:cxnSp>
        <p:nvCxnSpPr>
          <p:cNvPr id="86028" name="AutoShape 12"/>
          <p:cNvCxnSpPr>
            <a:cxnSpLocks noChangeShapeType="1"/>
            <a:stCxn id="86021" idx="7"/>
            <a:endCxn id="86025" idx="1"/>
          </p:cNvCxnSpPr>
          <p:nvPr/>
        </p:nvCxnSpPr>
        <p:spPr bwMode="auto">
          <a:xfrm flipV="1">
            <a:off x="4978400" y="2324100"/>
            <a:ext cx="889000" cy="327025"/>
          </a:xfrm>
          <a:prstGeom prst="straightConnector1">
            <a:avLst/>
          </a:prstGeom>
          <a:noFill/>
          <a:ln w="9525">
            <a:solidFill>
              <a:schemeClr val="tx1"/>
            </a:solidFill>
            <a:round/>
            <a:headEnd type="triangle" w="med" len="med"/>
            <a:tailEnd type="triangle" w="med" len="med"/>
          </a:ln>
          <a:effectLst/>
        </p:spPr>
      </p:cxnSp>
      <p:cxnSp>
        <p:nvCxnSpPr>
          <p:cNvPr id="86029" name="AutoShape 13"/>
          <p:cNvCxnSpPr>
            <a:cxnSpLocks noChangeShapeType="1"/>
            <a:stCxn id="86021" idx="5"/>
            <a:endCxn id="86022" idx="1"/>
          </p:cNvCxnSpPr>
          <p:nvPr/>
        </p:nvCxnSpPr>
        <p:spPr bwMode="auto">
          <a:xfrm>
            <a:off x="4978400" y="3673475"/>
            <a:ext cx="1117600" cy="822325"/>
          </a:xfrm>
          <a:prstGeom prst="straightConnector1">
            <a:avLst/>
          </a:prstGeom>
          <a:noFill/>
          <a:ln w="9525">
            <a:solidFill>
              <a:schemeClr val="tx1"/>
            </a:solidFill>
            <a:round/>
            <a:headEnd type="triangle" w="med" len="med"/>
            <a:tailEnd type="triangle" w="med" len="med"/>
          </a:ln>
          <a:effectLst/>
        </p:spPr>
      </p:cxnSp>
      <p:cxnSp>
        <p:nvCxnSpPr>
          <p:cNvPr id="86030" name="AutoShape 14"/>
          <p:cNvCxnSpPr>
            <a:cxnSpLocks noChangeShapeType="1"/>
            <a:stCxn id="86021" idx="4"/>
            <a:endCxn id="86024" idx="0"/>
          </p:cNvCxnSpPr>
          <p:nvPr/>
        </p:nvCxnSpPr>
        <p:spPr bwMode="auto">
          <a:xfrm>
            <a:off x="4305300" y="3886200"/>
            <a:ext cx="0" cy="762000"/>
          </a:xfrm>
          <a:prstGeom prst="straightConnector1">
            <a:avLst/>
          </a:prstGeom>
          <a:noFill/>
          <a:ln w="9525">
            <a:solidFill>
              <a:schemeClr val="tx1"/>
            </a:solidFill>
            <a:round/>
            <a:headEnd type="triangle" w="med" len="med"/>
            <a:tailEnd type="triangle" w="med" len="med"/>
          </a:ln>
          <a:effectLst/>
        </p:spPr>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52400" y="0"/>
            <a:ext cx="8839200" cy="1143000"/>
          </a:xfrm>
        </p:spPr>
        <p:txBody>
          <a:bodyPr/>
          <a:lstStyle/>
          <a:p>
            <a:r>
              <a:rPr lang="en-US" dirty="0"/>
              <a:t>Research</a:t>
            </a:r>
          </a:p>
        </p:txBody>
      </p:sp>
      <p:sp>
        <p:nvSpPr>
          <p:cNvPr id="32771" name="Rectangle 3"/>
          <p:cNvSpPr>
            <a:spLocks noChangeArrowheads="1"/>
          </p:cNvSpPr>
          <p:nvPr/>
        </p:nvSpPr>
        <p:spPr bwMode="auto">
          <a:xfrm>
            <a:off x="3276600" y="1981200"/>
            <a:ext cx="2057400" cy="1524000"/>
          </a:xfrm>
          <a:prstGeom prst="rect">
            <a:avLst/>
          </a:prstGeom>
          <a:solidFill>
            <a:schemeClr val="accent1"/>
          </a:solidFill>
          <a:ln w="9525">
            <a:solidFill>
              <a:schemeClr val="tx1"/>
            </a:solidFill>
            <a:miter lim="800000"/>
            <a:headEnd/>
            <a:tailEnd/>
          </a:ln>
          <a:effectLst/>
        </p:spPr>
        <p:txBody>
          <a:bodyPr wrap="none" anchor="ctr"/>
          <a:lstStyle/>
          <a:p>
            <a:pPr algn="ctr"/>
            <a:r>
              <a:rPr lang="en-US" dirty="0">
                <a:latin typeface="Arial" charset="0"/>
                <a:cs typeface="Arial" charset="0"/>
              </a:rPr>
              <a:t>Research</a:t>
            </a:r>
          </a:p>
        </p:txBody>
      </p:sp>
      <p:sp>
        <p:nvSpPr>
          <p:cNvPr id="32772" name="AutoShape 4"/>
          <p:cNvSpPr>
            <a:spLocks noChangeArrowheads="1"/>
          </p:cNvSpPr>
          <p:nvPr/>
        </p:nvSpPr>
        <p:spPr bwMode="auto">
          <a:xfrm>
            <a:off x="1676400" y="5181600"/>
            <a:ext cx="1219200" cy="1066800"/>
          </a:xfrm>
          <a:prstGeom prst="roundRect">
            <a:avLst>
              <a:gd name="adj" fmla="val 16667"/>
            </a:avLst>
          </a:prstGeom>
          <a:solidFill>
            <a:srgbClr val="EAFD39"/>
          </a:solidFill>
          <a:ln w="9525">
            <a:solidFill>
              <a:schemeClr val="tx1"/>
            </a:solidFill>
            <a:round/>
            <a:headEnd/>
            <a:tailEnd/>
          </a:ln>
          <a:effectLst/>
        </p:spPr>
        <p:txBody>
          <a:bodyPr wrap="none" anchor="ctr"/>
          <a:lstStyle/>
          <a:p>
            <a:pPr algn="ctr"/>
            <a:r>
              <a:rPr lang="en-US" dirty="0">
                <a:latin typeface="Arial" charset="0"/>
                <a:cs typeface="Arial" charset="0"/>
              </a:rPr>
              <a:t>Client</a:t>
            </a:r>
          </a:p>
        </p:txBody>
      </p:sp>
      <p:sp>
        <p:nvSpPr>
          <p:cNvPr id="32773" name="AutoShape 5"/>
          <p:cNvSpPr>
            <a:spLocks noChangeArrowheads="1"/>
          </p:cNvSpPr>
          <p:nvPr/>
        </p:nvSpPr>
        <p:spPr bwMode="auto">
          <a:xfrm>
            <a:off x="1143000" y="1295400"/>
            <a:ext cx="1219200" cy="1066800"/>
          </a:xfrm>
          <a:prstGeom prst="roundRect">
            <a:avLst>
              <a:gd name="adj" fmla="val 16667"/>
            </a:avLst>
          </a:prstGeom>
          <a:solidFill>
            <a:srgbClr val="E5FC0A"/>
          </a:solidFill>
          <a:ln w="9525" algn="ctr">
            <a:solidFill>
              <a:schemeClr val="tx1"/>
            </a:solidFill>
            <a:round/>
            <a:headEnd/>
            <a:tailEnd/>
          </a:ln>
          <a:effectLst/>
        </p:spPr>
        <p:txBody>
          <a:bodyPr wrap="none" anchor="ctr"/>
          <a:lstStyle/>
          <a:p>
            <a:pPr algn="ctr"/>
            <a:r>
              <a:rPr lang="en-US" dirty="0">
                <a:latin typeface="Arial" charset="0"/>
                <a:cs typeface="Arial" charset="0"/>
              </a:rPr>
              <a:t>Client</a:t>
            </a:r>
          </a:p>
        </p:txBody>
      </p:sp>
      <p:sp>
        <p:nvSpPr>
          <p:cNvPr id="32774" name="AutoShape 6"/>
          <p:cNvSpPr>
            <a:spLocks noChangeArrowheads="1"/>
          </p:cNvSpPr>
          <p:nvPr/>
        </p:nvSpPr>
        <p:spPr bwMode="auto">
          <a:xfrm>
            <a:off x="762000" y="3962400"/>
            <a:ext cx="1219200" cy="1066800"/>
          </a:xfrm>
          <a:prstGeom prst="roundRect">
            <a:avLst>
              <a:gd name="adj" fmla="val 16667"/>
            </a:avLst>
          </a:prstGeom>
          <a:solidFill>
            <a:srgbClr val="EAFD39"/>
          </a:solidFill>
          <a:ln w="9525">
            <a:solidFill>
              <a:schemeClr val="tx1"/>
            </a:solidFill>
            <a:round/>
            <a:headEnd/>
            <a:tailEnd/>
          </a:ln>
          <a:effectLst/>
        </p:spPr>
        <p:txBody>
          <a:bodyPr wrap="none" anchor="ctr"/>
          <a:lstStyle/>
          <a:p>
            <a:pPr algn="ctr"/>
            <a:r>
              <a:rPr lang="en-US" dirty="0">
                <a:latin typeface="Arial" charset="0"/>
                <a:cs typeface="Arial" charset="0"/>
              </a:rPr>
              <a:t>Client</a:t>
            </a:r>
          </a:p>
        </p:txBody>
      </p:sp>
      <p:sp>
        <p:nvSpPr>
          <p:cNvPr id="32775" name="AutoShape 7"/>
          <p:cNvSpPr>
            <a:spLocks noChangeArrowheads="1"/>
          </p:cNvSpPr>
          <p:nvPr/>
        </p:nvSpPr>
        <p:spPr bwMode="auto">
          <a:xfrm>
            <a:off x="3429000" y="4953000"/>
            <a:ext cx="1752600" cy="1066800"/>
          </a:xfrm>
          <a:prstGeom prst="hexagon">
            <a:avLst>
              <a:gd name="adj" fmla="val 41071"/>
              <a:gd name="vf" fmla="val 115470"/>
            </a:avLst>
          </a:prstGeom>
          <a:solidFill>
            <a:schemeClr val="accent1"/>
          </a:solidFill>
          <a:ln w="9525">
            <a:solidFill>
              <a:schemeClr val="tx1"/>
            </a:solidFill>
            <a:miter lim="800000"/>
            <a:headEnd/>
            <a:tailEnd/>
          </a:ln>
          <a:effectLst/>
        </p:spPr>
        <p:txBody>
          <a:bodyPr wrap="none" anchor="ctr"/>
          <a:lstStyle/>
          <a:p>
            <a:pPr algn="ctr"/>
            <a:r>
              <a:rPr lang="en-US" dirty="0">
                <a:latin typeface="Arial" charset="0"/>
                <a:cs typeface="Arial" charset="0"/>
              </a:rPr>
              <a:t>CFE</a:t>
            </a:r>
          </a:p>
        </p:txBody>
      </p:sp>
      <p:sp>
        <p:nvSpPr>
          <p:cNvPr id="32776" name="AutoShape 8"/>
          <p:cNvSpPr>
            <a:spLocks noChangeArrowheads="1"/>
          </p:cNvSpPr>
          <p:nvPr/>
        </p:nvSpPr>
        <p:spPr bwMode="auto">
          <a:xfrm>
            <a:off x="6400800" y="1371600"/>
            <a:ext cx="1447800" cy="1219200"/>
          </a:xfrm>
          <a:prstGeom prst="roundRect">
            <a:avLst>
              <a:gd name="adj" fmla="val 16667"/>
            </a:avLst>
          </a:prstGeom>
          <a:solidFill>
            <a:srgbClr val="99FF99"/>
          </a:solidFill>
          <a:ln w="9525">
            <a:solidFill>
              <a:schemeClr val="tx1"/>
            </a:solidFill>
            <a:round/>
            <a:headEnd/>
            <a:tailEnd/>
          </a:ln>
          <a:effectLst/>
        </p:spPr>
        <p:txBody>
          <a:bodyPr wrap="none" anchor="ctr"/>
          <a:lstStyle/>
          <a:p>
            <a:pPr algn="ctr"/>
            <a:r>
              <a:rPr lang="en-US" dirty="0">
                <a:latin typeface="Arial" charset="0"/>
                <a:cs typeface="Arial" charset="0"/>
              </a:rPr>
              <a:t>Media</a:t>
            </a:r>
          </a:p>
        </p:txBody>
      </p:sp>
      <p:sp>
        <p:nvSpPr>
          <p:cNvPr id="32777" name="AutoShape 9"/>
          <p:cNvSpPr>
            <a:spLocks noChangeArrowheads="1"/>
          </p:cNvSpPr>
          <p:nvPr/>
        </p:nvSpPr>
        <p:spPr bwMode="auto">
          <a:xfrm>
            <a:off x="6629400" y="3048000"/>
            <a:ext cx="1752600" cy="1524000"/>
          </a:xfrm>
          <a:prstGeom prst="roundRect">
            <a:avLst>
              <a:gd name="adj" fmla="val 16667"/>
            </a:avLst>
          </a:prstGeom>
          <a:solidFill>
            <a:srgbClr val="99FF66"/>
          </a:solidFill>
          <a:ln w="9525">
            <a:solidFill>
              <a:schemeClr val="tx1"/>
            </a:solidFill>
            <a:round/>
            <a:headEnd/>
            <a:tailEnd/>
          </a:ln>
          <a:effectLst/>
        </p:spPr>
        <p:txBody>
          <a:bodyPr wrap="none" anchor="ctr"/>
          <a:lstStyle/>
          <a:p>
            <a:pPr algn="ctr"/>
            <a:r>
              <a:rPr lang="en-US" dirty="0">
                <a:latin typeface="Arial" charset="0"/>
                <a:cs typeface="Arial" charset="0"/>
              </a:rPr>
              <a:t>Information</a:t>
            </a:r>
          </a:p>
          <a:p>
            <a:pPr algn="ctr"/>
            <a:r>
              <a:rPr lang="en-US" dirty="0">
                <a:latin typeface="Arial" charset="0"/>
                <a:cs typeface="Arial" charset="0"/>
              </a:rPr>
              <a:t>Providers</a:t>
            </a:r>
          </a:p>
        </p:txBody>
      </p:sp>
      <p:sp>
        <p:nvSpPr>
          <p:cNvPr id="32778" name="AutoShape 10"/>
          <p:cNvSpPr>
            <a:spLocks noChangeArrowheads="1"/>
          </p:cNvSpPr>
          <p:nvPr/>
        </p:nvSpPr>
        <p:spPr bwMode="auto">
          <a:xfrm>
            <a:off x="6324600" y="4876800"/>
            <a:ext cx="2438400" cy="990600"/>
          </a:xfrm>
          <a:prstGeom prst="roundRect">
            <a:avLst>
              <a:gd name="adj" fmla="val 16667"/>
            </a:avLst>
          </a:prstGeom>
          <a:solidFill>
            <a:srgbClr val="CCFF66"/>
          </a:solidFill>
          <a:ln w="9525">
            <a:solidFill>
              <a:schemeClr val="tx1"/>
            </a:solidFill>
            <a:round/>
            <a:headEnd/>
            <a:tailEnd/>
          </a:ln>
          <a:effectLst/>
        </p:spPr>
        <p:txBody>
          <a:bodyPr wrap="none" anchor="ctr"/>
          <a:lstStyle/>
          <a:p>
            <a:pPr algn="ctr"/>
            <a:r>
              <a:rPr lang="en-US" dirty="0">
                <a:latin typeface="Arial" charset="0"/>
                <a:cs typeface="Arial" charset="0"/>
              </a:rPr>
              <a:t>Industry </a:t>
            </a:r>
          </a:p>
          <a:p>
            <a:pPr algn="ctr"/>
            <a:r>
              <a:rPr lang="en-US" dirty="0">
                <a:latin typeface="Arial" charset="0"/>
                <a:cs typeface="Arial" charset="0"/>
              </a:rPr>
              <a:t>Sources</a:t>
            </a:r>
          </a:p>
        </p:txBody>
      </p:sp>
      <p:cxnSp>
        <p:nvCxnSpPr>
          <p:cNvPr id="32779" name="AutoShape 11"/>
          <p:cNvCxnSpPr>
            <a:cxnSpLocks noChangeShapeType="1"/>
            <a:stCxn id="32773" idx="3"/>
            <a:endCxn id="32771" idx="1"/>
          </p:cNvCxnSpPr>
          <p:nvPr/>
        </p:nvCxnSpPr>
        <p:spPr bwMode="auto">
          <a:xfrm>
            <a:off x="2362200" y="1828800"/>
            <a:ext cx="914400" cy="914400"/>
          </a:xfrm>
          <a:prstGeom prst="straightConnector1">
            <a:avLst/>
          </a:prstGeom>
          <a:noFill/>
          <a:ln w="9525">
            <a:solidFill>
              <a:schemeClr val="tx1"/>
            </a:solidFill>
            <a:round/>
            <a:headEnd type="triangle" w="med" len="med"/>
            <a:tailEnd type="triangle" w="med" len="med"/>
          </a:ln>
          <a:effectLst/>
        </p:spPr>
      </p:cxnSp>
      <p:cxnSp>
        <p:nvCxnSpPr>
          <p:cNvPr id="32780" name="AutoShape 12"/>
          <p:cNvCxnSpPr>
            <a:cxnSpLocks noChangeShapeType="1"/>
            <a:stCxn id="32774" idx="3"/>
            <a:endCxn id="32771" idx="1"/>
          </p:cNvCxnSpPr>
          <p:nvPr/>
        </p:nvCxnSpPr>
        <p:spPr bwMode="auto">
          <a:xfrm flipV="1">
            <a:off x="1981200" y="2743200"/>
            <a:ext cx="1295400" cy="1752600"/>
          </a:xfrm>
          <a:prstGeom prst="straightConnector1">
            <a:avLst/>
          </a:prstGeom>
          <a:noFill/>
          <a:ln w="9525">
            <a:solidFill>
              <a:schemeClr val="tx1"/>
            </a:solidFill>
            <a:round/>
            <a:headEnd type="triangle" w="med" len="med"/>
            <a:tailEnd type="triangle" w="med" len="med"/>
          </a:ln>
          <a:effectLst/>
        </p:spPr>
      </p:cxnSp>
      <p:cxnSp>
        <p:nvCxnSpPr>
          <p:cNvPr id="32781" name="AutoShape 13"/>
          <p:cNvCxnSpPr>
            <a:cxnSpLocks noChangeShapeType="1"/>
            <a:stCxn id="32772" idx="0"/>
            <a:endCxn id="32771" idx="1"/>
          </p:cNvCxnSpPr>
          <p:nvPr/>
        </p:nvCxnSpPr>
        <p:spPr bwMode="auto">
          <a:xfrm flipV="1">
            <a:off x="2286000" y="2743200"/>
            <a:ext cx="990600" cy="2438400"/>
          </a:xfrm>
          <a:prstGeom prst="straightConnector1">
            <a:avLst/>
          </a:prstGeom>
          <a:noFill/>
          <a:ln w="9525">
            <a:solidFill>
              <a:schemeClr val="tx1"/>
            </a:solidFill>
            <a:round/>
            <a:headEnd type="triangle" w="med" len="med"/>
            <a:tailEnd type="triangle" w="med" len="med"/>
          </a:ln>
          <a:effectLst/>
        </p:spPr>
      </p:cxnSp>
      <p:cxnSp>
        <p:nvCxnSpPr>
          <p:cNvPr id="32782" name="AutoShape 14"/>
          <p:cNvCxnSpPr>
            <a:cxnSpLocks noChangeShapeType="1"/>
            <a:stCxn id="32771" idx="3"/>
            <a:endCxn id="32777" idx="1"/>
          </p:cNvCxnSpPr>
          <p:nvPr/>
        </p:nvCxnSpPr>
        <p:spPr bwMode="auto">
          <a:xfrm>
            <a:off x="5334000" y="2743200"/>
            <a:ext cx="1295400" cy="1066800"/>
          </a:xfrm>
          <a:prstGeom prst="straightConnector1">
            <a:avLst/>
          </a:prstGeom>
          <a:noFill/>
          <a:ln w="9525">
            <a:solidFill>
              <a:schemeClr val="tx1"/>
            </a:solidFill>
            <a:round/>
            <a:headEnd type="triangle" w="med" len="med"/>
            <a:tailEnd type="triangle" w="med" len="med"/>
          </a:ln>
          <a:effectLst/>
        </p:spPr>
      </p:cxnSp>
      <p:cxnSp>
        <p:nvCxnSpPr>
          <p:cNvPr id="32783" name="AutoShape 15"/>
          <p:cNvCxnSpPr>
            <a:cxnSpLocks noChangeShapeType="1"/>
            <a:stCxn id="32771" idx="3"/>
            <a:endCxn id="32776" idx="1"/>
          </p:cNvCxnSpPr>
          <p:nvPr/>
        </p:nvCxnSpPr>
        <p:spPr bwMode="auto">
          <a:xfrm flipV="1">
            <a:off x="5334000" y="1981200"/>
            <a:ext cx="1066800" cy="762000"/>
          </a:xfrm>
          <a:prstGeom prst="straightConnector1">
            <a:avLst/>
          </a:prstGeom>
          <a:noFill/>
          <a:ln w="9525">
            <a:solidFill>
              <a:schemeClr val="tx1"/>
            </a:solidFill>
            <a:round/>
            <a:headEnd type="triangle" w="med" len="med"/>
            <a:tailEnd type="triangle" w="med" len="med"/>
          </a:ln>
          <a:effectLst/>
        </p:spPr>
      </p:cxnSp>
      <p:cxnSp>
        <p:nvCxnSpPr>
          <p:cNvPr id="32784" name="AutoShape 16"/>
          <p:cNvCxnSpPr>
            <a:cxnSpLocks noChangeShapeType="1"/>
            <a:stCxn id="32771" idx="2"/>
            <a:endCxn id="32775" idx="0"/>
          </p:cNvCxnSpPr>
          <p:nvPr/>
        </p:nvCxnSpPr>
        <p:spPr bwMode="auto">
          <a:xfrm>
            <a:off x="4305300" y="3505200"/>
            <a:ext cx="0" cy="1447800"/>
          </a:xfrm>
          <a:prstGeom prst="straightConnector1">
            <a:avLst/>
          </a:prstGeom>
          <a:noFill/>
          <a:ln w="9525">
            <a:solidFill>
              <a:schemeClr val="tx1"/>
            </a:solidFill>
            <a:round/>
            <a:headEnd type="triangle" w="med" len="med"/>
            <a:tailEnd type="triangle" w="med" len="med"/>
          </a:ln>
          <a:effectLst/>
        </p:spPr>
      </p:cxnSp>
      <p:cxnSp>
        <p:nvCxnSpPr>
          <p:cNvPr id="32785" name="AutoShape 17"/>
          <p:cNvCxnSpPr>
            <a:cxnSpLocks noChangeShapeType="1"/>
            <a:stCxn id="32771" idx="3"/>
            <a:endCxn id="32778" idx="1"/>
          </p:cNvCxnSpPr>
          <p:nvPr/>
        </p:nvCxnSpPr>
        <p:spPr bwMode="auto">
          <a:xfrm>
            <a:off x="5334000" y="2743200"/>
            <a:ext cx="990600" cy="2628900"/>
          </a:xfrm>
          <a:prstGeom prst="straightConnector1">
            <a:avLst/>
          </a:prstGeom>
          <a:noFill/>
          <a:ln w="9525">
            <a:solidFill>
              <a:schemeClr val="tx1"/>
            </a:solidFill>
            <a:round/>
            <a:headEnd type="triangle" w="med" len="med"/>
            <a:tailEnd type="triangle" w="med" len="med"/>
          </a:ln>
          <a:effectLst/>
        </p:spPr>
      </p:cxnSp>
      <p:sp>
        <p:nvSpPr>
          <p:cNvPr id="32786" name="AutoShape 18"/>
          <p:cNvSpPr>
            <a:spLocks noChangeArrowheads="1"/>
          </p:cNvSpPr>
          <p:nvPr/>
        </p:nvSpPr>
        <p:spPr bwMode="auto">
          <a:xfrm>
            <a:off x="838200" y="2590800"/>
            <a:ext cx="1219200" cy="1066800"/>
          </a:xfrm>
          <a:prstGeom prst="roundRect">
            <a:avLst>
              <a:gd name="adj" fmla="val 16667"/>
            </a:avLst>
          </a:prstGeom>
          <a:solidFill>
            <a:srgbClr val="E5FC0A"/>
          </a:solidFill>
          <a:ln w="9525" algn="ctr">
            <a:solidFill>
              <a:schemeClr val="tx1"/>
            </a:solidFill>
            <a:round/>
            <a:headEnd/>
            <a:tailEnd/>
          </a:ln>
          <a:effectLst/>
        </p:spPr>
        <p:txBody>
          <a:bodyPr wrap="none" anchor="ctr"/>
          <a:lstStyle/>
          <a:p>
            <a:pPr algn="ctr"/>
            <a:r>
              <a:rPr lang="en-US" dirty="0">
                <a:latin typeface="Arial" charset="0"/>
                <a:cs typeface="Arial" charset="0"/>
              </a:rPr>
              <a:t>Client</a:t>
            </a:r>
          </a:p>
        </p:txBody>
      </p:sp>
      <p:cxnSp>
        <p:nvCxnSpPr>
          <p:cNvPr id="32787" name="AutoShape 19"/>
          <p:cNvCxnSpPr>
            <a:cxnSpLocks noChangeShapeType="1"/>
            <a:stCxn id="32786" idx="3"/>
            <a:endCxn id="32771" idx="1"/>
          </p:cNvCxnSpPr>
          <p:nvPr/>
        </p:nvCxnSpPr>
        <p:spPr bwMode="auto">
          <a:xfrm flipV="1">
            <a:off x="2057400" y="2743200"/>
            <a:ext cx="1219200" cy="381000"/>
          </a:xfrm>
          <a:prstGeom prst="straightConnector1">
            <a:avLst/>
          </a:prstGeom>
          <a:noFill/>
          <a:ln w="9525">
            <a:solidFill>
              <a:schemeClr val="tx1"/>
            </a:solidFill>
            <a:round/>
            <a:headEnd type="triangle" w="med" len="med"/>
            <a:tailEnd type="triangle" w="med" len="med"/>
          </a:ln>
          <a:effectLst/>
        </p:spPr>
      </p:cxnSp>
      <p:sp>
        <p:nvSpPr>
          <p:cNvPr id="23"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What do Investments Banks do?</a:t>
            </a:r>
          </a:p>
        </p:txBody>
      </p:sp>
      <p:sp>
        <p:nvSpPr>
          <p:cNvPr id="24" name="Slide Number Placeholder 2"/>
          <p:cNvSpPr>
            <a:spLocks noGrp="1"/>
          </p:cNvSpPr>
          <p:nvPr>
            <p:ph type="sldNum" sz="quarter" idx="10"/>
          </p:nvPr>
        </p:nvSpPr>
        <p:spPr>
          <a:xfrm>
            <a:off x="8239125" y="6586538"/>
            <a:ext cx="919163" cy="293687"/>
          </a:xfrm>
        </p:spPr>
        <p:txBody>
          <a:bodyPr/>
          <a:lstStyle/>
          <a:p>
            <a:fld id="{15245A1B-565C-4CC5-845E-37DFA763C3E7}" type="slidenum">
              <a:rPr lang="en-US" altLang="en-US" smtClean="0"/>
              <a:pPr/>
              <a:t>45</a:t>
            </a:fld>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Other Players</a:t>
            </a:r>
            <a:endParaRPr lang="en-US" dirty="0"/>
          </a:p>
        </p:txBody>
      </p:sp>
      <p:sp>
        <p:nvSpPr>
          <p:cNvPr id="30723" name="Rectangle 3"/>
          <p:cNvSpPr>
            <a:spLocks noGrp="1" noChangeArrowheads="1"/>
          </p:cNvSpPr>
          <p:nvPr>
            <p:ph type="body" idx="1"/>
          </p:nvPr>
        </p:nvSpPr>
        <p:spPr/>
        <p:txBody>
          <a:bodyPr/>
          <a:lstStyle/>
          <a:p>
            <a:r>
              <a:rPr lang="en-US"/>
              <a:t>The hidden players</a:t>
            </a:r>
          </a:p>
          <a:p>
            <a:pPr lvl="1"/>
            <a:r>
              <a:rPr lang="en-US"/>
              <a:t>Corporate finance execution </a:t>
            </a:r>
          </a:p>
          <a:p>
            <a:pPr lvl="1"/>
            <a:r>
              <a:rPr lang="en-US"/>
              <a:t>Credit &amp; Risk Management</a:t>
            </a:r>
          </a:p>
          <a:p>
            <a:pPr lvl="1"/>
            <a:r>
              <a:rPr lang="en-US"/>
              <a:t>Research (Credit &amp; Equity)</a:t>
            </a:r>
          </a:p>
          <a:p>
            <a:pPr lvl="1"/>
            <a:r>
              <a:rPr lang="en-US"/>
              <a:t>Risk management</a:t>
            </a:r>
          </a:p>
          <a:p>
            <a:pPr lvl="1"/>
            <a:r>
              <a:rPr lang="en-US"/>
              <a:t>Others (e.g. systems)</a:t>
            </a:r>
          </a:p>
          <a:p>
            <a:r>
              <a:rPr lang="en-US"/>
              <a:t>What do they do?</a:t>
            </a:r>
          </a:p>
          <a:p>
            <a:r>
              <a:rPr lang="en-US"/>
              <a:t>Who are they?</a:t>
            </a:r>
          </a:p>
          <a:p>
            <a:r>
              <a:rPr lang="en-US"/>
              <a:t>What makes them tick?</a:t>
            </a:r>
            <a:endParaRPr lang="en-US" dirty="0"/>
          </a:p>
        </p:txBody>
      </p:sp>
      <p:sp>
        <p:nvSpPr>
          <p:cNvPr id="8" name="Slide Number Placeholder 2"/>
          <p:cNvSpPr>
            <a:spLocks noGrp="1"/>
          </p:cNvSpPr>
          <p:nvPr>
            <p:ph type="sldNum" sz="quarter" idx="10"/>
          </p:nvPr>
        </p:nvSpPr>
        <p:spPr/>
        <p:txBody>
          <a:bodyPr/>
          <a:lstStyle/>
          <a:p>
            <a:fld id="{15245A1B-565C-4CC5-845E-37DFA763C3E7}" type="slidenum">
              <a:rPr lang="en-US" altLang="en-US" smtClean="0"/>
              <a:pPr/>
              <a:t>46</a:t>
            </a:fld>
            <a:endParaRPr lang="en-US" altLang="en-US"/>
          </a:p>
        </p:txBody>
      </p:sp>
      <p:sp>
        <p:nvSpPr>
          <p:cNvPr id="7" name="Footer Placeholder 4"/>
          <p:cNvSpPr>
            <a:spLocks noGrp="1"/>
          </p:cNvSpPr>
          <p:nvPr>
            <p:ph type="ftr" sz="quarter" idx="11"/>
          </p:nvPr>
        </p:nvSpPr>
        <p:spPr/>
        <p:txBody>
          <a:bodyPr/>
          <a:lstStyle/>
          <a:p>
            <a:r>
              <a:rPr lang="en-US" altLang="zh-TW" dirty="0"/>
              <a:t>What do Investments Banks do?</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Investment Banking </a:t>
            </a:r>
            <a:r>
              <a:rPr lang="en-US" dirty="0" smtClean="0"/>
              <a:t>Fees (2000-2020)</a:t>
            </a:r>
            <a:endParaRPr lang="en-US" dirty="0"/>
          </a:p>
        </p:txBody>
      </p:sp>
      <p:pic>
        <p:nvPicPr>
          <p:cNvPr id="6" name="Content Placeholder 5"/>
          <p:cNvPicPr>
            <a:picLocks noGrp="1" noChangeAspect="1"/>
          </p:cNvPicPr>
          <p:nvPr>
            <p:ph idx="1"/>
          </p:nvPr>
        </p:nvPicPr>
        <p:blipFill>
          <a:blip r:embed="rId3"/>
          <a:stretch>
            <a:fillRect/>
          </a:stretch>
        </p:blipFill>
        <p:spPr>
          <a:xfrm>
            <a:off x="1618743" y="1383100"/>
            <a:ext cx="6458457" cy="4560500"/>
          </a:xfrm>
          <a:prstGeom prst="rect">
            <a:avLst/>
          </a:prstGeom>
        </p:spPr>
      </p:pic>
      <p:sp>
        <p:nvSpPr>
          <p:cNvPr id="5" name="Footer Placeholder 4"/>
          <p:cNvSpPr>
            <a:spLocks noGrp="1"/>
          </p:cNvSpPr>
          <p:nvPr>
            <p:ph type="ftr" sz="quarter" idx="11"/>
          </p:nvPr>
        </p:nvSpPr>
        <p:spPr>
          <a:xfrm>
            <a:off x="1989138" y="6143625"/>
            <a:ext cx="7154862" cy="427038"/>
          </a:xfrm>
        </p:spPr>
        <p:txBody>
          <a:bodyPr/>
          <a:lstStyle/>
          <a:p>
            <a:r>
              <a:rPr lang="en-US" altLang="zh-TW" dirty="0"/>
              <a:t>What do Investments Banks do?</a:t>
            </a:r>
          </a:p>
        </p:txBody>
      </p:sp>
      <p:sp>
        <p:nvSpPr>
          <p:cNvPr id="7" name="Slide Number Placeholder 2"/>
          <p:cNvSpPr>
            <a:spLocks noGrp="1"/>
          </p:cNvSpPr>
          <p:nvPr>
            <p:ph type="sldNum" sz="quarter" idx="10"/>
          </p:nvPr>
        </p:nvSpPr>
        <p:spPr>
          <a:xfrm>
            <a:off x="8239125" y="6586538"/>
            <a:ext cx="919163" cy="293687"/>
          </a:xfrm>
        </p:spPr>
        <p:txBody>
          <a:bodyPr/>
          <a:lstStyle/>
          <a:p>
            <a:fld id="{15245A1B-565C-4CC5-845E-37DFA763C3E7}" type="slidenum">
              <a:rPr lang="en-US" altLang="en-US" smtClean="0"/>
              <a:pPr/>
              <a:t>47</a:t>
            </a:fld>
            <a:endParaRPr lang="en-US" altLang="en-US"/>
          </a:p>
        </p:txBody>
      </p:sp>
    </p:spTree>
    <p:extLst>
      <p:ext uri="{BB962C8B-B14F-4D97-AF65-F5344CB8AC3E}">
        <p14:creationId xmlns:p14="http://schemas.microsoft.com/office/powerpoint/2010/main" val="34980187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Investment Banking Fees (2011-2020)</a:t>
            </a:r>
            <a:endParaRPr lang="en-US" dirty="0"/>
          </a:p>
        </p:txBody>
      </p:sp>
      <p:pic>
        <p:nvPicPr>
          <p:cNvPr id="4" name="Content Placeholder 3"/>
          <p:cNvPicPr>
            <a:picLocks noGrp="1" noChangeAspect="1"/>
          </p:cNvPicPr>
          <p:nvPr>
            <p:ph idx="1"/>
          </p:nvPr>
        </p:nvPicPr>
        <p:blipFill>
          <a:blip r:embed="rId2"/>
          <a:stretch>
            <a:fillRect/>
          </a:stretch>
        </p:blipFill>
        <p:spPr>
          <a:xfrm>
            <a:off x="1600200" y="1506755"/>
            <a:ext cx="6477000" cy="4345100"/>
          </a:xfrm>
          <a:prstGeom prst="rect">
            <a:avLst/>
          </a:prstGeom>
        </p:spPr>
      </p:pic>
      <p:sp>
        <p:nvSpPr>
          <p:cNvPr id="5" name="Footer Placeholder 4"/>
          <p:cNvSpPr>
            <a:spLocks noGrp="1"/>
          </p:cNvSpPr>
          <p:nvPr>
            <p:ph type="ftr" sz="quarter" idx="11"/>
          </p:nvPr>
        </p:nvSpPr>
        <p:spPr>
          <a:xfrm>
            <a:off x="1989138" y="6143625"/>
            <a:ext cx="7154862" cy="427038"/>
          </a:xfrm>
        </p:spPr>
        <p:txBody>
          <a:bodyPr/>
          <a:lstStyle/>
          <a:p>
            <a:r>
              <a:rPr lang="en-US" altLang="zh-TW" dirty="0"/>
              <a:t>What do Investments Banks do?</a:t>
            </a:r>
          </a:p>
        </p:txBody>
      </p:sp>
      <p:sp>
        <p:nvSpPr>
          <p:cNvPr id="6" name="Slide Number Placeholder 2"/>
          <p:cNvSpPr>
            <a:spLocks noGrp="1"/>
          </p:cNvSpPr>
          <p:nvPr>
            <p:ph type="sldNum" sz="quarter" idx="10"/>
          </p:nvPr>
        </p:nvSpPr>
        <p:spPr>
          <a:xfrm>
            <a:off x="8239125" y="6586538"/>
            <a:ext cx="919163" cy="293687"/>
          </a:xfrm>
        </p:spPr>
        <p:txBody>
          <a:bodyPr/>
          <a:lstStyle/>
          <a:p>
            <a:fld id="{15245A1B-565C-4CC5-845E-37DFA763C3E7}" type="slidenum">
              <a:rPr lang="en-US" altLang="en-US" smtClean="0"/>
              <a:pPr/>
              <a:t>48</a:t>
            </a:fld>
            <a:endParaRPr lang="en-US" altLang="en-US"/>
          </a:p>
        </p:txBody>
      </p:sp>
    </p:spTree>
    <p:extLst>
      <p:ext uri="{BB962C8B-B14F-4D97-AF65-F5344CB8AC3E}">
        <p14:creationId xmlns:p14="http://schemas.microsoft.com/office/powerpoint/2010/main" val="15878179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2263" y="228600"/>
            <a:ext cx="2196121" cy="2286000"/>
          </a:xfrm>
        </p:spPr>
        <p:txBody>
          <a:bodyPr>
            <a:normAutofit/>
          </a:bodyPr>
          <a:lstStyle/>
          <a:p>
            <a:r>
              <a:rPr lang="en-US" dirty="0" smtClean="0"/>
              <a:t>Regional capital markets businesses</a:t>
            </a:r>
            <a:endParaRPr lang="en-US" dirty="0"/>
          </a:p>
        </p:txBody>
      </p:sp>
      <p:pic>
        <p:nvPicPr>
          <p:cNvPr id="6" name="Content Placeholder 5"/>
          <p:cNvPicPr>
            <a:picLocks noGrp="1" noChangeAspect="1"/>
          </p:cNvPicPr>
          <p:nvPr>
            <p:ph idx="1"/>
          </p:nvPr>
        </p:nvPicPr>
        <p:blipFill>
          <a:blip r:embed="rId3"/>
          <a:stretch>
            <a:fillRect/>
          </a:stretch>
        </p:blipFill>
        <p:spPr>
          <a:xfrm>
            <a:off x="2518384" y="228600"/>
            <a:ext cx="6384693" cy="6052795"/>
          </a:xfrm>
          <a:prstGeom prst="rect">
            <a:avLst/>
          </a:prstGeom>
        </p:spPr>
      </p:pic>
      <p:sp>
        <p:nvSpPr>
          <p:cNvPr id="2" name="TextBox 1"/>
          <p:cNvSpPr txBox="1"/>
          <p:nvPr/>
        </p:nvSpPr>
        <p:spPr>
          <a:xfrm>
            <a:off x="2059" y="5873834"/>
            <a:ext cx="2089759" cy="253916"/>
          </a:xfrm>
          <a:prstGeom prst="rect">
            <a:avLst/>
          </a:prstGeom>
          <a:noFill/>
        </p:spPr>
        <p:txBody>
          <a:bodyPr wrap="square" rtlCol="0">
            <a:spAutoFit/>
          </a:bodyPr>
          <a:lstStyle/>
          <a:p>
            <a:r>
              <a:rPr lang="en-US" sz="1050" i="1" dirty="0"/>
              <a:t>Source: McKinsey Nov 2020 </a:t>
            </a:r>
          </a:p>
        </p:txBody>
      </p:sp>
      <p:sp>
        <p:nvSpPr>
          <p:cNvPr id="5" name="Footer Placeholder 4"/>
          <p:cNvSpPr>
            <a:spLocks noGrp="1"/>
          </p:cNvSpPr>
          <p:nvPr>
            <p:ph type="ftr" sz="quarter" idx="11"/>
          </p:nvPr>
        </p:nvSpPr>
        <p:spPr>
          <a:xfrm>
            <a:off x="1989138" y="6143625"/>
            <a:ext cx="7154862" cy="427038"/>
          </a:xfrm>
        </p:spPr>
        <p:txBody>
          <a:bodyPr/>
          <a:lstStyle/>
          <a:p>
            <a:r>
              <a:rPr lang="en-US" altLang="zh-TW" dirty="0"/>
              <a:t>What do Investments Banks do?</a:t>
            </a:r>
          </a:p>
        </p:txBody>
      </p:sp>
      <p:sp>
        <p:nvSpPr>
          <p:cNvPr id="7" name="Slide Number Placeholder 2"/>
          <p:cNvSpPr>
            <a:spLocks noGrp="1"/>
          </p:cNvSpPr>
          <p:nvPr>
            <p:ph type="sldNum" sz="quarter" idx="10"/>
          </p:nvPr>
        </p:nvSpPr>
        <p:spPr>
          <a:xfrm>
            <a:off x="8239125" y="6586538"/>
            <a:ext cx="919163" cy="293687"/>
          </a:xfrm>
        </p:spPr>
        <p:txBody>
          <a:bodyPr/>
          <a:lstStyle/>
          <a:p>
            <a:fld id="{15245A1B-565C-4CC5-845E-37DFA763C3E7}" type="slidenum">
              <a:rPr lang="en-US" altLang="en-US" smtClean="0"/>
              <a:pPr/>
              <a:t>49</a:t>
            </a:fld>
            <a:endParaRPr lang="en-US" altLang="en-US"/>
          </a:p>
        </p:txBody>
      </p:sp>
    </p:spTree>
    <p:extLst>
      <p:ext uri="{BB962C8B-B14F-4D97-AF65-F5344CB8AC3E}">
        <p14:creationId xmlns:p14="http://schemas.microsoft.com/office/powerpoint/2010/main" val="2501093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Discussion</a:t>
            </a:r>
            <a:endParaRPr lang="en-US" dirty="0"/>
          </a:p>
        </p:txBody>
      </p:sp>
      <p:sp>
        <p:nvSpPr>
          <p:cNvPr id="3" name="Content Placeholder 2"/>
          <p:cNvSpPr>
            <a:spLocks noGrp="1"/>
          </p:cNvSpPr>
          <p:nvPr>
            <p:ph idx="1"/>
          </p:nvPr>
        </p:nvSpPr>
        <p:spPr/>
        <p:txBody>
          <a:bodyPr/>
          <a:lstStyle/>
          <a:p>
            <a:r>
              <a:rPr lang="en-US" dirty="0" smtClean="0"/>
              <a:t>What is investment banking? What do Investment Banks do?</a:t>
            </a:r>
            <a:endParaRPr lang="en-US" dirty="0"/>
          </a:p>
        </p:txBody>
      </p:sp>
      <p:sp>
        <p:nvSpPr>
          <p:cNvPr id="4" name="Slide Number Placeholder 3"/>
          <p:cNvSpPr>
            <a:spLocks noGrp="1"/>
          </p:cNvSpPr>
          <p:nvPr>
            <p:ph type="sldNum" sz="quarter" idx="10"/>
          </p:nvPr>
        </p:nvSpPr>
        <p:spPr/>
        <p:txBody>
          <a:bodyPr/>
          <a:lstStyle/>
          <a:p>
            <a:fld id="{640815C2-B05F-4824-A073-673FC6D3ECD8}" type="slidenum">
              <a:rPr lang="en-US" altLang="en-US" smtClean="0"/>
              <a:pPr/>
              <a:t>5</a:t>
            </a:fld>
            <a:endParaRPr lang="en-US" altLang="en-US"/>
          </a:p>
        </p:txBody>
      </p:sp>
      <p:sp>
        <p:nvSpPr>
          <p:cNvPr id="5" name="Footer Placeholder 4"/>
          <p:cNvSpPr>
            <a:spLocks noGrp="1"/>
          </p:cNvSpPr>
          <p:nvPr>
            <p:ph type="ftr" sz="quarter" idx="11"/>
          </p:nvPr>
        </p:nvSpPr>
        <p:spPr/>
        <p:txBody>
          <a:bodyPr/>
          <a:lstStyle/>
          <a:p>
            <a:r>
              <a:rPr lang="en-US" altLang="zh-TW" dirty="0"/>
              <a:t>What are Investment Banks?</a:t>
            </a:r>
            <a:endParaRPr lang="en-US" altLang="zh-TW" dirty="0"/>
          </a:p>
        </p:txBody>
      </p:sp>
    </p:spTree>
    <p:extLst>
      <p:ext uri="{BB962C8B-B14F-4D97-AF65-F5344CB8AC3E}">
        <p14:creationId xmlns:p14="http://schemas.microsoft.com/office/powerpoint/2010/main" val="18876656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rise of electronic trading: will human traders disappear?</a:t>
            </a:r>
          </a:p>
        </p:txBody>
      </p:sp>
      <p:sp>
        <p:nvSpPr>
          <p:cNvPr id="3" name="Content Placeholder 2"/>
          <p:cNvSpPr>
            <a:spLocks noGrp="1"/>
          </p:cNvSpPr>
          <p:nvPr>
            <p:ph idx="1"/>
          </p:nvPr>
        </p:nvSpPr>
        <p:spPr/>
        <p:txBody>
          <a:bodyPr/>
          <a:lstStyle/>
          <a:p>
            <a:r>
              <a:rPr lang="en-US" dirty="0" smtClean="0"/>
              <a:t>Group 9</a:t>
            </a:r>
          </a:p>
          <a:p>
            <a:r>
              <a:rPr lang="en-US" dirty="0" smtClean="0"/>
              <a:t>Video link</a:t>
            </a:r>
          </a:p>
          <a:p>
            <a:r>
              <a:rPr lang="en-US" dirty="0">
                <a:hlinkClick r:id="rId2"/>
              </a:rPr>
              <a:t>https://</a:t>
            </a:r>
            <a:r>
              <a:rPr lang="en-US" dirty="0" smtClean="0">
                <a:hlinkClick r:id="rId2"/>
              </a:rPr>
              <a:t>www.youtube.com/watch?v=OqJySkJ_Erw</a:t>
            </a:r>
            <a:endParaRPr lang="en-US" dirty="0" smtClean="0"/>
          </a:p>
          <a:p>
            <a:r>
              <a:rPr lang="en-US" dirty="0" smtClean="0"/>
              <a:t>Article link</a:t>
            </a:r>
          </a:p>
          <a:p>
            <a:r>
              <a:rPr lang="en-US">
                <a:hlinkClick r:id="rId3"/>
              </a:rPr>
              <a:t>https://</a:t>
            </a:r>
            <a:r>
              <a:rPr lang="en-US" smtClean="0">
                <a:hlinkClick r:id="rId3"/>
              </a:rPr>
              <a:t>becominghuman.ai/can-the-ai-trader-beat-the-human-trader-afabce77e933</a:t>
            </a:r>
            <a:endParaRPr lang="en-US" smtClean="0"/>
          </a:p>
          <a:p>
            <a:endParaRPr lang="en-US" dirty="0" smtClean="0"/>
          </a:p>
        </p:txBody>
      </p:sp>
      <p:sp>
        <p:nvSpPr>
          <p:cNvPr id="4" name="Slide Number Placeholder 3"/>
          <p:cNvSpPr>
            <a:spLocks noGrp="1"/>
          </p:cNvSpPr>
          <p:nvPr>
            <p:ph type="sldNum" sz="quarter" idx="10"/>
          </p:nvPr>
        </p:nvSpPr>
        <p:spPr/>
        <p:txBody>
          <a:bodyPr/>
          <a:lstStyle/>
          <a:p>
            <a:fld id="{640815C2-B05F-4824-A073-673FC6D3ECD8}" type="slidenum">
              <a:rPr lang="en-US" altLang="en-US" smtClean="0"/>
              <a:pPr/>
              <a:t>50</a:t>
            </a:fld>
            <a:endParaRPr lang="en-US" altLang="en-US"/>
          </a:p>
        </p:txBody>
      </p:sp>
      <p:sp>
        <p:nvSpPr>
          <p:cNvPr id="5" name="Footer Placeholder 4"/>
          <p:cNvSpPr>
            <a:spLocks noGrp="1"/>
          </p:cNvSpPr>
          <p:nvPr>
            <p:ph type="ftr" sz="quarter" idx="11"/>
          </p:nvPr>
        </p:nvSpPr>
        <p:spPr/>
        <p:txBody>
          <a:bodyPr/>
          <a:lstStyle/>
          <a:p>
            <a:r>
              <a:rPr lang="en-US" altLang="en-US" smtClean="0"/>
              <a:t>Veronique Lafon-Vinais</a:t>
            </a:r>
            <a:endParaRPr lang="en-US" altLang="en-US"/>
          </a:p>
        </p:txBody>
      </p:sp>
    </p:spTree>
    <p:extLst>
      <p:ext uri="{BB962C8B-B14F-4D97-AF65-F5344CB8AC3E}">
        <p14:creationId xmlns:p14="http://schemas.microsoft.com/office/powerpoint/2010/main" val="1362336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4B83E-A5BB-4D92-BFE8-B4AD10B1A9AA}"/>
              </a:ext>
            </a:extLst>
          </p:cNvPr>
          <p:cNvSpPr>
            <a:spLocks noGrp="1"/>
          </p:cNvSpPr>
          <p:nvPr>
            <p:ph type="title"/>
          </p:nvPr>
        </p:nvSpPr>
        <p:spPr/>
        <p:txBody>
          <a:bodyPr/>
          <a:lstStyle/>
          <a:p>
            <a:r>
              <a:rPr lang="en-US" dirty="0" smtClean="0"/>
              <a:t>Summary (KLOs) </a:t>
            </a:r>
            <a:endParaRPr lang="en-US" dirty="0"/>
          </a:p>
        </p:txBody>
      </p:sp>
      <p:sp>
        <p:nvSpPr>
          <p:cNvPr id="3" name="Content Placeholder 2">
            <a:extLst>
              <a:ext uri="{FF2B5EF4-FFF2-40B4-BE49-F238E27FC236}">
                <a16:creationId xmlns:a16="http://schemas.microsoft.com/office/drawing/2014/main" id="{8FF0E6DD-FFD7-4A5B-846C-9CBF294B0276}"/>
              </a:ext>
            </a:extLst>
          </p:cNvPr>
          <p:cNvSpPr>
            <a:spLocks noGrp="1"/>
          </p:cNvSpPr>
          <p:nvPr>
            <p:ph idx="1"/>
          </p:nvPr>
        </p:nvSpPr>
        <p:spPr/>
        <p:txBody>
          <a:bodyPr/>
          <a:lstStyle/>
          <a:p>
            <a:r>
              <a:rPr lang="en-US" dirty="0" smtClean="0"/>
              <a:t>Understanding the actors in IB:</a:t>
            </a:r>
          </a:p>
          <a:p>
            <a:pPr lvl="1"/>
            <a:r>
              <a:rPr lang="en-US" dirty="0" smtClean="0"/>
              <a:t>relationship </a:t>
            </a:r>
            <a:r>
              <a:rPr lang="en-US" dirty="0"/>
              <a:t>banker</a:t>
            </a:r>
          </a:p>
          <a:p>
            <a:pPr lvl="1"/>
            <a:r>
              <a:rPr lang="en-US" dirty="0"/>
              <a:t>product </a:t>
            </a:r>
            <a:r>
              <a:rPr lang="en-US" dirty="0" smtClean="0"/>
              <a:t>specialist</a:t>
            </a:r>
          </a:p>
          <a:p>
            <a:pPr lvl="1"/>
            <a:r>
              <a:rPr lang="en-US" dirty="0" smtClean="0"/>
              <a:t>Analysts (pitch book, league tables…)</a:t>
            </a:r>
          </a:p>
          <a:p>
            <a:pPr lvl="1"/>
            <a:r>
              <a:rPr lang="en-US" dirty="0" smtClean="0"/>
              <a:t>Support functions</a:t>
            </a:r>
            <a:endParaRPr lang="en-US" dirty="0"/>
          </a:p>
          <a:p>
            <a:r>
              <a:rPr lang="en-US" dirty="0" smtClean="0"/>
              <a:t>Understand deal dynamics </a:t>
            </a:r>
          </a:p>
          <a:p>
            <a:pPr lvl="1"/>
            <a:r>
              <a:rPr lang="en-US" dirty="0" smtClean="0"/>
              <a:t>From the sell side to the buy side</a:t>
            </a:r>
          </a:p>
          <a:p>
            <a:pPr lvl="1"/>
            <a:r>
              <a:rPr lang="en-US" dirty="0" smtClean="0"/>
              <a:t>role </a:t>
            </a:r>
            <a:r>
              <a:rPr lang="en-US" dirty="0"/>
              <a:t>of actors in deal development</a:t>
            </a:r>
          </a:p>
        </p:txBody>
      </p:sp>
      <p:sp>
        <p:nvSpPr>
          <p:cNvPr id="4" name="Slide Number Placeholder 3">
            <a:extLst>
              <a:ext uri="{FF2B5EF4-FFF2-40B4-BE49-F238E27FC236}">
                <a16:creationId xmlns:a16="http://schemas.microsoft.com/office/drawing/2014/main" id="{22CEF7D2-0E19-4385-BDB1-3C72213932D2}"/>
              </a:ext>
            </a:extLst>
          </p:cNvPr>
          <p:cNvSpPr>
            <a:spLocks noGrp="1"/>
          </p:cNvSpPr>
          <p:nvPr>
            <p:ph type="sldNum" sz="quarter" idx="10"/>
          </p:nvPr>
        </p:nvSpPr>
        <p:spPr/>
        <p:txBody>
          <a:bodyPr/>
          <a:lstStyle/>
          <a:p>
            <a:fld id="{640815C2-B05F-4824-A073-673FC6D3ECD8}" type="slidenum">
              <a:rPr lang="en-US" altLang="en-US" smtClean="0"/>
              <a:pPr/>
              <a:t>51</a:t>
            </a:fld>
            <a:endParaRPr lang="en-US" altLang="en-US"/>
          </a:p>
        </p:txBody>
      </p:sp>
      <p:sp>
        <p:nvSpPr>
          <p:cNvPr id="5" name="Footer Placeholder 4">
            <a:extLst>
              <a:ext uri="{FF2B5EF4-FFF2-40B4-BE49-F238E27FC236}">
                <a16:creationId xmlns:a16="http://schemas.microsoft.com/office/drawing/2014/main" id="{47A63B33-3247-462E-A971-DF4069DB044A}"/>
              </a:ext>
            </a:extLst>
          </p:cNvPr>
          <p:cNvSpPr>
            <a:spLocks noGrp="1"/>
          </p:cNvSpPr>
          <p:nvPr>
            <p:ph type="ftr" sz="quarter" idx="11"/>
          </p:nvPr>
        </p:nvSpPr>
        <p:spPr/>
        <p:txBody>
          <a:bodyPr/>
          <a:lstStyle/>
          <a:p>
            <a:r>
              <a:rPr lang="en-US" altLang="en-US" dirty="0" smtClean="0"/>
              <a:t>Summary</a:t>
            </a:r>
            <a:endParaRPr lang="en-US" altLang="en-US" dirty="0"/>
          </a:p>
        </p:txBody>
      </p:sp>
    </p:spTree>
    <p:extLst>
      <p:ext uri="{BB962C8B-B14F-4D97-AF65-F5344CB8AC3E}">
        <p14:creationId xmlns:p14="http://schemas.microsoft.com/office/powerpoint/2010/main" val="3268821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sz="3800" dirty="0"/>
              <a:t/>
            </a:r>
            <a:br>
              <a:rPr lang="en-US" sz="3800" dirty="0"/>
            </a:br>
            <a:endParaRPr lang="en-US" sz="3800" dirty="0"/>
          </a:p>
        </p:txBody>
      </p:sp>
      <p:sp>
        <p:nvSpPr>
          <p:cNvPr id="495619" name="Rectangle 3"/>
          <p:cNvSpPr>
            <a:spLocks noGrp="1" noChangeArrowheads="1"/>
          </p:cNvSpPr>
          <p:nvPr>
            <p:ph type="body" idx="1"/>
          </p:nvPr>
        </p:nvSpPr>
        <p:spPr/>
        <p:txBody>
          <a:bodyPr/>
          <a:lstStyle/>
          <a:p>
            <a:pPr>
              <a:buFont typeface="Wingdings" pitchFamily="2" charset="2"/>
              <a:buNone/>
            </a:pPr>
            <a:r>
              <a:rPr lang="en-US" dirty="0"/>
              <a:t> </a:t>
            </a:r>
          </a:p>
          <a:p>
            <a:pPr>
              <a:buNone/>
            </a:pPr>
            <a:r>
              <a:rPr lang="en-US" sz="1600" dirty="0">
                <a:solidFill>
                  <a:srgbClr val="FF0000"/>
                </a:solidFill>
              </a:rPr>
              <a:t>	This material is intended solely for information purposes and is not to be construed, under any circumstances, by implication or otherwise, as an offer to sell or a solicitation to buy or sell or trade in any commodities or securities herein named.  Information is obtained from  sources believed to be reliable, but is in no way guaranteed.  No guarantee of any kind is implied or possible where projections of future conditions are attempted.  In no event should the content of this material be construed as an express or implied promise, guarantee or implication that you will profit or that losses can or will be limited in any manner whatsoever. All investments are subject to risk, which should be considered prior to making any investment decisions.  </a:t>
            </a:r>
          </a:p>
          <a:p>
            <a:endParaRPr lang="en-US" sz="1600" dirty="0"/>
          </a:p>
        </p:txBody>
      </p:sp>
      <p:sp>
        <p:nvSpPr>
          <p:cNvPr id="495620" name="Rectangle 4"/>
          <p:cNvSpPr>
            <a:spLocks noChangeArrowheads="1"/>
          </p:cNvSpPr>
          <p:nvPr/>
        </p:nvSpPr>
        <p:spPr bwMode="auto">
          <a:xfrm>
            <a:off x="304800" y="1828800"/>
            <a:ext cx="8534400" cy="3886200"/>
          </a:xfrm>
          <a:prstGeom prst="rect">
            <a:avLst/>
          </a:prstGeom>
          <a:noFill/>
          <a:ln w="9525">
            <a:noFill/>
            <a:miter lim="800000"/>
            <a:headEnd/>
            <a:tailEnd/>
          </a:ln>
          <a:effectLst/>
        </p:spPr>
        <p:txBody>
          <a:bodyPr/>
          <a:lstStyle/>
          <a:p>
            <a:pPr marL="342900" indent="-342900">
              <a:spcBef>
                <a:spcPct val="20000"/>
              </a:spcBef>
              <a:buClr>
                <a:schemeClr val="accent1"/>
              </a:buClr>
              <a:buSzPct val="65000"/>
              <a:buFont typeface="Wingdings" pitchFamily="2" charset="2"/>
              <a:buNone/>
            </a:pPr>
            <a:r>
              <a:rPr lang="en-US" sz="1600" dirty="0"/>
              <a:t>	</a:t>
            </a:r>
            <a:endParaRPr lang="en-US" sz="1600" dirty="0">
              <a:solidFill>
                <a:srgbClr val="FF0000"/>
              </a:solidFill>
            </a:endParaRPr>
          </a:p>
          <a:p>
            <a:pPr marL="342900" indent="-342900">
              <a:spcBef>
                <a:spcPct val="20000"/>
              </a:spcBef>
              <a:buClr>
                <a:schemeClr val="accent1"/>
              </a:buClr>
              <a:buSzPct val="65000"/>
              <a:buFont typeface="Wingdings" pitchFamily="2" charset="2"/>
              <a:buNone/>
            </a:pPr>
            <a:r>
              <a:rPr lang="en-US" sz="1600" dirty="0">
                <a:solidFill>
                  <a:srgbClr val="FF0000"/>
                </a:solidFill>
              </a:rPr>
              <a:t>	</a:t>
            </a:r>
          </a:p>
        </p:txBody>
      </p:sp>
      <p:sp>
        <p:nvSpPr>
          <p:cNvPr id="495621" name="Rectangle 5"/>
          <p:cNvSpPr>
            <a:spLocks noChangeArrowheads="1"/>
          </p:cNvSpPr>
          <p:nvPr/>
        </p:nvSpPr>
        <p:spPr bwMode="auto">
          <a:xfrm>
            <a:off x="609600" y="430213"/>
            <a:ext cx="8229600" cy="1139825"/>
          </a:xfrm>
          <a:prstGeom prst="rect">
            <a:avLst/>
          </a:prstGeom>
          <a:noFill/>
          <a:ln w="9525">
            <a:noFill/>
            <a:miter lim="800000"/>
            <a:headEnd/>
            <a:tailEnd/>
          </a:ln>
          <a:effectLst/>
        </p:spPr>
        <p:txBody>
          <a:bodyPr/>
          <a:lstStyle/>
          <a:p>
            <a:r>
              <a:rPr lang="en-US" sz="4200" dirty="0">
                <a:solidFill>
                  <a:schemeClr val="tx2"/>
                </a:solidFill>
                <a:latin typeface="Garamond" pitchFamily="18" charset="0"/>
              </a:rPr>
              <a:t>Disclaimer</a:t>
            </a:r>
          </a:p>
        </p:txBody>
      </p:sp>
      <p:sp>
        <p:nvSpPr>
          <p:cNvPr id="9" name="Slide Number Placeholder 2"/>
          <p:cNvSpPr>
            <a:spLocks noGrp="1"/>
          </p:cNvSpPr>
          <p:nvPr>
            <p:ph type="sldNum" sz="quarter" idx="10"/>
          </p:nvPr>
        </p:nvSpPr>
        <p:spPr>
          <a:xfrm>
            <a:off x="8239125" y="6586538"/>
            <a:ext cx="919163" cy="293687"/>
          </a:xfrm>
        </p:spPr>
        <p:txBody>
          <a:bodyPr/>
          <a:lstStyle/>
          <a:p>
            <a:fld id="{15245A1B-565C-4CC5-845E-37DFA763C3E7}" type="slidenum">
              <a:rPr lang="en-US" altLang="en-US" smtClean="0"/>
              <a:pPr/>
              <a:t>6</a:t>
            </a:fld>
            <a:endParaRPr lang="en-US" altLang="en-US"/>
          </a:p>
        </p:txBody>
      </p:sp>
      <p:sp>
        <p:nvSpPr>
          <p:cNvPr id="7"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What are Investment Banks?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25" name="Rectangle 17"/>
          <p:cNvSpPr>
            <a:spLocks noChangeArrowheads="1"/>
          </p:cNvSpPr>
          <p:nvPr/>
        </p:nvSpPr>
        <p:spPr bwMode="auto">
          <a:xfrm>
            <a:off x="533400" y="1447800"/>
            <a:ext cx="8001000" cy="4495800"/>
          </a:xfrm>
          <a:prstGeom prst="rect">
            <a:avLst/>
          </a:prstGeom>
          <a:solidFill>
            <a:schemeClr val="accent1">
              <a:lumMod val="20000"/>
              <a:lumOff val="80000"/>
            </a:schemeClr>
          </a:solidFill>
          <a:ln w="28575">
            <a:noFill/>
            <a:miter lim="800000"/>
            <a:headEnd/>
            <a:tailEnd/>
          </a:ln>
          <a:effectLst/>
        </p:spPr>
        <p:txBody>
          <a:bodyPr wrap="none" anchor="t"/>
          <a:lstStyle/>
          <a:p>
            <a:pPr algn="ctr" eaLnBrk="0" hangingPunct="0">
              <a:spcBef>
                <a:spcPct val="50000"/>
              </a:spcBef>
            </a:pPr>
            <a:r>
              <a:rPr lang="en-US" altLang="zh-TW" dirty="0">
                <a:latin typeface="+mn-lt"/>
                <a:ea typeface="PMingLiU" pitchFamily="18" charset="-120"/>
              </a:rPr>
              <a:t>Securities Industry</a:t>
            </a:r>
          </a:p>
        </p:txBody>
      </p:sp>
      <p:sp>
        <p:nvSpPr>
          <p:cNvPr id="171022" name="Text Box 14"/>
          <p:cNvSpPr txBox="1">
            <a:spLocks noChangeArrowheads="1"/>
          </p:cNvSpPr>
          <p:nvPr/>
        </p:nvSpPr>
        <p:spPr bwMode="auto">
          <a:xfrm>
            <a:off x="685800" y="4195128"/>
            <a:ext cx="3848100" cy="1596072"/>
          </a:xfrm>
          <a:prstGeom prst="rect">
            <a:avLst/>
          </a:prstGeom>
          <a:solidFill>
            <a:schemeClr val="accent2">
              <a:lumMod val="20000"/>
              <a:lumOff val="80000"/>
            </a:schemeClr>
          </a:solidFill>
          <a:ln w="9525">
            <a:noFill/>
            <a:miter lim="800000"/>
            <a:headEnd/>
            <a:tailEnd/>
          </a:ln>
          <a:effectLst/>
        </p:spPr>
        <p:txBody>
          <a:bodyPr wrap="square" anchor="b">
            <a:noAutofit/>
          </a:bodyPr>
          <a:lstStyle/>
          <a:p>
            <a:pPr algn="ctr" eaLnBrk="0" hangingPunct="0">
              <a:spcBef>
                <a:spcPct val="50000"/>
              </a:spcBef>
            </a:pPr>
            <a:r>
              <a:rPr lang="en-US" altLang="zh-TW" dirty="0">
                <a:latin typeface="+mn-lt"/>
                <a:ea typeface="PMingLiU" pitchFamily="18" charset="-120"/>
              </a:rPr>
              <a:t>Primary Market</a:t>
            </a:r>
          </a:p>
        </p:txBody>
      </p:sp>
      <p:sp>
        <p:nvSpPr>
          <p:cNvPr id="171023" name="Text Box 15"/>
          <p:cNvSpPr txBox="1">
            <a:spLocks noChangeArrowheads="1"/>
          </p:cNvSpPr>
          <p:nvPr/>
        </p:nvSpPr>
        <p:spPr bwMode="auto">
          <a:xfrm>
            <a:off x="4533900" y="4195128"/>
            <a:ext cx="3848100" cy="1596072"/>
          </a:xfrm>
          <a:prstGeom prst="rect">
            <a:avLst/>
          </a:prstGeom>
          <a:solidFill>
            <a:schemeClr val="accent3">
              <a:lumMod val="20000"/>
              <a:lumOff val="80000"/>
            </a:schemeClr>
          </a:solidFill>
          <a:ln w="9525">
            <a:noFill/>
            <a:miter lim="800000"/>
            <a:headEnd/>
            <a:tailEnd/>
          </a:ln>
          <a:effectLst/>
        </p:spPr>
        <p:txBody>
          <a:bodyPr wrap="square" anchor="b">
            <a:noAutofit/>
          </a:bodyPr>
          <a:lstStyle/>
          <a:p>
            <a:pPr algn="ctr" eaLnBrk="0" hangingPunct="0">
              <a:spcBef>
                <a:spcPct val="50000"/>
              </a:spcBef>
            </a:pPr>
            <a:r>
              <a:rPr lang="en-US" altLang="zh-TW" dirty="0">
                <a:latin typeface="+mn-lt"/>
                <a:ea typeface="PMingLiU" pitchFamily="18" charset="-120"/>
              </a:rPr>
              <a:t>Secondary Market</a:t>
            </a:r>
          </a:p>
        </p:txBody>
      </p:sp>
      <p:sp>
        <p:nvSpPr>
          <p:cNvPr id="171010" name="Rectangle 2"/>
          <p:cNvSpPr>
            <a:spLocks noGrp="1" noChangeArrowheads="1"/>
          </p:cNvSpPr>
          <p:nvPr>
            <p:ph type="title"/>
          </p:nvPr>
        </p:nvSpPr>
        <p:spPr/>
        <p:txBody>
          <a:bodyPr/>
          <a:lstStyle/>
          <a:p>
            <a:r>
              <a:rPr lang="en-US" altLang="zh-TW">
                <a:ea typeface="PMingLiU" pitchFamily="18" charset="-120"/>
              </a:rPr>
              <a:t>Securities Firms  &amp; Investment Banks</a:t>
            </a:r>
          </a:p>
        </p:txBody>
      </p:sp>
      <p:sp>
        <p:nvSpPr>
          <p:cNvPr id="17" name="Slide Number Placeholder 4"/>
          <p:cNvSpPr>
            <a:spLocks noGrp="1"/>
          </p:cNvSpPr>
          <p:nvPr>
            <p:ph type="sldNum" sz="quarter" idx="10"/>
          </p:nvPr>
        </p:nvSpPr>
        <p:spPr/>
        <p:txBody>
          <a:bodyPr vert="horz" wrap="square" lIns="91440" tIns="45720" rIns="91440" bIns="45720" numCol="1" anchor="ctr" anchorCtr="0" compatLnSpc="1">
            <a:prstTxWarp prst="textNoShape">
              <a:avLst/>
            </a:prstTxWarp>
          </a:bodyPr>
          <a:lstStyle/>
          <a:p>
            <a:fld id="{E9943A7A-05A0-4625-B40B-423DC194150B}" type="slidenum">
              <a:rPr lang="en-US" altLang="en-US" sz="1400"/>
              <a:pPr/>
              <a:t>7</a:t>
            </a:fld>
            <a:endParaRPr lang="en-US" altLang="en-US" sz="1400"/>
          </a:p>
        </p:txBody>
      </p:sp>
      <p:sp>
        <p:nvSpPr>
          <p:cNvPr id="171013" name="Text Box 5"/>
          <p:cNvSpPr txBox="1">
            <a:spLocks noChangeArrowheads="1"/>
          </p:cNvSpPr>
          <p:nvPr/>
        </p:nvSpPr>
        <p:spPr bwMode="auto">
          <a:xfrm>
            <a:off x="1009650" y="2133601"/>
            <a:ext cx="3200400" cy="1615827"/>
          </a:xfrm>
          <a:prstGeom prst="rect">
            <a:avLst/>
          </a:prstGeom>
          <a:solidFill>
            <a:schemeClr val="bg1"/>
          </a:solidFill>
          <a:ln>
            <a:noFill/>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ctr" eaLnBrk="0" hangingPunct="0">
              <a:spcBef>
                <a:spcPct val="50000"/>
              </a:spcBef>
            </a:pPr>
            <a:r>
              <a:rPr lang="en-US" altLang="zh-TW" b="1" dirty="0">
                <a:latin typeface="+mn-lt"/>
                <a:ea typeface="PMingLiU" pitchFamily="18" charset="-120"/>
              </a:rPr>
              <a:t>Corporate Finance</a:t>
            </a:r>
            <a:r>
              <a:rPr lang="en-US" altLang="zh-TW" dirty="0">
                <a:latin typeface="+mn-lt"/>
                <a:ea typeface="PMingLiU" pitchFamily="18" charset="-120"/>
              </a:rPr>
              <a:t>: </a:t>
            </a:r>
          </a:p>
          <a:p>
            <a:pPr algn="ctr" eaLnBrk="0" hangingPunct="0">
              <a:spcBef>
                <a:spcPct val="50000"/>
              </a:spcBef>
            </a:pPr>
            <a:r>
              <a:rPr lang="en-US" altLang="zh-TW" dirty="0">
                <a:latin typeface="+mn-lt"/>
                <a:ea typeface="PMingLiU" pitchFamily="18" charset="-120"/>
              </a:rPr>
              <a:t>Assisting firms in </a:t>
            </a:r>
            <a:r>
              <a:rPr lang="en-US" altLang="zh-TW" dirty="0">
                <a:solidFill>
                  <a:schemeClr val="accent2"/>
                </a:solidFill>
                <a:latin typeface="+mn-lt"/>
                <a:ea typeface="PMingLiU" pitchFamily="18" charset="-120"/>
              </a:rPr>
              <a:t>raising capital </a:t>
            </a:r>
            <a:r>
              <a:rPr lang="en-US" altLang="zh-TW" dirty="0">
                <a:latin typeface="+mn-lt"/>
                <a:ea typeface="PMingLiU" pitchFamily="18" charset="-120"/>
              </a:rPr>
              <a:t>and providing </a:t>
            </a:r>
            <a:r>
              <a:rPr lang="en-US" altLang="zh-TW" dirty="0">
                <a:solidFill>
                  <a:schemeClr val="accent2"/>
                </a:solidFill>
                <a:latin typeface="+mn-lt"/>
                <a:ea typeface="PMingLiU" pitchFamily="18" charset="-120"/>
              </a:rPr>
              <a:t>advice </a:t>
            </a:r>
            <a:r>
              <a:rPr lang="en-US" altLang="zh-TW" dirty="0">
                <a:latin typeface="+mn-lt"/>
                <a:ea typeface="PMingLiU" pitchFamily="18" charset="-120"/>
              </a:rPr>
              <a:t>about M&amp;A, corporate restructuring and finance</a:t>
            </a:r>
          </a:p>
        </p:txBody>
      </p:sp>
      <p:sp>
        <p:nvSpPr>
          <p:cNvPr id="171015" name="Text Box 7"/>
          <p:cNvSpPr txBox="1">
            <a:spLocks noChangeArrowheads="1"/>
          </p:cNvSpPr>
          <p:nvPr/>
        </p:nvSpPr>
        <p:spPr bwMode="auto">
          <a:xfrm>
            <a:off x="4876800" y="2133600"/>
            <a:ext cx="3200400" cy="1615827"/>
          </a:xfrm>
          <a:prstGeom prst="rect">
            <a:avLst/>
          </a:prstGeom>
          <a:solidFill>
            <a:schemeClr val="bg1"/>
          </a:solidFill>
          <a:ln>
            <a:noFill/>
            <a:headEnd/>
            <a:tailEnd/>
          </a:ln>
        </p:spPr>
        <p:style>
          <a:lnRef idx="1">
            <a:schemeClr val="accent1"/>
          </a:lnRef>
          <a:fillRef idx="2">
            <a:schemeClr val="accent1"/>
          </a:fillRef>
          <a:effectRef idx="1">
            <a:schemeClr val="accent1"/>
          </a:effectRef>
          <a:fontRef idx="minor">
            <a:schemeClr val="dk1"/>
          </a:fontRef>
        </p:style>
        <p:txBody>
          <a:bodyPr>
            <a:noAutofit/>
          </a:bodyPr>
          <a:lstStyle/>
          <a:p>
            <a:pPr algn="ctr" eaLnBrk="0" hangingPunct="0">
              <a:spcBef>
                <a:spcPct val="50000"/>
              </a:spcBef>
            </a:pPr>
            <a:r>
              <a:rPr lang="en-US" altLang="zh-TW" b="1" dirty="0">
                <a:latin typeface="+mn-lt"/>
                <a:ea typeface="PMingLiU" pitchFamily="18" charset="-120"/>
              </a:rPr>
              <a:t>Brokerage and market making</a:t>
            </a:r>
            <a:r>
              <a:rPr lang="en-US" altLang="zh-TW" dirty="0">
                <a:latin typeface="+mn-lt"/>
                <a:ea typeface="PMingLiU" pitchFamily="18" charset="-120"/>
              </a:rPr>
              <a:t>:</a:t>
            </a:r>
          </a:p>
          <a:p>
            <a:pPr algn="ctr" eaLnBrk="0" hangingPunct="0">
              <a:spcBef>
                <a:spcPct val="50000"/>
              </a:spcBef>
            </a:pPr>
            <a:r>
              <a:rPr lang="en-US" altLang="zh-TW" dirty="0">
                <a:solidFill>
                  <a:schemeClr val="accent2"/>
                </a:solidFill>
                <a:latin typeface="+mn-lt"/>
                <a:ea typeface="PMingLiU" pitchFamily="18" charset="-120"/>
              </a:rPr>
              <a:t>Sale </a:t>
            </a:r>
            <a:r>
              <a:rPr lang="en-US" altLang="zh-TW" dirty="0">
                <a:latin typeface="+mn-lt"/>
                <a:ea typeface="PMingLiU" pitchFamily="18" charset="-120"/>
              </a:rPr>
              <a:t>and </a:t>
            </a:r>
            <a:r>
              <a:rPr lang="en-US" altLang="zh-TW" dirty="0">
                <a:solidFill>
                  <a:schemeClr val="accent2"/>
                </a:solidFill>
                <a:latin typeface="+mn-lt"/>
                <a:ea typeface="PMingLiU" pitchFamily="18" charset="-120"/>
              </a:rPr>
              <a:t>trading </a:t>
            </a:r>
            <a:r>
              <a:rPr lang="en-US" altLang="zh-TW" dirty="0">
                <a:latin typeface="+mn-lt"/>
                <a:ea typeface="PMingLiU" pitchFamily="18" charset="-120"/>
              </a:rPr>
              <a:t>of securities</a:t>
            </a:r>
          </a:p>
        </p:txBody>
      </p:sp>
      <p:sp>
        <p:nvSpPr>
          <p:cNvPr id="171016" name="Text Box 8"/>
          <p:cNvSpPr txBox="1">
            <a:spLocks noChangeArrowheads="1"/>
          </p:cNvSpPr>
          <p:nvPr/>
        </p:nvSpPr>
        <p:spPr bwMode="auto">
          <a:xfrm>
            <a:off x="1006178" y="4329545"/>
            <a:ext cx="3207344" cy="639817"/>
          </a:xfrm>
          <a:prstGeom prst="rect">
            <a:avLst/>
          </a:prstGeom>
          <a:solidFill>
            <a:schemeClr val="accent2">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anchor="ctr">
            <a:noAutofit/>
          </a:bodyPr>
          <a:lstStyle/>
          <a:p>
            <a:pPr algn="ctr" eaLnBrk="0" hangingPunct="0">
              <a:spcBef>
                <a:spcPct val="50000"/>
              </a:spcBef>
            </a:pPr>
            <a:r>
              <a:rPr lang="en-US" altLang="zh-TW" b="1" dirty="0">
                <a:latin typeface="+mn-lt"/>
                <a:ea typeface="PMingLiU" pitchFamily="18" charset="-120"/>
              </a:rPr>
              <a:t>Investment banks</a:t>
            </a:r>
          </a:p>
        </p:txBody>
      </p:sp>
      <p:sp>
        <p:nvSpPr>
          <p:cNvPr id="171017" name="Text Box 9"/>
          <p:cNvSpPr txBox="1">
            <a:spLocks noChangeArrowheads="1"/>
          </p:cNvSpPr>
          <p:nvPr/>
        </p:nvSpPr>
        <p:spPr bwMode="auto">
          <a:xfrm>
            <a:off x="4876801" y="4335073"/>
            <a:ext cx="3200400" cy="646331"/>
          </a:xfrm>
          <a:prstGeom prst="rect">
            <a:avLst/>
          </a:prstGeom>
          <a:solidFill>
            <a:schemeClr val="accent3">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ctr" eaLnBrk="0" hangingPunct="0">
              <a:spcBef>
                <a:spcPct val="50000"/>
              </a:spcBef>
            </a:pPr>
            <a:r>
              <a:rPr lang="en-US" altLang="zh-TW" b="1" dirty="0">
                <a:latin typeface="+mn-lt"/>
                <a:ea typeface="PMingLiU" pitchFamily="18" charset="-120"/>
              </a:rPr>
              <a:t>Securities Firms </a:t>
            </a:r>
            <a:br>
              <a:rPr lang="en-US" altLang="zh-TW" b="1" dirty="0">
                <a:latin typeface="+mn-lt"/>
                <a:ea typeface="PMingLiU" pitchFamily="18" charset="-120"/>
              </a:rPr>
            </a:br>
            <a:r>
              <a:rPr lang="en-US" altLang="zh-TW" dirty="0">
                <a:latin typeface="+mn-lt"/>
                <a:ea typeface="PMingLiU" pitchFamily="18" charset="-120"/>
              </a:rPr>
              <a:t>(Brokers and Dealers)</a:t>
            </a:r>
          </a:p>
        </p:txBody>
      </p:sp>
      <p:cxnSp>
        <p:nvCxnSpPr>
          <p:cNvPr id="171020" name="AutoShape 12"/>
          <p:cNvCxnSpPr>
            <a:cxnSpLocks noChangeShapeType="1"/>
            <a:stCxn id="171013" idx="2"/>
            <a:endCxn id="171016" idx="0"/>
          </p:cNvCxnSpPr>
          <p:nvPr/>
        </p:nvCxnSpPr>
        <p:spPr bwMode="auto">
          <a:xfrm>
            <a:off x="2609850" y="3749428"/>
            <a:ext cx="0" cy="580117"/>
          </a:xfrm>
          <a:prstGeom prst="straightConnector1">
            <a:avLst/>
          </a:prstGeom>
          <a:ln>
            <a:headEnd/>
            <a:tailEnd type="triangle" w="med" len="med"/>
          </a:ln>
        </p:spPr>
        <p:style>
          <a:lnRef idx="2">
            <a:schemeClr val="accent2"/>
          </a:lnRef>
          <a:fillRef idx="0">
            <a:schemeClr val="accent2"/>
          </a:fillRef>
          <a:effectRef idx="1">
            <a:schemeClr val="accent2"/>
          </a:effectRef>
          <a:fontRef idx="minor">
            <a:schemeClr val="tx1"/>
          </a:fontRef>
        </p:style>
      </p:cxnSp>
      <p:cxnSp>
        <p:nvCxnSpPr>
          <p:cNvPr id="171021" name="AutoShape 13"/>
          <p:cNvCxnSpPr>
            <a:cxnSpLocks noChangeShapeType="1"/>
            <a:stCxn id="171015" idx="2"/>
            <a:endCxn id="171017" idx="0"/>
          </p:cNvCxnSpPr>
          <p:nvPr/>
        </p:nvCxnSpPr>
        <p:spPr bwMode="auto">
          <a:xfrm>
            <a:off x="6477000" y="3749427"/>
            <a:ext cx="1" cy="585646"/>
          </a:xfrm>
          <a:prstGeom prst="straightConnector1">
            <a:avLst/>
          </a:prstGeom>
          <a:ln>
            <a:headEnd/>
            <a:tailEnd type="triangle" w="med" len="med"/>
          </a:ln>
        </p:spPr>
        <p:style>
          <a:lnRef idx="2">
            <a:schemeClr val="accent3"/>
          </a:lnRef>
          <a:fillRef idx="0">
            <a:schemeClr val="accent3"/>
          </a:fillRef>
          <a:effectRef idx="1">
            <a:schemeClr val="accent3"/>
          </a:effectRef>
          <a:fontRef idx="minor">
            <a:schemeClr val="tx1"/>
          </a:fontRef>
        </p:style>
      </p:cxnSp>
      <p:sp>
        <p:nvSpPr>
          <p:cNvPr id="14"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What are Investment Banks?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1013"/>
                                        </p:tgtEl>
                                        <p:attrNameLst>
                                          <p:attrName>style.visibility</p:attrName>
                                        </p:attrNameLst>
                                      </p:cBhvr>
                                      <p:to>
                                        <p:strVal val="visible"/>
                                      </p:to>
                                    </p:set>
                                    <p:animEffect transition="in" filter="fade">
                                      <p:cBhvr>
                                        <p:cTn id="7" dur="500"/>
                                        <p:tgtEl>
                                          <p:spTgt spid="1710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1020"/>
                                        </p:tgtEl>
                                        <p:attrNameLst>
                                          <p:attrName>style.visibility</p:attrName>
                                        </p:attrNameLst>
                                      </p:cBhvr>
                                      <p:to>
                                        <p:strVal val="visible"/>
                                      </p:to>
                                    </p:set>
                                    <p:animEffect transition="in" filter="fade">
                                      <p:cBhvr>
                                        <p:cTn id="11" dur="500"/>
                                        <p:tgtEl>
                                          <p:spTgt spid="17102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71016"/>
                                        </p:tgtEl>
                                        <p:attrNameLst>
                                          <p:attrName>style.visibility</p:attrName>
                                        </p:attrNameLst>
                                      </p:cBhvr>
                                      <p:to>
                                        <p:strVal val="visible"/>
                                      </p:to>
                                    </p:set>
                                    <p:animEffect transition="in" filter="fade">
                                      <p:cBhvr>
                                        <p:cTn id="14" dur="500"/>
                                        <p:tgtEl>
                                          <p:spTgt spid="17101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71022"/>
                                        </p:tgtEl>
                                        <p:attrNameLst>
                                          <p:attrName>style.visibility</p:attrName>
                                        </p:attrNameLst>
                                      </p:cBhvr>
                                      <p:to>
                                        <p:strVal val="visible"/>
                                      </p:to>
                                    </p:set>
                                    <p:animEffect transition="in" filter="fade">
                                      <p:cBhvr>
                                        <p:cTn id="19" dur="500"/>
                                        <p:tgtEl>
                                          <p:spTgt spid="17102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71015"/>
                                        </p:tgtEl>
                                        <p:attrNameLst>
                                          <p:attrName>style.visibility</p:attrName>
                                        </p:attrNameLst>
                                      </p:cBhvr>
                                      <p:to>
                                        <p:strVal val="visible"/>
                                      </p:to>
                                    </p:set>
                                    <p:animEffect transition="in" filter="fade">
                                      <p:cBhvr>
                                        <p:cTn id="24" dur="500"/>
                                        <p:tgtEl>
                                          <p:spTgt spid="171015"/>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171021"/>
                                        </p:tgtEl>
                                        <p:attrNameLst>
                                          <p:attrName>style.visibility</p:attrName>
                                        </p:attrNameLst>
                                      </p:cBhvr>
                                      <p:to>
                                        <p:strVal val="visible"/>
                                      </p:to>
                                    </p:set>
                                    <p:animEffect transition="in" filter="fade">
                                      <p:cBhvr>
                                        <p:cTn id="28" dur="500"/>
                                        <p:tgtEl>
                                          <p:spTgt spid="1710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1017"/>
                                        </p:tgtEl>
                                        <p:attrNameLst>
                                          <p:attrName>style.visibility</p:attrName>
                                        </p:attrNameLst>
                                      </p:cBhvr>
                                      <p:to>
                                        <p:strVal val="visible"/>
                                      </p:to>
                                    </p:set>
                                    <p:animEffect transition="in" filter="fade">
                                      <p:cBhvr>
                                        <p:cTn id="31" dur="500"/>
                                        <p:tgtEl>
                                          <p:spTgt spid="17101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71023"/>
                                        </p:tgtEl>
                                        <p:attrNameLst>
                                          <p:attrName>style.visibility</p:attrName>
                                        </p:attrNameLst>
                                      </p:cBhvr>
                                      <p:to>
                                        <p:strVal val="visible"/>
                                      </p:to>
                                    </p:set>
                                    <p:animEffect transition="in" filter="fade">
                                      <p:cBhvr>
                                        <p:cTn id="36" dur="500"/>
                                        <p:tgtEl>
                                          <p:spTgt spid="17102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71025"/>
                                        </p:tgtEl>
                                        <p:attrNameLst>
                                          <p:attrName>style.visibility</p:attrName>
                                        </p:attrNameLst>
                                      </p:cBhvr>
                                      <p:to>
                                        <p:strVal val="visible"/>
                                      </p:to>
                                    </p:set>
                                    <p:animEffect transition="in" filter="fade">
                                      <p:cBhvr>
                                        <p:cTn id="41" dur="500"/>
                                        <p:tgtEl>
                                          <p:spTgt spid="171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25" grpId="0" animBg="1"/>
      <p:bldP spid="171022" grpId="0" animBg="1"/>
      <p:bldP spid="171023" grpId="0" animBg="1"/>
      <p:bldP spid="171013" grpId="0" animBg="1"/>
      <p:bldP spid="171015" grpId="0" animBg="1"/>
      <p:bldP spid="171016" grpId="0" animBg="1"/>
      <p:bldP spid="1710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 v. Investment Bank v. Investment Banking</a:t>
            </a:r>
          </a:p>
        </p:txBody>
      </p:sp>
      <p:sp>
        <p:nvSpPr>
          <p:cNvPr id="3" name="Slide Number Placeholder 2"/>
          <p:cNvSpPr>
            <a:spLocks noGrp="1"/>
          </p:cNvSpPr>
          <p:nvPr>
            <p:ph type="sldNum" sz="quarter" idx="10"/>
          </p:nvPr>
        </p:nvSpPr>
        <p:spPr/>
        <p:txBody>
          <a:bodyPr/>
          <a:lstStyle/>
          <a:p>
            <a:fld id="{FE3DD840-795E-46F8-93FB-0D5070E4D00A}" type="slidenum">
              <a:rPr lang="en-US" altLang="en-US" smtClean="0"/>
              <a:pPr/>
              <a:t>8</a:t>
            </a:fld>
            <a:endParaRPr lang="en-US" altLang="en-US"/>
          </a:p>
        </p:txBody>
      </p:sp>
      <p:sp>
        <p:nvSpPr>
          <p:cNvPr id="4" name="Footer Placeholder 3"/>
          <p:cNvSpPr>
            <a:spLocks noGrp="1"/>
          </p:cNvSpPr>
          <p:nvPr>
            <p:ph type="ftr" sz="quarter" idx="11"/>
          </p:nvPr>
        </p:nvSpPr>
        <p:spPr>
          <a:xfrm>
            <a:off x="1905000" y="6248400"/>
            <a:ext cx="7154862" cy="350838"/>
          </a:xfrm>
        </p:spPr>
        <p:txBody>
          <a:bodyPr/>
          <a:lstStyle/>
          <a:p>
            <a:r>
              <a:rPr lang="en-US" altLang="zh-TW" dirty="0"/>
              <a:t>What are Investment Banks?</a:t>
            </a:r>
          </a:p>
        </p:txBody>
      </p:sp>
      <p:sp>
        <p:nvSpPr>
          <p:cNvPr id="5" name="Rectangle 4"/>
          <p:cNvSpPr/>
          <p:nvPr/>
        </p:nvSpPr>
        <p:spPr>
          <a:xfrm>
            <a:off x="3563482" y="1371600"/>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Bank</a:t>
            </a:r>
          </a:p>
        </p:txBody>
      </p:sp>
      <p:sp>
        <p:nvSpPr>
          <p:cNvPr id="6" name="Rectangle 5"/>
          <p:cNvSpPr/>
          <p:nvPr/>
        </p:nvSpPr>
        <p:spPr>
          <a:xfrm>
            <a:off x="1295400" y="2504792"/>
            <a:ext cx="1524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Commercial Bank</a:t>
            </a:r>
          </a:p>
        </p:txBody>
      </p:sp>
      <p:sp>
        <p:nvSpPr>
          <p:cNvPr id="7" name="Rectangle 6"/>
          <p:cNvSpPr/>
          <p:nvPr/>
        </p:nvSpPr>
        <p:spPr>
          <a:xfrm>
            <a:off x="3124200" y="2514600"/>
            <a:ext cx="1524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Investment Bank</a:t>
            </a:r>
          </a:p>
        </p:txBody>
      </p:sp>
      <p:sp>
        <p:nvSpPr>
          <p:cNvPr id="8" name="Rectangle 7"/>
          <p:cNvSpPr/>
          <p:nvPr/>
        </p:nvSpPr>
        <p:spPr>
          <a:xfrm>
            <a:off x="4881327" y="2504792"/>
            <a:ext cx="1524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Private</a:t>
            </a:r>
          </a:p>
          <a:p>
            <a:pPr algn="ctr"/>
            <a:r>
              <a:rPr lang="en-US" dirty="0"/>
              <a:t> Bank</a:t>
            </a:r>
          </a:p>
        </p:txBody>
      </p:sp>
      <p:sp>
        <p:nvSpPr>
          <p:cNvPr id="9" name="Rectangle 8"/>
          <p:cNvSpPr/>
          <p:nvPr/>
        </p:nvSpPr>
        <p:spPr>
          <a:xfrm>
            <a:off x="6705600" y="2514600"/>
            <a:ext cx="1524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Asset Management</a:t>
            </a:r>
          </a:p>
        </p:txBody>
      </p:sp>
      <p:sp>
        <p:nvSpPr>
          <p:cNvPr id="10" name="Rectangle 9"/>
          <p:cNvSpPr/>
          <p:nvPr/>
        </p:nvSpPr>
        <p:spPr>
          <a:xfrm>
            <a:off x="1485900" y="3581400"/>
            <a:ext cx="1143000" cy="685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Global Markets</a:t>
            </a:r>
          </a:p>
        </p:txBody>
      </p:sp>
      <p:sp>
        <p:nvSpPr>
          <p:cNvPr id="11" name="Rectangle 10"/>
          <p:cNvSpPr/>
          <p:nvPr/>
        </p:nvSpPr>
        <p:spPr>
          <a:xfrm>
            <a:off x="3238500" y="3581400"/>
            <a:ext cx="1295400" cy="685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Investment Banking</a:t>
            </a:r>
          </a:p>
        </p:txBody>
      </p:sp>
      <p:cxnSp>
        <p:nvCxnSpPr>
          <p:cNvPr id="13" name="Straight Arrow Connector 12"/>
          <p:cNvCxnSpPr>
            <a:stCxn id="5" idx="2"/>
            <a:endCxn id="7" idx="0"/>
          </p:cNvCxnSpPr>
          <p:nvPr/>
        </p:nvCxnSpPr>
        <p:spPr>
          <a:xfrm flipH="1">
            <a:off x="3886200" y="2057400"/>
            <a:ext cx="324982"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6" idx="0"/>
          </p:cNvCxnSpPr>
          <p:nvPr/>
        </p:nvCxnSpPr>
        <p:spPr>
          <a:xfrm flipH="1">
            <a:off x="2057400" y="2057400"/>
            <a:ext cx="2153782" cy="4473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2"/>
            <a:endCxn id="8" idx="0"/>
          </p:cNvCxnSpPr>
          <p:nvPr/>
        </p:nvCxnSpPr>
        <p:spPr>
          <a:xfrm>
            <a:off x="4211182" y="2057400"/>
            <a:ext cx="1432145" cy="4473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2"/>
            <a:endCxn id="9" idx="0"/>
          </p:cNvCxnSpPr>
          <p:nvPr/>
        </p:nvCxnSpPr>
        <p:spPr>
          <a:xfrm>
            <a:off x="4211182" y="2057400"/>
            <a:ext cx="3256418"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2"/>
            <a:endCxn id="10" idx="0"/>
          </p:cNvCxnSpPr>
          <p:nvPr/>
        </p:nvCxnSpPr>
        <p:spPr>
          <a:xfrm flipH="1">
            <a:off x="2057400" y="3276600"/>
            <a:ext cx="1828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2"/>
            <a:endCxn id="11" idx="0"/>
          </p:cNvCxnSpPr>
          <p:nvPr/>
        </p:nvCxnSpPr>
        <p:spPr>
          <a:xfrm>
            <a:off x="3886200" y="32766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349844" y="3598752"/>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Support Functions</a:t>
            </a:r>
          </a:p>
        </p:txBody>
      </p:sp>
      <p:cxnSp>
        <p:nvCxnSpPr>
          <p:cNvPr id="26" name="Straight Arrow Connector 25"/>
          <p:cNvCxnSpPr>
            <a:stCxn id="7" idx="2"/>
            <a:endCxn id="7" idx="2"/>
          </p:cNvCxnSpPr>
          <p:nvPr/>
        </p:nvCxnSpPr>
        <p:spPr>
          <a:xfrm>
            <a:off x="3886200" y="327660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2"/>
            <a:endCxn id="24" idx="0"/>
          </p:cNvCxnSpPr>
          <p:nvPr/>
        </p:nvCxnSpPr>
        <p:spPr>
          <a:xfrm>
            <a:off x="3886200" y="3276600"/>
            <a:ext cx="2111344" cy="322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2971800" y="4343400"/>
            <a:ext cx="2057400" cy="1905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Corporate Finance</a:t>
            </a:r>
          </a:p>
          <a:p>
            <a:pPr algn="ctr"/>
            <a:r>
              <a:rPr lang="en-US" dirty="0"/>
              <a:t>(Coverage; Execution)</a:t>
            </a:r>
          </a:p>
          <a:p>
            <a:pPr algn="ctr"/>
            <a:r>
              <a:rPr lang="en-US" dirty="0"/>
              <a:t>M&amp;A</a:t>
            </a:r>
          </a:p>
          <a:p>
            <a:pPr algn="ctr"/>
            <a:r>
              <a:rPr lang="en-US" dirty="0"/>
              <a:t>ECM</a:t>
            </a:r>
          </a:p>
          <a:p>
            <a:pPr algn="ctr"/>
            <a:r>
              <a:rPr lang="en-US" dirty="0"/>
              <a:t>DCM</a:t>
            </a:r>
          </a:p>
          <a:p>
            <a:pPr algn="ctr"/>
            <a:r>
              <a:rPr lang="en-US" dirty="0"/>
              <a:t>Rating Advisory</a:t>
            </a:r>
          </a:p>
        </p:txBody>
      </p:sp>
      <p:sp>
        <p:nvSpPr>
          <p:cNvPr id="39" name="Rectangle 38"/>
          <p:cNvSpPr/>
          <p:nvPr/>
        </p:nvSpPr>
        <p:spPr>
          <a:xfrm>
            <a:off x="1390650" y="4370561"/>
            <a:ext cx="1333500" cy="16002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Sales &amp; Trading (Equity; FICC; Derivatives)</a:t>
            </a:r>
          </a:p>
          <a:p>
            <a:pPr algn="ctr"/>
            <a:r>
              <a:rPr lang="en-US" dirty="0"/>
              <a:t>Research</a:t>
            </a:r>
          </a:p>
        </p:txBody>
      </p:sp>
      <p:sp>
        <p:nvSpPr>
          <p:cNvPr id="41" name="Rectangle 40"/>
          <p:cNvSpPr/>
          <p:nvPr/>
        </p:nvSpPr>
        <p:spPr>
          <a:xfrm>
            <a:off x="5349844" y="4370561"/>
            <a:ext cx="1355756" cy="1877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Legal, Compliance, Credit Risk, Market Risk, Operations, Finance,….</a:t>
            </a:r>
          </a:p>
        </p:txBody>
      </p:sp>
    </p:spTree>
    <p:extLst>
      <p:ext uri="{BB962C8B-B14F-4D97-AF65-F5344CB8AC3E}">
        <p14:creationId xmlns:p14="http://schemas.microsoft.com/office/powerpoint/2010/main" val="3564254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63" name="AutoShape 7"/>
          <p:cNvSpPr>
            <a:spLocks noChangeArrowheads="1"/>
          </p:cNvSpPr>
          <p:nvPr/>
        </p:nvSpPr>
        <p:spPr bwMode="auto">
          <a:xfrm>
            <a:off x="5105400" y="4953000"/>
            <a:ext cx="3581400" cy="762000"/>
          </a:xfrm>
          <a:prstGeom prst="wedgeRoundRectCallout">
            <a:avLst>
              <a:gd name="adj1" fmla="val -129822"/>
              <a:gd name="adj2" fmla="val -136209"/>
              <a:gd name="adj3" fmla="val 16667"/>
            </a:avLst>
          </a:prstGeom>
          <a:solidFill>
            <a:schemeClr val="accent3">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a:lstStyle/>
          <a:p>
            <a:pPr algn="ctr" eaLnBrk="0" hangingPunct="0"/>
            <a:r>
              <a:rPr lang="en-US" altLang="zh-TW" dirty="0">
                <a:latin typeface="+mn-lt"/>
                <a:ea typeface="PMingLiU" pitchFamily="18" charset="-120"/>
              </a:rPr>
              <a:t>Charles Schwab is the best known discount broker</a:t>
            </a:r>
          </a:p>
        </p:txBody>
      </p:sp>
      <p:sp>
        <p:nvSpPr>
          <p:cNvPr id="429062" name="AutoShape 6"/>
          <p:cNvSpPr>
            <a:spLocks noChangeArrowheads="1"/>
          </p:cNvSpPr>
          <p:nvPr/>
        </p:nvSpPr>
        <p:spPr bwMode="auto">
          <a:xfrm>
            <a:off x="381000" y="4876800"/>
            <a:ext cx="3505200" cy="838200"/>
          </a:xfrm>
          <a:prstGeom prst="wedgeRectCallout">
            <a:avLst>
              <a:gd name="adj1" fmla="val -32605"/>
              <a:gd name="adj2" fmla="val -327299"/>
            </a:avLst>
          </a:prstGeom>
          <a:solidFill>
            <a:schemeClr val="accent1">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r>
              <a:rPr lang="en-US" altLang="zh-TW" dirty="0">
                <a:latin typeface="+mn-lt"/>
                <a:ea typeface="PMingLiU" pitchFamily="18" charset="-120"/>
              </a:rPr>
              <a:t>Merrill Lynch is the largest full service brokerage house in the US</a:t>
            </a:r>
          </a:p>
        </p:txBody>
      </p:sp>
      <p:sp>
        <p:nvSpPr>
          <p:cNvPr id="429058" name="Rectangle 2"/>
          <p:cNvSpPr>
            <a:spLocks noGrp="1" noChangeArrowheads="1"/>
          </p:cNvSpPr>
          <p:nvPr>
            <p:ph type="title"/>
          </p:nvPr>
        </p:nvSpPr>
        <p:spPr/>
        <p:txBody>
          <a:bodyPr/>
          <a:lstStyle/>
          <a:p>
            <a:r>
              <a:rPr lang="en-US" altLang="zh-TW"/>
              <a:t>Securities Brokers &amp; Dealers</a:t>
            </a:r>
          </a:p>
        </p:txBody>
      </p:sp>
      <p:sp>
        <p:nvSpPr>
          <p:cNvPr id="2" name="Text Placeholder 1"/>
          <p:cNvSpPr>
            <a:spLocks noGrp="1"/>
          </p:cNvSpPr>
          <p:nvPr>
            <p:ph type="body" idx="1"/>
          </p:nvPr>
        </p:nvSpPr>
        <p:spPr/>
        <p:txBody>
          <a:bodyPr/>
          <a:lstStyle/>
          <a:p>
            <a:r>
              <a:rPr lang="en-US" altLang="zh-TW" dirty="0"/>
              <a:t>Securities </a:t>
            </a:r>
            <a:r>
              <a:rPr lang="en-US" altLang="zh-TW" dirty="0">
                <a:solidFill>
                  <a:schemeClr val="accent2"/>
                </a:solidFill>
              </a:rPr>
              <a:t>Brokers</a:t>
            </a:r>
          </a:p>
        </p:txBody>
      </p:sp>
      <p:sp>
        <p:nvSpPr>
          <p:cNvPr id="429059" name="Rectangle 3"/>
          <p:cNvSpPr>
            <a:spLocks noGrp="1" noChangeArrowheads="1"/>
          </p:cNvSpPr>
          <p:nvPr>
            <p:ph sz="half" idx="2"/>
          </p:nvPr>
        </p:nvSpPr>
        <p:spPr/>
        <p:txBody>
          <a:bodyPr/>
          <a:lstStyle/>
          <a:p>
            <a:r>
              <a:rPr lang="en-US" altLang="zh-TW" sz="1800" b="1" dirty="0">
                <a:solidFill>
                  <a:schemeClr val="accent2"/>
                </a:solidFill>
              </a:rPr>
              <a:t>Full Service Brokers </a:t>
            </a:r>
            <a:r>
              <a:rPr lang="en-US" altLang="zh-TW" sz="1800" dirty="0"/>
              <a:t>offer clients </a:t>
            </a:r>
            <a:r>
              <a:rPr lang="en-US" altLang="zh-TW" sz="1800" b="1" dirty="0">
                <a:solidFill>
                  <a:schemeClr val="accent2"/>
                </a:solidFill>
              </a:rPr>
              <a:t>research and investment advice</a:t>
            </a:r>
            <a:r>
              <a:rPr lang="en-US" altLang="zh-TW" sz="1800" dirty="0"/>
              <a:t>, but usually charge a higher commission on trades.</a:t>
            </a:r>
          </a:p>
          <a:p>
            <a:r>
              <a:rPr lang="en-US" altLang="zh-TW" sz="1800" b="1" dirty="0">
                <a:solidFill>
                  <a:schemeClr val="accent2"/>
                </a:solidFill>
              </a:rPr>
              <a:t>Discount Brokers </a:t>
            </a:r>
            <a:r>
              <a:rPr lang="en-US" altLang="zh-TW" sz="1800" dirty="0"/>
              <a:t>provide facilities to buy/sell securities but offer no advice  </a:t>
            </a:r>
          </a:p>
        </p:txBody>
      </p:sp>
      <p:sp>
        <p:nvSpPr>
          <p:cNvPr id="3" name="Text Placeholder 2"/>
          <p:cNvSpPr>
            <a:spLocks noGrp="1"/>
          </p:cNvSpPr>
          <p:nvPr>
            <p:ph type="body" sz="quarter" idx="3"/>
          </p:nvPr>
        </p:nvSpPr>
        <p:spPr/>
        <p:txBody>
          <a:bodyPr/>
          <a:lstStyle/>
          <a:p>
            <a:r>
              <a:rPr lang="en-US" altLang="zh-TW" dirty="0"/>
              <a:t>Securities </a:t>
            </a:r>
            <a:r>
              <a:rPr lang="en-US" altLang="zh-TW" dirty="0">
                <a:solidFill>
                  <a:schemeClr val="accent2"/>
                </a:solidFill>
              </a:rPr>
              <a:t>Dealers</a:t>
            </a:r>
          </a:p>
        </p:txBody>
      </p:sp>
      <p:sp>
        <p:nvSpPr>
          <p:cNvPr id="429060" name="Rectangle 4"/>
          <p:cNvSpPr>
            <a:spLocks noGrp="1" noChangeArrowheads="1"/>
          </p:cNvSpPr>
          <p:nvPr>
            <p:ph sz="quarter" idx="4"/>
          </p:nvPr>
        </p:nvSpPr>
        <p:spPr/>
        <p:txBody>
          <a:bodyPr/>
          <a:lstStyle/>
          <a:p>
            <a:r>
              <a:rPr lang="en-US" altLang="zh-TW" sz="1800" dirty="0"/>
              <a:t>Hold </a:t>
            </a:r>
            <a:r>
              <a:rPr lang="en-US" altLang="zh-TW" sz="1800" b="1" dirty="0">
                <a:solidFill>
                  <a:schemeClr val="accent2"/>
                </a:solidFill>
              </a:rPr>
              <a:t>inventories</a:t>
            </a:r>
            <a:r>
              <a:rPr lang="en-US" altLang="zh-TW" sz="1800" dirty="0">
                <a:solidFill>
                  <a:schemeClr val="accent2"/>
                </a:solidFill>
              </a:rPr>
              <a:t> </a:t>
            </a:r>
            <a:r>
              <a:rPr lang="en-US" altLang="zh-TW" sz="1800" dirty="0"/>
              <a:t>of securities on their </a:t>
            </a:r>
            <a:br>
              <a:rPr lang="en-US" altLang="zh-TW" sz="1800" dirty="0"/>
            </a:br>
            <a:r>
              <a:rPr lang="en-US" altLang="zh-TW" sz="1800" dirty="0"/>
              <a:t>own account</a:t>
            </a:r>
          </a:p>
          <a:p>
            <a:r>
              <a:rPr lang="en-US" altLang="zh-TW" sz="1800" dirty="0"/>
              <a:t>Provide </a:t>
            </a:r>
            <a:r>
              <a:rPr lang="en-US" altLang="zh-TW" sz="1800" b="1" dirty="0">
                <a:solidFill>
                  <a:schemeClr val="accent2"/>
                </a:solidFill>
              </a:rPr>
              <a:t>liquidity</a:t>
            </a:r>
            <a:r>
              <a:rPr lang="en-US" altLang="zh-TW" sz="1800" dirty="0">
                <a:solidFill>
                  <a:schemeClr val="accent2"/>
                </a:solidFill>
              </a:rPr>
              <a:t> </a:t>
            </a:r>
            <a:r>
              <a:rPr lang="en-US" altLang="zh-TW" sz="1800" dirty="0"/>
              <a:t>to the market by standing by ready to buy or sell securities (market maker)</a:t>
            </a:r>
          </a:p>
        </p:txBody>
      </p:sp>
      <p:sp>
        <p:nvSpPr>
          <p:cNvPr id="10" name="Slide Number Placeholder 6"/>
          <p:cNvSpPr>
            <a:spLocks noGrp="1"/>
          </p:cNvSpPr>
          <p:nvPr>
            <p:ph type="sldNum" sz="quarter" idx="10"/>
          </p:nvPr>
        </p:nvSpPr>
        <p:spPr/>
        <p:txBody>
          <a:bodyPr vert="horz" wrap="square" lIns="91440" tIns="45720" rIns="91440" bIns="45720" numCol="1" anchor="ctr" anchorCtr="0" compatLnSpc="1">
            <a:prstTxWarp prst="textNoShape">
              <a:avLst/>
            </a:prstTxWarp>
          </a:bodyPr>
          <a:lstStyle/>
          <a:p>
            <a:fld id="{2421D7EF-B7F8-4C14-9487-3C31D51F79F5}" type="slidenum">
              <a:rPr lang="en-US" altLang="en-US" sz="1400"/>
              <a:pPr/>
              <a:t>9</a:t>
            </a:fld>
            <a:endParaRPr lang="en-US" altLang="en-US" sz="1400"/>
          </a:p>
        </p:txBody>
      </p:sp>
      <p:sp>
        <p:nvSpPr>
          <p:cNvPr id="429061" name="Text Box 5"/>
          <p:cNvSpPr txBox="1">
            <a:spLocks noChangeArrowheads="1"/>
          </p:cNvSpPr>
          <p:nvPr/>
        </p:nvSpPr>
        <p:spPr bwMode="auto">
          <a:xfrm>
            <a:off x="0" y="5864423"/>
            <a:ext cx="2514600" cy="307777"/>
          </a:xfrm>
          <a:prstGeom prst="rect">
            <a:avLst/>
          </a:prstGeom>
          <a:noFill/>
          <a:ln w="9525">
            <a:noFill/>
            <a:miter lim="800000"/>
            <a:headEnd/>
            <a:tailEnd/>
          </a:ln>
          <a:effectLst/>
        </p:spPr>
        <p:txBody>
          <a:bodyPr wrap="square">
            <a:spAutoFit/>
          </a:bodyPr>
          <a:lstStyle>
            <a:defPPr>
              <a:defRPr lang="en-US"/>
            </a:defPPr>
            <a:lvl1pPr eaLnBrk="0" hangingPunct="0">
              <a:spcBef>
                <a:spcPct val="50000"/>
              </a:spcBef>
              <a:defRPr sz="1400" i="1">
                <a:latin typeface="+mn-lt"/>
                <a:ea typeface="PMingLiU" pitchFamily="18" charset="-120"/>
              </a:defRPr>
            </a:lvl1pPr>
          </a:lstStyle>
          <a:p>
            <a:r>
              <a:rPr lang="en-US" altLang="zh-TW" dirty="0"/>
              <a:t>Source: </a:t>
            </a:r>
            <a:r>
              <a:rPr lang="en-US" altLang="zh-TW" dirty="0" err="1"/>
              <a:t>Mishkin</a:t>
            </a:r>
            <a:r>
              <a:rPr lang="en-US" altLang="zh-TW" dirty="0"/>
              <a:t>/Eakins</a:t>
            </a:r>
          </a:p>
        </p:txBody>
      </p:sp>
      <p:sp>
        <p:nvSpPr>
          <p:cNvPr id="12"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What are Investment Banks?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9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90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905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90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906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29060">
                                            <p:txEl>
                                              <p:pRg st="1" end="1"/>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4290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3" grpId="0" animBg="1"/>
      <p:bldP spid="429062" grpId="0" animBg="1"/>
      <p:bldP spid="429059" grpId="0" build="p"/>
      <p:bldP spid="429060" grpId="0" build="p"/>
      <p:bldP spid="429061" grpId="0" animBg="1"/>
    </p:bldLst>
  </p:timing>
</p:sld>
</file>

<file path=ppt/theme/theme1.xml><?xml version="1.0" encoding="utf-8"?>
<a:theme xmlns:a="http://schemas.openxmlformats.org/drawingml/2006/main" name="HKUST Business 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accent1">
            <a:lumMod val="20000"/>
            <a:lumOff val="80000"/>
          </a:schemeClr>
        </a:solidFill>
      </a:spPr>
      <a:bodyPr vert="horz" lIns="91440" tIns="45720" rIns="91440" bIns="45720" rtlCol="0" anchor="ctr">
        <a:normAutofit/>
      </a:bodyPr>
      <a:lstStyle>
        <a:defPPr marL="0" marR="0" indent="0" algn="l" defTabSz="914400" rtl="0" eaLnBrk="1" fontAlgn="auto" latinLnBrk="0" hangingPunct="1">
          <a:lnSpc>
            <a:spcPct val="100000"/>
          </a:lnSpc>
          <a:spcBef>
            <a:spcPct val="0"/>
          </a:spcBef>
          <a:spcAft>
            <a:spcPts val="0"/>
          </a:spcAft>
          <a:buClrTx/>
          <a:buSzTx/>
          <a:buFontTx/>
          <a:buNone/>
          <a:tabLst/>
          <a:defRPr kumimoji="0" sz="4400" b="0" i="0" u="none" strike="noStrike" kern="1200" cap="none" spc="0" normalizeH="0" baseline="0" noProof="0" dirty="0" smtClean="0">
            <a:ln>
              <a:noFill/>
            </a:ln>
            <a:solidFill>
              <a:schemeClr val="tx1"/>
            </a:solidFill>
            <a:effectLst/>
            <a:uLnTx/>
            <a:uFillTx/>
            <a:latin typeface="+mj-lt"/>
            <a:ea typeface="+mj-ea"/>
            <a:cs typeface="+mj-cs"/>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10F4346924FD54F9299498371E6DC80" ma:contentTypeVersion="13" ma:contentTypeDescription="Create a new document." ma:contentTypeScope="" ma:versionID="2453ae604f3510ece19b7fcec74cbe32">
  <xsd:schema xmlns:xsd="http://www.w3.org/2001/XMLSchema" xmlns:xs="http://www.w3.org/2001/XMLSchema" xmlns:p="http://schemas.microsoft.com/office/2006/metadata/properties" xmlns:ns3="eade027f-faa8-4d0b-811b-220684f1c7d6" xmlns:ns4="4b9e29de-6306-42e0-9b78-a8f04289eb8a" targetNamespace="http://schemas.microsoft.com/office/2006/metadata/properties" ma:root="true" ma:fieldsID="ab66db41115c860044f0e7c2715c2953" ns3:_="" ns4:_="">
    <xsd:import namespace="eade027f-faa8-4d0b-811b-220684f1c7d6"/>
    <xsd:import namespace="4b9e29de-6306-42e0-9b78-a8f04289eb8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de027f-faa8-4d0b-811b-220684f1c7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b9e29de-6306-42e0-9b78-a8f04289eb8a"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D04404-EC2B-45E3-95B0-D1AE2C254635}">
  <ds:schemaRefs>
    <ds:schemaRef ds:uri="http://schemas.microsoft.com/sharepoint/v3/contenttype/forms"/>
  </ds:schemaRefs>
</ds:datastoreItem>
</file>

<file path=customXml/itemProps2.xml><?xml version="1.0" encoding="utf-8"?>
<ds:datastoreItem xmlns:ds="http://schemas.openxmlformats.org/officeDocument/2006/customXml" ds:itemID="{6C5DE0F2-670F-4781-8FBD-9F77CD3F7D2F}">
  <ds:schemaRefs>
    <ds:schemaRef ds:uri="http://purl.org/dc/terms/"/>
    <ds:schemaRef ds:uri="4b9e29de-6306-42e0-9b78-a8f04289eb8a"/>
    <ds:schemaRef ds:uri="eade027f-faa8-4d0b-811b-220684f1c7d6"/>
    <ds:schemaRef ds:uri="http://purl.org/dc/dcmityp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21A3419F-8B86-40CB-9440-F9A2E5BB18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de027f-faa8-4d0b-811b-220684f1c7d6"/>
    <ds:schemaRef ds:uri="4b9e29de-6306-42e0-9b78-a8f04289eb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HKUST Business School</Template>
  <TotalTime>1825</TotalTime>
  <Words>4595</Words>
  <Application>Microsoft Office PowerPoint</Application>
  <PresentationFormat>On-screen Show (4:3)</PresentationFormat>
  <Paragraphs>615</Paragraphs>
  <Slides>51</Slides>
  <Notes>27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PMingLiU</vt:lpstr>
      <vt:lpstr>PMingLiU</vt:lpstr>
      <vt:lpstr>SimSun</vt:lpstr>
      <vt:lpstr>Arial</vt:lpstr>
      <vt:lpstr>Calibri</vt:lpstr>
      <vt:lpstr>Garamond</vt:lpstr>
      <vt:lpstr>Times New Roman</vt:lpstr>
      <vt:lpstr>Wingdings</vt:lpstr>
      <vt:lpstr>Wingdings 2</vt:lpstr>
      <vt:lpstr>HKUST Business School</vt:lpstr>
      <vt:lpstr>FINA 1303  THE SELL-SIDE: INVESTMENT BANKS</vt:lpstr>
      <vt:lpstr>Course Map</vt:lpstr>
      <vt:lpstr>Course map</vt:lpstr>
      <vt:lpstr>Main Street v. Wall Street</vt:lpstr>
      <vt:lpstr>Class Discussion</vt:lpstr>
      <vt:lpstr> </vt:lpstr>
      <vt:lpstr>Securities Firms  &amp; Investment Banks</vt:lpstr>
      <vt:lpstr>Bank v. Investment Bank v. Investment Banking</vt:lpstr>
      <vt:lpstr>Securities Brokers &amp; Dealers</vt:lpstr>
      <vt:lpstr>Quick Quiz!</vt:lpstr>
      <vt:lpstr>Course map</vt:lpstr>
      <vt:lpstr>What is the difference between investment banks and commercial banks?</vt:lpstr>
      <vt:lpstr>From Merchant to Investment Banks</vt:lpstr>
      <vt:lpstr>Investment Banks</vt:lpstr>
      <vt:lpstr>Investment vs. Commercial Banks: Is there a difference?</vt:lpstr>
      <vt:lpstr>Basic framework for Banking &amp; Securities</vt:lpstr>
      <vt:lpstr>Current issue: Should Glass-Steagall be reinstated? Pros and cons of narrow banking</vt:lpstr>
      <vt:lpstr>Summary (KLOs) </vt:lpstr>
      <vt:lpstr>Test Your Understanding</vt:lpstr>
      <vt:lpstr>Course map</vt:lpstr>
      <vt:lpstr>What do investment banks actually do?</vt:lpstr>
      <vt:lpstr>Products and Services of Investment Banks</vt:lpstr>
      <vt:lpstr>Trading: Client vs. Risk-driven revenues</vt:lpstr>
      <vt:lpstr>Chinese Walls &amp; Information Barriers</vt:lpstr>
      <vt:lpstr>Chinese Walls &amp; Information Barriers</vt:lpstr>
      <vt:lpstr>Investment banks in Asia: recent trends, issues, implications?</vt:lpstr>
      <vt:lpstr>Test Your Understanding</vt:lpstr>
      <vt:lpstr>Summary (KLOs) </vt:lpstr>
      <vt:lpstr>Actors in I-Banks</vt:lpstr>
      <vt:lpstr>Relationship Banker</vt:lpstr>
      <vt:lpstr>Product Specialists</vt:lpstr>
      <vt:lpstr>Product Specialists</vt:lpstr>
      <vt:lpstr>Deal dynamics</vt:lpstr>
      <vt:lpstr>Deal dynamics at CA-CIB</vt:lpstr>
      <vt:lpstr>The role of actors in deal development</vt:lpstr>
      <vt:lpstr>Corporate Finance Execution (CFE) </vt:lpstr>
      <vt:lpstr>From the website of one investment bank, describing their analyst program:</vt:lpstr>
      <vt:lpstr>A Day In The “Life” Of A CFE Analyst…</vt:lpstr>
      <vt:lpstr>A Day In The “Life” Of A CFE Analyst…</vt:lpstr>
      <vt:lpstr>Number Crunching</vt:lpstr>
      <vt:lpstr>Pitch Books</vt:lpstr>
      <vt:lpstr>League Tables</vt:lpstr>
      <vt:lpstr>Sales</vt:lpstr>
      <vt:lpstr>Trading</vt:lpstr>
      <vt:lpstr>Research</vt:lpstr>
      <vt:lpstr>Other Players</vt:lpstr>
      <vt:lpstr>Investment Banking Fees (2000-2020)</vt:lpstr>
      <vt:lpstr>Investment Banking Fees (2011-2020)</vt:lpstr>
      <vt:lpstr>Regional capital markets businesses</vt:lpstr>
      <vt:lpstr>The rise of electronic trading: will human traders disappear?</vt:lpstr>
      <vt:lpstr>Summary (KLOs) </vt:lpstr>
    </vt:vector>
  </TitlesOfParts>
  <Company>HKUST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Banks</dc:title>
  <dc:creator>vlafon</dc:creator>
  <cp:lastModifiedBy>Veronique J A LAFON-VINAIS</cp:lastModifiedBy>
  <cp:revision>332</cp:revision>
  <cp:lastPrinted>2019-10-11T00:25:29Z</cp:lastPrinted>
  <dcterms:created xsi:type="dcterms:W3CDTF">2007-02-14T10:08:45Z</dcterms:created>
  <dcterms:modified xsi:type="dcterms:W3CDTF">2021-03-16T06:40:57Z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0x010100110F4346924FD54F9299498371E6DC80</vt:lpwstr>
  </property>
</Properties>
</file>