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4"/>
  </p:sldMasterIdLst>
  <p:notesMasterIdLst>
    <p:notesMasterId r:id="rId48"/>
  </p:notesMasterIdLst>
  <p:handoutMasterIdLst>
    <p:handoutMasterId r:id="rId49"/>
  </p:handoutMasterIdLst>
  <p:sldIdLst>
    <p:sldId id="628" r:id="rId5"/>
    <p:sldId id="629" r:id="rId6"/>
    <p:sldId id="648" r:id="rId7"/>
    <p:sldId id="619" r:id="rId8"/>
    <p:sldId id="682" r:id="rId9"/>
    <p:sldId id="683" r:id="rId10"/>
    <p:sldId id="684" r:id="rId11"/>
    <p:sldId id="686" r:id="rId12"/>
    <p:sldId id="687" r:id="rId13"/>
    <p:sldId id="688" r:id="rId14"/>
    <p:sldId id="631" r:id="rId15"/>
    <p:sldId id="641" r:id="rId16"/>
    <p:sldId id="689" r:id="rId17"/>
    <p:sldId id="642" r:id="rId18"/>
    <p:sldId id="650" r:id="rId19"/>
    <p:sldId id="651" r:id="rId20"/>
    <p:sldId id="652" r:id="rId21"/>
    <p:sldId id="653" r:id="rId22"/>
    <p:sldId id="694" r:id="rId23"/>
    <p:sldId id="697" r:id="rId24"/>
    <p:sldId id="695" r:id="rId25"/>
    <p:sldId id="696" r:id="rId26"/>
    <p:sldId id="654" r:id="rId27"/>
    <p:sldId id="655" r:id="rId28"/>
    <p:sldId id="656" r:id="rId29"/>
    <p:sldId id="643" r:id="rId30"/>
    <p:sldId id="644" r:id="rId31"/>
    <p:sldId id="645" r:id="rId32"/>
    <p:sldId id="657" r:id="rId33"/>
    <p:sldId id="658" r:id="rId34"/>
    <p:sldId id="659" r:id="rId35"/>
    <p:sldId id="698" r:id="rId36"/>
    <p:sldId id="701" r:id="rId37"/>
    <p:sldId id="699" r:id="rId38"/>
    <p:sldId id="700" r:id="rId39"/>
    <p:sldId id="661" r:id="rId40"/>
    <p:sldId id="663" r:id="rId41"/>
    <p:sldId id="675" r:id="rId42"/>
    <p:sldId id="647" r:id="rId43"/>
    <p:sldId id="702" r:id="rId44"/>
    <p:sldId id="705" r:id="rId45"/>
    <p:sldId id="703" r:id="rId46"/>
    <p:sldId id="704" r:id="rId47"/>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olfgang Ettlich" initials="WE"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AEC"/>
    <a:srgbClr val="FFFFCC"/>
    <a:srgbClr val="BCCDE6"/>
    <a:srgbClr val="97B2D9"/>
    <a:srgbClr val="A3BADD"/>
    <a:srgbClr val="B0C4E2"/>
    <a:srgbClr val="C5D4E9"/>
    <a:srgbClr val="83A3D3"/>
    <a:srgbClr val="88A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autoAdjust="0"/>
    <p:restoredTop sz="91172" autoAdjust="0"/>
  </p:normalViewPr>
  <p:slideViewPr>
    <p:cSldViewPr>
      <p:cViewPr varScale="1">
        <p:scale>
          <a:sx n="103" d="100"/>
          <a:sy n="103" d="100"/>
        </p:scale>
        <p:origin x="1784" y="168"/>
      </p:cViewPr>
      <p:guideLst>
        <p:guide orient="horz" pos="2160"/>
        <p:guide pos="2880"/>
      </p:guideLst>
    </p:cSldViewPr>
  </p:slideViewPr>
  <p:outlineViewPr>
    <p:cViewPr>
      <p:scale>
        <a:sx n="33" d="100"/>
        <a:sy n="33" d="100"/>
      </p:scale>
      <p:origin x="0" y="-200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1950" y="-108"/>
      </p:cViewPr>
      <p:guideLst>
        <p:guide orient="horz" pos="2208"/>
        <p:guide pos="29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029513" cy="35002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5264743" y="1"/>
            <a:ext cx="4029511" cy="350020"/>
          </a:xfrm>
          <a:prstGeom prst="rect">
            <a:avLst/>
          </a:prstGeom>
        </p:spPr>
        <p:txBody>
          <a:bodyPr vert="horz" lIns="91440" tIns="45720" rIns="91440" bIns="45720" rtlCol="0"/>
          <a:lstStyle>
            <a:lvl1pPr algn="r">
              <a:defRPr sz="1200"/>
            </a:lvl1pPr>
          </a:lstStyle>
          <a:p>
            <a:fld id="{E5E95A84-55FF-4C83-AC25-170C356E3173}" type="datetimeFigureOut">
              <a:rPr lang="de-DE" smtClean="0"/>
              <a:pPr/>
              <a:t>20.05.21</a:t>
            </a:fld>
            <a:endParaRPr lang="de-DE"/>
          </a:p>
        </p:txBody>
      </p:sp>
      <p:sp>
        <p:nvSpPr>
          <p:cNvPr id="4" name="Footer Placeholder 3"/>
          <p:cNvSpPr>
            <a:spLocks noGrp="1"/>
          </p:cNvSpPr>
          <p:nvPr>
            <p:ph type="ftr" sz="quarter" idx="2"/>
          </p:nvPr>
        </p:nvSpPr>
        <p:spPr>
          <a:xfrm>
            <a:off x="2" y="6658158"/>
            <a:ext cx="4029513" cy="351132"/>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p:cNvSpPr>
            <a:spLocks noGrp="1"/>
          </p:cNvSpPr>
          <p:nvPr>
            <p:ph type="sldNum" sz="quarter" idx="3"/>
          </p:nvPr>
        </p:nvSpPr>
        <p:spPr>
          <a:xfrm>
            <a:off x="5264743" y="6658158"/>
            <a:ext cx="4029511" cy="351132"/>
          </a:xfrm>
          <a:prstGeom prst="rect">
            <a:avLst/>
          </a:prstGeom>
        </p:spPr>
        <p:txBody>
          <a:bodyPr vert="horz" lIns="91440" tIns="45720" rIns="91440" bIns="45720" rtlCol="0" anchor="b"/>
          <a:lstStyle>
            <a:lvl1pPr algn="r">
              <a:defRPr sz="1200"/>
            </a:lvl1pPr>
          </a:lstStyle>
          <a:p>
            <a:fld id="{2F0760A7-FB7C-42BC-BC0A-09E2A1490457}" type="slidenum">
              <a:rPr lang="de-DE" smtClean="0"/>
              <a:pPr/>
              <a:t>‹#›</a:t>
            </a:fld>
            <a:endParaRPr lang="de-DE"/>
          </a:p>
        </p:txBody>
      </p:sp>
    </p:spTree>
    <p:extLst>
      <p:ext uri="{BB962C8B-B14F-4D97-AF65-F5344CB8AC3E}">
        <p14:creationId xmlns:p14="http://schemas.microsoft.com/office/powerpoint/2010/main" val="1953730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8" name="Rectangle 4"/>
          <p:cNvSpPr>
            <a:spLocks noGrp="1" noRot="1" noChangeAspect="1" noChangeArrowheads="1" noTextEdit="1"/>
          </p:cNvSpPr>
          <p:nvPr>
            <p:ph type="sldImg" idx="2"/>
          </p:nvPr>
        </p:nvSpPr>
        <p:spPr bwMode="auto">
          <a:xfrm>
            <a:off x="2733675" y="525463"/>
            <a:ext cx="3859213" cy="2894012"/>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29641" y="3558536"/>
            <a:ext cx="7437120" cy="2926084"/>
          </a:xfrm>
          <a:prstGeom prst="rect">
            <a:avLst/>
          </a:prstGeom>
          <a:noFill/>
          <a:ln w="9525">
            <a:noFill/>
            <a:miter lim="800000"/>
            <a:headEnd/>
            <a:tailEnd/>
          </a:ln>
          <a:effectLst/>
        </p:spPr>
        <p:txBody>
          <a:bodyPr vert="horz" wrap="square" lIns="96551" tIns="48276" rIns="96551" bIns="48276"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7174" name="Rectangle 6"/>
          <p:cNvSpPr>
            <a:spLocks noGrp="1" noChangeArrowheads="1"/>
          </p:cNvSpPr>
          <p:nvPr>
            <p:ph type="ftr" sz="quarter" idx="4"/>
          </p:nvPr>
        </p:nvSpPr>
        <p:spPr bwMode="auto">
          <a:xfrm>
            <a:off x="3" y="6658664"/>
            <a:ext cx="4028440" cy="350520"/>
          </a:xfrm>
          <a:prstGeom prst="rect">
            <a:avLst/>
          </a:prstGeom>
          <a:noFill/>
          <a:ln w="9525">
            <a:noFill/>
            <a:miter lim="800000"/>
            <a:headEnd/>
            <a:tailEnd/>
          </a:ln>
          <a:effectLst/>
        </p:spPr>
        <p:txBody>
          <a:bodyPr vert="horz" wrap="square" lIns="96551" tIns="48276" rIns="96551" bIns="48276" numCol="1" anchor="b" anchorCtr="0" compatLnSpc="1">
            <a:prstTxWarp prst="textNoShape">
              <a:avLst/>
            </a:prstTxWarp>
          </a:bodyPr>
          <a:lstStyle>
            <a:lvl1pPr>
              <a:defRPr sz="1300" smtClean="0"/>
            </a:lvl1pPr>
          </a:lstStyle>
          <a:p>
            <a:pPr>
              <a:defRPr/>
            </a:pPr>
            <a:endParaRPr lang="en-US" altLang="zh-TW"/>
          </a:p>
        </p:txBody>
      </p:sp>
      <p:sp>
        <p:nvSpPr>
          <p:cNvPr id="7175" name="Rectangle 7"/>
          <p:cNvSpPr>
            <a:spLocks noGrp="1" noChangeArrowheads="1"/>
          </p:cNvSpPr>
          <p:nvPr>
            <p:ph type="sldNum" sz="quarter" idx="5"/>
          </p:nvPr>
        </p:nvSpPr>
        <p:spPr bwMode="auto">
          <a:xfrm>
            <a:off x="5265812" y="6658664"/>
            <a:ext cx="4028440" cy="350520"/>
          </a:xfrm>
          <a:prstGeom prst="rect">
            <a:avLst/>
          </a:prstGeom>
          <a:noFill/>
          <a:ln w="9525">
            <a:noFill/>
            <a:miter lim="800000"/>
            <a:headEnd/>
            <a:tailEnd/>
          </a:ln>
          <a:effectLst/>
        </p:spPr>
        <p:txBody>
          <a:bodyPr vert="horz" wrap="square" lIns="96551" tIns="48276" rIns="96551" bIns="48276" numCol="1" anchor="b" anchorCtr="0" compatLnSpc="1">
            <a:prstTxWarp prst="textNoShape">
              <a:avLst/>
            </a:prstTxWarp>
          </a:bodyPr>
          <a:lstStyle>
            <a:lvl1pPr algn="r">
              <a:defRPr sz="1300" smtClean="0"/>
            </a:lvl1pPr>
          </a:lstStyle>
          <a:p>
            <a:pPr>
              <a:defRPr/>
            </a:pPr>
            <a:fld id="{65A11C32-994B-4717-BE91-B1BC5B174454}" type="slidenum">
              <a:rPr lang="en-US" altLang="zh-TW"/>
              <a:pPr>
                <a:defRPr/>
              </a:pPr>
              <a:t>‹#›</a:t>
            </a:fld>
            <a:endParaRPr lang="en-US" altLang="zh-TW"/>
          </a:p>
        </p:txBody>
      </p:sp>
    </p:spTree>
    <p:extLst>
      <p:ext uri="{BB962C8B-B14F-4D97-AF65-F5344CB8AC3E}">
        <p14:creationId xmlns:p14="http://schemas.microsoft.com/office/powerpoint/2010/main" val="543950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9213" cy="28940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a:t>
            </a:fld>
            <a:endParaRPr lang="en-US" altLang="zh-TW" dirty="0"/>
          </a:p>
        </p:txBody>
      </p:sp>
    </p:spTree>
    <p:extLst>
      <p:ext uri="{BB962C8B-B14F-4D97-AF65-F5344CB8AC3E}">
        <p14:creationId xmlns:p14="http://schemas.microsoft.com/office/powerpoint/2010/main" val="1170474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https://gendal.me/2014/01/05/a-simple-explanation-of-how-shares-move-around-the-securities-settlement-system/</a:t>
            </a:r>
          </a:p>
          <a:p>
            <a:endParaRPr lang="en-US" dirty="0"/>
          </a:p>
        </p:txBody>
      </p:sp>
      <p:sp>
        <p:nvSpPr>
          <p:cNvPr id="4" name="Slide Number Placeholder 3"/>
          <p:cNvSpPr>
            <a:spLocks noGrp="1"/>
          </p:cNvSpPr>
          <p:nvPr>
            <p:ph type="sldNum" sz="quarter" idx="10"/>
          </p:nvPr>
        </p:nvSpPr>
        <p:spPr/>
        <p:txBody>
          <a:bodyPr/>
          <a:lstStyle/>
          <a:p>
            <a:fld id="{7D412EA1-9067-4789-A17C-77DC90464219}" type="slidenum">
              <a:rPr lang="zh-TW" altLang="en-US" smtClean="0"/>
              <a:pPr/>
              <a:t>10</a:t>
            </a:fld>
            <a:endParaRPr lang="zh-TW" altLang="en-US"/>
          </a:p>
        </p:txBody>
      </p:sp>
    </p:spTree>
    <p:extLst>
      <p:ext uri="{BB962C8B-B14F-4D97-AF65-F5344CB8AC3E}">
        <p14:creationId xmlns:p14="http://schemas.microsoft.com/office/powerpoint/2010/main" val="1416965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11</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733675" y="525463"/>
            <a:ext cx="3859213" cy="2894012"/>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latin typeface="Arial" charset="0"/>
            </a:endParaRPr>
          </a:p>
        </p:txBody>
      </p:sp>
    </p:spTree>
    <p:extLst>
      <p:ext uri="{BB962C8B-B14F-4D97-AF65-F5344CB8AC3E}">
        <p14:creationId xmlns:p14="http://schemas.microsoft.com/office/powerpoint/2010/main" val="211318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12</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733675" y="525463"/>
            <a:ext cx="3859213" cy="2894012"/>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latin typeface="Arial" charset="0"/>
            </a:endParaRPr>
          </a:p>
        </p:txBody>
      </p:sp>
    </p:spTree>
    <p:extLst>
      <p:ext uri="{BB962C8B-B14F-4D97-AF65-F5344CB8AC3E}">
        <p14:creationId xmlns:p14="http://schemas.microsoft.com/office/powerpoint/2010/main" val="2467233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5C42C19-6ACC-4693-9E9D-1B58BD063DCC}" type="slidenum">
              <a:rPr lang="en-US" sz="1300" smtClean="0">
                <a:latin typeface="Tahoma" panose="020B0604030504040204" pitchFamily="34" charset="0"/>
              </a:rPr>
              <a:pPr/>
              <a:t>13</a:t>
            </a:fld>
            <a:endParaRPr lang="en-US" sz="1300">
              <a:latin typeface="Tahoma" panose="020B0604030504040204" pitchFamily="34" charset="0"/>
            </a:endParaRPr>
          </a:p>
        </p:txBody>
      </p:sp>
    </p:spTree>
    <p:extLst>
      <p:ext uri="{BB962C8B-B14F-4D97-AF65-F5344CB8AC3E}">
        <p14:creationId xmlns:p14="http://schemas.microsoft.com/office/powerpoint/2010/main" val="3568736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14</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733675" y="525463"/>
            <a:ext cx="3859213" cy="2894012"/>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latin typeface="Arial" charset="0"/>
            </a:endParaRPr>
          </a:p>
        </p:txBody>
      </p:sp>
    </p:spTree>
    <p:extLst>
      <p:ext uri="{BB962C8B-B14F-4D97-AF65-F5344CB8AC3E}">
        <p14:creationId xmlns:p14="http://schemas.microsoft.com/office/powerpoint/2010/main" val="2680112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1A843D4-4820-48C9-8176-19370135544A}" type="slidenum">
              <a:rPr lang="en-US" sz="1300" smtClean="0">
                <a:latin typeface="Tahoma" panose="020B0604030504040204" pitchFamily="34" charset="0"/>
              </a:rPr>
              <a:pPr/>
              <a:t>16</a:t>
            </a:fld>
            <a:endParaRPr lang="en-US" sz="1300">
              <a:latin typeface="Tahoma" panose="020B0604030504040204" pitchFamily="34" charset="0"/>
            </a:endParaRPr>
          </a:p>
        </p:txBody>
      </p:sp>
    </p:spTree>
    <p:extLst>
      <p:ext uri="{BB962C8B-B14F-4D97-AF65-F5344CB8AC3E}">
        <p14:creationId xmlns:p14="http://schemas.microsoft.com/office/powerpoint/2010/main" val="3393688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7311814-5C80-465F-A82C-24EF0CFA7B0E}" type="slidenum">
              <a:rPr lang="en-US" sz="1300" smtClean="0">
                <a:latin typeface="Tahoma" panose="020B0604030504040204" pitchFamily="34" charset="0"/>
              </a:rPr>
              <a:pPr/>
              <a:t>17</a:t>
            </a:fld>
            <a:endParaRPr lang="en-US" sz="1300">
              <a:latin typeface="Tahoma" panose="020B0604030504040204" pitchFamily="34" charset="0"/>
            </a:endParaRPr>
          </a:p>
        </p:txBody>
      </p:sp>
    </p:spTree>
    <p:extLst>
      <p:ext uri="{BB962C8B-B14F-4D97-AF65-F5344CB8AC3E}">
        <p14:creationId xmlns:p14="http://schemas.microsoft.com/office/powerpoint/2010/main" val="4268171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EC3087B-62D4-46ED-B8A1-BE6C71330519}" type="slidenum">
              <a:rPr lang="en-US" sz="1300" smtClean="0">
                <a:latin typeface="Tahoma" panose="020B0604030504040204" pitchFamily="34" charset="0"/>
              </a:rPr>
              <a:pPr/>
              <a:t>18</a:t>
            </a:fld>
            <a:endParaRPr lang="en-US" sz="1300">
              <a:latin typeface="Tahoma" panose="020B0604030504040204" pitchFamily="34" charset="0"/>
            </a:endParaRPr>
          </a:p>
        </p:txBody>
      </p:sp>
    </p:spTree>
    <p:extLst>
      <p:ext uri="{BB962C8B-B14F-4D97-AF65-F5344CB8AC3E}">
        <p14:creationId xmlns:p14="http://schemas.microsoft.com/office/powerpoint/2010/main" val="1645702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B6AB9AA-79C5-4F7C-B205-9E0ADEEF045C}" type="slidenum">
              <a:rPr lang="en-US" sz="1300" smtClean="0">
                <a:latin typeface="Tahoma" panose="020B0604030504040204" pitchFamily="34" charset="0"/>
              </a:rPr>
              <a:pPr/>
              <a:t>19</a:t>
            </a:fld>
            <a:endParaRPr lang="en-US" sz="1300">
              <a:latin typeface="Tahoma" panose="020B0604030504040204" pitchFamily="34" charset="0"/>
            </a:endParaRPr>
          </a:p>
        </p:txBody>
      </p:sp>
    </p:spTree>
    <p:extLst>
      <p:ext uri="{BB962C8B-B14F-4D97-AF65-F5344CB8AC3E}">
        <p14:creationId xmlns:p14="http://schemas.microsoft.com/office/powerpoint/2010/main" val="1132619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B8C9458-7739-4A14-AE77-923A50B750C5}" type="slidenum">
              <a:rPr lang="en-US" sz="1300" smtClean="0">
                <a:latin typeface="Tahoma" panose="020B0604030504040204" pitchFamily="34" charset="0"/>
              </a:rPr>
              <a:pPr/>
              <a:t>21</a:t>
            </a:fld>
            <a:endParaRPr lang="en-US" sz="1300">
              <a:latin typeface="Tahoma" panose="020B0604030504040204" pitchFamily="34" charset="0"/>
            </a:endParaRPr>
          </a:p>
        </p:txBody>
      </p:sp>
    </p:spTree>
    <p:extLst>
      <p:ext uri="{BB962C8B-B14F-4D97-AF65-F5344CB8AC3E}">
        <p14:creationId xmlns:p14="http://schemas.microsoft.com/office/powerpoint/2010/main" val="4005209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7625" cy="2894012"/>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a:t>
            </a:fld>
            <a:endParaRPr lang="en-US" altLang="zh-TW" dirty="0"/>
          </a:p>
        </p:txBody>
      </p:sp>
    </p:spTree>
    <p:extLst>
      <p:ext uri="{BB962C8B-B14F-4D97-AF65-F5344CB8AC3E}">
        <p14:creationId xmlns:p14="http://schemas.microsoft.com/office/powerpoint/2010/main" val="4000081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Evaluate:</a:t>
            </a:r>
          </a:p>
          <a:p>
            <a:r>
              <a:rPr lang="en-US" dirty="0"/>
              <a:t>At a price of $78.11, Koch’s expected total return is 2.96% + 5.94% = </a:t>
            </a:r>
            <a:r>
              <a:rPr lang="en-US" b="1" dirty="0"/>
              <a:t>8.90%</a:t>
            </a:r>
            <a:r>
              <a:rPr lang="en-US" dirty="0"/>
              <a:t>, which is equal to its equity cost of capital (the return being paid by investments with equivalent risk to Koch’s).  </a:t>
            </a:r>
          </a:p>
          <a:p>
            <a:r>
              <a:rPr lang="en-US" dirty="0"/>
              <a:t>This amount is the most we would be willing to pay for Koch’s stock.  If we paid more, our expected return would be less than 8.9% and we would rather invest elsewhere.</a:t>
            </a:r>
          </a:p>
          <a:p>
            <a:endParaRPr lang="en-US" dirty="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78A7DF1-A3AC-4254-92F4-D5DD0590F0C3}" type="slidenum">
              <a:rPr lang="en-US" sz="1300" smtClean="0">
                <a:latin typeface="Tahoma" panose="020B0604030504040204" pitchFamily="34" charset="0"/>
              </a:rPr>
              <a:pPr/>
              <a:t>22</a:t>
            </a:fld>
            <a:endParaRPr lang="en-US" sz="1300">
              <a:latin typeface="Tahoma" panose="020B0604030504040204" pitchFamily="34" charset="0"/>
            </a:endParaRPr>
          </a:p>
        </p:txBody>
      </p:sp>
    </p:spTree>
    <p:extLst>
      <p:ext uri="{BB962C8B-B14F-4D97-AF65-F5344CB8AC3E}">
        <p14:creationId xmlns:p14="http://schemas.microsoft.com/office/powerpoint/2010/main" val="3901988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26</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733675" y="525463"/>
            <a:ext cx="3859213" cy="2894012"/>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latin typeface="Arial" charset="0"/>
            </a:endParaRPr>
          </a:p>
        </p:txBody>
      </p:sp>
    </p:spTree>
    <p:extLst>
      <p:ext uri="{BB962C8B-B14F-4D97-AF65-F5344CB8AC3E}">
        <p14:creationId xmlns:p14="http://schemas.microsoft.com/office/powerpoint/2010/main" val="3893610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27</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733675" y="525463"/>
            <a:ext cx="3859213" cy="2894012"/>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latin typeface="Arial" charset="0"/>
            </a:endParaRPr>
          </a:p>
        </p:txBody>
      </p:sp>
    </p:spTree>
    <p:extLst>
      <p:ext uri="{BB962C8B-B14F-4D97-AF65-F5344CB8AC3E}">
        <p14:creationId xmlns:p14="http://schemas.microsoft.com/office/powerpoint/2010/main" val="3669249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28</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733675" y="525463"/>
            <a:ext cx="3859213" cy="2894012"/>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latin typeface="Arial" charset="0"/>
            </a:endParaRPr>
          </a:p>
        </p:txBody>
      </p:sp>
    </p:spTree>
    <p:extLst>
      <p:ext uri="{BB962C8B-B14F-4D97-AF65-F5344CB8AC3E}">
        <p14:creationId xmlns:p14="http://schemas.microsoft.com/office/powerpoint/2010/main" val="188431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BFE094F-C582-4CD5-95A7-07645E3B1253}" type="slidenum">
              <a:rPr lang="en-US" sz="1300" smtClean="0">
                <a:latin typeface="Tahoma" panose="020B0604030504040204" pitchFamily="34" charset="0"/>
              </a:rPr>
              <a:pPr/>
              <a:t>30</a:t>
            </a:fld>
            <a:endParaRPr lang="en-US" sz="1300">
              <a:latin typeface="Tahoma" panose="020B0604030504040204" pitchFamily="34" charset="0"/>
            </a:endParaRPr>
          </a:p>
        </p:txBody>
      </p:sp>
    </p:spTree>
    <p:extLst>
      <p:ext uri="{BB962C8B-B14F-4D97-AF65-F5344CB8AC3E}">
        <p14:creationId xmlns:p14="http://schemas.microsoft.com/office/powerpoint/2010/main" val="3907707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A80C72-096A-4205-8F49-3C020A77C140}" type="slidenum">
              <a:rPr lang="en-US" sz="1300" smtClean="0">
                <a:latin typeface="Tahoma" panose="020B0604030504040204" pitchFamily="34" charset="0"/>
              </a:rPr>
              <a:pPr/>
              <a:t>31</a:t>
            </a:fld>
            <a:endParaRPr lang="en-US" sz="1300">
              <a:latin typeface="Tahoma" panose="020B0604030504040204" pitchFamily="34" charset="0"/>
            </a:endParaRPr>
          </a:p>
        </p:txBody>
      </p:sp>
    </p:spTree>
    <p:extLst>
      <p:ext uri="{BB962C8B-B14F-4D97-AF65-F5344CB8AC3E}">
        <p14:creationId xmlns:p14="http://schemas.microsoft.com/office/powerpoint/2010/main" val="556881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94F3EBE-F45B-4A84-BEDB-6D40DE6EA3A8}" type="slidenum">
              <a:rPr lang="en-US" sz="1300" smtClean="0">
                <a:latin typeface="Tahoma" panose="020B0604030504040204" pitchFamily="34" charset="0"/>
              </a:rPr>
              <a:pPr/>
              <a:t>32</a:t>
            </a:fld>
            <a:endParaRPr lang="en-US" sz="1300">
              <a:latin typeface="Tahoma" panose="020B0604030504040204" pitchFamily="34" charset="0"/>
            </a:endParaRPr>
          </a:p>
        </p:txBody>
      </p:sp>
    </p:spTree>
    <p:extLst>
      <p:ext uri="{BB962C8B-B14F-4D97-AF65-F5344CB8AC3E}">
        <p14:creationId xmlns:p14="http://schemas.microsoft.com/office/powerpoint/2010/main" val="8736768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7A565E3-C642-4868-BE6D-88D4E662ED7B}" type="slidenum">
              <a:rPr lang="en-US" sz="1300" smtClean="0">
                <a:latin typeface="Tahoma" panose="020B0604030504040204" pitchFamily="34" charset="0"/>
              </a:rPr>
              <a:pPr/>
              <a:t>33</a:t>
            </a:fld>
            <a:endParaRPr lang="en-US" sz="1300">
              <a:latin typeface="Tahoma" panose="020B0604030504040204" pitchFamily="34" charset="0"/>
            </a:endParaRPr>
          </a:p>
        </p:txBody>
      </p:sp>
    </p:spTree>
    <p:extLst>
      <p:ext uri="{BB962C8B-B14F-4D97-AF65-F5344CB8AC3E}">
        <p14:creationId xmlns:p14="http://schemas.microsoft.com/office/powerpoint/2010/main" val="2651904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25E38FE-B879-4003-86C5-0905DDC46678}" type="slidenum">
              <a:rPr lang="en-US" sz="1300" smtClean="0">
                <a:latin typeface="Tahoma" panose="020B0604030504040204" pitchFamily="34" charset="0"/>
              </a:rPr>
              <a:pPr/>
              <a:t>34</a:t>
            </a:fld>
            <a:endParaRPr lang="en-US" sz="1300">
              <a:latin typeface="Tahoma" panose="020B0604030504040204" pitchFamily="34" charset="0"/>
            </a:endParaRPr>
          </a:p>
        </p:txBody>
      </p:sp>
    </p:spTree>
    <p:extLst>
      <p:ext uri="{BB962C8B-B14F-4D97-AF65-F5344CB8AC3E}">
        <p14:creationId xmlns:p14="http://schemas.microsoft.com/office/powerpoint/2010/main" val="1466911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7A565E3-C642-4868-BE6D-88D4E662ED7B}" type="slidenum">
              <a:rPr lang="en-US" sz="1300" smtClean="0">
                <a:latin typeface="Tahoma" panose="020B0604030504040204" pitchFamily="34" charset="0"/>
              </a:rPr>
              <a:pPr/>
              <a:t>35</a:t>
            </a:fld>
            <a:endParaRPr lang="en-US" sz="1300">
              <a:latin typeface="Tahoma" panose="020B0604030504040204" pitchFamily="34" charset="0"/>
            </a:endParaRPr>
          </a:p>
        </p:txBody>
      </p:sp>
    </p:spTree>
    <p:extLst>
      <p:ext uri="{BB962C8B-B14F-4D97-AF65-F5344CB8AC3E}">
        <p14:creationId xmlns:p14="http://schemas.microsoft.com/office/powerpoint/2010/main" val="2197019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7625" cy="2894012"/>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3</a:t>
            </a:fld>
            <a:endParaRPr lang="en-US" altLang="zh-TW" dirty="0"/>
          </a:p>
        </p:txBody>
      </p:sp>
    </p:spTree>
    <p:extLst>
      <p:ext uri="{BB962C8B-B14F-4D97-AF65-F5344CB8AC3E}">
        <p14:creationId xmlns:p14="http://schemas.microsoft.com/office/powerpoint/2010/main" val="25699892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94F3EBE-F45B-4A84-BEDB-6D40DE6EA3A8}" type="slidenum">
              <a:rPr lang="en-US" sz="1300" smtClean="0">
                <a:latin typeface="Tahoma" panose="020B0604030504040204" pitchFamily="34" charset="0"/>
              </a:rPr>
              <a:pPr/>
              <a:t>36</a:t>
            </a:fld>
            <a:endParaRPr lang="en-US" sz="1300">
              <a:latin typeface="Tahoma" panose="020B0604030504040204" pitchFamily="34" charset="0"/>
            </a:endParaRPr>
          </a:p>
        </p:txBody>
      </p:sp>
    </p:spTree>
    <p:extLst>
      <p:ext uri="{BB962C8B-B14F-4D97-AF65-F5344CB8AC3E}">
        <p14:creationId xmlns:p14="http://schemas.microsoft.com/office/powerpoint/2010/main" val="3972630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7A565E3-C642-4868-BE6D-88D4E662ED7B}" type="slidenum">
              <a:rPr lang="en-US" sz="1300" smtClean="0">
                <a:latin typeface="Tahoma" panose="020B0604030504040204" pitchFamily="34" charset="0"/>
              </a:rPr>
              <a:pPr/>
              <a:t>37</a:t>
            </a:fld>
            <a:endParaRPr lang="en-US" sz="1300">
              <a:latin typeface="Tahoma" panose="020B0604030504040204" pitchFamily="34" charset="0"/>
            </a:endParaRPr>
          </a:p>
        </p:txBody>
      </p:sp>
    </p:spTree>
    <p:extLst>
      <p:ext uri="{BB962C8B-B14F-4D97-AF65-F5344CB8AC3E}">
        <p14:creationId xmlns:p14="http://schemas.microsoft.com/office/powerpoint/2010/main" val="25630669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a:ln/>
        </p:spPr>
      </p:sp>
      <p:sp>
        <p:nvSpPr>
          <p:cNvPr id="209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270F9A7-80DA-40B6-B697-2FBB0AFF2135}" type="slidenum">
              <a:rPr lang="en-US" sz="1300" smtClean="0">
                <a:latin typeface="Tahoma" panose="020B0604030504040204" pitchFamily="34" charset="0"/>
              </a:rPr>
              <a:pPr/>
              <a:t>38</a:t>
            </a:fld>
            <a:endParaRPr lang="en-US" sz="1300">
              <a:latin typeface="Tahoma" panose="020B0604030504040204" pitchFamily="34" charset="0"/>
            </a:endParaRPr>
          </a:p>
        </p:txBody>
      </p:sp>
    </p:spTree>
    <p:extLst>
      <p:ext uri="{BB962C8B-B14F-4D97-AF65-F5344CB8AC3E}">
        <p14:creationId xmlns:p14="http://schemas.microsoft.com/office/powerpoint/2010/main" val="3017235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39</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733675" y="525463"/>
            <a:ext cx="3859213" cy="2894012"/>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latin typeface="Arial" charset="0"/>
            </a:endParaRPr>
          </a:p>
        </p:txBody>
      </p:sp>
    </p:spTree>
    <p:extLst>
      <p:ext uri="{BB962C8B-B14F-4D97-AF65-F5344CB8AC3E}">
        <p14:creationId xmlns:p14="http://schemas.microsoft.com/office/powerpoint/2010/main" val="7053609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412EA1-9067-4789-A17C-77DC90464219}" type="slidenum">
              <a:rPr lang="zh-TW" altLang="en-US" smtClean="0"/>
              <a:pPr/>
              <a:t>40</a:t>
            </a:fld>
            <a:endParaRPr lang="zh-TW" altLang="en-US"/>
          </a:p>
        </p:txBody>
      </p:sp>
    </p:spTree>
    <p:extLst>
      <p:ext uri="{BB962C8B-B14F-4D97-AF65-F5344CB8AC3E}">
        <p14:creationId xmlns:p14="http://schemas.microsoft.com/office/powerpoint/2010/main" val="36404482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90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2222632-588A-4D97-9588-F22DE977E464}" type="slidenum">
              <a:rPr lang="en-US" altLang="en-US" sz="1300">
                <a:latin typeface="Tahoma" panose="020B0604030504040204" pitchFamily="34" charset="0"/>
              </a:rPr>
              <a:pPr eaLnBrk="1" hangingPunct="1"/>
              <a:t>41</a:t>
            </a:fld>
            <a:endParaRPr lang="en-US" altLang="en-US" sz="1300">
              <a:latin typeface="Tahoma" panose="020B0604030504040204" pitchFamily="34" charset="0"/>
            </a:endParaRPr>
          </a:p>
        </p:txBody>
      </p:sp>
    </p:spTree>
    <p:extLst>
      <p:ext uri="{BB962C8B-B14F-4D97-AF65-F5344CB8AC3E}">
        <p14:creationId xmlns:p14="http://schemas.microsoft.com/office/powerpoint/2010/main" val="399783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25AC9260-508B-4236-BD06-4D4591ED444A}" type="slidenum">
              <a:rPr lang="zh-TW" altLang="en-US" smtClean="0"/>
              <a:pPr/>
              <a:t>42</a:t>
            </a:fld>
            <a:endParaRPr lang="zh-TW" altLang="en-US"/>
          </a:p>
        </p:txBody>
      </p:sp>
    </p:spTree>
    <p:extLst>
      <p:ext uri="{BB962C8B-B14F-4D97-AF65-F5344CB8AC3E}">
        <p14:creationId xmlns:p14="http://schemas.microsoft.com/office/powerpoint/2010/main" val="38615806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25AC9260-508B-4236-BD06-4D4591ED444A}" type="slidenum">
              <a:rPr lang="zh-TW" altLang="en-US" smtClean="0"/>
              <a:pPr/>
              <a:t>43</a:t>
            </a:fld>
            <a:endParaRPr lang="zh-TW" altLang="en-US"/>
          </a:p>
        </p:txBody>
      </p:sp>
    </p:spTree>
    <p:extLst>
      <p:ext uri="{BB962C8B-B14F-4D97-AF65-F5344CB8AC3E}">
        <p14:creationId xmlns:p14="http://schemas.microsoft.com/office/powerpoint/2010/main" val="187261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4</a:t>
            </a:fld>
            <a:endParaRPr lang="en-US" altLang="en-US" dirty="0">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733675" y="525463"/>
            <a:ext cx="3859213" cy="2894012"/>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dirty="0">
              <a:latin typeface="Arial" charset="0"/>
            </a:endParaRPr>
          </a:p>
        </p:txBody>
      </p:sp>
    </p:spTree>
    <p:extLst>
      <p:ext uri="{BB962C8B-B14F-4D97-AF65-F5344CB8AC3E}">
        <p14:creationId xmlns:p14="http://schemas.microsoft.com/office/powerpoint/2010/main" val="171934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16EC022-429C-471F-9EF4-661C3FA95CBB}" type="slidenum">
              <a:rPr lang="en-US" sz="1300" smtClean="0">
                <a:latin typeface="Tahoma" panose="020B0604030504040204" pitchFamily="34" charset="0"/>
              </a:rPr>
              <a:pPr/>
              <a:t>5</a:t>
            </a:fld>
            <a:endParaRPr lang="en-US" sz="1300" dirty="0">
              <a:latin typeface="Tahoma" panose="020B0604030504040204" pitchFamily="34" charset="0"/>
            </a:endParaRPr>
          </a:p>
        </p:txBody>
      </p:sp>
    </p:spTree>
    <p:extLst>
      <p:ext uri="{BB962C8B-B14F-4D97-AF65-F5344CB8AC3E}">
        <p14:creationId xmlns:p14="http://schemas.microsoft.com/office/powerpoint/2010/main" val="401786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99DA1A8-59E1-4BCE-B6E7-4515D965E76C}" type="slidenum">
              <a:rPr lang="en-US" sz="1300" smtClean="0">
                <a:latin typeface="Tahoma" panose="020B0604030504040204" pitchFamily="34" charset="0"/>
              </a:rPr>
              <a:pPr/>
              <a:t>6</a:t>
            </a:fld>
            <a:endParaRPr lang="en-US" sz="1300" dirty="0">
              <a:latin typeface="Tahoma" panose="020B0604030504040204" pitchFamily="34" charset="0"/>
            </a:endParaRPr>
          </a:p>
        </p:txBody>
      </p:sp>
    </p:spTree>
    <p:extLst>
      <p:ext uri="{BB962C8B-B14F-4D97-AF65-F5344CB8AC3E}">
        <p14:creationId xmlns:p14="http://schemas.microsoft.com/office/powerpoint/2010/main" val="3215767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7</a:t>
            </a:fld>
            <a:endParaRPr lang="en-US" altLang="zh-TW"/>
          </a:p>
        </p:txBody>
      </p:sp>
    </p:spTree>
    <p:extLst>
      <p:ext uri="{BB962C8B-B14F-4D97-AF65-F5344CB8AC3E}">
        <p14:creationId xmlns:p14="http://schemas.microsoft.com/office/powerpoint/2010/main" val="2865761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350E38B-F41C-4C39-A9F2-8DA383AF9731}" type="slidenum">
              <a:rPr lang="en-US" sz="1300" smtClean="0">
                <a:latin typeface="Tahoma" panose="020B0604030504040204" pitchFamily="34" charset="0"/>
              </a:rPr>
              <a:pPr/>
              <a:t>8</a:t>
            </a:fld>
            <a:endParaRPr lang="en-US" sz="1300">
              <a:latin typeface="Tahoma" panose="020B0604030504040204" pitchFamily="34" charset="0"/>
            </a:endParaRPr>
          </a:p>
        </p:txBody>
      </p:sp>
    </p:spTree>
    <p:extLst>
      <p:ext uri="{BB962C8B-B14F-4D97-AF65-F5344CB8AC3E}">
        <p14:creationId xmlns:p14="http://schemas.microsoft.com/office/powerpoint/2010/main" val="2383128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37931725" indent="-37474525"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EEF3425-67C2-4514-B066-849292B40E76}" type="slidenum">
              <a:rPr lang="en-US" sz="1300" smtClean="0">
                <a:latin typeface="Tahoma" panose="020B0604030504040204" pitchFamily="34" charset="0"/>
              </a:rPr>
              <a:pPr/>
              <a:t>9</a:t>
            </a:fld>
            <a:endParaRPr lang="en-US" sz="1300">
              <a:latin typeface="Tahoma" panose="020B0604030504040204" pitchFamily="34" charset="0"/>
            </a:endParaRPr>
          </a:p>
        </p:txBody>
      </p:sp>
    </p:spTree>
    <p:extLst>
      <p:ext uri="{BB962C8B-B14F-4D97-AF65-F5344CB8AC3E}">
        <p14:creationId xmlns:p14="http://schemas.microsoft.com/office/powerpoint/2010/main" val="89051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6" name="Footer Placeholder 4"/>
          <p:cNvSpPr>
            <a:spLocks noGrp="1"/>
          </p:cNvSpPr>
          <p:nvPr>
            <p:ph type="ftr" sz="quarter" idx="15"/>
          </p:nvPr>
        </p:nvSpPr>
        <p:spPr/>
        <p:txBody>
          <a:bodyPr/>
          <a:lstStyle>
            <a:lvl1pPr eaLnBrk="0" hangingPunct="0">
              <a:defRPr dirty="0"/>
            </a:lvl1pPr>
          </a:lstStyle>
          <a:p>
            <a:pPr>
              <a:defRPr/>
            </a:pPr>
            <a:r>
              <a:rPr lang="en-US" altLang="en-US"/>
              <a:t>Footer TBD</a:t>
            </a:r>
            <a:endParaRPr lang="en-US" altLang="en-US" dirty="0"/>
          </a:p>
        </p:txBody>
      </p:sp>
      <p:sp>
        <p:nvSpPr>
          <p:cNvPr id="7" name="Slide Number Placeholder 5"/>
          <p:cNvSpPr>
            <a:spLocks noGrp="1"/>
          </p:cNvSpPr>
          <p:nvPr>
            <p:ph type="sldNum" sz="quarter" idx="16"/>
          </p:nvPr>
        </p:nvSpPr>
        <p:spPr/>
        <p:txBody>
          <a:bodyPr/>
          <a:lstStyle>
            <a:lvl1pPr eaLnBrk="0" hangingPunct="0">
              <a:defRPr b="1"/>
            </a:lvl1pPr>
          </a:lstStyle>
          <a:p>
            <a:pPr>
              <a:defRPr/>
            </a:pPr>
            <a:fld id="{13CBBFF1-FDFB-4FBE-BFB1-12CD324803D3}" type="slidenum">
              <a:rPr lang="en-US" altLang="en-US" smtClean="0"/>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Slide Number Placeholder 5"/>
          <p:cNvSpPr>
            <a:spLocks noGrp="1"/>
          </p:cNvSpPr>
          <p:nvPr>
            <p:ph type="sldNum" sz="quarter" idx="10"/>
          </p:nvPr>
        </p:nvSpPr>
        <p:spPr/>
        <p:txBody>
          <a:bodyPr/>
          <a:lstStyle>
            <a:lvl1pPr eaLnBrk="0" hangingPunct="0">
              <a:defRPr b="1"/>
            </a:lvl1pPr>
          </a:lstStyle>
          <a:p>
            <a:pPr>
              <a:defRPr/>
            </a:pPr>
            <a:fld id="{115E942A-6D57-4C31-9132-E9F26A69E2AF}" type="slidenum">
              <a:rPr lang="en-US" altLang="en-US" smtClean="0"/>
              <a:pPr>
                <a:defRPr/>
              </a:pPr>
              <a:t>‹#›</a:t>
            </a:fld>
            <a:endParaRPr lang="en-US" altLang="en-US"/>
          </a:p>
        </p:txBody>
      </p:sp>
      <p:sp>
        <p:nvSpPr>
          <p:cNvPr id="8" name="Footer Placeholder 4"/>
          <p:cNvSpPr>
            <a:spLocks noGrp="1"/>
          </p:cNvSpPr>
          <p:nvPr>
            <p:ph type="ftr" sz="quarter" idx="11"/>
          </p:nvPr>
        </p:nvSpPr>
        <p:spPr/>
        <p:txBody>
          <a:bodyPr/>
          <a:lstStyle>
            <a:lvl1pPr eaLnBrk="0" hangingPunct="0">
              <a:defRPr dirty="0"/>
            </a:lvl1pPr>
          </a:lstStyle>
          <a:p>
            <a:pPr>
              <a:defRPr/>
            </a:pPr>
            <a:r>
              <a:rPr lang="en-US" altLang="en-US"/>
              <a:t>Footer TBD</a:t>
            </a:r>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Case)">
    <p:spTree>
      <p:nvGrpSpPr>
        <p:cNvPr id="1" name=""/>
        <p:cNvGrpSpPr/>
        <p:nvPr/>
      </p:nvGrpSpPr>
      <p:grpSpPr>
        <a:xfrm>
          <a:off x="0" y="0"/>
          <a:ext cx="0" cy="0"/>
          <a:chOff x="0" y="0"/>
          <a:chExt cx="0" cy="0"/>
        </a:xfrm>
      </p:grpSpPr>
      <p:sp>
        <p:nvSpPr>
          <p:cNvPr id="7" name="Rectangle 6"/>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lvl1pPr>
              <a:defRPr/>
            </a:lvl1pPr>
          </a:lstStyle>
          <a:p>
            <a:r>
              <a:rPr lang="en-US" altLang="zh-TW"/>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8"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9" name="Footer Placeholder 4"/>
          <p:cNvSpPr>
            <a:spLocks noGrp="1"/>
          </p:cNvSpPr>
          <p:nvPr>
            <p:ph type="ftr" sz="quarter" idx="11"/>
          </p:nvPr>
        </p:nvSpPr>
        <p:spPr/>
        <p:txBody>
          <a:bodyPr/>
          <a:lstStyle>
            <a:lvl1pPr eaLnBrk="0" hangingPunct="0">
              <a:defRPr dirty="0"/>
            </a:lvl1pPr>
          </a:lstStyle>
          <a:p>
            <a:pPr>
              <a:defRPr/>
            </a:pPr>
            <a:r>
              <a:rPr lang="en-US" altLang="en-US"/>
              <a:t>Footer TBD</a:t>
            </a:r>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Slide Number Placeholder 5"/>
          <p:cNvSpPr>
            <a:spLocks noGrp="1"/>
          </p:cNvSpPr>
          <p:nvPr>
            <p:ph type="sldNum" sz="quarter" idx="10"/>
          </p:nvPr>
        </p:nvSpPr>
        <p:spPr/>
        <p:txBody>
          <a:bodyPr/>
          <a:lstStyle>
            <a:lvl1pPr eaLnBrk="0" hangingPunct="0">
              <a:defRPr b="1"/>
            </a:lvl1pPr>
          </a:lstStyle>
          <a:p>
            <a:pPr>
              <a:defRPr/>
            </a:pPr>
            <a:fld id="{315E9AFD-F812-4B7C-9364-00DC22051B08}" type="slidenum">
              <a:rPr lang="en-US" altLang="en-US" smtClean="0"/>
              <a:pPr>
                <a:defRPr/>
              </a:pPr>
              <a:t>‹#›</a:t>
            </a:fld>
            <a:endParaRPr lang="en-US" altLang="en-US"/>
          </a:p>
        </p:txBody>
      </p:sp>
      <p:sp>
        <p:nvSpPr>
          <p:cNvPr id="4" name="Footer Placeholder 4"/>
          <p:cNvSpPr>
            <a:spLocks noGrp="1"/>
          </p:cNvSpPr>
          <p:nvPr>
            <p:ph type="ftr" sz="quarter" idx="11"/>
          </p:nvPr>
        </p:nvSpPr>
        <p:spPr/>
        <p:txBody>
          <a:bodyPr/>
          <a:lstStyle>
            <a:lvl1pPr eaLnBrk="0" hangingPunct="0">
              <a:defRPr dirty="0"/>
            </a:lvl1pPr>
          </a:lstStyle>
          <a:p>
            <a:pPr>
              <a:defRPr/>
            </a:pPr>
            <a:r>
              <a:rPr lang="en-US" altLang="en-US"/>
              <a:t>Footer TBD</a:t>
            </a:r>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Title Only (Case)">
    <p:spTree>
      <p:nvGrpSpPr>
        <p:cNvPr id="1" name=""/>
        <p:cNvGrpSpPr/>
        <p:nvPr/>
      </p:nvGrpSpPr>
      <p:grpSpPr>
        <a:xfrm>
          <a:off x="0" y="0"/>
          <a:ext cx="0" cy="0"/>
          <a:chOff x="0" y="0"/>
          <a:chExt cx="0" cy="0"/>
        </a:xfrm>
      </p:grpSpPr>
      <p:sp>
        <p:nvSpPr>
          <p:cNvPr id="3" name="Rectangle 2"/>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a:t>Click to edit Master title style</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a:t>Footer TBD</a:t>
            </a:r>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eaLnBrk="0" hangingPunct="0">
              <a:defRPr b="1"/>
            </a:lvl1pPr>
          </a:lstStyle>
          <a:p>
            <a:pPr>
              <a:defRPr/>
            </a:pPr>
            <a:fld id="{9D872A7E-2B3C-4E24-917C-D58E6D5AD492}" type="slidenum">
              <a:rPr lang="en-US" altLang="en-US" smtClean="0"/>
              <a:pPr>
                <a:defRPr/>
              </a:pPr>
              <a:t>‹#›</a:t>
            </a:fld>
            <a:endParaRPr lang="en-US" altLang="en-US"/>
          </a:p>
        </p:txBody>
      </p:sp>
      <p:sp>
        <p:nvSpPr>
          <p:cNvPr id="3" name="Footer Placeholder 4"/>
          <p:cNvSpPr>
            <a:spLocks noGrp="1"/>
          </p:cNvSpPr>
          <p:nvPr>
            <p:ph type="ftr" sz="quarter" idx="11"/>
          </p:nvPr>
        </p:nvSpPr>
        <p:spPr/>
        <p:txBody>
          <a:bodyPr/>
          <a:lstStyle>
            <a:lvl1pPr eaLnBrk="0" hangingPunct="0">
              <a:defRPr dirty="0"/>
            </a:lvl1pPr>
          </a:lstStyle>
          <a:p>
            <a:pPr>
              <a:defRPr/>
            </a:pPr>
            <a:r>
              <a:rPr lang="en-US" altLang="en-US"/>
              <a:t>Footer TBD</a:t>
            </a:r>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otally_Blank">
    <p:spTree>
      <p:nvGrpSpPr>
        <p:cNvPr id="1" name=""/>
        <p:cNvGrpSpPr/>
        <p:nvPr/>
      </p:nvGrpSpPr>
      <p:grpSpPr>
        <a:xfrm>
          <a:off x="0" y="0"/>
          <a:ext cx="0" cy="0"/>
          <a:chOff x="0" y="0"/>
          <a:chExt cx="0" cy="0"/>
        </a:xfrm>
      </p:grpSpPr>
      <p:sp>
        <p:nvSpPr>
          <p:cNvPr id="4" name="Rectangle 3"/>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C10E1CBE-FE12-49A0-8850-DFCFCD53F034}"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r>
              <a:rPr lang="en-US" altLang="en-US"/>
              <a:t>Footer TBD</a:t>
            </a:r>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a:t>Click icon to add picture</a:t>
            </a:r>
            <a:endParaRPr lang="zh-TW"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DF2B3A63-C5C6-497F-BE3F-3783B2C81E88}"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r>
              <a:rPr lang="en-US" altLang="en-US"/>
              <a:t>Footer TBD</a:t>
            </a:r>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3D93BDC-27BE-4DE9-9063-415E5F206F5F}"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a:t>Footer TBD</a:t>
            </a:r>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EECCD2C6-855C-4D38-A45B-CD6FE2F3B99D}"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a:t>Footer TBD</a:t>
            </a:r>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Picture 11"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5" name="Footer Placeholder 4"/>
          <p:cNvSpPr>
            <a:spLocks noGrp="1"/>
          </p:cNvSpPr>
          <p:nvPr>
            <p:ph type="ftr" sz="quarter" idx="10"/>
          </p:nvPr>
        </p:nvSpPr>
        <p:spPr/>
        <p:txBody>
          <a:bodyPr/>
          <a:lstStyle>
            <a:lvl1pPr eaLnBrk="0" hangingPunct="0">
              <a:defRPr dirty="0"/>
            </a:lvl1pPr>
          </a:lstStyle>
          <a:p>
            <a:pPr>
              <a:defRPr/>
            </a:pPr>
            <a:r>
              <a:rPr lang="en-US" altLang="en-US"/>
              <a:t>Footer TBD</a:t>
            </a:r>
            <a:endParaRPr lang="en-US" altLang="en-US" dirty="0"/>
          </a:p>
        </p:txBody>
      </p:sp>
      <p:sp>
        <p:nvSpPr>
          <p:cNvPr id="6" name="Slide Number Placeholder 5"/>
          <p:cNvSpPr>
            <a:spLocks noGrp="1"/>
          </p:cNvSpPr>
          <p:nvPr>
            <p:ph type="sldNum" sz="quarter" idx="11"/>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Footer Placeholder 4"/>
          <p:cNvSpPr>
            <a:spLocks noGrp="1"/>
          </p:cNvSpPr>
          <p:nvPr>
            <p:ph type="ftr" sz="quarter" idx="15"/>
          </p:nvPr>
        </p:nvSpPr>
        <p:spPr/>
        <p:txBody>
          <a:bodyPr/>
          <a:lstStyle>
            <a:lvl1pPr>
              <a:defRPr dirty="0"/>
            </a:lvl1pPr>
          </a:lstStyle>
          <a:p>
            <a:pPr>
              <a:defRPr/>
            </a:pPr>
            <a:r>
              <a:rPr lang="en-US" altLang="en-US"/>
              <a:t>Footer TBD</a:t>
            </a:r>
            <a:endParaRPr lang="en-US" altLang="en-US" dirty="0"/>
          </a:p>
        </p:txBody>
      </p:sp>
      <p:sp>
        <p:nvSpPr>
          <p:cNvPr id="6" name="Slide Number Placeholder 5"/>
          <p:cNvSpPr>
            <a:spLocks noGrp="1"/>
          </p:cNvSpPr>
          <p:nvPr>
            <p:ph type="sldNum" sz="quarter" idx="16"/>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4" name="Footer Placeholder 4"/>
          <p:cNvSpPr>
            <a:spLocks noGrp="1"/>
          </p:cNvSpPr>
          <p:nvPr>
            <p:ph type="ftr" sz="quarter" idx="10"/>
          </p:nvPr>
        </p:nvSpPr>
        <p:spPr/>
        <p:txBody>
          <a:bodyPr/>
          <a:lstStyle>
            <a:lvl1pPr>
              <a:defRPr dirty="0"/>
            </a:lvl1pPr>
          </a:lstStyle>
          <a:p>
            <a:pPr>
              <a:defRPr/>
            </a:pPr>
            <a:r>
              <a:rPr lang="en-US" altLang="en-US"/>
              <a:t>Footer TBD</a:t>
            </a:r>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6175" cy="1143000"/>
          </a:xfrm>
        </p:spPr>
        <p:txBody>
          <a:bodyPr/>
          <a:lstStyle/>
          <a:p>
            <a:r>
              <a:rPr lang="en-US" altLang="zh-TW"/>
              <a:t>Click to edit Master title style</a:t>
            </a:r>
            <a:endParaRPr lang="zh-TW" altLang="en-US"/>
          </a:p>
        </p:txBody>
      </p:sp>
      <p:sp>
        <p:nvSpPr>
          <p:cNvPr id="3" name="Content Placeholder 2"/>
          <p:cNvSpPr>
            <a:spLocks noGrp="1"/>
          </p:cNvSpPr>
          <p:nvPr>
            <p:ph sz="quarter" idx="1"/>
          </p:nvPr>
        </p:nvSpPr>
        <p:spPr>
          <a:xfrm>
            <a:off x="1182688" y="2017713"/>
            <a:ext cx="38100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quarter" idx="2"/>
          </p:nvPr>
        </p:nvSpPr>
        <p:spPr>
          <a:xfrm>
            <a:off x="5145088" y="2017713"/>
            <a:ext cx="38100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p:cNvSpPr>
            <a:spLocks noGrp="1"/>
          </p:cNvSpPr>
          <p:nvPr>
            <p:ph type="body" sz="half" idx="3"/>
          </p:nvPr>
        </p:nvSpPr>
        <p:spPr>
          <a:xfrm>
            <a:off x="1182688" y="4151313"/>
            <a:ext cx="77724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Slide Number Placeholder 5"/>
          <p:cNvSpPr>
            <a:spLocks noGrp="1"/>
          </p:cNvSpPr>
          <p:nvPr>
            <p:ph type="sldNum" sz="quarter" idx="10"/>
          </p:nvPr>
        </p:nvSpPr>
        <p:spPr/>
        <p:txBody>
          <a:bodyPr/>
          <a:lstStyle>
            <a:lvl1pPr>
              <a:defRPr/>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ltLang="en-US"/>
              <a:t>Footer TBD</a:t>
            </a:r>
            <a:endParaRPr lang="en-US"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p:cNvSpPr>
            <a:spLocks noGrp="1"/>
          </p:cNvSpPr>
          <p:nvPr>
            <p:ph type="body" sz="half" idx="2"/>
          </p:nvPr>
        </p:nvSpPr>
        <p:spPr>
          <a:xfrm>
            <a:off x="4648200" y="1600200"/>
            <a:ext cx="4038600" cy="4525963"/>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ltLang="zh-TW"/>
              <a:t>Footer TBD</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B332919-1449-4065-B940-9F502B4188D7}" type="slidenum">
              <a:rPr lang="en-US" altLang="zh-TW"/>
              <a:pPr/>
              <a:t>‹#›</a:t>
            </a:fld>
            <a:endParaRPr lang="en-US" altLang="zh-TW"/>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1219200" y="1447800"/>
            <a:ext cx="35814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447800"/>
            <a:ext cx="35814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a:latin typeface="Times New Roman" charset="0"/>
                <a:ea typeface="宋体" charset="-122"/>
              </a:rPr>
              <a:t>6-</a:t>
            </a:r>
            <a:fld id="{0808716D-1EAB-4845-A902-52F0D3A01853}" type="slidenum">
              <a:rPr lang="en-US" altLang="zh-CN" sz="1000" smtClean="0">
                <a:latin typeface="Times New Roman" charset="0"/>
                <a:ea typeface="宋体" charset="-122"/>
              </a:rPr>
              <a:pPr algn="r" eaLnBrk="1" hangingPunct="1">
                <a:defRPr/>
              </a:pPr>
              <a:t>‹#›</a:t>
            </a:fld>
            <a:endParaRPr lang="en-US" altLang="zh-CN" sz="1000" dirty="0">
              <a:latin typeface="Times New Roman" charset="0"/>
              <a:ea typeface="宋体" charset="-122"/>
            </a:endParaRPr>
          </a:p>
        </p:txBody>
      </p:sp>
    </p:spTree>
    <p:extLst>
      <p:ext uri="{BB962C8B-B14F-4D97-AF65-F5344CB8AC3E}">
        <p14:creationId xmlns:p14="http://schemas.microsoft.com/office/powerpoint/2010/main" val="279485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Click to edit Master title style</a:t>
            </a:r>
            <a:endParaRPr lang="zh-TW" altLang="en-US" dirty="0"/>
          </a:p>
        </p:txBody>
      </p:sp>
      <p:sp>
        <p:nvSpPr>
          <p:cNvPr id="3" name="Content Placeholder 2"/>
          <p:cNvSpPr>
            <a:spLocks noGrp="1"/>
          </p:cNvSpPr>
          <p:nvPr>
            <p:ph idx="1"/>
          </p:nvPr>
        </p:nvSpPr>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D43D14F-EA8B-43E4-B169-114B5BB83D25}"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a:t>Footer TBD</a:t>
            </a:r>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arge Image with Small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sz="3200"/>
            </a:lvl1pPr>
          </a:lstStyle>
          <a:p>
            <a:r>
              <a:rPr lang="en-US" altLang="zh-TW" dirty="0"/>
              <a:t>Click to edit Master title style</a:t>
            </a:r>
            <a:endParaRPr lang="zh-TW" altLang="en-US" dirty="0"/>
          </a:p>
        </p:txBody>
      </p:sp>
      <p:sp>
        <p:nvSpPr>
          <p:cNvPr id="3" name="Content Placeholder 2"/>
          <p:cNvSpPr>
            <a:spLocks noGrp="1"/>
          </p:cNvSpPr>
          <p:nvPr>
            <p:ph idx="1"/>
          </p:nvPr>
        </p:nvSpPr>
        <p:spPr>
          <a:xfrm>
            <a:off x="457200" y="838201"/>
            <a:ext cx="8229600" cy="5029200"/>
          </a:xfrm>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a:t>Footer TBD</a:t>
            </a:r>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Case)">
    <p:spTree>
      <p:nvGrpSpPr>
        <p:cNvPr id="1" name=""/>
        <p:cNvGrpSpPr/>
        <p:nvPr/>
      </p:nvGrpSpPr>
      <p:grpSpPr>
        <a:xfrm>
          <a:off x="0" y="0"/>
          <a:ext cx="0" cy="0"/>
          <a:chOff x="0" y="0"/>
          <a:chExt cx="0" cy="0"/>
        </a:xfrm>
      </p:grpSpPr>
      <p:sp>
        <p:nvSpPr>
          <p:cNvPr id="4" name="Rectangle 3"/>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idx="1"/>
          </p:nvPr>
        </p:nvSpPr>
        <p:spPr>
          <a:xfrm>
            <a:off x="457200" y="1600201"/>
            <a:ext cx="8229600" cy="4343400"/>
          </a:xfrm>
        </p:spPr>
        <p:txBody>
          <a:bodyPr>
            <a:normAutofit/>
          </a:bodyPr>
          <a:lstStyle>
            <a:lvl1pPr>
              <a:lnSpc>
                <a:spcPct val="150000"/>
              </a:lnSpc>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Slide Number Placeholder 5"/>
          <p:cNvSpPr>
            <a:spLocks noGrp="1"/>
          </p:cNvSpPr>
          <p:nvPr>
            <p:ph type="sldNum" sz="quarter" idx="10"/>
          </p:nvPr>
        </p:nvSpPr>
        <p:spPr/>
        <p:txBody>
          <a:bodyPr/>
          <a:lstStyle>
            <a:lvl1pPr eaLnBrk="0" hangingPunct="0">
              <a:defRPr>
                <a:ea typeface="新細明體" pitchFamily="18" charset="-120"/>
              </a:defRPr>
            </a:lvl1pPr>
          </a:lstStyle>
          <a:p>
            <a:pPr>
              <a:defRPr/>
            </a:pPr>
            <a:fld id="{2CE9EA79-D759-4BF4-BF62-9B02F9F90E52}"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ea typeface="新細明體" pitchFamily="18" charset="-120"/>
              </a:defRPr>
            </a:lvl1pPr>
          </a:lstStyle>
          <a:p>
            <a:pPr>
              <a:defRPr/>
            </a:pPr>
            <a:r>
              <a:rPr lang="en-US" altLang="en-US"/>
              <a:t>Footer TBD</a:t>
            </a:r>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a:bodyPr>
          <a:lstStyle>
            <a:lvl1pPr>
              <a:defRPr sz="2000"/>
            </a:lvl1pPr>
          </a:lstStyle>
          <a:p>
            <a:r>
              <a:rPr lang="en-US" altLang="zh-TW"/>
              <a:t>Click to edit Master title style</a:t>
            </a:r>
            <a:endParaRPr lang="zh-TW" altLang="en-US" dirty="0"/>
          </a:p>
        </p:txBody>
      </p:sp>
      <p:sp>
        <p:nvSpPr>
          <p:cNvPr id="3" name="Content Placeholder 2"/>
          <p:cNvSpPr>
            <a:spLocks noGrp="1"/>
          </p:cNvSpPr>
          <p:nvPr>
            <p:ph idx="1"/>
          </p:nvPr>
        </p:nvSpPr>
        <p:spPr>
          <a:xfrm>
            <a:off x="457200" y="2214554"/>
            <a:ext cx="8229600" cy="3911609"/>
          </a:xfrm>
        </p:spPr>
        <p:txBody>
          <a:bodyPr>
            <a:normAutofit/>
          </a:bodyPr>
          <a:lstStyle>
            <a:lvl1pPr>
              <a:lnSpc>
                <a:spcPct val="150000"/>
              </a:lnSpc>
              <a:defRPr sz="2000" i="1"/>
            </a:lvl1pPr>
            <a:lvl2pPr>
              <a:lnSpc>
                <a:spcPct val="150000"/>
              </a:lnSpc>
              <a:defRPr sz="1800" i="1"/>
            </a:lvl2pPr>
            <a:lvl3pPr>
              <a:lnSpc>
                <a:spcPct val="150000"/>
              </a:lnSpc>
              <a:defRPr sz="1600" i="1"/>
            </a:lvl3pPr>
            <a:lvl4pPr>
              <a:lnSpc>
                <a:spcPct val="150000"/>
              </a:lnSpc>
              <a:defRPr sz="1400" i="1"/>
            </a:lvl4pPr>
            <a:lvl5pPr>
              <a:lnSpc>
                <a:spcPct val="150000"/>
              </a:lnSpc>
              <a:defRPr sz="1400" i="1"/>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a:t>Footer TBD</a:t>
            </a:r>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Click to edit Master text styles</a:t>
            </a:r>
          </a:p>
        </p:txBody>
      </p:sp>
      <p:sp>
        <p:nvSpPr>
          <p:cNvPr id="4" name="Slide Number Placeholder 5"/>
          <p:cNvSpPr>
            <a:spLocks noGrp="1"/>
          </p:cNvSpPr>
          <p:nvPr>
            <p:ph type="sldNum" sz="quarter" idx="10"/>
          </p:nvPr>
        </p:nvSpPr>
        <p:spPr/>
        <p:txBody>
          <a:bodyPr/>
          <a:lstStyle>
            <a:lvl1pPr eaLnBrk="0" hangingPunct="0">
              <a:defRPr b="1"/>
            </a:lvl1pPr>
          </a:lstStyle>
          <a:p>
            <a:pPr>
              <a:defRPr/>
            </a:pPr>
            <a:fld id="{5D928B4D-4329-436D-BD2A-453B1197F68B}"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a:t>Footer TBD</a:t>
            </a:r>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Click to edit Master title style</a:t>
            </a:r>
            <a:endParaRPr lang="zh-TW" altLang="en-US" dirty="0"/>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Slide Number Placeholder 5"/>
          <p:cNvSpPr>
            <a:spLocks noGrp="1"/>
          </p:cNvSpPr>
          <p:nvPr>
            <p:ph type="sldNum" sz="quarter" idx="10"/>
          </p:nvPr>
        </p:nvSpPr>
        <p:spPr/>
        <p:txBody>
          <a:bodyPr/>
          <a:lstStyle>
            <a:lvl1pPr eaLnBrk="0" hangingPunct="0">
              <a:defRPr b="1"/>
            </a:lvl1pPr>
          </a:lstStyle>
          <a:p>
            <a:pPr>
              <a:defRPr/>
            </a:pPr>
            <a:fld id="{382BB6AC-7C61-4F0C-83C5-FA657B2ECCA1}"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r>
              <a:rPr lang="en-US" altLang="en-US"/>
              <a:t>Footer TBD</a:t>
            </a:r>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Case)">
    <p:spTree>
      <p:nvGrpSpPr>
        <p:cNvPr id="1" name=""/>
        <p:cNvGrpSpPr/>
        <p:nvPr/>
      </p:nvGrpSpPr>
      <p:grpSpPr>
        <a:xfrm>
          <a:off x="0" y="0"/>
          <a:ext cx="0" cy="0"/>
          <a:chOff x="0" y="0"/>
          <a:chExt cx="0" cy="0"/>
        </a:xfrm>
      </p:grpSpPr>
      <p:sp>
        <p:nvSpPr>
          <p:cNvPr id="5" name="Rectangle 4"/>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457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Content Placeholder 3"/>
          <p:cNvSpPr>
            <a:spLocks noGrp="1"/>
          </p:cNvSpPr>
          <p:nvPr>
            <p:ph sz="half" idx="2"/>
          </p:nvPr>
        </p:nvSpPr>
        <p:spPr>
          <a:xfrm>
            <a:off x="4648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eaLnBrk="0" hangingPunct="0">
              <a:defRPr dirty="0"/>
            </a:lvl1pPr>
          </a:lstStyle>
          <a:p>
            <a:pPr>
              <a:defRPr/>
            </a:pPr>
            <a:r>
              <a:rPr lang="en-US" altLang="en-US"/>
              <a:t>Footer TBD</a:t>
            </a: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C:\Users\Wolfgang\Documents\EdPres\HKUST Master Slide Banner dark and transparent copy.gif"/>
          <p:cNvPicPr>
            <a:picLocks noChangeAspect="1" noChangeArrowheads="1"/>
          </p:cNvPicPr>
          <p:nvPr/>
        </p:nvPicPr>
        <p:blipFill>
          <a:blip r:embed="rId26" cstate="print"/>
          <a:srcRect r="6250"/>
          <a:stretch>
            <a:fillRect/>
          </a:stretch>
        </p:blipFill>
        <p:spPr bwMode="auto">
          <a:xfrm>
            <a:off x="0" y="6172200"/>
            <a:ext cx="9144000" cy="685800"/>
          </a:xfrm>
          <a:prstGeom prst="rect">
            <a:avLst/>
          </a:prstGeom>
          <a:noFill/>
          <a:ln w="9525">
            <a:noFill/>
            <a:miter lim="800000"/>
            <a:headEnd/>
            <a:tailEnd/>
          </a:ln>
        </p:spPr>
      </p:pic>
      <p:pic>
        <p:nvPicPr>
          <p:cNvPr id="3075" name="Picture 2" descr="C:\Users\Wolfgang\Documents\EdPres\HKUST Master Slide Banner dark and transparent copy.gif"/>
          <p:cNvPicPr>
            <a:picLocks noChangeAspect="1" noChangeArrowheads="1"/>
          </p:cNvPicPr>
          <p:nvPr/>
        </p:nvPicPr>
        <p:blipFill>
          <a:blip r:embed="rId26" cstate="print"/>
          <a:srcRect r="6250"/>
          <a:stretch>
            <a:fillRect/>
          </a:stretch>
        </p:blipFill>
        <p:spPr bwMode="auto">
          <a:xfrm>
            <a:off x="0" y="6172200"/>
            <a:ext cx="9144000" cy="685800"/>
          </a:xfrm>
          <a:prstGeom prst="rect">
            <a:avLst/>
          </a:prstGeom>
          <a:noFill/>
          <a:ln w="9525">
            <a:noFill/>
            <a:miter lim="800000"/>
            <a:headEnd/>
            <a:tailEnd/>
          </a:ln>
        </p:spPr>
      </p:pic>
      <p:sp>
        <p:nvSpPr>
          <p:cNvPr id="307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dirty="0"/>
              <a:t>Click to edit Master title style</a:t>
            </a:r>
            <a:endParaRPr lang="zh-TW" altLang="en-US" dirty="0"/>
          </a:p>
        </p:txBody>
      </p:sp>
      <p:sp>
        <p:nvSpPr>
          <p:cNvPr id="307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Slide Number Placeholder 5"/>
          <p:cNvSpPr>
            <a:spLocks noGrp="1"/>
          </p:cNvSpPr>
          <p:nvPr>
            <p:ph type="sldNum" sz="quarter" idx="4"/>
          </p:nvPr>
        </p:nvSpPr>
        <p:spPr>
          <a:xfrm>
            <a:off x="8239125" y="6586538"/>
            <a:ext cx="919163" cy="2936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002060"/>
                </a:solidFill>
                <a:latin typeface="Calibri" pitchFamily="34" charset="0"/>
              </a:defRPr>
            </a:lvl1pPr>
          </a:lstStyle>
          <a:p>
            <a:pPr>
              <a:defRPr/>
            </a:pPr>
            <a:fld id="{2CE9EA79-D759-4BF4-BF62-9B02F9F90E52}" type="slidenum">
              <a:rPr lang="en-US" altLang="en-US" smtClean="0"/>
              <a:pPr>
                <a:defRPr/>
              </a:pPr>
              <a:t>‹#›</a:t>
            </a:fld>
            <a:endParaRPr lang="en-US" altLang="en-US"/>
          </a:p>
        </p:txBody>
      </p:sp>
      <p:sp>
        <p:nvSpPr>
          <p:cNvPr id="10" name="Footer Placeholder 4"/>
          <p:cNvSpPr txBox="1">
            <a:spLocks/>
          </p:cNvSpPr>
          <p:nvPr/>
        </p:nvSpPr>
        <p:spPr>
          <a:xfrm>
            <a:off x="2000250" y="6542088"/>
            <a:ext cx="5929313" cy="357187"/>
          </a:xfrm>
          <a:prstGeom prst="rect">
            <a:avLst/>
          </a:prstGeom>
        </p:spPr>
        <p:txBody>
          <a:bodyPr anchor="ctr"/>
          <a:lstStyle/>
          <a:p>
            <a:pPr algn="ctr">
              <a:defRPr/>
            </a:pPr>
            <a:r>
              <a:rPr lang="en-US" altLang="zh-TW" sz="1200" dirty="0">
                <a:solidFill>
                  <a:srgbClr val="002060"/>
                </a:solidFill>
                <a:latin typeface="Calibri" pitchFamily="34" charset="0"/>
              </a:rPr>
              <a:t>© Prof Veronique Lafon-Vinais – All Rights Reserved</a:t>
            </a:r>
            <a:r>
              <a:rPr lang="en-US" altLang="zh-TW" sz="1200" b="1" dirty="0">
                <a:solidFill>
                  <a:srgbClr val="002060"/>
                </a:solidFill>
                <a:latin typeface="Calibri" pitchFamily="34" charset="0"/>
              </a:rPr>
              <a:t> </a:t>
            </a:r>
            <a:endParaRPr lang="zh-TW" altLang="en-US" sz="1200" b="1" dirty="0">
              <a:solidFill>
                <a:srgbClr val="002060"/>
              </a:solidFill>
              <a:latin typeface="Calibri" pitchFamily="34" charset="0"/>
            </a:endParaRPr>
          </a:p>
        </p:txBody>
      </p:sp>
      <p:sp>
        <p:nvSpPr>
          <p:cNvPr id="5" name="Footer Placeholder 4"/>
          <p:cNvSpPr>
            <a:spLocks noGrp="1"/>
          </p:cNvSpPr>
          <p:nvPr>
            <p:ph type="ftr" sz="quarter" idx="3"/>
          </p:nvPr>
        </p:nvSpPr>
        <p:spPr>
          <a:xfrm>
            <a:off x="1989138" y="6143625"/>
            <a:ext cx="7154862" cy="427038"/>
          </a:xfrm>
          <a:prstGeom prst="rect">
            <a:avLst/>
          </a:prstGeom>
        </p:spPr>
        <p:txBody>
          <a:bodyPr vert="horz" wrap="square" lIns="91440" tIns="45720" rIns="91440" bIns="45720" numCol="1" anchor="ctr" anchorCtr="0" compatLnSpc="1">
            <a:prstTxWarp prst="textNoShape">
              <a:avLst/>
            </a:prstTxWarp>
          </a:bodyPr>
          <a:lstStyle>
            <a:lvl1pPr eaLnBrk="1" hangingPunct="1">
              <a:defRPr sz="2000" b="1" dirty="0">
                <a:solidFill>
                  <a:srgbClr val="002060"/>
                </a:solidFill>
                <a:latin typeface="Calibri" pitchFamily="34" charset="0"/>
              </a:defRPr>
            </a:lvl1pPr>
          </a:lstStyle>
          <a:p>
            <a:pPr>
              <a:defRPr/>
            </a:pPr>
            <a:r>
              <a:rPr lang="en-US" altLang="en-US"/>
              <a:t>Footer TBD</a:t>
            </a:r>
            <a:endParaRPr lang="en-US" altLang="en-US"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701" r:id="rId22"/>
    <p:sldLayoutId id="2147483702" r:id="rId23"/>
    <p:sldLayoutId id="2147483703" r:id="rId24"/>
  </p:sldLayoutIdLst>
  <p:hf hdr="0" ftr="0" dt="0"/>
  <p:txStyles>
    <p:titleStyle>
      <a:lvl1pPr algn="l" rtl="0" eaLnBrk="1" fontAlgn="base" hangingPunct="1">
        <a:spcBef>
          <a:spcPct val="0"/>
        </a:spcBef>
        <a:spcAft>
          <a:spcPct val="0"/>
        </a:spcAft>
        <a:defRPr sz="3200" b="1" kern="1200">
          <a:solidFill>
            <a:srgbClr val="17375E"/>
          </a:solidFill>
          <a:latin typeface="+mj-lt"/>
          <a:ea typeface="新細明體" charset="-120"/>
          <a:cs typeface="+mj-cs"/>
        </a:defRPr>
      </a:lvl1pPr>
      <a:lvl2pPr algn="l" rtl="0" eaLnBrk="1" fontAlgn="base" hangingPunct="1">
        <a:spcBef>
          <a:spcPct val="0"/>
        </a:spcBef>
        <a:spcAft>
          <a:spcPct val="0"/>
        </a:spcAft>
        <a:defRPr sz="4000" b="1">
          <a:solidFill>
            <a:srgbClr val="17375E"/>
          </a:solidFill>
          <a:latin typeface="Calibri" pitchFamily="34" charset="0"/>
          <a:ea typeface="新細明體" charset="-120"/>
        </a:defRPr>
      </a:lvl2pPr>
      <a:lvl3pPr algn="l" rtl="0" eaLnBrk="1" fontAlgn="base" hangingPunct="1">
        <a:spcBef>
          <a:spcPct val="0"/>
        </a:spcBef>
        <a:spcAft>
          <a:spcPct val="0"/>
        </a:spcAft>
        <a:defRPr sz="4000" b="1">
          <a:solidFill>
            <a:srgbClr val="17375E"/>
          </a:solidFill>
          <a:latin typeface="Calibri" pitchFamily="34" charset="0"/>
          <a:ea typeface="新細明體" charset="-120"/>
        </a:defRPr>
      </a:lvl3pPr>
      <a:lvl4pPr algn="l" rtl="0" eaLnBrk="1" fontAlgn="base" hangingPunct="1">
        <a:spcBef>
          <a:spcPct val="0"/>
        </a:spcBef>
        <a:spcAft>
          <a:spcPct val="0"/>
        </a:spcAft>
        <a:defRPr sz="4000" b="1">
          <a:solidFill>
            <a:srgbClr val="17375E"/>
          </a:solidFill>
          <a:latin typeface="Calibri" pitchFamily="34" charset="0"/>
          <a:ea typeface="新細明體" charset="-120"/>
        </a:defRPr>
      </a:lvl4pPr>
      <a:lvl5pPr algn="l" rtl="0" eaLnBrk="1" fontAlgn="base" hangingPunct="1">
        <a:spcBef>
          <a:spcPct val="0"/>
        </a:spcBef>
        <a:spcAft>
          <a:spcPct val="0"/>
        </a:spcAft>
        <a:defRPr sz="4000" b="1">
          <a:solidFill>
            <a:srgbClr val="17375E"/>
          </a:solidFill>
          <a:latin typeface="Calibri" pitchFamily="34" charset="0"/>
          <a:ea typeface="新細明體" charset="-120"/>
        </a:defRPr>
      </a:lvl5pPr>
      <a:lvl6pPr marL="457200" algn="l" rtl="0" eaLnBrk="1" fontAlgn="base" hangingPunct="1">
        <a:spcBef>
          <a:spcPct val="0"/>
        </a:spcBef>
        <a:spcAft>
          <a:spcPct val="0"/>
        </a:spcAft>
        <a:defRPr sz="4000" b="1">
          <a:solidFill>
            <a:schemeClr val="tx1"/>
          </a:solidFill>
          <a:latin typeface="Calibri" pitchFamily="34" charset="0"/>
          <a:ea typeface="新細明體" charset="-120"/>
        </a:defRPr>
      </a:lvl6pPr>
      <a:lvl7pPr marL="914400" algn="l" rtl="0" eaLnBrk="1" fontAlgn="base" hangingPunct="1">
        <a:spcBef>
          <a:spcPct val="0"/>
        </a:spcBef>
        <a:spcAft>
          <a:spcPct val="0"/>
        </a:spcAft>
        <a:defRPr sz="4000" b="1">
          <a:solidFill>
            <a:schemeClr val="tx1"/>
          </a:solidFill>
          <a:latin typeface="Calibri" pitchFamily="34" charset="0"/>
          <a:ea typeface="新細明體" charset="-120"/>
        </a:defRPr>
      </a:lvl7pPr>
      <a:lvl8pPr marL="1371600" algn="l" rtl="0" eaLnBrk="1" fontAlgn="base" hangingPunct="1">
        <a:spcBef>
          <a:spcPct val="0"/>
        </a:spcBef>
        <a:spcAft>
          <a:spcPct val="0"/>
        </a:spcAft>
        <a:defRPr sz="4000" b="1">
          <a:solidFill>
            <a:schemeClr val="tx1"/>
          </a:solidFill>
          <a:latin typeface="Calibri" pitchFamily="34" charset="0"/>
          <a:ea typeface="新細明體" charset="-120"/>
        </a:defRPr>
      </a:lvl8pPr>
      <a:lvl9pPr marL="1828800" algn="l" rtl="0" eaLnBrk="1" fontAlgn="base" hangingPunct="1">
        <a:spcBef>
          <a:spcPct val="0"/>
        </a:spcBef>
        <a:spcAft>
          <a:spcPct val="0"/>
        </a:spcAft>
        <a:defRPr sz="4000" b="1">
          <a:solidFill>
            <a:schemeClr val="tx1"/>
          </a:solidFill>
          <a:latin typeface="Calibri" pitchFamily="34" charset="0"/>
          <a:ea typeface="新細明體" charset="-120"/>
        </a:defRPr>
      </a:lvl9pPr>
    </p:titleStyle>
    <p:bodyStyle>
      <a:lvl1pPr marL="342900" indent="-342900" algn="l" rtl="0" eaLnBrk="1" fontAlgn="base" hangingPunct="1">
        <a:lnSpc>
          <a:spcPct val="150000"/>
        </a:lnSpc>
        <a:spcBef>
          <a:spcPct val="20000"/>
        </a:spcBef>
        <a:spcAft>
          <a:spcPct val="0"/>
        </a:spcAft>
        <a:buClr>
          <a:srgbClr val="953735"/>
        </a:buClr>
        <a:buSzPct val="100000"/>
        <a:buFont typeface="Wingdings 2" pitchFamily="18" charset="2"/>
        <a:buChar char="¡"/>
        <a:defRPr sz="2000" kern="1200">
          <a:solidFill>
            <a:schemeClr val="tx1"/>
          </a:solidFill>
          <a:latin typeface="+mn-lt"/>
          <a:ea typeface="新細明體" charset="-120"/>
          <a:cs typeface="+mn-cs"/>
        </a:defRPr>
      </a:lvl1pPr>
      <a:lvl2pPr marL="742950" indent="-285750" algn="l" rtl="0" eaLnBrk="1" fontAlgn="base" hangingPunct="1">
        <a:lnSpc>
          <a:spcPct val="150000"/>
        </a:lnSpc>
        <a:spcBef>
          <a:spcPct val="20000"/>
        </a:spcBef>
        <a:spcAft>
          <a:spcPct val="0"/>
        </a:spcAft>
        <a:buClr>
          <a:srgbClr val="953735"/>
        </a:buClr>
        <a:buFont typeface="Arial" charset="0"/>
        <a:buChar char="–"/>
        <a:defRPr kern="1200">
          <a:solidFill>
            <a:schemeClr val="tx1"/>
          </a:solidFill>
          <a:latin typeface="+mn-lt"/>
          <a:ea typeface="新細明體" charset="-120"/>
          <a:cs typeface="+mn-cs"/>
        </a:defRPr>
      </a:lvl2pPr>
      <a:lvl3pPr marL="1143000" indent="-228600" algn="l" rtl="0" eaLnBrk="1" fontAlgn="base" hangingPunct="1">
        <a:lnSpc>
          <a:spcPct val="150000"/>
        </a:lnSpc>
        <a:spcBef>
          <a:spcPct val="20000"/>
        </a:spcBef>
        <a:spcAft>
          <a:spcPct val="0"/>
        </a:spcAft>
        <a:buClr>
          <a:srgbClr val="953735"/>
        </a:buClr>
        <a:buFont typeface="Arial" charset="0"/>
        <a:buChar char="•"/>
        <a:defRPr sz="1600" kern="1200">
          <a:solidFill>
            <a:schemeClr val="tx1"/>
          </a:solidFill>
          <a:latin typeface="+mn-lt"/>
          <a:ea typeface="新細明體" charset="-120"/>
          <a:cs typeface="+mn-cs"/>
        </a:defRPr>
      </a:lvl3pPr>
      <a:lvl4pPr marL="1600200" indent="-228600" algn="l" rtl="0" eaLnBrk="1" fontAlgn="base" hangingPunct="1">
        <a:lnSpc>
          <a:spcPct val="150000"/>
        </a:lnSpc>
        <a:spcBef>
          <a:spcPct val="20000"/>
        </a:spcBef>
        <a:spcAft>
          <a:spcPct val="0"/>
        </a:spcAft>
        <a:buFont typeface="Arial" charset="0"/>
        <a:buChar char="–"/>
        <a:defRPr sz="1400" kern="1200">
          <a:solidFill>
            <a:schemeClr val="tx1"/>
          </a:solidFill>
          <a:latin typeface="+mn-lt"/>
          <a:ea typeface="新細明體" charset="-120"/>
          <a:cs typeface="+mn-cs"/>
        </a:defRPr>
      </a:lvl4pPr>
      <a:lvl5pPr marL="2057400" indent="-228600" algn="l" rtl="0" eaLnBrk="1" fontAlgn="base" hangingPunct="1">
        <a:lnSpc>
          <a:spcPct val="150000"/>
        </a:lnSpc>
        <a:spcBef>
          <a:spcPct val="20000"/>
        </a:spcBef>
        <a:spcAft>
          <a:spcPct val="0"/>
        </a:spcAft>
        <a:buClr>
          <a:srgbClr val="953735"/>
        </a:buClr>
        <a:buFont typeface="Arial" charset="0"/>
        <a:buChar char="»"/>
        <a:defRPr sz="1400" kern="1200">
          <a:solidFill>
            <a:schemeClr val="tx1"/>
          </a:solidFill>
          <a:latin typeface="+mn-lt"/>
          <a:ea typeface="新細明體"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endal.files.wordpress.com/2014/01/figure-8-csd.pn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7.png"/><Relationship Id="rId5" Type="http://schemas.openxmlformats.org/officeDocument/2006/relationships/image" Target="../media/image10.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1.emf"/><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22.w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23.wmf"/><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vmlDrawing" Target="../drawings/vmlDrawing7.vml"/><Relationship Id="rId5" Type="http://schemas.openxmlformats.org/officeDocument/2006/relationships/image" Target="../media/image24.wmf"/><Relationship Id="rId4" Type="http://schemas.openxmlformats.org/officeDocument/2006/relationships/oleObject" Target="../embeddings/oleObject7.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image" Target="../media/image28.wmf"/><Relationship Id="rId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3" Type="http://schemas.openxmlformats.org/officeDocument/2006/relationships/hyperlink" Target="http://www.google.com/finance?cid=671410"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reuters.com/article/us-snap-ipo-idUSKBN1683BP?utm_source=Twitter&amp;utm_medium=Social"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finance.yahoo.com/quote/SNA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XRJBZIQrQAY"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youtube.com/watch?v=G_IK0Q1FC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ctrTitle"/>
          </p:nvPr>
        </p:nvSpPr>
        <p:spPr/>
        <p:txBody>
          <a:bodyPr/>
          <a:lstStyle/>
          <a:p>
            <a:r>
              <a:rPr lang="en-US" altLang="zh-TW" sz="3200" b="0" dirty="0">
                <a:ea typeface="PMingLiU" pitchFamily="18" charset="-120"/>
              </a:rPr>
              <a:t>FINA 1303</a:t>
            </a:r>
            <a:br>
              <a:rPr lang="en-US" altLang="zh-TW" sz="4400" dirty="0">
                <a:ea typeface="PMingLiU" pitchFamily="18" charset="-120"/>
              </a:rPr>
            </a:br>
            <a:r>
              <a:rPr lang="en-US" altLang="zh-TW" sz="4400" dirty="0">
                <a:ea typeface="PMingLiU" pitchFamily="18" charset="-120"/>
              </a:rPr>
              <a:t>PRICING OF FINANCIAL ASSETS</a:t>
            </a:r>
            <a:br>
              <a:rPr lang="en-US" altLang="zh-TW" sz="4400" dirty="0">
                <a:ea typeface="PMingLiU" pitchFamily="18" charset="-120"/>
              </a:rPr>
            </a:br>
            <a:endParaRPr lang="en-US" altLang="zh-TW" sz="4400" dirty="0">
              <a:ea typeface="PMingLiU" pitchFamily="18" charset="-120"/>
            </a:endParaRPr>
          </a:p>
        </p:txBody>
      </p:sp>
      <p:sp>
        <p:nvSpPr>
          <p:cNvPr id="3078" name="Rectangle 3"/>
          <p:cNvSpPr>
            <a:spLocks noGrp="1" noChangeArrowheads="1"/>
          </p:cNvSpPr>
          <p:nvPr>
            <p:ph type="body" sz="quarter" idx="14"/>
          </p:nvPr>
        </p:nvSpPr>
        <p:spPr/>
        <p:txBody>
          <a:bodyPr/>
          <a:lstStyle/>
          <a:p>
            <a:pPr lvl="0" eaLnBrk="0" hangingPunct="0">
              <a:defRPr/>
            </a:pPr>
            <a:r>
              <a:rPr lang="en-US" altLang="zh-TW" b="1" dirty="0">
                <a:solidFill>
                  <a:prstClr val="black"/>
                </a:solidFill>
              </a:rPr>
              <a:t>Veronique Lafon-Vinais</a:t>
            </a:r>
          </a:p>
          <a:p>
            <a:pPr eaLnBrk="0" hangingPunct="0">
              <a:defRPr/>
            </a:pPr>
            <a:r>
              <a:rPr lang="fr-FR" altLang="zh-TW" dirty="0" err="1"/>
              <a:t>Associate</a:t>
            </a:r>
            <a:r>
              <a:rPr lang="fr-FR" altLang="zh-TW" dirty="0"/>
              <a:t> </a:t>
            </a:r>
            <a:r>
              <a:rPr lang="en-US" altLang="zh-TW" dirty="0"/>
              <a:t>Professor of Business</a:t>
            </a:r>
            <a:r>
              <a:rPr lang="fr-FR" altLang="zh-TW" dirty="0"/>
              <a:t> Education</a:t>
            </a:r>
            <a:r>
              <a:rPr lang="en-US" altLang="zh-TW" dirty="0"/>
              <a:t> </a:t>
            </a:r>
            <a:r>
              <a:rPr lang="en-US" altLang="zh-TW" dirty="0">
                <a:solidFill>
                  <a:srgbClr val="595959"/>
                </a:solidFill>
              </a:rPr>
              <a:t>- Department of Finance</a:t>
            </a:r>
            <a:endParaRPr lang="zh-TW" altLang="en-US" dirty="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731"/>
            <a:ext cx="8229600" cy="1143000"/>
          </a:xfrm>
        </p:spPr>
        <p:txBody>
          <a:bodyPr/>
          <a:lstStyle/>
          <a:p>
            <a:r>
              <a:rPr lang="en-US" dirty="0"/>
              <a:t>How trades work</a:t>
            </a:r>
          </a:p>
        </p:txBody>
      </p:sp>
      <p:pic>
        <p:nvPicPr>
          <p:cNvPr id="454658" name="Picture 2" descr="Figure 8 csd">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358151" y="1274731"/>
            <a:ext cx="6427698" cy="4681506"/>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7"/>
          <p:cNvSpPr txBox="1">
            <a:spLocks/>
          </p:cNvSpPr>
          <p:nvPr/>
        </p:nvSpPr>
        <p:spPr>
          <a:xfrm>
            <a:off x="1905000" y="6264275"/>
            <a:ext cx="5562600" cy="365125"/>
          </a:xfrm>
          <a:prstGeom prst="rect">
            <a:avLst/>
          </a:prstGeom>
        </p:spPr>
        <p:txBody>
          <a:bodyPr/>
          <a:lstStyle/>
          <a:p>
            <a:pPr lvl="0"/>
            <a:r>
              <a:rPr kumimoji="0" lang="en-US" sz="1800" b="0" i="0" u="none" strike="noStrike" kern="1200" cap="none" spc="0" normalizeH="0" baseline="0" noProof="0" dirty="0">
                <a:ln>
                  <a:noFill/>
                </a:ln>
                <a:solidFill>
                  <a:schemeClr val="tx1"/>
                </a:solidFill>
                <a:effectLst/>
                <a:uLnTx/>
                <a:uFillTx/>
                <a:latin typeface="+mn-lt"/>
                <a:ea typeface="+mn-ea"/>
                <a:cs typeface="+mn-cs"/>
              </a:rPr>
              <a:t>Stock Trades</a:t>
            </a:r>
          </a:p>
        </p:txBody>
      </p:sp>
      <p:sp>
        <p:nvSpPr>
          <p:cNvPr id="3" name="Slide Number Placeholder 2"/>
          <p:cNvSpPr>
            <a:spLocks noGrp="1"/>
          </p:cNvSpPr>
          <p:nvPr>
            <p:ph type="sldNum" sz="quarter" idx="10"/>
          </p:nvPr>
        </p:nvSpPr>
        <p:spPr/>
        <p:txBody>
          <a:bodyPr/>
          <a:lstStyle/>
          <a:p>
            <a:pPr>
              <a:defRPr/>
            </a:pPr>
            <a:fld id="{DD43D14F-EA8B-43E4-B169-114B5BB83D25}" type="slidenum">
              <a:rPr lang="en-US" altLang="en-US" smtClean="0"/>
              <a:pPr>
                <a:defRPr/>
              </a:pPr>
              <a:t>10</a:t>
            </a:fld>
            <a:endParaRPr lang="en-US" altLang="en-US"/>
          </a:p>
        </p:txBody>
      </p:sp>
    </p:spTree>
    <p:extLst>
      <p:ext uri="{BB962C8B-B14F-4D97-AF65-F5344CB8AC3E}">
        <p14:creationId xmlns:p14="http://schemas.microsoft.com/office/powerpoint/2010/main" val="937979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a:t>Equity Valuation: the Dividend-Discount Model “DDM” </a:t>
            </a:r>
          </a:p>
        </p:txBody>
      </p:sp>
      <p:sp>
        <p:nvSpPr>
          <p:cNvPr id="79874" name="Rectangle 6"/>
          <p:cNvSpPr>
            <a:spLocks noGrp="1" noChangeArrowheads="1"/>
          </p:cNvSpPr>
          <p:nvPr>
            <p:ph type="body" idx="1"/>
          </p:nvPr>
        </p:nvSpPr>
        <p:spPr>
          <a:xfrm>
            <a:off x="457200" y="1752600"/>
            <a:ext cx="8229600" cy="4373563"/>
          </a:xfrm>
        </p:spPr>
        <p:txBody>
          <a:bodyPr>
            <a:normAutofit/>
          </a:bodyPr>
          <a:lstStyle/>
          <a:p>
            <a:r>
              <a:rPr lang="en-US" altLang="en-US" sz="2400" dirty="0"/>
              <a:t>How do we value listed shares or stocks?</a:t>
            </a:r>
          </a:p>
          <a:p>
            <a:r>
              <a:rPr lang="en-US" altLang="en-US" sz="2400" dirty="0"/>
              <a:t>We will apply what we learned from DCF to cash flows arising from shares/stocks</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11</a:t>
            </a:fld>
            <a:endParaRPr lang="en-US" altLang="en-US"/>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452673" y="105339"/>
            <a:ext cx="8229600" cy="1143000"/>
          </a:xfrm>
        </p:spPr>
        <p:txBody>
          <a:bodyPr/>
          <a:lstStyle/>
          <a:p>
            <a:r>
              <a:rPr lang="en-US" altLang="en-US" sz="4000" dirty="0"/>
              <a:t>DDM</a:t>
            </a:r>
          </a:p>
        </p:txBody>
      </p:sp>
      <p:sp>
        <p:nvSpPr>
          <p:cNvPr id="79874" name="Rectangle 6"/>
          <p:cNvSpPr>
            <a:spLocks noGrp="1" noChangeArrowheads="1"/>
          </p:cNvSpPr>
          <p:nvPr>
            <p:ph type="body" idx="1"/>
          </p:nvPr>
        </p:nvSpPr>
        <p:spPr>
          <a:xfrm>
            <a:off x="457200" y="1143000"/>
            <a:ext cx="8229600" cy="4830763"/>
          </a:xfrm>
        </p:spPr>
        <p:txBody>
          <a:bodyPr>
            <a:normAutofit fontScale="85000" lnSpcReduction="10000"/>
          </a:bodyPr>
          <a:lstStyle/>
          <a:p>
            <a:r>
              <a:rPr lang="en-US" altLang="en-US" sz="2400" dirty="0"/>
              <a:t>With a </a:t>
            </a:r>
            <a:r>
              <a:rPr lang="en-US" altLang="en-US" sz="2400" b="1" dirty="0"/>
              <a:t>1 year time horizon</a:t>
            </a:r>
            <a:r>
              <a:rPr lang="en-US" altLang="en-US" sz="2400" dirty="0"/>
              <a:t>, an investor buys a listed stock today (time=0) at market price </a:t>
            </a:r>
            <a:r>
              <a:rPr lang="en-US" altLang="en-US" sz="2400" b="1" dirty="0">
                <a:solidFill>
                  <a:schemeClr val="accent1"/>
                </a:solidFill>
              </a:rPr>
              <a:t>P</a:t>
            </a:r>
            <a:r>
              <a:rPr lang="en-US" altLang="en-US" sz="2400" b="1" baseline="-25000" dirty="0">
                <a:solidFill>
                  <a:schemeClr val="accent1"/>
                </a:solidFill>
              </a:rPr>
              <a:t>0</a:t>
            </a:r>
            <a:r>
              <a:rPr lang="en-US" altLang="en-US" sz="2400" dirty="0"/>
              <a:t>, gets a dividend </a:t>
            </a:r>
            <a:r>
              <a:rPr lang="en-US" altLang="en-US" sz="2400" b="1" dirty="0">
                <a:solidFill>
                  <a:schemeClr val="accent1"/>
                </a:solidFill>
              </a:rPr>
              <a:t>Div</a:t>
            </a:r>
            <a:r>
              <a:rPr lang="en-US" altLang="en-US" sz="2400" b="1" baseline="-25000" dirty="0">
                <a:solidFill>
                  <a:schemeClr val="accent1"/>
                </a:solidFill>
              </a:rPr>
              <a:t>1</a:t>
            </a:r>
            <a:r>
              <a:rPr lang="en-US" altLang="en-US" sz="2400" dirty="0"/>
              <a:t> after 1 year and sells the stock at then market price </a:t>
            </a:r>
            <a:r>
              <a:rPr lang="en-US" altLang="en-US" sz="2400" b="1" dirty="0">
                <a:solidFill>
                  <a:schemeClr val="accent1"/>
                </a:solidFill>
              </a:rPr>
              <a:t>P</a:t>
            </a:r>
            <a:r>
              <a:rPr lang="en-US" altLang="en-US" sz="2400" b="1" baseline="-25000" dirty="0">
                <a:solidFill>
                  <a:schemeClr val="accent1"/>
                </a:solidFill>
              </a:rPr>
              <a:t>1</a:t>
            </a:r>
            <a:r>
              <a:rPr lang="en-US" altLang="en-US" sz="2400" dirty="0"/>
              <a:t>,</a:t>
            </a:r>
          </a:p>
          <a:p>
            <a:r>
              <a:rPr lang="en-US" altLang="en-US" sz="2400" dirty="0"/>
              <a:t>So the cash flows consist of </a:t>
            </a:r>
            <a:r>
              <a:rPr lang="en-US" altLang="en-US" sz="2400" b="1" dirty="0">
                <a:solidFill>
                  <a:schemeClr val="accent1"/>
                </a:solidFill>
              </a:rPr>
              <a:t>Div</a:t>
            </a:r>
            <a:r>
              <a:rPr lang="en-US" altLang="en-US" sz="2400" b="1" baseline="-25000" dirty="0">
                <a:solidFill>
                  <a:schemeClr val="accent1"/>
                </a:solidFill>
              </a:rPr>
              <a:t>1 </a:t>
            </a:r>
            <a:r>
              <a:rPr lang="en-US" altLang="en-US" sz="2400" dirty="0"/>
              <a:t>the dividend</a:t>
            </a:r>
          </a:p>
          <a:p>
            <a:pPr marL="0" indent="0">
              <a:buNone/>
            </a:pPr>
            <a:r>
              <a:rPr lang="en-US" altLang="en-US" sz="2400" dirty="0"/>
              <a:t>      and </a:t>
            </a:r>
            <a:r>
              <a:rPr lang="en-US" altLang="en-US" sz="2400" b="1" dirty="0">
                <a:solidFill>
                  <a:schemeClr val="accent1"/>
                </a:solidFill>
              </a:rPr>
              <a:t>P</a:t>
            </a:r>
            <a:r>
              <a:rPr lang="en-US" altLang="en-US" sz="2400" b="1" baseline="-25000" dirty="0">
                <a:solidFill>
                  <a:schemeClr val="accent1"/>
                </a:solidFill>
              </a:rPr>
              <a:t>1 </a:t>
            </a:r>
            <a:r>
              <a:rPr lang="en-US" altLang="en-US" sz="2400" dirty="0"/>
              <a:t>the sale price of the stock</a:t>
            </a:r>
          </a:p>
          <a:p>
            <a:r>
              <a:rPr lang="en-US" altLang="en-US" sz="2400" dirty="0"/>
              <a:t>Discounting the cash flows with the expected return </a:t>
            </a:r>
            <a:r>
              <a:rPr lang="en-US" altLang="en-US" sz="2400" b="1" dirty="0" err="1">
                <a:solidFill>
                  <a:schemeClr val="accent1"/>
                </a:solidFill>
              </a:rPr>
              <a:t>r</a:t>
            </a:r>
            <a:r>
              <a:rPr lang="en-US" altLang="en-US" sz="2400" b="1" baseline="-25000" dirty="0" err="1">
                <a:solidFill>
                  <a:schemeClr val="accent1"/>
                </a:solidFill>
              </a:rPr>
              <a:t>E</a:t>
            </a:r>
            <a:r>
              <a:rPr lang="en-US" altLang="en-US" sz="2400" dirty="0"/>
              <a:t> leads to:</a:t>
            </a:r>
          </a:p>
          <a:p>
            <a:endParaRPr lang="en-US" altLang="en-US" sz="2400" dirty="0"/>
          </a:p>
          <a:p>
            <a:endParaRPr lang="en-US" altLang="en-US" sz="2400" dirty="0"/>
          </a:p>
          <a:p>
            <a:r>
              <a:rPr lang="en-US" altLang="en-US" sz="2400" dirty="0"/>
              <a:t>Notice that the price of the stock </a:t>
            </a:r>
            <a:r>
              <a:rPr lang="en-US" altLang="en-US" sz="2400" b="1" dirty="0">
                <a:solidFill>
                  <a:schemeClr val="accent1"/>
                </a:solidFill>
              </a:rPr>
              <a:t>P</a:t>
            </a:r>
            <a:r>
              <a:rPr lang="en-US" altLang="en-US" sz="2400" b="1" baseline="-25000" dirty="0">
                <a:solidFill>
                  <a:schemeClr val="accent1"/>
                </a:solidFill>
              </a:rPr>
              <a:t>0 </a:t>
            </a:r>
            <a:r>
              <a:rPr lang="en-US" altLang="en-US" sz="2400" dirty="0"/>
              <a:t>is the PV of the expected cash flows from the stock (we are simply applying what we learned in DCF !)</a:t>
            </a:r>
          </a:p>
          <a:p>
            <a:pPr>
              <a:buNone/>
            </a:pPr>
            <a:endParaRPr lang="en-US" altLang="en-US" sz="2400" dirty="0"/>
          </a:p>
          <a:p>
            <a:endParaRPr lang="en-US" altLang="en-US" sz="2400" dirty="0"/>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12</a:t>
            </a:fld>
            <a:endParaRPr lang="en-US" altLang="en-US"/>
          </a:p>
        </p:txBody>
      </p:sp>
      <p:pic>
        <p:nvPicPr>
          <p:cNvPr id="1028" name="Picture 4"/>
          <p:cNvPicPr>
            <a:picLocks noChangeAspect="1" noChangeArrowheads="1"/>
          </p:cNvPicPr>
          <p:nvPr/>
        </p:nvPicPr>
        <p:blipFill>
          <a:blip r:embed="rId3" cstate="print"/>
          <a:srcRect/>
          <a:stretch>
            <a:fillRect/>
          </a:stretch>
        </p:blipFill>
        <p:spPr bwMode="auto">
          <a:xfrm>
            <a:off x="5867400" y="2334516"/>
            <a:ext cx="2667000" cy="1239694"/>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1543286" y="4278988"/>
            <a:ext cx="7138987" cy="792163"/>
          </a:xfrm>
          <a:prstGeom prst="rect">
            <a:avLst/>
          </a:prstGeom>
          <a:noFill/>
          <a:ln w="9525">
            <a:noFill/>
            <a:miter lim="800000"/>
            <a:headEnd/>
            <a:tailEnd/>
          </a:ln>
          <a:effectLst/>
        </p:spPr>
      </p:pic>
      <p:sp>
        <p:nvSpPr>
          <p:cNvPr id="8" name="Rectangle 7"/>
          <p:cNvSpPr/>
          <p:nvPr/>
        </p:nvSpPr>
        <p:spPr>
          <a:xfrm>
            <a:off x="1371600" y="4137025"/>
            <a:ext cx="1981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1"/>
          <p:cNvSpPr>
            <a:spLocks noGrp="1" noChangeArrowheads="1"/>
          </p:cNvSpPr>
          <p:nvPr>
            <p:ph type="title"/>
          </p:nvPr>
        </p:nvSpPr>
        <p:spPr>
          <a:xfrm>
            <a:off x="447981" y="69761"/>
            <a:ext cx="8229600" cy="1143000"/>
          </a:xfrm>
        </p:spPr>
        <p:txBody>
          <a:bodyPr/>
          <a:lstStyle/>
          <a:p>
            <a:r>
              <a:rPr lang="en-US" dirty="0"/>
              <a:t>DDM</a:t>
            </a:r>
          </a:p>
        </p:txBody>
      </p:sp>
      <p:sp>
        <p:nvSpPr>
          <p:cNvPr id="26627" name="Rectangle 12"/>
          <p:cNvSpPr>
            <a:spLocks noGrp="1" noChangeArrowheads="1"/>
          </p:cNvSpPr>
          <p:nvPr>
            <p:ph idx="1"/>
          </p:nvPr>
        </p:nvSpPr>
        <p:spPr>
          <a:xfrm>
            <a:off x="418557" y="990600"/>
            <a:ext cx="8229600" cy="4525963"/>
          </a:xfrm>
        </p:spPr>
        <p:txBody>
          <a:bodyPr/>
          <a:lstStyle/>
          <a:p>
            <a:r>
              <a:rPr lang="en-US" dirty="0"/>
              <a:t>Dividend Yields, Capital Gains, and Total Returns</a:t>
            </a:r>
          </a:p>
          <a:p>
            <a:pPr lvl="1"/>
            <a:r>
              <a:rPr lang="en-US" b="1" dirty="0"/>
              <a:t>Dividend Yield</a:t>
            </a:r>
            <a:r>
              <a:rPr lang="en-US" dirty="0"/>
              <a:t>: expected annual dividend of a stock divided by its current price = % return an investor expects to earn from the dividend paid by the stock</a:t>
            </a:r>
          </a:p>
          <a:p>
            <a:pPr lvl="1"/>
            <a:r>
              <a:rPr lang="en-US" b="1" dirty="0"/>
              <a:t>Capital Gain</a:t>
            </a:r>
            <a:r>
              <a:rPr lang="en-US" dirty="0"/>
              <a:t>: the amount by which the selling price of the stock exceeds the purchase price</a:t>
            </a:r>
          </a:p>
          <a:p>
            <a:pPr lvl="2"/>
            <a:r>
              <a:rPr lang="en-US" dirty="0"/>
              <a:t>Capital Gains Rate: capital gain as % of initial price of the stock</a:t>
            </a:r>
          </a:p>
          <a:p>
            <a:pPr lvl="1"/>
            <a:r>
              <a:rPr lang="en-US" b="1" dirty="0"/>
              <a:t>Total Return</a:t>
            </a:r>
            <a:r>
              <a:rPr lang="en-US" dirty="0"/>
              <a:t>: stock’s dividend yield plus capital gain rate</a:t>
            </a:r>
          </a:p>
          <a:p>
            <a:pPr lvl="1"/>
            <a:endParaRPr lang="en-US" dirty="0"/>
          </a:p>
          <a:p>
            <a:pPr lvl="1"/>
            <a:endParaRPr lang="en-US" dirty="0"/>
          </a:p>
        </p:txBody>
      </p:sp>
      <p:sp>
        <p:nvSpPr>
          <p:cNvPr id="2" name="Slide Number Placeholder 1"/>
          <p:cNvSpPr>
            <a:spLocks noGrp="1"/>
          </p:cNvSpPr>
          <p:nvPr>
            <p:ph type="sldNum" sz="quarter" idx="10"/>
          </p:nvPr>
        </p:nvSpPr>
        <p:spPr>
          <a:xfrm>
            <a:off x="8239125" y="6586538"/>
            <a:ext cx="919163" cy="293687"/>
          </a:xfrm>
        </p:spPr>
        <p:txBody>
          <a:bodyPr/>
          <a:lstStyle/>
          <a:p>
            <a:fld id="{79947206-A084-463E-B389-AE0EABF40FF9}" type="slidenum">
              <a:rPr lang="en-US" smtClean="0"/>
              <a:pPr/>
              <a:t>13</a:t>
            </a:fld>
            <a:endParaRPr lang="en-US" dirty="0"/>
          </a:p>
        </p:txBody>
      </p:sp>
      <p:pic>
        <p:nvPicPr>
          <p:cNvPr id="26629" name="Picture 5" descr="eq07_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1927" y="4609764"/>
            <a:ext cx="4395048" cy="118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65714" y="4572000"/>
            <a:ext cx="4592286"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extLst>
      <p:ext uri="{BB962C8B-B14F-4D97-AF65-F5344CB8AC3E}">
        <p14:creationId xmlns:p14="http://schemas.microsoft.com/office/powerpoint/2010/main" val="372012642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a:t>DDM</a:t>
            </a:r>
          </a:p>
        </p:txBody>
      </p:sp>
      <p:sp>
        <p:nvSpPr>
          <p:cNvPr id="79874" name="Rectangle 6"/>
          <p:cNvSpPr>
            <a:spLocks noGrp="1" noChangeArrowheads="1"/>
          </p:cNvSpPr>
          <p:nvPr>
            <p:ph type="body" idx="1"/>
          </p:nvPr>
        </p:nvSpPr>
        <p:spPr>
          <a:xfrm>
            <a:off x="457200" y="1143000"/>
            <a:ext cx="8229600" cy="4830763"/>
          </a:xfrm>
        </p:spPr>
        <p:txBody>
          <a:bodyPr>
            <a:normAutofit/>
          </a:bodyPr>
          <a:lstStyle/>
          <a:p>
            <a:r>
              <a:rPr lang="en-US" altLang="en-US" sz="2400" dirty="0"/>
              <a:t>So when buying that stock at </a:t>
            </a:r>
            <a:r>
              <a:rPr lang="en-US" altLang="en-US" sz="2400" b="1" dirty="0">
                <a:solidFill>
                  <a:schemeClr val="accent1"/>
                </a:solidFill>
              </a:rPr>
              <a:t>P</a:t>
            </a:r>
            <a:r>
              <a:rPr lang="en-US" altLang="en-US" sz="2400" b="1" baseline="-25000" dirty="0">
                <a:solidFill>
                  <a:schemeClr val="accent1"/>
                </a:solidFill>
              </a:rPr>
              <a:t>0</a:t>
            </a:r>
            <a:r>
              <a:rPr lang="en-US" altLang="en-US" sz="2400" dirty="0"/>
              <a:t>, the expected return </a:t>
            </a:r>
            <a:r>
              <a:rPr lang="en-US" altLang="en-US" sz="2400" b="1" dirty="0" err="1">
                <a:solidFill>
                  <a:schemeClr val="accent1"/>
                </a:solidFill>
              </a:rPr>
              <a:t>r</a:t>
            </a:r>
            <a:r>
              <a:rPr lang="en-US" altLang="en-US" sz="2400" b="1" baseline="-25000" dirty="0" err="1">
                <a:solidFill>
                  <a:schemeClr val="accent1"/>
                </a:solidFill>
              </a:rPr>
              <a:t>E</a:t>
            </a:r>
            <a:r>
              <a:rPr lang="en-US" altLang="en-US" sz="2400" dirty="0"/>
              <a:t> can be broken down as:</a:t>
            </a:r>
          </a:p>
          <a:p>
            <a:endParaRPr lang="en-US" altLang="en-US" sz="2400" dirty="0"/>
          </a:p>
          <a:p>
            <a:endParaRPr lang="en-US" altLang="en-US" sz="2400" dirty="0"/>
          </a:p>
          <a:p>
            <a:r>
              <a:rPr lang="en-US" altLang="en-US" sz="2400" dirty="0"/>
              <a:t>If </a:t>
            </a:r>
            <a:r>
              <a:rPr lang="en-US" altLang="en-US" sz="2400" b="1" dirty="0">
                <a:solidFill>
                  <a:srgbClr val="0070C0"/>
                </a:solidFill>
              </a:rPr>
              <a:t>expected Dividend Yield</a:t>
            </a:r>
            <a:r>
              <a:rPr lang="en-US" altLang="en-US" sz="2400" dirty="0"/>
              <a:t> </a:t>
            </a:r>
            <a:r>
              <a:rPr lang="en-US" altLang="en-US" sz="2400" b="1" dirty="0"/>
              <a:t>+</a:t>
            </a:r>
            <a:r>
              <a:rPr lang="en-US" altLang="en-US" sz="2400" dirty="0"/>
              <a:t> </a:t>
            </a:r>
            <a:r>
              <a:rPr lang="en-US" altLang="en-US" sz="2400" b="1" dirty="0">
                <a:solidFill>
                  <a:srgbClr val="0070C0"/>
                </a:solidFill>
              </a:rPr>
              <a:t>expected Capital Gain Return</a:t>
            </a:r>
            <a:r>
              <a:rPr lang="en-US" altLang="en-US" sz="2400" dirty="0"/>
              <a:t> </a:t>
            </a:r>
            <a:r>
              <a:rPr lang="en-US" altLang="en-US" sz="2400" b="1" dirty="0">
                <a:solidFill>
                  <a:schemeClr val="accent1"/>
                </a:solidFill>
                <a:sym typeface="Symbol"/>
              </a:rPr>
              <a:t></a:t>
            </a:r>
            <a:r>
              <a:rPr lang="en-US" altLang="en-US" sz="2400" dirty="0"/>
              <a:t> </a:t>
            </a:r>
            <a:r>
              <a:rPr lang="en-US" altLang="en-US" sz="2400" b="1" dirty="0">
                <a:solidFill>
                  <a:srgbClr val="0070C0"/>
                </a:solidFill>
              </a:rPr>
              <a:t>expected return (hurdle rate) of the investor</a:t>
            </a:r>
            <a:r>
              <a:rPr lang="en-US" altLang="en-US" sz="2400" dirty="0"/>
              <a:t>, then the investor should buy that stock.</a:t>
            </a:r>
          </a:p>
          <a:p>
            <a:pPr>
              <a:buNone/>
            </a:pPr>
            <a:endParaRPr lang="en-US" altLang="en-US" sz="2400" dirty="0"/>
          </a:p>
          <a:p>
            <a:endParaRPr lang="en-US" altLang="en-US" sz="2400" dirty="0"/>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14</a:t>
            </a:fld>
            <a:endParaRPr lang="en-US" altLang="en-US"/>
          </a:p>
        </p:txBody>
      </p:sp>
      <p:pic>
        <p:nvPicPr>
          <p:cNvPr id="3074" name="Picture 2"/>
          <p:cNvPicPr>
            <a:picLocks noChangeAspect="1" noChangeArrowheads="1"/>
          </p:cNvPicPr>
          <p:nvPr/>
        </p:nvPicPr>
        <p:blipFill>
          <a:blip r:embed="rId3" cstate="print"/>
          <a:srcRect/>
          <a:stretch>
            <a:fillRect/>
          </a:stretch>
        </p:blipFill>
        <p:spPr bwMode="auto">
          <a:xfrm>
            <a:off x="1001713" y="2362200"/>
            <a:ext cx="7138987" cy="7937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1014413" y="3124200"/>
            <a:ext cx="7138987" cy="469900"/>
          </a:xfrm>
          <a:prstGeom prst="rect">
            <a:avLst/>
          </a:prstGeom>
          <a:noFill/>
          <a:ln w="9525">
            <a:solidFill>
              <a:schemeClr val="tx2"/>
            </a:solidFill>
            <a:miter lim="800000"/>
            <a:headEnd/>
            <a:tailEnd/>
          </a:ln>
          <a:effectLst/>
        </p:spPr>
      </p:pic>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Example: Stock Prices and Returns</a:t>
            </a:r>
            <a:endParaRPr lang="zh-TW" altLang="en-US" dirty="0"/>
          </a:p>
        </p:txBody>
      </p:sp>
      <p:sp>
        <p:nvSpPr>
          <p:cNvPr id="3" name="Content Placeholder 2"/>
          <p:cNvSpPr>
            <a:spLocks noGrp="1"/>
          </p:cNvSpPr>
          <p:nvPr>
            <p:ph idx="1"/>
          </p:nvPr>
        </p:nvSpPr>
        <p:spPr/>
        <p:txBody>
          <a:bodyPr/>
          <a:lstStyle/>
          <a:p>
            <a:r>
              <a:rPr lang="en-US" altLang="zh-TW" dirty="0"/>
              <a:t>Suppose you expect Funky Gold Company (FGC) to pay an annual </a:t>
            </a:r>
            <a:r>
              <a:rPr lang="en-US" altLang="zh-TW" b="1" dirty="0"/>
              <a:t>dividend</a:t>
            </a:r>
            <a:r>
              <a:rPr lang="en-US" altLang="zh-TW" dirty="0"/>
              <a:t> of </a:t>
            </a:r>
            <a:r>
              <a:rPr lang="en-US" altLang="zh-TW" b="1" dirty="0"/>
              <a:t>$0.56 </a:t>
            </a:r>
            <a:r>
              <a:rPr lang="en-US" altLang="zh-TW" dirty="0"/>
              <a:t>per share in the coming year and to trade at </a:t>
            </a:r>
            <a:r>
              <a:rPr lang="en-US" altLang="zh-TW" b="1" dirty="0"/>
              <a:t>$45.50 </a:t>
            </a:r>
            <a:r>
              <a:rPr lang="en-US" altLang="zh-TW" dirty="0"/>
              <a:t>per share </a:t>
            </a:r>
            <a:r>
              <a:rPr lang="en-US" altLang="zh-TW" b="1" dirty="0"/>
              <a:t>at the end of the year.  </a:t>
            </a:r>
          </a:p>
          <a:p>
            <a:r>
              <a:rPr lang="en-US" altLang="zh-TW" dirty="0"/>
              <a:t>If investments with equivalent risk to FGC’ stock have an expected return of </a:t>
            </a:r>
            <a:r>
              <a:rPr lang="en-US" altLang="zh-TW" b="1" dirty="0"/>
              <a:t>6.80%</a:t>
            </a:r>
            <a:r>
              <a:rPr lang="en-US" altLang="zh-TW" dirty="0"/>
              <a:t>, </a:t>
            </a:r>
            <a:r>
              <a:rPr lang="en-US" altLang="zh-TW" b="1" dirty="0"/>
              <a:t>what is the most you would pay today for FGC’s stock?  </a:t>
            </a:r>
          </a:p>
          <a:p>
            <a:r>
              <a:rPr lang="en-US" altLang="zh-TW" b="1" dirty="0"/>
              <a:t>What dividend yield and capital gain rate would you expect at this price?</a:t>
            </a:r>
          </a:p>
          <a:p>
            <a:endParaRPr lang="zh-TW" alt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15</a:t>
            </a:fld>
            <a:endParaRPr lang="en-US" altLang="en-US"/>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4"/>
          <p:cNvSpPr>
            <a:spLocks noGrp="1" noChangeArrowheads="1"/>
          </p:cNvSpPr>
          <p:nvPr>
            <p:ph type="title"/>
          </p:nvPr>
        </p:nvSpPr>
        <p:spPr/>
        <p:txBody>
          <a:bodyPr/>
          <a:lstStyle/>
          <a:p>
            <a:pPr eaLnBrk="1" hangingPunct="1"/>
            <a:r>
              <a:rPr lang="en-US" dirty="0"/>
              <a:t>Example : Stock Prices and Returns</a:t>
            </a:r>
          </a:p>
        </p:txBody>
      </p:sp>
      <p:sp>
        <p:nvSpPr>
          <p:cNvPr id="32771" name="Rectangle 25"/>
          <p:cNvSpPr>
            <a:spLocks noGrp="1" noChangeArrowheads="1"/>
          </p:cNvSpPr>
          <p:nvPr>
            <p:ph idx="1"/>
          </p:nvPr>
        </p:nvSpPr>
        <p:spPr/>
        <p:txBody>
          <a:bodyPr/>
          <a:lstStyle/>
          <a:p>
            <a:pPr eaLnBrk="1" hangingPunct="1">
              <a:buFontTx/>
              <a:buNone/>
            </a:pPr>
            <a:r>
              <a:rPr lang="en-US" dirty="0"/>
              <a:t>Solution:</a:t>
            </a:r>
          </a:p>
          <a:p>
            <a:pPr eaLnBrk="1" hangingPunct="1"/>
            <a:r>
              <a:rPr lang="en-US" sz="2000" dirty="0"/>
              <a:t>We solve for the beginning price we would pay now (</a:t>
            </a:r>
            <a:r>
              <a:rPr lang="en-US" sz="2000" b="1" dirty="0">
                <a:solidFill>
                  <a:schemeClr val="tx2">
                    <a:lumMod val="60000"/>
                    <a:lumOff val="40000"/>
                  </a:schemeClr>
                </a:solidFill>
              </a:rPr>
              <a:t>P</a:t>
            </a:r>
            <a:r>
              <a:rPr lang="en-US" sz="2000" b="1" baseline="-25000" dirty="0">
                <a:solidFill>
                  <a:schemeClr val="tx2">
                    <a:lumMod val="60000"/>
                    <a:lumOff val="40000"/>
                  </a:schemeClr>
                </a:solidFill>
              </a:rPr>
              <a:t>0</a:t>
            </a:r>
            <a:r>
              <a:rPr lang="en-US" sz="2000" dirty="0"/>
              <a:t>) given our expectations about dividends (</a:t>
            </a:r>
            <a:r>
              <a:rPr lang="en-US" sz="2000" b="1" dirty="0">
                <a:solidFill>
                  <a:schemeClr val="accent1"/>
                </a:solidFill>
              </a:rPr>
              <a:t>Div</a:t>
            </a:r>
            <a:r>
              <a:rPr lang="en-US" sz="2000" b="1" baseline="-25000" dirty="0">
                <a:solidFill>
                  <a:schemeClr val="accent1"/>
                </a:solidFill>
              </a:rPr>
              <a:t>1</a:t>
            </a:r>
            <a:r>
              <a:rPr lang="en-US" sz="2000" dirty="0"/>
              <a:t>=$0.56) and future price (</a:t>
            </a:r>
            <a:r>
              <a:rPr lang="en-US" sz="2000" b="1" dirty="0">
                <a:solidFill>
                  <a:schemeClr val="accent1"/>
                </a:solidFill>
              </a:rPr>
              <a:t>P</a:t>
            </a:r>
            <a:r>
              <a:rPr lang="en-US" sz="2000" b="1" baseline="-25000" dirty="0">
                <a:solidFill>
                  <a:schemeClr val="accent1"/>
                </a:solidFill>
              </a:rPr>
              <a:t>1</a:t>
            </a:r>
            <a:r>
              <a:rPr lang="en-US" sz="2000" dirty="0"/>
              <a:t>=$45.50) and the return we expect to earn to be willing to invest (</a:t>
            </a:r>
            <a:r>
              <a:rPr lang="en-US" sz="2000" b="1" dirty="0" err="1">
                <a:solidFill>
                  <a:schemeClr val="accent1"/>
                </a:solidFill>
              </a:rPr>
              <a:t>r</a:t>
            </a:r>
            <a:r>
              <a:rPr lang="en-US" sz="2000" b="1" baseline="-25000" dirty="0" err="1">
                <a:solidFill>
                  <a:schemeClr val="accent1"/>
                </a:solidFill>
              </a:rPr>
              <a:t>E</a:t>
            </a:r>
            <a:r>
              <a:rPr lang="en-US" sz="2000" dirty="0"/>
              <a:t>=0.068). </a:t>
            </a:r>
          </a:p>
          <a:p>
            <a:pPr eaLnBrk="1" hangingPunct="1"/>
            <a:endParaRPr lang="en-US" dirty="0"/>
          </a:p>
          <a:p>
            <a:pPr eaLnBrk="1" hangingPunct="1"/>
            <a:endParaRPr lang="en-US" sz="2000" dirty="0"/>
          </a:p>
          <a:p>
            <a:pPr eaLnBrk="1" hangingPunct="1"/>
            <a:r>
              <a:rPr lang="en-US" sz="2000" dirty="0"/>
              <a:t>We can calculate the dividend yield and capital gain rate</a:t>
            </a:r>
          </a:p>
        </p:txBody>
      </p:sp>
      <p:graphicFrame>
        <p:nvGraphicFramePr>
          <p:cNvPr id="32774" name="Object 10"/>
          <p:cNvGraphicFramePr>
            <a:graphicFrameLocks noChangeAspect="1"/>
          </p:cNvGraphicFramePr>
          <p:nvPr>
            <p:extLst>
              <p:ext uri="{D42A27DB-BD31-4B8C-83A1-F6EECF244321}">
                <p14:modId xmlns:p14="http://schemas.microsoft.com/office/powerpoint/2010/main" val="1029735918"/>
              </p:ext>
            </p:extLst>
          </p:nvPr>
        </p:nvGraphicFramePr>
        <p:xfrm>
          <a:off x="2819400" y="3581400"/>
          <a:ext cx="2205037" cy="1149350"/>
        </p:xfrm>
        <a:graphic>
          <a:graphicData uri="http://schemas.openxmlformats.org/presentationml/2006/ole">
            <mc:AlternateContent xmlns:mc="http://schemas.openxmlformats.org/markup-compatibility/2006">
              <mc:Choice xmlns:v="urn:schemas-microsoft-com:vml" Requires="v">
                <p:oleObj spid="_x0000_s1027" name="Equation" r:id="rId4" imgW="927100" imgH="482600" progId="">
                  <p:embed/>
                </p:oleObj>
              </mc:Choice>
              <mc:Fallback>
                <p:oleObj name="Equation" r:id="rId4" imgW="927100" imgH="482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581400"/>
                        <a:ext cx="2205037" cy="1149350"/>
                      </a:xfrm>
                      <a:prstGeom prst="rect">
                        <a:avLst/>
                      </a:prstGeom>
                      <a:noFill/>
                      <a:extLst>
                        <a:ext uri="{909E8E84-426E-40DD-AFC4-6F175D3DCCD1}">
                          <a14:hiddenFill xmlns:a14="http://schemas.microsoft.com/office/drawing/2010/main">
                            <a:solidFill>
                              <a:srgbClr val="FFF4DB"/>
                            </a:solidFill>
                          </a14:hiddenFill>
                        </a:ext>
                      </a:extLst>
                    </p:spPr>
                  </p:pic>
                </p:oleObj>
              </mc:Fallback>
            </mc:AlternateContent>
          </a:graphicData>
        </a:graphic>
      </p:graphicFrame>
      <p:sp>
        <p:nvSpPr>
          <p:cNvPr id="7"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16</a:t>
            </a:fld>
            <a:endParaRPr lang="en-US" altLang="en-US"/>
          </a:p>
        </p:txBody>
      </p:sp>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6"/>
          <p:cNvSpPr>
            <a:spLocks noGrp="1" noChangeArrowheads="1"/>
          </p:cNvSpPr>
          <p:nvPr>
            <p:ph type="title"/>
          </p:nvPr>
        </p:nvSpPr>
        <p:spPr/>
        <p:txBody>
          <a:bodyPr/>
          <a:lstStyle/>
          <a:p>
            <a:pPr eaLnBrk="1" hangingPunct="1"/>
            <a:r>
              <a:rPr lang="en-US" dirty="0"/>
              <a:t>Example : Stock Prices and Returns</a:t>
            </a:r>
          </a:p>
        </p:txBody>
      </p:sp>
      <p:sp>
        <p:nvSpPr>
          <p:cNvPr id="34819" name="Rectangle 27"/>
          <p:cNvSpPr>
            <a:spLocks noGrp="1" noChangeArrowheads="1"/>
          </p:cNvSpPr>
          <p:nvPr>
            <p:ph idx="1"/>
          </p:nvPr>
        </p:nvSpPr>
        <p:spPr/>
        <p:txBody>
          <a:bodyPr/>
          <a:lstStyle/>
          <a:p>
            <a:pPr eaLnBrk="1" hangingPunct="1">
              <a:buFontTx/>
              <a:buNone/>
            </a:pPr>
            <a:r>
              <a:rPr lang="en-US" dirty="0"/>
              <a:t>Execute:</a:t>
            </a:r>
          </a:p>
          <a:p>
            <a:pPr eaLnBrk="1" hangingPunct="1"/>
            <a:endParaRPr lang="en-US" dirty="0"/>
          </a:p>
          <a:p>
            <a:pPr eaLnBrk="1" hangingPunct="1"/>
            <a:endParaRPr lang="en-US" dirty="0"/>
          </a:p>
          <a:p>
            <a:pPr eaLnBrk="1" hangingPunct="1"/>
            <a:r>
              <a:rPr lang="en-US" dirty="0"/>
              <a:t>W</a:t>
            </a:r>
            <a:r>
              <a:rPr lang="en-US" sz="2000" dirty="0"/>
              <a:t>e see that at this price, FGCs’ </a:t>
            </a:r>
            <a:r>
              <a:rPr lang="en-US" sz="2000" b="1" dirty="0"/>
              <a:t>dividend yield </a:t>
            </a:r>
            <a:r>
              <a:rPr lang="en-US" sz="2000" dirty="0"/>
              <a:t>is </a:t>
            </a:r>
            <a:r>
              <a:rPr lang="en-US" sz="2000" b="1" dirty="0">
                <a:solidFill>
                  <a:schemeClr val="accent1"/>
                </a:solidFill>
              </a:rPr>
              <a:t>Div</a:t>
            </a:r>
            <a:r>
              <a:rPr lang="en-US" sz="2000" b="1" baseline="-25000" dirty="0">
                <a:solidFill>
                  <a:schemeClr val="accent1"/>
                </a:solidFill>
              </a:rPr>
              <a:t>1</a:t>
            </a:r>
            <a:r>
              <a:rPr lang="en-US" sz="2000" b="1" dirty="0">
                <a:solidFill>
                  <a:schemeClr val="accent1"/>
                </a:solidFill>
              </a:rPr>
              <a:t>/P</a:t>
            </a:r>
            <a:r>
              <a:rPr lang="en-US" sz="2000" b="1" baseline="-25000" dirty="0">
                <a:solidFill>
                  <a:schemeClr val="accent1"/>
                </a:solidFill>
              </a:rPr>
              <a:t>0</a:t>
            </a:r>
            <a:r>
              <a:rPr lang="en-US" sz="2000" dirty="0"/>
              <a:t> = 0.56/43.13 = </a:t>
            </a:r>
            <a:r>
              <a:rPr lang="en-US" sz="2000" b="1" dirty="0"/>
              <a:t>1.30%</a:t>
            </a:r>
            <a:r>
              <a:rPr lang="en-US" sz="2000" dirty="0"/>
              <a:t>. </a:t>
            </a:r>
          </a:p>
          <a:p>
            <a:pPr eaLnBrk="1" hangingPunct="1"/>
            <a:r>
              <a:rPr lang="en-US" sz="2000" dirty="0"/>
              <a:t> The </a:t>
            </a:r>
            <a:r>
              <a:rPr lang="en-US" sz="2000" b="1" dirty="0"/>
              <a:t>expected capital gain </a:t>
            </a:r>
            <a:r>
              <a:rPr lang="en-US" sz="2000" dirty="0"/>
              <a:t>is $45.50 - $43.13 = </a:t>
            </a:r>
            <a:r>
              <a:rPr lang="en-US" sz="2000" b="1" dirty="0"/>
              <a:t>$2.37 </a:t>
            </a:r>
            <a:r>
              <a:rPr lang="en-US" sz="2000" dirty="0"/>
              <a:t>per share, for a capital gain rate of 2.37/43.13 = </a:t>
            </a:r>
            <a:r>
              <a:rPr lang="en-US" sz="2000" b="1" dirty="0"/>
              <a:t>5.50%</a:t>
            </a:r>
            <a:r>
              <a:rPr lang="en-US" sz="2000" dirty="0"/>
              <a:t>.</a:t>
            </a:r>
          </a:p>
        </p:txBody>
      </p:sp>
      <p:graphicFrame>
        <p:nvGraphicFramePr>
          <p:cNvPr id="34821" name="Object 8"/>
          <p:cNvGraphicFramePr>
            <a:graphicFrameLocks noChangeAspect="1"/>
          </p:cNvGraphicFramePr>
          <p:nvPr/>
        </p:nvGraphicFramePr>
        <p:xfrm>
          <a:off x="1541463" y="1887541"/>
          <a:ext cx="5964237" cy="1108075"/>
        </p:xfrm>
        <a:graphic>
          <a:graphicData uri="http://schemas.openxmlformats.org/presentationml/2006/ole">
            <mc:AlternateContent xmlns:mc="http://schemas.openxmlformats.org/markup-compatibility/2006">
              <mc:Choice xmlns:v="urn:schemas-microsoft-com:vml" Requires="v">
                <p:oleObj spid="_x0000_s2051" name="Equation" r:id="rId4" imgW="2603500" imgH="482600" progId="">
                  <p:embed/>
                </p:oleObj>
              </mc:Choice>
              <mc:Fallback>
                <p:oleObj name="Equation" r:id="rId4" imgW="2603500" imgH="482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1463" y="1887541"/>
                        <a:ext cx="5964237" cy="1108075"/>
                      </a:xfrm>
                      <a:prstGeom prst="rect">
                        <a:avLst/>
                      </a:prstGeom>
                      <a:noFill/>
                      <a:extLst>
                        <a:ext uri="{909E8E84-426E-40DD-AFC4-6F175D3DCCD1}">
                          <a14:hiddenFill xmlns:a14="http://schemas.microsoft.com/office/drawing/2010/main">
                            <a:solidFill>
                              <a:srgbClr val="FFF4DB"/>
                            </a:solidFill>
                          </a14:hiddenFill>
                        </a:ext>
                      </a:extLst>
                    </p:spPr>
                  </p:pic>
                </p:oleObj>
              </mc:Fallback>
            </mc:AlternateContent>
          </a:graphicData>
        </a:graphic>
      </p:graphicFrame>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17</a:t>
            </a:fld>
            <a:endParaRPr lang="en-US" altLang="en-US"/>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8"/>
          <p:cNvSpPr>
            <a:spLocks noGrp="1" noChangeArrowheads="1"/>
          </p:cNvSpPr>
          <p:nvPr>
            <p:ph type="title"/>
          </p:nvPr>
        </p:nvSpPr>
        <p:spPr/>
        <p:txBody>
          <a:bodyPr/>
          <a:lstStyle/>
          <a:p>
            <a:pPr eaLnBrk="1" hangingPunct="1"/>
            <a:r>
              <a:rPr lang="en-US" dirty="0"/>
              <a:t>Example : Stock Prices and Returns</a:t>
            </a:r>
          </a:p>
        </p:txBody>
      </p:sp>
      <p:sp>
        <p:nvSpPr>
          <p:cNvPr id="36867" name="Rectangle 29"/>
          <p:cNvSpPr>
            <a:spLocks noGrp="1" noChangeArrowheads="1"/>
          </p:cNvSpPr>
          <p:nvPr>
            <p:ph idx="1"/>
          </p:nvPr>
        </p:nvSpPr>
        <p:spPr/>
        <p:txBody>
          <a:bodyPr/>
          <a:lstStyle/>
          <a:p>
            <a:pPr eaLnBrk="1" hangingPunct="1">
              <a:buFontTx/>
              <a:buNone/>
            </a:pPr>
            <a:r>
              <a:rPr lang="en-US" dirty="0"/>
              <a:t>Evaluate:</a:t>
            </a:r>
          </a:p>
          <a:p>
            <a:pPr eaLnBrk="1" hangingPunct="1"/>
            <a:r>
              <a:rPr lang="en-US" sz="2000" dirty="0"/>
              <a:t>At a price of $43.13, FGCs’ expected total return is 1.30% + 5.50% = </a:t>
            </a:r>
            <a:r>
              <a:rPr lang="en-US" sz="2000" b="1" dirty="0"/>
              <a:t>6.80%</a:t>
            </a:r>
            <a:r>
              <a:rPr lang="en-US" sz="2000" dirty="0"/>
              <a:t>, which is equal to its equity cost of capital (the return being paid by investments with equivalent risk to FGCs’).  </a:t>
            </a:r>
          </a:p>
          <a:p>
            <a:r>
              <a:rPr lang="en-US" sz="2000" dirty="0"/>
              <a:t>This amount of </a:t>
            </a:r>
            <a:r>
              <a:rPr lang="en-US" altLang="zh-TW" dirty="0"/>
              <a:t>$43.13</a:t>
            </a:r>
            <a:r>
              <a:rPr lang="en-US" sz="2000" dirty="0"/>
              <a:t>  is the most we would be willing to pay for FGCs’ stock. </a:t>
            </a:r>
          </a:p>
          <a:p>
            <a:r>
              <a:rPr lang="en-US" sz="2000" dirty="0"/>
              <a:t>If we paid more, our expected return would be less than 6.8% and we would rather invest elsewhere.</a:t>
            </a:r>
          </a:p>
        </p:txBody>
      </p:sp>
      <p:sp>
        <p:nvSpPr>
          <p:cNvPr id="5"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18</a:t>
            </a:fld>
            <a:endParaRPr lang="en-US" altLang="en-US"/>
          </a:p>
        </p:txBody>
      </p:sp>
      <p:sp>
        <p:nvSpPr>
          <p:cNvPr id="6"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16"/>
          <p:cNvSpPr>
            <a:spLocks noGrp="1" noChangeArrowheads="1"/>
          </p:cNvSpPr>
          <p:nvPr>
            <p:ph type="title"/>
          </p:nvPr>
        </p:nvSpPr>
        <p:spPr/>
        <p:txBody>
          <a:bodyPr/>
          <a:lstStyle/>
          <a:p>
            <a:r>
              <a:rPr lang="en-US"/>
              <a:t>Your Turn!</a:t>
            </a:r>
            <a:endParaRPr lang="en-US" dirty="0"/>
          </a:p>
        </p:txBody>
      </p:sp>
      <p:sp>
        <p:nvSpPr>
          <p:cNvPr id="38915" name="Rectangle 17"/>
          <p:cNvSpPr>
            <a:spLocks noGrp="1" noChangeArrowheads="1"/>
          </p:cNvSpPr>
          <p:nvPr>
            <p:ph idx="1"/>
          </p:nvPr>
        </p:nvSpPr>
        <p:spPr/>
        <p:txBody>
          <a:bodyPr/>
          <a:lstStyle/>
          <a:p>
            <a:r>
              <a:rPr lang="en-US" dirty="0"/>
              <a:t>Problem:</a:t>
            </a:r>
          </a:p>
          <a:p>
            <a:r>
              <a:rPr lang="en-US" dirty="0"/>
              <a:t>Suppose you expect Koch Industries to pay an annual </a:t>
            </a:r>
            <a:r>
              <a:rPr lang="en-US" b="1" dirty="0"/>
              <a:t>dividend</a:t>
            </a:r>
            <a:r>
              <a:rPr lang="en-US" dirty="0"/>
              <a:t> of </a:t>
            </a:r>
            <a:r>
              <a:rPr lang="en-US" b="1" dirty="0"/>
              <a:t>$2.31 </a:t>
            </a:r>
            <a:r>
              <a:rPr lang="en-US" dirty="0"/>
              <a:t>per share in the coming year and to trade at </a:t>
            </a:r>
            <a:r>
              <a:rPr lang="en-US" b="1" dirty="0"/>
              <a:t>$82.75 </a:t>
            </a:r>
            <a:r>
              <a:rPr lang="en-US" dirty="0"/>
              <a:t>per share </a:t>
            </a:r>
            <a:r>
              <a:rPr lang="en-US" b="1" dirty="0"/>
              <a:t>at the end of the year</a:t>
            </a:r>
            <a:r>
              <a:rPr lang="en-US" dirty="0"/>
              <a:t>.  </a:t>
            </a:r>
          </a:p>
          <a:p>
            <a:r>
              <a:rPr lang="en-US" dirty="0"/>
              <a:t>If investments with equivalent risk to Koch’s stock have an expected return of </a:t>
            </a:r>
            <a:r>
              <a:rPr lang="en-US" b="1" dirty="0"/>
              <a:t>8.9%</a:t>
            </a:r>
            <a:r>
              <a:rPr lang="en-US" dirty="0"/>
              <a:t>, what is </a:t>
            </a:r>
            <a:r>
              <a:rPr lang="en-US" b="1" dirty="0"/>
              <a:t>the most you would pay today for Koch’s stock?  </a:t>
            </a:r>
          </a:p>
          <a:p>
            <a:r>
              <a:rPr lang="en-US" dirty="0"/>
              <a:t>What </a:t>
            </a:r>
            <a:r>
              <a:rPr lang="en-US" b="1" dirty="0"/>
              <a:t>dividend yield and capital gain rate </a:t>
            </a:r>
            <a:r>
              <a:rPr lang="en-US" dirty="0"/>
              <a:t>would you expect at this price?</a:t>
            </a:r>
          </a:p>
        </p:txBody>
      </p:sp>
      <p:sp>
        <p:nvSpPr>
          <p:cNvPr id="2" name="Slide Number Placeholder 1"/>
          <p:cNvSpPr>
            <a:spLocks noGrp="1"/>
          </p:cNvSpPr>
          <p:nvPr>
            <p:ph type="sldNum" sz="quarter" idx="10"/>
          </p:nvPr>
        </p:nvSpPr>
        <p:spPr>
          <a:prstGeom prst="rect">
            <a:avLst/>
          </a:prstGeom>
        </p:spPr>
        <p:txBody>
          <a:bodyPr/>
          <a:lstStyle/>
          <a:p>
            <a:fld id="{CC8B43E7-9834-4EEF-84E2-20E388107505}" type="slidenum">
              <a:rPr lang="en-US" smtClean="0"/>
              <a:pPr/>
              <a:t>19</a:t>
            </a:fld>
            <a:endParaRPr lang="en-US" dirty="0"/>
          </a:p>
        </p:txBody>
      </p:sp>
      <p:sp>
        <p:nvSpPr>
          <p:cNvPr id="5" name="Rectangle 6"/>
          <p:cNvSpPr>
            <a:spLocks noChangeArrowheads="1"/>
          </p:cNvSpPr>
          <p:nvPr/>
        </p:nvSpPr>
        <p:spPr bwMode="gray">
          <a:xfrm>
            <a:off x="2895600" y="6643389"/>
            <a:ext cx="3810000" cy="179983"/>
          </a:xfrm>
          <a:prstGeom prst="rect">
            <a:avLst/>
          </a:prstGeom>
          <a:solidFill>
            <a:schemeClr val="tx2">
              <a:lumMod val="40000"/>
              <a:lumOff val="60000"/>
            </a:schemeClr>
          </a:solid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6" name="Footer Placeholder 7"/>
          <p:cNvSpPr txBox="1">
            <a:spLocks/>
          </p:cNvSpPr>
          <p:nvPr/>
        </p:nvSpPr>
        <p:spPr>
          <a:xfrm>
            <a:off x="0" y="6492875"/>
            <a:ext cx="8892480" cy="365125"/>
          </a:xfrm>
          <a:prstGeom prst="rect">
            <a:avLst/>
          </a:prstGeom>
        </p:spPr>
        <p:txBody>
          <a:bodyPr/>
          <a:lstStyle/>
          <a:p>
            <a:pPr lvl="0"/>
            <a:r>
              <a:rPr lang="en-US" altLang="zh-TW" dirty="0"/>
              <a:t>FINA 5120 </a:t>
            </a:r>
            <a:r>
              <a:rPr kumimoji="0" lang="en-US" sz="1800" b="0" i="0" u="none" strike="noStrike" kern="1200" cap="none" spc="0" normalizeH="0" baseline="0" noProof="0" dirty="0">
                <a:ln>
                  <a:noFill/>
                </a:ln>
                <a:solidFill>
                  <a:schemeClr val="tx1"/>
                </a:solidFill>
                <a:effectLst/>
                <a:uLnTx/>
                <a:uFillTx/>
                <a:latin typeface="+mn-lt"/>
                <a:ea typeface="+mn-ea"/>
                <a:cs typeface="+mn-cs"/>
              </a:rPr>
              <a:t>– DDM</a:t>
            </a:r>
          </a:p>
        </p:txBody>
      </p:sp>
    </p:spTree>
    <p:extLst>
      <p:ext uri="{BB962C8B-B14F-4D97-AF65-F5344CB8AC3E}">
        <p14:creationId xmlns:p14="http://schemas.microsoft.com/office/powerpoint/2010/main" val="40717397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dirty="0">
              <a:ea typeface="SimSun" pitchFamily="2" charset="-122"/>
            </a:endParaRPr>
          </a:p>
        </p:txBody>
      </p:sp>
      <p:sp>
        <p:nvSpPr>
          <p:cNvPr id="11271" name="Rectangle 2"/>
          <p:cNvSpPr>
            <a:spLocks noGrp="1" noChangeArrowheads="1"/>
          </p:cNvSpPr>
          <p:nvPr>
            <p:ph type="title" idx="4294967295"/>
          </p:nvPr>
        </p:nvSpPr>
        <p:spPr>
          <a:xfrm>
            <a:off x="457200" y="122238"/>
            <a:ext cx="2362200" cy="1295400"/>
          </a:xfrm>
        </p:spPr>
        <p:txBody>
          <a:bodyPr>
            <a:normAutofit/>
          </a:bodyPr>
          <a:lstStyle/>
          <a:p>
            <a:pPr eaLnBrk="1" hangingPunct="1"/>
            <a:r>
              <a:rPr lang="en-US" altLang="zh-CN" dirty="0">
                <a:ea typeface="SimSun" pitchFamily="2" charset="-122"/>
              </a:rPr>
              <a:t>Course Map</a:t>
            </a:r>
          </a:p>
        </p:txBody>
      </p:sp>
      <p:sp>
        <p:nvSpPr>
          <p:cNvPr id="513027" name="Rectangle 3"/>
          <p:cNvSpPr>
            <a:spLocks noChangeArrowheads="1"/>
          </p:cNvSpPr>
          <p:nvPr/>
        </p:nvSpPr>
        <p:spPr bwMode="auto">
          <a:xfrm>
            <a:off x="19050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dirty="0">
                <a:ea typeface="SimSun" pitchFamily="2" charset="-122"/>
              </a:rPr>
              <a:t>Sell Side</a:t>
            </a:r>
          </a:p>
        </p:txBody>
      </p:sp>
      <p:sp>
        <p:nvSpPr>
          <p:cNvPr id="513028" name="Rectangle 4"/>
          <p:cNvSpPr>
            <a:spLocks noChangeArrowheads="1"/>
          </p:cNvSpPr>
          <p:nvPr/>
        </p:nvSpPr>
        <p:spPr bwMode="auto">
          <a:xfrm>
            <a:off x="3810000" y="3429000"/>
            <a:ext cx="1752600" cy="9144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lgn="ctr"/>
            <a:r>
              <a:rPr lang="en-US" altLang="zh-CN" dirty="0">
                <a:ea typeface="SimSun" pitchFamily="2" charset="-122"/>
              </a:rPr>
              <a:t>Buy Side</a:t>
            </a:r>
          </a:p>
        </p:txBody>
      </p:sp>
      <p:cxnSp>
        <p:nvCxnSpPr>
          <p:cNvPr id="513029" name="AutoShape 5"/>
          <p:cNvCxnSpPr>
            <a:cxnSpLocks noChangeShapeType="1"/>
            <a:endCxn id="513028" idx="0"/>
          </p:cNvCxnSpPr>
          <p:nvPr/>
        </p:nvCxnSpPr>
        <p:spPr bwMode="auto">
          <a:xfrm rot="16200000" flipH="1">
            <a:off x="4095750" y="28384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3143250" y="28384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2133600" y="4495800"/>
            <a:ext cx="1447800" cy="914400"/>
          </a:xfrm>
          <a:prstGeom prst="rect">
            <a:avLst/>
          </a:prstGeom>
          <a:solidFill>
            <a:schemeClr val="accent2">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Commercial Banking</a:t>
            </a:r>
          </a:p>
        </p:txBody>
      </p:sp>
      <p:sp>
        <p:nvSpPr>
          <p:cNvPr id="513032" name="Rectangle 8"/>
          <p:cNvSpPr>
            <a:spLocks noChangeArrowheads="1"/>
          </p:cNvSpPr>
          <p:nvPr/>
        </p:nvSpPr>
        <p:spPr bwMode="auto">
          <a:xfrm>
            <a:off x="2133600" y="5562600"/>
            <a:ext cx="1447800" cy="914400"/>
          </a:xfrm>
          <a:prstGeom prst="rect">
            <a:avLst/>
          </a:prstGeom>
          <a:solidFill>
            <a:schemeClr val="accent2">
              <a:lumMod val="60000"/>
              <a:lumOff val="40000"/>
            </a:schemeClr>
          </a:solidFill>
          <a:ln w="9525">
            <a:solidFill>
              <a:schemeClr val="tx1"/>
            </a:solidFill>
            <a:miter lim="800000"/>
            <a:headEnd/>
            <a:tailEnd/>
          </a:ln>
        </p:spPr>
        <p:txBody>
          <a:bodyPr anchor="ctr"/>
          <a:lstStyle/>
          <a:p>
            <a:pPr algn="ctr"/>
            <a:r>
              <a:rPr lang="en-US" altLang="zh-CN" dirty="0">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21526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a:stCxn id="513027" idx="2"/>
            <a:endCxn id="513032" idx="1"/>
          </p:cNvCxnSpPr>
          <p:nvPr/>
        </p:nvCxnSpPr>
        <p:spPr bwMode="auto">
          <a:xfrm rot="5400000">
            <a:off x="16192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4114800" y="4495800"/>
            <a:ext cx="1447800" cy="914400"/>
          </a:xfrm>
          <a:prstGeom prst="rect">
            <a:avLst/>
          </a:prstGeom>
          <a:solidFill>
            <a:schemeClr val="accent4">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Traditional Institutional Investors</a:t>
            </a:r>
          </a:p>
        </p:txBody>
      </p:sp>
      <p:sp>
        <p:nvSpPr>
          <p:cNvPr id="513036" name="Rectangle 12"/>
          <p:cNvSpPr>
            <a:spLocks noChangeArrowheads="1"/>
          </p:cNvSpPr>
          <p:nvPr/>
        </p:nvSpPr>
        <p:spPr bwMode="auto">
          <a:xfrm>
            <a:off x="4114800" y="5562600"/>
            <a:ext cx="1447800" cy="914400"/>
          </a:xfrm>
          <a:prstGeom prst="rect">
            <a:avLst/>
          </a:prstGeom>
          <a:solidFill>
            <a:schemeClr val="accent4">
              <a:lumMod val="60000"/>
              <a:lumOff val="40000"/>
            </a:schemeClr>
          </a:solidFill>
          <a:ln w="9525">
            <a:solidFill>
              <a:schemeClr val="tx1"/>
            </a:solidFill>
            <a:miter lim="800000"/>
            <a:headEnd/>
            <a:tailEnd/>
          </a:ln>
        </p:spPr>
        <p:txBody>
          <a:bodyPr anchor="ctr"/>
          <a:lstStyle/>
          <a:p>
            <a:pPr algn="ctr"/>
            <a:r>
              <a:rPr lang="en-US" altLang="zh-CN"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4095750" y="4362450"/>
            <a:ext cx="609600" cy="571500"/>
          </a:xfrm>
          <a:prstGeom prst="bentConnector4">
            <a:avLst>
              <a:gd name="adj1" fmla="val 12500"/>
              <a:gd name="adj2" fmla="val 140000"/>
            </a:avLst>
          </a:prstGeom>
          <a:noFill/>
          <a:ln w="9525">
            <a:solidFill>
              <a:schemeClr val="tx1"/>
            </a:solidFill>
            <a:miter lim="800000"/>
            <a:headEnd/>
            <a:tailEnd type="triangle" w="med" len="med"/>
          </a:ln>
        </p:spPr>
      </p:cxnSp>
      <p:cxnSp>
        <p:nvCxnSpPr>
          <p:cNvPr id="513038" name="AutoShape 14"/>
          <p:cNvCxnSpPr>
            <a:cxnSpLocks noChangeShapeType="1"/>
            <a:stCxn id="513028" idx="2"/>
            <a:endCxn id="513036" idx="1"/>
          </p:cNvCxnSpPr>
          <p:nvPr/>
        </p:nvCxnSpPr>
        <p:spPr bwMode="auto">
          <a:xfrm rot="5400000">
            <a:off x="3562350" y="4895850"/>
            <a:ext cx="1676400" cy="571500"/>
          </a:xfrm>
          <a:prstGeom prst="bentConnector4">
            <a:avLst>
              <a:gd name="adj1" fmla="val 3880"/>
              <a:gd name="adj2" fmla="val 140000"/>
            </a:avLst>
          </a:prstGeom>
          <a:noFill/>
          <a:ln w="9525">
            <a:solidFill>
              <a:schemeClr val="tx1"/>
            </a:solidFill>
            <a:miter lim="800000"/>
            <a:headEnd/>
            <a:tailEnd type="triangle" w="med" len="med"/>
          </a:ln>
        </p:spPr>
      </p:cxnSp>
      <p:sp>
        <p:nvSpPr>
          <p:cNvPr id="513039" name="Oval 15"/>
          <p:cNvSpPr>
            <a:spLocks noChangeArrowheads="1"/>
          </p:cNvSpPr>
          <p:nvPr/>
        </p:nvSpPr>
        <p:spPr bwMode="auto">
          <a:xfrm>
            <a:off x="7315200" y="1676400"/>
            <a:ext cx="1676400" cy="1600200"/>
          </a:xfrm>
          <a:prstGeom prst="ellipse">
            <a:avLst/>
          </a:prstGeom>
          <a:solidFill>
            <a:schemeClr val="bg2">
              <a:lumMod val="90000"/>
            </a:schemeClr>
          </a:solidFill>
          <a:ln w="9525">
            <a:solidFill>
              <a:schemeClr val="tx1"/>
            </a:solidFill>
            <a:round/>
            <a:headEnd/>
            <a:tailEnd/>
          </a:ln>
        </p:spPr>
        <p:txBody>
          <a:bodyPr wrap="none" anchor="ctr"/>
          <a:lstStyle/>
          <a:p>
            <a:pPr algn="ctr"/>
            <a:r>
              <a:rPr lang="en-US" altLang="zh-CN" dirty="0">
                <a:ea typeface="SimSun" pitchFamily="2" charset="-122"/>
              </a:rPr>
              <a:t>Regulations</a:t>
            </a:r>
          </a:p>
        </p:txBody>
      </p:sp>
      <p:sp>
        <p:nvSpPr>
          <p:cNvPr id="513040" name="Rectangle 16"/>
          <p:cNvSpPr>
            <a:spLocks noChangeArrowheads="1"/>
          </p:cNvSpPr>
          <p:nvPr/>
        </p:nvSpPr>
        <p:spPr bwMode="auto">
          <a:xfrm>
            <a:off x="19812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dirty="0">
                <a:ea typeface="SimSun" pitchFamily="2" charset="-122"/>
              </a:rPr>
              <a:t>Financial Institutions</a:t>
            </a:r>
          </a:p>
        </p:txBody>
      </p:sp>
      <p:sp>
        <p:nvSpPr>
          <p:cNvPr id="513045" name="Rectangle 21"/>
          <p:cNvSpPr>
            <a:spLocks noChangeArrowheads="1"/>
          </p:cNvSpPr>
          <p:nvPr/>
        </p:nvSpPr>
        <p:spPr bwMode="auto">
          <a:xfrm>
            <a:off x="7467600" y="3429000"/>
            <a:ext cx="1447800" cy="990600"/>
          </a:xfrm>
          <a:prstGeom prst="rect">
            <a:avLst/>
          </a:prstGeom>
          <a:solidFill>
            <a:schemeClr val="bg2">
              <a:lumMod val="75000"/>
            </a:schemeClr>
          </a:solidFill>
          <a:ln w="9525">
            <a:solidFill>
              <a:schemeClr val="tx1"/>
            </a:solidFill>
            <a:miter lim="800000"/>
            <a:headEnd/>
            <a:tailEnd/>
          </a:ln>
        </p:spPr>
        <p:txBody>
          <a:bodyPr anchor="ctr"/>
          <a:lstStyle/>
          <a:p>
            <a:pPr algn="ctr"/>
            <a:r>
              <a:rPr lang="en-US" altLang="zh-CN" dirty="0">
                <a:ea typeface="SimSun" pitchFamily="2" charset="-122"/>
              </a:rPr>
              <a:t>Banking Regulation</a:t>
            </a:r>
          </a:p>
        </p:txBody>
      </p:sp>
      <p:sp>
        <p:nvSpPr>
          <p:cNvPr id="513046" name="Rectangle 22"/>
          <p:cNvSpPr>
            <a:spLocks noChangeArrowheads="1"/>
          </p:cNvSpPr>
          <p:nvPr/>
        </p:nvSpPr>
        <p:spPr bwMode="auto">
          <a:xfrm>
            <a:off x="7467600" y="4495800"/>
            <a:ext cx="1447800" cy="914400"/>
          </a:xfrm>
          <a:prstGeom prst="rect">
            <a:avLst/>
          </a:prstGeom>
          <a:solidFill>
            <a:schemeClr val="bg2">
              <a:lumMod val="50000"/>
            </a:schemeClr>
          </a:solidFill>
          <a:ln w="9525">
            <a:solidFill>
              <a:schemeClr val="tx1"/>
            </a:solidFill>
            <a:miter lim="800000"/>
            <a:headEnd/>
            <a:tailEnd/>
          </a:ln>
        </p:spPr>
        <p:txBody>
          <a:bodyPr anchor="ctr"/>
          <a:lstStyle/>
          <a:p>
            <a:pPr algn="ctr"/>
            <a:r>
              <a:rPr lang="en-US" altLang="zh-CN" dirty="0">
                <a:ea typeface="SimSun" pitchFamily="2" charset="-122"/>
              </a:rPr>
              <a:t>Monetary Policy</a:t>
            </a:r>
          </a:p>
        </p:txBody>
      </p:sp>
      <p:cxnSp>
        <p:nvCxnSpPr>
          <p:cNvPr id="513047" name="AutoShape 23"/>
          <p:cNvCxnSpPr>
            <a:cxnSpLocks noChangeShapeType="1"/>
            <a:stCxn id="513039" idx="4"/>
            <a:endCxn id="513045" idx="1"/>
          </p:cNvCxnSpPr>
          <p:nvPr/>
        </p:nvCxnSpPr>
        <p:spPr bwMode="auto">
          <a:xfrm rot="5400000">
            <a:off x="7486650" y="3257550"/>
            <a:ext cx="647700" cy="685800"/>
          </a:xfrm>
          <a:prstGeom prst="bentConnector4">
            <a:avLst>
              <a:gd name="adj1" fmla="val 11765"/>
              <a:gd name="adj2" fmla="val 124031"/>
            </a:avLst>
          </a:prstGeom>
          <a:noFill/>
          <a:ln w="9525">
            <a:solidFill>
              <a:schemeClr val="tx1"/>
            </a:solidFill>
            <a:miter lim="800000"/>
            <a:headEnd/>
            <a:tailEnd type="triangle" w="med" len="med"/>
          </a:ln>
        </p:spPr>
      </p:cxnSp>
      <p:cxnSp>
        <p:nvCxnSpPr>
          <p:cNvPr id="513048" name="AutoShape 24"/>
          <p:cNvCxnSpPr>
            <a:cxnSpLocks noChangeShapeType="1"/>
            <a:stCxn id="513039" idx="4"/>
            <a:endCxn id="513046" idx="1"/>
          </p:cNvCxnSpPr>
          <p:nvPr/>
        </p:nvCxnSpPr>
        <p:spPr bwMode="auto">
          <a:xfrm rot="5400000">
            <a:off x="6972300" y="3771900"/>
            <a:ext cx="1676400" cy="685800"/>
          </a:xfrm>
          <a:prstGeom prst="bentConnector4">
            <a:avLst>
              <a:gd name="adj1" fmla="val 4652"/>
              <a:gd name="adj2" fmla="val 124031"/>
            </a:avLst>
          </a:prstGeom>
          <a:noFill/>
          <a:ln w="9525">
            <a:solidFill>
              <a:schemeClr val="tx1"/>
            </a:solidFill>
            <a:miter lim="800000"/>
            <a:headEnd/>
            <a:tailEnd type="triangle" w="med" len="med"/>
          </a:ln>
        </p:spPr>
      </p:cxnSp>
      <p:sp>
        <p:nvSpPr>
          <p:cNvPr id="513053"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dirty="0">
                <a:ea typeface="SimSun" pitchFamily="2" charset="-122"/>
              </a:rPr>
              <a:t>Overview</a:t>
            </a:r>
          </a:p>
        </p:txBody>
      </p:sp>
      <p:sp>
        <p:nvSpPr>
          <p:cNvPr id="39"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a:ea typeface="SimSun" pitchFamily="2" charset="-122"/>
              </a:rPr>
              <a:t>Foundations of</a:t>
            </a:r>
          </a:p>
          <a:p>
            <a:pPr algn="ctr"/>
            <a:r>
              <a:rPr lang="en-US" altLang="zh-CN" dirty="0">
                <a:ea typeface="SimSun" pitchFamily="2" charset="-122"/>
              </a:rPr>
              <a:t> Interest Rates</a:t>
            </a:r>
          </a:p>
        </p:txBody>
      </p:sp>
      <p:sp>
        <p:nvSpPr>
          <p:cNvPr id="40"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Basics of</a:t>
            </a:r>
          </a:p>
          <a:p>
            <a:pPr algn="ctr"/>
            <a:r>
              <a:rPr lang="en-US" altLang="zh-CN" dirty="0">
                <a:ea typeface="SimSun" pitchFamily="2" charset="-122"/>
              </a:rPr>
              <a:t>Interest Rates</a:t>
            </a:r>
          </a:p>
        </p:txBody>
      </p:sp>
      <p:sp>
        <p:nvSpPr>
          <p:cNvPr id="41" name="Rectangle 3"/>
          <p:cNvSpPr>
            <a:spLocks noChangeArrowheads="1"/>
          </p:cNvSpPr>
          <p:nvPr/>
        </p:nvSpPr>
        <p:spPr bwMode="auto">
          <a:xfrm>
            <a:off x="5638800" y="1676400"/>
            <a:ext cx="1524000" cy="1524000"/>
          </a:xfrm>
          <a:prstGeom prst="rect">
            <a:avLst/>
          </a:prstGeom>
          <a:solidFill>
            <a:schemeClr val="accent3">
              <a:lumMod val="20000"/>
              <a:lumOff val="80000"/>
            </a:schemeClr>
          </a:solidFill>
          <a:ln w="9525">
            <a:solidFill>
              <a:schemeClr val="tx1"/>
            </a:solidFill>
            <a:miter lim="800000"/>
            <a:headEnd/>
            <a:tailEnd/>
          </a:ln>
        </p:spPr>
        <p:txBody>
          <a:bodyPr wrap="square" anchor="ctr"/>
          <a:lstStyle/>
          <a:p>
            <a:pPr algn="ctr"/>
            <a:r>
              <a:rPr lang="en-US" altLang="zh-CN" dirty="0">
                <a:ea typeface="SimSun" pitchFamily="2" charset="-122"/>
              </a:rPr>
              <a:t>Pricing of Financial Assets</a:t>
            </a:r>
          </a:p>
        </p:txBody>
      </p:sp>
      <p:sp>
        <p:nvSpPr>
          <p:cNvPr id="28"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DCF</a:t>
            </a:r>
          </a:p>
        </p:txBody>
      </p:sp>
      <p:sp>
        <p:nvSpPr>
          <p:cNvPr id="52" name="Rectangle 3"/>
          <p:cNvSpPr>
            <a:spLocks noChangeArrowheads="1"/>
          </p:cNvSpPr>
          <p:nvPr/>
        </p:nvSpPr>
        <p:spPr bwMode="auto">
          <a:xfrm>
            <a:off x="5715000" y="3429000"/>
            <a:ext cx="1447800" cy="9144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Stock </a:t>
            </a:r>
          </a:p>
          <a:p>
            <a:pPr algn="ctr"/>
            <a:r>
              <a:rPr lang="en-US" altLang="zh-CN" dirty="0">
                <a:ea typeface="SimSun" pitchFamily="2" charset="-122"/>
              </a:rPr>
              <a:t>Valuation</a:t>
            </a:r>
          </a:p>
        </p:txBody>
      </p:sp>
      <p:sp>
        <p:nvSpPr>
          <p:cNvPr id="31"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2</a:t>
            </a:fld>
            <a:endParaRPr lang="en-US" altLang="en-US" dirty="0"/>
          </a:p>
        </p:txBody>
      </p:sp>
    </p:spTree>
    <p:extLst>
      <p:ext uri="{BB962C8B-B14F-4D97-AF65-F5344CB8AC3E}">
        <p14:creationId xmlns:p14="http://schemas.microsoft.com/office/powerpoint/2010/main" val="31876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Test Your Understanding</a:t>
            </a:r>
            <a:endParaRPr lang="zh-TW" altLang="en-US" dirty="0"/>
          </a:p>
        </p:txBody>
      </p:sp>
      <p:sp>
        <p:nvSpPr>
          <p:cNvPr id="3" name="Content Placeholder 2"/>
          <p:cNvSpPr>
            <a:spLocks noGrp="1"/>
          </p:cNvSpPr>
          <p:nvPr>
            <p:ph idx="1"/>
          </p:nvPr>
        </p:nvSpPr>
        <p:spPr>
          <a:xfrm>
            <a:off x="457200" y="1600201"/>
            <a:ext cx="4876800" cy="4343400"/>
          </a:xfrm>
        </p:spPr>
        <p:txBody>
          <a:bodyPr>
            <a:normAutofit fontScale="85000" lnSpcReduction="20000"/>
          </a:bodyPr>
          <a:lstStyle/>
          <a:p>
            <a:r>
              <a:rPr lang="en-US" altLang="zh-TW" dirty="0"/>
              <a:t>The stock price we are willing to pay is:</a:t>
            </a:r>
          </a:p>
          <a:p>
            <a:pPr lvl="1"/>
            <a:r>
              <a:rPr lang="en-US" altLang="zh-TW" dirty="0"/>
              <a:t>69.5</a:t>
            </a:r>
          </a:p>
          <a:p>
            <a:pPr lvl="1"/>
            <a:r>
              <a:rPr lang="en-US" altLang="zh-TW" dirty="0"/>
              <a:t>78.11</a:t>
            </a:r>
          </a:p>
          <a:p>
            <a:pPr lvl="1"/>
            <a:r>
              <a:rPr lang="en-US" altLang="zh-TW" dirty="0"/>
              <a:t>85.9</a:t>
            </a:r>
          </a:p>
          <a:p>
            <a:r>
              <a:rPr lang="en-US" altLang="zh-TW" dirty="0"/>
              <a:t>The dividend yield is:</a:t>
            </a:r>
          </a:p>
          <a:p>
            <a:pPr lvl="1"/>
            <a:r>
              <a:rPr lang="en-US" altLang="zh-TW" dirty="0"/>
              <a:t>2.96%</a:t>
            </a:r>
          </a:p>
          <a:p>
            <a:pPr lvl="1"/>
            <a:r>
              <a:rPr lang="en-US" altLang="zh-TW" dirty="0"/>
              <a:t>5.94%</a:t>
            </a:r>
          </a:p>
          <a:p>
            <a:pPr lvl="1"/>
            <a:r>
              <a:rPr lang="en-US" altLang="zh-TW" dirty="0"/>
              <a:t>8.90%</a:t>
            </a:r>
          </a:p>
          <a:p>
            <a:r>
              <a:rPr lang="en-US" altLang="zh-TW" dirty="0"/>
              <a:t>The capital gain rate is:</a:t>
            </a:r>
          </a:p>
          <a:p>
            <a:pPr lvl="1"/>
            <a:r>
              <a:rPr lang="en-US" altLang="zh-TW" dirty="0"/>
              <a:t>2.96%</a:t>
            </a:r>
          </a:p>
          <a:p>
            <a:pPr lvl="1"/>
            <a:r>
              <a:rPr lang="en-US" altLang="zh-TW" dirty="0"/>
              <a:t>5.94%</a:t>
            </a:r>
          </a:p>
          <a:p>
            <a:pPr lvl="1"/>
            <a:r>
              <a:rPr lang="en-US" altLang="zh-TW" dirty="0"/>
              <a:t>8.90%</a:t>
            </a:r>
          </a:p>
          <a:p>
            <a:endParaRPr lang="en-US" altLang="zh-TW" dirty="0"/>
          </a:p>
          <a:p>
            <a:endParaRPr lang="zh-TW" altLang="en-US" dirty="0"/>
          </a:p>
        </p:txBody>
      </p:sp>
      <p:sp>
        <p:nvSpPr>
          <p:cNvPr id="4" name="Slide Number Placeholder 3"/>
          <p:cNvSpPr>
            <a:spLocks noGrp="1"/>
          </p:cNvSpPr>
          <p:nvPr>
            <p:ph type="sldNum" sz="quarter" idx="10"/>
          </p:nvPr>
        </p:nvSpPr>
        <p:spPr/>
        <p:txBody>
          <a:bodyPr/>
          <a:lstStyle/>
          <a:p>
            <a:pPr>
              <a:defRPr/>
            </a:pPr>
            <a:fld id="{2CE9EA79-D759-4BF4-BF62-9B02F9F90E52}" type="slidenum">
              <a:rPr lang="en-US" altLang="en-US" smtClean="0"/>
              <a:pPr>
                <a:defRPr/>
              </a:pPr>
              <a:t>20</a:t>
            </a:fld>
            <a:endParaRPr lang="en-US" altLang="en-US"/>
          </a:p>
        </p:txBody>
      </p:sp>
      <p:pic>
        <p:nvPicPr>
          <p:cNvPr id="6" name="Picture 3" descr="C:\Users\Wolfgang\Documents\ED.PRES\06_Purchased Copyrighted Contend\istockphoto\iStock_000008335931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916318"/>
            <a:ext cx="3962400" cy="368133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extLst>
      <p:ext uri="{BB962C8B-B14F-4D97-AF65-F5344CB8AC3E}">
        <p14:creationId xmlns:p14="http://schemas.microsoft.com/office/powerpoint/2010/main" val="3043534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4"/>
          <p:cNvSpPr>
            <a:spLocks noGrp="1" noChangeArrowheads="1"/>
          </p:cNvSpPr>
          <p:nvPr>
            <p:ph type="title"/>
          </p:nvPr>
        </p:nvSpPr>
        <p:spPr/>
        <p:txBody>
          <a:bodyPr/>
          <a:lstStyle/>
          <a:p>
            <a:r>
              <a:rPr lang="en-US" dirty="0"/>
              <a:t>Solution</a:t>
            </a:r>
          </a:p>
        </p:txBody>
      </p:sp>
      <p:sp>
        <p:nvSpPr>
          <p:cNvPr id="40963" name="Rectangle 25"/>
          <p:cNvSpPr>
            <a:spLocks noGrp="1" noChangeArrowheads="1"/>
          </p:cNvSpPr>
          <p:nvPr>
            <p:ph idx="1"/>
          </p:nvPr>
        </p:nvSpPr>
        <p:spPr/>
        <p:txBody>
          <a:bodyPr>
            <a:normAutofit/>
          </a:bodyPr>
          <a:lstStyle/>
          <a:p>
            <a:r>
              <a:rPr lang="en-US" dirty="0"/>
              <a:t>We can solve for the beginning price we would pay now (P0) given our expectations about dividends (Div1=2.31) the future price (P1=$82.75) and the return (</a:t>
            </a:r>
            <a:r>
              <a:rPr lang="en-US" dirty="0" err="1"/>
              <a:t>rE</a:t>
            </a:r>
            <a:r>
              <a:rPr lang="en-US" dirty="0"/>
              <a:t>=8.9%) we expect to earn to be willing to invest.</a:t>
            </a:r>
          </a:p>
          <a:p>
            <a:pPr marL="0" indent="0">
              <a:buNone/>
            </a:pPr>
            <a:endParaRPr lang="en-US" dirty="0"/>
          </a:p>
          <a:p>
            <a:pPr marL="0" indent="0">
              <a:buNone/>
            </a:pPr>
            <a:endParaRPr lang="en-US" dirty="0"/>
          </a:p>
          <a:p>
            <a:r>
              <a:rPr lang="en-US" dirty="0"/>
              <a:t>We can calculate the dividend yield and capital gain.</a:t>
            </a:r>
          </a:p>
        </p:txBody>
      </p:sp>
      <p:sp>
        <p:nvSpPr>
          <p:cNvPr id="2" name="Slide Number Placeholder 1"/>
          <p:cNvSpPr>
            <a:spLocks noGrp="1"/>
          </p:cNvSpPr>
          <p:nvPr>
            <p:ph type="sldNum" sz="quarter" idx="10"/>
          </p:nvPr>
        </p:nvSpPr>
        <p:spPr/>
        <p:txBody>
          <a:bodyPr/>
          <a:lstStyle/>
          <a:p>
            <a:fld id="{CC8B43E7-9834-4EEF-84E2-20E388107505}" type="slidenum">
              <a:rPr lang="en-US" smtClean="0"/>
              <a:pPr/>
              <a:t>21</a:t>
            </a:fld>
            <a:endParaRPr lang="en-US" dirty="0"/>
          </a:p>
        </p:txBody>
      </p:sp>
      <p:graphicFrame>
        <p:nvGraphicFramePr>
          <p:cNvPr id="40966" name="Object 2"/>
          <p:cNvGraphicFramePr>
            <a:graphicFrameLocks noChangeAspect="1"/>
          </p:cNvGraphicFramePr>
          <p:nvPr>
            <p:extLst>
              <p:ext uri="{D42A27DB-BD31-4B8C-83A1-F6EECF244321}">
                <p14:modId xmlns:p14="http://schemas.microsoft.com/office/powerpoint/2010/main" val="2663428533"/>
              </p:ext>
            </p:extLst>
          </p:nvPr>
        </p:nvGraphicFramePr>
        <p:xfrm>
          <a:off x="2485430" y="3085667"/>
          <a:ext cx="2086570" cy="1085610"/>
        </p:xfrm>
        <a:graphic>
          <a:graphicData uri="http://schemas.openxmlformats.org/presentationml/2006/ole">
            <mc:AlternateContent xmlns:mc="http://schemas.openxmlformats.org/markup-compatibility/2006">
              <mc:Choice xmlns:v="urn:schemas-microsoft-com:vml" Requires="v">
                <p:oleObj spid="_x0000_s6147" name="Equation" r:id="rId4" imgW="927100" imgH="482600" progId="Equation.DSMT4">
                  <p:embed/>
                </p:oleObj>
              </mc:Choice>
              <mc:Fallback>
                <p:oleObj name="Equation" r:id="rId4" imgW="927100" imgH="482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5430" y="3085667"/>
                        <a:ext cx="2086570" cy="1085610"/>
                      </a:xfrm>
                      <a:prstGeom prst="rect">
                        <a:avLst/>
                      </a:prstGeom>
                      <a:noFill/>
                    </p:spPr>
                  </p:pic>
                </p:oleObj>
              </mc:Fallback>
            </mc:AlternateContent>
          </a:graphicData>
        </a:graphic>
      </p:graphicFrame>
      <p:sp>
        <p:nvSpPr>
          <p:cNvPr id="7" name="Rectangle 6"/>
          <p:cNvSpPr>
            <a:spLocks noChangeArrowheads="1"/>
          </p:cNvSpPr>
          <p:nvPr/>
        </p:nvSpPr>
        <p:spPr bwMode="gray">
          <a:xfrm>
            <a:off x="1977826" y="6643687"/>
            <a:ext cx="5399087" cy="179388"/>
          </a:xfrm>
          <a:prstGeom prst="rect">
            <a:avLst/>
          </a:prstGeom>
          <a:solidFill>
            <a:schemeClr val="tx2">
              <a:lumMod val="40000"/>
              <a:lumOff val="60000"/>
            </a:schemeClr>
          </a:solid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8" name="Picture 5" descr="eq07_02.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4555937"/>
            <a:ext cx="52324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extLst>
      <p:ext uri="{BB962C8B-B14F-4D97-AF65-F5344CB8AC3E}">
        <p14:creationId xmlns:p14="http://schemas.microsoft.com/office/powerpoint/2010/main" val="375069174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6"/>
          <p:cNvSpPr>
            <a:spLocks noGrp="1" noChangeArrowheads="1"/>
          </p:cNvSpPr>
          <p:nvPr>
            <p:ph type="title"/>
          </p:nvPr>
        </p:nvSpPr>
        <p:spPr/>
        <p:txBody>
          <a:bodyPr>
            <a:normAutofit/>
          </a:bodyPr>
          <a:lstStyle/>
          <a:p>
            <a:r>
              <a:rPr lang="en-US" dirty="0"/>
              <a:t>Solution</a:t>
            </a:r>
          </a:p>
        </p:txBody>
      </p:sp>
      <p:sp>
        <p:nvSpPr>
          <p:cNvPr id="43011" name="Rectangle 27"/>
          <p:cNvSpPr>
            <a:spLocks noGrp="1" noChangeArrowheads="1"/>
          </p:cNvSpPr>
          <p:nvPr>
            <p:ph idx="1"/>
          </p:nvPr>
        </p:nvSpPr>
        <p:spPr/>
        <p:txBody>
          <a:bodyPr>
            <a:normAutofit fontScale="85000" lnSpcReduction="20000"/>
          </a:bodyPr>
          <a:lstStyle/>
          <a:p>
            <a:r>
              <a:rPr lang="en-US" dirty="0"/>
              <a:t>Execute:</a:t>
            </a:r>
          </a:p>
          <a:p>
            <a:endParaRPr lang="en-US" dirty="0"/>
          </a:p>
          <a:p>
            <a:pPr marL="0" indent="0">
              <a:buNone/>
            </a:pPr>
            <a:endParaRPr lang="en-US" dirty="0"/>
          </a:p>
          <a:p>
            <a:r>
              <a:rPr lang="en-US" dirty="0"/>
              <a:t>At this price, Koch’s dividend yield is </a:t>
            </a:r>
            <a:r>
              <a:rPr lang="en-US" b="1" dirty="0">
                <a:solidFill>
                  <a:schemeClr val="accent1"/>
                </a:solidFill>
              </a:rPr>
              <a:t>Div</a:t>
            </a:r>
            <a:r>
              <a:rPr lang="en-US" b="1" baseline="-25000" dirty="0">
                <a:solidFill>
                  <a:schemeClr val="accent1"/>
                </a:solidFill>
              </a:rPr>
              <a:t>1</a:t>
            </a:r>
            <a:r>
              <a:rPr lang="en-US" b="1" dirty="0">
                <a:solidFill>
                  <a:schemeClr val="accent1"/>
                </a:solidFill>
              </a:rPr>
              <a:t>/P</a:t>
            </a:r>
            <a:r>
              <a:rPr lang="en-US" b="1" baseline="-25000" dirty="0">
                <a:solidFill>
                  <a:schemeClr val="accent1"/>
                </a:solidFill>
              </a:rPr>
              <a:t>0 </a:t>
            </a:r>
            <a:r>
              <a:rPr lang="en-US" dirty="0"/>
              <a:t>= 2.31/78.11 = </a:t>
            </a:r>
            <a:r>
              <a:rPr lang="en-US" b="1" dirty="0"/>
              <a:t>2.96%</a:t>
            </a:r>
            <a:r>
              <a:rPr lang="en-US" dirty="0"/>
              <a:t>.  </a:t>
            </a:r>
          </a:p>
          <a:p>
            <a:r>
              <a:rPr lang="en-US" dirty="0"/>
              <a:t>The expected capital gain is $82.75 - $78.11 = $4.64 per share, for a capital gain rate of 4.64/78.11 = </a:t>
            </a:r>
            <a:r>
              <a:rPr lang="en-US" b="1" dirty="0"/>
              <a:t>5.94%</a:t>
            </a:r>
            <a:r>
              <a:rPr lang="en-US" dirty="0"/>
              <a:t>.</a:t>
            </a:r>
          </a:p>
          <a:p>
            <a:r>
              <a:rPr lang="en-US" dirty="0"/>
              <a:t>At a price of $78.11, Koch’s expected total return is 2.96% + 5.94% = </a:t>
            </a:r>
            <a:r>
              <a:rPr lang="en-US" b="1" dirty="0"/>
              <a:t>8.90%</a:t>
            </a:r>
            <a:r>
              <a:rPr lang="en-US" dirty="0"/>
              <a:t>, which is equal to its equity cost of capital (the return being paid by investments with equivalent risk to Koch’s).  </a:t>
            </a:r>
          </a:p>
          <a:p>
            <a:r>
              <a:rPr lang="en-US" dirty="0"/>
              <a:t>This amount is the most we would be willing to pay for Koch’s stock.  If we paid more, our expected return would be less than 8.9% and we would rather invest elsewhere.</a:t>
            </a:r>
          </a:p>
          <a:p>
            <a:endParaRPr lang="en-US" dirty="0"/>
          </a:p>
        </p:txBody>
      </p:sp>
      <p:sp>
        <p:nvSpPr>
          <p:cNvPr id="2" name="Slide Number Placeholder 1"/>
          <p:cNvSpPr>
            <a:spLocks noGrp="1"/>
          </p:cNvSpPr>
          <p:nvPr>
            <p:ph type="sldNum" sz="quarter" idx="10"/>
          </p:nvPr>
        </p:nvSpPr>
        <p:spPr>
          <a:prstGeom prst="rect">
            <a:avLst/>
          </a:prstGeom>
        </p:spPr>
        <p:txBody>
          <a:bodyPr/>
          <a:lstStyle/>
          <a:p>
            <a:fld id="{CC8B43E7-9834-4EEF-84E2-20E388107505}" type="slidenum">
              <a:rPr lang="en-US" smtClean="0"/>
              <a:pPr/>
              <a:t>22</a:t>
            </a:fld>
            <a:endParaRPr lang="en-US" dirty="0"/>
          </a:p>
        </p:txBody>
      </p:sp>
      <p:graphicFrame>
        <p:nvGraphicFramePr>
          <p:cNvPr id="43013" name="Object 3"/>
          <p:cNvGraphicFramePr>
            <a:graphicFrameLocks noChangeAspect="1"/>
          </p:cNvGraphicFramePr>
          <p:nvPr/>
        </p:nvGraphicFramePr>
        <p:xfrm>
          <a:off x="2330149" y="1661667"/>
          <a:ext cx="6235700" cy="1023937"/>
        </p:xfrm>
        <a:graphic>
          <a:graphicData uri="http://schemas.openxmlformats.org/presentationml/2006/ole">
            <mc:AlternateContent xmlns:mc="http://schemas.openxmlformats.org/markup-compatibility/2006">
              <mc:Choice xmlns:v="urn:schemas-microsoft-com:vml" Requires="v">
                <p:oleObj spid="_x0000_s4099" name="Equation" r:id="rId4" imgW="2552700" imgH="419100" progId="Equation.DSMT4">
                  <p:embed/>
                </p:oleObj>
              </mc:Choice>
              <mc:Fallback>
                <p:oleObj name="Equation" r:id="rId4" imgW="25527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0149" y="1661667"/>
                        <a:ext cx="6235700" cy="1023937"/>
                      </a:xfrm>
                      <a:prstGeom prst="rect">
                        <a:avLst/>
                      </a:prstGeom>
                      <a:noFill/>
                      <a:extLst>
                        <a:ext uri="{909E8E84-426E-40DD-AFC4-6F175D3DCCD1}">
                          <a14:hiddenFill xmlns:a14="http://schemas.microsoft.com/office/drawing/2010/main">
                            <a:solidFill>
                              <a:srgbClr val="FFF4DB"/>
                            </a:solidFill>
                          </a14:hiddenFill>
                        </a:ext>
                      </a:extLst>
                    </p:spPr>
                  </p:pic>
                </p:oleObj>
              </mc:Fallback>
            </mc:AlternateContent>
          </a:graphicData>
        </a:graphic>
      </p:graphicFrame>
      <p:sp>
        <p:nvSpPr>
          <p:cNvPr id="6" name="Rectangle 6"/>
          <p:cNvSpPr>
            <a:spLocks noChangeArrowheads="1"/>
          </p:cNvSpPr>
          <p:nvPr/>
        </p:nvSpPr>
        <p:spPr bwMode="gray">
          <a:xfrm>
            <a:off x="1981200" y="6638013"/>
            <a:ext cx="5399087" cy="179388"/>
          </a:xfrm>
          <a:prstGeom prst="rect">
            <a:avLst/>
          </a:prstGeom>
          <a:solidFill>
            <a:schemeClr val="tx2">
              <a:lumMod val="40000"/>
              <a:lumOff val="60000"/>
            </a:schemeClr>
          </a:solid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extLst>
      <p:ext uri="{BB962C8B-B14F-4D97-AF65-F5344CB8AC3E}">
        <p14:creationId xmlns:p14="http://schemas.microsoft.com/office/powerpoint/2010/main" val="191853485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Test Your Understanding</a:t>
            </a:r>
            <a:endParaRPr lang="zh-TW" altLang="en-US" dirty="0"/>
          </a:p>
        </p:txBody>
      </p:sp>
      <p:sp>
        <p:nvSpPr>
          <p:cNvPr id="3" name="Content Placeholder 2"/>
          <p:cNvSpPr>
            <a:spLocks noGrp="1"/>
          </p:cNvSpPr>
          <p:nvPr>
            <p:ph idx="1"/>
          </p:nvPr>
        </p:nvSpPr>
        <p:spPr>
          <a:xfrm>
            <a:off x="457200" y="1600201"/>
            <a:ext cx="4267200" cy="4343400"/>
          </a:xfrm>
        </p:spPr>
        <p:txBody>
          <a:bodyPr/>
          <a:lstStyle/>
          <a:p>
            <a:r>
              <a:rPr lang="en-US" altLang="zh-TW" dirty="0"/>
              <a:t>Expected share price (</a:t>
            </a:r>
            <a:r>
              <a:rPr lang="en-US" altLang="en-US" b="1" dirty="0">
                <a:solidFill>
                  <a:schemeClr val="accent1"/>
                </a:solidFill>
              </a:rPr>
              <a:t>P</a:t>
            </a:r>
            <a:r>
              <a:rPr lang="en-US" altLang="en-US" b="1" baseline="-25000" dirty="0">
                <a:solidFill>
                  <a:schemeClr val="accent1"/>
                </a:solidFill>
              </a:rPr>
              <a:t>1</a:t>
            </a:r>
            <a:r>
              <a:rPr lang="en-US" altLang="zh-TW" dirty="0"/>
              <a:t>): $50</a:t>
            </a:r>
          </a:p>
          <a:p>
            <a:r>
              <a:rPr lang="en-US" altLang="zh-TW" dirty="0"/>
              <a:t>Expected dividend (</a:t>
            </a:r>
            <a:r>
              <a:rPr lang="en-US" altLang="en-US" b="1" dirty="0">
                <a:solidFill>
                  <a:schemeClr val="accent1"/>
                </a:solidFill>
              </a:rPr>
              <a:t>Div</a:t>
            </a:r>
            <a:r>
              <a:rPr lang="en-US" altLang="en-US" b="1" baseline="-25000" dirty="0">
                <a:solidFill>
                  <a:schemeClr val="accent1"/>
                </a:solidFill>
              </a:rPr>
              <a:t>1</a:t>
            </a:r>
            <a:r>
              <a:rPr lang="en-US" altLang="zh-TW" dirty="0"/>
              <a:t>): $0.50</a:t>
            </a:r>
          </a:p>
          <a:p>
            <a:r>
              <a:rPr lang="en-US" altLang="zh-TW" dirty="0"/>
              <a:t>Expected rate of return (</a:t>
            </a:r>
            <a:r>
              <a:rPr lang="en-US" altLang="en-US" b="1" dirty="0" err="1">
                <a:solidFill>
                  <a:schemeClr val="accent1"/>
                </a:solidFill>
              </a:rPr>
              <a:t>r</a:t>
            </a:r>
            <a:r>
              <a:rPr lang="en-US" altLang="en-US" b="1" baseline="-25000" dirty="0" err="1">
                <a:solidFill>
                  <a:schemeClr val="accent1"/>
                </a:solidFill>
              </a:rPr>
              <a:t>E</a:t>
            </a:r>
            <a:r>
              <a:rPr lang="en-US" altLang="zh-TW" dirty="0"/>
              <a:t>): 5%</a:t>
            </a:r>
          </a:p>
          <a:p>
            <a:r>
              <a:rPr lang="en-US" altLang="zh-TW" dirty="0"/>
              <a:t>Calculate </a:t>
            </a:r>
            <a:r>
              <a:rPr lang="en-US" altLang="en-US" b="1" dirty="0">
                <a:solidFill>
                  <a:schemeClr val="accent1"/>
                </a:solidFill>
              </a:rPr>
              <a:t>P</a:t>
            </a:r>
            <a:r>
              <a:rPr lang="en-US" altLang="en-US" b="1" baseline="-25000" dirty="0">
                <a:solidFill>
                  <a:schemeClr val="accent1"/>
                </a:solidFill>
              </a:rPr>
              <a:t>0</a:t>
            </a:r>
          </a:p>
          <a:p>
            <a:r>
              <a:rPr lang="en-US" altLang="zh-TW" dirty="0"/>
              <a:t>The correct answer is:</a:t>
            </a:r>
          </a:p>
          <a:p>
            <a:pPr lvl="1"/>
            <a:r>
              <a:rPr lang="en-US" altLang="zh-TW" dirty="0"/>
              <a:t>49.5</a:t>
            </a:r>
          </a:p>
          <a:p>
            <a:pPr lvl="1"/>
            <a:r>
              <a:rPr lang="en-US" altLang="zh-TW" dirty="0"/>
              <a:t>48.10</a:t>
            </a:r>
          </a:p>
          <a:p>
            <a:pPr lvl="1"/>
            <a:r>
              <a:rPr lang="en-US" altLang="zh-TW" dirty="0"/>
              <a:t>55</a:t>
            </a:r>
          </a:p>
          <a:p>
            <a:pPr lvl="1"/>
            <a:endParaRPr lang="zh-TW" altLang="en-US" dirty="0"/>
          </a:p>
        </p:txBody>
      </p:sp>
      <p:sp>
        <p:nvSpPr>
          <p:cNvPr id="4" name="Slide Number Placeholder 3"/>
          <p:cNvSpPr>
            <a:spLocks noGrp="1"/>
          </p:cNvSpPr>
          <p:nvPr>
            <p:ph type="sldNum" sz="quarter" idx="10"/>
          </p:nvPr>
        </p:nvSpPr>
        <p:spPr/>
        <p:txBody>
          <a:bodyPr/>
          <a:lstStyle/>
          <a:p>
            <a:pPr>
              <a:defRPr/>
            </a:pPr>
            <a:fld id="{2CE9EA79-D759-4BF4-BF62-9B02F9F90E52}" type="slidenum">
              <a:rPr lang="en-US" altLang="en-US" smtClean="0"/>
              <a:pPr>
                <a:defRPr/>
              </a:pPr>
              <a:t>23</a:t>
            </a:fld>
            <a:endParaRPr lang="en-US" altLang="en-US"/>
          </a:p>
        </p:txBody>
      </p:sp>
      <p:pic>
        <p:nvPicPr>
          <p:cNvPr id="6" name="Picture 3" descr="C:\Users\Wolfgang\Documents\ED.PRES\06_Purchased Copyrighted Contend\istockphoto\iStock_000008335931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916318"/>
            <a:ext cx="3962400" cy="368133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Test Your Understanding (</a:t>
            </a:r>
            <a:r>
              <a:rPr lang="en-US" altLang="zh-TW" dirty="0" err="1"/>
              <a:t>ctd</a:t>
            </a:r>
            <a:r>
              <a:rPr lang="en-US" altLang="zh-TW" dirty="0"/>
              <a:t>)</a:t>
            </a:r>
            <a:endParaRPr lang="zh-TW" altLang="en-US" dirty="0"/>
          </a:p>
        </p:txBody>
      </p:sp>
      <p:sp>
        <p:nvSpPr>
          <p:cNvPr id="3" name="Content Placeholder 2"/>
          <p:cNvSpPr>
            <a:spLocks noGrp="1"/>
          </p:cNvSpPr>
          <p:nvPr>
            <p:ph idx="1"/>
          </p:nvPr>
        </p:nvSpPr>
        <p:spPr/>
        <p:txBody>
          <a:bodyPr>
            <a:normAutofit fontScale="92500" lnSpcReduction="20000"/>
          </a:bodyPr>
          <a:lstStyle/>
          <a:p>
            <a:r>
              <a:rPr lang="en-US" altLang="zh-TW" dirty="0"/>
              <a:t>Calculate the dividend yield :</a:t>
            </a:r>
            <a:r>
              <a:rPr lang="en-US" altLang="en-US" b="1" dirty="0">
                <a:solidFill>
                  <a:schemeClr val="accent1"/>
                </a:solidFill>
              </a:rPr>
              <a:t>Div</a:t>
            </a:r>
            <a:r>
              <a:rPr lang="en-US" altLang="en-US" b="1" baseline="-25000" dirty="0">
                <a:solidFill>
                  <a:schemeClr val="accent1"/>
                </a:solidFill>
              </a:rPr>
              <a:t>1</a:t>
            </a:r>
            <a:r>
              <a:rPr lang="en-US" altLang="en-US" b="1" dirty="0">
                <a:solidFill>
                  <a:schemeClr val="accent1"/>
                </a:solidFill>
              </a:rPr>
              <a:t> / P</a:t>
            </a:r>
            <a:r>
              <a:rPr lang="en-US" altLang="en-US" b="1" baseline="-25000" dirty="0">
                <a:solidFill>
                  <a:schemeClr val="accent1"/>
                </a:solidFill>
              </a:rPr>
              <a:t>0</a:t>
            </a:r>
            <a:endParaRPr lang="en-US" altLang="zh-TW" dirty="0"/>
          </a:p>
          <a:p>
            <a:r>
              <a:rPr lang="en-US" altLang="zh-TW" dirty="0"/>
              <a:t>Possible answers:</a:t>
            </a:r>
          </a:p>
          <a:p>
            <a:pPr lvl="1"/>
            <a:r>
              <a:rPr lang="en-US" altLang="zh-TW" dirty="0"/>
              <a:t>1.05%</a:t>
            </a:r>
          </a:p>
          <a:p>
            <a:pPr lvl="1"/>
            <a:r>
              <a:rPr lang="en-US" altLang="zh-TW" dirty="0"/>
              <a:t>1.04%</a:t>
            </a:r>
          </a:p>
          <a:p>
            <a:pPr lvl="1"/>
            <a:r>
              <a:rPr lang="en-US" altLang="zh-TW" dirty="0"/>
              <a:t>1.03%</a:t>
            </a:r>
          </a:p>
          <a:p>
            <a:r>
              <a:rPr lang="en-US" altLang="zh-TW" dirty="0"/>
              <a:t>Calculate capital gain </a:t>
            </a:r>
            <a:r>
              <a:rPr lang="en-US" altLang="en-US" b="1" dirty="0">
                <a:solidFill>
                  <a:schemeClr val="accent1"/>
                </a:solidFill>
              </a:rPr>
              <a:t>P</a:t>
            </a:r>
            <a:r>
              <a:rPr lang="en-US" altLang="en-US" b="1" baseline="-25000" dirty="0">
                <a:solidFill>
                  <a:schemeClr val="accent1"/>
                </a:solidFill>
              </a:rPr>
              <a:t>1</a:t>
            </a:r>
            <a:r>
              <a:rPr lang="en-US" altLang="zh-TW" dirty="0"/>
              <a:t> - </a:t>
            </a:r>
            <a:r>
              <a:rPr lang="en-US" altLang="en-US" b="1" dirty="0">
                <a:solidFill>
                  <a:schemeClr val="accent1"/>
                </a:solidFill>
              </a:rPr>
              <a:t>P</a:t>
            </a:r>
            <a:r>
              <a:rPr lang="en-US" altLang="en-US" b="1" baseline="-25000" dirty="0">
                <a:solidFill>
                  <a:schemeClr val="accent1"/>
                </a:solidFill>
              </a:rPr>
              <a:t>0</a:t>
            </a:r>
            <a:endParaRPr lang="en-US" altLang="zh-TW" dirty="0"/>
          </a:p>
          <a:p>
            <a:r>
              <a:rPr lang="en-US" altLang="zh-TW" dirty="0"/>
              <a:t>Possible answers</a:t>
            </a:r>
          </a:p>
          <a:p>
            <a:pPr lvl="1"/>
            <a:r>
              <a:rPr lang="en-US" altLang="zh-TW" dirty="0"/>
              <a:t>1.8</a:t>
            </a:r>
          </a:p>
          <a:p>
            <a:pPr lvl="1"/>
            <a:r>
              <a:rPr lang="en-US" altLang="zh-TW" dirty="0"/>
              <a:t>1.9</a:t>
            </a:r>
          </a:p>
          <a:p>
            <a:pPr lvl="1"/>
            <a:r>
              <a:rPr lang="en-US" altLang="zh-TW" dirty="0"/>
              <a:t>2.1</a:t>
            </a:r>
          </a:p>
        </p:txBody>
      </p:sp>
      <p:sp>
        <p:nvSpPr>
          <p:cNvPr id="4" name="Slide Number Placeholder 3"/>
          <p:cNvSpPr>
            <a:spLocks noGrp="1"/>
          </p:cNvSpPr>
          <p:nvPr>
            <p:ph type="sldNum" sz="quarter" idx="10"/>
          </p:nvPr>
        </p:nvSpPr>
        <p:spPr/>
        <p:txBody>
          <a:bodyPr/>
          <a:lstStyle/>
          <a:p>
            <a:pPr>
              <a:defRPr/>
            </a:pPr>
            <a:fld id="{2CE9EA79-D759-4BF4-BF62-9B02F9F90E52}" type="slidenum">
              <a:rPr lang="en-US" altLang="en-US" smtClean="0"/>
              <a:pPr>
                <a:defRPr/>
              </a:pPr>
              <a:t>24</a:t>
            </a:fld>
            <a:endParaRPr lang="en-US" altLang="en-US"/>
          </a:p>
        </p:txBody>
      </p:sp>
      <p:pic>
        <p:nvPicPr>
          <p:cNvPr id="6" name="Picture 3" descr="C:\Users\Wolfgang\Documents\ED.PRES\06_Purchased Copyrighted Contend\istockphoto\iStock_000008335931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916318"/>
            <a:ext cx="3962400" cy="368133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TW" dirty="0"/>
              <a:t>Test Your Understanding (</a:t>
            </a:r>
            <a:r>
              <a:rPr lang="en-US" altLang="zh-TW" dirty="0" err="1"/>
              <a:t>ctd</a:t>
            </a:r>
            <a:r>
              <a:rPr lang="en-US" altLang="zh-TW" dirty="0"/>
              <a:t>)</a:t>
            </a:r>
            <a:endParaRPr lang="zh-TW" altLang="en-US" dirty="0"/>
          </a:p>
        </p:txBody>
      </p:sp>
      <p:sp>
        <p:nvSpPr>
          <p:cNvPr id="7" name="Content Placeholder 6"/>
          <p:cNvSpPr>
            <a:spLocks noGrp="1"/>
          </p:cNvSpPr>
          <p:nvPr>
            <p:ph idx="1"/>
          </p:nvPr>
        </p:nvSpPr>
        <p:spPr>
          <a:xfrm>
            <a:off x="457200" y="1371600"/>
            <a:ext cx="8229600" cy="4572001"/>
          </a:xfrm>
        </p:spPr>
        <p:txBody>
          <a:bodyPr>
            <a:normAutofit fontScale="92500" lnSpcReduction="20000"/>
          </a:bodyPr>
          <a:lstStyle/>
          <a:p>
            <a:r>
              <a:rPr lang="en-US" altLang="zh-TW" dirty="0"/>
              <a:t>What is the capital gain return (capital gain/</a:t>
            </a:r>
            <a:r>
              <a:rPr lang="en-US" altLang="en-US" b="1" dirty="0">
                <a:solidFill>
                  <a:schemeClr val="accent1"/>
                </a:solidFill>
              </a:rPr>
              <a:t> P</a:t>
            </a:r>
            <a:r>
              <a:rPr lang="en-US" altLang="en-US" b="1" baseline="-25000" dirty="0">
                <a:solidFill>
                  <a:schemeClr val="accent1"/>
                </a:solidFill>
              </a:rPr>
              <a:t>0</a:t>
            </a:r>
            <a:r>
              <a:rPr lang="en-US" altLang="zh-TW" dirty="0"/>
              <a:t> )?</a:t>
            </a:r>
          </a:p>
          <a:p>
            <a:r>
              <a:rPr lang="en-US" altLang="zh-TW" dirty="0"/>
              <a:t>Possible answers: </a:t>
            </a:r>
          </a:p>
          <a:p>
            <a:pPr lvl="1"/>
            <a:r>
              <a:rPr lang="en-US" altLang="zh-TW" dirty="0"/>
              <a:t>3.81</a:t>
            </a:r>
          </a:p>
          <a:p>
            <a:pPr lvl="1"/>
            <a:r>
              <a:rPr lang="en-US" altLang="zh-TW" dirty="0"/>
              <a:t>3.96</a:t>
            </a:r>
          </a:p>
          <a:p>
            <a:pPr lvl="1"/>
            <a:r>
              <a:rPr lang="en-US" altLang="zh-TW" dirty="0"/>
              <a:t>4.10</a:t>
            </a:r>
          </a:p>
          <a:p>
            <a:r>
              <a:rPr lang="en-US" altLang="zh-TW" dirty="0"/>
              <a:t>From the answers above, calculate the total return/expected return (dividend yield + capital gain rate)</a:t>
            </a:r>
          </a:p>
          <a:p>
            <a:r>
              <a:rPr lang="en-US" altLang="zh-TW" dirty="0"/>
              <a:t>Possible answers:</a:t>
            </a:r>
          </a:p>
          <a:p>
            <a:pPr lvl="1"/>
            <a:r>
              <a:rPr lang="en-US" altLang="zh-TW" dirty="0"/>
              <a:t>4.5%</a:t>
            </a:r>
          </a:p>
          <a:p>
            <a:pPr lvl="1"/>
            <a:r>
              <a:rPr lang="en-US" altLang="zh-TW" dirty="0"/>
              <a:t>5%</a:t>
            </a:r>
          </a:p>
          <a:p>
            <a:pPr lvl="1"/>
            <a:r>
              <a:rPr lang="en-US" altLang="zh-TW" dirty="0"/>
              <a:t>5.5%</a:t>
            </a:r>
          </a:p>
          <a:p>
            <a:pPr lvl="1"/>
            <a:endParaRPr lang="en-US" altLang="zh-TW" dirty="0"/>
          </a:p>
        </p:txBody>
      </p:sp>
      <p:sp>
        <p:nvSpPr>
          <p:cNvPr id="4" name="Slide Number Placeholder 3"/>
          <p:cNvSpPr>
            <a:spLocks noGrp="1"/>
          </p:cNvSpPr>
          <p:nvPr>
            <p:ph type="sldNum" sz="quarter" idx="10"/>
          </p:nvPr>
        </p:nvSpPr>
        <p:spPr/>
        <p:txBody>
          <a:bodyPr/>
          <a:lstStyle/>
          <a:p>
            <a:pPr>
              <a:defRPr/>
            </a:pPr>
            <a:fld id="{2CE9EA79-D759-4BF4-BF62-9B02F9F90E52}" type="slidenum">
              <a:rPr lang="en-US" altLang="en-US" smtClean="0"/>
              <a:pPr>
                <a:defRPr/>
              </a:pPr>
              <a:t>25</a:t>
            </a:fld>
            <a:endParaRPr lang="en-US" altLang="en-US"/>
          </a:p>
        </p:txBody>
      </p:sp>
      <p:pic>
        <p:nvPicPr>
          <p:cNvPr id="9" name="Picture 3" descr="C:\Users\Wolfgang\Documents\ED.PRES\06_Purchased Copyrighted Contend\istockphoto\iStock_000008335931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685800"/>
            <a:ext cx="2590800" cy="2407029"/>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a:t>DDM</a:t>
            </a:r>
          </a:p>
        </p:txBody>
      </p:sp>
      <p:sp>
        <p:nvSpPr>
          <p:cNvPr id="79874" name="Rectangle 6"/>
          <p:cNvSpPr>
            <a:spLocks noGrp="1" noChangeArrowheads="1"/>
          </p:cNvSpPr>
          <p:nvPr>
            <p:ph type="body" idx="1"/>
          </p:nvPr>
        </p:nvSpPr>
        <p:spPr>
          <a:xfrm>
            <a:off x="457200" y="1143000"/>
            <a:ext cx="8229600" cy="4830763"/>
          </a:xfrm>
        </p:spPr>
        <p:txBody>
          <a:bodyPr>
            <a:normAutofit/>
          </a:bodyPr>
          <a:lstStyle/>
          <a:p>
            <a:r>
              <a:rPr lang="en-US" altLang="en-US" sz="2400" dirty="0"/>
              <a:t>With </a:t>
            </a:r>
            <a:r>
              <a:rPr lang="en-US" altLang="en-US" sz="2400" b="1" dirty="0"/>
              <a:t>2 years</a:t>
            </a:r>
            <a:r>
              <a:rPr lang="en-US" altLang="en-US" sz="2400" dirty="0"/>
              <a:t> time horizon, an investor buys the stock today at </a:t>
            </a:r>
            <a:r>
              <a:rPr lang="en-US" altLang="en-US" sz="2400" b="1" dirty="0">
                <a:solidFill>
                  <a:schemeClr val="accent1"/>
                </a:solidFill>
              </a:rPr>
              <a:t>P</a:t>
            </a:r>
            <a:r>
              <a:rPr lang="en-US" altLang="en-US" sz="2400" b="1" baseline="-25000" dirty="0">
                <a:solidFill>
                  <a:schemeClr val="accent1"/>
                </a:solidFill>
              </a:rPr>
              <a:t>0</a:t>
            </a:r>
            <a:r>
              <a:rPr lang="en-US" altLang="en-US" sz="2400" dirty="0"/>
              <a:t>, gets dividends </a:t>
            </a:r>
            <a:r>
              <a:rPr lang="en-US" altLang="en-US" sz="2400" b="1" dirty="0">
                <a:solidFill>
                  <a:schemeClr val="accent1"/>
                </a:solidFill>
              </a:rPr>
              <a:t>Div</a:t>
            </a:r>
            <a:r>
              <a:rPr lang="en-US" altLang="en-US" sz="2400" b="1" baseline="-25000" dirty="0">
                <a:solidFill>
                  <a:schemeClr val="accent1"/>
                </a:solidFill>
              </a:rPr>
              <a:t>1</a:t>
            </a:r>
            <a:r>
              <a:rPr lang="en-US" altLang="en-US" sz="2400" dirty="0"/>
              <a:t> &amp; </a:t>
            </a:r>
            <a:r>
              <a:rPr lang="en-US" altLang="en-US" sz="2400" b="1" dirty="0">
                <a:solidFill>
                  <a:schemeClr val="accent1"/>
                </a:solidFill>
              </a:rPr>
              <a:t>Div</a:t>
            </a:r>
            <a:r>
              <a:rPr lang="en-US" altLang="en-US" sz="2400" b="1" baseline="-25000" dirty="0">
                <a:solidFill>
                  <a:schemeClr val="accent1"/>
                </a:solidFill>
              </a:rPr>
              <a:t>2</a:t>
            </a:r>
            <a:r>
              <a:rPr lang="en-US" altLang="en-US" sz="2400" baseline="-25000" dirty="0"/>
              <a:t> </a:t>
            </a:r>
            <a:r>
              <a:rPr lang="en-US" altLang="en-US" sz="2400" dirty="0"/>
              <a:t>in years 1 &amp; 2, and then sells the stock at </a:t>
            </a:r>
            <a:r>
              <a:rPr lang="en-US" altLang="en-US" sz="2400" b="1" dirty="0">
                <a:solidFill>
                  <a:schemeClr val="accent1"/>
                </a:solidFill>
              </a:rPr>
              <a:t>P</a:t>
            </a:r>
            <a:r>
              <a:rPr lang="en-US" altLang="en-US" sz="2400" b="1" baseline="-25000" dirty="0">
                <a:solidFill>
                  <a:schemeClr val="accent1"/>
                </a:solidFill>
              </a:rPr>
              <a:t>2</a:t>
            </a:r>
            <a:r>
              <a:rPr lang="en-US" altLang="en-US" sz="2400" dirty="0"/>
              <a:t> in year 2,</a:t>
            </a:r>
          </a:p>
          <a:p>
            <a:endParaRPr lang="en-US" altLang="en-US" sz="2400" dirty="0"/>
          </a:p>
          <a:p>
            <a:r>
              <a:rPr lang="en-US" altLang="en-US" sz="2400" dirty="0"/>
              <a:t>Discounting the cash flows with the expected return </a:t>
            </a:r>
            <a:r>
              <a:rPr lang="en-US" altLang="en-US" sz="2400" b="1" dirty="0" err="1">
                <a:solidFill>
                  <a:schemeClr val="accent1"/>
                </a:solidFill>
              </a:rPr>
              <a:t>r</a:t>
            </a:r>
            <a:r>
              <a:rPr lang="en-US" altLang="en-US" sz="2400" b="1" baseline="-25000" dirty="0" err="1">
                <a:solidFill>
                  <a:schemeClr val="accent1"/>
                </a:solidFill>
              </a:rPr>
              <a:t>E</a:t>
            </a:r>
            <a:r>
              <a:rPr lang="en-US" altLang="en-US" sz="2400" b="1" baseline="-25000" dirty="0">
                <a:solidFill>
                  <a:schemeClr val="accent1"/>
                </a:solidFill>
              </a:rPr>
              <a:t> </a:t>
            </a:r>
            <a:r>
              <a:rPr lang="en-US" altLang="en-US" sz="2400" dirty="0"/>
              <a:t>leads to:</a:t>
            </a:r>
          </a:p>
          <a:p>
            <a:endParaRPr lang="en-US" altLang="en-US" sz="2400" dirty="0"/>
          </a:p>
          <a:p>
            <a:r>
              <a:rPr lang="en-US" altLang="en-US" sz="2400" dirty="0"/>
              <a:t>not different from applying the 1 year calculation twice</a:t>
            </a:r>
          </a:p>
          <a:p>
            <a:pPr>
              <a:buNone/>
            </a:pPr>
            <a:endParaRPr lang="en-US" altLang="en-US" sz="2400" dirty="0"/>
          </a:p>
          <a:p>
            <a:pPr>
              <a:buNone/>
            </a:pPr>
            <a:endParaRPr lang="en-US" altLang="en-US" sz="2400" dirty="0"/>
          </a:p>
          <a:p>
            <a:endParaRPr lang="en-US" altLang="en-US" sz="2400" dirty="0"/>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26</a:t>
            </a:fld>
            <a:endParaRPr lang="en-US" altLang="en-US"/>
          </a:p>
        </p:txBody>
      </p:sp>
      <p:pic>
        <p:nvPicPr>
          <p:cNvPr id="4098" name="Picture 2"/>
          <p:cNvPicPr>
            <a:picLocks noChangeAspect="1" noChangeArrowheads="1"/>
          </p:cNvPicPr>
          <p:nvPr/>
        </p:nvPicPr>
        <p:blipFill>
          <a:blip r:embed="rId3" cstate="print"/>
          <a:srcRect/>
          <a:stretch>
            <a:fillRect/>
          </a:stretch>
        </p:blipFill>
        <p:spPr bwMode="auto">
          <a:xfrm>
            <a:off x="3733800" y="2362201"/>
            <a:ext cx="4343400" cy="1212539"/>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1535113" y="4084637"/>
            <a:ext cx="7138987" cy="792163"/>
          </a:xfrm>
          <a:prstGeom prst="rect">
            <a:avLst/>
          </a:prstGeom>
          <a:noFill/>
          <a:ln w="9525">
            <a:noFill/>
            <a:miter lim="800000"/>
            <a:headEnd/>
            <a:tailEnd/>
          </a:ln>
          <a:effectLst/>
        </p:spPr>
      </p:pic>
      <p:sp>
        <p:nvSpPr>
          <p:cNvPr id="8" name="Rectangle 7"/>
          <p:cNvSpPr/>
          <p:nvPr/>
        </p:nvSpPr>
        <p:spPr>
          <a:xfrm>
            <a:off x="1295400" y="4038600"/>
            <a:ext cx="30480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457200" y="76200"/>
            <a:ext cx="8229600" cy="1143000"/>
          </a:xfrm>
        </p:spPr>
        <p:txBody>
          <a:bodyPr/>
          <a:lstStyle/>
          <a:p>
            <a:r>
              <a:rPr lang="en-US" altLang="en-US" sz="4000" dirty="0"/>
              <a:t>DDM</a:t>
            </a:r>
          </a:p>
        </p:txBody>
      </p:sp>
      <p:sp>
        <p:nvSpPr>
          <p:cNvPr id="79874" name="Rectangle 6"/>
          <p:cNvSpPr>
            <a:spLocks noGrp="1" noChangeArrowheads="1"/>
          </p:cNvSpPr>
          <p:nvPr>
            <p:ph type="body" idx="1"/>
          </p:nvPr>
        </p:nvSpPr>
        <p:spPr>
          <a:xfrm>
            <a:off x="457200" y="1066800"/>
            <a:ext cx="8229600" cy="4830763"/>
          </a:xfrm>
        </p:spPr>
        <p:txBody>
          <a:bodyPr>
            <a:normAutofit fontScale="85000" lnSpcReduction="20000"/>
          </a:bodyPr>
          <a:lstStyle/>
          <a:p>
            <a:r>
              <a:rPr lang="en-US" altLang="en-US" sz="2600" dirty="0"/>
              <a:t>Buying a stock at </a:t>
            </a:r>
            <a:r>
              <a:rPr lang="en-US" altLang="en-US" sz="2600" b="1" dirty="0">
                <a:solidFill>
                  <a:schemeClr val="accent1"/>
                </a:solidFill>
              </a:rPr>
              <a:t>P</a:t>
            </a:r>
            <a:r>
              <a:rPr lang="en-US" altLang="en-US" sz="2600" b="1" baseline="-25000" dirty="0">
                <a:solidFill>
                  <a:schemeClr val="accent1"/>
                </a:solidFill>
              </a:rPr>
              <a:t>0</a:t>
            </a:r>
            <a:r>
              <a:rPr lang="en-US" altLang="en-US" sz="2600" dirty="0"/>
              <a:t> and selling at </a:t>
            </a:r>
            <a:r>
              <a:rPr lang="en-US" altLang="en-US" sz="2600" b="1" dirty="0" err="1">
                <a:solidFill>
                  <a:schemeClr val="accent1"/>
                </a:solidFill>
              </a:rPr>
              <a:t>P</a:t>
            </a:r>
            <a:r>
              <a:rPr lang="en-US" altLang="en-US" sz="2600" b="1" baseline="-25000" dirty="0" err="1">
                <a:solidFill>
                  <a:schemeClr val="accent1"/>
                </a:solidFill>
              </a:rPr>
              <a:t>n</a:t>
            </a:r>
            <a:r>
              <a:rPr lang="en-US" altLang="en-US" sz="2600" baseline="-25000" dirty="0"/>
              <a:t> </a:t>
            </a:r>
            <a:r>
              <a:rPr lang="en-US" altLang="en-US" sz="2600" dirty="0"/>
              <a:t>in year </a:t>
            </a:r>
            <a:r>
              <a:rPr lang="en-US" altLang="en-US" sz="2600" b="1" dirty="0">
                <a:solidFill>
                  <a:schemeClr val="accent1"/>
                </a:solidFill>
              </a:rPr>
              <a:t>n</a:t>
            </a:r>
            <a:r>
              <a:rPr lang="en-US" altLang="en-US" sz="2600" dirty="0"/>
              <a:t>, collecting dividends in between, the DCF formula applies:</a:t>
            </a:r>
          </a:p>
          <a:p>
            <a:endParaRPr lang="en-US" altLang="en-US" sz="2400" dirty="0"/>
          </a:p>
          <a:p>
            <a:endParaRPr lang="en-US" altLang="en-US" sz="2400" dirty="0"/>
          </a:p>
          <a:p>
            <a:r>
              <a:rPr lang="en-US" altLang="en-US" sz="2600" dirty="0"/>
              <a:t>Considering that investors buying the stock at </a:t>
            </a:r>
            <a:r>
              <a:rPr lang="en-US" altLang="en-US" sz="2600" b="1" dirty="0" err="1">
                <a:solidFill>
                  <a:schemeClr val="accent1"/>
                </a:solidFill>
              </a:rPr>
              <a:t>P</a:t>
            </a:r>
            <a:r>
              <a:rPr lang="en-US" altLang="en-US" sz="2600" b="1" baseline="-25000" dirty="0" err="1">
                <a:solidFill>
                  <a:schemeClr val="accent1"/>
                </a:solidFill>
              </a:rPr>
              <a:t>n</a:t>
            </a:r>
            <a:r>
              <a:rPr lang="en-US" altLang="en-US" sz="2600" baseline="-25000" dirty="0"/>
              <a:t> </a:t>
            </a:r>
            <a:r>
              <a:rPr lang="en-US" altLang="en-US" sz="2600" dirty="0"/>
              <a:t>in year </a:t>
            </a:r>
            <a:r>
              <a:rPr lang="en-US" altLang="en-US" sz="2600" b="1" dirty="0">
                <a:solidFill>
                  <a:schemeClr val="tx2">
                    <a:lumMod val="60000"/>
                    <a:lumOff val="40000"/>
                  </a:schemeClr>
                </a:solidFill>
              </a:rPr>
              <a:t>n</a:t>
            </a:r>
            <a:r>
              <a:rPr lang="en-US" altLang="en-US" sz="2600" dirty="0"/>
              <a:t> follow the same logic, we can push it to </a:t>
            </a:r>
            <a:r>
              <a:rPr lang="en-US" altLang="en-US" sz="2600" b="1" dirty="0">
                <a:solidFill>
                  <a:schemeClr val="tx2">
                    <a:lumMod val="60000"/>
                    <a:lumOff val="40000"/>
                  </a:schemeClr>
                </a:solidFill>
              </a:rPr>
              <a:t>infinity</a:t>
            </a:r>
            <a:r>
              <a:rPr lang="en-US" altLang="en-US" sz="2600" dirty="0"/>
              <a:t> leading to a valuation of:</a:t>
            </a:r>
          </a:p>
          <a:p>
            <a:endParaRPr lang="en-US" altLang="en-US" sz="2400" dirty="0"/>
          </a:p>
          <a:p>
            <a:endParaRPr lang="en-US" altLang="en-US" sz="2400" dirty="0"/>
          </a:p>
          <a:p>
            <a:r>
              <a:rPr lang="en-US" altLang="en-US" sz="2600" dirty="0"/>
              <a:t>The stock price is the </a:t>
            </a:r>
            <a:r>
              <a:rPr lang="en-US" altLang="en-US" sz="2600" b="1" dirty="0">
                <a:solidFill>
                  <a:srgbClr val="0070C0"/>
                </a:solidFill>
              </a:rPr>
              <a:t>Present Value of all the expected future dividends</a:t>
            </a:r>
            <a:endParaRPr lang="en-US" altLang="en-US" sz="2600" dirty="0"/>
          </a:p>
          <a:p>
            <a:endParaRPr lang="en-US" altLang="en-US" sz="2400" dirty="0"/>
          </a:p>
          <a:p>
            <a:pPr>
              <a:buNone/>
            </a:pPr>
            <a:endParaRPr lang="en-US" altLang="en-US" sz="2400" dirty="0"/>
          </a:p>
          <a:p>
            <a:pPr>
              <a:buNone/>
            </a:pPr>
            <a:endParaRPr lang="en-US" altLang="en-US" sz="2400" dirty="0"/>
          </a:p>
          <a:p>
            <a:endParaRPr lang="en-US" altLang="en-US" sz="2400" dirty="0"/>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27</a:t>
            </a:fld>
            <a:endParaRPr lang="en-US" altLang="en-US"/>
          </a:p>
        </p:txBody>
      </p:sp>
      <p:pic>
        <p:nvPicPr>
          <p:cNvPr id="5122" name="Picture 2"/>
          <p:cNvPicPr>
            <a:picLocks noChangeAspect="1" noChangeArrowheads="1"/>
          </p:cNvPicPr>
          <p:nvPr/>
        </p:nvPicPr>
        <p:blipFill>
          <a:blip r:embed="rId3" cstate="print"/>
          <a:srcRect/>
          <a:stretch>
            <a:fillRect/>
          </a:stretch>
        </p:blipFill>
        <p:spPr bwMode="auto">
          <a:xfrm>
            <a:off x="1928813" y="2098675"/>
            <a:ext cx="7138987" cy="7969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1700213" y="4003675"/>
            <a:ext cx="7138987" cy="796925"/>
          </a:xfrm>
          <a:prstGeom prst="rect">
            <a:avLst/>
          </a:prstGeom>
          <a:noFill/>
          <a:ln w="9525">
            <a:noFill/>
            <a:miter lim="800000"/>
            <a:headEnd/>
            <a:tailEnd/>
          </a:ln>
          <a:effectLst/>
        </p:spPr>
      </p:pic>
      <p:sp>
        <p:nvSpPr>
          <p:cNvPr id="8" name="Rectangle 7"/>
          <p:cNvSpPr/>
          <p:nvPr/>
        </p:nvSpPr>
        <p:spPr>
          <a:xfrm>
            <a:off x="1524000" y="3810000"/>
            <a:ext cx="55626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
        <p:nvSpPr>
          <p:cNvPr id="2" name="Rectangle 1"/>
          <p:cNvSpPr/>
          <p:nvPr/>
        </p:nvSpPr>
        <p:spPr>
          <a:xfrm>
            <a:off x="1700213" y="1981200"/>
            <a:ext cx="6376987"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457200" y="152400"/>
            <a:ext cx="8229600" cy="1143000"/>
          </a:xfrm>
        </p:spPr>
        <p:txBody>
          <a:bodyPr/>
          <a:lstStyle/>
          <a:p>
            <a:r>
              <a:rPr lang="en-US" altLang="en-US" sz="4000" dirty="0"/>
              <a:t>DDM – Constant Dividend Growth</a:t>
            </a:r>
          </a:p>
        </p:txBody>
      </p:sp>
      <p:sp>
        <p:nvSpPr>
          <p:cNvPr id="79874" name="Rectangle 6"/>
          <p:cNvSpPr>
            <a:spLocks noGrp="1" noChangeArrowheads="1"/>
          </p:cNvSpPr>
          <p:nvPr>
            <p:ph type="body" idx="1"/>
          </p:nvPr>
        </p:nvSpPr>
        <p:spPr>
          <a:xfrm>
            <a:off x="457200" y="1066800"/>
            <a:ext cx="8229600" cy="4830763"/>
          </a:xfrm>
        </p:spPr>
        <p:txBody>
          <a:bodyPr>
            <a:normAutofit/>
          </a:bodyPr>
          <a:lstStyle/>
          <a:p>
            <a:pPr>
              <a:lnSpc>
                <a:spcPct val="100000"/>
              </a:lnSpc>
            </a:pPr>
            <a:r>
              <a:rPr lang="en-US" altLang="en-US" sz="2600" dirty="0"/>
              <a:t>When the dividend growth </a:t>
            </a:r>
            <a:r>
              <a:rPr lang="en-US" altLang="en-US" sz="2600" b="1" dirty="0">
                <a:solidFill>
                  <a:schemeClr val="accent1"/>
                </a:solidFill>
              </a:rPr>
              <a:t>g</a:t>
            </a:r>
            <a:r>
              <a:rPr lang="en-US" altLang="en-US" sz="2600" dirty="0"/>
              <a:t> is constant, the DCF calculation is simpler:</a:t>
            </a:r>
          </a:p>
          <a:p>
            <a:endParaRPr lang="en-US" altLang="en-US" sz="2600" dirty="0"/>
          </a:p>
          <a:p>
            <a:endParaRPr lang="en-US" altLang="en-US" sz="2400" dirty="0"/>
          </a:p>
          <a:p>
            <a:endParaRPr lang="en-US" altLang="en-US" sz="2400" dirty="0"/>
          </a:p>
          <a:p>
            <a:pPr>
              <a:lnSpc>
                <a:spcPct val="100000"/>
              </a:lnSpc>
            </a:pPr>
            <a:endParaRPr lang="en-US" altLang="en-US" sz="2400" dirty="0"/>
          </a:p>
          <a:p>
            <a:pPr>
              <a:lnSpc>
                <a:spcPct val="100000"/>
              </a:lnSpc>
            </a:pPr>
            <a:r>
              <a:rPr lang="en-US" altLang="en-US" sz="2400" dirty="0"/>
              <a:t>Simplified calculations lead to the </a:t>
            </a:r>
            <a:r>
              <a:rPr lang="en-US" altLang="en-US" sz="2400" b="1" dirty="0">
                <a:solidFill>
                  <a:srgbClr val="0070C0"/>
                </a:solidFill>
              </a:rPr>
              <a:t>Constant Dividend Growth Model </a:t>
            </a:r>
            <a:r>
              <a:rPr lang="en-US" altLang="en-US" sz="2400" dirty="0"/>
              <a:t>(</a:t>
            </a:r>
            <a:r>
              <a:rPr lang="en-US" altLang="en-US" sz="2400" dirty="0">
                <a:solidFill>
                  <a:schemeClr val="accent2"/>
                </a:solidFill>
              </a:rPr>
              <a:t>when </a:t>
            </a:r>
            <a:r>
              <a:rPr lang="en-US" altLang="en-US" sz="2400" b="1" dirty="0" err="1">
                <a:solidFill>
                  <a:schemeClr val="accent2"/>
                </a:solidFill>
              </a:rPr>
              <a:t>r</a:t>
            </a:r>
            <a:r>
              <a:rPr lang="en-US" altLang="en-US" sz="2400" b="1" baseline="-25000" dirty="0" err="1">
                <a:solidFill>
                  <a:schemeClr val="accent2"/>
                </a:solidFill>
              </a:rPr>
              <a:t>E</a:t>
            </a:r>
            <a:r>
              <a:rPr lang="en-US" altLang="en-US" sz="2400" b="1" dirty="0">
                <a:solidFill>
                  <a:schemeClr val="accent2"/>
                </a:solidFill>
              </a:rPr>
              <a:t> &gt; g</a:t>
            </a:r>
            <a:r>
              <a:rPr lang="en-US" altLang="en-US" sz="2400" dirty="0"/>
              <a:t>)</a:t>
            </a:r>
            <a:r>
              <a:rPr lang="en-US" altLang="en-US" sz="2400" b="1" dirty="0">
                <a:solidFill>
                  <a:srgbClr val="0070C0"/>
                </a:solidFill>
              </a:rPr>
              <a:t>:</a:t>
            </a:r>
            <a:r>
              <a:rPr lang="en-US" altLang="en-US" sz="2400" dirty="0"/>
              <a:t> </a:t>
            </a:r>
            <a:r>
              <a:rPr lang="en-US" altLang="en-US" sz="2400" i="1" dirty="0"/>
              <a:t>(notice this is exactly what we learned before for </a:t>
            </a:r>
            <a:r>
              <a:rPr lang="en-US" altLang="en-US" sz="2400" i="1" dirty="0" err="1"/>
              <a:t>perpetuals</a:t>
            </a:r>
            <a:r>
              <a:rPr lang="en-US" altLang="en-US" sz="2400" i="1" dirty="0"/>
              <a:t>!)</a:t>
            </a:r>
          </a:p>
          <a:p>
            <a:endParaRPr lang="en-US" altLang="en-US" sz="2400" dirty="0"/>
          </a:p>
          <a:p>
            <a:pPr>
              <a:buNone/>
            </a:pPr>
            <a:endParaRPr lang="en-US" altLang="en-US" sz="2400" dirty="0"/>
          </a:p>
          <a:p>
            <a:pPr>
              <a:buNone/>
            </a:pPr>
            <a:endParaRPr lang="en-US" altLang="en-US" sz="2400" dirty="0"/>
          </a:p>
          <a:p>
            <a:endParaRPr lang="en-US" altLang="en-US" sz="2400" dirty="0"/>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28</a:t>
            </a:fld>
            <a:endParaRPr lang="en-US" altLang="en-US"/>
          </a:p>
        </p:txBody>
      </p:sp>
      <p:pic>
        <p:nvPicPr>
          <p:cNvPr id="6147" name="Picture 3"/>
          <p:cNvPicPr>
            <a:picLocks noChangeAspect="1" noChangeArrowheads="1"/>
          </p:cNvPicPr>
          <p:nvPr/>
        </p:nvPicPr>
        <p:blipFill>
          <a:blip r:embed="rId3" cstate="print"/>
          <a:srcRect/>
          <a:stretch>
            <a:fillRect/>
          </a:stretch>
        </p:blipFill>
        <p:spPr bwMode="auto">
          <a:xfrm>
            <a:off x="1044575" y="1981200"/>
            <a:ext cx="8023225" cy="126713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cstate="print"/>
          <a:srcRect/>
          <a:stretch>
            <a:fillRect/>
          </a:stretch>
        </p:blipFill>
        <p:spPr bwMode="auto">
          <a:xfrm>
            <a:off x="1752600" y="3430587"/>
            <a:ext cx="7138987" cy="836613"/>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4572000" y="5222081"/>
            <a:ext cx="7138987" cy="798513"/>
          </a:xfrm>
          <a:prstGeom prst="rect">
            <a:avLst/>
          </a:prstGeom>
          <a:noFill/>
          <a:ln w="9525">
            <a:noFill/>
            <a:miter lim="800000"/>
            <a:headEnd/>
            <a:tailEnd/>
          </a:ln>
          <a:effectLst/>
        </p:spPr>
      </p:pic>
      <p:sp>
        <p:nvSpPr>
          <p:cNvPr id="9" name="Rectangle 8"/>
          <p:cNvSpPr/>
          <p:nvPr/>
        </p:nvSpPr>
        <p:spPr>
          <a:xfrm>
            <a:off x="4343400" y="5222081"/>
            <a:ext cx="1676400" cy="750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TW" dirty="0"/>
              <a:t>Example : Valuing a Firm with Constant Dividend Growth</a:t>
            </a:r>
            <a:endParaRPr lang="zh-TW" altLang="en-US" dirty="0"/>
          </a:p>
        </p:txBody>
      </p:sp>
      <p:sp>
        <p:nvSpPr>
          <p:cNvPr id="7" name="Content Placeholder 6"/>
          <p:cNvSpPr>
            <a:spLocks noGrp="1"/>
          </p:cNvSpPr>
          <p:nvPr>
            <p:ph idx="1"/>
          </p:nvPr>
        </p:nvSpPr>
        <p:spPr/>
        <p:txBody>
          <a:bodyPr/>
          <a:lstStyle/>
          <a:p>
            <a:r>
              <a:rPr lang="en-US" altLang="zh-TW" dirty="0"/>
              <a:t>Suppose Great China Inc (GCI) plans to pay </a:t>
            </a:r>
            <a:r>
              <a:rPr lang="en-US" altLang="zh-TW" b="1" dirty="0"/>
              <a:t>$2.30 </a:t>
            </a:r>
            <a:r>
              <a:rPr lang="en-US" altLang="zh-TW" dirty="0"/>
              <a:t>per share in </a:t>
            </a:r>
            <a:r>
              <a:rPr lang="en-US" altLang="zh-TW" b="1" dirty="0"/>
              <a:t>dividends</a:t>
            </a:r>
            <a:r>
              <a:rPr lang="en-US" altLang="zh-TW" dirty="0"/>
              <a:t> in the coming year.  </a:t>
            </a:r>
          </a:p>
          <a:p>
            <a:r>
              <a:rPr lang="en-US" altLang="zh-TW" dirty="0"/>
              <a:t>If the expected rate of return is </a:t>
            </a:r>
            <a:r>
              <a:rPr lang="en-US" altLang="zh-TW" b="1" dirty="0"/>
              <a:t>7%</a:t>
            </a:r>
            <a:r>
              <a:rPr lang="en-US" altLang="zh-TW" dirty="0"/>
              <a:t> and dividends are expected </a:t>
            </a:r>
            <a:r>
              <a:rPr lang="en-US" altLang="zh-TW" b="1" dirty="0"/>
              <a:t>to grow </a:t>
            </a:r>
            <a:r>
              <a:rPr lang="en-US" altLang="zh-TW" dirty="0"/>
              <a:t>by </a:t>
            </a:r>
            <a:r>
              <a:rPr lang="en-US" altLang="zh-TW" b="1" dirty="0"/>
              <a:t>2% </a:t>
            </a:r>
            <a:r>
              <a:rPr lang="en-US" altLang="zh-TW" dirty="0"/>
              <a:t>per year in the future, </a:t>
            </a:r>
            <a:r>
              <a:rPr lang="en-US" altLang="zh-TW" b="1" dirty="0"/>
              <a:t>estimate the value of GCI’s stock today</a:t>
            </a:r>
            <a:r>
              <a:rPr lang="en-US" altLang="zh-TW" dirty="0"/>
              <a:t>. </a:t>
            </a:r>
          </a:p>
          <a:p>
            <a:endParaRPr lang="zh-TW" alt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29</a:t>
            </a:fld>
            <a:endParaRPr lang="en-US" altLang="en-US"/>
          </a:p>
        </p:txBody>
      </p:sp>
      <p:sp>
        <p:nvSpPr>
          <p:cNvPr id="9"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dirty="0">
              <a:ea typeface="SimSun" pitchFamily="2" charset="-122"/>
            </a:endParaRPr>
          </a:p>
        </p:txBody>
      </p:sp>
      <p:sp>
        <p:nvSpPr>
          <p:cNvPr id="11271" name="Rectangle 2"/>
          <p:cNvSpPr>
            <a:spLocks noGrp="1" noChangeArrowheads="1"/>
          </p:cNvSpPr>
          <p:nvPr>
            <p:ph type="title" idx="4294967295"/>
          </p:nvPr>
        </p:nvSpPr>
        <p:spPr>
          <a:xfrm>
            <a:off x="457200" y="122238"/>
            <a:ext cx="2362200" cy="1295400"/>
          </a:xfrm>
        </p:spPr>
        <p:txBody>
          <a:bodyPr>
            <a:normAutofit/>
          </a:bodyPr>
          <a:lstStyle/>
          <a:p>
            <a:pPr eaLnBrk="1" hangingPunct="1"/>
            <a:r>
              <a:rPr lang="en-US" altLang="zh-CN" dirty="0">
                <a:ea typeface="SimSun" pitchFamily="2" charset="-122"/>
              </a:rPr>
              <a:t>Course Map</a:t>
            </a:r>
          </a:p>
        </p:txBody>
      </p:sp>
      <p:sp>
        <p:nvSpPr>
          <p:cNvPr id="513053"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dirty="0">
                <a:ea typeface="SimSun" pitchFamily="2" charset="-122"/>
              </a:rPr>
              <a:t>Overview</a:t>
            </a:r>
          </a:p>
        </p:txBody>
      </p:sp>
      <p:sp>
        <p:nvSpPr>
          <p:cNvPr id="41" name="Rectangle 3"/>
          <p:cNvSpPr>
            <a:spLocks noChangeArrowheads="1"/>
          </p:cNvSpPr>
          <p:nvPr/>
        </p:nvSpPr>
        <p:spPr bwMode="auto">
          <a:xfrm>
            <a:off x="5638800" y="1676400"/>
            <a:ext cx="1524000" cy="1524000"/>
          </a:xfrm>
          <a:prstGeom prst="rect">
            <a:avLst/>
          </a:prstGeom>
          <a:solidFill>
            <a:schemeClr val="accent3">
              <a:lumMod val="20000"/>
              <a:lumOff val="80000"/>
            </a:schemeClr>
          </a:solidFill>
          <a:ln w="9525">
            <a:solidFill>
              <a:schemeClr val="tx1"/>
            </a:solidFill>
            <a:miter lim="800000"/>
            <a:headEnd/>
            <a:tailEnd/>
          </a:ln>
        </p:spPr>
        <p:txBody>
          <a:bodyPr wrap="square" anchor="ctr"/>
          <a:lstStyle/>
          <a:p>
            <a:pPr algn="ctr"/>
            <a:r>
              <a:rPr lang="en-US" altLang="zh-CN" dirty="0">
                <a:ea typeface="SimSun" pitchFamily="2" charset="-122"/>
              </a:rPr>
              <a:t>Pricing of Financial Assets</a:t>
            </a:r>
          </a:p>
        </p:txBody>
      </p:sp>
      <p:sp>
        <p:nvSpPr>
          <p:cNvPr id="52" name="Rectangle 3"/>
          <p:cNvSpPr>
            <a:spLocks noChangeArrowheads="1"/>
          </p:cNvSpPr>
          <p:nvPr/>
        </p:nvSpPr>
        <p:spPr bwMode="auto">
          <a:xfrm>
            <a:off x="5715000" y="3429000"/>
            <a:ext cx="1447800" cy="9144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Stock </a:t>
            </a:r>
          </a:p>
          <a:p>
            <a:pPr algn="ctr"/>
            <a:r>
              <a:rPr lang="en-US" altLang="zh-CN" dirty="0">
                <a:ea typeface="SimSun" pitchFamily="2" charset="-122"/>
              </a:rPr>
              <a:t>Valuation</a:t>
            </a:r>
          </a:p>
        </p:txBody>
      </p:sp>
      <p:sp>
        <p:nvSpPr>
          <p:cNvPr id="31" name="Rectangle 30"/>
          <p:cNvSpPr/>
          <p:nvPr/>
        </p:nvSpPr>
        <p:spPr>
          <a:xfrm>
            <a:off x="914400" y="3200400"/>
            <a:ext cx="4419600" cy="2209800"/>
          </a:xfrm>
          <a:prstGeom prst="rect">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r>
              <a:rPr lang="en-US" altLang="zh-TW" dirty="0"/>
              <a:t>Students will develop an understanding of:</a:t>
            </a:r>
          </a:p>
          <a:p>
            <a:pPr marL="342900" indent="-342900">
              <a:buAutoNum type="arabicPeriod"/>
            </a:pPr>
            <a:r>
              <a:rPr lang="en-US" altLang="zh-TW" dirty="0"/>
              <a:t>What are Shares</a:t>
            </a:r>
          </a:p>
          <a:p>
            <a:pPr marL="342900" indent="-342900">
              <a:buAutoNum type="arabicPeriod"/>
            </a:pPr>
            <a:r>
              <a:rPr lang="en-US" altLang="zh-TW" dirty="0"/>
              <a:t>Basics of Stocks</a:t>
            </a:r>
          </a:p>
          <a:p>
            <a:pPr marL="342900" indent="-342900">
              <a:buAutoNum type="arabicPeriod"/>
            </a:pPr>
            <a:r>
              <a:rPr lang="en-US" altLang="zh-TW" dirty="0"/>
              <a:t>The Dividend Discount Model “DDM”</a:t>
            </a:r>
          </a:p>
        </p:txBody>
      </p:sp>
      <p:sp>
        <p:nvSpPr>
          <p:cNvPr id="32"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3</a:t>
            </a:fld>
            <a:endParaRPr lang="en-US" altLang="en-US" dirty="0"/>
          </a:p>
        </p:txBody>
      </p:sp>
      <p:sp>
        <p:nvSpPr>
          <p:cNvPr id="12"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extLst>
      <p:ext uri="{BB962C8B-B14F-4D97-AF65-F5344CB8AC3E}">
        <p14:creationId xmlns:p14="http://schemas.microsoft.com/office/powerpoint/2010/main" val="318762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3"/>
          <p:cNvSpPr>
            <a:spLocks noGrp="1" noChangeArrowheads="1"/>
          </p:cNvSpPr>
          <p:nvPr>
            <p:ph type="title"/>
          </p:nvPr>
        </p:nvSpPr>
        <p:spPr/>
        <p:txBody>
          <a:bodyPr/>
          <a:lstStyle/>
          <a:p>
            <a:pPr eaLnBrk="1" hangingPunct="1"/>
            <a:r>
              <a:rPr lang="en-US" dirty="0"/>
              <a:t>Example : Valuing a Firm with Constant Dividend Growth</a:t>
            </a:r>
          </a:p>
        </p:txBody>
      </p:sp>
      <p:sp>
        <p:nvSpPr>
          <p:cNvPr id="67587" name="Rectangle 24"/>
          <p:cNvSpPr>
            <a:spLocks noGrp="1" noChangeArrowheads="1"/>
          </p:cNvSpPr>
          <p:nvPr>
            <p:ph idx="1"/>
          </p:nvPr>
        </p:nvSpPr>
        <p:spPr/>
        <p:txBody>
          <a:bodyPr/>
          <a:lstStyle/>
          <a:p>
            <a:pPr eaLnBrk="1" hangingPunct="1">
              <a:buFontTx/>
              <a:buNone/>
            </a:pPr>
            <a:r>
              <a:rPr lang="en-US" dirty="0"/>
              <a:t>Solution:</a:t>
            </a:r>
          </a:p>
          <a:p>
            <a:r>
              <a:rPr lang="en-US" sz="2000" dirty="0"/>
              <a:t>Because the dividends are expected </a:t>
            </a:r>
            <a:r>
              <a:rPr lang="en-US" sz="2000" b="1" dirty="0"/>
              <a:t>to grow perpetually at a constant rate</a:t>
            </a:r>
            <a:r>
              <a:rPr lang="en-US" sz="2000" dirty="0"/>
              <a:t>, we can calculate the price </a:t>
            </a:r>
            <a:r>
              <a:rPr lang="en-US" altLang="en-US" b="1" dirty="0">
                <a:solidFill>
                  <a:schemeClr val="accent1"/>
                </a:solidFill>
              </a:rPr>
              <a:t>P</a:t>
            </a:r>
            <a:r>
              <a:rPr lang="en-US" altLang="en-US" b="1" baseline="-25000" dirty="0">
                <a:solidFill>
                  <a:schemeClr val="accent1"/>
                </a:solidFill>
              </a:rPr>
              <a:t>0 </a:t>
            </a:r>
            <a:r>
              <a:rPr lang="en-US" sz="2000" dirty="0"/>
              <a:t>of GCI.  </a:t>
            </a:r>
          </a:p>
          <a:p>
            <a:r>
              <a:rPr lang="en-US" sz="2000" dirty="0"/>
              <a:t>The next dividend (</a:t>
            </a:r>
            <a:r>
              <a:rPr lang="en-US" altLang="en-US" b="1" dirty="0">
                <a:solidFill>
                  <a:schemeClr val="accent1"/>
                </a:solidFill>
              </a:rPr>
              <a:t>Div</a:t>
            </a:r>
            <a:r>
              <a:rPr lang="en-US" altLang="en-US" b="1" baseline="-25000" dirty="0">
                <a:solidFill>
                  <a:schemeClr val="accent1"/>
                </a:solidFill>
              </a:rPr>
              <a:t>1</a:t>
            </a:r>
            <a:r>
              <a:rPr lang="en-US" sz="2000" dirty="0"/>
              <a:t>) is expected to be $2.30, the growth rate (</a:t>
            </a:r>
            <a:r>
              <a:rPr lang="en-US" altLang="en-US" b="1" dirty="0">
                <a:solidFill>
                  <a:schemeClr val="accent1"/>
                </a:solidFill>
              </a:rPr>
              <a:t>g</a:t>
            </a:r>
            <a:r>
              <a:rPr lang="en-US" sz="2000" dirty="0"/>
              <a:t>) is 2% and the expected return (</a:t>
            </a:r>
            <a:r>
              <a:rPr lang="en-US" altLang="en-US" b="1" dirty="0" err="1">
                <a:solidFill>
                  <a:schemeClr val="accent1"/>
                </a:solidFill>
              </a:rPr>
              <a:t>r</a:t>
            </a:r>
            <a:r>
              <a:rPr lang="en-US" altLang="en-US" b="1" baseline="-25000" dirty="0" err="1">
                <a:solidFill>
                  <a:schemeClr val="accent1"/>
                </a:solidFill>
              </a:rPr>
              <a:t>E</a:t>
            </a:r>
            <a:r>
              <a:rPr lang="en-US" sz="2000" dirty="0"/>
              <a:t>) is 7%.</a:t>
            </a:r>
          </a:p>
        </p:txBody>
      </p:sp>
      <p:sp>
        <p:nvSpPr>
          <p:cNvPr id="5"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30</a:t>
            </a:fld>
            <a:endParaRPr lang="en-US" altLang="en-US"/>
          </a:p>
        </p:txBody>
      </p:sp>
      <p:sp>
        <p:nvSpPr>
          <p:cNvPr id="6"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0"/>
          <p:cNvSpPr>
            <a:spLocks noGrp="1" noChangeArrowheads="1"/>
          </p:cNvSpPr>
          <p:nvPr>
            <p:ph type="title"/>
          </p:nvPr>
        </p:nvSpPr>
        <p:spPr/>
        <p:txBody>
          <a:bodyPr/>
          <a:lstStyle/>
          <a:p>
            <a:pPr eaLnBrk="1" hangingPunct="1"/>
            <a:r>
              <a:rPr lang="en-US" dirty="0"/>
              <a:t>Example : Valuing a Firm with Constant Dividend Growth</a:t>
            </a:r>
          </a:p>
        </p:txBody>
      </p:sp>
      <p:sp>
        <p:nvSpPr>
          <p:cNvPr id="69635" name="Rectangle 21"/>
          <p:cNvSpPr>
            <a:spLocks noGrp="1" noChangeArrowheads="1"/>
          </p:cNvSpPr>
          <p:nvPr>
            <p:ph idx="1"/>
          </p:nvPr>
        </p:nvSpPr>
        <p:spPr/>
        <p:txBody>
          <a:bodyPr>
            <a:normAutofit lnSpcReduction="10000"/>
          </a:bodyPr>
          <a:lstStyle/>
          <a:p>
            <a:pPr eaLnBrk="1" hangingPunct="1">
              <a:buFontTx/>
              <a:buNone/>
            </a:pPr>
            <a:r>
              <a:rPr lang="en-US" dirty="0"/>
              <a:t>Execute:  </a:t>
            </a:r>
          </a:p>
          <a:p>
            <a:pPr eaLnBrk="1" hangingPunct="1">
              <a:buFontTx/>
              <a:buNone/>
            </a:pPr>
            <a:endParaRPr lang="en-US" dirty="0"/>
          </a:p>
          <a:p>
            <a:pPr eaLnBrk="1" hangingPunct="1">
              <a:buFontTx/>
              <a:buNone/>
            </a:pPr>
            <a:endParaRPr lang="en-US" dirty="0"/>
          </a:p>
          <a:p>
            <a:pPr eaLnBrk="1" hangingPunct="1">
              <a:buFontTx/>
              <a:buNone/>
            </a:pPr>
            <a:endParaRPr lang="en-US" dirty="0"/>
          </a:p>
          <a:p>
            <a:pPr eaLnBrk="1" hangingPunct="1">
              <a:buFontTx/>
              <a:buNone/>
            </a:pPr>
            <a:endParaRPr lang="en-US" dirty="0"/>
          </a:p>
          <a:p>
            <a:pPr>
              <a:buNone/>
            </a:pPr>
            <a:r>
              <a:rPr lang="en-US" dirty="0"/>
              <a:t>	You would be willing to pay $46, that is to say 20 times this year’s dividend of $2.30,  to own GCI stock today because you are buying claim to this year’s dividend and to an infinite growing series of future dividends.</a:t>
            </a:r>
          </a:p>
          <a:p>
            <a:pPr eaLnBrk="1" hangingPunct="1">
              <a:buFontTx/>
              <a:buNone/>
            </a:pPr>
            <a:r>
              <a:rPr lang="en-US" dirty="0"/>
              <a:t>   </a:t>
            </a:r>
          </a:p>
        </p:txBody>
      </p:sp>
      <p:graphicFrame>
        <p:nvGraphicFramePr>
          <p:cNvPr id="69637" name="Object 9"/>
          <p:cNvGraphicFramePr>
            <a:graphicFrameLocks noChangeAspect="1"/>
          </p:cNvGraphicFramePr>
          <p:nvPr/>
        </p:nvGraphicFramePr>
        <p:xfrm>
          <a:off x="406400" y="2505075"/>
          <a:ext cx="5957888" cy="1295400"/>
        </p:xfrm>
        <a:graphic>
          <a:graphicData uri="http://schemas.openxmlformats.org/presentationml/2006/ole">
            <mc:AlternateContent xmlns:mc="http://schemas.openxmlformats.org/markup-compatibility/2006">
              <mc:Choice xmlns:v="urn:schemas-microsoft-com:vml" Requires="v">
                <p:oleObj spid="_x0000_s3075" name="Equation" r:id="rId4" imgW="2222500" imgH="482600" progId="">
                  <p:embed/>
                </p:oleObj>
              </mc:Choice>
              <mc:Fallback>
                <p:oleObj name="Equation" r:id="rId4" imgW="2222500" imgH="482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 y="2505075"/>
                        <a:ext cx="5957888" cy="1295400"/>
                      </a:xfrm>
                      <a:prstGeom prst="rect">
                        <a:avLst/>
                      </a:prstGeom>
                      <a:noFill/>
                      <a:extLst>
                        <a:ext uri="{909E8E84-426E-40DD-AFC4-6F175D3DCCD1}">
                          <a14:hiddenFill xmlns:a14="http://schemas.microsoft.com/office/drawing/2010/main">
                            <a:solidFill>
                              <a:srgbClr val="FFF4DB"/>
                            </a:solidFill>
                          </a14:hiddenFill>
                        </a:ext>
                      </a:extLst>
                    </p:spPr>
                  </p:pic>
                </p:oleObj>
              </mc:Fallback>
            </mc:AlternateContent>
          </a:graphicData>
        </a:graphic>
      </p:graphicFrame>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31</a:t>
            </a:fld>
            <a:endParaRPr lang="en-US" altLang="en-US"/>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4"/>
          <p:cNvSpPr>
            <a:spLocks noGrp="1" noChangeArrowheads="1"/>
          </p:cNvSpPr>
          <p:nvPr>
            <p:ph type="title"/>
          </p:nvPr>
        </p:nvSpPr>
        <p:spPr/>
        <p:txBody>
          <a:bodyPr/>
          <a:lstStyle/>
          <a:p>
            <a:r>
              <a:rPr lang="en-US"/>
              <a:t>Your Turn!</a:t>
            </a:r>
            <a:endParaRPr lang="en-US" dirty="0"/>
          </a:p>
        </p:txBody>
      </p:sp>
      <p:sp>
        <p:nvSpPr>
          <p:cNvPr id="73731" name="Rectangle 25"/>
          <p:cNvSpPr>
            <a:spLocks noGrp="1" noChangeArrowheads="1"/>
          </p:cNvSpPr>
          <p:nvPr>
            <p:ph idx="1"/>
          </p:nvPr>
        </p:nvSpPr>
        <p:spPr/>
        <p:txBody>
          <a:bodyPr/>
          <a:lstStyle/>
          <a:p>
            <a:r>
              <a:rPr lang="en-US" dirty="0"/>
              <a:t>Problem:  </a:t>
            </a:r>
          </a:p>
          <a:p>
            <a:r>
              <a:rPr lang="en-US" dirty="0"/>
              <a:t>Suppose Target Corporation plans to pay </a:t>
            </a:r>
            <a:r>
              <a:rPr lang="en-US" b="1" dirty="0"/>
              <a:t>$0.68 </a:t>
            </a:r>
            <a:r>
              <a:rPr lang="en-US" dirty="0"/>
              <a:t>per share in </a:t>
            </a:r>
            <a:r>
              <a:rPr lang="en-US" b="1" dirty="0"/>
              <a:t>dividends</a:t>
            </a:r>
            <a:r>
              <a:rPr lang="en-US" dirty="0"/>
              <a:t> in the coming year.  </a:t>
            </a:r>
          </a:p>
          <a:p>
            <a:r>
              <a:rPr lang="en-US" dirty="0"/>
              <a:t>If its equity cost of capital is </a:t>
            </a:r>
            <a:r>
              <a:rPr lang="en-US" b="1" dirty="0"/>
              <a:t>10%</a:t>
            </a:r>
            <a:r>
              <a:rPr lang="en-US" dirty="0"/>
              <a:t> and dividends are expected to grow by </a:t>
            </a:r>
            <a:r>
              <a:rPr lang="en-US" b="1" dirty="0"/>
              <a:t>8.4%</a:t>
            </a:r>
            <a:r>
              <a:rPr lang="en-US" dirty="0"/>
              <a:t> per year in the future, estimate </a:t>
            </a:r>
            <a:r>
              <a:rPr lang="en-US" b="1" dirty="0"/>
              <a:t>the value of Target’s stock</a:t>
            </a:r>
            <a:r>
              <a:rPr lang="en-US" dirty="0"/>
              <a:t>. </a:t>
            </a:r>
          </a:p>
        </p:txBody>
      </p:sp>
      <p:sp>
        <p:nvSpPr>
          <p:cNvPr id="2" name="Slide Number Placeholder 1"/>
          <p:cNvSpPr>
            <a:spLocks noGrp="1"/>
          </p:cNvSpPr>
          <p:nvPr>
            <p:ph type="sldNum" sz="quarter" idx="10"/>
          </p:nvPr>
        </p:nvSpPr>
        <p:spPr>
          <a:prstGeom prst="rect">
            <a:avLst/>
          </a:prstGeom>
        </p:spPr>
        <p:txBody>
          <a:bodyPr/>
          <a:lstStyle/>
          <a:p>
            <a:fld id="{CC8B43E7-9834-4EEF-84E2-20E388107505}" type="slidenum">
              <a:rPr lang="en-US" smtClean="0"/>
              <a:pPr/>
              <a:t>32</a:t>
            </a:fld>
            <a:endParaRPr lang="en-US" dirty="0"/>
          </a:p>
        </p:txBody>
      </p:sp>
      <p:sp>
        <p:nvSpPr>
          <p:cNvPr id="5" name="Rectangle 6"/>
          <p:cNvSpPr>
            <a:spLocks noChangeArrowheads="1"/>
          </p:cNvSpPr>
          <p:nvPr/>
        </p:nvSpPr>
        <p:spPr bwMode="gray">
          <a:xfrm>
            <a:off x="2895600" y="6651327"/>
            <a:ext cx="3733800" cy="164108"/>
          </a:xfrm>
          <a:prstGeom prst="rect">
            <a:avLst/>
          </a:prstGeom>
          <a:solidFill>
            <a:schemeClr val="tx2">
              <a:lumMod val="40000"/>
              <a:lumOff val="60000"/>
            </a:schemeClr>
          </a:solid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extLst>
      <p:ext uri="{BB962C8B-B14F-4D97-AF65-F5344CB8AC3E}">
        <p14:creationId xmlns:p14="http://schemas.microsoft.com/office/powerpoint/2010/main" val="397556070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0"/>
          <p:cNvSpPr>
            <a:spLocks noGrp="1" noChangeArrowheads="1"/>
          </p:cNvSpPr>
          <p:nvPr>
            <p:ph type="title"/>
          </p:nvPr>
        </p:nvSpPr>
        <p:spPr/>
        <p:txBody>
          <a:bodyPr/>
          <a:lstStyle/>
          <a:p>
            <a:r>
              <a:rPr lang="en-US" altLang="zh-TW"/>
              <a:t>Test Your Understanding</a:t>
            </a:r>
            <a:endParaRPr lang="en-US" dirty="0"/>
          </a:p>
        </p:txBody>
      </p:sp>
      <p:sp>
        <p:nvSpPr>
          <p:cNvPr id="77827" name="Rectangle 21"/>
          <p:cNvSpPr>
            <a:spLocks noGrp="1" noChangeArrowheads="1"/>
          </p:cNvSpPr>
          <p:nvPr>
            <p:ph idx="1"/>
          </p:nvPr>
        </p:nvSpPr>
        <p:spPr/>
        <p:txBody>
          <a:bodyPr/>
          <a:lstStyle/>
          <a:p>
            <a:r>
              <a:rPr lang="en-US" dirty="0"/>
              <a:t>Target’s stock price (</a:t>
            </a:r>
            <a:r>
              <a:rPr lang="en-US" altLang="en-US" b="1" dirty="0">
                <a:solidFill>
                  <a:schemeClr val="accent1"/>
                </a:solidFill>
              </a:rPr>
              <a:t>P</a:t>
            </a:r>
            <a:r>
              <a:rPr lang="en-US" altLang="en-US" b="1" baseline="-25000" dirty="0">
                <a:solidFill>
                  <a:schemeClr val="accent1"/>
                </a:solidFill>
              </a:rPr>
              <a:t>0</a:t>
            </a:r>
            <a:r>
              <a:rPr lang="en-US" dirty="0"/>
              <a:t> ) is:</a:t>
            </a:r>
          </a:p>
          <a:p>
            <a:pPr lvl="1"/>
            <a:r>
              <a:rPr lang="en-US" dirty="0"/>
              <a:t>42.50</a:t>
            </a:r>
          </a:p>
          <a:p>
            <a:pPr lvl="1"/>
            <a:r>
              <a:rPr lang="en-US" dirty="0"/>
              <a:t>53.45</a:t>
            </a:r>
          </a:p>
          <a:p>
            <a:pPr lvl="1"/>
            <a:r>
              <a:rPr lang="en-US" dirty="0"/>
              <a:t>68.59</a:t>
            </a:r>
          </a:p>
          <a:p>
            <a:pPr lvl="1">
              <a:buNone/>
            </a:pPr>
            <a:endParaRPr lang="en-US" dirty="0"/>
          </a:p>
        </p:txBody>
      </p:sp>
      <p:pic>
        <p:nvPicPr>
          <p:cNvPr id="7" name="Picture 3" descr="C:\Users\Wolfgang\Documents\ED.PRES\06_Purchased Copyrighted Contend\istockphoto\iStock_00000833593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1916318"/>
            <a:ext cx="3962400" cy="36813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33</a:t>
            </a:fld>
            <a:endParaRPr lang="en-US" altLang="en-US"/>
          </a:p>
        </p:txBody>
      </p:sp>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extLst>
      <p:ext uri="{BB962C8B-B14F-4D97-AF65-F5344CB8AC3E}">
        <p14:creationId xmlns:p14="http://schemas.microsoft.com/office/powerpoint/2010/main" val="101251638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3"/>
          <p:cNvSpPr>
            <a:spLocks noGrp="1" noChangeArrowheads="1"/>
          </p:cNvSpPr>
          <p:nvPr>
            <p:ph type="title"/>
          </p:nvPr>
        </p:nvSpPr>
        <p:spPr/>
        <p:txBody>
          <a:bodyPr>
            <a:normAutofit/>
          </a:bodyPr>
          <a:lstStyle/>
          <a:p>
            <a:r>
              <a:rPr lang="en-US" dirty="0"/>
              <a:t>Solution</a:t>
            </a:r>
          </a:p>
        </p:txBody>
      </p:sp>
      <p:sp>
        <p:nvSpPr>
          <p:cNvPr id="75779" name="Rectangle 24"/>
          <p:cNvSpPr>
            <a:spLocks noGrp="1" noChangeArrowheads="1"/>
          </p:cNvSpPr>
          <p:nvPr>
            <p:ph idx="1"/>
          </p:nvPr>
        </p:nvSpPr>
        <p:spPr/>
        <p:txBody>
          <a:bodyPr/>
          <a:lstStyle/>
          <a:p>
            <a:r>
              <a:rPr lang="en-US" dirty="0"/>
              <a:t>Because the dividends are expected to grow perpetually at a constant rate, we can value Target.  </a:t>
            </a:r>
          </a:p>
          <a:p>
            <a:r>
              <a:rPr lang="en-US" dirty="0"/>
              <a:t>The next dividend (</a:t>
            </a:r>
            <a:r>
              <a:rPr lang="en-US" altLang="en-US" b="1" dirty="0">
                <a:solidFill>
                  <a:schemeClr val="accent1"/>
                </a:solidFill>
              </a:rPr>
              <a:t>Div</a:t>
            </a:r>
            <a:r>
              <a:rPr lang="en-US" altLang="en-US" b="1" baseline="-25000" dirty="0">
                <a:solidFill>
                  <a:schemeClr val="accent1"/>
                </a:solidFill>
              </a:rPr>
              <a:t>1</a:t>
            </a:r>
            <a:r>
              <a:rPr lang="en-US" dirty="0"/>
              <a:t>) is expected to be $0.68, the growth rate (</a:t>
            </a:r>
            <a:r>
              <a:rPr lang="en-US" b="1" dirty="0">
                <a:solidFill>
                  <a:schemeClr val="tx2">
                    <a:lumMod val="60000"/>
                    <a:lumOff val="40000"/>
                  </a:schemeClr>
                </a:solidFill>
              </a:rPr>
              <a:t>g</a:t>
            </a:r>
            <a:r>
              <a:rPr lang="en-US" dirty="0"/>
              <a:t>) is 8.4% and the equity cost of capital (</a:t>
            </a:r>
            <a:r>
              <a:rPr lang="en-US" altLang="en-US" b="1" dirty="0" err="1">
                <a:solidFill>
                  <a:schemeClr val="accent1"/>
                </a:solidFill>
              </a:rPr>
              <a:t>r</a:t>
            </a:r>
            <a:r>
              <a:rPr lang="en-US" altLang="en-US" b="1" baseline="-25000" dirty="0" err="1">
                <a:solidFill>
                  <a:schemeClr val="accent1"/>
                </a:solidFill>
              </a:rPr>
              <a:t>E</a:t>
            </a:r>
            <a:r>
              <a:rPr lang="en-US" b="1" dirty="0">
                <a:solidFill>
                  <a:schemeClr val="tx2">
                    <a:lumMod val="60000"/>
                    <a:lumOff val="40000"/>
                  </a:schemeClr>
                </a:solidFill>
              </a:rPr>
              <a:t>)</a:t>
            </a:r>
            <a:r>
              <a:rPr lang="en-US" dirty="0"/>
              <a:t> is 10%.</a:t>
            </a:r>
          </a:p>
        </p:txBody>
      </p:sp>
      <p:sp>
        <p:nvSpPr>
          <p:cNvPr id="2" name="Slide Number Placeholder 1"/>
          <p:cNvSpPr>
            <a:spLocks noGrp="1"/>
          </p:cNvSpPr>
          <p:nvPr>
            <p:ph type="sldNum" sz="quarter" idx="10"/>
          </p:nvPr>
        </p:nvSpPr>
        <p:spPr>
          <a:prstGeom prst="rect">
            <a:avLst/>
          </a:prstGeom>
        </p:spPr>
        <p:txBody>
          <a:bodyPr/>
          <a:lstStyle/>
          <a:p>
            <a:fld id="{CC8B43E7-9834-4EEF-84E2-20E388107505}" type="slidenum">
              <a:rPr lang="en-US" smtClean="0"/>
              <a:pPr/>
              <a:t>34</a:t>
            </a:fld>
            <a:endParaRPr lang="en-US" dirty="0"/>
          </a:p>
        </p:txBody>
      </p:sp>
      <p:sp>
        <p:nvSpPr>
          <p:cNvPr id="5" name="Rectangle 6"/>
          <p:cNvSpPr>
            <a:spLocks noChangeArrowheads="1"/>
          </p:cNvSpPr>
          <p:nvPr/>
        </p:nvSpPr>
        <p:spPr bwMode="gray">
          <a:xfrm>
            <a:off x="2743200" y="6651327"/>
            <a:ext cx="3810000" cy="164108"/>
          </a:xfrm>
          <a:prstGeom prst="rect">
            <a:avLst/>
          </a:prstGeom>
          <a:solidFill>
            <a:schemeClr val="tx2">
              <a:lumMod val="40000"/>
              <a:lumOff val="60000"/>
            </a:schemeClr>
          </a:solid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644842016"/>
              </p:ext>
            </p:extLst>
          </p:nvPr>
        </p:nvGraphicFramePr>
        <p:xfrm>
          <a:off x="3352800" y="3733800"/>
          <a:ext cx="2009775" cy="1295400"/>
        </p:xfrm>
        <a:graphic>
          <a:graphicData uri="http://schemas.openxmlformats.org/presentationml/2006/ole">
            <mc:AlternateContent xmlns:mc="http://schemas.openxmlformats.org/markup-compatibility/2006">
              <mc:Choice xmlns:v="urn:schemas-microsoft-com:vml" Requires="v">
                <p:oleObj spid="_x0000_s5123" name="Equation" r:id="rId4" imgW="749300" imgH="482600" progId="Equation.DSMT4">
                  <p:embed/>
                </p:oleObj>
              </mc:Choice>
              <mc:Fallback>
                <p:oleObj name="Equation" r:id="rId4" imgW="749300" imgH="482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733800"/>
                        <a:ext cx="2009775" cy="1295400"/>
                      </a:xfrm>
                      <a:prstGeom prst="rect">
                        <a:avLst/>
                      </a:prstGeom>
                      <a:noFill/>
                      <a:ln>
                        <a:solidFill>
                          <a:srgbClr val="00216E"/>
                        </a:solidFill>
                      </a:ln>
                    </p:spPr>
                  </p:pic>
                </p:oleObj>
              </mc:Fallback>
            </mc:AlternateContent>
          </a:graphicData>
        </a:graphic>
      </p:graphicFrame>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extLst>
      <p:ext uri="{BB962C8B-B14F-4D97-AF65-F5344CB8AC3E}">
        <p14:creationId xmlns:p14="http://schemas.microsoft.com/office/powerpoint/2010/main" val="273815711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0"/>
          <p:cNvSpPr>
            <a:spLocks noGrp="1" noChangeArrowheads="1"/>
          </p:cNvSpPr>
          <p:nvPr>
            <p:ph type="title"/>
          </p:nvPr>
        </p:nvSpPr>
        <p:spPr/>
        <p:txBody>
          <a:bodyPr>
            <a:normAutofit/>
          </a:bodyPr>
          <a:lstStyle/>
          <a:p>
            <a:pPr eaLnBrk="1" hangingPunct="1"/>
            <a:r>
              <a:rPr lang="en-US" dirty="0"/>
              <a:t>Solution</a:t>
            </a:r>
          </a:p>
        </p:txBody>
      </p:sp>
      <p:sp>
        <p:nvSpPr>
          <p:cNvPr id="77827" name="Rectangle 21"/>
          <p:cNvSpPr>
            <a:spLocks noGrp="1" noChangeArrowheads="1"/>
          </p:cNvSpPr>
          <p:nvPr>
            <p:ph idx="1"/>
          </p:nvPr>
        </p:nvSpPr>
        <p:spPr/>
        <p:txBody>
          <a:bodyPr/>
          <a:lstStyle/>
          <a:p>
            <a:pPr eaLnBrk="1" hangingPunct="1">
              <a:buFontTx/>
              <a:buNone/>
            </a:pPr>
            <a:r>
              <a:rPr lang="en-US" dirty="0"/>
              <a:t>Execute:     </a:t>
            </a:r>
          </a:p>
        </p:txBody>
      </p:sp>
      <p:sp>
        <p:nvSpPr>
          <p:cNvPr id="2" name="Slide Number Placeholder 1"/>
          <p:cNvSpPr>
            <a:spLocks noGrp="1"/>
          </p:cNvSpPr>
          <p:nvPr>
            <p:ph type="sldNum" sz="quarter" idx="10"/>
          </p:nvPr>
        </p:nvSpPr>
        <p:spPr>
          <a:prstGeom prst="rect">
            <a:avLst/>
          </a:prstGeom>
        </p:spPr>
        <p:txBody>
          <a:bodyPr/>
          <a:lstStyle/>
          <a:p>
            <a:fld id="{CC8B43E7-9834-4EEF-84E2-20E388107505}" type="slidenum">
              <a:rPr lang="en-US" smtClean="0"/>
              <a:pPr/>
              <a:t>35</a:t>
            </a:fld>
            <a:endParaRPr lang="en-US" dirty="0"/>
          </a:p>
        </p:txBody>
      </p:sp>
      <p:graphicFrame>
        <p:nvGraphicFramePr>
          <p:cNvPr id="77829" name="Object 3"/>
          <p:cNvGraphicFramePr>
            <a:graphicFrameLocks noChangeAspect="1"/>
          </p:cNvGraphicFramePr>
          <p:nvPr/>
        </p:nvGraphicFramePr>
        <p:xfrm>
          <a:off x="1331640" y="2420161"/>
          <a:ext cx="5602288" cy="1127125"/>
        </p:xfrm>
        <a:graphic>
          <a:graphicData uri="http://schemas.openxmlformats.org/presentationml/2006/ole">
            <mc:AlternateContent xmlns:mc="http://schemas.openxmlformats.org/markup-compatibility/2006">
              <mc:Choice xmlns:v="urn:schemas-microsoft-com:vml" Requires="v">
                <p:oleObj spid="_x0000_s7171" name="Equation" r:id="rId4" imgW="2082800" imgH="419100" progId="Equation.DSMT4">
                  <p:embed/>
                </p:oleObj>
              </mc:Choice>
              <mc:Fallback>
                <p:oleObj name="Equation" r:id="rId4" imgW="20828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2420161"/>
                        <a:ext cx="5602288" cy="1127125"/>
                      </a:xfrm>
                      <a:prstGeom prst="rect">
                        <a:avLst/>
                      </a:prstGeom>
                      <a:noFill/>
                      <a:extLst>
                        <a:ext uri="{909E8E84-426E-40DD-AFC4-6F175D3DCCD1}">
                          <a14:hiddenFill xmlns:a14="http://schemas.microsoft.com/office/drawing/2010/main">
                            <a:solidFill>
                              <a:srgbClr val="FFF4DB"/>
                            </a:solidFill>
                          </a14:hiddenFill>
                        </a:ext>
                      </a:extLst>
                    </p:spPr>
                  </p:pic>
                </p:oleObj>
              </mc:Fallback>
            </mc:AlternateContent>
          </a:graphicData>
        </a:graphic>
      </p:graphicFrame>
      <p:sp>
        <p:nvSpPr>
          <p:cNvPr id="6" name="Rectangle 6"/>
          <p:cNvSpPr>
            <a:spLocks noChangeArrowheads="1"/>
          </p:cNvSpPr>
          <p:nvPr/>
        </p:nvSpPr>
        <p:spPr bwMode="gray">
          <a:xfrm>
            <a:off x="3048000" y="6644397"/>
            <a:ext cx="3657600" cy="194709"/>
          </a:xfrm>
          <a:prstGeom prst="rect">
            <a:avLst/>
          </a:prstGeom>
          <a:solidFill>
            <a:schemeClr val="tx2">
              <a:lumMod val="40000"/>
              <a:lumOff val="60000"/>
            </a:schemeClr>
          </a:solid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Rectangle 11"/>
          <p:cNvSpPr txBox="1">
            <a:spLocks noChangeArrowheads="1"/>
          </p:cNvSpPr>
          <p:nvPr/>
        </p:nvSpPr>
        <p:spPr>
          <a:xfrm>
            <a:off x="237609" y="3897684"/>
            <a:ext cx="8640960" cy="2591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Arial" pitchFamily="34" charset="0"/>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dirty="0"/>
              <a:t>Evaluate:  </a:t>
            </a:r>
          </a:p>
          <a:p>
            <a:r>
              <a:rPr lang="en-US" sz="2000" dirty="0"/>
              <a:t>You would be willing to pay 62.5 times this year’s dividend of $0.68 to own Target stock because you are buying claim to this year’s dividend and to an infinite growing series of future dividends.</a:t>
            </a:r>
          </a:p>
        </p:txBody>
      </p:sp>
      <p:sp>
        <p:nvSpPr>
          <p:cNvPr id="9"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extLst>
      <p:ext uri="{BB962C8B-B14F-4D97-AF65-F5344CB8AC3E}">
        <p14:creationId xmlns:p14="http://schemas.microsoft.com/office/powerpoint/2010/main" val="415822434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4"/>
          <p:cNvSpPr>
            <a:spLocks noGrp="1" noChangeArrowheads="1"/>
          </p:cNvSpPr>
          <p:nvPr>
            <p:ph type="title"/>
          </p:nvPr>
        </p:nvSpPr>
        <p:spPr/>
        <p:txBody>
          <a:bodyPr/>
          <a:lstStyle/>
          <a:p>
            <a:pPr eaLnBrk="1" hangingPunct="1"/>
            <a:r>
              <a:rPr lang="en-US" dirty="0"/>
              <a:t>Test Your Understanding</a:t>
            </a:r>
          </a:p>
        </p:txBody>
      </p:sp>
      <p:sp>
        <p:nvSpPr>
          <p:cNvPr id="73731" name="Rectangle 25"/>
          <p:cNvSpPr>
            <a:spLocks noGrp="1" noChangeArrowheads="1"/>
          </p:cNvSpPr>
          <p:nvPr>
            <p:ph idx="1"/>
          </p:nvPr>
        </p:nvSpPr>
        <p:spPr/>
        <p:txBody>
          <a:bodyPr/>
          <a:lstStyle/>
          <a:p>
            <a:pPr eaLnBrk="1" hangingPunct="1">
              <a:buFontTx/>
              <a:buNone/>
            </a:pPr>
            <a:r>
              <a:rPr lang="en-US" dirty="0"/>
              <a:t>Problem:  </a:t>
            </a:r>
          </a:p>
          <a:p>
            <a:r>
              <a:rPr lang="en-US" sz="2000" dirty="0"/>
              <a:t>Suppose Gold Trading Company  (GTC) plans to pay </a:t>
            </a:r>
            <a:r>
              <a:rPr lang="en-US" sz="2000" b="1" dirty="0"/>
              <a:t>$0.50 </a:t>
            </a:r>
            <a:r>
              <a:rPr lang="en-US" sz="2000" dirty="0"/>
              <a:t>(</a:t>
            </a:r>
            <a:r>
              <a:rPr lang="en-US" altLang="en-US" b="1" dirty="0">
                <a:solidFill>
                  <a:schemeClr val="accent1"/>
                </a:solidFill>
              </a:rPr>
              <a:t>Div</a:t>
            </a:r>
            <a:r>
              <a:rPr lang="en-US" altLang="en-US" b="1" baseline="-25000" dirty="0">
                <a:solidFill>
                  <a:schemeClr val="accent1"/>
                </a:solidFill>
              </a:rPr>
              <a:t>1</a:t>
            </a:r>
            <a:r>
              <a:rPr lang="en-US" sz="2000" dirty="0"/>
              <a:t> ) per share in dividends in the coming year.  </a:t>
            </a:r>
          </a:p>
          <a:p>
            <a:r>
              <a:rPr lang="en-US" sz="2000" dirty="0"/>
              <a:t>If the expected rate of return (</a:t>
            </a:r>
            <a:r>
              <a:rPr lang="en-US" altLang="en-US" b="1" dirty="0" err="1">
                <a:solidFill>
                  <a:schemeClr val="accent1"/>
                </a:solidFill>
              </a:rPr>
              <a:t>r</a:t>
            </a:r>
            <a:r>
              <a:rPr lang="en-US" altLang="en-US" b="1" baseline="-25000" dirty="0" err="1">
                <a:solidFill>
                  <a:schemeClr val="accent1"/>
                </a:solidFill>
              </a:rPr>
              <a:t>E</a:t>
            </a:r>
            <a:r>
              <a:rPr lang="en-US" sz="2000" dirty="0"/>
              <a:t> ) is </a:t>
            </a:r>
            <a:r>
              <a:rPr lang="en-US" sz="2000" b="1" dirty="0"/>
              <a:t>8%</a:t>
            </a:r>
            <a:r>
              <a:rPr lang="en-US" sz="2000" dirty="0"/>
              <a:t> and dividends are expected to grow (</a:t>
            </a:r>
            <a:r>
              <a:rPr lang="en-US" altLang="en-US" b="1" dirty="0">
                <a:solidFill>
                  <a:schemeClr val="accent1"/>
                </a:solidFill>
              </a:rPr>
              <a:t>g</a:t>
            </a:r>
            <a:r>
              <a:rPr lang="en-US" sz="2000" dirty="0"/>
              <a:t>) by </a:t>
            </a:r>
            <a:r>
              <a:rPr lang="en-US" sz="2000" b="1" dirty="0"/>
              <a:t>4%</a:t>
            </a:r>
            <a:r>
              <a:rPr lang="en-US" sz="2000" dirty="0"/>
              <a:t> per year in the future, estimate the value (</a:t>
            </a:r>
            <a:r>
              <a:rPr lang="en-US" altLang="en-US" b="1" dirty="0">
                <a:solidFill>
                  <a:schemeClr val="accent1"/>
                </a:solidFill>
              </a:rPr>
              <a:t>P</a:t>
            </a:r>
            <a:r>
              <a:rPr lang="en-US" altLang="en-US" b="1" baseline="-25000" dirty="0">
                <a:solidFill>
                  <a:schemeClr val="accent1"/>
                </a:solidFill>
              </a:rPr>
              <a:t>0</a:t>
            </a:r>
            <a:r>
              <a:rPr lang="en-US" sz="2000" dirty="0"/>
              <a:t>) of GTC’s stock today. </a:t>
            </a:r>
          </a:p>
        </p:txBody>
      </p:sp>
      <p:sp>
        <p:nvSpPr>
          <p:cNvPr id="5"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36</a:t>
            </a:fld>
            <a:endParaRPr lang="en-US" altLang="en-US"/>
          </a:p>
        </p:txBody>
      </p:sp>
      <p:sp>
        <p:nvSpPr>
          <p:cNvPr id="6"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0"/>
          <p:cNvSpPr>
            <a:spLocks noGrp="1" noChangeArrowheads="1"/>
          </p:cNvSpPr>
          <p:nvPr>
            <p:ph type="title"/>
          </p:nvPr>
        </p:nvSpPr>
        <p:spPr/>
        <p:txBody>
          <a:bodyPr/>
          <a:lstStyle/>
          <a:p>
            <a:r>
              <a:rPr lang="en-US" altLang="zh-TW"/>
              <a:t>Test Your Understanding</a:t>
            </a:r>
            <a:endParaRPr lang="en-US" dirty="0"/>
          </a:p>
        </p:txBody>
      </p:sp>
      <p:sp>
        <p:nvSpPr>
          <p:cNvPr id="77827" name="Rectangle 21"/>
          <p:cNvSpPr>
            <a:spLocks noGrp="1" noChangeArrowheads="1"/>
          </p:cNvSpPr>
          <p:nvPr>
            <p:ph idx="1"/>
          </p:nvPr>
        </p:nvSpPr>
        <p:spPr/>
        <p:txBody>
          <a:bodyPr/>
          <a:lstStyle/>
          <a:p>
            <a:r>
              <a:rPr lang="en-US" dirty="0"/>
              <a:t>Calculate </a:t>
            </a:r>
            <a:r>
              <a:rPr lang="en-US" altLang="en-US" b="1" dirty="0">
                <a:solidFill>
                  <a:schemeClr val="accent1"/>
                </a:solidFill>
              </a:rPr>
              <a:t>P</a:t>
            </a:r>
            <a:r>
              <a:rPr lang="en-US" altLang="en-US" b="1" baseline="-25000" dirty="0">
                <a:solidFill>
                  <a:schemeClr val="accent1"/>
                </a:solidFill>
              </a:rPr>
              <a:t>0</a:t>
            </a:r>
            <a:endParaRPr lang="en-US" altLang="en-US" dirty="0"/>
          </a:p>
          <a:p>
            <a:r>
              <a:rPr lang="en-US" dirty="0"/>
              <a:t> Possible answers:</a:t>
            </a:r>
          </a:p>
          <a:p>
            <a:pPr lvl="1"/>
            <a:r>
              <a:rPr lang="en-US" dirty="0"/>
              <a:t> 11.60</a:t>
            </a:r>
          </a:p>
          <a:p>
            <a:pPr lvl="1"/>
            <a:r>
              <a:rPr lang="en-US" dirty="0"/>
              <a:t>12.50</a:t>
            </a:r>
          </a:p>
          <a:p>
            <a:pPr lvl="1"/>
            <a:r>
              <a:rPr lang="en-US" dirty="0"/>
              <a:t>13.45</a:t>
            </a:r>
          </a:p>
          <a:p>
            <a:pPr lvl="1">
              <a:buNone/>
            </a:pPr>
            <a:endParaRPr lang="en-US" dirty="0"/>
          </a:p>
        </p:txBody>
      </p:sp>
      <p:pic>
        <p:nvPicPr>
          <p:cNvPr id="7" name="Picture 3" descr="C:\Users\Wolfgang\Documents\ED.PRES\06_Purchased Copyrighted Contend\istockphoto\iStock_00000833593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1916318"/>
            <a:ext cx="3962400" cy="36813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37</a:t>
            </a:fld>
            <a:endParaRPr lang="en-US" altLang="en-US"/>
          </a:p>
        </p:txBody>
      </p:sp>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itle 1"/>
          <p:cNvSpPr>
            <a:spLocks noGrp="1"/>
          </p:cNvSpPr>
          <p:nvPr>
            <p:ph type="title"/>
          </p:nvPr>
        </p:nvSpPr>
        <p:spPr/>
        <p:txBody>
          <a:bodyPr/>
          <a:lstStyle/>
          <a:p>
            <a:pPr eaLnBrk="1" hangingPunct="1"/>
            <a:r>
              <a:rPr lang="en-US" dirty="0"/>
              <a:t>Limitations of the Dividend-Discount Model</a:t>
            </a:r>
          </a:p>
        </p:txBody>
      </p:sp>
      <p:sp>
        <p:nvSpPr>
          <p:cNvPr id="208899" name="Content Placeholder 2"/>
          <p:cNvSpPr>
            <a:spLocks noGrp="1"/>
          </p:cNvSpPr>
          <p:nvPr>
            <p:ph idx="1"/>
          </p:nvPr>
        </p:nvSpPr>
        <p:spPr/>
        <p:txBody>
          <a:bodyPr>
            <a:normAutofit lnSpcReduction="10000"/>
          </a:bodyPr>
          <a:lstStyle/>
          <a:p>
            <a:r>
              <a:rPr lang="en-US" altLang="zh-TW" dirty="0"/>
              <a:t>Value Drivers and the Dividend-Discount Model</a:t>
            </a:r>
          </a:p>
          <a:p>
            <a:pPr lvl="1"/>
            <a:r>
              <a:rPr lang="en-US" altLang="zh-TW" dirty="0">
                <a:ea typeface="ＭＳ Ｐゴシック" panose="020B0600070205080204" pitchFamily="34" charset="-128"/>
              </a:rPr>
              <a:t>The dividend-discount model includes an </a:t>
            </a:r>
            <a:r>
              <a:rPr lang="en-US" altLang="zh-TW" b="1" dirty="0">
                <a:ea typeface="ＭＳ Ｐゴシック" panose="020B0600070205080204" pitchFamily="34" charset="-128"/>
              </a:rPr>
              <a:t>implicit forecast </a:t>
            </a:r>
            <a:r>
              <a:rPr lang="en-US" altLang="zh-TW" dirty="0">
                <a:ea typeface="ＭＳ Ｐゴシック" panose="020B0600070205080204" pitchFamily="34" charset="-128"/>
              </a:rPr>
              <a:t>of the firm’s </a:t>
            </a:r>
            <a:r>
              <a:rPr lang="en-US" altLang="zh-TW" b="1" dirty="0">
                <a:ea typeface="ＭＳ Ｐゴシック" panose="020B0600070205080204" pitchFamily="34" charset="-128"/>
              </a:rPr>
              <a:t>profitability</a:t>
            </a:r>
            <a:r>
              <a:rPr lang="en-US" altLang="zh-TW" dirty="0">
                <a:ea typeface="ＭＳ Ｐゴシック" panose="020B0600070205080204" pitchFamily="34" charset="-128"/>
              </a:rPr>
              <a:t> which is discounted back at the firm’s equity cost of capital</a:t>
            </a:r>
          </a:p>
          <a:p>
            <a:pPr eaLnBrk="1" hangingPunct="1"/>
            <a:r>
              <a:rPr lang="en-US" dirty="0"/>
              <a:t>Uncertain Dividend Forecasts</a:t>
            </a:r>
          </a:p>
          <a:p>
            <a:pPr lvl="1" eaLnBrk="1" hangingPunct="1"/>
            <a:r>
              <a:rPr lang="en-US" dirty="0">
                <a:ea typeface="ＭＳ Ｐゴシック" panose="020B0600070205080204" pitchFamily="34" charset="-128"/>
              </a:rPr>
              <a:t>The dividend-discount model values a stock based on a </a:t>
            </a:r>
            <a:r>
              <a:rPr lang="en-US" b="1" dirty="0">
                <a:ea typeface="ＭＳ Ｐゴシック" panose="020B0600070205080204" pitchFamily="34" charset="-128"/>
              </a:rPr>
              <a:t>forecast</a:t>
            </a:r>
            <a:r>
              <a:rPr lang="en-US" dirty="0">
                <a:ea typeface="ＭＳ Ｐゴシック" panose="020B0600070205080204" pitchFamily="34" charset="-128"/>
              </a:rPr>
              <a:t> of the future dividends, but a firm’s future dividends carry a tremendous amount of </a:t>
            </a:r>
            <a:r>
              <a:rPr lang="en-US" b="1" dirty="0">
                <a:ea typeface="ＭＳ Ｐゴシック" panose="020B0600070205080204" pitchFamily="34" charset="-128"/>
              </a:rPr>
              <a:t>uncertainty</a:t>
            </a:r>
          </a:p>
          <a:p>
            <a:r>
              <a:rPr lang="en-US" b="1" dirty="0">
                <a:solidFill>
                  <a:srgbClr val="FF0000"/>
                </a:solidFill>
                <a:ea typeface="ＭＳ Ｐゴシック" panose="020B0600070205080204" pitchFamily="34" charset="-128"/>
              </a:rPr>
              <a:t>Remember to question the assumptions you make when doing your forecasts</a:t>
            </a:r>
            <a:r>
              <a:rPr lang="en-US" b="1" dirty="0">
                <a:ea typeface="ＭＳ Ｐゴシック" panose="020B0600070205080204" pitchFamily="34" charset="-128"/>
              </a:rPr>
              <a:t>. </a:t>
            </a:r>
          </a:p>
          <a:p>
            <a:r>
              <a:rPr lang="en-US" dirty="0">
                <a:ea typeface="ＭＳ Ｐゴシック" panose="020B0600070205080204" pitchFamily="34" charset="-128"/>
              </a:rPr>
              <a:t>Practitioners will typically run </a:t>
            </a:r>
            <a:r>
              <a:rPr lang="en-US" b="1" dirty="0">
                <a:ea typeface="ＭＳ Ｐゴシック" panose="020B0600070205080204" pitchFamily="34" charset="-128"/>
              </a:rPr>
              <a:t>sensitivity analysis </a:t>
            </a:r>
            <a:r>
              <a:rPr lang="en-US" dirty="0">
                <a:ea typeface="ＭＳ Ｐゴシック" panose="020B0600070205080204" pitchFamily="34" charset="-128"/>
              </a:rPr>
              <a:t>on key assumptions</a:t>
            </a:r>
          </a:p>
          <a:p>
            <a:endParaRPr lang="en-US" b="1" dirty="0">
              <a:ea typeface="ＭＳ Ｐゴシック" panose="020B0600070205080204" pitchFamily="34" charset="-128"/>
            </a:endParaRPr>
          </a:p>
        </p:txBody>
      </p:sp>
      <p:sp>
        <p:nvSpPr>
          <p:cNvPr id="5"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38</a:t>
            </a:fld>
            <a:endParaRPr lang="en-US" altLang="en-US"/>
          </a:p>
        </p:txBody>
      </p:sp>
      <p:sp>
        <p:nvSpPr>
          <p:cNvPr id="6"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457200" y="228600"/>
            <a:ext cx="8229600" cy="1143000"/>
          </a:xfrm>
        </p:spPr>
        <p:txBody>
          <a:bodyPr/>
          <a:lstStyle/>
          <a:p>
            <a:r>
              <a:rPr lang="en-US" altLang="en-US" sz="4000" dirty="0"/>
              <a:t>DDM – What To Keep In Mind</a:t>
            </a:r>
          </a:p>
        </p:txBody>
      </p:sp>
      <p:sp>
        <p:nvSpPr>
          <p:cNvPr id="79874" name="Rectangle 6"/>
          <p:cNvSpPr>
            <a:spLocks noGrp="1" noChangeArrowheads="1"/>
          </p:cNvSpPr>
          <p:nvPr>
            <p:ph type="body" idx="1"/>
          </p:nvPr>
        </p:nvSpPr>
        <p:spPr>
          <a:xfrm>
            <a:off x="457200" y="1189037"/>
            <a:ext cx="8229600" cy="4830763"/>
          </a:xfrm>
        </p:spPr>
        <p:txBody>
          <a:bodyPr>
            <a:normAutofit/>
          </a:bodyPr>
          <a:lstStyle/>
          <a:p>
            <a:pPr>
              <a:lnSpc>
                <a:spcPct val="100000"/>
              </a:lnSpc>
              <a:spcBef>
                <a:spcPts val="0"/>
              </a:spcBef>
            </a:pPr>
            <a:r>
              <a:rPr lang="en-US" altLang="en-US" sz="2400" dirty="0"/>
              <a:t>Constant Dividend Growth Model formula applies </a:t>
            </a:r>
            <a:r>
              <a:rPr lang="en-US" altLang="en-US" sz="2400" b="1" dirty="0">
                <a:solidFill>
                  <a:schemeClr val="accent2"/>
                </a:solidFill>
              </a:rPr>
              <a:t>only</a:t>
            </a:r>
            <a:r>
              <a:rPr lang="en-US" altLang="en-US" sz="2400" dirty="0"/>
              <a:t> when </a:t>
            </a:r>
            <a:r>
              <a:rPr lang="en-US" altLang="en-US" sz="2400" b="1" dirty="0" err="1">
                <a:solidFill>
                  <a:schemeClr val="accent2"/>
                </a:solidFill>
              </a:rPr>
              <a:t>r</a:t>
            </a:r>
            <a:r>
              <a:rPr lang="en-US" altLang="en-US" sz="2400" b="1" baseline="-25000" dirty="0" err="1">
                <a:solidFill>
                  <a:schemeClr val="accent2"/>
                </a:solidFill>
              </a:rPr>
              <a:t>E</a:t>
            </a:r>
            <a:r>
              <a:rPr lang="en-US" altLang="en-US" sz="2400" b="1" dirty="0">
                <a:solidFill>
                  <a:schemeClr val="accent2"/>
                </a:solidFill>
              </a:rPr>
              <a:t> &gt; g</a:t>
            </a:r>
            <a:r>
              <a:rPr lang="en-US" altLang="en-US" sz="2400" dirty="0"/>
              <a:t>,</a:t>
            </a:r>
          </a:p>
          <a:p>
            <a:pPr>
              <a:lnSpc>
                <a:spcPct val="100000"/>
              </a:lnSpc>
              <a:spcBef>
                <a:spcPts val="0"/>
              </a:spcBef>
            </a:pPr>
            <a:r>
              <a:rPr lang="en-US" altLang="en-US" sz="2400" dirty="0"/>
              <a:t>The expected return from a stock investment over 1 year is </a:t>
            </a:r>
          </a:p>
          <a:p>
            <a:pPr>
              <a:lnSpc>
                <a:spcPct val="100000"/>
              </a:lnSpc>
              <a:spcBef>
                <a:spcPts val="0"/>
              </a:spcBef>
            </a:pPr>
            <a:endParaRPr lang="en-US" altLang="en-US" sz="2400" dirty="0"/>
          </a:p>
          <a:p>
            <a:pPr>
              <a:lnSpc>
                <a:spcPct val="100000"/>
              </a:lnSpc>
              <a:spcBef>
                <a:spcPts val="0"/>
              </a:spcBef>
            </a:pPr>
            <a:endParaRPr lang="en-US" altLang="en-US" sz="2400" dirty="0"/>
          </a:p>
          <a:p>
            <a:pPr>
              <a:lnSpc>
                <a:spcPct val="100000"/>
              </a:lnSpc>
              <a:spcBef>
                <a:spcPts val="0"/>
              </a:spcBef>
            </a:pPr>
            <a:r>
              <a:rPr lang="en-US" altLang="en-US" sz="2400" dirty="0"/>
              <a:t>for listed companies there is a trade-off between increasing dividends and growth rate, assuming unchanged earnings, it depends on </a:t>
            </a:r>
          </a:p>
          <a:p>
            <a:pPr lvl="1">
              <a:lnSpc>
                <a:spcPct val="100000"/>
              </a:lnSpc>
              <a:spcBef>
                <a:spcPts val="0"/>
              </a:spcBef>
            </a:pPr>
            <a:r>
              <a:rPr lang="en-US" altLang="en-US" sz="2000" dirty="0"/>
              <a:t>a) dividend payout rate </a:t>
            </a:r>
            <a:r>
              <a:rPr lang="en-US" altLang="en-US" sz="2000" u="sng" dirty="0"/>
              <a:t>and</a:t>
            </a:r>
            <a:r>
              <a:rPr lang="en-US" altLang="en-US" sz="2000" dirty="0"/>
              <a:t> </a:t>
            </a:r>
          </a:p>
          <a:p>
            <a:pPr lvl="1">
              <a:lnSpc>
                <a:spcPct val="100000"/>
              </a:lnSpc>
              <a:spcBef>
                <a:spcPts val="0"/>
              </a:spcBef>
            </a:pPr>
            <a:r>
              <a:rPr lang="en-US" altLang="en-US" sz="2000" dirty="0"/>
              <a:t>b) number of shares outstanding (share repurchases)</a:t>
            </a:r>
          </a:p>
          <a:p>
            <a:pPr>
              <a:lnSpc>
                <a:spcPct val="100000"/>
              </a:lnSpc>
            </a:pPr>
            <a:r>
              <a:rPr lang="en-US" altLang="en-US" sz="2400" dirty="0"/>
              <a:t>For stocks with uncertain dividend or paying no dividend, DDM is of limited help.</a:t>
            </a:r>
          </a:p>
          <a:p>
            <a:pPr>
              <a:lnSpc>
                <a:spcPct val="100000"/>
              </a:lnSpc>
              <a:spcBef>
                <a:spcPts val="0"/>
              </a:spcBef>
              <a:buNone/>
            </a:pPr>
            <a:endParaRPr lang="en-US" altLang="en-US" dirty="0"/>
          </a:p>
          <a:p>
            <a:endParaRPr lang="en-US" altLang="en-US" sz="2600" dirty="0"/>
          </a:p>
          <a:p>
            <a:endParaRPr lang="en-US" altLang="en-US" sz="2400" dirty="0"/>
          </a:p>
          <a:p>
            <a:endParaRPr lang="en-US" altLang="en-US" sz="2400" dirty="0"/>
          </a:p>
          <a:p>
            <a:pPr>
              <a:lnSpc>
                <a:spcPct val="100000"/>
              </a:lnSpc>
            </a:pPr>
            <a:endParaRPr lang="en-US" altLang="en-US" sz="2400" dirty="0"/>
          </a:p>
          <a:p>
            <a:pPr>
              <a:buNone/>
            </a:pPr>
            <a:endParaRPr lang="en-US" altLang="en-US" sz="2400" dirty="0"/>
          </a:p>
          <a:p>
            <a:pPr>
              <a:buNone/>
            </a:pPr>
            <a:endParaRPr lang="en-US" altLang="en-US" sz="2400" dirty="0"/>
          </a:p>
          <a:p>
            <a:endParaRPr lang="en-US" altLang="en-US" sz="2400" dirty="0"/>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39</a:t>
            </a:fld>
            <a:endParaRPr lang="en-US" altLang="en-US"/>
          </a:p>
        </p:txBody>
      </p:sp>
      <p:pic>
        <p:nvPicPr>
          <p:cNvPr id="10242" name="Picture 2"/>
          <p:cNvPicPr>
            <a:picLocks noChangeAspect="1" noChangeArrowheads="1"/>
          </p:cNvPicPr>
          <p:nvPr/>
        </p:nvPicPr>
        <p:blipFill>
          <a:blip r:embed="rId3" cstate="print"/>
          <a:srcRect/>
          <a:stretch>
            <a:fillRect/>
          </a:stretch>
        </p:blipFill>
        <p:spPr bwMode="auto">
          <a:xfrm>
            <a:off x="1001713" y="2362200"/>
            <a:ext cx="7138987" cy="793750"/>
          </a:xfrm>
          <a:prstGeom prst="rect">
            <a:avLst/>
          </a:prstGeom>
          <a:noFill/>
          <a:ln w="9525">
            <a:noFill/>
            <a:miter lim="800000"/>
            <a:headEnd/>
            <a:tailEnd/>
          </a:ln>
          <a:effectLst/>
        </p:spPr>
      </p:pic>
      <p:sp>
        <p:nvSpPr>
          <p:cNvPr id="7" name="Rectangle 6"/>
          <p:cNvSpPr/>
          <p:nvPr/>
        </p:nvSpPr>
        <p:spPr>
          <a:xfrm>
            <a:off x="3581400" y="2286000"/>
            <a:ext cx="2057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a:t>What Are Shares </a:t>
            </a:r>
          </a:p>
        </p:txBody>
      </p:sp>
      <p:sp>
        <p:nvSpPr>
          <p:cNvPr id="79874" name="Rectangle 6"/>
          <p:cNvSpPr>
            <a:spLocks noGrp="1" noChangeArrowheads="1"/>
          </p:cNvSpPr>
          <p:nvPr>
            <p:ph type="body" idx="1"/>
          </p:nvPr>
        </p:nvSpPr>
        <p:spPr>
          <a:xfrm>
            <a:off x="457200" y="1295400"/>
            <a:ext cx="8229600" cy="4830763"/>
          </a:xfrm>
        </p:spPr>
        <p:txBody>
          <a:bodyPr>
            <a:normAutofit/>
          </a:bodyPr>
          <a:lstStyle/>
          <a:p>
            <a:r>
              <a:rPr lang="en-US" altLang="en-US" dirty="0"/>
              <a:t>Shares (or stocks) represent a piece of ownership in a corporation</a:t>
            </a:r>
          </a:p>
          <a:p>
            <a:r>
              <a:rPr lang="en-US" altLang="en-US" dirty="0"/>
              <a:t>Shareholders rights:</a:t>
            </a:r>
          </a:p>
          <a:p>
            <a:pPr lvl="1"/>
            <a:r>
              <a:rPr lang="en-US" altLang="en-US" sz="2000" dirty="0"/>
              <a:t>Voting at shareholders meetings,</a:t>
            </a:r>
          </a:p>
          <a:p>
            <a:pPr lvl="1"/>
            <a:r>
              <a:rPr lang="en-US" altLang="en-US" sz="2000" dirty="0"/>
              <a:t>Dividends (if any),</a:t>
            </a:r>
          </a:p>
          <a:p>
            <a:pPr lvl="1"/>
            <a:r>
              <a:rPr lang="en-US" altLang="en-US" sz="2000" dirty="0"/>
              <a:t>Pro-rata of net assets in liquidation, i.e. residual claim once all debt has been paid,</a:t>
            </a:r>
          </a:p>
          <a:p>
            <a:r>
              <a:rPr lang="en-US" altLang="en-US" dirty="0"/>
              <a:t>There are sometimes different classes of shares: Common Shares and Preferred Shares…as well as Founders Shares</a:t>
            </a:r>
          </a:p>
          <a:p>
            <a:pPr lvl="1"/>
            <a:r>
              <a:rPr lang="en-US" altLang="en-US" dirty="0"/>
              <a:t>Different rights in respect of voting, dividends, claim on net assets.</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4</a:t>
            </a:fld>
            <a:endParaRPr lang="en-US" altLang="en-US" dirty="0"/>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summary: the Dividend-Discount Model</a:t>
            </a:r>
          </a:p>
        </p:txBody>
      </p:sp>
      <p:pic>
        <p:nvPicPr>
          <p:cNvPr id="4" name="Picture 3" descr="tbl07_01.tif"/>
          <p:cNvPicPr>
            <a:picLocks noChangeAspect="1"/>
          </p:cNvPicPr>
          <p:nvPr/>
        </p:nvPicPr>
        <p:blipFill>
          <a:blip r:embed="rId3"/>
          <a:stretch>
            <a:fillRect/>
          </a:stretch>
        </p:blipFill>
        <p:spPr>
          <a:xfrm>
            <a:off x="423334" y="2093912"/>
            <a:ext cx="8178799" cy="1857269"/>
          </a:xfrm>
          <a:prstGeom prst="rect">
            <a:avLst/>
          </a:prstGeom>
        </p:spPr>
      </p:pic>
      <p:sp>
        <p:nvSpPr>
          <p:cNvPr id="3" name="Slide Number Placeholder 2"/>
          <p:cNvSpPr>
            <a:spLocks noGrp="1"/>
          </p:cNvSpPr>
          <p:nvPr>
            <p:ph type="sldNum" sz="quarter" idx="4294967295"/>
          </p:nvPr>
        </p:nvSpPr>
        <p:spPr>
          <a:xfrm>
            <a:off x="7960590" y="6553200"/>
            <a:ext cx="1148537" cy="188640"/>
          </a:xfrm>
          <a:prstGeom prst="rect">
            <a:avLst/>
          </a:prstGeom>
        </p:spPr>
        <p:txBody>
          <a:bodyPr/>
          <a:lstStyle/>
          <a:p>
            <a:pPr algn="r"/>
            <a:fld id="{79947206-A084-463E-B389-AE0EABF40FF9}" type="slidenum">
              <a:rPr lang="en-US" smtClean="0"/>
              <a:pPr algn="r"/>
              <a:t>40</a:t>
            </a:fld>
            <a:endParaRPr lang="en-US" dirty="0"/>
          </a:p>
        </p:txBody>
      </p:sp>
      <p:sp>
        <p:nvSpPr>
          <p:cNvPr id="5" name="Rectangle 6"/>
          <p:cNvSpPr>
            <a:spLocks noChangeArrowheads="1"/>
          </p:cNvSpPr>
          <p:nvPr/>
        </p:nvSpPr>
        <p:spPr bwMode="gray">
          <a:xfrm>
            <a:off x="2895600" y="6629400"/>
            <a:ext cx="3875087" cy="202134"/>
          </a:xfrm>
          <a:prstGeom prst="rect">
            <a:avLst/>
          </a:prstGeom>
          <a:solidFill>
            <a:schemeClr val="tx2">
              <a:lumMod val="40000"/>
              <a:lumOff val="60000"/>
            </a:schemeClr>
          </a:solid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extLst>
      <p:ext uri="{BB962C8B-B14F-4D97-AF65-F5344CB8AC3E}">
        <p14:creationId xmlns:p14="http://schemas.microsoft.com/office/powerpoint/2010/main" val="38094190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18"/>
          <p:cNvSpPr>
            <a:spLocks noGrp="1" noChangeArrowheads="1"/>
          </p:cNvSpPr>
          <p:nvPr>
            <p:ph type="title"/>
          </p:nvPr>
        </p:nvSpPr>
        <p:spPr/>
        <p:txBody>
          <a:bodyPr>
            <a:normAutofit/>
          </a:bodyPr>
          <a:lstStyle/>
          <a:p>
            <a:pPr eaLnBrk="1" hangingPunct="1"/>
            <a:r>
              <a:rPr lang="en-US" altLang="en-US" sz="2800" b="0" dirty="0"/>
              <a:t>Range of Valuations for Nike Stock Using Various Valuation Methods</a:t>
            </a:r>
            <a:endParaRPr lang="en-US" altLang="en-US" sz="2800" dirty="0"/>
          </a:p>
        </p:txBody>
      </p:sp>
      <p:pic>
        <p:nvPicPr>
          <p:cNvPr id="189443" name="Picture 4" descr="fig10_0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095780"/>
            <a:ext cx="82677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4294967295"/>
          </p:nvPr>
        </p:nvSpPr>
        <p:spPr>
          <a:xfrm>
            <a:off x="7995463" y="6553200"/>
            <a:ext cx="1148537" cy="188640"/>
          </a:xfrm>
          <a:prstGeom prst="rect">
            <a:avLst/>
          </a:prstGeom>
        </p:spPr>
        <p:txBody>
          <a:bodyPr/>
          <a:lstStyle/>
          <a:p>
            <a:pPr algn="r"/>
            <a:fld id="{79947206-A084-463E-B389-AE0EABF40FF9}" type="slidenum">
              <a:rPr lang="en-US" smtClean="0"/>
              <a:pPr algn="r"/>
              <a:t>41</a:t>
            </a:fld>
            <a:endParaRPr lang="en-US" dirty="0"/>
          </a:p>
        </p:txBody>
      </p:sp>
      <p:sp>
        <p:nvSpPr>
          <p:cNvPr id="5" name="Rectangle 6"/>
          <p:cNvSpPr>
            <a:spLocks noChangeArrowheads="1"/>
          </p:cNvSpPr>
          <p:nvPr/>
        </p:nvSpPr>
        <p:spPr bwMode="gray">
          <a:xfrm>
            <a:off x="2743200" y="6647520"/>
            <a:ext cx="3962400" cy="146086"/>
          </a:xfrm>
          <a:prstGeom prst="rect">
            <a:avLst/>
          </a:prstGeom>
          <a:solidFill>
            <a:schemeClr val="tx2">
              <a:lumMod val="40000"/>
              <a:lumOff val="60000"/>
            </a:schemeClr>
          </a:solid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
        <p:nvSpPr>
          <p:cNvPr id="3" name="Oval 2"/>
          <p:cNvSpPr/>
          <p:nvPr/>
        </p:nvSpPr>
        <p:spPr>
          <a:xfrm>
            <a:off x="762000" y="2590800"/>
            <a:ext cx="1752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Brace 3"/>
          <p:cNvSpPr/>
          <p:nvPr/>
        </p:nvSpPr>
        <p:spPr>
          <a:xfrm>
            <a:off x="1066800" y="3276600"/>
            <a:ext cx="381000" cy="1752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838200" y="3352800"/>
            <a:ext cx="304800" cy="16002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2000" b="0" i="0" u="none" strike="noStrike" kern="1200" cap="none" spc="0" normalizeH="0" baseline="0" noProof="0" dirty="0">
                <a:ln>
                  <a:noFill/>
                </a:ln>
                <a:solidFill>
                  <a:schemeClr val="tx1"/>
                </a:solidFill>
                <a:effectLst/>
                <a:uLnTx/>
                <a:uFillTx/>
                <a:latin typeface="+mj-lt"/>
                <a:ea typeface="+mj-ea"/>
                <a:cs typeface="+mj-cs"/>
              </a:rPr>
              <a:t>Comps</a:t>
            </a:r>
          </a:p>
        </p:txBody>
      </p:sp>
    </p:spTree>
    <p:extLst>
      <p:ext uri="{BB962C8B-B14F-4D97-AF65-F5344CB8AC3E}">
        <p14:creationId xmlns:p14="http://schemas.microsoft.com/office/powerpoint/2010/main" val="2696419364"/>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a:t>Your Turn! </a:t>
            </a:r>
            <a:endParaRPr lang="zh-TW" altLang="en-US" dirty="0"/>
          </a:p>
        </p:txBody>
      </p:sp>
      <p:sp>
        <p:nvSpPr>
          <p:cNvPr id="6" name="Content Placeholder 5"/>
          <p:cNvSpPr>
            <a:spLocks noGrp="1"/>
          </p:cNvSpPr>
          <p:nvPr>
            <p:ph idx="1"/>
          </p:nvPr>
        </p:nvSpPr>
        <p:spPr>
          <a:xfrm>
            <a:off x="228600" y="1173832"/>
            <a:ext cx="5486400" cy="4845968"/>
          </a:xfrm>
        </p:spPr>
        <p:txBody>
          <a:bodyPr>
            <a:noAutofit/>
          </a:bodyPr>
          <a:lstStyle/>
          <a:p>
            <a:r>
              <a:rPr lang="en-US" dirty="0"/>
              <a:t> </a:t>
            </a:r>
            <a:r>
              <a:rPr lang="en-US" dirty="0" err="1"/>
              <a:t>NoGrowth</a:t>
            </a:r>
            <a:r>
              <a:rPr lang="en-US" dirty="0"/>
              <a:t> Industries presently pays an annual dividend of $1.20 per share and it is expected that these dividend payments will continue indefinitely. If </a:t>
            </a:r>
            <a:r>
              <a:rPr lang="en-US" dirty="0" err="1"/>
              <a:t>NoGrowth's</a:t>
            </a:r>
            <a:r>
              <a:rPr lang="en-US" dirty="0"/>
              <a:t> equity cost of capital is 10%, then the value of a share of </a:t>
            </a:r>
            <a:r>
              <a:rPr lang="en-US" dirty="0" err="1"/>
              <a:t>NoGrowth's</a:t>
            </a:r>
            <a:r>
              <a:rPr lang="en-US" dirty="0"/>
              <a:t> stock is closest to ________.</a:t>
            </a:r>
          </a:p>
          <a:p>
            <a:pPr marL="0" indent="0">
              <a:buNone/>
            </a:pPr>
            <a:r>
              <a:rPr lang="pt-BR" dirty="0"/>
              <a:t>A) $9.60</a:t>
            </a:r>
          </a:p>
          <a:p>
            <a:pPr marL="0" indent="0">
              <a:buNone/>
            </a:pPr>
            <a:r>
              <a:rPr lang="pt-BR" dirty="0"/>
              <a:t>B) $14.40</a:t>
            </a:r>
          </a:p>
          <a:p>
            <a:pPr marL="0" indent="0">
              <a:buNone/>
            </a:pPr>
            <a:r>
              <a:rPr lang="pt-BR" dirty="0"/>
              <a:t>C) $13.20</a:t>
            </a:r>
          </a:p>
          <a:p>
            <a:pPr marL="0" indent="0">
              <a:buNone/>
            </a:pPr>
            <a:r>
              <a:rPr lang="pt-BR" dirty="0"/>
              <a:t>D) $12.00</a:t>
            </a:r>
          </a:p>
        </p:txBody>
      </p:sp>
      <p:sp>
        <p:nvSpPr>
          <p:cNvPr id="4" name="Slide Number Placeholder 3"/>
          <p:cNvSpPr>
            <a:spLocks noGrp="1"/>
          </p:cNvSpPr>
          <p:nvPr>
            <p:ph type="sldNum" sz="quarter" idx="10"/>
          </p:nvPr>
        </p:nvSpPr>
        <p:spPr>
          <a:prstGeom prst="rect">
            <a:avLst/>
          </a:prstGeom>
        </p:spPr>
        <p:txBody>
          <a:bodyPr/>
          <a:lstStyle/>
          <a:p>
            <a:pPr algn="r"/>
            <a:fld id="{EAE15FBB-C212-4CCE-963E-E89263F0DE18}" type="slidenum">
              <a:rPr lang="en-US" sz="1400" smtClean="0"/>
              <a:pPr algn="r"/>
              <a:t>42</a:t>
            </a:fld>
            <a:endParaRPr lang="en-US" sz="1400" dirty="0"/>
          </a:p>
        </p:txBody>
      </p:sp>
      <p:pic>
        <p:nvPicPr>
          <p:cNvPr id="8" name="Picture 3" descr="C:\Users\Wolfgang\Documents\ED.PRES\06_Purchased Copyrighted Contend\istockphoto\iStock_000008335931Small.jpg"/>
          <p:cNvPicPr>
            <a:picLocks noGrp="1"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a:xfrm>
            <a:off x="5715000" y="2192097"/>
            <a:ext cx="3268411" cy="3037127"/>
          </a:xfrm>
        </p:spPr>
      </p:pic>
      <p:sp>
        <p:nvSpPr>
          <p:cNvPr id="2" name="Rounded Rectangle 1"/>
          <p:cNvSpPr/>
          <p:nvPr/>
        </p:nvSpPr>
        <p:spPr>
          <a:xfrm>
            <a:off x="2407359" y="5517232"/>
            <a:ext cx="21602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Answer </a:t>
            </a:r>
            <a:r>
              <a:rPr lang="en-US" altLang="zh-TW" dirty="0">
                <a:solidFill>
                  <a:schemeClr val="tx1"/>
                </a:solidFill>
              </a:rPr>
              <a:t>D</a:t>
            </a:r>
            <a:endParaRPr lang="en-US" dirty="0">
              <a:solidFill>
                <a:schemeClr val="tx1"/>
              </a:solidFill>
            </a:endParaRPr>
          </a:p>
        </p:txBody>
      </p:sp>
    </p:spTree>
    <p:extLst>
      <p:ext uri="{BB962C8B-B14F-4D97-AF65-F5344CB8AC3E}">
        <p14:creationId xmlns:p14="http://schemas.microsoft.com/office/powerpoint/2010/main" val="392458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a:t>Solution to Question 1 </a:t>
            </a:r>
            <a:endParaRPr lang="zh-TW" altLang="en-US" dirty="0"/>
          </a:p>
        </p:txBody>
      </p:sp>
      <p:sp>
        <p:nvSpPr>
          <p:cNvPr id="10" name="Rectangle 15"/>
          <p:cNvSpPr>
            <a:spLocks noGrp="1" noChangeArrowheads="1"/>
          </p:cNvSpPr>
          <p:nvPr>
            <p:ph idx="1"/>
          </p:nvPr>
        </p:nvSpPr>
        <p:spPr/>
        <p:txBody>
          <a:bodyPr rIns="91440">
            <a:normAutofit/>
          </a:bodyPr>
          <a:lstStyle/>
          <a:p>
            <a:pPr eaLnBrk="1" hangingPunct="1">
              <a:lnSpc>
                <a:spcPct val="90000"/>
              </a:lnSpc>
              <a:buFontTx/>
              <a:buNone/>
            </a:pPr>
            <a:endParaRPr lang="en-US" altLang="zh-TW" sz="2000" dirty="0">
              <a:ea typeface="ヒラギノ角ゴ Pro W3" pitchFamily="-65" charset="-128"/>
            </a:endParaRPr>
          </a:p>
          <a:p>
            <a:pPr eaLnBrk="1" hangingPunct="1">
              <a:lnSpc>
                <a:spcPct val="90000"/>
              </a:lnSpc>
              <a:buFontTx/>
              <a:buNone/>
            </a:pPr>
            <a:endParaRPr lang="en-US" altLang="zh-TW" sz="2000" dirty="0">
              <a:ea typeface="ヒラギノ角ゴ Pro W3" pitchFamily="-65" charset="-128"/>
            </a:endParaRPr>
          </a:p>
          <a:p>
            <a:pPr eaLnBrk="1" hangingPunct="1">
              <a:lnSpc>
                <a:spcPct val="90000"/>
              </a:lnSpc>
              <a:buFontTx/>
              <a:buNone/>
            </a:pPr>
            <a:endParaRPr lang="en-US" altLang="zh-TW" sz="2000" dirty="0">
              <a:ea typeface="ヒラギノ角ゴ Pro W3" pitchFamily="-65" charset="-128"/>
            </a:endParaRPr>
          </a:p>
          <a:p>
            <a:pPr eaLnBrk="1" hangingPunct="1">
              <a:lnSpc>
                <a:spcPct val="90000"/>
              </a:lnSpc>
              <a:buFontTx/>
              <a:buNone/>
            </a:pPr>
            <a:endParaRPr lang="en-US" altLang="zh-TW" sz="2000" dirty="0">
              <a:ea typeface="ヒラギノ角ゴ Pro W3" pitchFamily="-65" charset="-128"/>
            </a:endParaRPr>
          </a:p>
          <a:p>
            <a:pPr eaLnBrk="1" hangingPunct="1">
              <a:lnSpc>
                <a:spcPct val="90000"/>
              </a:lnSpc>
              <a:buFontTx/>
              <a:buNone/>
            </a:pPr>
            <a:endParaRPr lang="en-US" altLang="zh-TW" sz="2000" dirty="0">
              <a:ea typeface="ヒラギノ角ゴ Pro W3" pitchFamily="-65" charset="-128"/>
            </a:endParaRPr>
          </a:p>
          <a:p>
            <a:pPr>
              <a:lnSpc>
                <a:spcPct val="90000"/>
              </a:lnSpc>
            </a:pPr>
            <a:endParaRPr lang="en-US" altLang="zh-TW" sz="2400" dirty="0">
              <a:ea typeface="ヒラギノ角ゴ Pro W3" pitchFamily="-65" charset="-128"/>
            </a:endParaRPr>
          </a:p>
          <a:p>
            <a:pPr>
              <a:lnSpc>
                <a:spcPct val="90000"/>
              </a:lnSpc>
            </a:pPr>
            <a:r>
              <a:rPr lang="en-US" altLang="zh-TW" sz="2400" dirty="0"/>
              <a:t>T</a:t>
            </a:r>
            <a:r>
              <a:rPr lang="en-US" altLang="zh-HK" sz="2400" dirty="0"/>
              <a:t>he value of a share of </a:t>
            </a:r>
            <a:r>
              <a:rPr lang="en-US" altLang="zh-HK" sz="2400" dirty="0" err="1"/>
              <a:t>NoGrowth's</a:t>
            </a:r>
            <a:r>
              <a:rPr lang="en-US" altLang="zh-HK" sz="2400" dirty="0"/>
              <a:t> stock is closest to </a:t>
            </a:r>
            <a:r>
              <a:rPr lang="en-US" altLang="zh-TW" sz="2400" dirty="0"/>
              <a:t>$12.</a:t>
            </a:r>
            <a:endParaRPr lang="en-US" altLang="zh-TW" sz="2400" dirty="0">
              <a:ea typeface="ヒラギノ角ゴ Pro W3" pitchFamily="-65" charset="-128"/>
            </a:endParaRPr>
          </a:p>
          <a:p>
            <a:pPr eaLnBrk="1" hangingPunct="1">
              <a:lnSpc>
                <a:spcPct val="90000"/>
              </a:lnSpc>
              <a:buFontTx/>
              <a:buNone/>
            </a:pPr>
            <a:endParaRPr lang="en-US" altLang="zh-TW" sz="2000" dirty="0">
              <a:ea typeface="ヒラギノ角ゴ Pro W3" pitchFamily="-65" charset="-128"/>
            </a:endParaRPr>
          </a:p>
          <a:p>
            <a:pPr eaLnBrk="1" hangingPunct="1">
              <a:lnSpc>
                <a:spcPct val="90000"/>
              </a:lnSpc>
              <a:buFontTx/>
              <a:buNone/>
            </a:pPr>
            <a:endParaRPr lang="en-US" altLang="zh-TW" sz="2000" dirty="0">
              <a:ea typeface="ヒラギノ角ゴ Pro W3" pitchFamily="-65" charset="-128"/>
            </a:endParaRPr>
          </a:p>
          <a:p>
            <a:pPr eaLnBrk="1" hangingPunct="1">
              <a:lnSpc>
                <a:spcPct val="90000"/>
              </a:lnSpc>
              <a:buFontTx/>
              <a:buNone/>
            </a:pPr>
            <a:endParaRPr lang="en-US" altLang="zh-TW" sz="2000" dirty="0">
              <a:ea typeface="ヒラギノ角ゴ Pro W3" pitchFamily="-65" charset="-128"/>
            </a:endParaRPr>
          </a:p>
          <a:p>
            <a:pPr eaLnBrk="1" hangingPunct="1">
              <a:lnSpc>
                <a:spcPct val="90000"/>
              </a:lnSpc>
              <a:buFontTx/>
              <a:buNone/>
            </a:pPr>
            <a:endParaRPr lang="en-US" altLang="zh-TW" sz="1600" dirty="0">
              <a:ea typeface="ヒラギノ角ゴ Pro W3" pitchFamily="-65" charset="-128"/>
            </a:endParaRPr>
          </a:p>
        </p:txBody>
      </p:sp>
      <p:sp>
        <p:nvSpPr>
          <p:cNvPr id="4" name="Slide Number Placeholder 3"/>
          <p:cNvSpPr>
            <a:spLocks noGrp="1"/>
          </p:cNvSpPr>
          <p:nvPr>
            <p:ph type="sldNum" sz="quarter" idx="10"/>
          </p:nvPr>
        </p:nvSpPr>
        <p:spPr>
          <a:prstGeom prst="rect">
            <a:avLst/>
          </a:prstGeom>
        </p:spPr>
        <p:txBody>
          <a:bodyPr/>
          <a:lstStyle/>
          <a:p>
            <a:fld id="{EAE15FBB-C212-4CCE-963E-E89263F0DE18}" type="slidenum">
              <a:rPr lang="en-US" smtClean="0"/>
              <a:pPr/>
              <a:t>43</a:t>
            </a:fld>
            <a:endParaRPr lang="en-US" dirty="0"/>
          </a:p>
        </p:txBody>
      </p:sp>
      <p:graphicFrame>
        <p:nvGraphicFramePr>
          <p:cNvPr id="12" name="Object 5">
            <a:extLst>
              <a:ext uri="{FF2B5EF4-FFF2-40B4-BE49-F238E27FC236}">
                <a16:creationId xmlns:a16="http://schemas.microsoft.com/office/drawing/2014/main" id="{801AF4EC-AA7A-4E45-A893-8AF925EC4CC3}"/>
              </a:ext>
            </a:extLst>
          </p:cNvPr>
          <p:cNvGraphicFramePr>
            <a:graphicFrameLocks noChangeAspect="1"/>
          </p:cNvGraphicFramePr>
          <p:nvPr/>
        </p:nvGraphicFramePr>
        <p:xfrm>
          <a:off x="2060577" y="2132856"/>
          <a:ext cx="4771325" cy="986978"/>
        </p:xfrm>
        <a:graphic>
          <a:graphicData uri="http://schemas.openxmlformats.org/presentationml/2006/ole">
            <mc:AlternateContent xmlns:mc="http://schemas.openxmlformats.org/markup-compatibility/2006">
              <mc:Choice xmlns:v="urn:schemas-microsoft-com:vml" Requires="v">
                <p:oleObj spid="_x0000_s8202" name="方程式" r:id="rId4" imgW="2019240" imgH="431640" progId="Equation.3">
                  <p:embed/>
                </p:oleObj>
              </mc:Choice>
              <mc:Fallback>
                <p:oleObj name="方程式" r:id="rId4" imgW="2019240" imgH="431640" progId="Equation.3">
                  <p:embed/>
                  <p:pic>
                    <p:nvPicPr>
                      <p:cNvPr id="0" name=""/>
                      <p:cNvPicPr>
                        <a:picLocks noChangeAspect="1" noChangeArrowheads="1"/>
                      </p:cNvPicPr>
                      <p:nvPr/>
                    </p:nvPicPr>
                    <p:blipFill>
                      <a:blip r:embed="rId5"/>
                      <a:srcRect/>
                      <a:stretch>
                        <a:fillRect/>
                      </a:stretch>
                    </p:blipFill>
                    <p:spPr bwMode="auto">
                      <a:xfrm>
                        <a:off x="2060577" y="2132856"/>
                        <a:ext cx="4771325" cy="986978"/>
                      </a:xfrm>
                      <a:prstGeom prst="rect">
                        <a:avLst/>
                      </a:prstGeom>
                      <a:noFill/>
                    </p:spPr>
                  </p:pic>
                </p:oleObj>
              </mc:Fallback>
            </mc:AlternateContent>
          </a:graphicData>
        </a:graphic>
      </p:graphicFrame>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Equity Valuation</a:t>
            </a:r>
          </a:p>
        </p:txBody>
      </p:sp>
    </p:spTree>
    <p:extLst>
      <p:ext uri="{BB962C8B-B14F-4D97-AF65-F5344CB8AC3E}">
        <p14:creationId xmlns:p14="http://schemas.microsoft.com/office/powerpoint/2010/main" val="293992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chor="t">
            <a:normAutofit fontScale="90000"/>
          </a:bodyPr>
          <a:lstStyle/>
          <a:p>
            <a:r>
              <a:rPr lang="en-US" b="0" dirty="0"/>
              <a:t>Stock Price Quote for Cathay Pacific </a:t>
            </a:r>
            <a:br>
              <a:rPr lang="en-US" b="0" dirty="0"/>
            </a:br>
            <a:r>
              <a:rPr lang="en-US" sz="2000" b="0" dirty="0">
                <a:hlinkClick r:id="rId3"/>
              </a:rPr>
              <a:t>http://www.google.com/finance?cid=671410</a:t>
            </a:r>
            <a:br>
              <a:rPr lang="en-US" sz="2000" b="0" dirty="0"/>
            </a:br>
            <a:br>
              <a:rPr lang="en-US" b="0" dirty="0"/>
            </a:br>
            <a:endParaRPr lang="en-US" dirty="0"/>
          </a:p>
        </p:txBody>
      </p:sp>
      <p:sp>
        <p:nvSpPr>
          <p:cNvPr id="3" name="Content Placeholder 2"/>
          <p:cNvSpPr>
            <a:spLocks noGrp="1"/>
          </p:cNvSpPr>
          <p:nvPr>
            <p:ph idx="1"/>
          </p:nvPr>
        </p:nvSpPr>
        <p:spPr/>
        <p:txBody>
          <a:bodyPr/>
          <a:lstStyle/>
          <a:p>
            <a:r>
              <a:rPr lang="en-US" dirty="0"/>
              <a:t>Ticker: 0293</a:t>
            </a:r>
          </a:p>
          <a:p>
            <a:r>
              <a:rPr lang="en-US" dirty="0"/>
              <a:t>D = dividend payment</a:t>
            </a:r>
          </a:p>
          <a:p>
            <a:r>
              <a:rPr lang="en-US" dirty="0"/>
              <a:t>EPS = earnings per share</a:t>
            </a:r>
          </a:p>
          <a:p>
            <a:r>
              <a:rPr lang="en-US" dirty="0"/>
              <a:t>P/E = price to earnings ratio</a:t>
            </a:r>
          </a:p>
          <a:p>
            <a:r>
              <a:rPr lang="en-US" dirty="0"/>
              <a:t>Mkt cap= market capitalization</a:t>
            </a:r>
          </a:p>
        </p:txBody>
      </p:sp>
      <p:sp>
        <p:nvSpPr>
          <p:cNvPr id="9" name="Slide Number Placeholder 8"/>
          <p:cNvSpPr>
            <a:spLocks noGrp="1"/>
          </p:cNvSpPr>
          <p:nvPr>
            <p:ph type="sldNum" sz="quarter" idx="10"/>
          </p:nvPr>
        </p:nvSpPr>
        <p:spPr/>
        <p:txBody>
          <a:bodyPr/>
          <a:lstStyle/>
          <a:p>
            <a:pPr>
              <a:defRPr/>
            </a:pPr>
            <a:fld id="{DD43D14F-EA8B-43E4-B169-114B5BB83D25}" type="slidenum">
              <a:rPr lang="en-US" altLang="en-US" smtClean="0"/>
              <a:pPr>
                <a:defRPr/>
              </a:pPr>
              <a:t>5</a:t>
            </a:fld>
            <a:endParaRPr lang="en-US" altLang="en-US" dirty="0"/>
          </a:p>
        </p:txBody>
      </p:sp>
      <p:sp>
        <p:nvSpPr>
          <p:cNvPr id="6" name="Footer Placeholder 7"/>
          <p:cNvSpPr txBox="1">
            <a:spLocks/>
          </p:cNvSpPr>
          <p:nvPr/>
        </p:nvSpPr>
        <p:spPr>
          <a:xfrm>
            <a:off x="1905000" y="6215199"/>
            <a:ext cx="8892480" cy="365125"/>
          </a:xfrm>
          <a:prstGeom prst="rect">
            <a:avLst/>
          </a:prstGeom>
        </p:spPr>
        <p:txBody>
          <a:bodyPr/>
          <a:lstStyle/>
          <a:p>
            <a:pPr lvl="0"/>
            <a:r>
              <a:rPr kumimoji="0" lang="en-US" sz="1800" b="0" i="0" u="none" strike="noStrike" kern="1200" cap="none" spc="0" normalizeH="0" baseline="0" noProof="0" dirty="0">
                <a:ln>
                  <a:noFill/>
                </a:ln>
                <a:solidFill>
                  <a:schemeClr val="tx1"/>
                </a:solidFill>
                <a:effectLst/>
                <a:uLnTx/>
                <a:uFillTx/>
                <a:latin typeface="+mn-lt"/>
                <a:ea typeface="+mn-ea"/>
                <a:cs typeface="+mn-cs"/>
              </a:rPr>
              <a:t>Stock Basics</a:t>
            </a:r>
          </a:p>
        </p:txBody>
      </p:sp>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1912" y="1653286"/>
            <a:ext cx="4038600" cy="2397381"/>
          </a:xfrm>
          <a:prstGeom prst="rect">
            <a:avLst/>
          </a:prstGeom>
        </p:spPr>
      </p:pic>
      <p:cxnSp>
        <p:nvCxnSpPr>
          <p:cNvPr id="8" name="Straight Arrow Connector 7"/>
          <p:cNvCxnSpPr/>
          <p:nvPr/>
        </p:nvCxnSpPr>
        <p:spPr>
          <a:xfrm>
            <a:off x="3200400" y="1981200"/>
            <a:ext cx="1573620" cy="1295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771015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
          <p:cNvSpPr>
            <a:spLocks noGrp="1" noChangeArrowheads="1"/>
          </p:cNvSpPr>
          <p:nvPr>
            <p:ph type="title"/>
          </p:nvPr>
        </p:nvSpPr>
        <p:spPr/>
        <p:txBody>
          <a:bodyPr/>
          <a:lstStyle/>
          <a:p>
            <a:r>
              <a:rPr lang="en-US" dirty="0"/>
              <a:t>Shareholders Votes and Shareholders Meetings</a:t>
            </a:r>
          </a:p>
        </p:txBody>
      </p:sp>
      <p:sp>
        <p:nvSpPr>
          <p:cNvPr id="16387" name="Rectangle 12"/>
          <p:cNvSpPr>
            <a:spLocks noGrp="1" noChangeArrowheads="1"/>
          </p:cNvSpPr>
          <p:nvPr>
            <p:ph idx="1"/>
          </p:nvPr>
        </p:nvSpPr>
        <p:spPr/>
        <p:txBody>
          <a:bodyPr>
            <a:normAutofit fontScale="85000" lnSpcReduction="10000"/>
          </a:bodyPr>
          <a:lstStyle/>
          <a:p>
            <a:r>
              <a:rPr lang="en-US" b="1" dirty="0"/>
              <a:t>Annual Meeting</a:t>
            </a:r>
            <a:r>
              <a:rPr lang="en-US" dirty="0"/>
              <a:t>: once a year shareholders vote on directors and other proposals as well as ask managers questions. All shareholders have the right to attend the annual meeting and cast their shares directly (in accordance with their voting rights).</a:t>
            </a:r>
          </a:p>
          <a:p>
            <a:pPr lvl="1"/>
            <a:r>
              <a:rPr lang="en-US" b="1" dirty="0"/>
              <a:t>Proxy</a:t>
            </a:r>
            <a:r>
              <a:rPr lang="en-US" dirty="0"/>
              <a:t>: a written authorization for someone else to vote your shares</a:t>
            </a:r>
          </a:p>
          <a:p>
            <a:pPr lvl="1"/>
            <a:r>
              <a:rPr lang="en-US" b="1" dirty="0"/>
              <a:t>Proxy Contest</a:t>
            </a:r>
            <a:r>
              <a:rPr lang="en-US" dirty="0"/>
              <a:t>: when two or more groups are competing to collect proxies to prevail in a matter up to shareholders vote (such as the election of directors)</a:t>
            </a:r>
          </a:p>
          <a:p>
            <a:r>
              <a:rPr lang="en-US" dirty="0"/>
              <a:t>There are two main types of voting</a:t>
            </a:r>
          </a:p>
          <a:p>
            <a:pPr lvl="1"/>
            <a:r>
              <a:rPr lang="en-US" b="1" dirty="0"/>
              <a:t>Straight Voting</a:t>
            </a:r>
            <a:r>
              <a:rPr lang="en-US" dirty="0"/>
              <a:t>: shareholders vote for each director separately, with each shareholder having as many votes as shares held</a:t>
            </a:r>
          </a:p>
          <a:p>
            <a:pPr lvl="1"/>
            <a:r>
              <a:rPr lang="en-US" b="1" dirty="0"/>
              <a:t>Cumulative Voting</a:t>
            </a:r>
            <a:r>
              <a:rPr lang="en-US" dirty="0"/>
              <a:t>: each shareholder is allocated votes equal to the number of open spots multiplied by his/her number of shares (shareholder can allocate his vote to all or only some of the directors)</a:t>
            </a:r>
          </a:p>
          <a:p>
            <a:endParaRPr lang="en-US" dirty="0"/>
          </a:p>
        </p:txBody>
      </p:sp>
      <p:sp>
        <p:nvSpPr>
          <p:cNvPr id="2" name="Slide Number Placeholder 1"/>
          <p:cNvSpPr>
            <a:spLocks noGrp="1"/>
          </p:cNvSpPr>
          <p:nvPr>
            <p:ph type="sldNum" sz="quarter" idx="10"/>
          </p:nvPr>
        </p:nvSpPr>
        <p:spPr/>
        <p:txBody>
          <a:bodyPr/>
          <a:lstStyle/>
          <a:p>
            <a:fld id="{79947206-A084-463E-B389-AE0EABF40FF9}" type="slidenum">
              <a:rPr lang="en-US" smtClean="0"/>
              <a:pPr/>
              <a:t>6</a:t>
            </a:fld>
            <a:endParaRPr lang="en-US" dirty="0"/>
          </a:p>
        </p:txBody>
      </p:sp>
      <p:sp>
        <p:nvSpPr>
          <p:cNvPr id="6" name="Footer Placeholder 7"/>
          <p:cNvSpPr txBox="1">
            <a:spLocks/>
          </p:cNvSpPr>
          <p:nvPr/>
        </p:nvSpPr>
        <p:spPr>
          <a:xfrm>
            <a:off x="1905000" y="6211511"/>
            <a:ext cx="7010400" cy="365125"/>
          </a:xfrm>
          <a:prstGeom prst="rect">
            <a:avLst/>
          </a:prstGeom>
        </p:spPr>
        <p:txBody>
          <a:bodyPr/>
          <a:lstStyle/>
          <a:p>
            <a:pPr lvl="0"/>
            <a:r>
              <a:rPr kumimoji="0" lang="en-US" sz="1800" b="0" i="0" u="none" strike="noStrike" kern="1200" cap="none" spc="0" normalizeH="0" baseline="0" noProof="0" dirty="0">
                <a:ln>
                  <a:noFill/>
                </a:ln>
                <a:solidFill>
                  <a:schemeClr val="tx1"/>
                </a:solidFill>
                <a:effectLst/>
                <a:uLnTx/>
                <a:uFillTx/>
                <a:latin typeface="+mn-lt"/>
                <a:ea typeface="+mn-ea"/>
                <a:cs typeface="+mn-cs"/>
              </a:rPr>
              <a:t>Stock Basics</a:t>
            </a:r>
          </a:p>
        </p:txBody>
      </p:sp>
    </p:spTree>
    <p:extLst>
      <p:ext uri="{BB962C8B-B14F-4D97-AF65-F5344CB8AC3E}">
        <p14:creationId xmlns:p14="http://schemas.microsoft.com/office/powerpoint/2010/main" val="203846930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The Snap IPO</a:t>
            </a:r>
          </a:p>
        </p:txBody>
      </p:sp>
      <p:sp>
        <p:nvSpPr>
          <p:cNvPr id="3" name="Content Placeholder 2"/>
          <p:cNvSpPr>
            <a:spLocks noGrp="1"/>
          </p:cNvSpPr>
          <p:nvPr>
            <p:ph idx="1"/>
          </p:nvPr>
        </p:nvSpPr>
        <p:spPr/>
        <p:txBody>
          <a:bodyPr>
            <a:normAutofit fontScale="85000" lnSpcReduction="10000"/>
          </a:bodyPr>
          <a:lstStyle/>
          <a:p>
            <a:r>
              <a:rPr lang="en-US" dirty="0">
                <a:hlinkClick r:id="rId3"/>
              </a:rPr>
              <a:t>http://www.reuters.com/article/us-snap-ipo-idUSKBN1683BP?utm_source=Twitter&amp;utm_medium=Social</a:t>
            </a:r>
            <a:endParaRPr lang="en-US" dirty="0"/>
          </a:p>
          <a:p>
            <a:r>
              <a:rPr lang="en-US" u="sng" dirty="0"/>
              <a:t>Key facts:</a:t>
            </a:r>
          </a:p>
          <a:p>
            <a:r>
              <a:rPr lang="en-US" dirty="0"/>
              <a:t>Snapchat’s parent </a:t>
            </a:r>
            <a:r>
              <a:rPr lang="en-US" b="1" dirty="0"/>
              <a:t>Snap</a:t>
            </a:r>
            <a:r>
              <a:rPr lang="en-US" dirty="0"/>
              <a:t> listed on the NYSE at a price of </a:t>
            </a:r>
            <a:r>
              <a:rPr lang="en-US" b="1" dirty="0"/>
              <a:t>$17 </a:t>
            </a:r>
            <a:r>
              <a:rPr lang="en-US" dirty="0"/>
              <a:t>per share raising $2.6Bn and valuing the company at ~$24Bn</a:t>
            </a:r>
          </a:p>
          <a:p>
            <a:r>
              <a:rPr lang="en-US" dirty="0"/>
              <a:t>The price “popped” up to $24.48 a share at the close of the opening day, going up as much as </a:t>
            </a:r>
            <a:r>
              <a:rPr lang="en-US" b="1" dirty="0"/>
              <a:t>$27</a:t>
            </a:r>
          </a:p>
          <a:p>
            <a:r>
              <a:rPr lang="en-US" dirty="0"/>
              <a:t>The company made </a:t>
            </a:r>
            <a:r>
              <a:rPr lang="en-US" b="1" dirty="0"/>
              <a:t>no profits </a:t>
            </a:r>
            <a:r>
              <a:rPr lang="en-US" dirty="0"/>
              <a:t>and </a:t>
            </a:r>
            <a:r>
              <a:rPr lang="en-US" b="1" dirty="0"/>
              <a:t>didn’t expect to </a:t>
            </a:r>
            <a:r>
              <a:rPr lang="en-US" dirty="0"/>
              <a:t>in the near future; it had </a:t>
            </a:r>
            <a:r>
              <a:rPr lang="en-US" b="1" dirty="0"/>
              <a:t>negative free cash flow</a:t>
            </a:r>
            <a:r>
              <a:rPr lang="en-US" dirty="0"/>
              <a:t> of $677 million</a:t>
            </a:r>
          </a:p>
          <a:p>
            <a:r>
              <a:rPr lang="en-US" dirty="0"/>
              <a:t>The shares sold to the public have </a:t>
            </a:r>
            <a:r>
              <a:rPr lang="en-US" b="1" dirty="0"/>
              <a:t>no voting rights at all</a:t>
            </a:r>
            <a:r>
              <a:rPr lang="en-US" dirty="0"/>
              <a:t>; Snap is the only company listed in NYSE with no voting rights</a:t>
            </a:r>
          </a:p>
        </p:txBody>
      </p:sp>
      <p:sp>
        <p:nvSpPr>
          <p:cNvPr id="6" name="Footer Placeholder 7"/>
          <p:cNvSpPr txBox="1">
            <a:spLocks/>
          </p:cNvSpPr>
          <p:nvPr/>
        </p:nvSpPr>
        <p:spPr>
          <a:xfrm>
            <a:off x="1905000" y="6215199"/>
            <a:ext cx="4800600" cy="365125"/>
          </a:xfrm>
          <a:prstGeom prst="rect">
            <a:avLst/>
          </a:prstGeom>
        </p:spPr>
        <p:txBody>
          <a:bodyPr/>
          <a:lstStyle/>
          <a:p>
            <a:pPr lvl="0"/>
            <a:r>
              <a:rPr kumimoji="0" lang="en-US" sz="1800" b="0" i="0" u="none" strike="noStrike" kern="1200" cap="none" spc="0" normalizeH="0" baseline="0" noProof="0" dirty="0">
                <a:ln>
                  <a:noFill/>
                </a:ln>
                <a:solidFill>
                  <a:schemeClr val="tx1"/>
                </a:solidFill>
                <a:effectLst/>
                <a:uLnTx/>
                <a:uFillTx/>
                <a:latin typeface="+mn-lt"/>
                <a:ea typeface="+mn-ea"/>
                <a:cs typeface="+mn-cs"/>
              </a:rPr>
              <a:t>Stock Basics</a:t>
            </a:r>
          </a:p>
        </p:txBody>
      </p:sp>
      <p:sp>
        <p:nvSpPr>
          <p:cNvPr id="5" name="Slide Number Placeholder 4"/>
          <p:cNvSpPr>
            <a:spLocks noGrp="1"/>
          </p:cNvSpPr>
          <p:nvPr>
            <p:ph type="sldNum" sz="quarter" idx="10"/>
          </p:nvPr>
        </p:nvSpPr>
        <p:spPr/>
        <p:txBody>
          <a:bodyPr/>
          <a:lstStyle/>
          <a:p>
            <a:pPr>
              <a:defRPr/>
            </a:pPr>
            <a:fld id="{2CE9EA79-D759-4BF4-BF62-9B02F9F90E52}" type="slidenum">
              <a:rPr lang="en-US" altLang="en-US" smtClean="0"/>
              <a:pPr>
                <a:defRPr/>
              </a:pPr>
              <a:t>7</a:t>
            </a:fld>
            <a:endParaRPr lang="en-US" altLang="en-US"/>
          </a:p>
        </p:txBody>
      </p:sp>
      <p:sp>
        <p:nvSpPr>
          <p:cNvPr id="7" name="TextBox 6"/>
          <p:cNvSpPr txBox="1"/>
          <p:nvPr/>
        </p:nvSpPr>
        <p:spPr>
          <a:xfrm>
            <a:off x="7162800" y="1600201"/>
            <a:ext cx="1671455" cy="609600"/>
          </a:xfrm>
          <a:prstGeom prst="rect">
            <a:avLst/>
          </a:prstGeom>
          <a:solidFill>
            <a:schemeClr val="accent1">
              <a:lumMod val="20000"/>
              <a:lumOff val="80000"/>
            </a:schemeClr>
          </a:solidFill>
        </p:spPr>
        <p:txBody>
          <a:bodyPr vert="horz" wrap="square" lIns="91440" tIns="45720" rIns="91440" bIns="45720" rtlCol="0" anchor="ctr">
            <a:normAutofit fontScale="32500" lnSpcReduction="20000"/>
          </a:bodyPr>
          <a:lstStyle/>
          <a:p>
            <a:pPr fontAlgn="auto">
              <a:spcAft>
                <a:spcPts val="0"/>
              </a:spcAft>
            </a:pPr>
            <a:r>
              <a:rPr lang="en-US" sz="4400" dirty="0">
                <a:hlinkClick r:id="rId4"/>
              </a:rPr>
              <a:t>https://finance.yahoo.com/quote/SNAP/</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95253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a:spLocks noGrp="1" noChangeArrowheads="1"/>
          </p:cNvSpPr>
          <p:nvPr>
            <p:ph type="title"/>
          </p:nvPr>
        </p:nvSpPr>
        <p:spPr/>
        <p:txBody>
          <a:bodyPr/>
          <a:lstStyle/>
          <a:p>
            <a:r>
              <a:rPr lang="en-US"/>
              <a:t>Preferred v. Common Shares</a:t>
            </a:r>
            <a:endParaRPr lang="en-US" dirty="0"/>
          </a:p>
        </p:txBody>
      </p:sp>
      <p:sp>
        <p:nvSpPr>
          <p:cNvPr id="18435" name="Rectangle 12"/>
          <p:cNvSpPr>
            <a:spLocks noGrp="1" noChangeArrowheads="1"/>
          </p:cNvSpPr>
          <p:nvPr>
            <p:ph idx="1"/>
          </p:nvPr>
        </p:nvSpPr>
        <p:spPr/>
        <p:txBody>
          <a:bodyPr>
            <a:normAutofit fontScale="92500" lnSpcReduction="20000"/>
          </a:bodyPr>
          <a:lstStyle/>
          <a:p>
            <a:r>
              <a:rPr lang="en-US" dirty="0"/>
              <a:t>Preferred Stock: stock with preference over common shares in payment of dividends and in liquidation</a:t>
            </a:r>
          </a:p>
          <a:p>
            <a:pPr lvl="1"/>
            <a:r>
              <a:rPr lang="en-US" dirty="0"/>
              <a:t>Cumulative versus Non-Cumulative Preferred Stock: </a:t>
            </a:r>
          </a:p>
          <a:p>
            <a:pPr lvl="2"/>
            <a:r>
              <a:rPr lang="en-US" dirty="0"/>
              <a:t>cumulative = preferred stock where all the missed dividends must be paid before any common dividends can be paid; </a:t>
            </a:r>
          </a:p>
          <a:p>
            <a:pPr lvl="2"/>
            <a:r>
              <a:rPr lang="en-US" dirty="0"/>
              <a:t>non-cumulative = preferred stock where the missed dividends do not accumulate. Only the current dividend is owed before common dividends can be paid</a:t>
            </a:r>
          </a:p>
          <a:p>
            <a:pPr lvl="1"/>
            <a:r>
              <a:rPr lang="en-US" dirty="0"/>
              <a:t>Preferred Stock: Equity or Debt? </a:t>
            </a:r>
          </a:p>
          <a:p>
            <a:pPr lvl="2"/>
            <a:r>
              <a:rPr lang="en-US" dirty="0"/>
              <a:t>Generally no voting rights</a:t>
            </a:r>
          </a:p>
          <a:p>
            <a:pPr lvl="2"/>
            <a:r>
              <a:rPr lang="en-US" dirty="0"/>
              <a:t>Priority over common shareholders for payments of dividends and in liquidation</a:t>
            </a:r>
          </a:p>
          <a:p>
            <a:pPr lvl="2"/>
            <a:r>
              <a:rPr lang="en-US" dirty="0"/>
              <a:t>Behind bondholders &amp; creditors in liquidation</a:t>
            </a:r>
          </a:p>
          <a:p>
            <a:pPr lvl="2"/>
            <a:r>
              <a:rPr lang="en-US" dirty="0"/>
              <a:t>Dividends paid after tax (US)</a:t>
            </a:r>
          </a:p>
          <a:p>
            <a:pPr lvl="3"/>
            <a:endParaRPr lang="en-US" dirty="0"/>
          </a:p>
          <a:p>
            <a:endParaRPr lang="en-US" dirty="0"/>
          </a:p>
        </p:txBody>
      </p:sp>
      <p:sp>
        <p:nvSpPr>
          <p:cNvPr id="2" name="Slide Number Placeholder 1"/>
          <p:cNvSpPr>
            <a:spLocks noGrp="1"/>
          </p:cNvSpPr>
          <p:nvPr>
            <p:ph type="sldNum" sz="quarter" idx="10"/>
          </p:nvPr>
        </p:nvSpPr>
        <p:spPr>
          <a:xfrm>
            <a:off x="8239125" y="6586538"/>
            <a:ext cx="919163" cy="293687"/>
          </a:xfrm>
        </p:spPr>
        <p:txBody>
          <a:bodyPr/>
          <a:lstStyle/>
          <a:p>
            <a:fld id="{79947206-A084-463E-B389-AE0EABF40FF9}" type="slidenum">
              <a:rPr lang="en-US" smtClean="0"/>
              <a:pPr/>
              <a:t>8</a:t>
            </a:fld>
            <a:endParaRPr lang="en-US" dirty="0"/>
          </a:p>
        </p:txBody>
      </p:sp>
      <p:sp>
        <p:nvSpPr>
          <p:cNvPr id="6" name="Footer Placeholder 7"/>
          <p:cNvSpPr txBox="1">
            <a:spLocks/>
          </p:cNvSpPr>
          <p:nvPr/>
        </p:nvSpPr>
        <p:spPr>
          <a:xfrm>
            <a:off x="1905000" y="6221413"/>
            <a:ext cx="3346346" cy="365125"/>
          </a:xfrm>
          <a:prstGeom prst="rect">
            <a:avLst/>
          </a:prstGeom>
        </p:spPr>
        <p:txBody>
          <a:bodyPr/>
          <a:lstStyle/>
          <a:p>
            <a:pPr lvl="0"/>
            <a:r>
              <a:rPr kumimoji="0" lang="en-US" sz="1800" b="0" i="0" u="none" strike="noStrike" kern="1200" cap="none" spc="0" normalizeH="0" baseline="0" noProof="0" dirty="0">
                <a:ln>
                  <a:noFill/>
                </a:ln>
                <a:solidFill>
                  <a:schemeClr val="tx1"/>
                </a:solidFill>
                <a:effectLst/>
                <a:uLnTx/>
                <a:uFillTx/>
                <a:latin typeface="+mn-lt"/>
                <a:ea typeface="+mn-ea"/>
                <a:cs typeface="+mn-cs"/>
              </a:rPr>
              <a:t>Stock Basics</a:t>
            </a:r>
          </a:p>
        </p:txBody>
      </p:sp>
    </p:spTree>
    <p:extLst>
      <p:ext uri="{BB962C8B-B14F-4D97-AF65-F5344CB8AC3E}">
        <p14:creationId xmlns:p14="http://schemas.microsoft.com/office/powerpoint/2010/main" val="4877895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a:t>The Mechanics of Stock Trades</a:t>
            </a:r>
          </a:p>
        </p:txBody>
      </p:sp>
      <p:sp>
        <p:nvSpPr>
          <p:cNvPr id="20483" name="Content Placeholder 2"/>
          <p:cNvSpPr>
            <a:spLocks noGrp="1"/>
          </p:cNvSpPr>
          <p:nvPr>
            <p:ph idx="1"/>
          </p:nvPr>
        </p:nvSpPr>
        <p:spPr/>
        <p:txBody>
          <a:bodyPr/>
          <a:lstStyle/>
          <a:p>
            <a:pPr eaLnBrk="1" hangingPunct="1"/>
            <a:r>
              <a:rPr lang="en-US" dirty="0"/>
              <a:t>Market Order = order at market (no specified price)</a:t>
            </a:r>
          </a:p>
          <a:p>
            <a:pPr eaLnBrk="1" hangingPunct="1"/>
            <a:r>
              <a:rPr lang="en-US" dirty="0"/>
              <a:t>Limit Order = order at specific price</a:t>
            </a:r>
          </a:p>
          <a:p>
            <a:pPr eaLnBrk="1" hangingPunct="1"/>
            <a:r>
              <a:rPr lang="en-US" dirty="0"/>
              <a:t>Round Lot = 100 shares</a:t>
            </a:r>
          </a:p>
          <a:p>
            <a:pPr eaLnBrk="1" hangingPunct="1"/>
            <a:r>
              <a:rPr lang="en-US" dirty="0"/>
              <a:t>Most exchanges today are </a:t>
            </a:r>
            <a:r>
              <a:rPr lang="en-US" b="1" dirty="0"/>
              <a:t>fully electronic</a:t>
            </a:r>
            <a:r>
              <a:rPr lang="en-US" dirty="0"/>
              <a:t>; NYSE is one of the very few that still has </a:t>
            </a:r>
            <a:r>
              <a:rPr lang="en-US" b="1" dirty="0"/>
              <a:t>floor trading</a:t>
            </a:r>
            <a:r>
              <a:rPr lang="en-US" dirty="0"/>
              <a:t>: </a:t>
            </a:r>
            <a:r>
              <a:rPr lang="en-US" b="1" dirty="0"/>
              <a:t>specialists</a:t>
            </a:r>
            <a:r>
              <a:rPr lang="en-US" dirty="0"/>
              <a:t> hold trading licenses and make markets in some securities: </a:t>
            </a:r>
            <a:r>
              <a:rPr lang="en-US" b="1" dirty="0"/>
              <a:t>floor brokers </a:t>
            </a:r>
            <a:r>
              <a:rPr lang="en-US" dirty="0"/>
              <a:t>represent customers orders on the floor</a:t>
            </a:r>
          </a:p>
        </p:txBody>
      </p:sp>
      <p:sp>
        <p:nvSpPr>
          <p:cNvPr id="6" name="Footer Placeholder 7"/>
          <p:cNvSpPr txBox="1">
            <a:spLocks/>
          </p:cNvSpPr>
          <p:nvPr/>
        </p:nvSpPr>
        <p:spPr>
          <a:xfrm>
            <a:off x="1981200" y="6224030"/>
            <a:ext cx="2362200" cy="365125"/>
          </a:xfrm>
          <a:prstGeom prst="rect">
            <a:avLst/>
          </a:prstGeom>
        </p:spPr>
        <p:txBody>
          <a:bodyPr/>
          <a:lstStyle/>
          <a:p>
            <a:pPr lvl="0"/>
            <a:r>
              <a:rPr kumimoji="0" lang="en-US" sz="1800" b="0" i="0" u="none" strike="noStrike" kern="1200" cap="none" spc="0" normalizeH="0" baseline="0" noProof="0" dirty="0">
                <a:ln>
                  <a:noFill/>
                </a:ln>
                <a:solidFill>
                  <a:schemeClr val="tx1"/>
                </a:solidFill>
                <a:effectLst/>
                <a:uLnTx/>
                <a:uFillTx/>
                <a:latin typeface="+mn-lt"/>
                <a:ea typeface="+mn-ea"/>
                <a:cs typeface="+mn-cs"/>
              </a:rPr>
              <a:t>Stock Basics</a:t>
            </a:r>
          </a:p>
        </p:txBody>
      </p:sp>
      <p:sp>
        <p:nvSpPr>
          <p:cNvPr id="3" name="Cloud Callout 2"/>
          <p:cNvSpPr/>
          <p:nvPr/>
        </p:nvSpPr>
        <p:spPr>
          <a:xfrm>
            <a:off x="3347864" y="4870276"/>
            <a:ext cx="5688632" cy="1452695"/>
          </a:xfrm>
          <a:prstGeom prst="cloudCallout">
            <a:avLst>
              <a:gd name="adj1" fmla="val 38366"/>
              <a:gd name="adj2" fmla="val -285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Remember each exchange has its own rules! Before you start trading, check out the rules of the exchange!</a:t>
            </a:r>
          </a:p>
        </p:txBody>
      </p:sp>
      <p:sp>
        <p:nvSpPr>
          <p:cNvPr id="7" name="TextBox 6"/>
          <p:cNvSpPr txBox="1"/>
          <p:nvPr/>
        </p:nvSpPr>
        <p:spPr>
          <a:xfrm>
            <a:off x="6019800" y="76200"/>
            <a:ext cx="3240360" cy="1754326"/>
          </a:xfrm>
          <a:prstGeom prst="rect">
            <a:avLst/>
          </a:prstGeom>
          <a:noFill/>
        </p:spPr>
        <p:txBody>
          <a:bodyPr wrap="square" rtlCol="0">
            <a:spAutoFit/>
          </a:bodyPr>
          <a:lstStyle/>
          <a:p>
            <a:r>
              <a:rPr lang="en-US" dirty="0"/>
              <a:t>Video: How NYSE works: </a:t>
            </a:r>
            <a:r>
              <a:rPr lang="en-US" dirty="0">
                <a:hlinkClick r:id="rId3"/>
              </a:rPr>
              <a:t>https://www.youtube.com/watch?v=XRJBZIQrQAY</a:t>
            </a:r>
            <a:endParaRPr lang="en-US" dirty="0"/>
          </a:p>
          <a:p>
            <a:r>
              <a:rPr lang="en-US" dirty="0"/>
              <a:t>NYSE floor trading: </a:t>
            </a:r>
            <a:r>
              <a:rPr lang="en-US" dirty="0">
                <a:hlinkClick r:id="rId4"/>
              </a:rPr>
              <a:t>https://www.youtube.com/watch?v=G_IK0Q1FCnk</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9</a:t>
            </a:fld>
            <a:endParaRPr lang="en-US" altLang="en-US"/>
          </a:p>
        </p:txBody>
      </p:sp>
    </p:spTree>
    <p:extLst>
      <p:ext uri="{BB962C8B-B14F-4D97-AF65-F5344CB8AC3E}">
        <p14:creationId xmlns:p14="http://schemas.microsoft.com/office/powerpoint/2010/main" val="276862071"/>
      </p:ext>
    </p:extLst>
  </p:cSld>
  <p:clrMapOvr>
    <a:masterClrMapping/>
  </p:clrMapOvr>
  <p:transition/>
</p:sld>
</file>

<file path=ppt/theme/theme1.xml><?xml version="1.0" encoding="utf-8"?>
<a:theme xmlns:a="http://schemas.openxmlformats.org/drawingml/2006/main" name="HKUST Business 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1">
            <a:lumMod val="20000"/>
            <a:lumOff val="80000"/>
          </a:schemeClr>
        </a:solidFill>
      </a:spPr>
      <a:bodyPr vert="horz" lIns="91440" tIns="45720" rIns="91440" bIns="45720" rtlCol="0" anchor="ctr">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4400" b="0" i="0" u="none" strike="noStrike" kern="1200" cap="none" spc="0" normalizeH="0" baseline="0" noProof="0" dirty="0" smtClean="0">
            <a:ln>
              <a:noFill/>
            </a:ln>
            <a:solidFill>
              <a:schemeClr val="tx1"/>
            </a:solidFill>
            <a:effectLst/>
            <a:uLnTx/>
            <a:uFillTx/>
            <a:latin typeface="+mj-lt"/>
            <a:ea typeface="+mj-ea"/>
            <a:cs typeface="+mj-cs"/>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10F4346924FD54F9299498371E6DC80" ma:contentTypeVersion="13" ma:contentTypeDescription="Create a new document." ma:contentTypeScope="" ma:versionID="2453ae604f3510ece19b7fcec74cbe32">
  <xsd:schema xmlns:xsd="http://www.w3.org/2001/XMLSchema" xmlns:xs="http://www.w3.org/2001/XMLSchema" xmlns:p="http://schemas.microsoft.com/office/2006/metadata/properties" xmlns:ns3="eade027f-faa8-4d0b-811b-220684f1c7d6" xmlns:ns4="4b9e29de-6306-42e0-9b78-a8f04289eb8a" targetNamespace="http://schemas.microsoft.com/office/2006/metadata/properties" ma:root="true" ma:fieldsID="ab66db41115c860044f0e7c2715c2953" ns3:_="" ns4:_="">
    <xsd:import namespace="eade027f-faa8-4d0b-811b-220684f1c7d6"/>
    <xsd:import namespace="4b9e29de-6306-42e0-9b78-a8f04289eb8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de027f-faa8-4d0b-811b-220684f1c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9e29de-6306-42e0-9b78-a8f04289eb8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DEBA31-2CF7-4A88-88C3-B0CC664124BA}">
  <ds:schemaRefs>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4b9e29de-6306-42e0-9b78-a8f04289eb8a"/>
    <ds:schemaRef ds:uri="eade027f-faa8-4d0b-811b-220684f1c7d6"/>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60F0DD9C-A448-4D74-A2C7-29FB3E3107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de027f-faa8-4d0b-811b-220684f1c7d6"/>
    <ds:schemaRef ds:uri="4b9e29de-6306-42e0-9b78-a8f04289eb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231C3-8E35-4B19-B19A-8E34BB8B39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HKUST Business School</Template>
  <TotalTime>5578</TotalTime>
  <Words>2954</Words>
  <Application>Microsoft Macintosh PowerPoint</Application>
  <PresentationFormat>On-screen Show (4:3)</PresentationFormat>
  <Paragraphs>425</Paragraphs>
  <Slides>43</Slides>
  <Notes>37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2" baseType="lpstr">
      <vt:lpstr>Arial</vt:lpstr>
      <vt:lpstr>Calibri</vt:lpstr>
      <vt:lpstr>Tahoma</vt:lpstr>
      <vt:lpstr>Times New Roman</vt:lpstr>
      <vt:lpstr>Verdana</vt:lpstr>
      <vt:lpstr>Wingdings 2</vt:lpstr>
      <vt:lpstr>HKUST Business School</vt:lpstr>
      <vt:lpstr>Equation</vt:lpstr>
      <vt:lpstr>方程式</vt:lpstr>
      <vt:lpstr>FINA 1303 PRICING OF FINANCIAL ASSETS </vt:lpstr>
      <vt:lpstr>Course Map</vt:lpstr>
      <vt:lpstr>Course Map</vt:lpstr>
      <vt:lpstr>What Are Shares </vt:lpstr>
      <vt:lpstr>Stock Price Quote for Cathay Pacific  http://www.google.com/finance?cid=671410  </vt:lpstr>
      <vt:lpstr>Shareholders Votes and Shareholders Meetings</vt:lpstr>
      <vt:lpstr>Application: The Snap IPO</vt:lpstr>
      <vt:lpstr>Preferred v. Common Shares</vt:lpstr>
      <vt:lpstr>The Mechanics of Stock Trades</vt:lpstr>
      <vt:lpstr>How trades work</vt:lpstr>
      <vt:lpstr>Equity Valuation: the Dividend-Discount Model “DDM” </vt:lpstr>
      <vt:lpstr>DDM</vt:lpstr>
      <vt:lpstr>DDM</vt:lpstr>
      <vt:lpstr>DDM</vt:lpstr>
      <vt:lpstr>Example: Stock Prices and Returns</vt:lpstr>
      <vt:lpstr>Example : Stock Prices and Returns</vt:lpstr>
      <vt:lpstr>Example : Stock Prices and Returns</vt:lpstr>
      <vt:lpstr>Example : Stock Prices and Returns</vt:lpstr>
      <vt:lpstr>Your Turn!</vt:lpstr>
      <vt:lpstr>Test Your Understanding</vt:lpstr>
      <vt:lpstr>Solution</vt:lpstr>
      <vt:lpstr>Solution</vt:lpstr>
      <vt:lpstr>Test Your Understanding</vt:lpstr>
      <vt:lpstr>Test Your Understanding (ctd)</vt:lpstr>
      <vt:lpstr>Test Your Understanding (ctd)</vt:lpstr>
      <vt:lpstr>DDM</vt:lpstr>
      <vt:lpstr>DDM</vt:lpstr>
      <vt:lpstr>DDM – Constant Dividend Growth</vt:lpstr>
      <vt:lpstr>Example : Valuing a Firm with Constant Dividend Growth</vt:lpstr>
      <vt:lpstr>Example : Valuing a Firm with Constant Dividend Growth</vt:lpstr>
      <vt:lpstr>Example : Valuing a Firm with Constant Dividend Growth</vt:lpstr>
      <vt:lpstr>Your Turn!</vt:lpstr>
      <vt:lpstr>Test Your Understanding</vt:lpstr>
      <vt:lpstr>Solution</vt:lpstr>
      <vt:lpstr>Solution</vt:lpstr>
      <vt:lpstr>Test Your Understanding</vt:lpstr>
      <vt:lpstr>Test Your Understanding</vt:lpstr>
      <vt:lpstr>Limitations of the Dividend-Discount Model</vt:lpstr>
      <vt:lpstr>DDM – What To Keep In Mind</vt:lpstr>
      <vt:lpstr>In summary: the Dividend-Discount Model</vt:lpstr>
      <vt:lpstr>Range of Valuations for Nike Stock Using Various Valuation Methods</vt:lpstr>
      <vt:lpstr>Your Turn! </vt:lpstr>
      <vt:lpstr>Solution to Question 1 </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Institutions in Practice FINA 691B</dc:title>
  <dc:creator>vlafon</dc:creator>
  <cp:lastModifiedBy>Ko Tsun LEUNG</cp:lastModifiedBy>
  <cp:revision>454</cp:revision>
  <cp:lastPrinted>2018-10-22T07:24:10Z</cp:lastPrinted>
  <dcterms:created xsi:type="dcterms:W3CDTF">2009-10-21T08:48:32Z</dcterms:created>
  <dcterms:modified xsi:type="dcterms:W3CDTF">2021-05-20T13:42:33Z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0x010100110F4346924FD54F9299498371E6DC80</vt:lpwstr>
  </property>
</Properties>
</file>