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4"/>
  </p:sldMasterIdLst>
  <p:notesMasterIdLst>
    <p:notesMasterId r:id="rId66"/>
  </p:notesMasterIdLst>
  <p:handoutMasterIdLst>
    <p:handoutMasterId r:id="rId67"/>
  </p:handoutMasterIdLst>
  <p:sldIdLst>
    <p:sldId id="326" r:id="rId5"/>
    <p:sldId id="579" r:id="rId6"/>
    <p:sldId id="459" r:id="rId7"/>
    <p:sldId id="376" r:id="rId8"/>
    <p:sldId id="722" r:id="rId9"/>
    <p:sldId id="724" r:id="rId10"/>
    <p:sldId id="375" r:id="rId11"/>
    <p:sldId id="609" r:id="rId12"/>
    <p:sldId id="755" r:id="rId13"/>
    <p:sldId id="640" r:id="rId14"/>
    <p:sldId id="461" r:id="rId15"/>
    <p:sldId id="671" r:id="rId16"/>
    <p:sldId id="740" r:id="rId17"/>
    <p:sldId id="741" r:id="rId18"/>
    <p:sldId id="672" r:id="rId19"/>
    <p:sldId id="673" r:id="rId20"/>
    <p:sldId id="736" r:id="rId21"/>
    <p:sldId id="674" r:id="rId22"/>
    <p:sldId id="737" r:id="rId23"/>
    <p:sldId id="738" r:id="rId24"/>
    <p:sldId id="677" r:id="rId25"/>
    <p:sldId id="678" r:id="rId26"/>
    <p:sldId id="681" r:id="rId27"/>
    <p:sldId id="682" r:id="rId28"/>
    <p:sldId id="683" r:id="rId29"/>
    <p:sldId id="684" r:id="rId30"/>
    <p:sldId id="685" r:id="rId31"/>
    <p:sldId id="686" r:id="rId32"/>
    <p:sldId id="756" r:id="rId33"/>
    <p:sldId id="687" r:id="rId34"/>
    <p:sldId id="688" r:id="rId35"/>
    <p:sldId id="689" r:id="rId36"/>
    <p:sldId id="690" r:id="rId37"/>
    <p:sldId id="691" r:id="rId38"/>
    <p:sldId id="692" r:id="rId39"/>
    <p:sldId id="695" r:id="rId40"/>
    <p:sldId id="757" r:id="rId41"/>
    <p:sldId id="642" r:id="rId42"/>
    <p:sldId id="610" r:id="rId43"/>
    <p:sldId id="580" r:id="rId44"/>
    <p:sldId id="584" r:id="rId45"/>
    <p:sldId id="585" r:id="rId46"/>
    <p:sldId id="586" r:id="rId47"/>
    <p:sldId id="653" r:id="rId48"/>
    <p:sldId id="596" r:id="rId49"/>
    <p:sldId id="587" r:id="rId50"/>
    <p:sldId id="588" r:id="rId51"/>
    <p:sldId id="589" r:id="rId52"/>
    <p:sldId id="648" r:id="rId53"/>
    <p:sldId id="650" r:id="rId54"/>
    <p:sldId id="758" r:id="rId55"/>
    <p:sldId id="704" r:id="rId56"/>
    <p:sldId id="742" r:id="rId57"/>
    <p:sldId id="745" r:id="rId58"/>
    <p:sldId id="593" r:id="rId59"/>
    <p:sldId id="595" r:id="rId60"/>
    <p:sldId id="735" r:id="rId61"/>
    <p:sldId id="670" r:id="rId62"/>
    <p:sldId id="603" r:id="rId63"/>
    <p:sldId id="751" r:id="rId64"/>
    <p:sldId id="759" r:id="rId65"/>
  </p:sldIdLst>
  <p:sldSz cx="9144000" cy="6858000" type="screen4x3"/>
  <p:notesSz cx="9296400" cy="7010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2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CCF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099" autoAdjust="0"/>
    <p:restoredTop sz="94796" autoAdjust="0"/>
  </p:normalViewPr>
  <p:slideViewPr>
    <p:cSldViewPr>
      <p:cViewPr varScale="1">
        <p:scale>
          <a:sx n="107" d="100"/>
          <a:sy n="107" d="100"/>
        </p:scale>
        <p:origin x="13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1938" y="-96"/>
      </p:cViewPr>
      <p:guideLst>
        <p:guide orient="horz" pos="2208"/>
        <p:guide pos="292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DBB03C-7ECC-DF4A-860B-078E484252BB}" type="doc">
      <dgm:prSet loTypeId="urn:microsoft.com/office/officeart/2005/8/layout/pyramid2" loCatId="" qsTypeId="urn:microsoft.com/office/officeart/2005/8/quickstyle/simple5" qsCatId="simple" csTypeId="urn:microsoft.com/office/officeart/2005/8/colors/accent6_1" csCatId="accent6" phldr="1"/>
      <dgm:spPr/>
      <dgm:t>
        <a:bodyPr/>
        <a:lstStyle/>
        <a:p>
          <a:endParaRPr lang="en-US"/>
        </a:p>
      </dgm:t>
    </dgm:pt>
    <dgm:pt modelId="{DBA474FC-DCF0-D745-8E45-23E011DC715C}">
      <dgm:prSet phldrT="[Text]"/>
      <dgm:spPr/>
      <dgm:t>
        <a:bodyPr/>
        <a:lstStyle/>
        <a:p>
          <a:r>
            <a:rPr lang="en-US" dirty="0"/>
            <a:t>ICOs</a:t>
          </a:r>
        </a:p>
      </dgm:t>
    </dgm:pt>
    <dgm:pt modelId="{5EE16255-0661-984C-8854-6FC0BD0DF20C}" type="parTrans" cxnId="{3111E688-10AE-6848-B5F8-B0BAA16239C1}">
      <dgm:prSet/>
      <dgm:spPr/>
      <dgm:t>
        <a:bodyPr/>
        <a:lstStyle/>
        <a:p>
          <a:endParaRPr lang="en-US"/>
        </a:p>
      </dgm:t>
    </dgm:pt>
    <dgm:pt modelId="{A910BC77-DC7E-EB4B-997B-73D83A0E309D}" type="sibTrans" cxnId="{3111E688-10AE-6848-B5F8-B0BAA16239C1}">
      <dgm:prSet/>
      <dgm:spPr/>
      <dgm:t>
        <a:bodyPr/>
        <a:lstStyle/>
        <a:p>
          <a:endParaRPr lang="en-US"/>
        </a:p>
      </dgm:t>
    </dgm:pt>
    <dgm:pt modelId="{884F50AC-34C4-A949-9A61-7D4EBBD08F78}">
      <dgm:prSet phldrT="[Text]"/>
      <dgm:spPr/>
      <dgm:t>
        <a:bodyPr/>
        <a:lstStyle/>
        <a:p>
          <a:r>
            <a:rPr lang="en-US" dirty="0"/>
            <a:t>Family Offices</a:t>
          </a:r>
        </a:p>
      </dgm:t>
    </dgm:pt>
    <dgm:pt modelId="{A0FB9EED-DB98-8542-90D7-45A7B38820BF}" type="parTrans" cxnId="{CFF29E7B-1955-8545-B1CE-4DEE4EE207BC}">
      <dgm:prSet/>
      <dgm:spPr/>
      <dgm:t>
        <a:bodyPr/>
        <a:lstStyle/>
        <a:p>
          <a:endParaRPr lang="en-US"/>
        </a:p>
      </dgm:t>
    </dgm:pt>
    <dgm:pt modelId="{95E5AD8A-3C32-0141-BEDA-36CC8B45C4AC}" type="sibTrans" cxnId="{CFF29E7B-1955-8545-B1CE-4DEE4EE207BC}">
      <dgm:prSet/>
      <dgm:spPr/>
      <dgm:t>
        <a:bodyPr/>
        <a:lstStyle/>
        <a:p>
          <a:endParaRPr lang="en-US"/>
        </a:p>
      </dgm:t>
    </dgm:pt>
    <dgm:pt modelId="{BA5C6516-292D-8B42-AEE0-10E454E47FEC}">
      <dgm:prSet phldrT="[Text]"/>
      <dgm:spPr/>
      <dgm:t>
        <a:bodyPr/>
        <a:lstStyle/>
        <a:p>
          <a:r>
            <a:rPr lang="en-US" dirty="0"/>
            <a:t>Angel Investors</a:t>
          </a:r>
        </a:p>
      </dgm:t>
    </dgm:pt>
    <dgm:pt modelId="{F485CDA6-7EB6-9E47-9814-1605344B0DB9}" type="parTrans" cxnId="{D4D4F200-EF65-DC42-9967-B51FDF261EB6}">
      <dgm:prSet/>
      <dgm:spPr/>
      <dgm:t>
        <a:bodyPr/>
        <a:lstStyle/>
        <a:p>
          <a:endParaRPr lang="en-US"/>
        </a:p>
      </dgm:t>
    </dgm:pt>
    <dgm:pt modelId="{8900F56E-8C6B-F244-92E4-B898EF5AAED3}" type="sibTrans" cxnId="{D4D4F200-EF65-DC42-9967-B51FDF261EB6}">
      <dgm:prSet/>
      <dgm:spPr/>
      <dgm:t>
        <a:bodyPr/>
        <a:lstStyle/>
        <a:p>
          <a:endParaRPr lang="en-US"/>
        </a:p>
      </dgm:t>
    </dgm:pt>
    <dgm:pt modelId="{F307274E-E292-494A-A1CC-175DB3338C8E}">
      <dgm:prSet/>
      <dgm:spPr/>
      <dgm:t>
        <a:bodyPr/>
        <a:lstStyle/>
        <a:p>
          <a:r>
            <a:rPr lang="en-US" dirty="0"/>
            <a:t>Venture Capital Firms</a:t>
          </a:r>
        </a:p>
      </dgm:t>
    </dgm:pt>
    <dgm:pt modelId="{8C0E7144-75EB-E34C-923E-934C46155E07}" type="parTrans" cxnId="{B9865256-BBEE-AF4A-82A4-C7F9A9BE5F8B}">
      <dgm:prSet/>
      <dgm:spPr/>
      <dgm:t>
        <a:bodyPr/>
        <a:lstStyle/>
        <a:p>
          <a:endParaRPr lang="en-US"/>
        </a:p>
      </dgm:t>
    </dgm:pt>
    <dgm:pt modelId="{26E74CB2-A3DF-8346-AA41-9F952BBF1CBE}" type="sibTrans" cxnId="{B9865256-BBEE-AF4A-82A4-C7F9A9BE5F8B}">
      <dgm:prSet/>
      <dgm:spPr/>
      <dgm:t>
        <a:bodyPr/>
        <a:lstStyle/>
        <a:p>
          <a:endParaRPr lang="en-US"/>
        </a:p>
      </dgm:t>
    </dgm:pt>
    <dgm:pt modelId="{3D0CEE83-9158-F64E-8E42-B781977FAC0F}">
      <dgm:prSet/>
      <dgm:spPr/>
      <dgm:t>
        <a:bodyPr/>
        <a:lstStyle/>
        <a:p>
          <a:r>
            <a:rPr lang="en-US" dirty="0"/>
            <a:t>Incubators/Accelerators</a:t>
          </a:r>
        </a:p>
      </dgm:t>
    </dgm:pt>
    <dgm:pt modelId="{3FB01349-B7AC-A444-AD2A-B2823B79D5D3}" type="parTrans" cxnId="{354A4355-E61C-1B4E-AA17-A0C8561C76B1}">
      <dgm:prSet/>
      <dgm:spPr/>
      <dgm:t>
        <a:bodyPr/>
        <a:lstStyle/>
        <a:p>
          <a:endParaRPr lang="en-US"/>
        </a:p>
      </dgm:t>
    </dgm:pt>
    <dgm:pt modelId="{69467F29-71D5-C643-832D-8999712E3B39}" type="sibTrans" cxnId="{354A4355-E61C-1B4E-AA17-A0C8561C76B1}">
      <dgm:prSet/>
      <dgm:spPr/>
      <dgm:t>
        <a:bodyPr/>
        <a:lstStyle/>
        <a:p>
          <a:endParaRPr lang="en-US"/>
        </a:p>
      </dgm:t>
    </dgm:pt>
    <dgm:pt modelId="{5D886827-E5E2-5348-BAD2-BE7F74C9EE63}">
      <dgm:prSet/>
      <dgm:spPr/>
      <dgm:t>
        <a:bodyPr/>
        <a:lstStyle/>
        <a:p>
          <a:r>
            <a:rPr lang="en-US" dirty="0"/>
            <a:t>Corporates</a:t>
          </a:r>
        </a:p>
      </dgm:t>
    </dgm:pt>
    <dgm:pt modelId="{96008C87-E6AF-CB40-86F1-D3090E99FA4D}" type="parTrans" cxnId="{BB6EF2A9-3C2C-E348-956D-DC5C41004FAF}">
      <dgm:prSet/>
      <dgm:spPr/>
      <dgm:t>
        <a:bodyPr/>
        <a:lstStyle/>
        <a:p>
          <a:endParaRPr lang="en-US"/>
        </a:p>
      </dgm:t>
    </dgm:pt>
    <dgm:pt modelId="{06779EB2-C571-9C40-A60A-9C90C0CC73FB}" type="sibTrans" cxnId="{BB6EF2A9-3C2C-E348-956D-DC5C41004FAF}">
      <dgm:prSet/>
      <dgm:spPr/>
      <dgm:t>
        <a:bodyPr/>
        <a:lstStyle/>
        <a:p>
          <a:endParaRPr lang="en-US"/>
        </a:p>
      </dgm:t>
    </dgm:pt>
    <dgm:pt modelId="{CE5B8EF0-F3BB-C948-93B8-4792170ECFE8}">
      <dgm:prSet/>
      <dgm:spPr/>
      <dgm:t>
        <a:bodyPr/>
        <a:lstStyle/>
        <a:p>
          <a:r>
            <a:rPr lang="en-US" dirty="0"/>
            <a:t>Private Equity</a:t>
          </a:r>
        </a:p>
      </dgm:t>
    </dgm:pt>
    <dgm:pt modelId="{7F32D7D3-62E9-4448-807C-EC1708916265}" type="parTrans" cxnId="{5EF22D7B-B3A2-904E-AC0C-F742F782C0EF}">
      <dgm:prSet/>
      <dgm:spPr/>
      <dgm:t>
        <a:bodyPr/>
        <a:lstStyle/>
        <a:p>
          <a:endParaRPr lang="en-US"/>
        </a:p>
      </dgm:t>
    </dgm:pt>
    <dgm:pt modelId="{25598812-612F-E24E-BA7F-331125AFD606}" type="sibTrans" cxnId="{5EF22D7B-B3A2-904E-AC0C-F742F782C0EF}">
      <dgm:prSet/>
      <dgm:spPr/>
      <dgm:t>
        <a:bodyPr/>
        <a:lstStyle/>
        <a:p>
          <a:endParaRPr lang="en-US"/>
        </a:p>
      </dgm:t>
    </dgm:pt>
    <dgm:pt modelId="{754864F4-02E3-5C40-9A12-9432D371A590}">
      <dgm:prSet/>
      <dgm:spPr/>
      <dgm:t>
        <a:bodyPr/>
        <a:lstStyle/>
        <a:p>
          <a:r>
            <a:rPr lang="en-US" dirty="0"/>
            <a:t>Capital Markets</a:t>
          </a:r>
        </a:p>
      </dgm:t>
    </dgm:pt>
    <dgm:pt modelId="{A1B992F7-38BB-5243-B84A-E5B2C4C12D0A}" type="parTrans" cxnId="{36824A7E-21BD-A240-94CC-75FCE1535786}">
      <dgm:prSet/>
      <dgm:spPr/>
      <dgm:t>
        <a:bodyPr/>
        <a:lstStyle/>
        <a:p>
          <a:endParaRPr lang="en-US"/>
        </a:p>
      </dgm:t>
    </dgm:pt>
    <dgm:pt modelId="{74F9BE4E-9599-4146-A381-BF36A204ED02}" type="sibTrans" cxnId="{36824A7E-21BD-A240-94CC-75FCE1535786}">
      <dgm:prSet/>
      <dgm:spPr/>
      <dgm:t>
        <a:bodyPr/>
        <a:lstStyle/>
        <a:p>
          <a:endParaRPr lang="en-US"/>
        </a:p>
      </dgm:t>
    </dgm:pt>
    <dgm:pt modelId="{F723D32C-9E21-C04C-8318-14684DD69AC0}">
      <dgm:prSet/>
      <dgm:spPr/>
      <dgm:t>
        <a:bodyPr/>
        <a:lstStyle/>
        <a:p>
          <a:r>
            <a:rPr lang="en-US" dirty="0"/>
            <a:t>Venture Debt</a:t>
          </a:r>
        </a:p>
      </dgm:t>
    </dgm:pt>
    <dgm:pt modelId="{52E0FDD0-E472-E04A-A77E-BD8538BCC9C5}" type="parTrans" cxnId="{C52FA431-C66C-8A4A-845D-15E7F6C1D89D}">
      <dgm:prSet/>
      <dgm:spPr/>
      <dgm:t>
        <a:bodyPr/>
        <a:lstStyle/>
        <a:p>
          <a:endParaRPr lang="en-US"/>
        </a:p>
      </dgm:t>
    </dgm:pt>
    <dgm:pt modelId="{DE489B6E-1844-0649-892A-1CC4943B6C43}" type="sibTrans" cxnId="{C52FA431-C66C-8A4A-845D-15E7F6C1D89D}">
      <dgm:prSet/>
      <dgm:spPr/>
      <dgm:t>
        <a:bodyPr/>
        <a:lstStyle/>
        <a:p>
          <a:endParaRPr lang="en-US"/>
        </a:p>
      </dgm:t>
    </dgm:pt>
    <dgm:pt modelId="{EC3EF508-D314-5749-A42D-F7ADDB046F22}" type="pres">
      <dgm:prSet presAssocID="{69DBB03C-7ECC-DF4A-860B-078E484252BB}" presName="compositeShape" presStyleCnt="0">
        <dgm:presLayoutVars>
          <dgm:dir/>
          <dgm:resizeHandles/>
        </dgm:presLayoutVars>
      </dgm:prSet>
      <dgm:spPr/>
      <dgm:t>
        <a:bodyPr/>
        <a:lstStyle/>
        <a:p>
          <a:endParaRPr lang="en-US"/>
        </a:p>
      </dgm:t>
    </dgm:pt>
    <dgm:pt modelId="{112C437B-4451-CE4F-A7F0-4A701362B3C6}" type="pres">
      <dgm:prSet presAssocID="{69DBB03C-7ECC-DF4A-860B-078E484252BB}" presName="pyramid" presStyleLbl="node1" presStyleIdx="0" presStyleCnt="1"/>
      <dgm:spPr/>
    </dgm:pt>
    <dgm:pt modelId="{83381F8A-CF76-7344-AF8F-25B05719ED2F}" type="pres">
      <dgm:prSet presAssocID="{69DBB03C-7ECC-DF4A-860B-078E484252BB}" presName="theList" presStyleCnt="0"/>
      <dgm:spPr/>
    </dgm:pt>
    <dgm:pt modelId="{F3F640BC-426C-E34E-84FB-8647375A8CC9}" type="pres">
      <dgm:prSet presAssocID="{754864F4-02E3-5C40-9A12-9432D371A590}" presName="aNode" presStyleLbl="fgAcc1" presStyleIdx="0" presStyleCnt="9">
        <dgm:presLayoutVars>
          <dgm:bulletEnabled val="1"/>
        </dgm:presLayoutVars>
      </dgm:prSet>
      <dgm:spPr/>
      <dgm:t>
        <a:bodyPr/>
        <a:lstStyle/>
        <a:p>
          <a:endParaRPr lang="en-US"/>
        </a:p>
      </dgm:t>
    </dgm:pt>
    <dgm:pt modelId="{98C0C028-A449-BA48-BEE4-0CE78689D3BE}" type="pres">
      <dgm:prSet presAssocID="{754864F4-02E3-5C40-9A12-9432D371A590}" presName="aSpace" presStyleCnt="0"/>
      <dgm:spPr/>
    </dgm:pt>
    <dgm:pt modelId="{094E27D3-5E63-CA49-8014-68DE9A8A0F67}" type="pres">
      <dgm:prSet presAssocID="{CE5B8EF0-F3BB-C948-93B8-4792170ECFE8}" presName="aNode" presStyleLbl="fgAcc1" presStyleIdx="1" presStyleCnt="9">
        <dgm:presLayoutVars>
          <dgm:bulletEnabled val="1"/>
        </dgm:presLayoutVars>
      </dgm:prSet>
      <dgm:spPr/>
      <dgm:t>
        <a:bodyPr/>
        <a:lstStyle/>
        <a:p>
          <a:endParaRPr lang="en-US"/>
        </a:p>
      </dgm:t>
    </dgm:pt>
    <dgm:pt modelId="{43EC871E-AD19-9344-AF1E-DDB4758A6DE2}" type="pres">
      <dgm:prSet presAssocID="{CE5B8EF0-F3BB-C948-93B8-4792170ECFE8}" presName="aSpace" presStyleCnt="0"/>
      <dgm:spPr/>
    </dgm:pt>
    <dgm:pt modelId="{23A2352E-27E2-8247-A821-577C773052D8}" type="pres">
      <dgm:prSet presAssocID="{5D886827-E5E2-5348-BAD2-BE7F74C9EE63}" presName="aNode" presStyleLbl="fgAcc1" presStyleIdx="2" presStyleCnt="9">
        <dgm:presLayoutVars>
          <dgm:bulletEnabled val="1"/>
        </dgm:presLayoutVars>
      </dgm:prSet>
      <dgm:spPr/>
      <dgm:t>
        <a:bodyPr/>
        <a:lstStyle/>
        <a:p>
          <a:endParaRPr lang="en-US"/>
        </a:p>
      </dgm:t>
    </dgm:pt>
    <dgm:pt modelId="{BEE801AB-09DA-AE42-A4B2-89F82EA60DE9}" type="pres">
      <dgm:prSet presAssocID="{5D886827-E5E2-5348-BAD2-BE7F74C9EE63}" presName="aSpace" presStyleCnt="0"/>
      <dgm:spPr/>
    </dgm:pt>
    <dgm:pt modelId="{52EC8BA8-04CE-B943-971A-83DAC02FBC90}" type="pres">
      <dgm:prSet presAssocID="{F723D32C-9E21-C04C-8318-14684DD69AC0}" presName="aNode" presStyleLbl="fgAcc1" presStyleIdx="3" presStyleCnt="9">
        <dgm:presLayoutVars>
          <dgm:bulletEnabled val="1"/>
        </dgm:presLayoutVars>
      </dgm:prSet>
      <dgm:spPr/>
      <dgm:t>
        <a:bodyPr/>
        <a:lstStyle/>
        <a:p>
          <a:endParaRPr lang="en-US"/>
        </a:p>
      </dgm:t>
    </dgm:pt>
    <dgm:pt modelId="{D9D05A91-2B62-E046-B945-1D362CBF0CD9}" type="pres">
      <dgm:prSet presAssocID="{F723D32C-9E21-C04C-8318-14684DD69AC0}" presName="aSpace" presStyleCnt="0"/>
      <dgm:spPr/>
    </dgm:pt>
    <dgm:pt modelId="{68D4E092-61FC-984E-8BE4-4BC35FC4935D}" type="pres">
      <dgm:prSet presAssocID="{F307274E-E292-494A-A1CC-175DB3338C8E}" presName="aNode" presStyleLbl="fgAcc1" presStyleIdx="4" presStyleCnt="9">
        <dgm:presLayoutVars>
          <dgm:bulletEnabled val="1"/>
        </dgm:presLayoutVars>
      </dgm:prSet>
      <dgm:spPr/>
      <dgm:t>
        <a:bodyPr/>
        <a:lstStyle/>
        <a:p>
          <a:endParaRPr lang="en-US"/>
        </a:p>
      </dgm:t>
    </dgm:pt>
    <dgm:pt modelId="{F2FFE811-7EDA-F449-982D-7F4D12623885}" type="pres">
      <dgm:prSet presAssocID="{F307274E-E292-494A-A1CC-175DB3338C8E}" presName="aSpace" presStyleCnt="0"/>
      <dgm:spPr/>
    </dgm:pt>
    <dgm:pt modelId="{8ED0C7EA-D50E-5A40-B2FF-D1E8F9EBEEFA}" type="pres">
      <dgm:prSet presAssocID="{3D0CEE83-9158-F64E-8E42-B781977FAC0F}" presName="aNode" presStyleLbl="fgAcc1" presStyleIdx="5" presStyleCnt="9">
        <dgm:presLayoutVars>
          <dgm:bulletEnabled val="1"/>
        </dgm:presLayoutVars>
      </dgm:prSet>
      <dgm:spPr/>
      <dgm:t>
        <a:bodyPr/>
        <a:lstStyle/>
        <a:p>
          <a:endParaRPr lang="en-US"/>
        </a:p>
      </dgm:t>
    </dgm:pt>
    <dgm:pt modelId="{DDD3B236-8745-0142-B288-F746EBEC7C20}" type="pres">
      <dgm:prSet presAssocID="{3D0CEE83-9158-F64E-8E42-B781977FAC0F}" presName="aSpace" presStyleCnt="0"/>
      <dgm:spPr/>
    </dgm:pt>
    <dgm:pt modelId="{0800A628-02CD-3648-9564-F06393DE8D19}" type="pres">
      <dgm:prSet presAssocID="{DBA474FC-DCF0-D745-8E45-23E011DC715C}" presName="aNode" presStyleLbl="fgAcc1" presStyleIdx="6" presStyleCnt="9">
        <dgm:presLayoutVars>
          <dgm:bulletEnabled val="1"/>
        </dgm:presLayoutVars>
      </dgm:prSet>
      <dgm:spPr/>
      <dgm:t>
        <a:bodyPr/>
        <a:lstStyle/>
        <a:p>
          <a:endParaRPr lang="en-US"/>
        </a:p>
      </dgm:t>
    </dgm:pt>
    <dgm:pt modelId="{041D032C-420B-3D4D-8749-EC1084238C08}" type="pres">
      <dgm:prSet presAssocID="{DBA474FC-DCF0-D745-8E45-23E011DC715C}" presName="aSpace" presStyleCnt="0"/>
      <dgm:spPr/>
    </dgm:pt>
    <dgm:pt modelId="{5AD71808-8AE2-B641-B96B-18446EA83E56}" type="pres">
      <dgm:prSet presAssocID="{884F50AC-34C4-A949-9A61-7D4EBBD08F78}" presName="aNode" presStyleLbl="fgAcc1" presStyleIdx="7" presStyleCnt="9">
        <dgm:presLayoutVars>
          <dgm:bulletEnabled val="1"/>
        </dgm:presLayoutVars>
      </dgm:prSet>
      <dgm:spPr/>
      <dgm:t>
        <a:bodyPr/>
        <a:lstStyle/>
        <a:p>
          <a:endParaRPr lang="en-US"/>
        </a:p>
      </dgm:t>
    </dgm:pt>
    <dgm:pt modelId="{75BB9B5D-237A-2C48-B1F5-F27164A4A130}" type="pres">
      <dgm:prSet presAssocID="{884F50AC-34C4-A949-9A61-7D4EBBD08F78}" presName="aSpace" presStyleCnt="0"/>
      <dgm:spPr/>
    </dgm:pt>
    <dgm:pt modelId="{A7522101-7D0B-1540-9F89-0ED38AF28525}" type="pres">
      <dgm:prSet presAssocID="{BA5C6516-292D-8B42-AEE0-10E454E47FEC}" presName="aNode" presStyleLbl="fgAcc1" presStyleIdx="8" presStyleCnt="9">
        <dgm:presLayoutVars>
          <dgm:bulletEnabled val="1"/>
        </dgm:presLayoutVars>
      </dgm:prSet>
      <dgm:spPr/>
      <dgm:t>
        <a:bodyPr/>
        <a:lstStyle/>
        <a:p>
          <a:endParaRPr lang="en-US"/>
        </a:p>
      </dgm:t>
    </dgm:pt>
    <dgm:pt modelId="{D57CF305-BAB8-6D4F-A2E2-8338AEEF5C59}" type="pres">
      <dgm:prSet presAssocID="{BA5C6516-292D-8B42-AEE0-10E454E47FEC}" presName="aSpace" presStyleCnt="0"/>
      <dgm:spPr/>
    </dgm:pt>
  </dgm:ptLst>
  <dgm:cxnLst>
    <dgm:cxn modelId="{DE2AF1F2-5197-44B8-BAE5-EBCA66A09314}" type="presOf" srcId="{69DBB03C-7ECC-DF4A-860B-078E484252BB}" destId="{EC3EF508-D314-5749-A42D-F7ADDB046F22}" srcOrd="0" destOrd="0" presId="urn:microsoft.com/office/officeart/2005/8/layout/pyramid2"/>
    <dgm:cxn modelId="{D4D4F200-EF65-DC42-9967-B51FDF261EB6}" srcId="{69DBB03C-7ECC-DF4A-860B-078E484252BB}" destId="{BA5C6516-292D-8B42-AEE0-10E454E47FEC}" srcOrd="8" destOrd="0" parTransId="{F485CDA6-7EB6-9E47-9814-1605344B0DB9}" sibTransId="{8900F56E-8C6B-F244-92E4-B898EF5AAED3}"/>
    <dgm:cxn modelId="{BB6EF2A9-3C2C-E348-956D-DC5C41004FAF}" srcId="{69DBB03C-7ECC-DF4A-860B-078E484252BB}" destId="{5D886827-E5E2-5348-BAD2-BE7F74C9EE63}" srcOrd="2" destOrd="0" parTransId="{96008C87-E6AF-CB40-86F1-D3090E99FA4D}" sibTransId="{06779EB2-C571-9C40-A60A-9C90C0CC73FB}"/>
    <dgm:cxn modelId="{C53825B9-8E74-4500-9B02-0FD77BC28B5C}" type="presOf" srcId="{F307274E-E292-494A-A1CC-175DB3338C8E}" destId="{68D4E092-61FC-984E-8BE4-4BC35FC4935D}" srcOrd="0" destOrd="0" presId="urn:microsoft.com/office/officeart/2005/8/layout/pyramid2"/>
    <dgm:cxn modelId="{E444489A-4A45-4B3D-BA00-814386D31DC5}" type="presOf" srcId="{3D0CEE83-9158-F64E-8E42-B781977FAC0F}" destId="{8ED0C7EA-D50E-5A40-B2FF-D1E8F9EBEEFA}" srcOrd="0" destOrd="0" presId="urn:microsoft.com/office/officeart/2005/8/layout/pyramid2"/>
    <dgm:cxn modelId="{C52FA431-C66C-8A4A-845D-15E7F6C1D89D}" srcId="{69DBB03C-7ECC-DF4A-860B-078E484252BB}" destId="{F723D32C-9E21-C04C-8318-14684DD69AC0}" srcOrd="3" destOrd="0" parTransId="{52E0FDD0-E472-E04A-A77E-BD8538BCC9C5}" sibTransId="{DE489B6E-1844-0649-892A-1CC4943B6C43}"/>
    <dgm:cxn modelId="{B9865256-BBEE-AF4A-82A4-C7F9A9BE5F8B}" srcId="{69DBB03C-7ECC-DF4A-860B-078E484252BB}" destId="{F307274E-E292-494A-A1CC-175DB3338C8E}" srcOrd="4" destOrd="0" parTransId="{8C0E7144-75EB-E34C-923E-934C46155E07}" sibTransId="{26E74CB2-A3DF-8346-AA41-9F952BBF1CBE}"/>
    <dgm:cxn modelId="{EE1D0ABC-865A-413B-BF7E-2C79D7CC48EA}" type="presOf" srcId="{CE5B8EF0-F3BB-C948-93B8-4792170ECFE8}" destId="{094E27D3-5E63-CA49-8014-68DE9A8A0F67}" srcOrd="0" destOrd="0" presId="urn:microsoft.com/office/officeart/2005/8/layout/pyramid2"/>
    <dgm:cxn modelId="{F6148060-3F58-45FF-9ED6-C0F582D5673A}" type="presOf" srcId="{5D886827-E5E2-5348-BAD2-BE7F74C9EE63}" destId="{23A2352E-27E2-8247-A821-577C773052D8}" srcOrd="0" destOrd="0" presId="urn:microsoft.com/office/officeart/2005/8/layout/pyramid2"/>
    <dgm:cxn modelId="{8A2B9EBD-A97C-46F8-8B81-DD6E997D087E}" type="presOf" srcId="{884F50AC-34C4-A949-9A61-7D4EBBD08F78}" destId="{5AD71808-8AE2-B641-B96B-18446EA83E56}" srcOrd="0" destOrd="0" presId="urn:microsoft.com/office/officeart/2005/8/layout/pyramid2"/>
    <dgm:cxn modelId="{CFF29E7B-1955-8545-B1CE-4DEE4EE207BC}" srcId="{69DBB03C-7ECC-DF4A-860B-078E484252BB}" destId="{884F50AC-34C4-A949-9A61-7D4EBBD08F78}" srcOrd="7" destOrd="0" parTransId="{A0FB9EED-DB98-8542-90D7-45A7B38820BF}" sibTransId="{95E5AD8A-3C32-0141-BEDA-36CC8B45C4AC}"/>
    <dgm:cxn modelId="{36824A7E-21BD-A240-94CC-75FCE1535786}" srcId="{69DBB03C-7ECC-DF4A-860B-078E484252BB}" destId="{754864F4-02E3-5C40-9A12-9432D371A590}" srcOrd="0" destOrd="0" parTransId="{A1B992F7-38BB-5243-B84A-E5B2C4C12D0A}" sibTransId="{74F9BE4E-9599-4146-A381-BF36A204ED02}"/>
    <dgm:cxn modelId="{4FE1938C-5B76-477A-98B4-48F8BA261ECE}" type="presOf" srcId="{754864F4-02E3-5C40-9A12-9432D371A590}" destId="{F3F640BC-426C-E34E-84FB-8647375A8CC9}" srcOrd="0" destOrd="0" presId="urn:microsoft.com/office/officeart/2005/8/layout/pyramid2"/>
    <dgm:cxn modelId="{BE7176AE-E731-4B2A-9658-14EC3FCA10B1}" type="presOf" srcId="{DBA474FC-DCF0-D745-8E45-23E011DC715C}" destId="{0800A628-02CD-3648-9564-F06393DE8D19}" srcOrd="0" destOrd="0" presId="urn:microsoft.com/office/officeart/2005/8/layout/pyramid2"/>
    <dgm:cxn modelId="{5EF22D7B-B3A2-904E-AC0C-F742F782C0EF}" srcId="{69DBB03C-7ECC-DF4A-860B-078E484252BB}" destId="{CE5B8EF0-F3BB-C948-93B8-4792170ECFE8}" srcOrd="1" destOrd="0" parTransId="{7F32D7D3-62E9-4448-807C-EC1708916265}" sibTransId="{25598812-612F-E24E-BA7F-331125AFD606}"/>
    <dgm:cxn modelId="{0F919D68-E0AC-4E1A-ACE3-E802F74F1515}" type="presOf" srcId="{F723D32C-9E21-C04C-8318-14684DD69AC0}" destId="{52EC8BA8-04CE-B943-971A-83DAC02FBC90}" srcOrd="0" destOrd="0" presId="urn:microsoft.com/office/officeart/2005/8/layout/pyramid2"/>
    <dgm:cxn modelId="{354A4355-E61C-1B4E-AA17-A0C8561C76B1}" srcId="{69DBB03C-7ECC-DF4A-860B-078E484252BB}" destId="{3D0CEE83-9158-F64E-8E42-B781977FAC0F}" srcOrd="5" destOrd="0" parTransId="{3FB01349-B7AC-A444-AD2A-B2823B79D5D3}" sibTransId="{69467F29-71D5-C643-832D-8999712E3B39}"/>
    <dgm:cxn modelId="{4BC97FD9-4251-4695-8DC7-D0636DC31861}" type="presOf" srcId="{BA5C6516-292D-8B42-AEE0-10E454E47FEC}" destId="{A7522101-7D0B-1540-9F89-0ED38AF28525}" srcOrd="0" destOrd="0" presId="urn:microsoft.com/office/officeart/2005/8/layout/pyramid2"/>
    <dgm:cxn modelId="{3111E688-10AE-6848-B5F8-B0BAA16239C1}" srcId="{69DBB03C-7ECC-DF4A-860B-078E484252BB}" destId="{DBA474FC-DCF0-D745-8E45-23E011DC715C}" srcOrd="6" destOrd="0" parTransId="{5EE16255-0661-984C-8854-6FC0BD0DF20C}" sibTransId="{A910BC77-DC7E-EB4B-997B-73D83A0E309D}"/>
    <dgm:cxn modelId="{FE450BCC-67B5-44EF-8598-6D3C3BE6AFA5}" type="presParOf" srcId="{EC3EF508-D314-5749-A42D-F7ADDB046F22}" destId="{112C437B-4451-CE4F-A7F0-4A701362B3C6}" srcOrd="0" destOrd="0" presId="urn:microsoft.com/office/officeart/2005/8/layout/pyramid2"/>
    <dgm:cxn modelId="{9356BBE9-AB03-4037-8490-43A0D0DF99FA}" type="presParOf" srcId="{EC3EF508-D314-5749-A42D-F7ADDB046F22}" destId="{83381F8A-CF76-7344-AF8F-25B05719ED2F}" srcOrd="1" destOrd="0" presId="urn:microsoft.com/office/officeart/2005/8/layout/pyramid2"/>
    <dgm:cxn modelId="{2E6434CA-1DD6-4EFF-9AAE-582DA467C232}" type="presParOf" srcId="{83381F8A-CF76-7344-AF8F-25B05719ED2F}" destId="{F3F640BC-426C-E34E-84FB-8647375A8CC9}" srcOrd="0" destOrd="0" presId="urn:microsoft.com/office/officeart/2005/8/layout/pyramid2"/>
    <dgm:cxn modelId="{FDAA1C95-B30F-4536-A724-1487819E9BCA}" type="presParOf" srcId="{83381F8A-CF76-7344-AF8F-25B05719ED2F}" destId="{98C0C028-A449-BA48-BEE4-0CE78689D3BE}" srcOrd="1" destOrd="0" presId="urn:microsoft.com/office/officeart/2005/8/layout/pyramid2"/>
    <dgm:cxn modelId="{4A30CE92-A594-42F0-8529-FA6F534D22F5}" type="presParOf" srcId="{83381F8A-CF76-7344-AF8F-25B05719ED2F}" destId="{094E27D3-5E63-CA49-8014-68DE9A8A0F67}" srcOrd="2" destOrd="0" presId="urn:microsoft.com/office/officeart/2005/8/layout/pyramid2"/>
    <dgm:cxn modelId="{AD3E2E1D-6CB0-490D-B8CF-5C550B88B0ED}" type="presParOf" srcId="{83381F8A-CF76-7344-AF8F-25B05719ED2F}" destId="{43EC871E-AD19-9344-AF1E-DDB4758A6DE2}" srcOrd="3" destOrd="0" presId="urn:microsoft.com/office/officeart/2005/8/layout/pyramid2"/>
    <dgm:cxn modelId="{5A5B2A47-C08A-4DE5-B025-AA6D9E0C41C7}" type="presParOf" srcId="{83381F8A-CF76-7344-AF8F-25B05719ED2F}" destId="{23A2352E-27E2-8247-A821-577C773052D8}" srcOrd="4" destOrd="0" presId="urn:microsoft.com/office/officeart/2005/8/layout/pyramid2"/>
    <dgm:cxn modelId="{7E0D9698-BF40-411E-836A-570915A88D72}" type="presParOf" srcId="{83381F8A-CF76-7344-AF8F-25B05719ED2F}" destId="{BEE801AB-09DA-AE42-A4B2-89F82EA60DE9}" srcOrd="5" destOrd="0" presId="urn:microsoft.com/office/officeart/2005/8/layout/pyramid2"/>
    <dgm:cxn modelId="{08575C66-5AC3-42F5-A00D-01369A715852}" type="presParOf" srcId="{83381F8A-CF76-7344-AF8F-25B05719ED2F}" destId="{52EC8BA8-04CE-B943-971A-83DAC02FBC90}" srcOrd="6" destOrd="0" presId="urn:microsoft.com/office/officeart/2005/8/layout/pyramid2"/>
    <dgm:cxn modelId="{9C01726D-9006-4A1A-AFB3-F67529C7BD56}" type="presParOf" srcId="{83381F8A-CF76-7344-AF8F-25B05719ED2F}" destId="{D9D05A91-2B62-E046-B945-1D362CBF0CD9}" srcOrd="7" destOrd="0" presId="urn:microsoft.com/office/officeart/2005/8/layout/pyramid2"/>
    <dgm:cxn modelId="{E1874FDF-B656-4803-B0D0-5CFA7B3918B3}" type="presParOf" srcId="{83381F8A-CF76-7344-AF8F-25B05719ED2F}" destId="{68D4E092-61FC-984E-8BE4-4BC35FC4935D}" srcOrd="8" destOrd="0" presId="urn:microsoft.com/office/officeart/2005/8/layout/pyramid2"/>
    <dgm:cxn modelId="{49BCB6CB-62EE-45DE-B203-0F7C8F3B3C76}" type="presParOf" srcId="{83381F8A-CF76-7344-AF8F-25B05719ED2F}" destId="{F2FFE811-7EDA-F449-982D-7F4D12623885}" srcOrd="9" destOrd="0" presId="urn:microsoft.com/office/officeart/2005/8/layout/pyramid2"/>
    <dgm:cxn modelId="{C743A1D4-9F9B-473F-95D8-B1F0C6FDF14D}" type="presParOf" srcId="{83381F8A-CF76-7344-AF8F-25B05719ED2F}" destId="{8ED0C7EA-D50E-5A40-B2FF-D1E8F9EBEEFA}" srcOrd="10" destOrd="0" presId="urn:microsoft.com/office/officeart/2005/8/layout/pyramid2"/>
    <dgm:cxn modelId="{9A0CD2C4-8337-4B44-9814-FDB7D773BD4E}" type="presParOf" srcId="{83381F8A-CF76-7344-AF8F-25B05719ED2F}" destId="{DDD3B236-8745-0142-B288-F746EBEC7C20}" srcOrd="11" destOrd="0" presId="urn:microsoft.com/office/officeart/2005/8/layout/pyramid2"/>
    <dgm:cxn modelId="{EAA8C862-8585-4DF3-A47D-1871C9654F3A}" type="presParOf" srcId="{83381F8A-CF76-7344-AF8F-25B05719ED2F}" destId="{0800A628-02CD-3648-9564-F06393DE8D19}" srcOrd="12" destOrd="0" presId="urn:microsoft.com/office/officeart/2005/8/layout/pyramid2"/>
    <dgm:cxn modelId="{1977869B-8826-4F01-BFFB-DB67652537DA}" type="presParOf" srcId="{83381F8A-CF76-7344-AF8F-25B05719ED2F}" destId="{041D032C-420B-3D4D-8749-EC1084238C08}" srcOrd="13" destOrd="0" presId="urn:microsoft.com/office/officeart/2005/8/layout/pyramid2"/>
    <dgm:cxn modelId="{A649C8D5-3356-4281-8F1D-035BB2982BAD}" type="presParOf" srcId="{83381F8A-CF76-7344-AF8F-25B05719ED2F}" destId="{5AD71808-8AE2-B641-B96B-18446EA83E56}" srcOrd="14" destOrd="0" presId="urn:microsoft.com/office/officeart/2005/8/layout/pyramid2"/>
    <dgm:cxn modelId="{352DE5A0-1109-49EF-B558-F9D40A1FD086}" type="presParOf" srcId="{83381F8A-CF76-7344-AF8F-25B05719ED2F}" destId="{75BB9B5D-237A-2C48-B1F5-F27164A4A130}" srcOrd="15" destOrd="0" presId="urn:microsoft.com/office/officeart/2005/8/layout/pyramid2"/>
    <dgm:cxn modelId="{46AA1516-C367-4C10-BF70-0B2DEE9AD56E}" type="presParOf" srcId="{83381F8A-CF76-7344-AF8F-25B05719ED2F}" destId="{A7522101-7D0B-1540-9F89-0ED38AF28525}" srcOrd="16" destOrd="0" presId="urn:microsoft.com/office/officeart/2005/8/layout/pyramid2"/>
    <dgm:cxn modelId="{EAF35B30-CFA1-40EC-BB0A-7F7FD8BB77E3}" type="presParOf" srcId="{83381F8A-CF76-7344-AF8F-25B05719ED2F}" destId="{D57CF305-BAB8-6D4F-A2E2-8338AEEF5C59}" srcOrd="1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85024E-DC26-49C0-83AE-9C7A7C18C6DC}" type="doc">
      <dgm:prSet loTypeId="urn:microsoft.com/office/officeart/2005/8/layout/cycle2" loCatId="cycle" qsTypeId="urn:microsoft.com/office/officeart/2005/8/quickstyle/3d1" qsCatId="3D" csTypeId="urn:microsoft.com/office/officeart/2005/8/colors/accent1_2" csCatId="accent1" phldr="1"/>
      <dgm:spPr/>
      <dgm:t>
        <a:bodyPr/>
        <a:lstStyle/>
        <a:p>
          <a:endParaRPr lang="en-GB"/>
        </a:p>
      </dgm:t>
    </dgm:pt>
    <dgm:pt modelId="{E017B084-09BE-4A44-B9D9-E03DF3F40831}">
      <dgm:prSet phldrT="[Text]"/>
      <dgm:spPr/>
      <dgm:t>
        <a:bodyPr/>
        <a:lstStyle/>
        <a:p>
          <a:r>
            <a:rPr lang="en-GB" dirty="0"/>
            <a:t>Growth</a:t>
          </a:r>
        </a:p>
      </dgm:t>
    </dgm:pt>
    <dgm:pt modelId="{3E77CE4B-C55F-44B2-B14E-50D5A4E92521}" type="parTrans" cxnId="{01FE34D0-5BEF-4050-8134-C6B6E5FBC365}">
      <dgm:prSet/>
      <dgm:spPr/>
      <dgm:t>
        <a:bodyPr/>
        <a:lstStyle/>
        <a:p>
          <a:endParaRPr lang="en-GB"/>
        </a:p>
      </dgm:t>
    </dgm:pt>
    <dgm:pt modelId="{8DDC1FED-9D7C-4D9B-B8D6-277ADF89D4DC}" type="sibTrans" cxnId="{01FE34D0-5BEF-4050-8134-C6B6E5FBC365}">
      <dgm:prSet/>
      <dgm:spPr/>
      <dgm:t>
        <a:bodyPr/>
        <a:lstStyle/>
        <a:p>
          <a:endParaRPr lang="en-GB"/>
        </a:p>
      </dgm:t>
    </dgm:pt>
    <dgm:pt modelId="{9C62F519-937E-418E-8DB6-0408533BE9F7}">
      <dgm:prSet phldrT="[Text]"/>
      <dgm:spPr/>
      <dgm:t>
        <a:bodyPr/>
        <a:lstStyle/>
        <a:p>
          <a:r>
            <a:rPr lang="en-GB" dirty="0"/>
            <a:t>Buyout</a:t>
          </a:r>
        </a:p>
      </dgm:t>
    </dgm:pt>
    <dgm:pt modelId="{982342A9-0891-46B7-BA7B-9539596E13A5}" type="parTrans" cxnId="{5D442697-FE8A-423F-8142-21F18BC85994}">
      <dgm:prSet/>
      <dgm:spPr/>
      <dgm:t>
        <a:bodyPr/>
        <a:lstStyle/>
        <a:p>
          <a:endParaRPr lang="en-GB"/>
        </a:p>
      </dgm:t>
    </dgm:pt>
    <dgm:pt modelId="{104DD348-8D69-477C-95B7-55E05F2FB6F5}" type="sibTrans" cxnId="{5D442697-FE8A-423F-8142-21F18BC85994}">
      <dgm:prSet/>
      <dgm:spPr/>
      <dgm:t>
        <a:bodyPr/>
        <a:lstStyle/>
        <a:p>
          <a:endParaRPr lang="en-GB"/>
        </a:p>
      </dgm:t>
    </dgm:pt>
    <dgm:pt modelId="{C67B125A-24A9-4574-9616-84DF0A97E897}">
      <dgm:prSet phldrT="[Text]"/>
      <dgm:spPr/>
      <dgm:t>
        <a:bodyPr/>
        <a:lstStyle/>
        <a:p>
          <a:r>
            <a:rPr lang="en-GB" dirty="0"/>
            <a:t>Distress</a:t>
          </a:r>
        </a:p>
      </dgm:t>
    </dgm:pt>
    <dgm:pt modelId="{E95D35F7-BFCE-40F3-BE5A-E702E4E1EFB9}" type="parTrans" cxnId="{76B121F9-E354-412E-BB03-9913BB1E3820}">
      <dgm:prSet/>
      <dgm:spPr/>
      <dgm:t>
        <a:bodyPr/>
        <a:lstStyle/>
        <a:p>
          <a:endParaRPr lang="en-GB"/>
        </a:p>
      </dgm:t>
    </dgm:pt>
    <dgm:pt modelId="{045DD565-2747-43ED-A2DF-FECF2DBA710E}" type="sibTrans" cxnId="{76B121F9-E354-412E-BB03-9913BB1E3820}">
      <dgm:prSet/>
      <dgm:spPr/>
      <dgm:t>
        <a:bodyPr/>
        <a:lstStyle/>
        <a:p>
          <a:endParaRPr lang="en-GB"/>
        </a:p>
      </dgm:t>
    </dgm:pt>
    <dgm:pt modelId="{4D10AD7C-2ADA-4FC7-9A9C-8F2E7D1784F1}">
      <dgm:prSet phldrT="[Text]"/>
      <dgm:spPr/>
      <dgm:t>
        <a:bodyPr/>
        <a:lstStyle/>
        <a:p>
          <a:r>
            <a:rPr lang="en-GB" dirty="0" err="1"/>
            <a:t>Mez</a:t>
          </a:r>
          <a:endParaRPr lang="en-GB" dirty="0"/>
        </a:p>
      </dgm:t>
    </dgm:pt>
    <dgm:pt modelId="{19E1B7F9-7B45-4B59-97F0-7E0B05F3274E}" type="parTrans" cxnId="{F0EFFE66-5389-441D-BA24-7C968A99C266}">
      <dgm:prSet/>
      <dgm:spPr/>
      <dgm:t>
        <a:bodyPr/>
        <a:lstStyle/>
        <a:p>
          <a:endParaRPr lang="en-GB"/>
        </a:p>
      </dgm:t>
    </dgm:pt>
    <dgm:pt modelId="{485B5810-7F97-4AFF-9FB0-65CC344CDE13}" type="sibTrans" cxnId="{F0EFFE66-5389-441D-BA24-7C968A99C266}">
      <dgm:prSet/>
      <dgm:spPr/>
      <dgm:t>
        <a:bodyPr/>
        <a:lstStyle/>
        <a:p>
          <a:endParaRPr lang="en-GB"/>
        </a:p>
      </dgm:t>
    </dgm:pt>
    <dgm:pt modelId="{C19FCF68-6F50-4DE5-93EE-D57653E99513}">
      <dgm:prSet phldrT="[Text]"/>
      <dgm:spPr/>
      <dgm:t>
        <a:bodyPr/>
        <a:lstStyle/>
        <a:p>
          <a:r>
            <a:rPr lang="en-GB" dirty="0"/>
            <a:t>Venture</a:t>
          </a:r>
        </a:p>
      </dgm:t>
    </dgm:pt>
    <dgm:pt modelId="{95861156-C52F-4940-95CC-F37B98618221}" type="parTrans" cxnId="{D782FD5E-F5FB-4BC0-A96F-1A224E1B632A}">
      <dgm:prSet/>
      <dgm:spPr/>
      <dgm:t>
        <a:bodyPr/>
        <a:lstStyle/>
        <a:p>
          <a:endParaRPr lang="en-GB"/>
        </a:p>
      </dgm:t>
    </dgm:pt>
    <dgm:pt modelId="{871035A9-1B23-423E-B4CE-8E62975B794B}" type="sibTrans" cxnId="{D782FD5E-F5FB-4BC0-A96F-1A224E1B632A}">
      <dgm:prSet/>
      <dgm:spPr/>
      <dgm:t>
        <a:bodyPr/>
        <a:lstStyle/>
        <a:p>
          <a:endParaRPr lang="en-GB"/>
        </a:p>
      </dgm:t>
    </dgm:pt>
    <dgm:pt modelId="{1F578B3E-F672-40EA-A507-C5CA4F5D932E}" type="pres">
      <dgm:prSet presAssocID="{7E85024E-DC26-49C0-83AE-9C7A7C18C6DC}" presName="cycle" presStyleCnt="0">
        <dgm:presLayoutVars>
          <dgm:dir/>
          <dgm:resizeHandles val="exact"/>
        </dgm:presLayoutVars>
      </dgm:prSet>
      <dgm:spPr/>
      <dgm:t>
        <a:bodyPr/>
        <a:lstStyle/>
        <a:p>
          <a:endParaRPr lang="en-US"/>
        </a:p>
      </dgm:t>
    </dgm:pt>
    <dgm:pt modelId="{A273C9EF-AD3D-4847-A9A1-E47818CB6C7A}" type="pres">
      <dgm:prSet presAssocID="{E017B084-09BE-4A44-B9D9-E03DF3F40831}" presName="node" presStyleLbl="node1" presStyleIdx="0" presStyleCnt="5">
        <dgm:presLayoutVars>
          <dgm:bulletEnabled val="1"/>
        </dgm:presLayoutVars>
      </dgm:prSet>
      <dgm:spPr/>
      <dgm:t>
        <a:bodyPr/>
        <a:lstStyle/>
        <a:p>
          <a:endParaRPr lang="en-US"/>
        </a:p>
      </dgm:t>
    </dgm:pt>
    <dgm:pt modelId="{0CCD07A5-6039-496B-B7E6-FF5B0C0C0A52}" type="pres">
      <dgm:prSet presAssocID="{8DDC1FED-9D7C-4D9B-B8D6-277ADF89D4DC}" presName="sibTrans" presStyleLbl="sibTrans2D1" presStyleIdx="0" presStyleCnt="5"/>
      <dgm:spPr/>
      <dgm:t>
        <a:bodyPr/>
        <a:lstStyle/>
        <a:p>
          <a:endParaRPr lang="en-US"/>
        </a:p>
      </dgm:t>
    </dgm:pt>
    <dgm:pt modelId="{1FA0CF59-2A8D-455E-8E88-02C547031E28}" type="pres">
      <dgm:prSet presAssocID="{8DDC1FED-9D7C-4D9B-B8D6-277ADF89D4DC}" presName="connectorText" presStyleLbl="sibTrans2D1" presStyleIdx="0" presStyleCnt="5"/>
      <dgm:spPr/>
      <dgm:t>
        <a:bodyPr/>
        <a:lstStyle/>
        <a:p>
          <a:endParaRPr lang="en-US"/>
        </a:p>
      </dgm:t>
    </dgm:pt>
    <dgm:pt modelId="{B9B3411E-A8D9-45F9-94D9-BA7F09F14925}" type="pres">
      <dgm:prSet presAssocID="{9C62F519-937E-418E-8DB6-0408533BE9F7}" presName="node" presStyleLbl="node1" presStyleIdx="1" presStyleCnt="5">
        <dgm:presLayoutVars>
          <dgm:bulletEnabled val="1"/>
        </dgm:presLayoutVars>
      </dgm:prSet>
      <dgm:spPr/>
      <dgm:t>
        <a:bodyPr/>
        <a:lstStyle/>
        <a:p>
          <a:endParaRPr lang="en-US"/>
        </a:p>
      </dgm:t>
    </dgm:pt>
    <dgm:pt modelId="{A86BC428-CBC8-46F4-A216-AA483722E3C8}" type="pres">
      <dgm:prSet presAssocID="{104DD348-8D69-477C-95B7-55E05F2FB6F5}" presName="sibTrans" presStyleLbl="sibTrans2D1" presStyleIdx="1" presStyleCnt="5"/>
      <dgm:spPr/>
      <dgm:t>
        <a:bodyPr/>
        <a:lstStyle/>
        <a:p>
          <a:endParaRPr lang="en-US"/>
        </a:p>
      </dgm:t>
    </dgm:pt>
    <dgm:pt modelId="{FC2346F4-E1AA-4B0C-8FA5-DF766FD3B4CA}" type="pres">
      <dgm:prSet presAssocID="{104DD348-8D69-477C-95B7-55E05F2FB6F5}" presName="connectorText" presStyleLbl="sibTrans2D1" presStyleIdx="1" presStyleCnt="5"/>
      <dgm:spPr/>
      <dgm:t>
        <a:bodyPr/>
        <a:lstStyle/>
        <a:p>
          <a:endParaRPr lang="en-US"/>
        </a:p>
      </dgm:t>
    </dgm:pt>
    <dgm:pt modelId="{3D3652E2-CA4E-415B-9480-D06112492891}" type="pres">
      <dgm:prSet presAssocID="{C67B125A-24A9-4574-9616-84DF0A97E897}" presName="node" presStyleLbl="node1" presStyleIdx="2" presStyleCnt="5">
        <dgm:presLayoutVars>
          <dgm:bulletEnabled val="1"/>
        </dgm:presLayoutVars>
      </dgm:prSet>
      <dgm:spPr/>
      <dgm:t>
        <a:bodyPr/>
        <a:lstStyle/>
        <a:p>
          <a:endParaRPr lang="en-US"/>
        </a:p>
      </dgm:t>
    </dgm:pt>
    <dgm:pt modelId="{75C06386-55C8-4763-B858-EA9D7698ACD5}" type="pres">
      <dgm:prSet presAssocID="{045DD565-2747-43ED-A2DF-FECF2DBA710E}" presName="sibTrans" presStyleLbl="sibTrans2D1" presStyleIdx="2" presStyleCnt="5"/>
      <dgm:spPr/>
      <dgm:t>
        <a:bodyPr/>
        <a:lstStyle/>
        <a:p>
          <a:endParaRPr lang="en-US"/>
        </a:p>
      </dgm:t>
    </dgm:pt>
    <dgm:pt modelId="{E37404EC-026F-4845-A91F-64E02B81CA9A}" type="pres">
      <dgm:prSet presAssocID="{045DD565-2747-43ED-A2DF-FECF2DBA710E}" presName="connectorText" presStyleLbl="sibTrans2D1" presStyleIdx="2" presStyleCnt="5"/>
      <dgm:spPr/>
      <dgm:t>
        <a:bodyPr/>
        <a:lstStyle/>
        <a:p>
          <a:endParaRPr lang="en-US"/>
        </a:p>
      </dgm:t>
    </dgm:pt>
    <dgm:pt modelId="{D3D9FDF5-F535-4271-8560-3829D0C32605}" type="pres">
      <dgm:prSet presAssocID="{4D10AD7C-2ADA-4FC7-9A9C-8F2E7D1784F1}" presName="node" presStyleLbl="node1" presStyleIdx="3" presStyleCnt="5">
        <dgm:presLayoutVars>
          <dgm:bulletEnabled val="1"/>
        </dgm:presLayoutVars>
      </dgm:prSet>
      <dgm:spPr/>
      <dgm:t>
        <a:bodyPr/>
        <a:lstStyle/>
        <a:p>
          <a:endParaRPr lang="en-US"/>
        </a:p>
      </dgm:t>
    </dgm:pt>
    <dgm:pt modelId="{C325007F-F4F3-400A-8C19-B041269DF376}" type="pres">
      <dgm:prSet presAssocID="{485B5810-7F97-4AFF-9FB0-65CC344CDE13}" presName="sibTrans" presStyleLbl="sibTrans2D1" presStyleIdx="3" presStyleCnt="5"/>
      <dgm:spPr/>
      <dgm:t>
        <a:bodyPr/>
        <a:lstStyle/>
        <a:p>
          <a:endParaRPr lang="en-US"/>
        </a:p>
      </dgm:t>
    </dgm:pt>
    <dgm:pt modelId="{E2BBF99F-A707-49A6-A51A-461ACB781BA8}" type="pres">
      <dgm:prSet presAssocID="{485B5810-7F97-4AFF-9FB0-65CC344CDE13}" presName="connectorText" presStyleLbl="sibTrans2D1" presStyleIdx="3" presStyleCnt="5"/>
      <dgm:spPr/>
      <dgm:t>
        <a:bodyPr/>
        <a:lstStyle/>
        <a:p>
          <a:endParaRPr lang="en-US"/>
        </a:p>
      </dgm:t>
    </dgm:pt>
    <dgm:pt modelId="{DA03B281-082D-4E88-91D3-065F28D01E49}" type="pres">
      <dgm:prSet presAssocID="{C19FCF68-6F50-4DE5-93EE-D57653E99513}" presName="node" presStyleLbl="node1" presStyleIdx="4" presStyleCnt="5">
        <dgm:presLayoutVars>
          <dgm:bulletEnabled val="1"/>
        </dgm:presLayoutVars>
      </dgm:prSet>
      <dgm:spPr/>
      <dgm:t>
        <a:bodyPr/>
        <a:lstStyle/>
        <a:p>
          <a:endParaRPr lang="en-US"/>
        </a:p>
      </dgm:t>
    </dgm:pt>
    <dgm:pt modelId="{93DBC68D-23D0-499B-B20C-4F1AFBAFDA94}" type="pres">
      <dgm:prSet presAssocID="{871035A9-1B23-423E-B4CE-8E62975B794B}" presName="sibTrans" presStyleLbl="sibTrans2D1" presStyleIdx="4" presStyleCnt="5"/>
      <dgm:spPr/>
      <dgm:t>
        <a:bodyPr/>
        <a:lstStyle/>
        <a:p>
          <a:endParaRPr lang="en-US"/>
        </a:p>
      </dgm:t>
    </dgm:pt>
    <dgm:pt modelId="{29D8818F-FDDB-48F9-AC79-E11A500FCC5C}" type="pres">
      <dgm:prSet presAssocID="{871035A9-1B23-423E-B4CE-8E62975B794B}" presName="connectorText" presStyleLbl="sibTrans2D1" presStyleIdx="4" presStyleCnt="5"/>
      <dgm:spPr/>
      <dgm:t>
        <a:bodyPr/>
        <a:lstStyle/>
        <a:p>
          <a:endParaRPr lang="en-US"/>
        </a:p>
      </dgm:t>
    </dgm:pt>
  </dgm:ptLst>
  <dgm:cxnLst>
    <dgm:cxn modelId="{A22C664D-7710-4714-AEBE-76859F666688}" type="presOf" srcId="{045DD565-2747-43ED-A2DF-FECF2DBA710E}" destId="{75C06386-55C8-4763-B858-EA9D7698ACD5}" srcOrd="0" destOrd="0" presId="urn:microsoft.com/office/officeart/2005/8/layout/cycle2"/>
    <dgm:cxn modelId="{E3244965-DBF9-4787-8638-F3EC14E2C1C7}" type="presOf" srcId="{104DD348-8D69-477C-95B7-55E05F2FB6F5}" destId="{FC2346F4-E1AA-4B0C-8FA5-DF766FD3B4CA}" srcOrd="1" destOrd="0" presId="urn:microsoft.com/office/officeart/2005/8/layout/cycle2"/>
    <dgm:cxn modelId="{41C35581-EDA4-4B2D-B226-E92FEDDB2124}" type="presOf" srcId="{485B5810-7F97-4AFF-9FB0-65CC344CDE13}" destId="{E2BBF99F-A707-49A6-A51A-461ACB781BA8}" srcOrd="1" destOrd="0" presId="urn:microsoft.com/office/officeart/2005/8/layout/cycle2"/>
    <dgm:cxn modelId="{F0EFFE66-5389-441D-BA24-7C968A99C266}" srcId="{7E85024E-DC26-49C0-83AE-9C7A7C18C6DC}" destId="{4D10AD7C-2ADA-4FC7-9A9C-8F2E7D1784F1}" srcOrd="3" destOrd="0" parTransId="{19E1B7F9-7B45-4B59-97F0-7E0B05F3274E}" sibTransId="{485B5810-7F97-4AFF-9FB0-65CC344CDE13}"/>
    <dgm:cxn modelId="{02447F5D-ED14-488C-9D03-E1093214B32D}" type="presOf" srcId="{C67B125A-24A9-4574-9616-84DF0A97E897}" destId="{3D3652E2-CA4E-415B-9480-D06112492891}" srcOrd="0" destOrd="0" presId="urn:microsoft.com/office/officeart/2005/8/layout/cycle2"/>
    <dgm:cxn modelId="{C955E087-EC8D-4C60-83E5-9D943CF211FA}" type="presOf" srcId="{104DD348-8D69-477C-95B7-55E05F2FB6F5}" destId="{A86BC428-CBC8-46F4-A216-AA483722E3C8}" srcOrd="0" destOrd="0" presId="urn:microsoft.com/office/officeart/2005/8/layout/cycle2"/>
    <dgm:cxn modelId="{B30C1AC8-8CBA-4417-9A22-F4FEFE13614A}" type="presOf" srcId="{871035A9-1B23-423E-B4CE-8E62975B794B}" destId="{93DBC68D-23D0-499B-B20C-4F1AFBAFDA94}" srcOrd="0" destOrd="0" presId="urn:microsoft.com/office/officeart/2005/8/layout/cycle2"/>
    <dgm:cxn modelId="{B17EE890-400D-4CDE-AAA4-DF92BD07C5C3}" type="presOf" srcId="{8DDC1FED-9D7C-4D9B-B8D6-277ADF89D4DC}" destId="{0CCD07A5-6039-496B-B7E6-FF5B0C0C0A52}" srcOrd="0" destOrd="0" presId="urn:microsoft.com/office/officeart/2005/8/layout/cycle2"/>
    <dgm:cxn modelId="{D782FD5E-F5FB-4BC0-A96F-1A224E1B632A}" srcId="{7E85024E-DC26-49C0-83AE-9C7A7C18C6DC}" destId="{C19FCF68-6F50-4DE5-93EE-D57653E99513}" srcOrd="4" destOrd="0" parTransId="{95861156-C52F-4940-95CC-F37B98618221}" sibTransId="{871035A9-1B23-423E-B4CE-8E62975B794B}"/>
    <dgm:cxn modelId="{D715F023-F384-47E7-95CF-04F2C1CCD898}" type="presOf" srcId="{8DDC1FED-9D7C-4D9B-B8D6-277ADF89D4DC}" destId="{1FA0CF59-2A8D-455E-8E88-02C547031E28}" srcOrd="1" destOrd="0" presId="urn:microsoft.com/office/officeart/2005/8/layout/cycle2"/>
    <dgm:cxn modelId="{07C09E3E-8999-41C3-B80A-D27FB0C94C1A}" type="presOf" srcId="{9C62F519-937E-418E-8DB6-0408533BE9F7}" destId="{B9B3411E-A8D9-45F9-94D9-BA7F09F14925}" srcOrd="0" destOrd="0" presId="urn:microsoft.com/office/officeart/2005/8/layout/cycle2"/>
    <dgm:cxn modelId="{102A1BD7-32DD-4297-A03A-BE5D78D1E6E2}" type="presOf" srcId="{871035A9-1B23-423E-B4CE-8E62975B794B}" destId="{29D8818F-FDDB-48F9-AC79-E11A500FCC5C}" srcOrd="1" destOrd="0" presId="urn:microsoft.com/office/officeart/2005/8/layout/cycle2"/>
    <dgm:cxn modelId="{4858669C-463E-4674-8DA7-0798CEBC1433}" type="presOf" srcId="{4D10AD7C-2ADA-4FC7-9A9C-8F2E7D1784F1}" destId="{D3D9FDF5-F535-4271-8560-3829D0C32605}" srcOrd="0" destOrd="0" presId="urn:microsoft.com/office/officeart/2005/8/layout/cycle2"/>
    <dgm:cxn modelId="{30B90CAB-FDBB-4C07-9491-12151AC93712}" type="presOf" srcId="{C19FCF68-6F50-4DE5-93EE-D57653E99513}" destId="{DA03B281-082D-4E88-91D3-065F28D01E49}" srcOrd="0" destOrd="0" presId="urn:microsoft.com/office/officeart/2005/8/layout/cycle2"/>
    <dgm:cxn modelId="{5A19096D-F7DE-4B18-95B1-A3167983CCCB}" type="presOf" srcId="{7E85024E-DC26-49C0-83AE-9C7A7C18C6DC}" destId="{1F578B3E-F672-40EA-A507-C5CA4F5D932E}" srcOrd="0" destOrd="0" presId="urn:microsoft.com/office/officeart/2005/8/layout/cycle2"/>
    <dgm:cxn modelId="{5F70DCB6-BCE8-485C-89B0-18E6ABA0C97F}" type="presOf" srcId="{E017B084-09BE-4A44-B9D9-E03DF3F40831}" destId="{A273C9EF-AD3D-4847-A9A1-E47818CB6C7A}" srcOrd="0" destOrd="0" presId="urn:microsoft.com/office/officeart/2005/8/layout/cycle2"/>
    <dgm:cxn modelId="{5D442697-FE8A-423F-8142-21F18BC85994}" srcId="{7E85024E-DC26-49C0-83AE-9C7A7C18C6DC}" destId="{9C62F519-937E-418E-8DB6-0408533BE9F7}" srcOrd="1" destOrd="0" parTransId="{982342A9-0891-46B7-BA7B-9539596E13A5}" sibTransId="{104DD348-8D69-477C-95B7-55E05F2FB6F5}"/>
    <dgm:cxn modelId="{76B121F9-E354-412E-BB03-9913BB1E3820}" srcId="{7E85024E-DC26-49C0-83AE-9C7A7C18C6DC}" destId="{C67B125A-24A9-4574-9616-84DF0A97E897}" srcOrd="2" destOrd="0" parTransId="{E95D35F7-BFCE-40F3-BE5A-E702E4E1EFB9}" sibTransId="{045DD565-2747-43ED-A2DF-FECF2DBA710E}"/>
    <dgm:cxn modelId="{619E272C-3594-4DC5-9B39-746ABB835612}" type="presOf" srcId="{485B5810-7F97-4AFF-9FB0-65CC344CDE13}" destId="{C325007F-F4F3-400A-8C19-B041269DF376}" srcOrd="0" destOrd="0" presId="urn:microsoft.com/office/officeart/2005/8/layout/cycle2"/>
    <dgm:cxn modelId="{01FE34D0-5BEF-4050-8134-C6B6E5FBC365}" srcId="{7E85024E-DC26-49C0-83AE-9C7A7C18C6DC}" destId="{E017B084-09BE-4A44-B9D9-E03DF3F40831}" srcOrd="0" destOrd="0" parTransId="{3E77CE4B-C55F-44B2-B14E-50D5A4E92521}" sibTransId="{8DDC1FED-9D7C-4D9B-B8D6-277ADF89D4DC}"/>
    <dgm:cxn modelId="{C0EEE60A-54A8-4BA7-B0C8-90726582D912}" type="presOf" srcId="{045DD565-2747-43ED-A2DF-FECF2DBA710E}" destId="{E37404EC-026F-4845-A91F-64E02B81CA9A}" srcOrd="1" destOrd="0" presId="urn:microsoft.com/office/officeart/2005/8/layout/cycle2"/>
    <dgm:cxn modelId="{876DC6C6-D900-4552-863E-3A3BC1C36C62}" type="presParOf" srcId="{1F578B3E-F672-40EA-A507-C5CA4F5D932E}" destId="{A273C9EF-AD3D-4847-A9A1-E47818CB6C7A}" srcOrd="0" destOrd="0" presId="urn:microsoft.com/office/officeart/2005/8/layout/cycle2"/>
    <dgm:cxn modelId="{F93977F0-65DA-4437-ABF5-1C3F5C6F4867}" type="presParOf" srcId="{1F578B3E-F672-40EA-A507-C5CA4F5D932E}" destId="{0CCD07A5-6039-496B-B7E6-FF5B0C0C0A52}" srcOrd="1" destOrd="0" presId="urn:microsoft.com/office/officeart/2005/8/layout/cycle2"/>
    <dgm:cxn modelId="{43D5AED3-19F5-4B34-A7A0-15EDB6C85D26}" type="presParOf" srcId="{0CCD07A5-6039-496B-B7E6-FF5B0C0C0A52}" destId="{1FA0CF59-2A8D-455E-8E88-02C547031E28}" srcOrd="0" destOrd="0" presId="urn:microsoft.com/office/officeart/2005/8/layout/cycle2"/>
    <dgm:cxn modelId="{06CCAD9A-D3FF-4D10-8D4C-215FA18A3726}" type="presParOf" srcId="{1F578B3E-F672-40EA-A507-C5CA4F5D932E}" destId="{B9B3411E-A8D9-45F9-94D9-BA7F09F14925}" srcOrd="2" destOrd="0" presId="urn:microsoft.com/office/officeart/2005/8/layout/cycle2"/>
    <dgm:cxn modelId="{9602761B-5786-4FB8-B692-17E75E519D54}" type="presParOf" srcId="{1F578B3E-F672-40EA-A507-C5CA4F5D932E}" destId="{A86BC428-CBC8-46F4-A216-AA483722E3C8}" srcOrd="3" destOrd="0" presId="urn:microsoft.com/office/officeart/2005/8/layout/cycle2"/>
    <dgm:cxn modelId="{3256AB96-AE16-47FD-A4D1-1E0BAF7BAE65}" type="presParOf" srcId="{A86BC428-CBC8-46F4-A216-AA483722E3C8}" destId="{FC2346F4-E1AA-4B0C-8FA5-DF766FD3B4CA}" srcOrd="0" destOrd="0" presId="urn:microsoft.com/office/officeart/2005/8/layout/cycle2"/>
    <dgm:cxn modelId="{3680184B-2500-4487-9CD1-7CF1E81FA958}" type="presParOf" srcId="{1F578B3E-F672-40EA-A507-C5CA4F5D932E}" destId="{3D3652E2-CA4E-415B-9480-D06112492891}" srcOrd="4" destOrd="0" presId="urn:microsoft.com/office/officeart/2005/8/layout/cycle2"/>
    <dgm:cxn modelId="{88448793-2E7A-4C35-8DAC-F4E30FAA8FA8}" type="presParOf" srcId="{1F578B3E-F672-40EA-A507-C5CA4F5D932E}" destId="{75C06386-55C8-4763-B858-EA9D7698ACD5}" srcOrd="5" destOrd="0" presId="urn:microsoft.com/office/officeart/2005/8/layout/cycle2"/>
    <dgm:cxn modelId="{CE5BB646-0E5B-4F27-A9EB-291C1867DC60}" type="presParOf" srcId="{75C06386-55C8-4763-B858-EA9D7698ACD5}" destId="{E37404EC-026F-4845-A91F-64E02B81CA9A}" srcOrd="0" destOrd="0" presId="urn:microsoft.com/office/officeart/2005/8/layout/cycle2"/>
    <dgm:cxn modelId="{133EC8BE-DA24-4B51-8685-05815C2DCD31}" type="presParOf" srcId="{1F578B3E-F672-40EA-A507-C5CA4F5D932E}" destId="{D3D9FDF5-F535-4271-8560-3829D0C32605}" srcOrd="6" destOrd="0" presId="urn:microsoft.com/office/officeart/2005/8/layout/cycle2"/>
    <dgm:cxn modelId="{D5A794D8-B336-4C3B-8F1B-51E38FEAEF8A}" type="presParOf" srcId="{1F578B3E-F672-40EA-A507-C5CA4F5D932E}" destId="{C325007F-F4F3-400A-8C19-B041269DF376}" srcOrd="7" destOrd="0" presId="urn:microsoft.com/office/officeart/2005/8/layout/cycle2"/>
    <dgm:cxn modelId="{50698DB8-3965-4A06-802D-0432B6CAE36F}" type="presParOf" srcId="{C325007F-F4F3-400A-8C19-B041269DF376}" destId="{E2BBF99F-A707-49A6-A51A-461ACB781BA8}" srcOrd="0" destOrd="0" presId="urn:microsoft.com/office/officeart/2005/8/layout/cycle2"/>
    <dgm:cxn modelId="{E1DEB4AC-2F80-4593-81A8-AC8945766621}" type="presParOf" srcId="{1F578B3E-F672-40EA-A507-C5CA4F5D932E}" destId="{DA03B281-082D-4E88-91D3-065F28D01E49}" srcOrd="8" destOrd="0" presId="urn:microsoft.com/office/officeart/2005/8/layout/cycle2"/>
    <dgm:cxn modelId="{DA894D0B-0090-4503-BE1E-0E9467E6193D}" type="presParOf" srcId="{1F578B3E-F672-40EA-A507-C5CA4F5D932E}" destId="{93DBC68D-23D0-499B-B20C-4F1AFBAFDA94}" srcOrd="9" destOrd="0" presId="urn:microsoft.com/office/officeart/2005/8/layout/cycle2"/>
    <dgm:cxn modelId="{E42F9EA1-89B7-4E07-9A49-8728B00C9951}" type="presParOf" srcId="{93DBC68D-23D0-499B-B20C-4F1AFBAFDA94}" destId="{29D8818F-FDDB-48F9-AC79-E11A500FCC5C}"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85024E-DC26-49C0-83AE-9C7A7C18C6DC}" type="doc">
      <dgm:prSet loTypeId="urn:microsoft.com/office/officeart/2005/8/layout/cycle2" loCatId="cycle" qsTypeId="urn:microsoft.com/office/officeart/2005/8/quickstyle/3d1" qsCatId="3D" csTypeId="urn:microsoft.com/office/officeart/2005/8/colors/accent3_2" csCatId="accent3" phldr="1"/>
      <dgm:spPr/>
      <dgm:t>
        <a:bodyPr/>
        <a:lstStyle/>
        <a:p>
          <a:endParaRPr lang="en-GB"/>
        </a:p>
      </dgm:t>
    </dgm:pt>
    <dgm:pt modelId="{E017B084-09BE-4A44-B9D9-E03DF3F40831}">
      <dgm:prSet phldrT="[Text]"/>
      <dgm:spPr/>
      <dgm:t>
        <a:bodyPr/>
        <a:lstStyle/>
        <a:p>
          <a:r>
            <a:rPr lang="en-GB" dirty="0"/>
            <a:t>Global</a:t>
          </a:r>
        </a:p>
      </dgm:t>
    </dgm:pt>
    <dgm:pt modelId="{3E77CE4B-C55F-44B2-B14E-50D5A4E92521}" type="parTrans" cxnId="{01FE34D0-5BEF-4050-8134-C6B6E5FBC365}">
      <dgm:prSet/>
      <dgm:spPr/>
      <dgm:t>
        <a:bodyPr/>
        <a:lstStyle/>
        <a:p>
          <a:endParaRPr lang="en-GB"/>
        </a:p>
      </dgm:t>
    </dgm:pt>
    <dgm:pt modelId="{8DDC1FED-9D7C-4D9B-B8D6-277ADF89D4DC}" type="sibTrans" cxnId="{01FE34D0-5BEF-4050-8134-C6B6E5FBC365}">
      <dgm:prSet/>
      <dgm:spPr/>
      <dgm:t>
        <a:bodyPr/>
        <a:lstStyle/>
        <a:p>
          <a:endParaRPr lang="en-GB"/>
        </a:p>
      </dgm:t>
    </dgm:pt>
    <dgm:pt modelId="{9C62F519-937E-418E-8DB6-0408533BE9F7}">
      <dgm:prSet phldrT="[Text]"/>
      <dgm:spPr/>
      <dgm:t>
        <a:bodyPr/>
        <a:lstStyle/>
        <a:p>
          <a:r>
            <a:rPr lang="en-GB" dirty="0"/>
            <a:t>Regional</a:t>
          </a:r>
        </a:p>
      </dgm:t>
    </dgm:pt>
    <dgm:pt modelId="{982342A9-0891-46B7-BA7B-9539596E13A5}" type="parTrans" cxnId="{5D442697-FE8A-423F-8142-21F18BC85994}">
      <dgm:prSet/>
      <dgm:spPr/>
      <dgm:t>
        <a:bodyPr/>
        <a:lstStyle/>
        <a:p>
          <a:endParaRPr lang="en-GB"/>
        </a:p>
      </dgm:t>
    </dgm:pt>
    <dgm:pt modelId="{104DD348-8D69-477C-95B7-55E05F2FB6F5}" type="sibTrans" cxnId="{5D442697-FE8A-423F-8142-21F18BC85994}">
      <dgm:prSet/>
      <dgm:spPr/>
      <dgm:t>
        <a:bodyPr/>
        <a:lstStyle/>
        <a:p>
          <a:endParaRPr lang="en-GB"/>
        </a:p>
      </dgm:t>
    </dgm:pt>
    <dgm:pt modelId="{C67B125A-24A9-4574-9616-84DF0A97E897}">
      <dgm:prSet phldrT="[Text]"/>
      <dgm:spPr/>
      <dgm:t>
        <a:bodyPr/>
        <a:lstStyle/>
        <a:p>
          <a:r>
            <a:rPr lang="en-GB" dirty="0"/>
            <a:t>Country</a:t>
          </a:r>
        </a:p>
      </dgm:t>
    </dgm:pt>
    <dgm:pt modelId="{E95D35F7-BFCE-40F3-BE5A-E702E4E1EFB9}" type="parTrans" cxnId="{76B121F9-E354-412E-BB03-9913BB1E3820}">
      <dgm:prSet/>
      <dgm:spPr/>
      <dgm:t>
        <a:bodyPr/>
        <a:lstStyle/>
        <a:p>
          <a:endParaRPr lang="en-GB"/>
        </a:p>
      </dgm:t>
    </dgm:pt>
    <dgm:pt modelId="{045DD565-2747-43ED-A2DF-FECF2DBA710E}" type="sibTrans" cxnId="{76B121F9-E354-412E-BB03-9913BB1E3820}">
      <dgm:prSet/>
      <dgm:spPr/>
      <dgm:t>
        <a:bodyPr/>
        <a:lstStyle/>
        <a:p>
          <a:endParaRPr lang="en-GB"/>
        </a:p>
      </dgm:t>
    </dgm:pt>
    <dgm:pt modelId="{4D10AD7C-2ADA-4FC7-9A9C-8F2E7D1784F1}">
      <dgm:prSet phldrT="[Text]"/>
      <dgm:spPr/>
      <dgm:t>
        <a:bodyPr/>
        <a:lstStyle/>
        <a:p>
          <a:r>
            <a:rPr lang="en-GB" dirty="0"/>
            <a:t>Sector</a:t>
          </a:r>
        </a:p>
      </dgm:t>
    </dgm:pt>
    <dgm:pt modelId="{19E1B7F9-7B45-4B59-97F0-7E0B05F3274E}" type="parTrans" cxnId="{F0EFFE66-5389-441D-BA24-7C968A99C266}">
      <dgm:prSet/>
      <dgm:spPr/>
      <dgm:t>
        <a:bodyPr/>
        <a:lstStyle/>
        <a:p>
          <a:endParaRPr lang="en-GB"/>
        </a:p>
      </dgm:t>
    </dgm:pt>
    <dgm:pt modelId="{485B5810-7F97-4AFF-9FB0-65CC344CDE13}" type="sibTrans" cxnId="{F0EFFE66-5389-441D-BA24-7C968A99C266}">
      <dgm:prSet/>
      <dgm:spPr/>
      <dgm:t>
        <a:bodyPr/>
        <a:lstStyle/>
        <a:p>
          <a:endParaRPr lang="en-GB"/>
        </a:p>
      </dgm:t>
    </dgm:pt>
    <dgm:pt modelId="{C19FCF68-6F50-4DE5-93EE-D57653E99513}">
      <dgm:prSet phldrT="[Text]"/>
      <dgm:spPr/>
      <dgm:t>
        <a:bodyPr/>
        <a:lstStyle/>
        <a:p>
          <a:r>
            <a:rPr lang="en-GB" dirty="0"/>
            <a:t>Control</a:t>
          </a:r>
        </a:p>
      </dgm:t>
    </dgm:pt>
    <dgm:pt modelId="{95861156-C52F-4940-95CC-F37B98618221}" type="parTrans" cxnId="{D782FD5E-F5FB-4BC0-A96F-1A224E1B632A}">
      <dgm:prSet/>
      <dgm:spPr/>
      <dgm:t>
        <a:bodyPr/>
        <a:lstStyle/>
        <a:p>
          <a:endParaRPr lang="en-GB"/>
        </a:p>
      </dgm:t>
    </dgm:pt>
    <dgm:pt modelId="{871035A9-1B23-423E-B4CE-8E62975B794B}" type="sibTrans" cxnId="{D782FD5E-F5FB-4BC0-A96F-1A224E1B632A}">
      <dgm:prSet/>
      <dgm:spPr/>
      <dgm:t>
        <a:bodyPr/>
        <a:lstStyle/>
        <a:p>
          <a:endParaRPr lang="en-GB"/>
        </a:p>
      </dgm:t>
    </dgm:pt>
    <dgm:pt modelId="{1F578B3E-F672-40EA-A507-C5CA4F5D932E}" type="pres">
      <dgm:prSet presAssocID="{7E85024E-DC26-49C0-83AE-9C7A7C18C6DC}" presName="cycle" presStyleCnt="0">
        <dgm:presLayoutVars>
          <dgm:dir/>
          <dgm:resizeHandles val="exact"/>
        </dgm:presLayoutVars>
      </dgm:prSet>
      <dgm:spPr/>
      <dgm:t>
        <a:bodyPr/>
        <a:lstStyle/>
        <a:p>
          <a:endParaRPr lang="en-US"/>
        </a:p>
      </dgm:t>
    </dgm:pt>
    <dgm:pt modelId="{A273C9EF-AD3D-4847-A9A1-E47818CB6C7A}" type="pres">
      <dgm:prSet presAssocID="{E017B084-09BE-4A44-B9D9-E03DF3F40831}" presName="node" presStyleLbl="node1" presStyleIdx="0" presStyleCnt="5">
        <dgm:presLayoutVars>
          <dgm:bulletEnabled val="1"/>
        </dgm:presLayoutVars>
      </dgm:prSet>
      <dgm:spPr/>
      <dgm:t>
        <a:bodyPr/>
        <a:lstStyle/>
        <a:p>
          <a:endParaRPr lang="en-US"/>
        </a:p>
      </dgm:t>
    </dgm:pt>
    <dgm:pt modelId="{0CCD07A5-6039-496B-B7E6-FF5B0C0C0A52}" type="pres">
      <dgm:prSet presAssocID="{8DDC1FED-9D7C-4D9B-B8D6-277ADF89D4DC}" presName="sibTrans" presStyleLbl="sibTrans2D1" presStyleIdx="0" presStyleCnt="5"/>
      <dgm:spPr/>
      <dgm:t>
        <a:bodyPr/>
        <a:lstStyle/>
        <a:p>
          <a:endParaRPr lang="en-US"/>
        </a:p>
      </dgm:t>
    </dgm:pt>
    <dgm:pt modelId="{1FA0CF59-2A8D-455E-8E88-02C547031E28}" type="pres">
      <dgm:prSet presAssocID="{8DDC1FED-9D7C-4D9B-B8D6-277ADF89D4DC}" presName="connectorText" presStyleLbl="sibTrans2D1" presStyleIdx="0" presStyleCnt="5"/>
      <dgm:spPr/>
      <dgm:t>
        <a:bodyPr/>
        <a:lstStyle/>
        <a:p>
          <a:endParaRPr lang="en-US"/>
        </a:p>
      </dgm:t>
    </dgm:pt>
    <dgm:pt modelId="{B9B3411E-A8D9-45F9-94D9-BA7F09F14925}" type="pres">
      <dgm:prSet presAssocID="{9C62F519-937E-418E-8DB6-0408533BE9F7}" presName="node" presStyleLbl="node1" presStyleIdx="1" presStyleCnt="5">
        <dgm:presLayoutVars>
          <dgm:bulletEnabled val="1"/>
        </dgm:presLayoutVars>
      </dgm:prSet>
      <dgm:spPr/>
      <dgm:t>
        <a:bodyPr/>
        <a:lstStyle/>
        <a:p>
          <a:endParaRPr lang="en-US"/>
        </a:p>
      </dgm:t>
    </dgm:pt>
    <dgm:pt modelId="{A86BC428-CBC8-46F4-A216-AA483722E3C8}" type="pres">
      <dgm:prSet presAssocID="{104DD348-8D69-477C-95B7-55E05F2FB6F5}" presName="sibTrans" presStyleLbl="sibTrans2D1" presStyleIdx="1" presStyleCnt="5"/>
      <dgm:spPr/>
      <dgm:t>
        <a:bodyPr/>
        <a:lstStyle/>
        <a:p>
          <a:endParaRPr lang="en-US"/>
        </a:p>
      </dgm:t>
    </dgm:pt>
    <dgm:pt modelId="{FC2346F4-E1AA-4B0C-8FA5-DF766FD3B4CA}" type="pres">
      <dgm:prSet presAssocID="{104DD348-8D69-477C-95B7-55E05F2FB6F5}" presName="connectorText" presStyleLbl="sibTrans2D1" presStyleIdx="1" presStyleCnt="5"/>
      <dgm:spPr/>
      <dgm:t>
        <a:bodyPr/>
        <a:lstStyle/>
        <a:p>
          <a:endParaRPr lang="en-US"/>
        </a:p>
      </dgm:t>
    </dgm:pt>
    <dgm:pt modelId="{3D3652E2-CA4E-415B-9480-D06112492891}" type="pres">
      <dgm:prSet presAssocID="{C67B125A-24A9-4574-9616-84DF0A97E897}" presName="node" presStyleLbl="node1" presStyleIdx="2" presStyleCnt="5">
        <dgm:presLayoutVars>
          <dgm:bulletEnabled val="1"/>
        </dgm:presLayoutVars>
      </dgm:prSet>
      <dgm:spPr/>
      <dgm:t>
        <a:bodyPr/>
        <a:lstStyle/>
        <a:p>
          <a:endParaRPr lang="en-US"/>
        </a:p>
      </dgm:t>
    </dgm:pt>
    <dgm:pt modelId="{75C06386-55C8-4763-B858-EA9D7698ACD5}" type="pres">
      <dgm:prSet presAssocID="{045DD565-2747-43ED-A2DF-FECF2DBA710E}" presName="sibTrans" presStyleLbl="sibTrans2D1" presStyleIdx="2" presStyleCnt="5"/>
      <dgm:spPr/>
      <dgm:t>
        <a:bodyPr/>
        <a:lstStyle/>
        <a:p>
          <a:endParaRPr lang="en-US"/>
        </a:p>
      </dgm:t>
    </dgm:pt>
    <dgm:pt modelId="{E37404EC-026F-4845-A91F-64E02B81CA9A}" type="pres">
      <dgm:prSet presAssocID="{045DD565-2747-43ED-A2DF-FECF2DBA710E}" presName="connectorText" presStyleLbl="sibTrans2D1" presStyleIdx="2" presStyleCnt="5"/>
      <dgm:spPr/>
      <dgm:t>
        <a:bodyPr/>
        <a:lstStyle/>
        <a:p>
          <a:endParaRPr lang="en-US"/>
        </a:p>
      </dgm:t>
    </dgm:pt>
    <dgm:pt modelId="{D3D9FDF5-F535-4271-8560-3829D0C32605}" type="pres">
      <dgm:prSet presAssocID="{4D10AD7C-2ADA-4FC7-9A9C-8F2E7D1784F1}" presName="node" presStyleLbl="node1" presStyleIdx="3" presStyleCnt="5">
        <dgm:presLayoutVars>
          <dgm:bulletEnabled val="1"/>
        </dgm:presLayoutVars>
      </dgm:prSet>
      <dgm:spPr/>
      <dgm:t>
        <a:bodyPr/>
        <a:lstStyle/>
        <a:p>
          <a:endParaRPr lang="en-US"/>
        </a:p>
      </dgm:t>
    </dgm:pt>
    <dgm:pt modelId="{C325007F-F4F3-400A-8C19-B041269DF376}" type="pres">
      <dgm:prSet presAssocID="{485B5810-7F97-4AFF-9FB0-65CC344CDE13}" presName="sibTrans" presStyleLbl="sibTrans2D1" presStyleIdx="3" presStyleCnt="5"/>
      <dgm:spPr/>
      <dgm:t>
        <a:bodyPr/>
        <a:lstStyle/>
        <a:p>
          <a:endParaRPr lang="en-US"/>
        </a:p>
      </dgm:t>
    </dgm:pt>
    <dgm:pt modelId="{E2BBF99F-A707-49A6-A51A-461ACB781BA8}" type="pres">
      <dgm:prSet presAssocID="{485B5810-7F97-4AFF-9FB0-65CC344CDE13}" presName="connectorText" presStyleLbl="sibTrans2D1" presStyleIdx="3" presStyleCnt="5"/>
      <dgm:spPr/>
      <dgm:t>
        <a:bodyPr/>
        <a:lstStyle/>
        <a:p>
          <a:endParaRPr lang="en-US"/>
        </a:p>
      </dgm:t>
    </dgm:pt>
    <dgm:pt modelId="{DA03B281-082D-4E88-91D3-065F28D01E49}" type="pres">
      <dgm:prSet presAssocID="{C19FCF68-6F50-4DE5-93EE-D57653E99513}" presName="node" presStyleLbl="node1" presStyleIdx="4" presStyleCnt="5">
        <dgm:presLayoutVars>
          <dgm:bulletEnabled val="1"/>
        </dgm:presLayoutVars>
      </dgm:prSet>
      <dgm:spPr/>
      <dgm:t>
        <a:bodyPr/>
        <a:lstStyle/>
        <a:p>
          <a:endParaRPr lang="en-US"/>
        </a:p>
      </dgm:t>
    </dgm:pt>
    <dgm:pt modelId="{93DBC68D-23D0-499B-B20C-4F1AFBAFDA94}" type="pres">
      <dgm:prSet presAssocID="{871035A9-1B23-423E-B4CE-8E62975B794B}" presName="sibTrans" presStyleLbl="sibTrans2D1" presStyleIdx="4" presStyleCnt="5"/>
      <dgm:spPr/>
      <dgm:t>
        <a:bodyPr/>
        <a:lstStyle/>
        <a:p>
          <a:endParaRPr lang="en-US"/>
        </a:p>
      </dgm:t>
    </dgm:pt>
    <dgm:pt modelId="{29D8818F-FDDB-48F9-AC79-E11A500FCC5C}" type="pres">
      <dgm:prSet presAssocID="{871035A9-1B23-423E-B4CE-8E62975B794B}" presName="connectorText" presStyleLbl="sibTrans2D1" presStyleIdx="4" presStyleCnt="5"/>
      <dgm:spPr/>
      <dgm:t>
        <a:bodyPr/>
        <a:lstStyle/>
        <a:p>
          <a:endParaRPr lang="en-US"/>
        </a:p>
      </dgm:t>
    </dgm:pt>
  </dgm:ptLst>
  <dgm:cxnLst>
    <dgm:cxn modelId="{63FB78F4-FB57-48EF-8DBB-59479F11E3DB}" type="presOf" srcId="{045DD565-2747-43ED-A2DF-FECF2DBA710E}" destId="{E37404EC-026F-4845-A91F-64E02B81CA9A}" srcOrd="1" destOrd="0" presId="urn:microsoft.com/office/officeart/2005/8/layout/cycle2"/>
    <dgm:cxn modelId="{B3D78166-05CD-4660-93B2-BBA0BF28CBB9}" type="presOf" srcId="{045DD565-2747-43ED-A2DF-FECF2DBA710E}" destId="{75C06386-55C8-4763-B858-EA9D7698ACD5}" srcOrd="0" destOrd="0" presId="urn:microsoft.com/office/officeart/2005/8/layout/cycle2"/>
    <dgm:cxn modelId="{AC7B6187-EBEA-4FF7-B095-F74D6EC41C12}" type="presOf" srcId="{4D10AD7C-2ADA-4FC7-9A9C-8F2E7D1784F1}" destId="{D3D9FDF5-F535-4271-8560-3829D0C32605}" srcOrd="0" destOrd="0" presId="urn:microsoft.com/office/officeart/2005/8/layout/cycle2"/>
    <dgm:cxn modelId="{368FD64E-7361-4E23-9DE2-79EA3833B50B}" type="presOf" srcId="{104DD348-8D69-477C-95B7-55E05F2FB6F5}" destId="{A86BC428-CBC8-46F4-A216-AA483722E3C8}" srcOrd="0" destOrd="0" presId="urn:microsoft.com/office/officeart/2005/8/layout/cycle2"/>
    <dgm:cxn modelId="{F0EFFE66-5389-441D-BA24-7C968A99C266}" srcId="{7E85024E-DC26-49C0-83AE-9C7A7C18C6DC}" destId="{4D10AD7C-2ADA-4FC7-9A9C-8F2E7D1784F1}" srcOrd="3" destOrd="0" parTransId="{19E1B7F9-7B45-4B59-97F0-7E0B05F3274E}" sibTransId="{485B5810-7F97-4AFF-9FB0-65CC344CDE13}"/>
    <dgm:cxn modelId="{720D6985-FBD1-4607-9380-D8AB530E1617}" type="presOf" srcId="{7E85024E-DC26-49C0-83AE-9C7A7C18C6DC}" destId="{1F578B3E-F672-40EA-A507-C5CA4F5D932E}" srcOrd="0" destOrd="0" presId="urn:microsoft.com/office/officeart/2005/8/layout/cycle2"/>
    <dgm:cxn modelId="{1A507EC0-528B-41E9-A075-0373D41182D2}" type="presOf" srcId="{8DDC1FED-9D7C-4D9B-B8D6-277ADF89D4DC}" destId="{1FA0CF59-2A8D-455E-8E88-02C547031E28}" srcOrd="1" destOrd="0" presId="urn:microsoft.com/office/officeart/2005/8/layout/cycle2"/>
    <dgm:cxn modelId="{D6A1D5D7-AC01-4B2D-ABB0-712DBF061F3C}" type="presOf" srcId="{104DD348-8D69-477C-95B7-55E05F2FB6F5}" destId="{FC2346F4-E1AA-4B0C-8FA5-DF766FD3B4CA}" srcOrd="1" destOrd="0" presId="urn:microsoft.com/office/officeart/2005/8/layout/cycle2"/>
    <dgm:cxn modelId="{3AEA881C-2E43-4DB7-84FB-FE87FD9131F0}" type="presOf" srcId="{C19FCF68-6F50-4DE5-93EE-D57653E99513}" destId="{DA03B281-082D-4E88-91D3-065F28D01E49}" srcOrd="0" destOrd="0" presId="urn:microsoft.com/office/officeart/2005/8/layout/cycle2"/>
    <dgm:cxn modelId="{E930D9E8-BA46-404A-AC9C-130322288345}" type="presOf" srcId="{871035A9-1B23-423E-B4CE-8E62975B794B}" destId="{93DBC68D-23D0-499B-B20C-4F1AFBAFDA94}" srcOrd="0" destOrd="0" presId="urn:microsoft.com/office/officeart/2005/8/layout/cycle2"/>
    <dgm:cxn modelId="{D782FD5E-F5FB-4BC0-A96F-1A224E1B632A}" srcId="{7E85024E-DC26-49C0-83AE-9C7A7C18C6DC}" destId="{C19FCF68-6F50-4DE5-93EE-D57653E99513}" srcOrd="4" destOrd="0" parTransId="{95861156-C52F-4940-95CC-F37B98618221}" sibTransId="{871035A9-1B23-423E-B4CE-8E62975B794B}"/>
    <dgm:cxn modelId="{EBBE4C30-CDDA-4433-99D1-8605C6AC3E02}" type="presOf" srcId="{485B5810-7F97-4AFF-9FB0-65CC344CDE13}" destId="{E2BBF99F-A707-49A6-A51A-461ACB781BA8}" srcOrd="1" destOrd="0" presId="urn:microsoft.com/office/officeart/2005/8/layout/cycle2"/>
    <dgm:cxn modelId="{E4F6DF98-AAC7-4CE3-978D-CA18D600CB96}" type="presOf" srcId="{E017B084-09BE-4A44-B9D9-E03DF3F40831}" destId="{A273C9EF-AD3D-4847-A9A1-E47818CB6C7A}" srcOrd="0" destOrd="0" presId="urn:microsoft.com/office/officeart/2005/8/layout/cycle2"/>
    <dgm:cxn modelId="{A4AD575A-AD6F-4158-A620-8AEFBB04BDD6}" type="presOf" srcId="{485B5810-7F97-4AFF-9FB0-65CC344CDE13}" destId="{C325007F-F4F3-400A-8C19-B041269DF376}" srcOrd="0" destOrd="0" presId="urn:microsoft.com/office/officeart/2005/8/layout/cycle2"/>
    <dgm:cxn modelId="{D017CDCF-20D9-41C2-B451-D8975B198A8C}" type="presOf" srcId="{9C62F519-937E-418E-8DB6-0408533BE9F7}" destId="{B9B3411E-A8D9-45F9-94D9-BA7F09F14925}" srcOrd="0" destOrd="0" presId="urn:microsoft.com/office/officeart/2005/8/layout/cycle2"/>
    <dgm:cxn modelId="{948E4FA0-2834-43C3-9E62-A71856F76C62}" type="presOf" srcId="{C67B125A-24A9-4574-9616-84DF0A97E897}" destId="{3D3652E2-CA4E-415B-9480-D06112492891}" srcOrd="0" destOrd="0" presId="urn:microsoft.com/office/officeart/2005/8/layout/cycle2"/>
    <dgm:cxn modelId="{5D442697-FE8A-423F-8142-21F18BC85994}" srcId="{7E85024E-DC26-49C0-83AE-9C7A7C18C6DC}" destId="{9C62F519-937E-418E-8DB6-0408533BE9F7}" srcOrd="1" destOrd="0" parTransId="{982342A9-0891-46B7-BA7B-9539596E13A5}" sibTransId="{104DD348-8D69-477C-95B7-55E05F2FB6F5}"/>
    <dgm:cxn modelId="{76B121F9-E354-412E-BB03-9913BB1E3820}" srcId="{7E85024E-DC26-49C0-83AE-9C7A7C18C6DC}" destId="{C67B125A-24A9-4574-9616-84DF0A97E897}" srcOrd="2" destOrd="0" parTransId="{E95D35F7-BFCE-40F3-BE5A-E702E4E1EFB9}" sibTransId="{045DD565-2747-43ED-A2DF-FECF2DBA710E}"/>
    <dgm:cxn modelId="{01FE34D0-5BEF-4050-8134-C6B6E5FBC365}" srcId="{7E85024E-DC26-49C0-83AE-9C7A7C18C6DC}" destId="{E017B084-09BE-4A44-B9D9-E03DF3F40831}" srcOrd="0" destOrd="0" parTransId="{3E77CE4B-C55F-44B2-B14E-50D5A4E92521}" sibTransId="{8DDC1FED-9D7C-4D9B-B8D6-277ADF89D4DC}"/>
    <dgm:cxn modelId="{5BD071F7-C6F7-4BCC-AE22-6AFAA954E8C5}" type="presOf" srcId="{8DDC1FED-9D7C-4D9B-B8D6-277ADF89D4DC}" destId="{0CCD07A5-6039-496B-B7E6-FF5B0C0C0A52}" srcOrd="0" destOrd="0" presId="urn:microsoft.com/office/officeart/2005/8/layout/cycle2"/>
    <dgm:cxn modelId="{95EE1EA8-52F5-424F-A2BB-1CBF0604F9D5}" type="presOf" srcId="{871035A9-1B23-423E-B4CE-8E62975B794B}" destId="{29D8818F-FDDB-48F9-AC79-E11A500FCC5C}" srcOrd="1" destOrd="0" presId="urn:microsoft.com/office/officeart/2005/8/layout/cycle2"/>
    <dgm:cxn modelId="{5084FE64-6310-4ED6-B84D-9D3EC2F1A7A0}" type="presParOf" srcId="{1F578B3E-F672-40EA-A507-C5CA4F5D932E}" destId="{A273C9EF-AD3D-4847-A9A1-E47818CB6C7A}" srcOrd="0" destOrd="0" presId="urn:microsoft.com/office/officeart/2005/8/layout/cycle2"/>
    <dgm:cxn modelId="{6CEC0216-C4A2-43B3-8DC8-DEB0F1BD5B5C}" type="presParOf" srcId="{1F578B3E-F672-40EA-A507-C5CA4F5D932E}" destId="{0CCD07A5-6039-496B-B7E6-FF5B0C0C0A52}" srcOrd="1" destOrd="0" presId="urn:microsoft.com/office/officeart/2005/8/layout/cycle2"/>
    <dgm:cxn modelId="{9D3F70B7-9B1C-4B9E-983A-ED71F92F58EB}" type="presParOf" srcId="{0CCD07A5-6039-496B-B7E6-FF5B0C0C0A52}" destId="{1FA0CF59-2A8D-455E-8E88-02C547031E28}" srcOrd="0" destOrd="0" presId="urn:microsoft.com/office/officeart/2005/8/layout/cycle2"/>
    <dgm:cxn modelId="{1D1C809C-78CB-497B-951B-CD8C0433EEAB}" type="presParOf" srcId="{1F578B3E-F672-40EA-A507-C5CA4F5D932E}" destId="{B9B3411E-A8D9-45F9-94D9-BA7F09F14925}" srcOrd="2" destOrd="0" presId="urn:microsoft.com/office/officeart/2005/8/layout/cycle2"/>
    <dgm:cxn modelId="{C219C168-17CD-42D3-BCC1-FE03F53A5683}" type="presParOf" srcId="{1F578B3E-F672-40EA-A507-C5CA4F5D932E}" destId="{A86BC428-CBC8-46F4-A216-AA483722E3C8}" srcOrd="3" destOrd="0" presId="urn:microsoft.com/office/officeart/2005/8/layout/cycle2"/>
    <dgm:cxn modelId="{F421CD89-8473-496E-83D2-6F975182DAA2}" type="presParOf" srcId="{A86BC428-CBC8-46F4-A216-AA483722E3C8}" destId="{FC2346F4-E1AA-4B0C-8FA5-DF766FD3B4CA}" srcOrd="0" destOrd="0" presId="urn:microsoft.com/office/officeart/2005/8/layout/cycle2"/>
    <dgm:cxn modelId="{F6FE807E-506E-4505-9AB1-4DF78CCEB0AD}" type="presParOf" srcId="{1F578B3E-F672-40EA-A507-C5CA4F5D932E}" destId="{3D3652E2-CA4E-415B-9480-D06112492891}" srcOrd="4" destOrd="0" presId="urn:microsoft.com/office/officeart/2005/8/layout/cycle2"/>
    <dgm:cxn modelId="{BEE70A7C-54CB-463F-A18D-153E369FF1EE}" type="presParOf" srcId="{1F578B3E-F672-40EA-A507-C5CA4F5D932E}" destId="{75C06386-55C8-4763-B858-EA9D7698ACD5}" srcOrd="5" destOrd="0" presId="urn:microsoft.com/office/officeart/2005/8/layout/cycle2"/>
    <dgm:cxn modelId="{821C855F-AF30-4714-B132-8C22015B2492}" type="presParOf" srcId="{75C06386-55C8-4763-B858-EA9D7698ACD5}" destId="{E37404EC-026F-4845-A91F-64E02B81CA9A}" srcOrd="0" destOrd="0" presId="urn:microsoft.com/office/officeart/2005/8/layout/cycle2"/>
    <dgm:cxn modelId="{565DBAE5-C3F0-4620-96E9-E2D717CB42DD}" type="presParOf" srcId="{1F578B3E-F672-40EA-A507-C5CA4F5D932E}" destId="{D3D9FDF5-F535-4271-8560-3829D0C32605}" srcOrd="6" destOrd="0" presId="urn:microsoft.com/office/officeart/2005/8/layout/cycle2"/>
    <dgm:cxn modelId="{621E9CA2-1677-4653-AD22-736846D4F062}" type="presParOf" srcId="{1F578B3E-F672-40EA-A507-C5CA4F5D932E}" destId="{C325007F-F4F3-400A-8C19-B041269DF376}" srcOrd="7" destOrd="0" presId="urn:microsoft.com/office/officeart/2005/8/layout/cycle2"/>
    <dgm:cxn modelId="{D317564A-C175-42C6-A1E3-C25EE3726219}" type="presParOf" srcId="{C325007F-F4F3-400A-8C19-B041269DF376}" destId="{E2BBF99F-A707-49A6-A51A-461ACB781BA8}" srcOrd="0" destOrd="0" presId="urn:microsoft.com/office/officeart/2005/8/layout/cycle2"/>
    <dgm:cxn modelId="{11438F5C-D961-410C-8C44-3D490F7003F6}" type="presParOf" srcId="{1F578B3E-F672-40EA-A507-C5CA4F5D932E}" destId="{DA03B281-082D-4E88-91D3-065F28D01E49}" srcOrd="8" destOrd="0" presId="urn:microsoft.com/office/officeart/2005/8/layout/cycle2"/>
    <dgm:cxn modelId="{DD7B6829-04D9-4857-992F-7BAE32796313}" type="presParOf" srcId="{1F578B3E-F672-40EA-A507-C5CA4F5D932E}" destId="{93DBC68D-23D0-499B-B20C-4F1AFBAFDA94}" srcOrd="9" destOrd="0" presId="urn:microsoft.com/office/officeart/2005/8/layout/cycle2"/>
    <dgm:cxn modelId="{1D0B5A56-609B-4C02-966C-C7CAE67A7D55}" type="presParOf" srcId="{93DBC68D-23D0-499B-B20C-4F1AFBAFDA94}" destId="{29D8818F-FDDB-48F9-AC79-E11A500FCC5C}" srcOrd="0" destOrd="0" presId="urn:microsoft.com/office/officeart/2005/8/layout/cycle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85024E-DC26-49C0-83AE-9C7A7C18C6DC}" type="doc">
      <dgm:prSet loTypeId="urn:microsoft.com/office/officeart/2005/8/layout/cycle2" loCatId="cycle" qsTypeId="urn:microsoft.com/office/officeart/2005/8/quickstyle/3d1" qsCatId="3D" csTypeId="urn:microsoft.com/office/officeart/2005/8/colors/accent1_2" csCatId="accent1" phldr="1"/>
      <dgm:spPr/>
      <dgm:t>
        <a:bodyPr/>
        <a:lstStyle/>
        <a:p>
          <a:endParaRPr lang="en-GB"/>
        </a:p>
      </dgm:t>
    </dgm:pt>
    <dgm:pt modelId="{E017B084-09BE-4A44-B9D9-E03DF3F40831}">
      <dgm:prSet phldrT="[Text]"/>
      <dgm:spPr>
        <a:solidFill>
          <a:srgbClr val="92D050"/>
        </a:solidFill>
      </dgm:spPr>
      <dgm:t>
        <a:bodyPr/>
        <a:lstStyle/>
        <a:p>
          <a:r>
            <a:rPr lang="en-GB" dirty="0"/>
            <a:t>Partner-</a:t>
          </a:r>
        </a:p>
        <a:p>
          <a:r>
            <a:rPr lang="en-GB" dirty="0"/>
            <a:t>ship</a:t>
          </a:r>
        </a:p>
      </dgm:t>
    </dgm:pt>
    <dgm:pt modelId="{3E77CE4B-C55F-44B2-B14E-50D5A4E92521}" type="parTrans" cxnId="{01FE34D0-5BEF-4050-8134-C6B6E5FBC365}">
      <dgm:prSet/>
      <dgm:spPr/>
      <dgm:t>
        <a:bodyPr/>
        <a:lstStyle/>
        <a:p>
          <a:endParaRPr lang="en-GB"/>
        </a:p>
      </dgm:t>
    </dgm:pt>
    <dgm:pt modelId="{8DDC1FED-9D7C-4D9B-B8D6-277ADF89D4DC}" type="sibTrans" cxnId="{01FE34D0-5BEF-4050-8134-C6B6E5FBC365}">
      <dgm:prSet/>
      <dgm:spPr>
        <a:solidFill>
          <a:srgbClr val="C1E2B4"/>
        </a:solidFill>
      </dgm:spPr>
      <dgm:t>
        <a:bodyPr/>
        <a:lstStyle/>
        <a:p>
          <a:endParaRPr lang="en-GB"/>
        </a:p>
      </dgm:t>
    </dgm:pt>
    <dgm:pt modelId="{9C62F519-937E-418E-8DB6-0408533BE9F7}">
      <dgm:prSet phldrT="[Text]"/>
      <dgm:spPr>
        <a:solidFill>
          <a:srgbClr val="92D050"/>
        </a:solidFill>
      </dgm:spPr>
      <dgm:t>
        <a:bodyPr/>
        <a:lstStyle/>
        <a:p>
          <a:r>
            <a:rPr lang="en-GB" dirty="0"/>
            <a:t>Dictator</a:t>
          </a:r>
        </a:p>
      </dgm:t>
    </dgm:pt>
    <dgm:pt modelId="{982342A9-0891-46B7-BA7B-9539596E13A5}" type="parTrans" cxnId="{5D442697-FE8A-423F-8142-21F18BC85994}">
      <dgm:prSet/>
      <dgm:spPr/>
      <dgm:t>
        <a:bodyPr/>
        <a:lstStyle/>
        <a:p>
          <a:endParaRPr lang="en-GB"/>
        </a:p>
      </dgm:t>
    </dgm:pt>
    <dgm:pt modelId="{104DD348-8D69-477C-95B7-55E05F2FB6F5}" type="sibTrans" cxnId="{5D442697-FE8A-423F-8142-21F18BC85994}">
      <dgm:prSet/>
      <dgm:spPr>
        <a:solidFill>
          <a:srgbClr val="C1E2B4"/>
        </a:solidFill>
      </dgm:spPr>
      <dgm:t>
        <a:bodyPr/>
        <a:lstStyle/>
        <a:p>
          <a:endParaRPr lang="en-GB"/>
        </a:p>
      </dgm:t>
    </dgm:pt>
    <dgm:pt modelId="{4D10AD7C-2ADA-4FC7-9A9C-8F2E7D1784F1}">
      <dgm:prSet phldrT="[Text]"/>
      <dgm:spPr>
        <a:solidFill>
          <a:srgbClr val="92D050"/>
        </a:solidFill>
      </dgm:spPr>
      <dgm:t>
        <a:bodyPr/>
        <a:lstStyle/>
        <a:p>
          <a:r>
            <a:rPr lang="en-GB" dirty="0"/>
            <a:t>Corporate</a:t>
          </a:r>
        </a:p>
      </dgm:t>
    </dgm:pt>
    <dgm:pt modelId="{19E1B7F9-7B45-4B59-97F0-7E0B05F3274E}" type="parTrans" cxnId="{F0EFFE66-5389-441D-BA24-7C968A99C266}">
      <dgm:prSet/>
      <dgm:spPr/>
      <dgm:t>
        <a:bodyPr/>
        <a:lstStyle/>
        <a:p>
          <a:endParaRPr lang="en-GB"/>
        </a:p>
      </dgm:t>
    </dgm:pt>
    <dgm:pt modelId="{485B5810-7F97-4AFF-9FB0-65CC344CDE13}" type="sibTrans" cxnId="{F0EFFE66-5389-441D-BA24-7C968A99C266}">
      <dgm:prSet/>
      <dgm:spPr>
        <a:solidFill>
          <a:srgbClr val="C1E2B4"/>
        </a:solidFill>
      </dgm:spPr>
      <dgm:t>
        <a:bodyPr/>
        <a:lstStyle/>
        <a:p>
          <a:endParaRPr lang="en-GB"/>
        </a:p>
      </dgm:t>
    </dgm:pt>
    <dgm:pt modelId="{1F578B3E-F672-40EA-A507-C5CA4F5D932E}" type="pres">
      <dgm:prSet presAssocID="{7E85024E-DC26-49C0-83AE-9C7A7C18C6DC}" presName="cycle" presStyleCnt="0">
        <dgm:presLayoutVars>
          <dgm:dir/>
          <dgm:resizeHandles val="exact"/>
        </dgm:presLayoutVars>
      </dgm:prSet>
      <dgm:spPr/>
      <dgm:t>
        <a:bodyPr/>
        <a:lstStyle/>
        <a:p>
          <a:endParaRPr lang="en-US"/>
        </a:p>
      </dgm:t>
    </dgm:pt>
    <dgm:pt modelId="{A273C9EF-AD3D-4847-A9A1-E47818CB6C7A}" type="pres">
      <dgm:prSet presAssocID="{E017B084-09BE-4A44-B9D9-E03DF3F40831}" presName="node" presStyleLbl="node1" presStyleIdx="0" presStyleCnt="3">
        <dgm:presLayoutVars>
          <dgm:bulletEnabled val="1"/>
        </dgm:presLayoutVars>
      </dgm:prSet>
      <dgm:spPr/>
      <dgm:t>
        <a:bodyPr/>
        <a:lstStyle/>
        <a:p>
          <a:endParaRPr lang="en-US"/>
        </a:p>
      </dgm:t>
    </dgm:pt>
    <dgm:pt modelId="{0CCD07A5-6039-496B-B7E6-FF5B0C0C0A52}" type="pres">
      <dgm:prSet presAssocID="{8DDC1FED-9D7C-4D9B-B8D6-277ADF89D4DC}" presName="sibTrans" presStyleLbl="sibTrans2D1" presStyleIdx="0" presStyleCnt="3"/>
      <dgm:spPr/>
      <dgm:t>
        <a:bodyPr/>
        <a:lstStyle/>
        <a:p>
          <a:endParaRPr lang="en-US"/>
        </a:p>
      </dgm:t>
    </dgm:pt>
    <dgm:pt modelId="{1FA0CF59-2A8D-455E-8E88-02C547031E28}" type="pres">
      <dgm:prSet presAssocID="{8DDC1FED-9D7C-4D9B-B8D6-277ADF89D4DC}" presName="connectorText" presStyleLbl="sibTrans2D1" presStyleIdx="0" presStyleCnt="3"/>
      <dgm:spPr/>
      <dgm:t>
        <a:bodyPr/>
        <a:lstStyle/>
        <a:p>
          <a:endParaRPr lang="en-US"/>
        </a:p>
      </dgm:t>
    </dgm:pt>
    <dgm:pt modelId="{B9B3411E-A8D9-45F9-94D9-BA7F09F14925}" type="pres">
      <dgm:prSet presAssocID="{9C62F519-937E-418E-8DB6-0408533BE9F7}" presName="node" presStyleLbl="node1" presStyleIdx="1" presStyleCnt="3">
        <dgm:presLayoutVars>
          <dgm:bulletEnabled val="1"/>
        </dgm:presLayoutVars>
      </dgm:prSet>
      <dgm:spPr/>
      <dgm:t>
        <a:bodyPr/>
        <a:lstStyle/>
        <a:p>
          <a:endParaRPr lang="en-US"/>
        </a:p>
      </dgm:t>
    </dgm:pt>
    <dgm:pt modelId="{A86BC428-CBC8-46F4-A216-AA483722E3C8}" type="pres">
      <dgm:prSet presAssocID="{104DD348-8D69-477C-95B7-55E05F2FB6F5}" presName="sibTrans" presStyleLbl="sibTrans2D1" presStyleIdx="1" presStyleCnt="3"/>
      <dgm:spPr/>
      <dgm:t>
        <a:bodyPr/>
        <a:lstStyle/>
        <a:p>
          <a:endParaRPr lang="en-US"/>
        </a:p>
      </dgm:t>
    </dgm:pt>
    <dgm:pt modelId="{FC2346F4-E1AA-4B0C-8FA5-DF766FD3B4CA}" type="pres">
      <dgm:prSet presAssocID="{104DD348-8D69-477C-95B7-55E05F2FB6F5}" presName="connectorText" presStyleLbl="sibTrans2D1" presStyleIdx="1" presStyleCnt="3"/>
      <dgm:spPr/>
      <dgm:t>
        <a:bodyPr/>
        <a:lstStyle/>
        <a:p>
          <a:endParaRPr lang="en-US"/>
        </a:p>
      </dgm:t>
    </dgm:pt>
    <dgm:pt modelId="{D3D9FDF5-F535-4271-8560-3829D0C32605}" type="pres">
      <dgm:prSet presAssocID="{4D10AD7C-2ADA-4FC7-9A9C-8F2E7D1784F1}" presName="node" presStyleLbl="node1" presStyleIdx="2" presStyleCnt="3">
        <dgm:presLayoutVars>
          <dgm:bulletEnabled val="1"/>
        </dgm:presLayoutVars>
      </dgm:prSet>
      <dgm:spPr/>
      <dgm:t>
        <a:bodyPr/>
        <a:lstStyle/>
        <a:p>
          <a:endParaRPr lang="en-US"/>
        </a:p>
      </dgm:t>
    </dgm:pt>
    <dgm:pt modelId="{C325007F-F4F3-400A-8C19-B041269DF376}" type="pres">
      <dgm:prSet presAssocID="{485B5810-7F97-4AFF-9FB0-65CC344CDE13}" presName="sibTrans" presStyleLbl="sibTrans2D1" presStyleIdx="2" presStyleCnt="3"/>
      <dgm:spPr/>
      <dgm:t>
        <a:bodyPr/>
        <a:lstStyle/>
        <a:p>
          <a:endParaRPr lang="en-US"/>
        </a:p>
      </dgm:t>
    </dgm:pt>
    <dgm:pt modelId="{E2BBF99F-A707-49A6-A51A-461ACB781BA8}" type="pres">
      <dgm:prSet presAssocID="{485B5810-7F97-4AFF-9FB0-65CC344CDE13}" presName="connectorText" presStyleLbl="sibTrans2D1" presStyleIdx="2" presStyleCnt="3"/>
      <dgm:spPr/>
      <dgm:t>
        <a:bodyPr/>
        <a:lstStyle/>
        <a:p>
          <a:endParaRPr lang="en-US"/>
        </a:p>
      </dgm:t>
    </dgm:pt>
  </dgm:ptLst>
  <dgm:cxnLst>
    <dgm:cxn modelId="{6D98FE30-AE72-4E4E-B217-2981D0263A41}" type="presOf" srcId="{4D10AD7C-2ADA-4FC7-9A9C-8F2E7D1784F1}" destId="{D3D9FDF5-F535-4271-8560-3829D0C32605}" srcOrd="0" destOrd="0" presId="urn:microsoft.com/office/officeart/2005/8/layout/cycle2"/>
    <dgm:cxn modelId="{E66AB5BB-2074-44C7-9B4C-AD39058E7AC5}" type="presOf" srcId="{9C62F519-937E-418E-8DB6-0408533BE9F7}" destId="{B9B3411E-A8D9-45F9-94D9-BA7F09F14925}" srcOrd="0" destOrd="0" presId="urn:microsoft.com/office/officeart/2005/8/layout/cycle2"/>
    <dgm:cxn modelId="{05C44807-2F90-4124-A919-34D67A396448}" type="presOf" srcId="{485B5810-7F97-4AFF-9FB0-65CC344CDE13}" destId="{C325007F-F4F3-400A-8C19-B041269DF376}" srcOrd="0" destOrd="0" presId="urn:microsoft.com/office/officeart/2005/8/layout/cycle2"/>
    <dgm:cxn modelId="{68957AEB-903D-41E3-A18B-8252773466FA}" type="presOf" srcId="{E017B084-09BE-4A44-B9D9-E03DF3F40831}" destId="{A273C9EF-AD3D-4847-A9A1-E47818CB6C7A}" srcOrd="0" destOrd="0" presId="urn:microsoft.com/office/officeart/2005/8/layout/cycle2"/>
    <dgm:cxn modelId="{F0EFFE66-5389-441D-BA24-7C968A99C266}" srcId="{7E85024E-DC26-49C0-83AE-9C7A7C18C6DC}" destId="{4D10AD7C-2ADA-4FC7-9A9C-8F2E7D1784F1}" srcOrd="2" destOrd="0" parTransId="{19E1B7F9-7B45-4B59-97F0-7E0B05F3274E}" sibTransId="{485B5810-7F97-4AFF-9FB0-65CC344CDE13}"/>
    <dgm:cxn modelId="{5D442697-FE8A-423F-8142-21F18BC85994}" srcId="{7E85024E-DC26-49C0-83AE-9C7A7C18C6DC}" destId="{9C62F519-937E-418E-8DB6-0408533BE9F7}" srcOrd="1" destOrd="0" parTransId="{982342A9-0891-46B7-BA7B-9539596E13A5}" sibTransId="{104DD348-8D69-477C-95B7-55E05F2FB6F5}"/>
    <dgm:cxn modelId="{73A24684-E687-434D-BDBB-C2AA5AF9B950}" type="presOf" srcId="{104DD348-8D69-477C-95B7-55E05F2FB6F5}" destId="{FC2346F4-E1AA-4B0C-8FA5-DF766FD3B4CA}" srcOrd="1" destOrd="0" presId="urn:microsoft.com/office/officeart/2005/8/layout/cycle2"/>
    <dgm:cxn modelId="{12ECE8A2-3D93-44DE-A094-A6E056CF176D}" type="presOf" srcId="{485B5810-7F97-4AFF-9FB0-65CC344CDE13}" destId="{E2BBF99F-A707-49A6-A51A-461ACB781BA8}" srcOrd="1" destOrd="0" presId="urn:microsoft.com/office/officeart/2005/8/layout/cycle2"/>
    <dgm:cxn modelId="{FCFC6FC1-A308-4288-921A-7C032BC4D45F}" type="presOf" srcId="{7E85024E-DC26-49C0-83AE-9C7A7C18C6DC}" destId="{1F578B3E-F672-40EA-A507-C5CA4F5D932E}" srcOrd="0" destOrd="0" presId="urn:microsoft.com/office/officeart/2005/8/layout/cycle2"/>
    <dgm:cxn modelId="{46E2205C-2432-47BB-9E01-B28F6B381CA0}" type="presOf" srcId="{8DDC1FED-9D7C-4D9B-B8D6-277ADF89D4DC}" destId="{0CCD07A5-6039-496B-B7E6-FF5B0C0C0A52}" srcOrd="0" destOrd="0" presId="urn:microsoft.com/office/officeart/2005/8/layout/cycle2"/>
    <dgm:cxn modelId="{01FE34D0-5BEF-4050-8134-C6B6E5FBC365}" srcId="{7E85024E-DC26-49C0-83AE-9C7A7C18C6DC}" destId="{E017B084-09BE-4A44-B9D9-E03DF3F40831}" srcOrd="0" destOrd="0" parTransId="{3E77CE4B-C55F-44B2-B14E-50D5A4E92521}" sibTransId="{8DDC1FED-9D7C-4D9B-B8D6-277ADF89D4DC}"/>
    <dgm:cxn modelId="{2DED4716-EDF5-4280-A8C5-D2AD0199E8B6}" type="presOf" srcId="{104DD348-8D69-477C-95B7-55E05F2FB6F5}" destId="{A86BC428-CBC8-46F4-A216-AA483722E3C8}" srcOrd="0" destOrd="0" presId="urn:microsoft.com/office/officeart/2005/8/layout/cycle2"/>
    <dgm:cxn modelId="{8FF1878C-EA16-4E1E-A6D8-374DD229C797}" type="presOf" srcId="{8DDC1FED-9D7C-4D9B-B8D6-277ADF89D4DC}" destId="{1FA0CF59-2A8D-455E-8E88-02C547031E28}" srcOrd="1" destOrd="0" presId="urn:microsoft.com/office/officeart/2005/8/layout/cycle2"/>
    <dgm:cxn modelId="{2DDADEAB-8710-43E2-9B9C-F77AC2590354}" type="presParOf" srcId="{1F578B3E-F672-40EA-A507-C5CA4F5D932E}" destId="{A273C9EF-AD3D-4847-A9A1-E47818CB6C7A}" srcOrd="0" destOrd="0" presId="urn:microsoft.com/office/officeart/2005/8/layout/cycle2"/>
    <dgm:cxn modelId="{7C685B57-DB5C-4ABE-9DD5-35D58F2AA5E2}" type="presParOf" srcId="{1F578B3E-F672-40EA-A507-C5CA4F5D932E}" destId="{0CCD07A5-6039-496B-B7E6-FF5B0C0C0A52}" srcOrd="1" destOrd="0" presId="urn:microsoft.com/office/officeart/2005/8/layout/cycle2"/>
    <dgm:cxn modelId="{13DCBD98-7076-43CC-8843-02318983EED6}" type="presParOf" srcId="{0CCD07A5-6039-496B-B7E6-FF5B0C0C0A52}" destId="{1FA0CF59-2A8D-455E-8E88-02C547031E28}" srcOrd="0" destOrd="0" presId="urn:microsoft.com/office/officeart/2005/8/layout/cycle2"/>
    <dgm:cxn modelId="{3E99D9A8-590D-42C9-90E7-53514C113D18}" type="presParOf" srcId="{1F578B3E-F672-40EA-A507-C5CA4F5D932E}" destId="{B9B3411E-A8D9-45F9-94D9-BA7F09F14925}" srcOrd="2" destOrd="0" presId="urn:microsoft.com/office/officeart/2005/8/layout/cycle2"/>
    <dgm:cxn modelId="{529A2CCD-BF7A-40FE-BEBF-3284B17CA129}" type="presParOf" srcId="{1F578B3E-F672-40EA-A507-C5CA4F5D932E}" destId="{A86BC428-CBC8-46F4-A216-AA483722E3C8}" srcOrd="3" destOrd="0" presId="urn:microsoft.com/office/officeart/2005/8/layout/cycle2"/>
    <dgm:cxn modelId="{97D4F360-EF79-4CAC-8103-C568125A50DC}" type="presParOf" srcId="{A86BC428-CBC8-46F4-A216-AA483722E3C8}" destId="{FC2346F4-E1AA-4B0C-8FA5-DF766FD3B4CA}" srcOrd="0" destOrd="0" presId="urn:microsoft.com/office/officeart/2005/8/layout/cycle2"/>
    <dgm:cxn modelId="{60B3E7AA-16BF-45E6-8097-9EF705318A35}" type="presParOf" srcId="{1F578B3E-F672-40EA-A507-C5CA4F5D932E}" destId="{D3D9FDF5-F535-4271-8560-3829D0C32605}" srcOrd="4" destOrd="0" presId="urn:microsoft.com/office/officeart/2005/8/layout/cycle2"/>
    <dgm:cxn modelId="{886031CD-534C-429B-A373-4F65CCA9FCFA}" type="presParOf" srcId="{1F578B3E-F672-40EA-A507-C5CA4F5D932E}" destId="{C325007F-F4F3-400A-8C19-B041269DF376}" srcOrd="5" destOrd="0" presId="urn:microsoft.com/office/officeart/2005/8/layout/cycle2"/>
    <dgm:cxn modelId="{B35027C2-E826-4AD3-8AD9-95503ECAB6B2}" type="presParOf" srcId="{C325007F-F4F3-400A-8C19-B041269DF376}" destId="{E2BBF99F-A707-49A6-A51A-461ACB781BA8}" srcOrd="0" destOrd="0" presId="urn:microsoft.com/office/officeart/2005/8/layout/cycle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85024E-DC26-49C0-83AE-9C7A7C18C6DC}" type="doc">
      <dgm:prSet loTypeId="urn:microsoft.com/office/officeart/2005/8/layout/cycle2" loCatId="cycle" qsTypeId="urn:microsoft.com/office/officeart/2005/8/quickstyle/3d1" qsCatId="3D" csTypeId="urn:microsoft.com/office/officeart/2005/8/colors/accent1_2" csCatId="accent1" phldr="1"/>
      <dgm:spPr/>
      <dgm:t>
        <a:bodyPr/>
        <a:lstStyle/>
        <a:p>
          <a:endParaRPr lang="en-GB"/>
        </a:p>
      </dgm:t>
    </dgm:pt>
    <dgm:pt modelId="{E017B084-09BE-4A44-B9D9-E03DF3F40831}">
      <dgm:prSet phldrT="[Text]"/>
      <dgm:spPr>
        <a:solidFill>
          <a:srgbClr val="FFC000"/>
        </a:solidFill>
      </dgm:spPr>
      <dgm:t>
        <a:bodyPr/>
        <a:lstStyle/>
        <a:p>
          <a:r>
            <a:rPr lang="en-GB" dirty="0"/>
            <a:t>Direct</a:t>
          </a:r>
        </a:p>
      </dgm:t>
    </dgm:pt>
    <dgm:pt modelId="{3E77CE4B-C55F-44B2-B14E-50D5A4E92521}" type="parTrans" cxnId="{01FE34D0-5BEF-4050-8134-C6B6E5FBC365}">
      <dgm:prSet/>
      <dgm:spPr/>
      <dgm:t>
        <a:bodyPr/>
        <a:lstStyle/>
        <a:p>
          <a:endParaRPr lang="en-GB"/>
        </a:p>
      </dgm:t>
    </dgm:pt>
    <dgm:pt modelId="{8DDC1FED-9D7C-4D9B-B8D6-277ADF89D4DC}" type="sibTrans" cxnId="{01FE34D0-5BEF-4050-8134-C6B6E5FBC365}">
      <dgm:prSet/>
      <dgm:spPr>
        <a:solidFill>
          <a:srgbClr val="FFFFCC"/>
        </a:solidFill>
      </dgm:spPr>
      <dgm:t>
        <a:bodyPr/>
        <a:lstStyle/>
        <a:p>
          <a:endParaRPr lang="en-GB"/>
        </a:p>
      </dgm:t>
    </dgm:pt>
    <dgm:pt modelId="{9C62F519-937E-418E-8DB6-0408533BE9F7}">
      <dgm:prSet phldrT="[Text]"/>
      <dgm:spPr>
        <a:solidFill>
          <a:srgbClr val="FFC000"/>
        </a:solidFill>
      </dgm:spPr>
      <dgm:t>
        <a:bodyPr/>
        <a:lstStyle/>
        <a:p>
          <a:r>
            <a:rPr lang="en-GB" dirty="0"/>
            <a:t>Secondary</a:t>
          </a:r>
        </a:p>
      </dgm:t>
    </dgm:pt>
    <dgm:pt modelId="{982342A9-0891-46B7-BA7B-9539596E13A5}" type="parTrans" cxnId="{5D442697-FE8A-423F-8142-21F18BC85994}">
      <dgm:prSet/>
      <dgm:spPr/>
      <dgm:t>
        <a:bodyPr/>
        <a:lstStyle/>
        <a:p>
          <a:endParaRPr lang="en-GB"/>
        </a:p>
      </dgm:t>
    </dgm:pt>
    <dgm:pt modelId="{104DD348-8D69-477C-95B7-55E05F2FB6F5}" type="sibTrans" cxnId="{5D442697-FE8A-423F-8142-21F18BC85994}">
      <dgm:prSet/>
      <dgm:spPr>
        <a:solidFill>
          <a:srgbClr val="FFFFCC"/>
        </a:solidFill>
      </dgm:spPr>
      <dgm:t>
        <a:bodyPr/>
        <a:lstStyle/>
        <a:p>
          <a:endParaRPr lang="en-GB"/>
        </a:p>
      </dgm:t>
    </dgm:pt>
    <dgm:pt modelId="{4D10AD7C-2ADA-4FC7-9A9C-8F2E7D1784F1}">
      <dgm:prSet phldrT="[Text]"/>
      <dgm:spPr>
        <a:solidFill>
          <a:srgbClr val="FFC000"/>
        </a:solidFill>
      </dgm:spPr>
      <dgm:t>
        <a:bodyPr/>
        <a:lstStyle/>
        <a:p>
          <a:r>
            <a:rPr lang="en-GB" dirty="0"/>
            <a:t>Fund-of- Fund</a:t>
          </a:r>
        </a:p>
      </dgm:t>
    </dgm:pt>
    <dgm:pt modelId="{19E1B7F9-7B45-4B59-97F0-7E0B05F3274E}" type="parTrans" cxnId="{F0EFFE66-5389-441D-BA24-7C968A99C266}">
      <dgm:prSet/>
      <dgm:spPr/>
      <dgm:t>
        <a:bodyPr/>
        <a:lstStyle/>
        <a:p>
          <a:endParaRPr lang="en-GB"/>
        </a:p>
      </dgm:t>
    </dgm:pt>
    <dgm:pt modelId="{485B5810-7F97-4AFF-9FB0-65CC344CDE13}" type="sibTrans" cxnId="{F0EFFE66-5389-441D-BA24-7C968A99C266}">
      <dgm:prSet/>
      <dgm:spPr>
        <a:solidFill>
          <a:srgbClr val="FFFFCC"/>
        </a:solidFill>
      </dgm:spPr>
      <dgm:t>
        <a:bodyPr/>
        <a:lstStyle/>
        <a:p>
          <a:endParaRPr lang="en-GB"/>
        </a:p>
      </dgm:t>
    </dgm:pt>
    <dgm:pt modelId="{1F578B3E-F672-40EA-A507-C5CA4F5D932E}" type="pres">
      <dgm:prSet presAssocID="{7E85024E-DC26-49C0-83AE-9C7A7C18C6DC}" presName="cycle" presStyleCnt="0">
        <dgm:presLayoutVars>
          <dgm:dir/>
          <dgm:resizeHandles val="exact"/>
        </dgm:presLayoutVars>
      </dgm:prSet>
      <dgm:spPr/>
      <dgm:t>
        <a:bodyPr/>
        <a:lstStyle/>
        <a:p>
          <a:endParaRPr lang="en-US"/>
        </a:p>
      </dgm:t>
    </dgm:pt>
    <dgm:pt modelId="{A273C9EF-AD3D-4847-A9A1-E47818CB6C7A}" type="pres">
      <dgm:prSet presAssocID="{E017B084-09BE-4A44-B9D9-E03DF3F40831}" presName="node" presStyleLbl="node1" presStyleIdx="0" presStyleCnt="3">
        <dgm:presLayoutVars>
          <dgm:bulletEnabled val="1"/>
        </dgm:presLayoutVars>
      </dgm:prSet>
      <dgm:spPr/>
      <dgm:t>
        <a:bodyPr/>
        <a:lstStyle/>
        <a:p>
          <a:endParaRPr lang="en-US"/>
        </a:p>
      </dgm:t>
    </dgm:pt>
    <dgm:pt modelId="{0CCD07A5-6039-496B-B7E6-FF5B0C0C0A52}" type="pres">
      <dgm:prSet presAssocID="{8DDC1FED-9D7C-4D9B-B8D6-277ADF89D4DC}" presName="sibTrans" presStyleLbl="sibTrans2D1" presStyleIdx="0" presStyleCnt="3"/>
      <dgm:spPr/>
      <dgm:t>
        <a:bodyPr/>
        <a:lstStyle/>
        <a:p>
          <a:endParaRPr lang="en-US"/>
        </a:p>
      </dgm:t>
    </dgm:pt>
    <dgm:pt modelId="{1FA0CF59-2A8D-455E-8E88-02C547031E28}" type="pres">
      <dgm:prSet presAssocID="{8DDC1FED-9D7C-4D9B-B8D6-277ADF89D4DC}" presName="connectorText" presStyleLbl="sibTrans2D1" presStyleIdx="0" presStyleCnt="3"/>
      <dgm:spPr/>
      <dgm:t>
        <a:bodyPr/>
        <a:lstStyle/>
        <a:p>
          <a:endParaRPr lang="en-US"/>
        </a:p>
      </dgm:t>
    </dgm:pt>
    <dgm:pt modelId="{B9B3411E-A8D9-45F9-94D9-BA7F09F14925}" type="pres">
      <dgm:prSet presAssocID="{9C62F519-937E-418E-8DB6-0408533BE9F7}" presName="node" presStyleLbl="node1" presStyleIdx="1" presStyleCnt="3">
        <dgm:presLayoutVars>
          <dgm:bulletEnabled val="1"/>
        </dgm:presLayoutVars>
      </dgm:prSet>
      <dgm:spPr/>
      <dgm:t>
        <a:bodyPr/>
        <a:lstStyle/>
        <a:p>
          <a:endParaRPr lang="en-US"/>
        </a:p>
      </dgm:t>
    </dgm:pt>
    <dgm:pt modelId="{A86BC428-CBC8-46F4-A216-AA483722E3C8}" type="pres">
      <dgm:prSet presAssocID="{104DD348-8D69-477C-95B7-55E05F2FB6F5}" presName="sibTrans" presStyleLbl="sibTrans2D1" presStyleIdx="1" presStyleCnt="3"/>
      <dgm:spPr/>
      <dgm:t>
        <a:bodyPr/>
        <a:lstStyle/>
        <a:p>
          <a:endParaRPr lang="en-US"/>
        </a:p>
      </dgm:t>
    </dgm:pt>
    <dgm:pt modelId="{FC2346F4-E1AA-4B0C-8FA5-DF766FD3B4CA}" type="pres">
      <dgm:prSet presAssocID="{104DD348-8D69-477C-95B7-55E05F2FB6F5}" presName="connectorText" presStyleLbl="sibTrans2D1" presStyleIdx="1" presStyleCnt="3"/>
      <dgm:spPr/>
      <dgm:t>
        <a:bodyPr/>
        <a:lstStyle/>
        <a:p>
          <a:endParaRPr lang="en-US"/>
        </a:p>
      </dgm:t>
    </dgm:pt>
    <dgm:pt modelId="{D3D9FDF5-F535-4271-8560-3829D0C32605}" type="pres">
      <dgm:prSet presAssocID="{4D10AD7C-2ADA-4FC7-9A9C-8F2E7D1784F1}" presName="node" presStyleLbl="node1" presStyleIdx="2" presStyleCnt="3">
        <dgm:presLayoutVars>
          <dgm:bulletEnabled val="1"/>
        </dgm:presLayoutVars>
      </dgm:prSet>
      <dgm:spPr/>
      <dgm:t>
        <a:bodyPr/>
        <a:lstStyle/>
        <a:p>
          <a:endParaRPr lang="en-US"/>
        </a:p>
      </dgm:t>
    </dgm:pt>
    <dgm:pt modelId="{C325007F-F4F3-400A-8C19-B041269DF376}" type="pres">
      <dgm:prSet presAssocID="{485B5810-7F97-4AFF-9FB0-65CC344CDE13}" presName="sibTrans" presStyleLbl="sibTrans2D1" presStyleIdx="2" presStyleCnt="3"/>
      <dgm:spPr/>
      <dgm:t>
        <a:bodyPr/>
        <a:lstStyle/>
        <a:p>
          <a:endParaRPr lang="en-US"/>
        </a:p>
      </dgm:t>
    </dgm:pt>
    <dgm:pt modelId="{E2BBF99F-A707-49A6-A51A-461ACB781BA8}" type="pres">
      <dgm:prSet presAssocID="{485B5810-7F97-4AFF-9FB0-65CC344CDE13}" presName="connectorText" presStyleLbl="sibTrans2D1" presStyleIdx="2" presStyleCnt="3"/>
      <dgm:spPr/>
      <dgm:t>
        <a:bodyPr/>
        <a:lstStyle/>
        <a:p>
          <a:endParaRPr lang="en-US"/>
        </a:p>
      </dgm:t>
    </dgm:pt>
  </dgm:ptLst>
  <dgm:cxnLst>
    <dgm:cxn modelId="{B6EF0C33-17E8-47F0-AD6B-117F8728436B}" type="presOf" srcId="{104DD348-8D69-477C-95B7-55E05F2FB6F5}" destId="{FC2346F4-E1AA-4B0C-8FA5-DF766FD3B4CA}" srcOrd="1" destOrd="0" presId="urn:microsoft.com/office/officeart/2005/8/layout/cycle2"/>
    <dgm:cxn modelId="{B82B5CC2-9A42-4556-977D-70BE30471B6E}" type="presOf" srcId="{7E85024E-DC26-49C0-83AE-9C7A7C18C6DC}" destId="{1F578B3E-F672-40EA-A507-C5CA4F5D932E}" srcOrd="0" destOrd="0" presId="urn:microsoft.com/office/officeart/2005/8/layout/cycle2"/>
    <dgm:cxn modelId="{72895036-01E1-4CB7-8620-0CA718735FC7}" type="presOf" srcId="{8DDC1FED-9D7C-4D9B-B8D6-277ADF89D4DC}" destId="{1FA0CF59-2A8D-455E-8E88-02C547031E28}" srcOrd="1" destOrd="0" presId="urn:microsoft.com/office/officeart/2005/8/layout/cycle2"/>
    <dgm:cxn modelId="{F0EFFE66-5389-441D-BA24-7C968A99C266}" srcId="{7E85024E-DC26-49C0-83AE-9C7A7C18C6DC}" destId="{4D10AD7C-2ADA-4FC7-9A9C-8F2E7D1784F1}" srcOrd="2" destOrd="0" parTransId="{19E1B7F9-7B45-4B59-97F0-7E0B05F3274E}" sibTransId="{485B5810-7F97-4AFF-9FB0-65CC344CDE13}"/>
    <dgm:cxn modelId="{0CF7D232-26DB-4C04-A0C3-D095650254E3}" type="presOf" srcId="{485B5810-7F97-4AFF-9FB0-65CC344CDE13}" destId="{E2BBF99F-A707-49A6-A51A-461ACB781BA8}" srcOrd="1" destOrd="0" presId="urn:microsoft.com/office/officeart/2005/8/layout/cycle2"/>
    <dgm:cxn modelId="{9D16A98D-8AF1-42F3-AE0A-88D7EC76388B}" type="presOf" srcId="{104DD348-8D69-477C-95B7-55E05F2FB6F5}" destId="{A86BC428-CBC8-46F4-A216-AA483722E3C8}" srcOrd="0" destOrd="0" presId="urn:microsoft.com/office/officeart/2005/8/layout/cycle2"/>
    <dgm:cxn modelId="{DE957E72-BE55-4B62-B188-D2804185780D}" type="presOf" srcId="{E017B084-09BE-4A44-B9D9-E03DF3F40831}" destId="{A273C9EF-AD3D-4847-A9A1-E47818CB6C7A}" srcOrd="0" destOrd="0" presId="urn:microsoft.com/office/officeart/2005/8/layout/cycle2"/>
    <dgm:cxn modelId="{8C24E2A2-18C9-4BF2-ACE3-B25C1A363DB8}" type="presOf" srcId="{4D10AD7C-2ADA-4FC7-9A9C-8F2E7D1784F1}" destId="{D3D9FDF5-F535-4271-8560-3829D0C32605}" srcOrd="0" destOrd="0" presId="urn:microsoft.com/office/officeart/2005/8/layout/cycle2"/>
    <dgm:cxn modelId="{30617F3D-B144-47CF-BFDA-A8403547B7E1}" type="presOf" srcId="{9C62F519-937E-418E-8DB6-0408533BE9F7}" destId="{B9B3411E-A8D9-45F9-94D9-BA7F09F14925}" srcOrd="0" destOrd="0" presId="urn:microsoft.com/office/officeart/2005/8/layout/cycle2"/>
    <dgm:cxn modelId="{359436B6-6CEA-4202-833B-A2E45F88D2E2}" type="presOf" srcId="{8DDC1FED-9D7C-4D9B-B8D6-277ADF89D4DC}" destId="{0CCD07A5-6039-496B-B7E6-FF5B0C0C0A52}" srcOrd="0" destOrd="0" presId="urn:microsoft.com/office/officeart/2005/8/layout/cycle2"/>
    <dgm:cxn modelId="{751E02CB-2D46-4474-BF9D-EDC2D7697D20}" type="presOf" srcId="{485B5810-7F97-4AFF-9FB0-65CC344CDE13}" destId="{C325007F-F4F3-400A-8C19-B041269DF376}" srcOrd="0" destOrd="0" presId="urn:microsoft.com/office/officeart/2005/8/layout/cycle2"/>
    <dgm:cxn modelId="{5D442697-FE8A-423F-8142-21F18BC85994}" srcId="{7E85024E-DC26-49C0-83AE-9C7A7C18C6DC}" destId="{9C62F519-937E-418E-8DB6-0408533BE9F7}" srcOrd="1" destOrd="0" parTransId="{982342A9-0891-46B7-BA7B-9539596E13A5}" sibTransId="{104DD348-8D69-477C-95B7-55E05F2FB6F5}"/>
    <dgm:cxn modelId="{01FE34D0-5BEF-4050-8134-C6B6E5FBC365}" srcId="{7E85024E-DC26-49C0-83AE-9C7A7C18C6DC}" destId="{E017B084-09BE-4A44-B9D9-E03DF3F40831}" srcOrd="0" destOrd="0" parTransId="{3E77CE4B-C55F-44B2-B14E-50D5A4E92521}" sibTransId="{8DDC1FED-9D7C-4D9B-B8D6-277ADF89D4DC}"/>
    <dgm:cxn modelId="{597FC41F-AD9C-4878-870E-C17E475F2354}" type="presParOf" srcId="{1F578B3E-F672-40EA-A507-C5CA4F5D932E}" destId="{A273C9EF-AD3D-4847-A9A1-E47818CB6C7A}" srcOrd="0" destOrd="0" presId="urn:microsoft.com/office/officeart/2005/8/layout/cycle2"/>
    <dgm:cxn modelId="{CAEDAB42-7416-4C7E-97E4-9972483207A6}" type="presParOf" srcId="{1F578B3E-F672-40EA-A507-C5CA4F5D932E}" destId="{0CCD07A5-6039-496B-B7E6-FF5B0C0C0A52}" srcOrd="1" destOrd="0" presId="urn:microsoft.com/office/officeart/2005/8/layout/cycle2"/>
    <dgm:cxn modelId="{792163D7-F4BB-4331-A562-02615D97AC39}" type="presParOf" srcId="{0CCD07A5-6039-496B-B7E6-FF5B0C0C0A52}" destId="{1FA0CF59-2A8D-455E-8E88-02C547031E28}" srcOrd="0" destOrd="0" presId="urn:microsoft.com/office/officeart/2005/8/layout/cycle2"/>
    <dgm:cxn modelId="{DB10C4D9-4488-4B6F-8087-9035532035F8}" type="presParOf" srcId="{1F578B3E-F672-40EA-A507-C5CA4F5D932E}" destId="{B9B3411E-A8D9-45F9-94D9-BA7F09F14925}" srcOrd="2" destOrd="0" presId="urn:microsoft.com/office/officeart/2005/8/layout/cycle2"/>
    <dgm:cxn modelId="{8DEEEAE2-6826-4131-A622-59FE214ED933}" type="presParOf" srcId="{1F578B3E-F672-40EA-A507-C5CA4F5D932E}" destId="{A86BC428-CBC8-46F4-A216-AA483722E3C8}" srcOrd="3" destOrd="0" presId="urn:microsoft.com/office/officeart/2005/8/layout/cycle2"/>
    <dgm:cxn modelId="{78B18DBA-8A60-47E1-BE40-E811700AAD78}" type="presParOf" srcId="{A86BC428-CBC8-46F4-A216-AA483722E3C8}" destId="{FC2346F4-E1AA-4B0C-8FA5-DF766FD3B4CA}" srcOrd="0" destOrd="0" presId="urn:microsoft.com/office/officeart/2005/8/layout/cycle2"/>
    <dgm:cxn modelId="{34D24198-DC46-467A-BFFF-5D475B713B39}" type="presParOf" srcId="{1F578B3E-F672-40EA-A507-C5CA4F5D932E}" destId="{D3D9FDF5-F535-4271-8560-3829D0C32605}" srcOrd="4" destOrd="0" presId="urn:microsoft.com/office/officeart/2005/8/layout/cycle2"/>
    <dgm:cxn modelId="{403F67A1-1C54-4B20-8E14-DC0104CCA7CB}" type="presParOf" srcId="{1F578B3E-F672-40EA-A507-C5CA4F5D932E}" destId="{C325007F-F4F3-400A-8C19-B041269DF376}" srcOrd="5" destOrd="0" presId="urn:microsoft.com/office/officeart/2005/8/layout/cycle2"/>
    <dgm:cxn modelId="{29D688A9-406B-4118-9ACE-EAF42C23037D}" type="presParOf" srcId="{C325007F-F4F3-400A-8C19-B041269DF376}" destId="{E2BBF99F-A707-49A6-A51A-461ACB781BA8}" srcOrd="0" destOrd="0" presId="urn:microsoft.com/office/officeart/2005/8/layout/cycle2"/>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7A649C1-7821-45E6-8F86-00AEC4B07985}" type="doc">
      <dgm:prSet loTypeId="urn:microsoft.com/office/officeart/2011/layout/InterconnectedBlockProcess" loCatId="process" qsTypeId="urn:microsoft.com/office/officeart/2005/8/quickstyle/simple4" qsCatId="simple" csTypeId="urn:microsoft.com/office/officeart/2005/8/colors/accent1_3" csCatId="accent1" phldr="1"/>
      <dgm:spPr/>
      <dgm:t>
        <a:bodyPr/>
        <a:lstStyle/>
        <a:p>
          <a:endParaRPr lang="de-DE"/>
        </a:p>
      </dgm:t>
    </dgm:pt>
    <dgm:pt modelId="{1E5F16CC-06AD-4B5C-B5D9-9C4FECF4C79A}">
      <dgm:prSet phldrT="[Text]"/>
      <dgm:spPr/>
      <dgm:t>
        <a:bodyPr/>
        <a:lstStyle/>
        <a:p>
          <a:r>
            <a:rPr lang="en-US" b="1" dirty="0"/>
            <a:t>Seed</a:t>
          </a:r>
          <a:endParaRPr lang="de-DE" b="1" dirty="0"/>
        </a:p>
      </dgm:t>
    </dgm:pt>
    <dgm:pt modelId="{E02E6781-09A3-4D42-AF1E-D9F8C2DA8C0B}" type="parTrans" cxnId="{DCE6F8A3-93CB-41B7-9824-66BDF587ACA1}">
      <dgm:prSet/>
      <dgm:spPr/>
      <dgm:t>
        <a:bodyPr/>
        <a:lstStyle/>
        <a:p>
          <a:endParaRPr lang="de-DE"/>
        </a:p>
      </dgm:t>
    </dgm:pt>
    <dgm:pt modelId="{2B45581B-51B7-485F-BA7F-1294E99DED77}" type="sibTrans" cxnId="{DCE6F8A3-93CB-41B7-9824-66BDF587ACA1}">
      <dgm:prSet/>
      <dgm:spPr/>
      <dgm:t>
        <a:bodyPr/>
        <a:lstStyle/>
        <a:p>
          <a:endParaRPr lang="de-DE"/>
        </a:p>
      </dgm:t>
    </dgm:pt>
    <dgm:pt modelId="{D60A728C-DB69-4FA5-B0B4-B88682A1243E}">
      <dgm:prSet phldrT="[Text]" custT="1"/>
      <dgm:spPr/>
      <dgm:t>
        <a:bodyPr/>
        <a:lstStyle/>
        <a:p>
          <a:pPr algn="l"/>
          <a:r>
            <a:rPr lang="en-US" sz="1600" dirty="0"/>
            <a:t>The business is still in idea stage and needs money to conceive and prove its product/service </a:t>
          </a:r>
          <a:endParaRPr lang="de-DE" sz="1600" dirty="0"/>
        </a:p>
      </dgm:t>
    </dgm:pt>
    <dgm:pt modelId="{954ED3D5-1A23-4987-81FF-7781AF0FB613}" type="parTrans" cxnId="{D9B609A9-C23D-46B6-B559-213A8CDF8191}">
      <dgm:prSet/>
      <dgm:spPr/>
      <dgm:t>
        <a:bodyPr/>
        <a:lstStyle/>
        <a:p>
          <a:endParaRPr lang="de-DE"/>
        </a:p>
      </dgm:t>
    </dgm:pt>
    <dgm:pt modelId="{6372242B-D857-45BB-9636-DE14A95A4F20}" type="sibTrans" cxnId="{D9B609A9-C23D-46B6-B559-213A8CDF8191}">
      <dgm:prSet/>
      <dgm:spPr/>
      <dgm:t>
        <a:bodyPr/>
        <a:lstStyle/>
        <a:p>
          <a:endParaRPr lang="de-DE"/>
        </a:p>
      </dgm:t>
    </dgm:pt>
    <dgm:pt modelId="{167275EF-699F-4787-8C13-F07DC6184260}">
      <dgm:prSet phldrT="[Text]"/>
      <dgm:spPr/>
      <dgm:t>
        <a:bodyPr/>
        <a:lstStyle/>
        <a:p>
          <a:r>
            <a:rPr lang="en-US" b="1" dirty="0"/>
            <a:t>Startup/ Development</a:t>
          </a:r>
          <a:endParaRPr lang="de-DE" b="1" dirty="0"/>
        </a:p>
      </dgm:t>
    </dgm:pt>
    <dgm:pt modelId="{40582790-0B6B-4E1F-AB2E-CA8C7038D02B}" type="parTrans" cxnId="{49E130C7-CBA0-4806-90A0-F3E3553A8AA3}">
      <dgm:prSet/>
      <dgm:spPr/>
      <dgm:t>
        <a:bodyPr/>
        <a:lstStyle/>
        <a:p>
          <a:endParaRPr lang="de-DE"/>
        </a:p>
      </dgm:t>
    </dgm:pt>
    <dgm:pt modelId="{D6F1E0F6-B5C2-4F97-A822-F0919368FB8B}" type="sibTrans" cxnId="{49E130C7-CBA0-4806-90A0-F3E3553A8AA3}">
      <dgm:prSet/>
      <dgm:spPr/>
      <dgm:t>
        <a:bodyPr/>
        <a:lstStyle/>
        <a:p>
          <a:endParaRPr lang="de-DE"/>
        </a:p>
      </dgm:t>
    </dgm:pt>
    <dgm:pt modelId="{72D52424-DBB0-44D8-8911-3A9A2A69DD17}">
      <dgm:prSet phldrT="[Text]" custT="1"/>
      <dgm:spPr/>
      <dgm:t>
        <a:bodyPr/>
        <a:lstStyle/>
        <a:p>
          <a:pPr algn="l"/>
          <a:r>
            <a:rPr lang="en-US" altLang="zh-TW" sz="1600" dirty="0"/>
            <a:t>The service or product is produced at this stage, but it but needs additional funds to sell commercially in a larger scale</a:t>
          </a:r>
          <a:endParaRPr lang="de-DE" sz="1600" dirty="0"/>
        </a:p>
      </dgm:t>
    </dgm:pt>
    <dgm:pt modelId="{0D6237DE-413E-4502-8F54-CC738C2EA72C}" type="parTrans" cxnId="{7C70B018-37CF-44D0-834B-DE10FD79544B}">
      <dgm:prSet/>
      <dgm:spPr/>
      <dgm:t>
        <a:bodyPr/>
        <a:lstStyle/>
        <a:p>
          <a:endParaRPr lang="de-DE"/>
        </a:p>
      </dgm:t>
    </dgm:pt>
    <dgm:pt modelId="{66FB8BF5-776E-428F-82EB-BF00C912B74E}" type="sibTrans" cxnId="{7C70B018-37CF-44D0-834B-DE10FD79544B}">
      <dgm:prSet/>
      <dgm:spPr/>
      <dgm:t>
        <a:bodyPr/>
        <a:lstStyle/>
        <a:p>
          <a:endParaRPr lang="de-DE"/>
        </a:p>
      </dgm:t>
    </dgm:pt>
    <dgm:pt modelId="{76D2A74F-2D15-448B-91D6-7E42C8062742}">
      <dgm:prSet phldrT="[Text]"/>
      <dgm:spPr/>
      <dgm:t>
        <a:bodyPr/>
        <a:lstStyle/>
        <a:p>
          <a:r>
            <a:rPr lang="en-US" b="1" dirty="0"/>
            <a:t>Expansion</a:t>
          </a:r>
          <a:endParaRPr lang="de-DE" b="1" dirty="0"/>
        </a:p>
      </dgm:t>
    </dgm:pt>
    <dgm:pt modelId="{F98A7C73-793C-4E71-AE97-6347C2D7BE72}" type="parTrans" cxnId="{4C17A03D-DF1B-49D3-800F-D88290AFAB46}">
      <dgm:prSet/>
      <dgm:spPr/>
      <dgm:t>
        <a:bodyPr/>
        <a:lstStyle/>
        <a:p>
          <a:endParaRPr lang="de-DE"/>
        </a:p>
      </dgm:t>
    </dgm:pt>
    <dgm:pt modelId="{C9F8C760-A366-48CA-847C-52DCAD4751EB}" type="sibTrans" cxnId="{4C17A03D-DF1B-49D3-800F-D88290AFAB46}">
      <dgm:prSet/>
      <dgm:spPr/>
      <dgm:t>
        <a:bodyPr/>
        <a:lstStyle/>
        <a:p>
          <a:endParaRPr lang="de-DE"/>
        </a:p>
      </dgm:t>
    </dgm:pt>
    <dgm:pt modelId="{15512861-94AF-4EAD-A4DC-B828467EE0C9}">
      <dgm:prSet phldrT="[Text]" custT="1"/>
      <dgm:spPr/>
      <dgm:t>
        <a:bodyPr/>
        <a:lstStyle/>
        <a:p>
          <a:pPr algn="l"/>
          <a:r>
            <a:rPr lang="en-US" altLang="zh-TW" sz="1600" dirty="0"/>
            <a:t>Additional funds for further business expansion (e.g. additional markets or additional product/service offerings)</a:t>
          </a:r>
          <a:endParaRPr lang="de-DE" sz="1600" dirty="0"/>
        </a:p>
      </dgm:t>
    </dgm:pt>
    <dgm:pt modelId="{E8A3A1C1-B12A-42D0-BD14-4CE434A6CB88}" type="parTrans" cxnId="{82C354B2-6FD3-4182-9D87-01890F878A7F}">
      <dgm:prSet/>
      <dgm:spPr/>
      <dgm:t>
        <a:bodyPr/>
        <a:lstStyle/>
        <a:p>
          <a:endParaRPr lang="de-DE"/>
        </a:p>
      </dgm:t>
    </dgm:pt>
    <dgm:pt modelId="{80C36F4E-D6B1-4A0B-914A-010388D6DCAC}" type="sibTrans" cxnId="{82C354B2-6FD3-4182-9D87-01890F878A7F}">
      <dgm:prSet/>
      <dgm:spPr/>
      <dgm:t>
        <a:bodyPr/>
        <a:lstStyle/>
        <a:p>
          <a:endParaRPr lang="de-DE"/>
        </a:p>
      </dgm:t>
    </dgm:pt>
    <dgm:pt modelId="{3D7D94D5-627A-4711-8AD8-7AE163863744}">
      <dgm:prSet/>
      <dgm:spPr/>
      <dgm:t>
        <a:bodyPr/>
        <a:lstStyle/>
        <a:p>
          <a:r>
            <a:rPr lang="en-US" b="1" dirty="0"/>
            <a:t>Mezzanine</a:t>
          </a:r>
          <a:endParaRPr lang="de-DE" b="1" dirty="0"/>
        </a:p>
      </dgm:t>
    </dgm:pt>
    <dgm:pt modelId="{E8AE397F-3178-4B23-866E-E269DB417ABA}" type="parTrans" cxnId="{CE0B3226-E54D-4DF2-9F9A-844CD6B4DD79}">
      <dgm:prSet/>
      <dgm:spPr/>
      <dgm:t>
        <a:bodyPr/>
        <a:lstStyle/>
        <a:p>
          <a:endParaRPr lang="de-DE"/>
        </a:p>
      </dgm:t>
    </dgm:pt>
    <dgm:pt modelId="{1F58A988-6716-4CD1-902D-175A3B7F562F}" type="sibTrans" cxnId="{CE0B3226-E54D-4DF2-9F9A-844CD6B4DD79}">
      <dgm:prSet/>
      <dgm:spPr/>
      <dgm:t>
        <a:bodyPr/>
        <a:lstStyle/>
        <a:p>
          <a:endParaRPr lang="de-DE"/>
        </a:p>
      </dgm:t>
    </dgm:pt>
    <dgm:pt modelId="{67C143ED-3F02-4ABB-A5B8-97A48717F57A}">
      <dgm:prSet/>
      <dgm:spPr/>
      <dgm:t>
        <a:bodyPr/>
        <a:lstStyle/>
        <a:p>
          <a:r>
            <a:rPr lang="en-US" b="1" dirty="0"/>
            <a:t>Buyouts</a:t>
          </a:r>
          <a:endParaRPr lang="de-DE" b="1" dirty="0"/>
        </a:p>
      </dgm:t>
    </dgm:pt>
    <dgm:pt modelId="{AF4F18A3-E810-46D4-A44F-5531CE50B895}" type="parTrans" cxnId="{77123C4E-A0BC-47F8-95CC-6B71B6240249}">
      <dgm:prSet/>
      <dgm:spPr/>
      <dgm:t>
        <a:bodyPr/>
        <a:lstStyle/>
        <a:p>
          <a:endParaRPr lang="de-DE"/>
        </a:p>
      </dgm:t>
    </dgm:pt>
    <dgm:pt modelId="{DA87A686-FA21-4931-BA7E-502D54D4AE47}" type="sibTrans" cxnId="{77123C4E-A0BC-47F8-95CC-6B71B6240249}">
      <dgm:prSet/>
      <dgm:spPr/>
      <dgm:t>
        <a:bodyPr/>
        <a:lstStyle/>
        <a:p>
          <a:endParaRPr lang="de-DE"/>
        </a:p>
      </dgm:t>
    </dgm:pt>
    <dgm:pt modelId="{56398877-AD3C-45E2-91E6-6FC2D5965C5D}">
      <dgm:prSet custT="1"/>
      <dgm:spPr/>
      <dgm:t>
        <a:bodyPr/>
        <a:lstStyle/>
        <a:p>
          <a:pPr algn="l"/>
          <a:r>
            <a:rPr lang="en-US" altLang="zh-TW" sz="1600" dirty="0"/>
            <a:t>Covers need to restructure financing  in preparation for listing on the stock exchange. </a:t>
          </a:r>
        </a:p>
        <a:p>
          <a:pPr algn="l"/>
          <a:r>
            <a:rPr lang="en-US" altLang="zh-TW" sz="1600" dirty="0"/>
            <a:t>Also an endorsement by a reputable venture capital firm will attract greater investor interest</a:t>
          </a:r>
          <a:endParaRPr lang="de-DE" sz="1600" dirty="0"/>
        </a:p>
      </dgm:t>
    </dgm:pt>
    <dgm:pt modelId="{83BDFCFB-0B0C-42C0-93D2-BD697EEC11D2}" type="parTrans" cxnId="{22849116-6456-442B-98D2-D52BF271D4F3}">
      <dgm:prSet/>
      <dgm:spPr/>
      <dgm:t>
        <a:bodyPr/>
        <a:lstStyle/>
        <a:p>
          <a:endParaRPr lang="de-DE"/>
        </a:p>
      </dgm:t>
    </dgm:pt>
    <dgm:pt modelId="{1BFF226A-65FC-4D02-8ED4-47406BB228DA}" type="sibTrans" cxnId="{22849116-6456-442B-98D2-D52BF271D4F3}">
      <dgm:prSet/>
      <dgm:spPr/>
      <dgm:t>
        <a:bodyPr/>
        <a:lstStyle/>
        <a:p>
          <a:endParaRPr lang="de-DE"/>
        </a:p>
      </dgm:t>
    </dgm:pt>
    <dgm:pt modelId="{E181A6E2-AAAF-4F41-8AB7-54555AAD240B}">
      <dgm:prSet custT="1"/>
      <dgm:spPr/>
      <dgm:t>
        <a:bodyPr/>
        <a:lstStyle/>
        <a:p>
          <a:pPr algn="l"/>
          <a:r>
            <a:rPr lang="en-US" altLang="zh-TW" sz="1600" dirty="0"/>
            <a:t>The acquisition of control over a business either through the purchase of shares or the assets and trading liabilities of the business. Types include:</a:t>
          </a:r>
          <a:endParaRPr lang="de-DE" sz="1600" dirty="0"/>
        </a:p>
      </dgm:t>
    </dgm:pt>
    <dgm:pt modelId="{7438C9F2-392B-4A69-BD2D-C7DFA3241DF1}" type="parTrans" cxnId="{EF277F40-FD7A-42B8-8047-30CC94F67034}">
      <dgm:prSet/>
      <dgm:spPr/>
      <dgm:t>
        <a:bodyPr/>
        <a:lstStyle/>
        <a:p>
          <a:endParaRPr lang="de-DE"/>
        </a:p>
      </dgm:t>
    </dgm:pt>
    <dgm:pt modelId="{4D9EC9E8-E441-4A59-9887-5469D751837A}" type="sibTrans" cxnId="{EF277F40-FD7A-42B8-8047-30CC94F67034}">
      <dgm:prSet/>
      <dgm:spPr/>
      <dgm:t>
        <a:bodyPr/>
        <a:lstStyle/>
        <a:p>
          <a:endParaRPr lang="de-DE"/>
        </a:p>
      </dgm:t>
    </dgm:pt>
    <dgm:pt modelId="{D3672EF7-19A8-4475-A2A5-7A1E2F510F08}">
      <dgm:prSet custT="1"/>
      <dgm:spPr/>
      <dgm:t>
        <a:bodyPr/>
        <a:lstStyle/>
        <a:p>
          <a:pPr marL="177800" indent="-177800" algn="l"/>
          <a:r>
            <a:rPr lang="en-US" altLang="zh-TW" sz="1400" dirty="0"/>
            <a:t>Management Buyout (MBO)</a:t>
          </a:r>
        </a:p>
      </dgm:t>
    </dgm:pt>
    <dgm:pt modelId="{4D3993EF-BB03-42EF-B089-3C7405B707C3}" type="parTrans" cxnId="{422F8599-A45D-4AD5-A06C-68C821BAAF40}">
      <dgm:prSet/>
      <dgm:spPr/>
      <dgm:t>
        <a:bodyPr/>
        <a:lstStyle/>
        <a:p>
          <a:endParaRPr lang="de-DE"/>
        </a:p>
      </dgm:t>
    </dgm:pt>
    <dgm:pt modelId="{1B6EEE0D-E818-47E4-8061-37DE56A1CEF8}" type="sibTrans" cxnId="{422F8599-A45D-4AD5-A06C-68C821BAAF40}">
      <dgm:prSet/>
      <dgm:spPr/>
      <dgm:t>
        <a:bodyPr/>
        <a:lstStyle/>
        <a:p>
          <a:endParaRPr lang="de-DE"/>
        </a:p>
      </dgm:t>
    </dgm:pt>
    <dgm:pt modelId="{5AE2AC1C-5D51-45FF-9FB6-A135BDDBBB4A}">
      <dgm:prSet custT="1"/>
      <dgm:spPr/>
      <dgm:t>
        <a:bodyPr/>
        <a:lstStyle/>
        <a:p>
          <a:pPr marL="177800" indent="-177800" algn="l"/>
          <a:r>
            <a:rPr lang="en-US" altLang="zh-TW" sz="1400" dirty="0"/>
            <a:t>Leveraged Buyout (LBO)</a:t>
          </a:r>
        </a:p>
      </dgm:t>
    </dgm:pt>
    <dgm:pt modelId="{FFA5E022-403A-41C2-BCE8-A8F6D4FF21F6}" type="parTrans" cxnId="{0A2DBC84-D933-4521-A722-8A2703A4781F}">
      <dgm:prSet/>
      <dgm:spPr/>
      <dgm:t>
        <a:bodyPr/>
        <a:lstStyle/>
        <a:p>
          <a:endParaRPr lang="de-DE"/>
        </a:p>
      </dgm:t>
    </dgm:pt>
    <dgm:pt modelId="{7624C58B-408B-4C1D-BAF8-FBB366630E31}" type="sibTrans" cxnId="{0A2DBC84-D933-4521-A722-8A2703A4781F}">
      <dgm:prSet/>
      <dgm:spPr/>
      <dgm:t>
        <a:bodyPr/>
        <a:lstStyle/>
        <a:p>
          <a:endParaRPr lang="de-DE"/>
        </a:p>
      </dgm:t>
    </dgm:pt>
    <dgm:pt modelId="{B039A4FF-D325-4D62-852B-C7F0F9DEC091}">
      <dgm:prSet custT="1"/>
      <dgm:spPr/>
      <dgm:t>
        <a:bodyPr/>
        <a:lstStyle/>
        <a:p>
          <a:pPr marL="177800" indent="-177800" algn="l"/>
          <a:r>
            <a:rPr lang="en-US" altLang="zh-TW" sz="1400" dirty="0"/>
            <a:t>Management Buy In (MBI) </a:t>
          </a:r>
        </a:p>
      </dgm:t>
    </dgm:pt>
    <dgm:pt modelId="{61831863-F1CF-4580-B4A8-D73D48422615}" type="parTrans" cxnId="{7E900A8C-0C99-4E00-9DFA-4A71C6E18DDE}">
      <dgm:prSet/>
      <dgm:spPr/>
      <dgm:t>
        <a:bodyPr/>
        <a:lstStyle/>
        <a:p>
          <a:endParaRPr lang="de-DE"/>
        </a:p>
      </dgm:t>
    </dgm:pt>
    <dgm:pt modelId="{B5AE2341-7BC8-455A-9C3B-6BDAB6BC32BA}" type="sibTrans" cxnId="{7E900A8C-0C99-4E00-9DFA-4A71C6E18DDE}">
      <dgm:prSet/>
      <dgm:spPr/>
      <dgm:t>
        <a:bodyPr/>
        <a:lstStyle/>
        <a:p>
          <a:endParaRPr lang="de-DE"/>
        </a:p>
      </dgm:t>
    </dgm:pt>
    <dgm:pt modelId="{D86F95FD-BC7F-4C4C-A9E6-1383A8F707C6}">
      <dgm:prSet custT="1"/>
      <dgm:spPr/>
      <dgm:t>
        <a:bodyPr/>
        <a:lstStyle/>
        <a:p>
          <a:pPr marL="177800" indent="-177800" algn="l"/>
          <a:r>
            <a:rPr lang="en-US" altLang="zh-TW" sz="1400" dirty="0"/>
            <a:t>or a combination of all three</a:t>
          </a:r>
        </a:p>
      </dgm:t>
    </dgm:pt>
    <dgm:pt modelId="{D76C7516-1C2F-4B25-8257-67DE8BC82D49}" type="parTrans" cxnId="{28A33BC0-70CF-4668-9DD1-435C610BBDA7}">
      <dgm:prSet/>
      <dgm:spPr/>
      <dgm:t>
        <a:bodyPr/>
        <a:lstStyle/>
        <a:p>
          <a:endParaRPr lang="de-DE"/>
        </a:p>
      </dgm:t>
    </dgm:pt>
    <dgm:pt modelId="{9417FC76-D269-426A-A3E7-671776855EE7}" type="sibTrans" cxnId="{28A33BC0-70CF-4668-9DD1-435C610BBDA7}">
      <dgm:prSet/>
      <dgm:spPr/>
      <dgm:t>
        <a:bodyPr/>
        <a:lstStyle/>
        <a:p>
          <a:endParaRPr lang="de-DE"/>
        </a:p>
      </dgm:t>
    </dgm:pt>
    <dgm:pt modelId="{7B723B51-429A-460B-A6CE-078F55D159D7}" type="pres">
      <dgm:prSet presAssocID="{47A649C1-7821-45E6-8F86-00AEC4B07985}" presName="Name0" presStyleCnt="0">
        <dgm:presLayoutVars>
          <dgm:chMax val="7"/>
          <dgm:chPref val="5"/>
          <dgm:dir/>
          <dgm:animOne val="branch"/>
          <dgm:animLvl val="lvl"/>
        </dgm:presLayoutVars>
      </dgm:prSet>
      <dgm:spPr/>
      <dgm:t>
        <a:bodyPr/>
        <a:lstStyle/>
        <a:p>
          <a:endParaRPr lang="en-US"/>
        </a:p>
      </dgm:t>
    </dgm:pt>
    <dgm:pt modelId="{29CA54D3-D274-4F76-8B38-783F48CB1C92}" type="pres">
      <dgm:prSet presAssocID="{67C143ED-3F02-4ABB-A5B8-97A48717F57A}" presName="ChildAccent5" presStyleCnt="0"/>
      <dgm:spPr/>
    </dgm:pt>
    <dgm:pt modelId="{11D74C8F-A88F-44C8-B4C3-BC10D66D9E32}" type="pres">
      <dgm:prSet presAssocID="{67C143ED-3F02-4ABB-A5B8-97A48717F57A}" presName="ChildAccent" presStyleLbl="alignImgPlace1" presStyleIdx="0" presStyleCnt="5" custScaleX="140774" custScaleY="92424" custLinFactNeighborX="11351" custLinFactNeighborY="-4167"/>
      <dgm:spPr/>
      <dgm:t>
        <a:bodyPr/>
        <a:lstStyle/>
        <a:p>
          <a:endParaRPr lang="en-US"/>
        </a:p>
      </dgm:t>
    </dgm:pt>
    <dgm:pt modelId="{1BE0C855-2E00-4D9F-A9E1-0FA9F0E7E7B2}" type="pres">
      <dgm:prSet presAssocID="{67C143ED-3F02-4ABB-A5B8-97A48717F57A}" presName="Child5" presStyleLbl="revTx" presStyleIdx="0" presStyleCnt="0">
        <dgm:presLayoutVars>
          <dgm:chMax val="0"/>
          <dgm:chPref val="0"/>
          <dgm:bulletEnabled val="1"/>
        </dgm:presLayoutVars>
      </dgm:prSet>
      <dgm:spPr/>
      <dgm:t>
        <a:bodyPr/>
        <a:lstStyle/>
        <a:p>
          <a:endParaRPr lang="en-US"/>
        </a:p>
      </dgm:t>
    </dgm:pt>
    <dgm:pt modelId="{48F543C7-D37A-45F3-ADD6-B1D1D2171654}" type="pres">
      <dgm:prSet presAssocID="{67C143ED-3F02-4ABB-A5B8-97A48717F57A}" presName="Parent5" presStyleLbl="node1" presStyleIdx="0" presStyleCnt="5" custScaleX="140773" custLinFactNeighborX="29731">
        <dgm:presLayoutVars>
          <dgm:chMax val="2"/>
          <dgm:chPref val="1"/>
          <dgm:bulletEnabled val="1"/>
        </dgm:presLayoutVars>
      </dgm:prSet>
      <dgm:spPr/>
      <dgm:t>
        <a:bodyPr/>
        <a:lstStyle/>
        <a:p>
          <a:endParaRPr lang="en-US"/>
        </a:p>
      </dgm:t>
    </dgm:pt>
    <dgm:pt modelId="{A21B9170-A37A-4B8B-9759-2227F95C1E46}" type="pres">
      <dgm:prSet presAssocID="{3D7D94D5-627A-4711-8AD8-7AE163863744}" presName="ChildAccent4" presStyleCnt="0"/>
      <dgm:spPr/>
    </dgm:pt>
    <dgm:pt modelId="{FC9EECF4-EF32-415C-8ADE-4F28D059008E}" type="pres">
      <dgm:prSet presAssocID="{3D7D94D5-627A-4711-8AD8-7AE163863744}" presName="ChildAccent" presStyleLbl="alignImgPlace1" presStyleIdx="1" presStyleCnt="5" custScaleY="94573" custLinFactNeighborX="-10053" custLinFactNeighborY="-3118"/>
      <dgm:spPr/>
      <dgm:t>
        <a:bodyPr/>
        <a:lstStyle/>
        <a:p>
          <a:endParaRPr lang="en-US"/>
        </a:p>
      </dgm:t>
    </dgm:pt>
    <dgm:pt modelId="{B4B3E8A2-3644-4018-8BED-9821131FE8F0}" type="pres">
      <dgm:prSet presAssocID="{3D7D94D5-627A-4711-8AD8-7AE163863744}" presName="Child4" presStyleLbl="revTx" presStyleIdx="0" presStyleCnt="0">
        <dgm:presLayoutVars>
          <dgm:chMax val="0"/>
          <dgm:chPref val="0"/>
          <dgm:bulletEnabled val="1"/>
        </dgm:presLayoutVars>
      </dgm:prSet>
      <dgm:spPr/>
      <dgm:t>
        <a:bodyPr/>
        <a:lstStyle/>
        <a:p>
          <a:endParaRPr lang="en-US"/>
        </a:p>
      </dgm:t>
    </dgm:pt>
    <dgm:pt modelId="{09F1FAE7-4134-4564-82B3-8E25EC8C6EB3}" type="pres">
      <dgm:prSet presAssocID="{3D7D94D5-627A-4711-8AD8-7AE163863744}" presName="Parent4" presStyleLbl="node1" presStyleIdx="1" presStyleCnt="5" custLinFactNeighborX="-10053" custLinFactNeighborY="-3094">
        <dgm:presLayoutVars>
          <dgm:chMax val="2"/>
          <dgm:chPref val="1"/>
          <dgm:bulletEnabled val="1"/>
        </dgm:presLayoutVars>
      </dgm:prSet>
      <dgm:spPr/>
      <dgm:t>
        <a:bodyPr/>
        <a:lstStyle/>
        <a:p>
          <a:endParaRPr lang="en-US"/>
        </a:p>
      </dgm:t>
    </dgm:pt>
    <dgm:pt modelId="{C25C975A-5287-495E-BAF1-E5D5D16DC465}" type="pres">
      <dgm:prSet presAssocID="{76D2A74F-2D15-448B-91D6-7E42C8062742}" presName="ChildAccent3" presStyleCnt="0"/>
      <dgm:spPr/>
    </dgm:pt>
    <dgm:pt modelId="{7868A13A-1286-4EA2-8F08-3B4B4B3D07AA}" type="pres">
      <dgm:prSet presAssocID="{76D2A74F-2D15-448B-91D6-7E42C8062742}" presName="ChildAccent" presStyleLbl="alignImgPlace1" presStyleIdx="2" presStyleCnt="5" custScaleY="90476" custLinFactNeighborX="-10666" custLinFactNeighborY="-5195"/>
      <dgm:spPr/>
      <dgm:t>
        <a:bodyPr/>
        <a:lstStyle/>
        <a:p>
          <a:endParaRPr lang="en-US"/>
        </a:p>
      </dgm:t>
    </dgm:pt>
    <dgm:pt modelId="{CCBF70FD-1B71-4064-BB9D-D360E8729486}" type="pres">
      <dgm:prSet presAssocID="{76D2A74F-2D15-448B-91D6-7E42C8062742}" presName="Child3" presStyleLbl="revTx" presStyleIdx="0" presStyleCnt="0">
        <dgm:presLayoutVars>
          <dgm:chMax val="0"/>
          <dgm:chPref val="0"/>
          <dgm:bulletEnabled val="1"/>
        </dgm:presLayoutVars>
      </dgm:prSet>
      <dgm:spPr/>
      <dgm:t>
        <a:bodyPr/>
        <a:lstStyle/>
        <a:p>
          <a:endParaRPr lang="en-US"/>
        </a:p>
      </dgm:t>
    </dgm:pt>
    <dgm:pt modelId="{59FE01CE-B00D-43B3-AA2A-89385883DCF4}" type="pres">
      <dgm:prSet presAssocID="{76D2A74F-2D15-448B-91D6-7E42C8062742}" presName="Parent3" presStyleLbl="node1" presStyleIdx="2" presStyleCnt="5" custLinFactNeighborX="-10666" custLinFactNeighborY="-2020">
        <dgm:presLayoutVars>
          <dgm:chMax val="2"/>
          <dgm:chPref val="1"/>
          <dgm:bulletEnabled val="1"/>
        </dgm:presLayoutVars>
      </dgm:prSet>
      <dgm:spPr/>
      <dgm:t>
        <a:bodyPr/>
        <a:lstStyle/>
        <a:p>
          <a:endParaRPr lang="en-US"/>
        </a:p>
      </dgm:t>
    </dgm:pt>
    <dgm:pt modelId="{56E1C514-EA41-44B9-9825-C403B3DC249B}" type="pres">
      <dgm:prSet presAssocID="{167275EF-699F-4787-8C13-F07DC6184260}" presName="ChildAccent2" presStyleCnt="0"/>
      <dgm:spPr/>
    </dgm:pt>
    <dgm:pt modelId="{77C6DB01-B1D6-4941-9BBE-81AB8EE77F5F}" type="pres">
      <dgm:prSet presAssocID="{167275EF-699F-4787-8C13-F07DC6184260}" presName="ChildAccent" presStyleLbl="alignImgPlace1" presStyleIdx="3" presStyleCnt="5" custScaleY="91142" custLinFactNeighborX="-11677" custLinFactNeighborY="-4895"/>
      <dgm:spPr/>
      <dgm:t>
        <a:bodyPr/>
        <a:lstStyle/>
        <a:p>
          <a:endParaRPr lang="en-US"/>
        </a:p>
      </dgm:t>
    </dgm:pt>
    <dgm:pt modelId="{B8A66321-6978-45DD-A0AB-4814C2B9CBCD}" type="pres">
      <dgm:prSet presAssocID="{167275EF-699F-4787-8C13-F07DC6184260}" presName="Child2" presStyleLbl="revTx" presStyleIdx="0" presStyleCnt="0">
        <dgm:presLayoutVars>
          <dgm:chMax val="0"/>
          <dgm:chPref val="0"/>
          <dgm:bulletEnabled val="1"/>
        </dgm:presLayoutVars>
      </dgm:prSet>
      <dgm:spPr/>
      <dgm:t>
        <a:bodyPr/>
        <a:lstStyle/>
        <a:p>
          <a:endParaRPr lang="en-US"/>
        </a:p>
      </dgm:t>
    </dgm:pt>
    <dgm:pt modelId="{768EEA79-1703-4CB8-853B-8CBC10DEEE63}" type="pres">
      <dgm:prSet presAssocID="{167275EF-699F-4787-8C13-F07DC6184260}" presName="Parent2" presStyleLbl="node1" presStyleIdx="3" presStyleCnt="5" custLinFactNeighborX="-11677" custLinFactNeighborY="-2424">
        <dgm:presLayoutVars>
          <dgm:chMax val="2"/>
          <dgm:chPref val="1"/>
          <dgm:bulletEnabled val="1"/>
        </dgm:presLayoutVars>
      </dgm:prSet>
      <dgm:spPr/>
      <dgm:t>
        <a:bodyPr/>
        <a:lstStyle/>
        <a:p>
          <a:endParaRPr lang="en-US"/>
        </a:p>
      </dgm:t>
    </dgm:pt>
    <dgm:pt modelId="{7244E02B-9A63-4AE9-9DE9-AFA61108192E}" type="pres">
      <dgm:prSet presAssocID="{1E5F16CC-06AD-4B5C-B5D9-9C4FECF4C79A}" presName="ChildAccent1" presStyleCnt="0"/>
      <dgm:spPr/>
    </dgm:pt>
    <dgm:pt modelId="{CBCA35CE-DEA8-4E97-B666-CA6B9A2C91B9}" type="pres">
      <dgm:prSet presAssocID="{1E5F16CC-06AD-4B5C-B5D9-9C4FECF4C79A}" presName="ChildAccent" presStyleLbl="alignImgPlace1" presStyleIdx="4" presStyleCnt="5" custScaleX="91772" custScaleY="86868" custLinFactNeighborX="-7182" custLinFactNeighborY="-7071"/>
      <dgm:spPr/>
      <dgm:t>
        <a:bodyPr/>
        <a:lstStyle/>
        <a:p>
          <a:endParaRPr lang="en-US"/>
        </a:p>
      </dgm:t>
    </dgm:pt>
    <dgm:pt modelId="{18E5991B-1878-4A73-89FC-80EC400F2179}" type="pres">
      <dgm:prSet presAssocID="{1E5F16CC-06AD-4B5C-B5D9-9C4FECF4C79A}" presName="Child1" presStyleLbl="revTx" presStyleIdx="0" presStyleCnt="0">
        <dgm:presLayoutVars>
          <dgm:chMax val="0"/>
          <dgm:chPref val="0"/>
          <dgm:bulletEnabled val="1"/>
        </dgm:presLayoutVars>
      </dgm:prSet>
      <dgm:spPr/>
      <dgm:t>
        <a:bodyPr/>
        <a:lstStyle/>
        <a:p>
          <a:endParaRPr lang="en-US"/>
        </a:p>
      </dgm:t>
    </dgm:pt>
    <dgm:pt modelId="{C6C3ADA9-8AD6-4C44-B3B8-7655B0E3F4C6}" type="pres">
      <dgm:prSet presAssocID="{1E5F16CC-06AD-4B5C-B5D9-9C4FECF4C79A}" presName="Parent1" presStyleLbl="node1" presStyleIdx="4" presStyleCnt="5" custScaleX="91772" custLinFactNeighborX="-7182" custLinFactNeighborY="-3030">
        <dgm:presLayoutVars>
          <dgm:chMax val="2"/>
          <dgm:chPref val="1"/>
          <dgm:bulletEnabled val="1"/>
        </dgm:presLayoutVars>
      </dgm:prSet>
      <dgm:spPr/>
      <dgm:t>
        <a:bodyPr/>
        <a:lstStyle/>
        <a:p>
          <a:endParaRPr lang="en-US"/>
        </a:p>
      </dgm:t>
    </dgm:pt>
  </dgm:ptLst>
  <dgm:cxnLst>
    <dgm:cxn modelId="{422F8599-A45D-4AD5-A06C-68C821BAAF40}" srcId="{E181A6E2-AAAF-4F41-8AB7-54555AAD240B}" destId="{D3672EF7-19A8-4475-A2A5-7A1E2F510F08}" srcOrd="0" destOrd="0" parTransId="{4D3993EF-BB03-42EF-B089-3C7405B707C3}" sibTransId="{1B6EEE0D-E818-47E4-8061-37DE56A1CEF8}"/>
    <dgm:cxn modelId="{E346A671-E8CA-4716-BDDA-A35026F91032}" type="presOf" srcId="{D3672EF7-19A8-4475-A2A5-7A1E2F510F08}" destId="{11D74C8F-A88F-44C8-B4C3-BC10D66D9E32}" srcOrd="0" destOrd="1" presId="urn:microsoft.com/office/officeart/2011/layout/InterconnectedBlockProcess"/>
    <dgm:cxn modelId="{C17E7E5C-1A8E-4CFC-98DA-2E32DFF5D023}" type="presOf" srcId="{15512861-94AF-4EAD-A4DC-B828467EE0C9}" destId="{CCBF70FD-1B71-4064-BB9D-D360E8729486}" srcOrd="1" destOrd="0" presId="urn:microsoft.com/office/officeart/2011/layout/InterconnectedBlockProcess"/>
    <dgm:cxn modelId="{8CD3A23B-0952-48B1-8A0C-35AA4854E592}" type="presOf" srcId="{72D52424-DBB0-44D8-8911-3A9A2A69DD17}" destId="{B8A66321-6978-45DD-A0AB-4814C2B9CBCD}" srcOrd="1" destOrd="0" presId="urn:microsoft.com/office/officeart/2011/layout/InterconnectedBlockProcess"/>
    <dgm:cxn modelId="{283768E1-5787-4489-96E6-8C3F37ECD807}" type="presOf" srcId="{67C143ED-3F02-4ABB-A5B8-97A48717F57A}" destId="{48F543C7-D37A-45F3-ADD6-B1D1D2171654}" srcOrd="0" destOrd="0" presId="urn:microsoft.com/office/officeart/2011/layout/InterconnectedBlockProcess"/>
    <dgm:cxn modelId="{E1131E9B-F0B1-423B-AD32-648A99395F30}" type="presOf" srcId="{E181A6E2-AAAF-4F41-8AB7-54555AAD240B}" destId="{11D74C8F-A88F-44C8-B4C3-BC10D66D9E32}" srcOrd="0" destOrd="0" presId="urn:microsoft.com/office/officeart/2011/layout/InterconnectedBlockProcess"/>
    <dgm:cxn modelId="{C397703A-956F-414D-9E0A-99CBE7B483CC}" type="presOf" srcId="{167275EF-699F-4787-8C13-F07DC6184260}" destId="{768EEA79-1703-4CB8-853B-8CBC10DEEE63}" srcOrd="0" destOrd="0" presId="urn:microsoft.com/office/officeart/2011/layout/InterconnectedBlockProcess"/>
    <dgm:cxn modelId="{29CE8C1E-C2B8-4A75-8696-E0F8B8BA16C8}" type="presOf" srcId="{D60A728C-DB69-4FA5-B0B4-B88682A1243E}" destId="{CBCA35CE-DEA8-4E97-B666-CA6B9A2C91B9}" srcOrd="0" destOrd="0" presId="urn:microsoft.com/office/officeart/2011/layout/InterconnectedBlockProcess"/>
    <dgm:cxn modelId="{B152CB52-E193-470E-AD11-6F91214770AA}" type="presOf" srcId="{B039A4FF-D325-4D62-852B-C7F0F9DEC091}" destId="{1BE0C855-2E00-4D9F-A9E1-0FA9F0E7E7B2}" srcOrd="1" destOrd="3" presId="urn:microsoft.com/office/officeart/2011/layout/InterconnectedBlockProcess"/>
    <dgm:cxn modelId="{F49F3A4A-DCD1-4AD3-BE6F-40A2B0C4E4BF}" type="presOf" srcId="{1E5F16CC-06AD-4B5C-B5D9-9C4FECF4C79A}" destId="{C6C3ADA9-8AD6-4C44-B3B8-7655B0E3F4C6}" srcOrd="0" destOrd="0" presId="urn:microsoft.com/office/officeart/2011/layout/InterconnectedBlockProcess"/>
    <dgm:cxn modelId="{EF277F40-FD7A-42B8-8047-30CC94F67034}" srcId="{67C143ED-3F02-4ABB-A5B8-97A48717F57A}" destId="{E181A6E2-AAAF-4F41-8AB7-54555AAD240B}" srcOrd="0" destOrd="0" parTransId="{7438C9F2-392B-4A69-BD2D-C7DFA3241DF1}" sibTransId="{4D9EC9E8-E441-4A59-9887-5469D751837A}"/>
    <dgm:cxn modelId="{2B22F177-C4BD-402C-85E2-E31F9E608601}" type="presOf" srcId="{5AE2AC1C-5D51-45FF-9FB6-A135BDDBBB4A}" destId="{1BE0C855-2E00-4D9F-A9E1-0FA9F0E7E7B2}" srcOrd="1" destOrd="2" presId="urn:microsoft.com/office/officeart/2011/layout/InterconnectedBlockProcess"/>
    <dgm:cxn modelId="{CE0B3226-E54D-4DF2-9F9A-844CD6B4DD79}" srcId="{47A649C1-7821-45E6-8F86-00AEC4B07985}" destId="{3D7D94D5-627A-4711-8AD8-7AE163863744}" srcOrd="3" destOrd="0" parTransId="{E8AE397F-3178-4B23-866E-E269DB417ABA}" sibTransId="{1F58A988-6716-4CD1-902D-175A3B7F562F}"/>
    <dgm:cxn modelId="{D93F6FAA-FD6E-4F36-A2EB-75F1C3973E66}" type="presOf" srcId="{15512861-94AF-4EAD-A4DC-B828467EE0C9}" destId="{7868A13A-1286-4EA2-8F08-3B4B4B3D07AA}" srcOrd="0" destOrd="0" presId="urn:microsoft.com/office/officeart/2011/layout/InterconnectedBlockProcess"/>
    <dgm:cxn modelId="{49E130C7-CBA0-4806-90A0-F3E3553A8AA3}" srcId="{47A649C1-7821-45E6-8F86-00AEC4B07985}" destId="{167275EF-699F-4787-8C13-F07DC6184260}" srcOrd="1" destOrd="0" parTransId="{40582790-0B6B-4E1F-AB2E-CA8C7038D02B}" sibTransId="{D6F1E0F6-B5C2-4F97-A822-F0919368FB8B}"/>
    <dgm:cxn modelId="{A3598212-37F7-4D6D-84EE-40075916D11F}" type="presOf" srcId="{D86F95FD-BC7F-4C4C-A9E6-1383A8F707C6}" destId="{11D74C8F-A88F-44C8-B4C3-BC10D66D9E32}" srcOrd="0" destOrd="4" presId="urn:microsoft.com/office/officeart/2011/layout/InterconnectedBlockProcess"/>
    <dgm:cxn modelId="{22849116-6456-442B-98D2-D52BF271D4F3}" srcId="{3D7D94D5-627A-4711-8AD8-7AE163863744}" destId="{56398877-AD3C-45E2-91E6-6FC2D5965C5D}" srcOrd="0" destOrd="0" parTransId="{83BDFCFB-0B0C-42C0-93D2-BD697EEC11D2}" sibTransId="{1BFF226A-65FC-4D02-8ED4-47406BB228DA}"/>
    <dgm:cxn modelId="{28A33BC0-70CF-4668-9DD1-435C610BBDA7}" srcId="{E181A6E2-AAAF-4F41-8AB7-54555AAD240B}" destId="{D86F95FD-BC7F-4C4C-A9E6-1383A8F707C6}" srcOrd="3" destOrd="0" parTransId="{D76C7516-1C2F-4B25-8257-67DE8BC82D49}" sibTransId="{9417FC76-D269-426A-A3E7-671776855EE7}"/>
    <dgm:cxn modelId="{A560CCE4-D76C-4855-B2C2-681604050268}" type="presOf" srcId="{B039A4FF-D325-4D62-852B-C7F0F9DEC091}" destId="{11D74C8F-A88F-44C8-B4C3-BC10D66D9E32}" srcOrd="0" destOrd="3" presId="urn:microsoft.com/office/officeart/2011/layout/InterconnectedBlockProcess"/>
    <dgm:cxn modelId="{51F8304E-AAB7-4B1B-B432-A229C5BBDDDD}" type="presOf" srcId="{72D52424-DBB0-44D8-8911-3A9A2A69DD17}" destId="{77C6DB01-B1D6-4941-9BBE-81AB8EE77F5F}" srcOrd="0" destOrd="0" presId="urn:microsoft.com/office/officeart/2011/layout/InterconnectedBlockProcess"/>
    <dgm:cxn modelId="{7C70B018-37CF-44D0-834B-DE10FD79544B}" srcId="{167275EF-699F-4787-8C13-F07DC6184260}" destId="{72D52424-DBB0-44D8-8911-3A9A2A69DD17}" srcOrd="0" destOrd="0" parTransId="{0D6237DE-413E-4502-8F54-CC738C2EA72C}" sibTransId="{66FB8BF5-776E-428F-82EB-BF00C912B74E}"/>
    <dgm:cxn modelId="{481E60A3-C8CD-4B84-8E67-3EEB16250776}" type="presOf" srcId="{3D7D94D5-627A-4711-8AD8-7AE163863744}" destId="{09F1FAE7-4134-4564-82B3-8E25EC8C6EB3}" srcOrd="0" destOrd="0" presId="urn:microsoft.com/office/officeart/2011/layout/InterconnectedBlockProcess"/>
    <dgm:cxn modelId="{42837570-E7C2-4443-8ED3-8F665C4EC23C}" type="presOf" srcId="{76D2A74F-2D15-448B-91D6-7E42C8062742}" destId="{59FE01CE-B00D-43B3-AA2A-89385883DCF4}" srcOrd="0" destOrd="0" presId="urn:microsoft.com/office/officeart/2011/layout/InterconnectedBlockProcess"/>
    <dgm:cxn modelId="{82C354B2-6FD3-4182-9D87-01890F878A7F}" srcId="{76D2A74F-2D15-448B-91D6-7E42C8062742}" destId="{15512861-94AF-4EAD-A4DC-B828467EE0C9}" srcOrd="0" destOrd="0" parTransId="{E8A3A1C1-B12A-42D0-BD14-4CE434A6CB88}" sibTransId="{80C36F4E-D6B1-4A0B-914A-010388D6DCAC}"/>
    <dgm:cxn modelId="{D9B609A9-C23D-46B6-B559-213A8CDF8191}" srcId="{1E5F16CC-06AD-4B5C-B5D9-9C4FECF4C79A}" destId="{D60A728C-DB69-4FA5-B0B4-B88682A1243E}" srcOrd="0" destOrd="0" parTransId="{954ED3D5-1A23-4987-81FF-7781AF0FB613}" sibTransId="{6372242B-D857-45BB-9636-DE14A95A4F20}"/>
    <dgm:cxn modelId="{77123C4E-A0BC-47F8-95CC-6B71B6240249}" srcId="{47A649C1-7821-45E6-8F86-00AEC4B07985}" destId="{67C143ED-3F02-4ABB-A5B8-97A48717F57A}" srcOrd="4" destOrd="0" parTransId="{AF4F18A3-E810-46D4-A44F-5531CE50B895}" sibTransId="{DA87A686-FA21-4931-BA7E-502D54D4AE47}"/>
    <dgm:cxn modelId="{C0CE7786-6703-450F-87AE-CB5333FBD833}" type="presOf" srcId="{D60A728C-DB69-4FA5-B0B4-B88682A1243E}" destId="{18E5991B-1878-4A73-89FC-80EC400F2179}" srcOrd="1" destOrd="0" presId="urn:microsoft.com/office/officeart/2011/layout/InterconnectedBlockProcess"/>
    <dgm:cxn modelId="{D4C25B40-1007-45D6-B82E-4E06EF468D46}" type="presOf" srcId="{47A649C1-7821-45E6-8F86-00AEC4B07985}" destId="{7B723B51-429A-460B-A6CE-078F55D159D7}" srcOrd="0" destOrd="0" presId="urn:microsoft.com/office/officeart/2011/layout/InterconnectedBlockProcess"/>
    <dgm:cxn modelId="{59B3C508-5DD1-481C-B798-832E483C3112}" type="presOf" srcId="{56398877-AD3C-45E2-91E6-6FC2D5965C5D}" destId="{B4B3E8A2-3644-4018-8BED-9821131FE8F0}" srcOrd="1" destOrd="0" presId="urn:microsoft.com/office/officeart/2011/layout/InterconnectedBlockProcess"/>
    <dgm:cxn modelId="{F632551C-A6BB-4F16-AE93-230D7490A32D}" type="presOf" srcId="{5AE2AC1C-5D51-45FF-9FB6-A135BDDBBB4A}" destId="{11D74C8F-A88F-44C8-B4C3-BC10D66D9E32}" srcOrd="0" destOrd="2" presId="urn:microsoft.com/office/officeart/2011/layout/InterconnectedBlockProcess"/>
    <dgm:cxn modelId="{C3A00E3C-1485-480A-A7C3-E3F9C56276D9}" type="presOf" srcId="{D3672EF7-19A8-4475-A2A5-7A1E2F510F08}" destId="{1BE0C855-2E00-4D9F-A9E1-0FA9F0E7E7B2}" srcOrd="1" destOrd="1" presId="urn:microsoft.com/office/officeart/2011/layout/InterconnectedBlockProcess"/>
    <dgm:cxn modelId="{DCE6F8A3-93CB-41B7-9824-66BDF587ACA1}" srcId="{47A649C1-7821-45E6-8F86-00AEC4B07985}" destId="{1E5F16CC-06AD-4B5C-B5D9-9C4FECF4C79A}" srcOrd="0" destOrd="0" parTransId="{E02E6781-09A3-4D42-AF1E-D9F8C2DA8C0B}" sibTransId="{2B45581B-51B7-485F-BA7F-1294E99DED77}"/>
    <dgm:cxn modelId="{0A2DBC84-D933-4521-A722-8A2703A4781F}" srcId="{E181A6E2-AAAF-4F41-8AB7-54555AAD240B}" destId="{5AE2AC1C-5D51-45FF-9FB6-A135BDDBBB4A}" srcOrd="1" destOrd="0" parTransId="{FFA5E022-403A-41C2-BCE8-A8F6D4FF21F6}" sibTransId="{7624C58B-408B-4C1D-BAF8-FBB366630E31}"/>
    <dgm:cxn modelId="{7E900A8C-0C99-4E00-9DFA-4A71C6E18DDE}" srcId="{E181A6E2-AAAF-4F41-8AB7-54555AAD240B}" destId="{B039A4FF-D325-4D62-852B-C7F0F9DEC091}" srcOrd="2" destOrd="0" parTransId="{61831863-F1CF-4580-B4A8-D73D48422615}" sibTransId="{B5AE2341-7BC8-455A-9C3B-6BDAB6BC32BA}"/>
    <dgm:cxn modelId="{4C17A03D-DF1B-49D3-800F-D88290AFAB46}" srcId="{47A649C1-7821-45E6-8F86-00AEC4B07985}" destId="{76D2A74F-2D15-448B-91D6-7E42C8062742}" srcOrd="2" destOrd="0" parTransId="{F98A7C73-793C-4E71-AE97-6347C2D7BE72}" sibTransId="{C9F8C760-A366-48CA-847C-52DCAD4751EB}"/>
    <dgm:cxn modelId="{CC1443C9-6895-4C4F-B247-94C3CD700747}" type="presOf" srcId="{E181A6E2-AAAF-4F41-8AB7-54555AAD240B}" destId="{1BE0C855-2E00-4D9F-A9E1-0FA9F0E7E7B2}" srcOrd="1" destOrd="0" presId="urn:microsoft.com/office/officeart/2011/layout/InterconnectedBlockProcess"/>
    <dgm:cxn modelId="{A9B6FCCD-8920-41FF-9BD9-2E86FDAB21A6}" type="presOf" srcId="{56398877-AD3C-45E2-91E6-6FC2D5965C5D}" destId="{FC9EECF4-EF32-415C-8ADE-4F28D059008E}" srcOrd="0" destOrd="0" presId="urn:microsoft.com/office/officeart/2011/layout/InterconnectedBlockProcess"/>
    <dgm:cxn modelId="{128C4C0A-F81C-4AF1-971E-6A272E7B2A5B}" type="presOf" srcId="{D86F95FD-BC7F-4C4C-A9E6-1383A8F707C6}" destId="{1BE0C855-2E00-4D9F-A9E1-0FA9F0E7E7B2}" srcOrd="1" destOrd="4" presId="urn:microsoft.com/office/officeart/2011/layout/InterconnectedBlockProcess"/>
    <dgm:cxn modelId="{546957AE-7633-4339-A6E0-4E930B4933B6}" type="presParOf" srcId="{7B723B51-429A-460B-A6CE-078F55D159D7}" destId="{29CA54D3-D274-4F76-8B38-783F48CB1C92}" srcOrd="0" destOrd="0" presId="urn:microsoft.com/office/officeart/2011/layout/InterconnectedBlockProcess"/>
    <dgm:cxn modelId="{06E77952-F432-4BCB-8A97-EC52A0062412}" type="presParOf" srcId="{29CA54D3-D274-4F76-8B38-783F48CB1C92}" destId="{11D74C8F-A88F-44C8-B4C3-BC10D66D9E32}" srcOrd="0" destOrd="0" presId="urn:microsoft.com/office/officeart/2011/layout/InterconnectedBlockProcess"/>
    <dgm:cxn modelId="{3B92F9C5-E22B-4103-B8F1-10573D0B568D}" type="presParOf" srcId="{7B723B51-429A-460B-A6CE-078F55D159D7}" destId="{1BE0C855-2E00-4D9F-A9E1-0FA9F0E7E7B2}" srcOrd="1" destOrd="0" presId="urn:microsoft.com/office/officeart/2011/layout/InterconnectedBlockProcess"/>
    <dgm:cxn modelId="{9B758EF9-B608-463D-9AC4-02BA07BE3A58}" type="presParOf" srcId="{7B723B51-429A-460B-A6CE-078F55D159D7}" destId="{48F543C7-D37A-45F3-ADD6-B1D1D2171654}" srcOrd="2" destOrd="0" presId="urn:microsoft.com/office/officeart/2011/layout/InterconnectedBlockProcess"/>
    <dgm:cxn modelId="{3EF5B7AD-A13D-424B-BFBF-0DFAC715B6DD}" type="presParOf" srcId="{7B723B51-429A-460B-A6CE-078F55D159D7}" destId="{A21B9170-A37A-4B8B-9759-2227F95C1E46}" srcOrd="3" destOrd="0" presId="urn:microsoft.com/office/officeart/2011/layout/InterconnectedBlockProcess"/>
    <dgm:cxn modelId="{C56823CF-5C1E-4204-816D-64D920153807}" type="presParOf" srcId="{A21B9170-A37A-4B8B-9759-2227F95C1E46}" destId="{FC9EECF4-EF32-415C-8ADE-4F28D059008E}" srcOrd="0" destOrd="0" presId="urn:microsoft.com/office/officeart/2011/layout/InterconnectedBlockProcess"/>
    <dgm:cxn modelId="{D57C45FA-B793-4FA1-A11E-E7FA743538DF}" type="presParOf" srcId="{7B723B51-429A-460B-A6CE-078F55D159D7}" destId="{B4B3E8A2-3644-4018-8BED-9821131FE8F0}" srcOrd="4" destOrd="0" presId="urn:microsoft.com/office/officeart/2011/layout/InterconnectedBlockProcess"/>
    <dgm:cxn modelId="{3B183939-F20B-403D-8D15-9D0329DF1A2A}" type="presParOf" srcId="{7B723B51-429A-460B-A6CE-078F55D159D7}" destId="{09F1FAE7-4134-4564-82B3-8E25EC8C6EB3}" srcOrd="5" destOrd="0" presId="urn:microsoft.com/office/officeart/2011/layout/InterconnectedBlockProcess"/>
    <dgm:cxn modelId="{99C7ADD5-89ED-45B5-AD3A-E7257948D2D9}" type="presParOf" srcId="{7B723B51-429A-460B-A6CE-078F55D159D7}" destId="{C25C975A-5287-495E-BAF1-E5D5D16DC465}" srcOrd="6" destOrd="0" presId="urn:microsoft.com/office/officeart/2011/layout/InterconnectedBlockProcess"/>
    <dgm:cxn modelId="{9C5364CC-48FE-429E-8F3C-C85A1ECA94D1}" type="presParOf" srcId="{C25C975A-5287-495E-BAF1-E5D5D16DC465}" destId="{7868A13A-1286-4EA2-8F08-3B4B4B3D07AA}" srcOrd="0" destOrd="0" presId="urn:microsoft.com/office/officeart/2011/layout/InterconnectedBlockProcess"/>
    <dgm:cxn modelId="{36E1AAD1-2D20-4301-B13F-E0F297D5B748}" type="presParOf" srcId="{7B723B51-429A-460B-A6CE-078F55D159D7}" destId="{CCBF70FD-1B71-4064-BB9D-D360E8729486}" srcOrd="7" destOrd="0" presId="urn:microsoft.com/office/officeart/2011/layout/InterconnectedBlockProcess"/>
    <dgm:cxn modelId="{51F2632F-94C0-479E-88C5-634CADB6D30C}" type="presParOf" srcId="{7B723B51-429A-460B-A6CE-078F55D159D7}" destId="{59FE01CE-B00D-43B3-AA2A-89385883DCF4}" srcOrd="8" destOrd="0" presId="urn:microsoft.com/office/officeart/2011/layout/InterconnectedBlockProcess"/>
    <dgm:cxn modelId="{56E67E28-EF2F-4C84-9C0F-420E80019CC9}" type="presParOf" srcId="{7B723B51-429A-460B-A6CE-078F55D159D7}" destId="{56E1C514-EA41-44B9-9825-C403B3DC249B}" srcOrd="9" destOrd="0" presId="urn:microsoft.com/office/officeart/2011/layout/InterconnectedBlockProcess"/>
    <dgm:cxn modelId="{E67B481B-272F-4718-8B30-6099AD144829}" type="presParOf" srcId="{56E1C514-EA41-44B9-9825-C403B3DC249B}" destId="{77C6DB01-B1D6-4941-9BBE-81AB8EE77F5F}" srcOrd="0" destOrd="0" presId="urn:microsoft.com/office/officeart/2011/layout/InterconnectedBlockProcess"/>
    <dgm:cxn modelId="{1E7824CA-ECB1-4E7A-8C1D-A5F1FE23B800}" type="presParOf" srcId="{7B723B51-429A-460B-A6CE-078F55D159D7}" destId="{B8A66321-6978-45DD-A0AB-4814C2B9CBCD}" srcOrd="10" destOrd="0" presId="urn:microsoft.com/office/officeart/2011/layout/InterconnectedBlockProcess"/>
    <dgm:cxn modelId="{7D71B560-0E44-4882-AEE0-7741BDBD375A}" type="presParOf" srcId="{7B723B51-429A-460B-A6CE-078F55D159D7}" destId="{768EEA79-1703-4CB8-853B-8CBC10DEEE63}" srcOrd="11" destOrd="0" presId="urn:microsoft.com/office/officeart/2011/layout/InterconnectedBlockProcess"/>
    <dgm:cxn modelId="{E9E92160-EE0B-4AC7-A12A-8F34A49E525B}" type="presParOf" srcId="{7B723B51-429A-460B-A6CE-078F55D159D7}" destId="{7244E02B-9A63-4AE9-9DE9-AFA61108192E}" srcOrd="12" destOrd="0" presId="urn:microsoft.com/office/officeart/2011/layout/InterconnectedBlockProcess"/>
    <dgm:cxn modelId="{4E57C49D-6470-4A4B-9CEF-13B32C983885}" type="presParOf" srcId="{7244E02B-9A63-4AE9-9DE9-AFA61108192E}" destId="{CBCA35CE-DEA8-4E97-B666-CA6B9A2C91B9}" srcOrd="0" destOrd="0" presId="urn:microsoft.com/office/officeart/2011/layout/InterconnectedBlockProcess"/>
    <dgm:cxn modelId="{6555029E-E21E-4E5D-8E05-7D3CE2E53E88}" type="presParOf" srcId="{7B723B51-429A-460B-A6CE-078F55D159D7}" destId="{18E5991B-1878-4A73-89FC-80EC400F2179}" srcOrd="13" destOrd="0" presId="urn:microsoft.com/office/officeart/2011/layout/InterconnectedBlockProcess"/>
    <dgm:cxn modelId="{DFA1C0FD-A2E4-47C0-A578-D050419D76ED}" type="presParOf" srcId="{7B723B51-429A-460B-A6CE-078F55D159D7}" destId="{C6C3ADA9-8AD6-4C44-B3B8-7655B0E3F4C6}" srcOrd="14" destOrd="0" presId="urn:microsoft.com/office/officeart/2011/layout/InterconnectedBlock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99A2F40-E96C-4325-91F5-189214EED1C8}" type="doc">
      <dgm:prSet loTypeId="urn:microsoft.com/office/officeart/2005/8/layout/pyramid1" loCatId="pyramid" qsTypeId="urn:microsoft.com/office/officeart/2005/8/quickstyle/simple1" qsCatId="simple" csTypeId="urn:microsoft.com/office/officeart/2005/8/colors/colorful1#2" csCatId="colorful" phldr="1"/>
      <dgm:spPr/>
    </dgm:pt>
    <dgm:pt modelId="{11DA7D43-D79D-4808-8FB9-4E9BBE684324}">
      <dgm:prSet phldrT="[Text]" custT="1"/>
      <dgm:spPr/>
      <dgm:t>
        <a:bodyPr/>
        <a:lstStyle/>
        <a:p>
          <a:r>
            <a:rPr lang="en-US" altLang="zh-TW" sz="3200" b="1" dirty="0"/>
            <a:t>10</a:t>
          </a:r>
          <a:r>
            <a:rPr lang="en-US" altLang="zh-TW" sz="2800" dirty="0"/>
            <a:t> </a:t>
          </a:r>
        </a:p>
        <a:p>
          <a:r>
            <a:rPr lang="en-US" altLang="zh-TW" sz="2400" dirty="0"/>
            <a:t>investments</a:t>
          </a:r>
        </a:p>
      </dgm:t>
    </dgm:pt>
    <dgm:pt modelId="{D3CE23D8-A70D-43DC-A2BB-0700AF3B1643}" type="parTrans" cxnId="{7928517A-FF1A-4529-8BA8-3CAF1FD5DA64}">
      <dgm:prSet/>
      <dgm:spPr/>
      <dgm:t>
        <a:bodyPr/>
        <a:lstStyle/>
        <a:p>
          <a:endParaRPr lang="zh-TW" altLang="en-US"/>
        </a:p>
      </dgm:t>
    </dgm:pt>
    <dgm:pt modelId="{42B02F3D-0171-493D-8B94-857D8FB4E2E3}" type="sibTrans" cxnId="{7928517A-FF1A-4529-8BA8-3CAF1FD5DA64}">
      <dgm:prSet/>
      <dgm:spPr/>
      <dgm:t>
        <a:bodyPr/>
        <a:lstStyle/>
        <a:p>
          <a:endParaRPr lang="zh-TW" altLang="en-US"/>
        </a:p>
      </dgm:t>
    </dgm:pt>
    <dgm:pt modelId="{83C9C775-46F2-4D12-BC40-56637BF0B321}">
      <dgm:prSet phldrT="[Text]" custT="1"/>
      <dgm:spPr/>
      <dgm:t>
        <a:bodyPr/>
        <a:lstStyle/>
        <a:p>
          <a:r>
            <a:rPr lang="en-US" altLang="zh-TW" sz="3200" b="1" dirty="0"/>
            <a:t>500</a:t>
          </a:r>
          <a:r>
            <a:rPr lang="en-US" altLang="zh-TW" sz="2800" dirty="0"/>
            <a:t> face to face meetings</a:t>
          </a:r>
          <a:endParaRPr lang="zh-TW" altLang="en-US" sz="2800" dirty="0"/>
        </a:p>
      </dgm:t>
    </dgm:pt>
    <dgm:pt modelId="{752F5E68-B3CD-4D1E-BAA3-93461524F6A6}" type="parTrans" cxnId="{84C72611-6076-470A-A9FA-793FEB802258}">
      <dgm:prSet/>
      <dgm:spPr/>
      <dgm:t>
        <a:bodyPr/>
        <a:lstStyle/>
        <a:p>
          <a:endParaRPr lang="zh-TW" altLang="en-US"/>
        </a:p>
      </dgm:t>
    </dgm:pt>
    <dgm:pt modelId="{A3851B3A-61A5-4A7B-87FD-32ED3D231B0D}" type="sibTrans" cxnId="{84C72611-6076-470A-A9FA-793FEB802258}">
      <dgm:prSet/>
      <dgm:spPr/>
      <dgm:t>
        <a:bodyPr/>
        <a:lstStyle/>
        <a:p>
          <a:endParaRPr lang="zh-TW" altLang="en-US"/>
        </a:p>
      </dgm:t>
    </dgm:pt>
    <dgm:pt modelId="{B844D7A7-1FB5-47E8-BA92-D99FD423BD4A}">
      <dgm:prSet phldrT="[Text]" custT="1"/>
      <dgm:spPr/>
      <dgm:t>
        <a:bodyPr/>
        <a:lstStyle/>
        <a:p>
          <a:r>
            <a:rPr lang="en-US" altLang="zh-TW" sz="3200" b="1" dirty="0"/>
            <a:t>1,200</a:t>
          </a:r>
          <a:r>
            <a:rPr lang="en-US" altLang="zh-TW" sz="2800" dirty="0"/>
            <a:t> initial reviews </a:t>
          </a:r>
        </a:p>
        <a:p>
          <a:r>
            <a:rPr lang="en-US" altLang="zh-TW" sz="1700" dirty="0"/>
            <a:t>(</a:t>
          </a:r>
          <a:r>
            <a:rPr lang="zh-TW" sz="1600" dirty="0"/>
            <a:t>network introductions, conferences, in-bound inquiries, proactive efforts, portfolio company referrals, and seed investors</a:t>
          </a:r>
          <a:r>
            <a:rPr lang="en-US" altLang="zh-TW" sz="1600" dirty="0"/>
            <a:t>)</a:t>
          </a:r>
          <a:endParaRPr lang="zh-TW" altLang="en-US" sz="1600" dirty="0"/>
        </a:p>
      </dgm:t>
    </dgm:pt>
    <dgm:pt modelId="{ED7E9537-4045-445D-AC47-233D9EF0B93E}" type="parTrans" cxnId="{9B79FEB4-67C1-4E7C-B202-16A9375D9F2D}">
      <dgm:prSet/>
      <dgm:spPr/>
      <dgm:t>
        <a:bodyPr/>
        <a:lstStyle/>
        <a:p>
          <a:endParaRPr lang="zh-TW" altLang="en-US"/>
        </a:p>
      </dgm:t>
    </dgm:pt>
    <dgm:pt modelId="{AF6D4643-8F1F-42AD-8AA2-6286E88104C0}" type="sibTrans" cxnId="{9B79FEB4-67C1-4E7C-B202-16A9375D9F2D}">
      <dgm:prSet/>
      <dgm:spPr/>
      <dgm:t>
        <a:bodyPr/>
        <a:lstStyle/>
        <a:p>
          <a:endParaRPr lang="zh-TW" altLang="en-US"/>
        </a:p>
      </dgm:t>
    </dgm:pt>
    <dgm:pt modelId="{4945863E-3C9B-4FB5-A0C6-38E9AF481CC1}">
      <dgm:prSet custT="1"/>
      <dgm:spPr/>
      <dgm:t>
        <a:bodyPr/>
        <a:lstStyle/>
        <a:p>
          <a:r>
            <a:rPr lang="en-US" altLang="zh-TW" sz="3200" b="1" dirty="0"/>
            <a:t>50</a:t>
          </a:r>
          <a:r>
            <a:rPr lang="en-US" altLang="zh-TW" sz="2800" dirty="0"/>
            <a:t> due diligence</a:t>
          </a:r>
          <a:endParaRPr lang="zh-TW" altLang="en-US" sz="2800" dirty="0"/>
        </a:p>
      </dgm:t>
    </dgm:pt>
    <dgm:pt modelId="{2A332EF3-861C-4AAB-8853-D203C46ADC81}" type="parTrans" cxnId="{BB356114-5EF8-432D-8A75-AA9552C3DF63}">
      <dgm:prSet/>
      <dgm:spPr/>
      <dgm:t>
        <a:bodyPr/>
        <a:lstStyle/>
        <a:p>
          <a:endParaRPr lang="zh-TW" altLang="en-US"/>
        </a:p>
      </dgm:t>
    </dgm:pt>
    <dgm:pt modelId="{333F037B-43FC-45A5-91C1-6657CCD4E1E1}" type="sibTrans" cxnId="{BB356114-5EF8-432D-8A75-AA9552C3DF63}">
      <dgm:prSet/>
      <dgm:spPr/>
      <dgm:t>
        <a:bodyPr/>
        <a:lstStyle/>
        <a:p>
          <a:endParaRPr lang="zh-TW" altLang="en-US"/>
        </a:p>
      </dgm:t>
    </dgm:pt>
    <dgm:pt modelId="{45EDA9F0-4E28-421C-A671-5A32F624273A}" type="pres">
      <dgm:prSet presAssocID="{C99A2F40-E96C-4325-91F5-189214EED1C8}" presName="Name0" presStyleCnt="0">
        <dgm:presLayoutVars>
          <dgm:dir/>
          <dgm:animLvl val="lvl"/>
          <dgm:resizeHandles val="exact"/>
        </dgm:presLayoutVars>
      </dgm:prSet>
      <dgm:spPr/>
    </dgm:pt>
    <dgm:pt modelId="{6E5622D7-9CE3-43CA-9487-676F554288F2}" type="pres">
      <dgm:prSet presAssocID="{11DA7D43-D79D-4808-8FB9-4E9BBE684324}" presName="Name8" presStyleCnt="0"/>
      <dgm:spPr/>
    </dgm:pt>
    <dgm:pt modelId="{01407087-49A7-40B9-8844-D30B7A4ED047}" type="pres">
      <dgm:prSet presAssocID="{11DA7D43-D79D-4808-8FB9-4E9BBE684324}" presName="level" presStyleLbl="node1" presStyleIdx="0" presStyleCnt="4">
        <dgm:presLayoutVars>
          <dgm:chMax val="1"/>
          <dgm:bulletEnabled val="1"/>
        </dgm:presLayoutVars>
      </dgm:prSet>
      <dgm:spPr/>
      <dgm:t>
        <a:bodyPr/>
        <a:lstStyle/>
        <a:p>
          <a:endParaRPr lang="en-US"/>
        </a:p>
      </dgm:t>
    </dgm:pt>
    <dgm:pt modelId="{F388A5FF-4278-4024-9C44-5DA5325F99E0}" type="pres">
      <dgm:prSet presAssocID="{11DA7D43-D79D-4808-8FB9-4E9BBE684324}" presName="levelTx" presStyleLbl="revTx" presStyleIdx="0" presStyleCnt="0">
        <dgm:presLayoutVars>
          <dgm:chMax val="1"/>
          <dgm:bulletEnabled val="1"/>
        </dgm:presLayoutVars>
      </dgm:prSet>
      <dgm:spPr/>
      <dgm:t>
        <a:bodyPr/>
        <a:lstStyle/>
        <a:p>
          <a:endParaRPr lang="en-US"/>
        </a:p>
      </dgm:t>
    </dgm:pt>
    <dgm:pt modelId="{3262941F-B569-46A8-BAC6-D83FEAAAB946}" type="pres">
      <dgm:prSet presAssocID="{4945863E-3C9B-4FB5-A0C6-38E9AF481CC1}" presName="Name8" presStyleCnt="0"/>
      <dgm:spPr/>
    </dgm:pt>
    <dgm:pt modelId="{00F05430-13EC-4E8F-9E48-038D4A885033}" type="pres">
      <dgm:prSet presAssocID="{4945863E-3C9B-4FB5-A0C6-38E9AF481CC1}" presName="level" presStyleLbl="node1" presStyleIdx="1" presStyleCnt="4">
        <dgm:presLayoutVars>
          <dgm:chMax val="1"/>
          <dgm:bulletEnabled val="1"/>
        </dgm:presLayoutVars>
      </dgm:prSet>
      <dgm:spPr/>
      <dgm:t>
        <a:bodyPr/>
        <a:lstStyle/>
        <a:p>
          <a:endParaRPr lang="en-US"/>
        </a:p>
      </dgm:t>
    </dgm:pt>
    <dgm:pt modelId="{F23D433F-9E81-4923-AFEC-189594368BC5}" type="pres">
      <dgm:prSet presAssocID="{4945863E-3C9B-4FB5-A0C6-38E9AF481CC1}" presName="levelTx" presStyleLbl="revTx" presStyleIdx="0" presStyleCnt="0">
        <dgm:presLayoutVars>
          <dgm:chMax val="1"/>
          <dgm:bulletEnabled val="1"/>
        </dgm:presLayoutVars>
      </dgm:prSet>
      <dgm:spPr/>
      <dgm:t>
        <a:bodyPr/>
        <a:lstStyle/>
        <a:p>
          <a:endParaRPr lang="en-US"/>
        </a:p>
      </dgm:t>
    </dgm:pt>
    <dgm:pt modelId="{01C9F24B-B9AF-49C5-ACC7-6D8F4E971868}" type="pres">
      <dgm:prSet presAssocID="{83C9C775-46F2-4D12-BC40-56637BF0B321}" presName="Name8" presStyleCnt="0"/>
      <dgm:spPr/>
    </dgm:pt>
    <dgm:pt modelId="{CBF0F8EF-908E-4E97-A12B-3702E8454473}" type="pres">
      <dgm:prSet presAssocID="{83C9C775-46F2-4D12-BC40-56637BF0B321}" presName="level" presStyleLbl="node1" presStyleIdx="2" presStyleCnt="4">
        <dgm:presLayoutVars>
          <dgm:chMax val="1"/>
          <dgm:bulletEnabled val="1"/>
        </dgm:presLayoutVars>
      </dgm:prSet>
      <dgm:spPr/>
      <dgm:t>
        <a:bodyPr/>
        <a:lstStyle/>
        <a:p>
          <a:endParaRPr lang="en-US"/>
        </a:p>
      </dgm:t>
    </dgm:pt>
    <dgm:pt modelId="{917CE257-7DFB-44A9-9BB3-6AE41CDF1CE8}" type="pres">
      <dgm:prSet presAssocID="{83C9C775-46F2-4D12-BC40-56637BF0B321}" presName="levelTx" presStyleLbl="revTx" presStyleIdx="0" presStyleCnt="0">
        <dgm:presLayoutVars>
          <dgm:chMax val="1"/>
          <dgm:bulletEnabled val="1"/>
        </dgm:presLayoutVars>
      </dgm:prSet>
      <dgm:spPr/>
      <dgm:t>
        <a:bodyPr/>
        <a:lstStyle/>
        <a:p>
          <a:endParaRPr lang="en-US"/>
        </a:p>
      </dgm:t>
    </dgm:pt>
    <dgm:pt modelId="{1ABABFCA-B4AD-4098-93F3-23C65C8CAEB0}" type="pres">
      <dgm:prSet presAssocID="{B844D7A7-1FB5-47E8-BA92-D99FD423BD4A}" presName="Name8" presStyleCnt="0"/>
      <dgm:spPr/>
    </dgm:pt>
    <dgm:pt modelId="{7DB6E159-5385-4B65-AA42-5C936A2B2812}" type="pres">
      <dgm:prSet presAssocID="{B844D7A7-1FB5-47E8-BA92-D99FD423BD4A}" presName="level" presStyleLbl="node1" presStyleIdx="3" presStyleCnt="4">
        <dgm:presLayoutVars>
          <dgm:chMax val="1"/>
          <dgm:bulletEnabled val="1"/>
        </dgm:presLayoutVars>
      </dgm:prSet>
      <dgm:spPr/>
      <dgm:t>
        <a:bodyPr/>
        <a:lstStyle/>
        <a:p>
          <a:endParaRPr lang="en-US"/>
        </a:p>
      </dgm:t>
    </dgm:pt>
    <dgm:pt modelId="{1DBD3B40-6CD7-4506-8EB2-E6B7F186E8F9}" type="pres">
      <dgm:prSet presAssocID="{B844D7A7-1FB5-47E8-BA92-D99FD423BD4A}" presName="levelTx" presStyleLbl="revTx" presStyleIdx="0" presStyleCnt="0">
        <dgm:presLayoutVars>
          <dgm:chMax val="1"/>
          <dgm:bulletEnabled val="1"/>
        </dgm:presLayoutVars>
      </dgm:prSet>
      <dgm:spPr/>
      <dgm:t>
        <a:bodyPr/>
        <a:lstStyle/>
        <a:p>
          <a:endParaRPr lang="en-US"/>
        </a:p>
      </dgm:t>
    </dgm:pt>
  </dgm:ptLst>
  <dgm:cxnLst>
    <dgm:cxn modelId="{FA1BEADC-FE16-4642-A13F-68BB0FBD1ACB}" type="presOf" srcId="{11DA7D43-D79D-4808-8FB9-4E9BBE684324}" destId="{F388A5FF-4278-4024-9C44-5DA5325F99E0}" srcOrd="1" destOrd="0" presId="urn:microsoft.com/office/officeart/2005/8/layout/pyramid1"/>
    <dgm:cxn modelId="{22473BAE-484D-40B2-81E0-4C5530669907}" type="presOf" srcId="{4945863E-3C9B-4FB5-A0C6-38E9AF481CC1}" destId="{00F05430-13EC-4E8F-9E48-038D4A885033}" srcOrd="0" destOrd="0" presId="urn:microsoft.com/office/officeart/2005/8/layout/pyramid1"/>
    <dgm:cxn modelId="{EA85CD11-3F83-4B45-8BCC-D47A255B5543}" type="presOf" srcId="{83C9C775-46F2-4D12-BC40-56637BF0B321}" destId="{CBF0F8EF-908E-4E97-A12B-3702E8454473}" srcOrd="0" destOrd="0" presId="urn:microsoft.com/office/officeart/2005/8/layout/pyramid1"/>
    <dgm:cxn modelId="{8EFA52DF-5D1C-4FE4-B698-B1EAED8EADA8}" type="presOf" srcId="{11DA7D43-D79D-4808-8FB9-4E9BBE684324}" destId="{01407087-49A7-40B9-8844-D30B7A4ED047}" srcOrd="0" destOrd="0" presId="urn:microsoft.com/office/officeart/2005/8/layout/pyramid1"/>
    <dgm:cxn modelId="{9B79FEB4-67C1-4E7C-B202-16A9375D9F2D}" srcId="{C99A2F40-E96C-4325-91F5-189214EED1C8}" destId="{B844D7A7-1FB5-47E8-BA92-D99FD423BD4A}" srcOrd="3" destOrd="0" parTransId="{ED7E9537-4045-445D-AC47-233D9EF0B93E}" sibTransId="{AF6D4643-8F1F-42AD-8AA2-6286E88104C0}"/>
    <dgm:cxn modelId="{278438EE-8CEE-4195-96B3-416DD6706A54}" type="presOf" srcId="{B844D7A7-1FB5-47E8-BA92-D99FD423BD4A}" destId="{7DB6E159-5385-4B65-AA42-5C936A2B2812}" srcOrd="0" destOrd="0" presId="urn:microsoft.com/office/officeart/2005/8/layout/pyramid1"/>
    <dgm:cxn modelId="{7928517A-FF1A-4529-8BA8-3CAF1FD5DA64}" srcId="{C99A2F40-E96C-4325-91F5-189214EED1C8}" destId="{11DA7D43-D79D-4808-8FB9-4E9BBE684324}" srcOrd="0" destOrd="0" parTransId="{D3CE23D8-A70D-43DC-A2BB-0700AF3B1643}" sibTransId="{42B02F3D-0171-493D-8B94-857D8FB4E2E3}"/>
    <dgm:cxn modelId="{84C72611-6076-470A-A9FA-793FEB802258}" srcId="{C99A2F40-E96C-4325-91F5-189214EED1C8}" destId="{83C9C775-46F2-4D12-BC40-56637BF0B321}" srcOrd="2" destOrd="0" parTransId="{752F5E68-B3CD-4D1E-BAA3-93461524F6A6}" sibTransId="{A3851B3A-61A5-4A7B-87FD-32ED3D231B0D}"/>
    <dgm:cxn modelId="{B6E88B2E-307C-49AC-8499-6BA3AD541C49}" type="presOf" srcId="{B844D7A7-1FB5-47E8-BA92-D99FD423BD4A}" destId="{1DBD3B40-6CD7-4506-8EB2-E6B7F186E8F9}" srcOrd="1" destOrd="0" presId="urn:microsoft.com/office/officeart/2005/8/layout/pyramid1"/>
    <dgm:cxn modelId="{7B5BC814-A87B-402F-98AD-0602153500B6}" type="presOf" srcId="{C99A2F40-E96C-4325-91F5-189214EED1C8}" destId="{45EDA9F0-4E28-421C-A671-5A32F624273A}" srcOrd="0" destOrd="0" presId="urn:microsoft.com/office/officeart/2005/8/layout/pyramid1"/>
    <dgm:cxn modelId="{BB356114-5EF8-432D-8A75-AA9552C3DF63}" srcId="{C99A2F40-E96C-4325-91F5-189214EED1C8}" destId="{4945863E-3C9B-4FB5-A0C6-38E9AF481CC1}" srcOrd="1" destOrd="0" parTransId="{2A332EF3-861C-4AAB-8853-D203C46ADC81}" sibTransId="{333F037B-43FC-45A5-91C1-6657CCD4E1E1}"/>
    <dgm:cxn modelId="{38754F23-C867-441F-9CEC-735D641C996B}" type="presOf" srcId="{4945863E-3C9B-4FB5-A0C6-38E9AF481CC1}" destId="{F23D433F-9E81-4923-AFEC-189594368BC5}" srcOrd="1" destOrd="0" presId="urn:microsoft.com/office/officeart/2005/8/layout/pyramid1"/>
    <dgm:cxn modelId="{91EECE86-FC60-4E13-AAFD-D4888F3D3B8C}" type="presOf" srcId="{83C9C775-46F2-4D12-BC40-56637BF0B321}" destId="{917CE257-7DFB-44A9-9BB3-6AE41CDF1CE8}" srcOrd="1" destOrd="0" presId="urn:microsoft.com/office/officeart/2005/8/layout/pyramid1"/>
    <dgm:cxn modelId="{40B58A9E-3872-42D3-9376-AB07C344FA32}" type="presParOf" srcId="{45EDA9F0-4E28-421C-A671-5A32F624273A}" destId="{6E5622D7-9CE3-43CA-9487-676F554288F2}" srcOrd="0" destOrd="0" presId="urn:microsoft.com/office/officeart/2005/8/layout/pyramid1"/>
    <dgm:cxn modelId="{72B5B7CE-E5A9-4CB7-B9AD-7F264B11BED1}" type="presParOf" srcId="{6E5622D7-9CE3-43CA-9487-676F554288F2}" destId="{01407087-49A7-40B9-8844-D30B7A4ED047}" srcOrd="0" destOrd="0" presId="urn:microsoft.com/office/officeart/2005/8/layout/pyramid1"/>
    <dgm:cxn modelId="{F29FFDBC-0228-4C91-8887-2F50256952FC}" type="presParOf" srcId="{6E5622D7-9CE3-43CA-9487-676F554288F2}" destId="{F388A5FF-4278-4024-9C44-5DA5325F99E0}" srcOrd="1" destOrd="0" presId="urn:microsoft.com/office/officeart/2005/8/layout/pyramid1"/>
    <dgm:cxn modelId="{61212E02-102E-48CA-A2FC-0ED5FA93E7C8}" type="presParOf" srcId="{45EDA9F0-4E28-421C-A671-5A32F624273A}" destId="{3262941F-B569-46A8-BAC6-D83FEAAAB946}" srcOrd="1" destOrd="0" presId="urn:microsoft.com/office/officeart/2005/8/layout/pyramid1"/>
    <dgm:cxn modelId="{2F63D68D-0571-4E95-B486-8AEE4C264466}" type="presParOf" srcId="{3262941F-B569-46A8-BAC6-D83FEAAAB946}" destId="{00F05430-13EC-4E8F-9E48-038D4A885033}" srcOrd="0" destOrd="0" presId="urn:microsoft.com/office/officeart/2005/8/layout/pyramid1"/>
    <dgm:cxn modelId="{BBCC8EB7-183D-431E-9442-9617307D6047}" type="presParOf" srcId="{3262941F-B569-46A8-BAC6-D83FEAAAB946}" destId="{F23D433F-9E81-4923-AFEC-189594368BC5}" srcOrd="1" destOrd="0" presId="urn:microsoft.com/office/officeart/2005/8/layout/pyramid1"/>
    <dgm:cxn modelId="{0CC57A05-8CC2-419C-A2C7-1FB2406D5109}" type="presParOf" srcId="{45EDA9F0-4E28-421C-A671-5A32F624273A}" destId="{01C9F24B-B9AF-49C5-ACC7-6D8F4E971868}" srcOrd="2" destOrd="0" presId="urn:microsoft.com/office/officeart/2005/8/layout/pyramid1"/>
    <dgm:cxn modelId="{FA35ACB7-EDAC-452C-86CF-55B6A0F1A486}" type="presParOf" srcId="{01C9F24B-B9AF-49C5-ACC7-6D8F4E971868}" destId="{CBF0F8EF-908E-4E97-A12B-3702E8454473}" srcOrd="0" destOrd="0" presId="urn:microsoft.com/office/officeart/2005/8/layout/pyramid1"/>
    <dgm:cxn modelId="{7B78EF62-2D4D-4CE5-820D-DC1693565C18}" type="presParOf" srcId="{01C9F24B-B9AF-49C5-ACC7-6D8F4E971868}" destId="{917CE257-7DFB-44A9-9BB3-6AE41CDF1CE8}" srcOrd="1" destOrd="0" presId="urn:microsoft.com/office/officeart/2005/8/layout/pyramid1"/>
    <dgm:cxn modelId="{656C2608-E622-49A6-BD57-D77F53FD0AEF}" type="presParOf" srcId="{45EDA9F0-4E28-421C-A671-5A32F624273A}" destId="{1ABABFCA-B4AD-4098-93F3-23C65C8CAEB0}" srcOrd="3" destOrd="0" presId="urn:microsoft.com/office/officeart/2005/8/layout/pyramid1"/>
    <dgm:cxn modelId="{B1756881-30E6-49D0-A87C-F485DEC212FD}" type="presParOf" srcId="{1ABABFCA-B4AD-4098-93F3-23C65C8CAEB0}" destId="{7DB6E159-5385-4B65-AA42-5C936A2B2812}" srcOrd="0" destOrd="0" presId="urn:microsoft.com/office/officeart/2005/8/layout/pyramid1"/>
    <dgm:cxn modelId="{4CC3719E-2AB7-4DCF-AE47-8E056C62B389}" type="presParOf" srcId="{1ABABFCA-B4AD-4098-93F3-23C65C8CAEB0}" destId="{1DBD3B40-6CD7-4506-8EB2-E6B7F186E8F9}"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C437B-4451-CE4F-A7F0-4A701362B3C6}">
      <dsp:nvSpPr>
        <dsp:cNvPr id="0" name=""/>
        <dsp:cNvSpPr/>
      </dsp:nvSpPr>
      <dsp:spPr>
        <a:xfrm>
          <a:off x="711199" y="0"/>
          <a:ext cx="4064000" cy="4064000"/>
        </a:xfrm>
        <a:prstGeom prst="triangl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3F640BC-426C-E34E-84FB-8647375A8CC9}">
      <dsp:nvSpPr>
        <dsp:cNvPr id="0" name=""/>
        <dsp:cNvSpPr/>
      </dsp:nvSpPr>
      <dsp:spPr>
        <a:xfrm>
          <a:off x="2743199" y="406573"/>
          <a:ext cx="2641600" cy="321071"/>
        </a:xfrm>
        <a:prstGeom prst="roundRect">
          <a:avLst/>
        </a:prstGeom>
        <a:solidFill>
          <a:schemeClr val="accent6">
            <a:alpha val="90000"/>
            <a:tint val="40000"/>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Capital Markets</a:t>
          </a:r>
        </a:p>
      </dsp:txBody>
      <dsp:txXfrm>
        <a:off x="2758872" y="422246"/>
        <a:ext cx="2610254" cy="289725"/>
      </dsp:txXfrm>
    </dsp:sp>
    <dsp:sp modelId="{094E27D3-5E63-CA49-8014-68DE9A8A0F67}">
      <dsp:nvSpPr>
        <dsp:cNvPr id="0" name=""/>
        <dsp:cNvSpPr/>
      </dsp:nvSpPr>
      <dsp:spPr>
        <a:xfrm>
          <a:off x="2743199" y="767779"/>
          <a:ext cx="2641600" cy="321071"/>
        </a:xfrm>
        <a:prstGeom prst="roundRect">
          <a:avLst/>
        </a:prstGeom>
        <a:solidFill>
          <a:schemeClr val="accent6">
            <a:alpha val="90000"/>
            <a:tint val="40000"/>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Private Equity</a:t>
          </a:r>
        </a:p>
      </dsp:txBody>
      <dsp:txXfrm>
        <a:off x="2758872" y="783452"/>
        <a:ext cx="2610254" cy="289725"/>
      </dsp:txXfrm>
    </dsp:sp>
    <dsp:sp modelId="{23A2352E-27E2-8247-A821-577C773052D8}">
      <dsp:nvSpPr>
        <dsp:cNvPr id="0" name=""/>
        <dsp:cNvSpPr/>
      </dsp:nvSpPr>
      <dsp:spPr>
        <a:xfrm>
          <a:off x="2743199" y="1128985"/>
          <a:ext cx="2641600" cy="321071"/>
        </a:xfrm>
        <a:prstGeom prst="roundRect">
          <a:avLst/>
        </a:prstGeom>
        <a:solidFill>
          <a:schemeClr val="accent6">
            <a:alpha val="90000"/>
            <a:tint val="40000"/>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Corporates</a:t>
          </a:r>
        </a:p>
      </dsp:txBody>
      <dsp:txXfrm>
        <a:off x="2758872" y="1144658"/>
        <a:ext cx="2610254" cy="289725"/>
      </dsp:txXfrm>
    </dsp:sp>
    <dsp:sp modelId="{52EC8BA8-04CE-B943-971A-83DAC02FBC90}">
      <dsp:nvSpPr>
        <dsp:cNvPr id="0" name=""/>
        <dsp:cNvSpPr/>
      </dsp:nvSpPr>
      <dsp:spPr>
        <a:xfrm>
          <a:off x="2743199" y="1490191"/>
          <a:ext cx="2641600" cy="321071"/>
        </a:xfrm>
        <a:prstGeom prst="roundRect">
          <a:avLst/>
        </a:prstGeom>
        <a:solidFill>
          <a:schemeClr val="accent6">
            <a:alpha val="90000"/>
            <a:tint val="40000"/>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Venture Debt</a:t>
          </a:r>
        </a:p>
      </dsp:txBody>
      <dsp:txXfrm>
        <a:off x="2758872" y="1505864"/>
        <a:ext cx="2610254" cy="289725"/>
      </dsp:txXfrm>
    </dsp:sp>
    <dsp:sp modelId="{68D4E092-61FC-984E-8BE4-4BC35FC4935D}">
      <dsp:nvSpPr>
        <dsp:cNvPr id="0" name=""/>
        <dsp:cNvSpPr/>
      </dsp:nvSpPr>
      <dsp:spPr>
        <a:xfrm>
          <a:off x="2743199" y="1851397"/>
          <a:ext cx="2641600" cy="321071"/>
        </a:xfrm>
        <a:prstGeom prst="roundRect">
          <a:avLst/>
        </a:prstGeom>
        <a:solidFill>
          <a:schemeClr val="accent6">
            <a:alpha val="90000"/>
            <a:tint val="40000"/>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Venture Capital Firms</a:t>
          </a:r>
        </a:p>
      </dsp:txBody>
      <dsp:txXfrm>
        <a:off x="2758872" y="1867070"/>
        <a:ext cx="2610254" cy="289725"/>
      </dsp:txXfrm>
    </dsp:sp>
    <dsp:sp modelId="{8ED0C7EA-D50E-5A40-B2FF-D1E8F9EBEEFA}">
      <dsp:nvSpPr>
        <dsp:cNvPr id="0" name=""/>
        <dsp:cNvSpPr/>
      </dsp:nvSpPr>
      <dsp:spPr>
        <a:xfrm>
          <a:off x="2743199" y="2212602"/>
          <a:ext cx="2641600" cy="321071"/>
        </a:xfrm>
        <a:prstGeom prst="roundRect">
          <a:avLst/>
        </a:prstGeom>
        <a:solidFill>
          <a:schemeClr val="accent6">
            <a:alpha val="90000"/>
            <a:tint val="40000"/>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Incubators/Accelerators</a:t>
          </a:r>
        </a:p>
      </dsp:txBody>
      <dsp:txXfrm>
        <a:off x="2758872" y="2228275"/>
        <a:ext cx="2610254" cy="289725"/>
      </dsp:txXfrm>
    </dsp:sp>
    <dsp:sp modelId="{0800A628-02CD-3648-9564-F06393DE8D19}">
      <dsp:nvSpPr>
        <dsp:cNvPr id="0" name=""/>
        <dsp:cNvSpPr/>
      </dsp:nvSpPr>
      <dsp:spPr>
        <a:xfrm>
          <a:off x="2743199" y="2573808"/>
          <a:ext cx="2641600" cy="321071"/>
        </a:xfrm>
        <a:prstGeom prst="roundRect">
          <a:avLst/>
        </a:prstGeom>
        <a:solidFill>
          <a:schemeClr val="accent6">
            <a:alpha val="90000"/>
            <a:tint val="40000"/>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ICOs</a:t>
          </a:r>
        </a:p>
      </dsp:txBody>
      <dsp:txXfrm>
        <a:off x="2758872" y="2589481"/>
        <a:ext cx="2610254" cy="289725"/>
      </dsp:txXfrm>
    </dsp:sp>
    <dsp:sp modelId="{5AD71808-8AE2-B641-B96B-18446EA83E56}">
      <dsp:nvSpPr>
        <dsp:cNvPr id="0" name=""/>
        <dsp:cNvSpPr/>
      </dsp:nvSpPr>
      <dsp:spPr>
        <a:xfrm>
          <a:off x="2743199" y="2935014"/>
          <a:ext cx="2641600" cy="321071"/>
        </a:xfrm>
        <a:prstGeom prst="roundRect">
          <a:avLst/>
        </a:prstGeom>
        <a:solidFill>
          <a:schemeClr val="accent6">
            <a:alpha val="90000"/>
            <a:tint val="40000"/>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Family Offices</a:t>
          </a:r>
        </a:p>
      </dsp:txBody>
      <dsp:txXfrm>
        <a:off x="2758872" y="2950687"/>
        <a:ext cx="2610254" cy="289725"/>
      </dsp:txXfrm>
    </dsp:sp>
    <dsp:sp modelId="{A7522101-7D0B-1540-9F89-0ED38AF28525}">
      <dsp:nvSpPr>
        <dsp:cNvPr id="0" name=""/>
        <dsp:cNvSpPr/>
      </dsp:nvSpPr>
      <dsp:spPr>
        <a:xfrm>
          <a:off x="2743199" y="3296220"/>
          <a:ext cx="2641600" cy="321071"/>
        </a:xfrm>
        <a:prstGeom prst="roundRect">
          <a:avLst/>
        </a:prstGeom>
        <a:solidFill>
          <a:schemeClr val="accent6">
            <a:alpha val="90000"/>
            <a:tint val="40000"/>
            <a:hueOff val="0"/>
            <a:satOff val="0"/>
            <a:lumOff val="0"/>
            <a:alphaOff val="0"/>
          </a:schemeClr>
        </a:soli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Angel Investors</a:t>
          </a:r>
        </a:p>
      </dsp:txBody>
      <dsp:txXfrm>
        <a:off x="2758872" y="3311893"/>
        <a:ext cx="2610254" cy="2897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3C9EF-AD3D-4847-A9A1-E47818CB6C7A}">
      <dsp:nvSpPr>
        <dsp:cNvPr id="0" name=""/>
        <dsp:cNvSpPr/>
      </dsp:nvSpPr>
      <dsp:spPr>
        <a:xfrm>
          <a:off x="1675275" y="841"/>
          <a:ext cx="825912" cy="82591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GB" sz="1300" kern="1200" dirty="0"/>
            <a:t>Growth</a:t>
          </a:r>
        </a:p>
      </dsp:txBody>
      <dsp:txXfrm>
        <a:off x="1796227" y="121793"/>
        <a:ext cx="584008" cy="584008"/>
      </dsp:txXfrm>
    </dsp:sp>
    <dsp:sp modelId="{0CCD07A5-6039-496B-B7E6-FF5B0C0C0A52}">
      <dsp:nvSpPr>
        <dsp:cNvPr id="0" name=""/>
        <dsp:cNvSpPr/>
      </dsp:nvSpPr>
      <dsp:spPr>
        <a:xfrm rot="2160000">
          <a:off x="2475109" y="635301"/>
          <a:ext cx="219654" cy="278745"/>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GB" sz="1100" kern="1200"/>
        </a:p>
      </dsp:txBody>
      <dsp:txXfrm>
        <a:off x="2481402" y="671684"/>
        <a:ext cx="153758" cy="167247"/>
      </dsp:txXfrm>
    </dsp:sp>
    <dsp:sp modelId="{B9B3411E-A8D9-45F9-94D9-BA7F09F14925}">
      <dsp:nvSpPr>
        <dsp:cNvPr id="0" name=""/>
        <dsp:cNvSpPr/>
      </dsp:nvSpPr>
      <dsp:spPr>
        <a:xfrm>
          <a:off x="2678743" y="729903"/>
          <a:ext cx="825912" cy="82591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GB" sz="1300" kern="1200" dirty="0"/>
            <a:t>Buyout</a:t>
          </a:r>
        </a:p>
      </dsp:txBody>
      <dsp:txXfrm>
        <a:off x="2799695" y="850855"/>
        <a:ext cx="584008" cy="584008"/>
      </dsp:txXfrm>
    </dsp:sp>
    <dsp:sp modelId="{A86BC428-CBC8-46F4-A216-AA483722E3C8}">
      <dsp:nvSpPr>
        <dsp:cNvPr id="0" name=""/>
        <dsp:cNvSpPr/>
      </dsp:nvSpPr>
      <dsp:spPr>
        <a:xfrm rot="6480000">
          <a:off x="2792148" y="1587397"/>
          <a:ext cx="219654" cy="278745"/>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GB" sz="1100" kern="1200"/>
        </a:p>
      </dsp:txBody>
      <dsp:txXfrm rot="10800000">
        <a:off x="2835277" y="1611811"/>
        <a:ext cx="153758" cy="167247"/>
      </dsp:txXfrm>
    </dsp:sp>
    <dsp:sp modelId="{3D3652E2-CA4E-415B-9480-D06112492891}">
      <dsp:nvSpPr>
        <dsp:cNvPr id="0" name=""/>
        <dsp:cNvSpPr/>
      </dsp:nvSpPr>
      <dsp:spPr>
        <a:xfrm>
          <a:off x="2295453" y="1909550"/>
          <a:ext cx="825912" cy="82591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GB" sz="1300" kern="1200" dirty="0"/>
            <a:t>Distress</a:t>
          </a:r>
        </a:p>
      </dsp:txBody>
      <dsp:txXfrm>
        <a:off x="2416405" y="2030502"/>
        <a:ext cx="584008" cy="584008"/>
      </dsp:txXfrm>
    </dsp:sp>
    <dsp:sp modelId="{75C06386-55C8-4763-B858-EA9D7698ACD5}">
      <dsp:nvSpPr>
        <dsp:cNvPr id="0" name=""/>
        <dsp:cNvSpPr/>
      </dsp:nvSpPr>
      <dsp:spPr>
        <a:xfrm rot="10800000">
          <a:off x="1984621" y="2183133"/>
          <a:ext cx="219654" cy="278745"/>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GB" sz="1100" kern="1200"/>
        </a:p>
      </dsp:txBody>
      <dsp:txXfrm rot="10800000">
        <a:off x="2050517" y="2238882"/>
        <a:ext cx="153758" cy="167247"/>
      </dsp:txXfrm>
    </dsp:sp>
    <dsp:sp modelId="{D3D9FDF5-F535-4271-8560-3829D0C32605}">
      <dsp:nvSpPr>
        <dsp:cNvPr id="0" name=""/>
        <dsp:cNvSpPr/>
      </dsp:nvSpPr>
      <dsp:spPr>
        <a:xfrm>
          <a:off x="1055098" y="1909550"/>
          <a:ext cx="825912" cy="82591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GB" sz="1300" kern="1200" dirty="0" err="1"/>
            <a:t>Mez</a:t>
          </a:r>
          <a:endParaRPr lang="en-GB" sz="1300" kern="1200" dirty="0"/>
        </a:p>
      </dsp:txBody>
      <dsp:txXfrm>
        <a:off x="1176050" y="2030502"/>
        <a:ext cx="584008" cy="584008"/>
      </dsp:txXfrm>
    </dsp:sp>
    <dsp:sp modelId="{C325007F-F4F3-400A-8C19-B041269DF376}">
      <dsp:nvSpPr>
        <dsp:cNvPr id="0" name=""/>
        <dsp:cNvSpPr/>
      </dsp:nvSpPr>
      <dsp:spPr>
        <a:xfrm rot="15120000">
          <a:off x="1168503" y="1599222"/>
          <a:ext cx="219654" cy="278745"/>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GB" sz="1100" kern="1200"/>
        </a:p>
      </dsp:txBody>
      <dsp:txXfrm rot="10800000">
        <a:off x="1211632" y="1686306"/>
        <a:ext cx="153758" cy="167247"/>
      </dsp:txXfrm>
    </dsp:sp>
    <dsp:sp modelId="{DA03B281-082D-4E88-91D3-065F28D01E49}">
      <dsp:nvSpPr>
        <dsp:cNvPr id="0" name=""/>
        <dsp:cNvSpPr/>
      </dsp:nvSpPr>
      <dsp:spPr>
        <a:xfrm>
          <a:off x="671808" y="729903"/>
          <a:ext cx="825912" cy="82591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en-GB" sz="1300" kern="1200" dirty="0"/>
            <a:t>Venture</a:t>
          </a:r>
        </a:p>
      </dsp:txBody>
      <dsp:txXfrm>
        <a:off x="792760" y="850855"/>
        <a:ext cx="584008" cy="584008"/>
      </dsp:txXfrm>
    </dsp:sp>
    <dsp:sp modelId="{93DBC68D-23D0-499B-B20C-4F1AFBAFDA94}">
      <dsp:nvSpPr>
        <dsp:cNvPr id="0" name=""/>
        <dsp:cNvSpPr/>
      </dsp:nvSpPr>
      <dsp:spPr>
        <a:xfrm rot="19440000">
          <a:off x="1471641" y="642609"/>
          <a:ext cx="219654" cy="278745"/>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GB" sz="1100" kern="1200"/>
        </a:p>
      </dsp:txBody>
      <dsp:txXfrm>
        <a:off x="1477934" y="717724"/>
        <a:ext cx="153758" cy="1672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3C9EF-AD3D-4847-A9A1-E47818CB6C7A}">
      <dsp:nvSpPr>
        <dsp:cNvPr id="0" name=""/>
        <dsp:cNvSpPr/>
      </dsp:nvSpPr>
      <dsp:spPr>
        <a:xfrm>
          <a:off x="1602740" y="233"/>
          <a:ext cx="826966" cy="826966"/>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kern="1200" dirty="0"/>
            <a:t>Global</a:t>
          </a:r>
        </a:p>
      </dsp:txBody>
      <dsp:txXfrm>
        <a:off x="1723846" y="121339"/>
        <a:ext cx="584754" cy="584754"/>
      </dsp:txXfrm>
    </dsp:sp>
    <dsp:sp modelId="{0CCD07A5-6039-496B-B7E6-FF5B0C0C0A52}">
      <dsp:nvSpPr>
        <dsp:cNvPr id="0" name=""/>
        <dsp:cNvSpPr/>
      </dsp:nvSpPr>
      <dsp:spPr>
        <a:xfrm rot="2160000">
          <a:off x="2403407" y="635082"/>
          <a:ext cx="219151" cy="279101"/>
        </a:xfrm>
        <a:prstGeom prst="rightArrow">
          <a:avLst>
            <a:gd name="adj1" fmla="val 60000"/>
            <a:gd name="adj2" fmla="val 50000"/>
          </a:avLst>
        </a:prstGeom>
        <a:gradFill rotWithShape="0">
          <a:gsLst>
            <a:gs pos="0">
              <a:schemeClr val="accent3">
                <a:tint val="60000"/>
                <a:hueOff val="0"/>
                <a:satOff val="0"/>
                <a:lumOff val="0"/>
                <a:alphaOff val="0"/>
                <a:shade val="51000"/>
                <a:satMod val="130000"/>
              </a:schemeClr>
            </a:gs>
            <a:gs pos="80000">
              <a:schemeClr val="accent3">
                <a:tint val="60000"/>
                <a:hueOff val="0"/>
                <a:satOff val="0"/>
                <a:lumOff val="0"/>
                <a:alphaOff val="0"/>
                <a:shade val="93000"/>
                <a:satMod val="130000"/>
              </a:schemeClr>
            </a:gs>
            <a:gs pos="100000">
              <a:schemeClr val="accent3">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GB" sz="1000" kern="1200"/>
        </a:p>
      </dsp:txBody>
      <dsp:txXfrm>
        <a:off x="2409685" y="671580"/>
        <a:ext cx="153406" cy="167461"/>
      </dsp:txXfrm>
    </dsp:sp>
    <dsp:sp modelId="{B9B3411E-A8D9-45F9-94D9-BA7F09F14925}">
      <dsp:nvSpPr>
        <dsp:cNvPr id="0" name=""/>
        <dsp:cNvSpPr/>
      </dsp:nvSpPr>
      <dsp:spPr>
        <a:xfrm>
          <a:off x="2606293" y="729356"/>
          <a:ext cx="826966" cy="826966"/>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kern="1200" dirty="0"/>
            <a:t>Regional</a:t>
          </a:r>
        </a:p>
      </dsp:txBody>
      <dsp:txXfrm>
        <a:off x="2727399" y="850462"/>
        <a:ext cx="584754" cy="584754"/>
      </dsp:txXfrm>
    </dsp:sp>
    <dsp:sp modelId="{A86BC428-CBC8-46F4-A216-AA483722E3C8}">
      <dsp:nvSpPr>
        <dsp:cNvPr id="0" name=""/>
        <dsp:cNvSpPr/>
      </dsp:nvSpPr>
      <dsp:spPr>
        <a:xfrm rot="6480000">
          <a:off x="2720456" y="1587264"/>
          <a:ext cx="219151" cy="279101"/>
        </a:xfrm>
        <a:prstGeom prst="rightArrow">
          <a:avLst>
            <a:gd name="adj1" fmla="val 60000"/>
            <a:gd name="adj2" fmla="val 50000"/>
          </a:avLst>
        </a:prstGeom>
        <a:gradFill rotWithShape="0">
          <a:gsLst>
            <a:gs pos="0">
              <a:schemeClr val="accent3">
                <a:tint val="60000"/>
                <a:hueOff val="0"/>
                <a:satOff val="0"/>
                <a:lumOff val="0"/>
                <a:alphaOff val="0"/>
                <a:shade val="51000"/>
                <a:satMod val="130000"/>
              </a:schemeClr>
            </a:gs>
            <a:gs pos="80000">
              <a:schemeClr val="accent3">
                <a:tint val="60000"/>
                <a:hueOff val="0"/>
                <a:satOff val="0"/>
                <a:lumOff val="0"/>
                <a:alphaOff val="0"/>
                <a:shade val="93000"/>
                <a:satMod val="130000"/>
              </a:schemeClr>
            </a:gs>
            <a:gs pos="100000">
              <a:schemeClr val="accent3">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GB" sz="1000" kern="1200"/>
        </a:p>
      </dsp:txBody>
      <dsp:txXfrm rot="10800000">
        <a:off x="2763487" y="1611820"/>
        <a:ext cx="153406" cy="167461"/>
      </dsp:txXfrm>
    </dsp:sp>
    <dsp:sp modelId="{3D3652E2-CA4E-415B-9480-D06112492891}">
      <dsp:nvSpPr>
        <dsp:cNvPr id="0" name=""/>
        <dsp:cNvSpPr/>
      </dsp:nvSpPr>
      <dsp:spPr>
        <a:xfrm>
          <a:off x="2222970" y="1909104"/>
          <a:ext cx="826966" cy="826966"/>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kern="1200" dirty="0"/>
            <a:t>Country</a:t>
          </a:r>
        </a:p>
      </dsp:txBody>
      <dsp:txXfrm>
        <a:off x="2344076" y="2030210"/>
        <a:ext cx="584754" cy="584754"/>
      </dsp:txXfrm>
    </dsp:sp>
    <dsp:sp modelId="{75C06386-55C8-4763-B858-EA9D7698ACD5}">
      <dsp:nvSpPr>
        <dsp:cNvPr id="0" name=""/>
        <dsp:cNvSpPr/>
      </dsp:nvSpPr>
      <dsp:spPr>
        <a:xfrm rot="10800000">
          <a:off x="1912850" y="2183036"/>
          <a:ext cx="219151" cy="279101"/>
        </a:xfrm>
        <a:prstGeom prst="rightArrow">
          <a:avLst>
            <a:gd name="adj1" fmla="val 60000"/>
            <a:gd name="adj2" fmla="val 50000"/>
          </a:avLst>
        </a:prstGeom>
        <a:gradFill rotWithShape="0">
          <a:gsLst>
            <a:gs pos="0">
              <a:schemeClr val="accent3">
                <a:tint val="60000"/>
                <a:hueOff val="0"/>
                <a:satOff val="0"/>
                <a:lumOff val="0"/>
                <a:alphaOff val="0"/>
                <a:shade val="51000"/>
                <a:satMod val="130000"/>
              </a:schemeClr>
            </a:gs>
            <a:gs pos="80000">
              <a:schemeClr val="accent3">
                <a:tint val="60000"/>
                <a:hueOff val="0"/>
                <a:satOff val="0"/>
                <a:lumOff val="0"/>
                <a:alphaOff val="0"/>
                <a:shade val="93000"/>
                <a:satMod val="130000"/>
              </a:schemeClr>
            </a:gs>
            <a:gs pos="100000">
              <a:schemeClr val="accent3">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GB" sz="1000" kern="1200"/>
        </a:p>
      </dsp:txBody>
      <dsp:txXfrm rot="10800000">
        <a:off x="1978595" y="2238856"/>
        <a:ext cx="153406" cy="167461"/>
      </dsp:txXfrm>
    </dsp:sp>
    <dsp:sp modelId="{D3D9FDF5-F535-4271-8560-3829D0C32605}">
      <dsp:nvSpPr>
        <dsp:cNvPr id="0" name=""/>
        <dsp:cNvSpPr/>
      </dsp:nvSpPr>
      <dsp:spPr>
        <a:xfrm>
          <a:off x="982510" y="1909104"/>
          <a:ext cx="826966" cy="826966"/>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kern="1200" dirty="0"/>
            <a:t>Sector</a:t>
          </a:r>
        </a:p>
      </dsp:txBody>
      <dsp:txXfrm>
        <a:off x="1103616" y="2030210"/>
        <a:ext cx="584754" cy="584754"/>
      </dsp:txXfrm>
    </dsp:sp>
    <dsp:sp modelId="{C325007F-F4F3-400A-8C19-B041269DF376}">
      <dsp:nvSpPr>
        <dsp:cNvPr id="0" name=""/>
        <dsp:cNvSpPr/>
      </dsp:nvSpPr>
      <dsp:spPr>
        <a:xfrm rot="15120000">
          <a:off x="1096673" y="1599062"/>
          <a:ext cx="219151" cy="279101"/>
        </a:xfrm>
        <a:prstGeom prst="rightArrow">
          <a:avLst>
            <a:gd name="adj1" fmla="val 60000"/>
            <a:gd name="adj2" fmla="val 50000"/>
          </a:avLst>
        </a:prstGeom>
        <a:gradFill rotWithShape="0">
          <a:gsLst>
            <a:gs pos="0">
              <a:schemeClr val="accent3">
                <a:tint val="60000"/>
                <a:hueOff val="0"/>
                <a:satOff val="0"/>
                <a:lumOff val="0"/>
                <a:alphaOff val="0"/>
                <a:shade val="51000"/>
                <a:satMod val="130000"/>
              </a:schemeClr>
            </a:gs>
            <a:gs pos="80000">
              <a:schemeClr val="accent3">
                <a:tint val="60000"/>
                <a:hueOff val="0"/>
                <a:satOff val="0"/>
                <a:lumOff val="0"/>
                <a:alphaOff val="0"/>
                <a:shade val="93000"/>
                <a:satMod val="130000"/>
              </a:schemeClr>
            </a:gs>
            <a:gs pos="100000">
              <a:schemeClr val="accent3">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GB" sz="1000" kern="1200"/>
        </a:p>
      </dsp:txBody>
      <dsp:txXfrm rot="10800000">
        <a:off x="1139704" y="1686146"/>
        <a:ext cx="153406" cy="167461"/>
      </dsp:txXfrm>
    </dsp:sp>
    <dsp:sp modelId="{DA03B281-082D-4E88-91D3-065F28D01E49}">
      <dsp:nvSpPr>
        <dsp:cNvPr id="0" name=""/>
        <dsp:cNvSpPr/>
      </dsp:nvSpPr>
      <dsp:spPr>
        <a:xfrm>
          <a:off x="599187" y="729356"/>
          <a:ext cx="826966" cy="826966"/>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kern="1200" dirty="0"/>
            <a:t>Control</a:t>
          </a:r>
        </a:p>
      </dsp:txBody>
      <dsp:txXfrm>
        <a:off x="720293" y="850462"/>
        <a:ext cx="584754" cy="584754"/>
      </dsp:txXfrm>
    </dsp:sp>
    <dsp:sp modelId="{93DBC68D-23D0-499B-B20C-4F1AFBAFDA94}">
      <dsp:nvSpPr>
        <dsp:cNvPr id="0" name=""/>
        <dsp:cNvSpPr/>
      </dsp:nvSpPr>
      <dsp:spPr>
        <a:xfrm rot="19440000">
          <a:off x="1399854" y="642373"/>
          <a:ext cx="219151" cy="279101"/>
        </a:xfrm>
        <a:prstGeom prst="rightArrow">
          <a:avLst>
            <a:gd name="adj1" fmla="val 60000"/>
            <a:gd name="adj2" fmla="val 50000"/>
          </a:avLst>
        </a:prstGeom>
        <a:gradFill rotWithShape="0">
          <a:gsLst>
            <a:gs pos="0">
              <a:schemeClr val="accent3">
                <a:tint val="60000"/>
                <a:hueOff val="0"/>
                <a:satOff val="0"/>
                <a:lumOff val="0"/>
                <a:alphaOff val="0"/>
                <a:shade val="51000"/>
                <a:satMod val="130000"/>
              </a:schemeClr>
            </a:gs>
            <a:gs pos="80000">
              <a:schemeClr val="accent3">
                <a:tint val="60000"/>
                <a:hueOff val="0"/>
                <a:satOff val="0"/>
                <a:lumOff val="0"/>
                <a:alphaOff val="0"/>
                <a:shade val="93000"/>
                <a:satMod val="130000"/>
              </a:schemeClr>
            </a:gs>
            <a:gs pos="100000">
              <a:schemeClr val="accent3">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GB" sz="1000" kern="1200"/>
        </a:p>
      </dsp:txBody>
      <dsp:txXfrm>
        <a:off x="1406132" y="717515"/>
        <a:ext cx="153406" cy="1674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3C9EF-AD3D-4847-A9A1-E47818CB6C7A}">
      <dsp:nvSpPr>
        <dsp:cNvPr id="0" name=""/>
        <dsp:cNvSpPr/>
      </dsp:nvSpPr>
      <dsp:spPr>
        <a:xfrm>
          <a:off x="1197730" y="501"/>
          <a:ext cx="844898" cy="844898"/>
        </a:xfrm>
        <a:prstGeom prst="ellipse">
          <a:avLst/>
        </a:prstGeom>
        <a:solidFill>
          <a:srgbClr val="92D05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GB" sz="1000" kern="1200" dirty="0"/>
            <a:t>Partner-</a:t>
          </a:r>
        </a:p>
        <a:p>
          <a:pPr lvl="0" algn="ctr" defTabSz="444500">
            <a:lnSpc>
              <a:spcPct val="90000"/>
            </a:lnSpc>
            <a:spcBef>
              <a:spcPct val="0"/>
            </a:spcBef>
            <a:spcAft>
              <a:spcPct val="35000"/>
            </a:spcAft>
          </a:pPr>
          <a:r>
            <a:rPr lang="en-GB" sz="1000" kern="1200" dirty="0"/>
            <a:t>ship</a:t>
          </a:r>
        </a:p>
      </dsp:txBody>
      <dsp:txXfrm>
        <a:off x="1321462" y="124233"/>
        <a:ext cx="597434" cy="597434"/>
      </dsp:txXfrm>
    </dsp:sp>
    <dsp:sp modelId="{0CCD07A5-6039-496B-B7E6-FF5B0C0C0A52}">
      <dsp:nvSpPr>
        <dsp:cNvPr id="0" name=""/>
        <dsp:cNvSpPr/>
      </dsp:nvSpPr>
      <dsp:spPr>
        <a:xfrm rot="3600000">
          <a:off x="1821879" y="824032"/>
          <a:ext cx="224362" cy="285153"/>
        </a:xfrm>
        <a:prstGeom prst="rightArrow">
          <a:avLst>
            <a:gd name="adj1" fmla="val 60000"/>
            <a:gd name="adj2" fmla="val 50000"/>
          </a:avLst>
        </a:prstGeom>
        <a:solidFill>
          <a:srgbClr val="C1E2B4"/>
        </a:soli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GB" sz="800" kern="1200"/>
        </a:p>
      </dsp:txBody>
      <dsp:txXfrm>
        <a:off x="1838706" y="851917"/>
        <a:ext cx="157053" cy="171091"/>
      </dsp:txXfrm>
    </dsp:sp>
    <dsp:sp modelId="{B9B3411E-A8D9-45F9-94D9-BA7F09F14925}">
      <dsp:nvSpPr>
        <dsp:cNvPr id="0" name=""/>
        <dsp:cNvSpPr/>
      </dsp:nvSpPr>
      <dsp:spPr>
        <a:xfrm>
          <a:off x="1831842" y="1098815"/>
          <a:ext cx="844898" cy="844898"/>
        </a:xfrm>
        <a:prstGeom prst="ellipse">
          <a:avLst/>
        </a:prstGeom>
        <a:solidFill>
          <a:srgbClr val="92D05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GB" sz="1000" kern="1200" dirty="0"/>
            <a:t>Dictator</a:t>
          </a:r>
        </a:p>
      </dsp:txBody>
      <dsp:txXfrm>
        <a:off x="1955574" y="1222547"/>
        <a:ext cx="597434" cy="597434"/>
      </dsp:txXfrm>
    </dsp:sp>
    <dsp:sp modelId="{A86BC428-CBC8-46F4-A216-AA483722E3C8}">
      <dsp:nvSpPr>
        <dsp:cNvPr id="0" name=""/>
        <dsp:cNvSpPr/>
      </dsp:nvSpPr>
      <dsp:spPr>
        <a:xfrm rot="10800000">
          <a:off x="1514348" y="1378688"/>
          <a:ext cx="224362" cy="285153"/>
        </a:xfrm>
        <a:prstGeom prst="rightArrow">
          <a:avLst>
            <a:gd name="adj1" fmla="val 60000"/>
            <a:gd name="adj2" fmla="val 50000"/>
          </a:avLst>
        </a:prstGeom>
        <a:solidFill>
          <a:srgbClr val="C1E2B4"/>
        </a:soli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GB" sz="800" kern="1200"/>
        </a:p>
      </dsp:txBody>
      <dsp:txXfrm rot="10800000">
        <a:off x="1581657" y="1435719"/>
        <a:ext cx="157053" cy="171091"/>
      </dsp:txXfrm>
    </dsp:sp>
    <dsp:sp modelId="{D3D9FDF5-F535-4271-8560-3829D0C32605}">
      <dsp:nvSpPr>
        <dsp:cNvPr id="0" name=""/>
        <dsp:cNvSpPr/>
      </dsp:nvSpPr>
      <dsp:spPr>
        <a:xfrm>
          <a:off x="563618" y="1098815"/>
          <a:ext cx="844898" cy="844898"/>
        </a:xfrm>
        <a:prstGeom prst="ellipse">
          <a:avLst/>
        </a:prstGeom>
        <a:solidFill>
          <a:srgbClr val="92D05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GB" sz="1000" kern="1200" dirty="0"/>
            <a:t>Corporate</a:t>
          </a:r>
        </a:p>
      </dsp:txBody>
      <dsp:txXfrm>
        <a:off x="687350" y="1222547"/>
        <a:ext cx="597434" cy="597434"/>
      </dsp:txXfrm>
    </dsp:sp>
    <dsp:sp modelId="{C325007F-F4F3-400A-8C19-B041269DF376}">
      <dsp:nvSpPr>
        <dsp:cNvPr id="0" name=""/>
        <dsp:cNvSpPr/>
      </dsp:nvSpPr>
      <dsp:spPr>
        <a:xfrm rot="18000000">
          <a:off x="1187767" y="835030"/>
          <a:ext cx="224362" cy="285153"/>
        </a:xfrm>
        <a:prstGeom prst="rightArrow">
          <a:avLst>
            <a:gd name="adj1" fmla="val 60000"/>
            <a:gd name="adj2" fmla="val 50000"/>
          </a:avLst>
        </a:prstGeom>
        <a:solidFill>
          <a:srgbClr val="C1E2B4"/>
        </a:soli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GB" sz="800" kern="1200"/>
        </a:p>
      </dsp:txBody>
      <dsp:txXfrm>
        <a:off x="1204594" y="921207"/>
        <a:ext cx="157053" cy="1710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3C9EF-AD3D-4847-A9A1-E47818CB6C7A}">
      <dsp:nvSpPr>
        <dsp:cNvPr id="0" name=""/>
        <dsp:cNvSpPr/>
      </dsp:nvSpPr>
      <dsp:spPr>
        <a:xfrm>
          <a:off x="1161832" y="126"/>
          <a:ext cx="844687" cy="844687"/>
        </a:xfrm>
        <a:prstGeom prst="ellipse">
          <a:avLst/>
        </a:prstGeom>
        <a:solidFill>
          <a:srgbClr val="FFC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GB" sz="1000" kern="1200" dirty="0"/>
            <a:t>Direct</a:t>
          </a:r>
        </a:p>
      </dsp:txBody>
      <dsp:txXfrm>
        <a:off x="1285534" y="123828"/>
        <a:ext cx="597283" cy="597283"/>
      </dsp:txXfrm>
    </dsp:sp>
    <dsp:sp modelId="{0CCD07A5-6039-496B-B7E6-FF5B0C0C0A52}">
      <dsp:nvSpPr>
        <dsp:cNvPr id="0" name=""/>
        <dsp:cNvSpPr/>
      </dsp:nvSpPr>
      <dsp:spPr>
        <a:xfrm rot="3600000">
          <a:off x="1785793" y="824050"/>
          <a:ext cx="225062" cy="285082"/>
        </a:xfrm>
        <a:prstGeom prst="rightArrow">
          <a:avLst>
            <a:gd name="adj1" fmla="val 60000"/>
            <a:gd name="adj2" fmla="val 50000"/>
          </a:avLst>
        </a:prstGeom>
        <a:solidFill>
          <a:srgbClr val="FFFFCC"/>
        </a:soli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GB" sz="800" kern="1200"/>
        </a:p>
      </dsp:txBody>
      <dsp:txXfrm>
        <a:off x="1802673" y="851829"/>
        <a:ext cx="157543" cy="171050"/>
      </dsp:txXfrm>
    </dsp:sp>
    <dsp:sp modelId="{B9B3411E-A8D9-45F9-94D9-BA7F09F14925}">
      <dsp:nvSpPr>
        <dsp:cNvPr id="0" name=""/>
        <dsp:cNvSpPr/>
      </dsp:nvSpPr>
      <dsp:spPr>
        <a:xfrm>
          <a:off x="1796498" y="1099401"/>
          <a:ext cx="844687" cy="844687"/>
        </a:xfrm>
        <a:prstGeom prst="ellipse">
          <a:avLst/>
        </a:prstGeom>
        <a:solidFill>
          <a:srgbClr val="FFC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GB" sz="1000" kern="1200" dirty="0"/>
            <a:t>Secondary</a:t>
          </a:r>
        </a:p>
      </dsp:txBody>
      <dsp:txXfrm>
        <a:off x="1920200" y="1223103"/>
        <a:ext cx="597283" cy="597283"/>
      </dsp:txXfrm>
    </dsp:sp>
    <dsp:sp modelId="{A86BC428-CBC8-46F4-A216-AA483722E3C8}">
      <dsp:nvSpPr>
        <dsp:cNvPr id="0" name=""/>
        <dsp:cNvSpPr/>
      </dsp:nvSpPr>
      <dsp:spPr>
        <a:xfrm rot="10800000">
          <a:off x="1478014" y="1379204"/>
          <a:ext cx="225062" cy="285082"/>
        </a:xfrm>
        <a:prstGeom prst="rightArrow">
          <a:avLst>
            <a:gd name="adj1" fmla="val 60000"/>
            <a:gd name="adj2" fmla="val 50000"/>
          </a:avLst>
        </a:prstGeom>
        <a:solidFill>
          <a:srgbClr val="FFFFCC"/>
        </a:soli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GB" sz="800" kern="1200"/>
        </a:p>
      </dsp:txBody>
      <dsp:txXfrm rot="10800000">
        <a:off x="1545533" y="1436220"/>
        <a:ext cx="157543" cy="171050"/>
      </dsp:txXfrm>
    </dsp:sp>
    <dsp:sp modelId="{D3D9FDF5-F535-4271-8560-3829D0C32605}">
      <dsp:nvSpPr>
        <dsp:cNvPr id="0" name=""/>
        <dsp:cNvSpPr/>
      </dsp:nvSpPr>
      <dsp:spPr>
        <a:xfrm>
          <a:off x="527165" y="1099401"/>
          <a:ext cx="844687" cy="844687"/>
        </a:xfrm>
        <a:prstGeom prst="ellipse">
          <a:avLst/>
        </a:prstGeom>
        <a:solidFill>
          <a:srgbClr val="FFC000"/>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90000"/>
            </a:lnSpc>
            <a:spcBef>
              <a:spcPct val="0"/>
            </a:spcBef>
            <a:spcAft>
              <a:spcPct val="35000"/>
            </a:spcAft>
          </a:pPr>
          <a:r>
            <a:rPr lang="en-GB" sz="1000" kern="1200" dirty="0"/>
            <a:t>Fund-of- Fund</a:t>
          </a:r>
        </a:p>
      </dsp:txBody>
      <dsp:txXfrm>
        <a:off x="650867" y="1223103"/>
        <a:ext cx="597283" cy="597283"/>
      </dsp:txXfrm>
    </dsp:sp>
    <dsp:sp modelId="{C325007F-F4F3-400A-8C19-B041269DF376}">
      <dsp:nvSpPr>
        <dsp:cNvPr id="0" name=""/>
        <dsp:cNvSpPr/>
      </dsp:nvSpPr>
      <dsp:spPr>
        <a:xfrm rot="18000000">
          <a:off x="1151126" y="835083"/>
          <a:ext cx="225062" cy="285082"/>
        </a:xfrm>
        <a:prstGeom prst="rightArrow">
          <a:avLst>
            <a:gd name="adj1" fmla="val 60000"/>
            <a:gd name="adj2" fmla="val 50000"/>
          </a:avLst>
        </a:prstGeom>
        <a:solidFill>
          <a:srgbClr val="FFFFCC"/>
        </a:soli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GB" sz="800" kern="1200"/>
        </a:p>
      </dsp:txBody>
      <dsp:txXfrm>
        <a:off x="1168006" y="921336"/>
        <a:ext cx="157543" cy="1710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74C8F-A88F-44C8-B4C3-BC10D66D9E32}">
      <dsp:nvSpPr>
        <dsp:cNvPr id="0" name=""/>
        <dsp:cNvSpPr/>
      </dsp:nvSpPr>
      <dsp:spPr>
        <a:xfrm>
          <a:off x="6304279" y="1066793"/>
          <a:ext cx="2230120" cy="3718550"/>
        </a:xfrm>
        <a:prstGeom prst="wedgeRectCallout">
          <a:avLst>
            <a:gd name="adj1" fmla="val 0"/>
            <a:gd name="adj2" fmla="val 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50800" tIns="50800" rIns="50800" bIns="50800" numCol="1" spcCol="1270" anchor="t" anchorCtr="0">
          <a:noAutofit/>
        </a:bodyPr>
        <a:lstStyle/>
        <a:p>
          <a:pPr lvl="0" algn="l" defTabSz="711200">
            <a:lnSpc>
              <a:spcPct val="90000"/>
            </a:lnSpc>
            <a:spcBef>
              <a:spcPct val="0"/>
            </a:spcBef>
            <a:spcAft>
              <a:spcPct val="35000"/>
            </a:spcAft>
          </a:pPr>
          <a:r>
            <a:rPr lang="en-US" altLang="zh-TW" sz="1600" kern="1200" dirty="0"/>
            <a:t>The acquisition of control over a business either through the purchase of shares or the assets and trading liabilities of the business. Types include:</a:t>
          </a:r>
          <a:endParaRPr lang="de-DE" sz="1600" kern="1200" dirty="0"/>
        </a:p>
        <a:p>
          <a:pPr marL="177800" lvl="1" indent="-177800" algn="l" defTabSz="622300">
            <a:lnSpc>
              <a:spcPct val="90000"/>
            </a:lnSpc>
            <a:spcBef>
              <a:spcPct val="0"/>
            </a:spcBef>
            <a:spcAft>
              <a:spcPct val="15000"/>
            </a:spcAft>
            <a:buChar char="••"/>
          </a:pPr>
          <a:r>
            <a:rPr lang="en-US" altLang="zh-TW" sz="1400" kern="1200" dirty="0"/>
            <a:t>Management Buyout (MBO)</a:t>
          </a:r>
        </a:p>
        <a:p>
          <a:pPr marL="177800" lvl="1" indent="-177800" algn="l" defTabSz="622300">
            <a:lnSpc>
              <a:spcPct val="90000"/>
            </a:lnSpc>
            <a:spcBef>
              <a:spcPct val="0"/>
            </a:spcBef>
            <a:spcAft>
              <a:spcPct val="15000"/>
            </a:spcAft>
            <a:buChar char="••"/>
          </a:pPr>
          <a:r>
            <a:rPr lang="en-US" altLang="zh-TW" sz="1400" kern="1200" dirty="0"/>
            <a:t>Leveraged Buyout (LBO)</a:t>
          </a:r>
        </a:p>
        <a:p>
          <a:pPr marL="177800" lvl="1" indent="-177800" algn="l" defTabSz="622300">
            <a:lnSpc>
              <a:spcPct val="90000"/>
            </a:lnSpc>
            <a:spcBef>
              <a:spcPct val="0"/>
            </a:spcBef>
            <a:spcAft>
              <a:spcPct val="15000"/>
            </a:spcAft>
            <a:buChar char="••"/>
          </a:pPr>
          <a:r>
            <a:rPr lang="en-US" altLang="zh-TW" sz="1400" kern="1200" dirty="0"/>
            <a:t>Management Buy In (MBI) </a:t>
          </a:r>
        </a:p>
        <a:p>
          <a:pPr marL="177800" lvl="1" indent="-177800" algn="l" defTabSz="622300">
            <a:lnSpc>
              <a:spcPct val="90000"/>
            </a:lnSpc>
            <a:spcBef>
              <a:spcPct val="0"/>
            </a:spcBef>
            <a:spcAft>
              <a:spcPct val="15000"/>
            </a:spcAft>
            <a:buChar char="••"/>
          </a:pPr>
          <a:r>
            <a:rPr lang="en-US" altLang="zh-TW" sz="1400" kern="1200" dirty="0"/>
            <a:t>or a combination of all three</a:t>
          </a:r>
        </a:p>
      </dsp:txBody>
      <dsp:txXfrm>
        <a:off x="6587363" y="1066793"/>
        <a:ext cx="1947036" cy="3718550"/>
      </dsp:txXfrm>
    </dsp:sp>
    <dsp:sp modelId="{48F543C7-D37A-45F3-ADD6-B1D1D2171654}">
      <dsp:nvSpPr>
        <dsp:cNvPr id="0" name=""/>
        <dsp:cNvSpPr/>
      </dsp:nvSpPr>
      <dsp:spPr>
        <a:xfrm>
          <a:off x="6304295" y="76202"/>
          <a:ext cx="2230104" cy="1005840"/>
        </a:xfrm>
        <a:prstGeom prst="rect">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800100">
            <a:lnSpc>
              <a:spcPct val="90000"/>
            </a:lnSpc>
            <a:spcBef>
              <a:spcPct val="0"/>
            </a:spcBef>
            <a:spcAft>
              <a:spcPct val="35000"/>
            </a:spcAft>
          </a:pPr>
          <a:r>
            <a:rPr lang="en-US" sz="1800" b="1" kern="1200" dirty="0"/>
            <a:t>Buyouts</a:t>
          </a:r>
          <a:endParaRPr lang="de-DE" sz="1800" b="1" kern="1200" dirty="0"/>
        </a:p>
      </dsp:txBody>
      <dsp:txXfrm>
        <a:off x="6304295" y="76202"/>
        <a:ext cx="2230104" cy="1005840"/>
      </dsp:txXfrm>
    </dsp:sp>
    <dsp:sp modelId="{FC9EECF4-EF32-415C-8ADE-4F28D059008E}">
      <dsp:nvSpPr>
        <dsp:cNvPr id="0" name=""/>
        <dsp:cNvSpPr/>
      </dsp:nvSpPr>
      <dsp:spPr>
        <a:xfrm>
          <a:off x="4707943" y="1066785"/>
          <a:ext cx="1584185" cy="3567198"/>
        </a:xfrm>
        <a:prstGeom prst="wedgeRectCallout">
          <a:avLst>
            <a:gd name="adj1" fmla="val 62500"/>
            <a:gd name="adj2" fmla="val 20830"/>
          </a:avLst>
        </a:prstGeom>
        <a:solidFill>
          <a:schemeClr val="accent1">
            <a:tint val="50000"/>
            <a:hueOff val="14098"/>
            <a:satOff val="-661"/>
            <a:lumOff val="2825"/>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50800" tIns="50800" rIns="50800" bIns="50800" numCol="1" spcCol="1270" anchor="t" anchorCtr="0">
          <a:noAutofit/>
        </a:bodyPr>
        <a:lstStyle/>
        <a:p>
          <a:pPr lvl="0" algn="l" defTabSz="711200">
            <a:lnSpc>
              <a:spcPct val="90000"/>
            </a:lnSpc>
            <a:spcBef>
              <a:spcPct val="0"/>
            </a:spcBef>
            <a:spcAft>
              <a:spcPct val="35000"/>
            </a:spcAft>
          </a:pPr>
          <a:r>
            <a:rPr lang="en-US" altLang="zh-TW" sz="1600" kern="1200" dirty="0"/>
            <a:t>Covers need to restructure financing  in preparation for listing on the stock exchange. </a:t>
          </a:r>
        </a:p>
        <a:p>
          <a:pPr lvl="0" algn="l" defTabSz="711200">
            <a:lnSpc>
              <a:spcPct val="90000"/>
            </a:lnSpc>
            <a:spcBef>
              <a:spcPct val="0"/>
            </a:spcBef>
            <a:spcAft>
              <a:spcPct val="35000"/>
            </a:spcAft>
          </a:pPr>
          <a:r>
            <a:rPr lang="en-US" altLang="zh-TW" sz="1600" kern="1200" dirty="0"/>
            <a:t>Also an endorsement by a reputable venture capital firm will attract greater investor interest</a:t>
          </a:r>
          <a:endParaRPr lang="de-DE" sz="1600" kern="1200" dirty="0"/>
        </a:p>
      </dsp:txBody>
      <dsp:txXfrm>
        <a:off x="4909033" y="1066785"/>
        <a:ext cx="1383094" cy="3567198"/>
      </dsp:txXfrm>
    </dsp:sp>
    <dsp:sp modelId="{09F1FAE7-4134-4564-82B3-8E25EC8C6EB3}">
      <dsp:nvSpPr>
        <dsp:cNvPr id="0" name=""/>
        <dsp:cNvSpPr/>
      </dsp:nvSpPr>
      <dsp:spPr>
        <a:xfrm>
          <a:off x="4707943" y="174701"/>
          <a:ext cx="1584185" cy="880110"/>
        </a:xfrm>
        <a:prstGeom prst="rect">
          <a:avLst/>
        </a:prstGeom>
        <a:gradFill rotWithShape="0">
          <a:gsLst>
            <a:gs pos="0">
              <a:schemeClr val="accent1">
                <a:shade val="80000"/>
                <a:hueOff val="76561"/>
                <a:satOff val="-1098"/>
                <a:lumOff val="6404"/>
                <a:alphaOff val="0"/>
                <a:shade val="51000"/>
                <a:satMod val="130000"/>
              </a:schemeClr>
            </a:gs>
            <a:gs pos="80000">
              <a:schemeClr val="accent1">
                <a:shade val="80000"/>
                <a:hueOff val="76561"/>
                <a:satOff val="-1098"/>
                <a:lumOff val="6404"/>
                <a:alphaOff val="0"/>
                <a:shade val="93000"/>
                <a:satMod val="130000"/>
              </a:schemeClr>
            </a:gs>
            <a:gs pos="100000">
              <a:schemeClr val="accent1">
                <a:shade val="80000"/>
                <a:hueOff val="76561"/>
                <a:satOff val="-1098"/>
                <a:lumOff val="640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800100">
            <a:lnSpc>
              <a:spcPct val="90000"/>
            </a:lnSpc>
            <a:spcBef>
              <a:spcPct val="0"/>
            </a:spcBef>
            <a:spcAft>
              <a:spcPct val="35000"/>
            </a:spcAft>
          </a:pPr>
          <a:r>
            <a:rPr lang="en-US" sz="1800" b="1" kern="1200" dirty="0"/>
            <a:t>Mezzanine</a:t>
          </a:r>
          <a:endParaRPr lang="de-DE" sz="1800" b="1" kern="1200" dirty="0"/>
        </a:p>
      </dsp:txBody>
      <dsp:txXfrm>
        <a:off x="4707943" y="174701"/>
        <a:ext cx="1584185" cy="880110"/>
      </dsp:txXfrm>
    </dsp:sp>
    <dsp:sp modelId="{7868A13A-1286-4EA2-8F08-3B4B4B3D07AA}">
      <dsp:nvSpPr>
        <dsp:cNvPr id="0" name=""/>
        <dsp:cNvSpPr/>
      </dsp:nvSpPr>
      <dsp:spPr>
        <a:xfrm>
          <a:off x="3114046" y="1066798"/>
          <a:ext cx="1584185" cy="3185153"/>
        </a:xfrm>
        <a:prstGeom prst="wedgeRectCallout">
          <a:avLst>
            <a:gd name="adj1" fmla="val 62500"/>
            <a:gd name="adj2" fmla="val 20830"/>
          </a:avLst>
        </a:prstGeom>
        <a:solidFill>
          <a:schemeClr val="accent1">
            <a:tint val="50000"/>
            <a:hueOff val="28195"/>
            <a:satOff val="-1322"/>
            <a:lumOff val="565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50800" tIns="50800" rIns="50800" bIns="50800" numCol="1" spcCol="1270" anchor="t" anchorCtr="0">
          <a:noAutofit/>
        </a:bodyPr>
        <a:lstStyle/>
        <a:p>
          <a:pPr lvl="0" algn="l" defTabSz="711200">
            <a:lnSpc>
              <a:spcPct val="90000"/>
            </a:lnSpc>
            <a:spcBef>
              <a:spcPct val="0"/>
            </a:spcBef>
            <a:spcAft>
              <a:spcPct val="35000"/>
            </a:spcAft>
          </a:pPr>
          <a:r>
            <a:rPr lang="en-US" altLang="zh-TW" sz="1600" kern="1200" dirty="0"/>
            <a:t>Additional funds for further business expansion (e.g. additional markets or additional product/service offerings)</a:t>
          </a:r>
          <a:endParaRPr lang="de-DE" sz="1600" kern="1200" dirty="0"/>
        </a:p>
      </dsp:txBody>
      <dsp:txXfrm>
        <a:off x="3315137" y="1066798"/>
        <a:ext cx="1383094" cy="3185153"/>
      </dsp:txXfrm>
    </dsp:sp>
    <dsp:sp modelId="{59FE01CE-B00D-43B3-AA2A-89385883DCF4}">
      <dsp:nvSpPr>
        <dsp:cNvPr id="0" name=""/>
        <dsp:cNvSpPr/>
      </dsp:nvSpPr>
      <dsp:spPr>
        <a:xfrm>
          <a:off x="3114046" y="316447"/>
          <a:ext cx="1584185" cy="754380"/>
        </a:xfrm>
        <a:prstGeom prst="rect">
          <a:avLst/>
        </a:prstGeom>
        <a:gradFill rotWithShape="0">
          <a:gsLst>
            <a:gs pos="0">
              <a:schemeClr val="accent1">
                <a:shade val="80000"/>
                <a:hueOff val="153123"/>
                <a:satOff val="-2196"/>
                <a:lumOff val="12807"/>
                <a:alphaOff val="0"/>
                <a:shade val="51000"/>
                <a:satMod val="130000"/>
              </a:schemeClr>
            </a:gs>
            <a:gs pos="80000">
              <a:schemeClr val="accent1">
                <a:shade val="80000"/>
                <a:hueOff val="153123"/>
                <a:satOff val="-2196"/>
                <a:lumOff val="12807"/>
                <a:alphaOff val="0"/>
                <a:shade val="93000"/>
                <a:satMod val="130000"/>
              </a:schemeClr>
            </a:gs>
            <a:gs pos="100000">
              <a:schemeClr val="accent1">
                <a:shade val="80000"/>
                <a:hueOff val="153123"/>
                <a:satOff val="-2196"/>
                <a:lumOff val="1280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800100">
            <a:lnSpc>
              <a:spcPct val="90000"/>
            </a:lnSpc>
            <a:spcBef>
              <a:spcPct val="0"/>
            </a:spcBef>
            <a:spcAft>
              <a:spcPct val="35000"/>
            </a:spcAft>
          </a:pPr>
          <a:r>
            <a:rPr lang="en-US" sz="1800" b="1" kern="1200" dirty="0"/>
            <a:t>Expansion</a:t>
          </a:r>
          <a:endParaRPr lang="de-DE" sz="1800" b="1" kern="1200" dirty="0"/>
        </a:p>
      </dsp:txBody>
      <dsp:txXfrm>
        <a:off x="3114046" y="316447"/>
        <a:ext cx="1584185" cy="754380"/>
      </dsp:txXfrm>
    </dsp:sp>
    <dsp:sp modelId="{77C6DB01-B1D6-4941-9BBE-81AB8EE77F5F}">
      <dsp:nvSpPr>
        <dsp:cNvPr id="0" name=""/>
        <dsp:cNvSpPr/>
      </dsp:nvSpPr>
      <dsp:spPr>
        <a:xfrm>
          <a:off x="1513845" y="1066808"/>
          <a:ext cx="1584185" cy="2979413"/>
        </a:xfrm>
        <a:prstGeom prst="wedgeRectCallout">
          <a:avLst>
            <a:gd name="adj1" fmla="val 62500"/>
            <a:gd name="adj2" fmla="val 20830"/>
          </a:avLst>
        </a:prstGeom>
        <a:solidFill>
          <a:schemeClr val="accent1">
            <a:tint val="50000"/>
            <a:hueOff val="42293"/>
            <a:satOff val="-1984"/>
            <a:lumOff val="8474"/>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50800" tIns="50800" rIns="50800" bIns="50800" numCol="1" spcCol="1270" anchor="t" anchorCtr="0">
          <a:noAutofit/>
        </a:bodyPr>
        <a:lstStyle/>
        <a:p>
          <a:pPr lvl="0" algn="l" defTabSz="711200">
            <a:lnSpc>
              <a:spcPct val="90000"/>
            </a:lnSpc>
            <a:spcBef>
              <a:spcPct val="0"/>
            </a:spcBef>
            <a:spcAft>
              <a:spcPct val="35000"/>
            </a:spcAft>
          </a:pPr>
          <a:r>
            <a:rPr lang="en-US" altLang="zh-TW" sz="1600" kern="1200" dirty="0"/>
            <a:t>The service or product is produced at this stage, but it but needs additional funds to sell commercially in a larger scale</a:t>
          </a:r>
          <a:endParaRPr lang="de-DE" sz="1600" kern="1200" dirty="0"/>
        </a:p>
      </dsp:txBody>
      <dsp:txXfrm>
        <a:off x="1714936" y="1066808"/>
        <a:ext cx="1383094" cy="2979413"/>
      </dsp:txXfrm>
    </dsp:sp>
    <dsp:sp modelId="{768EEA79-1703-4CB8-853B-8CBC10DEEE63}">
      <dsp:nvSpPr>
        <dsp:cNvPr id="0" name=""/>
        <dsp:cNvSpPr/>
      </dsp:nvSpPr>
      <dsp:spPr>
        <a:xfrm>
          <a:off x="1513845" y="438153"/>
          <a:ext cx="1584185" cy="628649"/>
        </a:xfrm>
        <a:prstGeom prst="rect">
          <a:avLst/>
        </a:prstGeom>
        <a:gradFill rotWithShape="0">
          <a:gsLst>
            <a:gs pos="0">
              <a:schemeClr val="accent1">
                <a:shade val="80000"/>
                <a:hueOff val="229684"/>
                <a:satOff val="-3294"/>
                <a:lumOff val="19211"/>
                <a:alphaOff val="0"/>
                <a:shade val="51000"/>
                <a:satMod val="130000"/>
              </a:schemeClr>
            </a:gs>
            <a:gs pos="80000">
              <a:schemeClr val="accent1">
                <a:shade val="80000"/>
                <a:hueOff val="229684"/>
                <a:satOff val="-3294"/>
                <a:lumOff val="19211"/>
                <a:alphaOff val="0"/>
                <a:shade val="93000"/>
                <a:satMod val="130000"/>
              </a:schemeClr>
            </a:gs>
            <a:gs pos="100000">
              <a:schemeClr val="accent1">
                <a:shade val="80000"/>
                <a:hueOff val="229684"/>
                <a:satOff val="-3294"/>
                <a:lumOff val="19211"/>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800100">
            <a:lnSpc>
              <a:spcPct val="90000"/>
            </a:lnSpc>
            <a:spcBef>
              <a:spcPct val="0"/>
            </a:spcBef>
            <a:spcAft>
              <a:spcPct val="35000"/>
            </a:spcAft>
          </a:pPr>
          <a:r>
            <a:rPr lang="en-US" sz="1800" b="1" kern="1200" dirty="0"/>
            <a:t>Startup/ Development</a:t>
          </a:r>
          <a:endParaRPr lang="de-DE" sz="1800" b="1" kern="1200" dirty="0"/>
        </a:p>
      </dsp:txBody>
      <dsp:txXfrm>
        <a:off x="1513845" y="438153"/>
        <a:ext cx="1584185" cy="628649"/>
      </dsp:txXfrm>
    </dsp:sp>
    <dsp:sp modelId="{CBCA35CE-DEA8-4E97-B666-CA6B9A2C91B9}">
      <dsp:nvSpPr>
        <dsp:cNvPr id="0" name=""/>
        <dsp:cNvSpPr/>
      </dsp:nvSpPr>
      <dsp:spPr>
        <a:xfrm>
          <a:off x="66043" y="1066803"/>
          <a:ext cx="1453838" cy="2621259"/>
        </a:xfrm>
        <a:prstGeom prst="wedgeRectCallout">
          <a:avLst>
            <a:gd name="adj1" fmla="val 62500"/>
            <a:gd name="adj2" fmla="val 20830"/>
          </a:avLst>
        </a:prstGeom>
        <a:solidFill>
          <a:schemeClr val="accent1">
            <a:tint val="50000"/>
            <a:hueOff val="56391"/>
            <a:satOff val="-2645"/>
            <a:lumOff val="11299"/>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50800" tIns="50800" rIns="50800" bIns="50800" numCol="1" spcCol="1270" anchor="t" anchorCtr="0">
          <a:noAutofit/>
        </a:bodyPr>
        <a:lstStyle/>
        <a:p>
          <a:pPr lvl="0" algn="l" defTabSz="711200">
            <a:lnSpc>
              <a:spcPct val="90000"/>
            </a:lnSpc>
            <a:spcBef>
              <a:spcPct val="0"/>
            </a:spcBef>
            <a:spcAft>
              <a:spcPct val="35000"/>
            </a:spcAft>
          </a:pPr>
          <a:r>
            <a:rPr lang="en-US" sz="1600" kern="1200" dirty="0"/>
            <a:t>The business is still in idea stage and needs money to conceive and prove its product/service </a:t>
          </a:r>
          <a:endParaRPr lang="de-DE" sz="1600" kern="1200" dirty="0"/>
        </a:p>
      </dsp:txBody>
      <dsp:txXfrm>
        <a:off x="250588" y="1066803"/>
        <a:ext cx="1269293" cy="2621259"/>
      </dsp:txXfrm>
    </dsp:sp>
    <dsp:sp modelId="{C6C3ADA9-8AD6-4C44-B3B8-7655B0E3F4C6}">
      <dsp:nvSpPr>
        <dsp:cNvPr id="0" name=""/>
        <dsp:cNvSpPr/>
      </dsp:nvSpPr>
      <dsp:spPr>
        <a:xfrm>
          <a:off x="66043" y="563883"/>
          <a:ext cx="1453838" cy="502920"/>
        </a:xfrm>
        <a:prstGeom prst="rect">
          <a:avLst/>
        </a:prstGeom>
        <a:gradFill rotWithShape="0">
          <a:gsLst>
            <a:gs pos="0">
              <a:schemeClr val="accent1">
                <a:shade val="80000"/>
                <a:hueOff val="306246"/>
                <a:satOff val="-4392"/>
                <a:lumOff val="25615"/>
                <a:alphaOff val="0"/>
                <a:shade val="51000"/>
                <a:satMod val="130000"/>
              </a:schemeClr>
            </a:gs>
            <a:gs pos="80000">
              <a:schemeClr val="accent1">
                <a:shade val="80000"/>
                <a:hueOff val="306246"/>
                <a:satOff val="-4392"/>
                <a:lumOff val="25615"/>
                <a:alphaOff val="0"/>
                <a:shade val="93000"/>
                <a:satMod val="130000"/>
              </a:schemeClr>
            </a:gs>
            <a:gs pos="100000">
              <a:schemeClr val="accent1">
                <a:shade val="80000"/>
                <a:hueOff val="306246"/>
                <a:satOff val="-4392"/>
                <a:lumOff val="2561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800100">
            <a:lnSpc>
              <a:spcPct val="90000"/>
            </a:lnSpc>
            <a:spcBef>
              <a:spcPct val="0"/>
            </a:spcBef>
            <a:spcAft>
              <a:spcPct val="35000"/>
            </a:spcAft>
          </a:pPr>
          <a:r>
            <a:rPr lang="en-US" sz="1800" b="1" kern="1200" dirty="0"/>
            <a:t>Seed</a:t>
          </a:r>
          <a:endParaRPr lang="de-DE" sz="1800" b="1" kern="1200" dirty="0"/>
        </a:p>
      </dsp:txBody>
      <dsp:txXfrm>
        <a:off x="66043" y="563883"/>
        <a:ext cx="1453838" cy="5029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407087-49A7-40B9-8844-D30B7A4ED047}">
      <dsp:nvSpPr>
        <dsp:cNvPr id="0" name=""/>
        <dsp:cNvSpPr/>
      </dsp:nvSpPr>
      <dsp:spPr>
        <a:xfrm>
          <a:off x="3086099" y="0"/>
          <a:ext cx="2057400" cy="1188640"/>
        </a:xfrm>
        <a:prstGeom prst="trapezoid">
          <a:avLst>
            <a:gd name="adj" fmla="val 86544"/>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altLang="zh-TW" sz="3200" b="1" kern="1200" dirty="0"/>
            <a:t>10</a:t>
          </a:r>
          <a:r>
            <a:rPr lang="en-US" altLang="zh-TW" sz="2800" kern="1200" dirty="0"/>
            <a:t> </a:t>
          </a:r>
        </a:p>
        <a:p>
          <a:pPr lvl="0" algn="ctr" defTabSz="1422400">
            <a:lnSpc>
              <a:spcPct val="90000"/>
            </a:lnSpc>
            <a:spcBef>
              <a:spcPct val="0"/>
            </a:spcBef>
            <a:spcAft>
              <a:spcPct val="35000"/>
            </a:spcAft>
          </a:pPr>
          <a:r>
            <a:rPr lang="en-US" altLang="zh-TW" sz="2400" kern="1200" dirty="0"/>
            <a:t>investments</a:t>
          </a:r>
        </a:p>
      </dsp:txBody>
      <dsp:txXfrm>
        <a:off x="3086099" y="0"/>
        <a:ext cx="2057400" cy="1188640"/>
      </dsp:txXfrm>
    </dsp:sp>
    <dsp:sp modelId="{00F05430-13EC-4E8F-9E48-038D4A885033}">
      <dsp:nvSpPr>
        <dsp:cNvPr id="0" name=""/>
        <dsp:cNvSpPr/>
      </dsp:nvSpPr>
      <dsp:spPr>
        <a:xfrm>
          <a:off x="2057400" y="1188640"/>
          <a:ext cx="4114800" cy="1188640"/>
        </a:xfrm>
        <a:prstGeom prst="trapezoid">
          <a:avLst>
            <a:gd name="adj" fmla="val 86544"/>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altLang="zh-TW" sz="3200" b="1" kern="1200" dirty="0"/>
            <a:t>50</a:t>
          </a:r>
          <a:r>
            <a:rPr lang="en-US" altLang="zh-TW" sz="2800" kern="1200" dirty="0"/>
            <a:t> due diligence</a:t>
          </a:r>
          <a:endParaRPr lang="zh-TW" altLang="en-US" sz="2800" kern="1200" dirty="0"/>
        </a:p>
      </dsp:txBody>
      <dsp:txXfrm>
        <a:off x="2777489" y="1188640"/>
        <a:ext cx="2674620" cy="1188640"/>
      </dsp:txXfrm>
    </dsp:sp>
    <dsp:sp modelId="{CBF0F8EF-908E-4E97-A12B-3702E8454473}">
      <dsp:nvSpPr>
        <dsp:cNvPr id="0" name=""/>
        <dsp:cNvSpPr/>
      </dsp:nvSpPr>
      <dsp:spPr>
        <a:xfrm>
          <a:off x="1028700" y="2377281"/>
          <a:ext cx="6172199" cy="1188640"/>
        </a:xfrm>
        <a:prstGeom prst="trapezoid">
          <a:avLst>
            <a:gd name="adj" fmla="val 86544"/>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altLang="zh-TW" sz="3200" b="1" kern="1200" dirty="0"/>
            <a:t>500</a:t>
          </a:r>
          <a:r>
            <a:rPr lang="en-US" altLang="zh-TW" sz="2800" kern="1200" dirty="0"/>
            <a:t> face to face meetings</a:t>
          </a:r>
          <a:endParaRPr lang="zh-TW" altLang="en-US" sz="2800" kern="1200" dirty="0"/>
        </a:p>
      </dsp:txBody>
      <dsp:txXfrm>
        <a:off x="2108834" y="2377281"/>
        <a:ext cx="4011930" cy="1188640"/>
      </dsp:txXfrm>
    </dsp:sp>
    <dsp:sp modelId="{7DB6E159-5385-4B65-AA42-5C936A2B2812}">
      <dsp:nvSpPr>
        <dsp:cNvPr id="0" name=""/>
        <dsp:cNvSpPr/>
      </dsp:nvSpPr>
      <dsp:spPr>
        <a:xfrm>
          <a:off x="0" y="3565922"/>
          <a:ext cx="8229600" cy="1188640"/>
        </a:xfrm>
        <a:prstGeom prst="trapezoid">
          <a:avLst>
            <a:gd name="adj" fmla="val 86544"/>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altLang="zh-TW" sz="3200" b="1" kern="1200" dirty="0"/>
            <a:t>1,200</a:t>
          </a:r>
          <a:r>
            <a:rPr lang="en-US" altLang="zh-TW" sz="2800" kern="1200" dirty="0"/>
            <a:t> initial reviews </a:t>
          </a:r>
        </a:p>
        <a:p>
          <a:pPr lvl="0" algn="ctr" defTabSz="1422400">
            <a:lnSpc>
              <a:spcPct val="90000"/>
            </a:lnSpc>
            <a:spcBef>
              <a:spcPct val="0"/>
            </a:spcBef>
            <a:spcAft>
              <a:spcPct val="35000"/>
            </a:spcAft>
          </a:pPr>
          <a:r>
            <a:rPr lang="en-US" altLang="zh-TW" sz="1700" kern="1200" dirty="0"/>
            <a:t>(</a:t>
          </a:r>
          <a:r>
            <a:rPr lang="zh-TW" sz="1600" kern="1200" dirty="0"/>
            <a:t>network introductions, conferences, in-bound inquiries, proactive efforts, portfolio company referrals, and seed investors</a:t>
          </a:r>
          <a:r>
            <a:rPr lang="en-US" altLang="zh-TW" sz="1600" kern="1200" dirty="0"/>
            <a:t>)</a:t>
          </a:r>
          <a:endParaRPr lang="zh-TW" altLang="en-US" sz="1600" kern="1200" dirty="0"/>
        </a:p>
      </dsp:txBody>
      <dsp:txXfrm>
        <a:off x="1440179" y="3565922"/>
        <a:ext cx="5349240" cy="1188640"/>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195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1957"/>
          </a:xfrm>
          <a:prstGeom prst="rect">
            <a:avLst/>
          </a:prstGeom>
        </p:spPr>
        <p:txBody>
          <a:bodyPr vert="horz" lIns="91440" tIns="45720" rIns="91440" bIns="45720" rtlCol="0"/>
          <a:lstStyle>
            <a:lvl1pPr algn="r">
              <a:defRPr sz="1200"/>
            </a:lvl1pPr>
          </a:lstStyle>
          <a:p>
            <a:fld id="{F483BE5C-55AB-4AF1-8517-5C54F40C5DDA}" type="datetimeFigureOut">
              <a:rPr lang="en-US" smtClean="0"/>
              <a:t>4/23/2021</a:t>
            </a:fld>
            <a:endParaRPr lang="en-US"/>
          </a:p>
        </p:txBody>
      </p:sp>
      <p:sp>
        <p:nvSpPr>
          <p:cNvPr id="4" name="Footer Placeholder 3"/>
          <p:cNvSpPr>
            <a:spLocks noGrp="1"/>
          </p:cNvSpPr>
          <p:nvPr>
            <p:ph type="ftr" sz="quarter" idx="2"/>
          </p:nvPr>
        </p:nvSpPr>
        <p:spPr>
          <a:xfrm>
            <a:off x="1" y="6658444"/>
            <a:ext cx="4029282" cy="35195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4"/>
            <a:ext cx="4029282" cy="351957"/>
          </a:xfrm>
          <a:prstGeom prst="rect">
            <a:avLst/>
          </a:prstGeom>
        </p:spPr>
        <p:txBody>
          <a:bodyPr vert="horz" lIns="91440" tIns="45720" rIns="91440" bIns="45720" rtlCol="0" anchor="b"/>
          <a:lstStyle>
            <a:lvl1pPr algn="r">
              <a:defRPr sz="1200"/>
            </a:lvl1pPr>
          </a:lstStyle>
          <a:p>
            <a:fld id="{1015E06F-411A-41E0-AEF0-09CE004D031B}" type="slidenum">
              <a:rPr lang="en-US" smtClean="0"/>
              <a:t>‹#›</a:t>
            </a:fld>
            <a:endParaRPr lang="en-US"/>
          </a:p>
        </p:txBody>
      </p:sp>
    </p:spTree>
    <p:extLst>
      <p:ext uri="{BB962C8B-B14F-4D97-AF65-F5344CB8AC3E}">
        <p14:creationId xmlns:p14="http://schemas.microsoft.com/office/powerpoint/2010/main" val="42554145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3" name="Rectangle 3"/>
          <p:cNvSpPr>
            <a:spLocks noGrp="1" noChangeArrowheads="1"/>
          </p:cNvSpPr>
          <p:nvPr>
            <p:ph type="dt" idx="1"/>
          </p:nvPr>
        </p:nvSpPr>
        <p:spPr bwMode="auto">
          <a:xfrm>
            <a:off x="5265810" y="1"/>
            <a:ext cx="4028440" cy="350520"/>
          </a:xfrm>
          <a:prstGeom prst="rect">
            <a:avLst/>
          </a:prstGeom>
          <a:noFill/>
          <a:ln w="9525">
            <a:noFill/>
            <a:miter lim="800000"/>
            <a:headEnd/>
            <a:tailEnd/>
          </a:ln>
          <a:effectLst/>
        </p:spPr>
        <p:txBody>
          <a:bodyPr vert="horz" wrap="square" lIns="96551" tIns="48276" rIns="96551" bIns="48276" numCol="1" anchor="t" anchorCtr="0" compatLnSpc="1">
            <a:prstTxWarp prst="textNoShape">
              <a:avLst/>
            </a:prstTxWarp>
          </a:bodyPr>
          <a:lstStyle>
            <a:lvl1pPr algn="r">
              <a:defRPr sz="1300"/>
            </a:lvl1pPr>
          </a:lstStyle>
          <a:p>
            <a:endParaRPr lang="en-US" altLang="zh-TW"/>
          </a:p>
        </p:txBody>
      </p:sp>
      <p:sp>
        <p:nvSpPr>
          <p:cNvPr id="82948" name="Rectangle 4"/>
          <p:cNvSpPr>
            <a:spLocks noGrp="1" noRot="1" noChangeAspect="1" noChangeArrowheads="1" noTextEdit="1"/>
          </p:cNvSpPr>
          <p:nvPr>
            <p:ph type="sldImg" idx="2"/>
          </p:nvPr>
        </p:nvSpPr>
        <p:spPr bwMode="auto">
          <a:xfrm>
            <a:off x="2705100" y="525463"/>
            <a:ext cx="3856038" cy="2892425"/>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29641" y="3558536"/>
            <a:ext cx="7437120" cy="2926084"/>
          </a:xfrm>
          <a:prstGeom prst="rect">
            <a:avLst/>
          </a:prstGeom>
          <a:noFill/>
          <a:ln w="9525">
            <a:noFill/>
            <a:miter lim="800000"/>
            <a:headEnd/>
            <a:tailEnd/>
          </a:ln>
          <a:effectLst/>
        </p:spPr>
        <p:txBody>
          <a:bodyPr vert="horz" wrap="square" lIns="96551" tIns="48276" rIns="96551" bIns="48276" numCol="1" anchor="t" anchorCtr="0" compatLnSpc="1">
            <a:prstTxWarp prst="textNoShape">
              <a:avLst/>
            </a:prstTxWarp>
          </a:bodyPr>
          <a:lstStyle/>
          <a:p>
            <a:pPr lvl="0"/>
            <a:r>
              <a:rPr lang="en-US" altLang="zh-TW" noProof="0" dirty="0"/>
              <a:t>Click to edit Master text styles</a:t>
            </a:r>
          </a:p>
          <a:p>
            <a:pPr lvl="1"/>
            <a:r>
              <a:rPr lang="en-US" altLang="zh-TW" noProof="0" dirty="0"/>
              <a:t>Second level</a:t>
            </a:r>
          </a:p>
          <a:p>
            <a:pPr lvl="2"/>
            <a:r>
              <a:rPr lang="en-US" altLang="zh-TW" noProof="0" dirty="0"/>
              <a:t>Third level</a:t>
            </a:r>
          </a:p>
          <a:p>
            <a:pPr lvl="3"/>
            <a:r>
              <a:rPr lang="en-US" altLang="zh-TW" noProof="0" dirty="0"/>
              <a:t>Fourth level</a:t>
            </a:r>
          </a:p>
          <a:p>
            <a:pPr lvl="4"/>
            <a:r>
              <a:rPr lang="en-US" altLang="zh-TW" noProof="0" dirty="0"/>
              <a:t>Fifth level</a:t>
            </a:r>
          </a:p>
        </p:txBody>
      </p:sp>
      <p:sp>
        <p:nvSpPr>
          <p:cNvPr id="5126" name="Rectangle 6"/>
          <p:cNvSpPr>
            <a:spLocks noGrp="1" noChangeArrowheads="1"/>
          </p:cNvSpPr>
          <p:nvPr>
            <p:ph type="ftr" sz="quarter" idx="4"/>
          </p:nvPr>
        </p:nvSpPr>
        <p:spPr bwMode="auto">
          <a:xfrm>
            <a:off x="1" y="6658664"/>
            <a:ext cx="4028440" cy="350520"/>
          </a:xfrm>
          <a:prstGeom prst="rect">
            <a:avLst/>
          </a:prstGeom>
          <a:noFill/>
          <a:ln w="9525">
            <a:noFill/>
            <a:miter lim="800000"/>
            <a:headEnd/>
            <a:tailEnd/>
          </a:ln>
          <a:effectLst/>
        </p:spPr>
        <p:txBody>
          <a:bodyPr vert="horz" wrap="square" lIns="96551" tIns="48276" rIns="96551" bIns="48276" numCol="1" anchor="b" anchorCtr="0" compatLnSpc="1">
            <a:prstTxWarp prst="textNoShape">
              <a:avLst/>
            </a:prstTxWarp>
          </a:bodyPr>
          <a:lstStyle>
            <a:lvl1pPr>
              <a:defRPr sz="1300"/>
            </a:lvl1pPr>
          </a:lstStyle>
          <a:p>
            <a:endParaRPr lang="en-US" altLang="zh-TW"/>
          </a:p>
        </p:txBody>
      </p:sp>
      <p:sp>
        <p:nvSpPr>
          <p:cNvPr id="5127" name="Rectangle 7"/>
          <p:cNvSpPr>
            <a:spLocks noGrp="1" noChangeArrowheads="1"/>
          </p:cNvSpPr>
          <p:nvPr>
            <p:ph type="sldNum" sz="quarter" idx="5"/>
          </p:nvPr>
        </p:nvSpPr>
        <p:spPr bwMode="auto">
          <a:xfrm>
            <a:off x="5265810" y="6658664"/>
            <a:ext cx="4028440" cy="350520"/>
          </a:xfrm>
          <a:prstGeom prst="rect">
            <a:avLst/>
          </a:prstGeom>
          <a:noFill/>
          <a:ln w="9525">
            <a:noFill/>
            <a:miter lim="800000"/>
            <a:headEnd/>
            <a:tailEnd/>
          </a:ln>
          <a:effectLst/>
        </p:spPr>
        <p:txBody>
          <a:bodyPr vert="horz" wrap="square" lIns="96551" tIns="48276" rIns="96551" bIns="48276" numCol="1" anchor="b" anchorCtr="0" compatLnSpc="1">
            <a:prstTxWarp prst="textNoShape">
              <a:avLst/>
            </a:prstTxWarp>
          </a:bodyPr>
          <a:lstStyle>
            <a:lvl1pPr algn="r">
              <a:defRPr sz="1300"/>
            </a:lvl1pPr>
          </a:lstStyle>
          <a:p>
            <a:fld id="{519A11B3-1B1A-4DE4-9BE1-1579F087D5FE}" type="slidenum">
              <a:rPr lang="en-US" altLang="zh-TW"/>
              <a:pPr/>
              <a:t>‹#›</a:t>
            </a:fld>
            <a:endParaRPr lang="en-US" altLang="zh-TW"/>
          </a:p>
        </p:txBody>
      </p:sp>
    </p:spTree>
    <p:extLst>
      <p:ext uri="{BB962C8B-B14F-4D97-AF65-F5344CB8AC3E}">
        <p14:creationId xmlns:p14="http://schemas.microsoft.com/office/powerpoint/2010/main" val="7733785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mail.google.com/mail/u/0/#inbox/FMfcgxwDrvDcMXPHlcbLlBFNfXVWVchT?projector=1"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2088" y="525463"/>
            <a:ext cx="3857625" cy="2894012"/>
          </a:xfrm>
        </p:spPr>
      </p:sp>
      <p:sp>
        <p:nvSpPr>
          <p:cNvPr id="3" name="Notes Placeholder 2"/>
          <p:cNvSpPr>
            <a:spLocks noGrp="1"/>
          </p:cNvSpPr>
          <p:nvPr>
            <p:ph type="body" idx="1"/>
          </p:nvPr>
        </p:nvSpPr>
        <p:spPr/>
        <p:txBody>
          <a:bodyPr>
            <a:normAutofit/>
          </a:bodyPr>
          <a:lstStyle/>
          <a:p>
            <a:endParaRPr lang="zh-TW" altLang="en-US" dirty="0"/>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2</a:t>
            </a:fld>
            <a:endParaRPr lang="en-US" altLang="zh-TW"/>
          </a:p>
        </p:txBody>
      </p:sp>
    </p:spTree>
    <p:extLst>
      <p:ext uri="{BB962C8B-B14F-4D97-AF65-F5344CB8AC3E}">
        <p14:creationId xmlns:p14="http://schemas.microsoft.com/office/powerpoint/2010/main" val="3957305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485796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xfrm>
            <a:off x="2706688" y="525463"/>
            <a:ext cx="3854450" cy="2890837"/>
          </a:xfrm>
          <a:ln/>
        </p:spPr>
      </p:sp>
      <p:sp>
        <p:nvSpPr>
          <p:cNvPr id="132099" name="Notes Placeholder 2"/>
          <p:cNvSpPr>
            <a:spLocks noGrp="1"/>
          </p:cNvSpPr>
          <p:nvPr>
            <p:ph type="body" idx="1"/>
          </p:nvPr>
        </p:nvSpPr>
        <p:spPr>
          <a:noFill/>
          <a:ln/>
        </p:spPr>
        <p:txBody>
          <a:bodyPr/>
          <a:lstStyle/>
          <a:p>
            <a:pPr>
              <a:lnSpc>
                <a:spcPct val="115000"/>
              </a:lnSpc>
              <a:spcAft>
                <a:spcPts val="1000"/>
              </a:spcAft>
            </a:pPr>
            <a:r>
              <a:rPr lang="en-US" altLang="zh-TW" sz="1200" b="1" dirty="0">
                <a:latin typeface="+mn-lt"/>
                <a:ea typeface="PMingLiU"/>
                <a:cs typeface="Times New Roman"/>
              </a:rPr>
              <a:t>Source: Wikipedia http://en.wikipedia.org/wiki/Venture_capital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Roles</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Within the venture capital industry, the general partners and other investment professionals of the venture capital firm are often referred to as "venture capitalists" or "VCs". Typical career backgrounds vary, but broadly speaking venture capitalists come from either an operational or a finance background. Venture capitalists with an operational background tend to be former founders or executives of companies similar to those which the partnership finances or will have served as management consultants. Venture capitalists with finance backgrounds tend to have investment banking or other corporate finance experience.</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Although the titles are not entirely uniform from firm to firm, other positions at venture capital firms include:</a:t>
            </a:r>
            <a:endParaRPr lang="zh-TW" altLang="zh-TW" sz="1200" dirty="0">
              <a:latin typeface="+mn-lt"/>
              <a:ea typeface="PMingLiU"/>
              <a:cs typeface="Times New Roman"/>
            </a:endParaRPr>
          </a:p>
          <a:p>
            <a:pPr marL="342900" lvl="0" indent="-342900">
              <a:lnSpc>
                <a:spcPct val="115000"/>
              </a:lnSpc>
              <a:spcAft>
                <a:spcPts val="1000"/>
              </a:spcAft>
              <a:buFont typeface="Calibri"/>
              <a:buChar char="•"/>
            </a:pPr>
            <a:r>
              <a:rPr lang="en-US" altLang="zh-TW" sz="1200" b="1" dirty="0">
                <a:latin typeface="+mn-lt"/>
                <a:ea typeface="PMingLiU"/>
                <a:cs typeface="Times New Roman"/>
              </a:rPr>
              <a:t>Venture partners</a:t>
            </a:r>
            <a:r>
              <a:rPr lang="en-US" altLang="zh-TW" sz="1200" dirty="0">
                <a:latin typeface="+mn-lt"/>
                <a:ea typeface="PMingLiU"/>
                <a:cs typeface="Times New Roman"/>
              </a:rPr>
              <a:t> – Venture partners are expected to source potential investment opportunities ("bring in deals") and typically are compensated only for those deals with which they are involved.</a:t>
            </a:r>
            <a:endParaRPr lang="zh-TW" altLang="zh-TW" sz="1200" dirty="0">
              <a:latin typeface="+mn-lt"/>
              <a:ea typeface="PMingLiU"/>
              <a:cs typeface="Times New Roman"/>
            </a:endParaRPr>
          </a:p>
          <a:p>
            <a:pPr marL="342900" lvl="0" indent="-342900">
              <a:lnSpc>
                <a:spcPct val="115000"/>
              </a:lnSpc>
              <a:spcAft>
                <a:spcPts val="1000"/>
              </a:spcAft>
              <a:buFont typeface="Calibri"/>
              <a:buChar char="•"/>
            </a:pPr>
            <a:r>
              <a:rPr lang="en-US" altLang="zh-TW" sz="1200" b="1" dirty="0">
                <a:latin typeface="+mn-lt"/>
                <a:ea typeface="PMingLiU"/>
                <a:cs typeface="Times New Roman"/>
              </a:rPr>
              <a:t>Principal</a:t>
            </a:r>
            <a:r>
              <a:rPr lang="en-US" altLang="zh-TW" sz="1200" dirty="0">
                <a:latin typeface="+mn-lt"/>
                <a:ea typeface="PMingLiU"/>
                <a:cs typeface="Times New Roman"/>
              </a:rPr>
              <a:t> – This is a mid-level investment professional position, and often considered a "partner-track" position. Principals will have been promoted from a senior associate position or who have commensurate experience in another field such as investment banking or management consulting.</a:t>
            </a:r>
            <a:endParaRPr lang="zh-TW" altLang="zh-TW" sz="1200" dirty="0">
              <a:latin typeface="+mn-lt"/>
              <a:ea typeface="PMingLiU"/>
              <a:cs typeface="Times New Roman"/>
            </a:endParaRPr>
          </a:p>
          <a:p>
            <a:pPr marL="342900" lvl="0" indent="-342900">
              <a:lnSpc>
                <a:spcPct val="115000"/>
              </a:lnSpc>
              <a:spcAft>
                <a:spcPts val="1000"/>
              </a:spcAft>
              <a:buFont typeface="Calibri"/>
              <a:buChar char="•"/>
            </a:pPr>
            <a:r>
              <a:rPr lang="en-US" altLang="zh-TW" sz="1200" b="1" dirty="0">
                <a:latin typeface="+mn-lt"/>
                <a:ea typeface="PMingLiU"/>
                <a:cs typeface="Times New Roman"/>
              </a:rPr>
              <a:t>Associate</a:t>
            </a:r>
            <a:r>
              <a:rPr lang="en-US" altLang="zh-TW" sz="1200" dirty="0">
                <a:latin typeface="+mn-lt"/>
                <a:ea typeface="PMingLiU"/>
                <a:cs typeface="Times New Roman"/>
              </a:rPr>
              <a:t> – This is typically the most junior apprentice position within a venture capital firm. After a few successful years, an associate may move up to the "senior associate" position and potentially principal and beyond. Associates will often have worked for 1–2 years in another field such as investment banking or management consulting.</a:t>
            </a:r>
            <a:endParaRPr lang="zh-TW" altLang="zh-TW" sz="1200" dirty="0">
              <a:latin typeface="+mn-lt"/>
              <a:ea typeface="PMingLiU"/>
              <a:cs typeface="Times New Roman"/>
            </a:endParaRPr>
          </a:p>
          <a:p>
            <a:pPr marL="342900" lvl="0" indent="-342900">
              <a:lnSpc>
                <a:spcPct val="115000"/>
              </a:lnSpc>
              <a:spcAft>
                <a:spcPts val="1000"/>
              </a:spcAft>
              <a:buFont typeface="Calibri"/>
              <a:buChar char="•"/>
            </a:pPr>
            <a:r>
              <a:rPr lang="en-US" altLang="zh-TW" sz="1200" b="1" dirty="0">
                <a:latin typeface="+mn-lt"/>
                <a:ea typeface="PMingLiU"/>
                <a:cs typeface="Times New Roman"/>
              </a:rPr>
              <a:t>Entrepreneur-in-residence</a:t>
            </a:r>
            <a:r>
              <a:rPr lang="en-US" altLang="zh-TW" sz="1200" dirty="0">
                <a:latin typeface="+mn-lt"/>
                <a:ea typeface="PMingLiU"/>
                <a:cs typeface="Times New Roman"/>
              </a:rPr>
              <a:t> (EIR) – EIRs are experts in a particular domain and perform due diligence on potential deals. EIRs are engaged by venture capital firms temporarily (six to 18 months) and are expected to develop and pitch startup ideas to their host firm (although neither party is bound to work with each other). Some EIR's move on to executive positions within a portfolio company.</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Structure of the funds</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Most venture capital funds have a fixed life of 10 years, with the possibility of a few years of extensions to allow for private companies still seeking liquidity. The investing cycle for most funds is generally three to five years, after which the focus is managing and making follow-on investments in an existing portfolio. This model was pioneered by successful funds in Silicon Valley through the 1980s to invest in technological trends broadly but only during their period of ascendance, and to cut exposure to management and marketing risks of any individual firm or its product.</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In such a fund, the investors have a fixed commitment to the fund that is initially unfunded and subsequently "called down" by the venture capital fund over time as the fund makes its investments. There are substantial penalties for a Limited Partner (or investor) that fails to participate in a capital call.</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It can take anywhere from a month or so to several years for venture capitalists to raise money from limited partners for their fund. At the time when all of the money has been raised, the fund is said to be closed and the 10 year lifetime begins. Some funds have partial closes when one half (or some other amount) of the fund has been raised. "Vintage year" generally refers to the year in which the fund was closed and may serve as a means to stratify VC funds for comparison. This free database of venture capital funds shows the difference between a venture capital fund management company and the venture capital funds managed by them</a:t>
            </a:r>
            <a:endParaRPr lang="zh-TW" altLang="zh-TW" sz="1200" dirty="0">
              <a:latin typeface="+mn-lt"/>
              <a:ea typeface="PMingLiU"/>
              <a:cs typeface="Times New Roman"/>
            </a:endParaRPr>
          </a:p>
        </p:txBody>
      </p:sp>
      <p:sp>
        <p:nvSpPr>
          <p:cNvPr id="132100" name="Slide Number Placeholder 3"/>
          <p:cNvSpPr>
            <a:spLocks noGrp="1"/>
          </p:cNvSpPr>
          <p:nvPr>
            <p:ph type="sldNum" sz="quarter" idx="5"/>
          </p:nvPr>
        </p:nvSpPr>
        <p:spPr>
          <a:noFill/>
        </p:spPr>
        <p:txBody>
          <a:bodyPr/>
          <a:lstStyle/>
          <a:p>
            <a:fld id="{73908EEF-CE36-4BA9-93FA-0135FB5D6872}" type="slidenum">
              <a:rPr lang="en-US" altLang="zh-TW"/>
              <a:pPr/>
              <a:t>18</a:t>
            </a:fld>
            <a:endParaRPr lang="en-US" altLang="zh-TW"/>
          </a:p>
        </p:txBody>
      </p:sp>
    </p:spTree>
    <p:extLst>
      <p:ext uri="{BB962C8B-B14F-4D97-AF65-F5344CB8AC3E}">
        <p14:creationId xmlns:p14="http://schemas.microsoft.com/office/powerpoint/2010/main" val="2306987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1797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7C97A2AA-D1F5-48C9-823C-04D76F57F2DA}" type="slidenum">
              <a:rPr lang="en-US" altLang="zh-TW"/>
              <a:pPr/>
              <a:t>21</a:t>
            </a:fld>
            <a:endParaRPr lang="en-US" altLang="zh-TW"/>
          </a:p>
        </p:txBody>
      </p:sp>
      <p:sp>
        <p:nvSpPr>
          <p:cNvPr id="133123" name="Rectangle 2"/>
          <p:cNvSpPr>
            <a:spLocks noGrp="1" noRot="1" noChangeAspect="1" noChangeArrowheads="1" noTextEdit="1"/>
          </p:cNvSpPr>
          <p:nvPr>
            <p:ph type="sldImg"/>
          </p:nvPr>
        </p:nvSpPr>
        <p:spPr>
          <a:xfrm>
            <a:off x="2897188" y="527050"/>
            <a:ext cx="3505200" cy="2628900"/>
          </a:xfrm>
          <a:ln/>
        </p:spPr>
      </p:sp>
      <p:sp>
        <p:nvSpPr>
          <p:cNvPr id="133124" name="Rectangle 3"/>
          <p:cNvSpPr>
            <a:spLocks noGrp="1" noChangeArrowheads="1"/>
          </p:cNvSpPr>
          <p:nvPr>
            <p:ph type="body" idx="1"/>
          </p:nvPr>
        </p:nvSpPr>
        <p:spPr>
          <a:xfrm>
            <a:off x="929641" y="3329940"/>
            <a:ext cx="7437120" cy="3153464"/>
          </a:xfrm>
          <a:noFill/>
          <a:ln/>
        </p:spPr>
        <p:txBody>
          <a:bodyPr/>
          <a:lstStyle/>
          <a:p>
            <a:r>
              <a:rPr lang="en-US" altLang="zh-TW" sz="1200" kern="1200" dirty="0">
                <a:solidFill>
                  <a:schemeClr val="tx1"/>
                </a:solidFill>
                <a:latin typeface="+mn-lt"/>
                <a:ea typeface="+mn-ea"/>
                <a:cs typeface="+mn-cs"/>
              </a:rPr>
              <a:t>Private equity - Private equities are equity securities of unlisted companies. Private equities are generally illiquid and thought of as a long-term investment. Private equity investments are not subject to the same high level of government regulation as stock offerings to the general public. Private equity is also far less liquid than publicly traded stock. </a:t>
            </a:r>
            <a:endParaRPr lang="zh-TW" altLang="zh-TW" sz="1200" kern="1200" dirty="0">
              <a:solidFill>
                <a:schemeClr val="tx1"/>
              </a:solidFill>
              <a:latin typeface="+mn-lt"/>
              <a:ea typeface="+mn-ea"/>
              <a:cs typeface="+mn-cs"/>
            </a:endParaRPr>
          </a:p>
          <a:p>
            <a:r>
              <a:rPr lang="en-US" altLang="zh-TW" sz="1200" b="1" kern="1200" dirty="0">
                <a:solidFill>
                  <a:schemeClr val="tx1"/>
                </a:solidFill>
                <a:latin typeface="+mn-lt"/>
                <a:ea typeface="+mn-ea"/>
                <a:cs typeface="+mn-cs"/>
              </a:rPr>
              <a:t>Source: http://www.angelscorner.com/glossary/venture-capital.htm </a:t>
            </a:r>
            <a:endParaRPr lang="zh-TW" altLang="zh-TW" sz="1200" kern="1200" dirty="0">
              <a:solidFill>
                <a:schemeClr val="tx1"/>
              </a:solidFill>
              <a:latin typeface="+mn-lt"/>
              <a:ea typeface="+mn-ea"/>
              <a:cs typeface="+mn-cs"/>
            </a:endParaRPr>
          </a:p>
          <a:p>
            <a:r>
              <a:rPr lang="en-US" altLang="zh-TW" sz="1200" kern="1200" dirty="0">
                <a:solidFill>
                  <a:schemeClr val="tx1"/>
                </a:solidFill>
                <a:latin typeface="+mn-lt"/>
                <a:ea typeface="+mn-ea"/>
                <a:cs typeface="+mn-cs"/>
              </a:rPr>
              <a:t> </a:t>
            </a:r>
            <a:endParaRPr lang="zh-TW" altLang="zh-TW" sz="1200" kern="1200" dirty="0">
              <a:solidFill>
                <a:schemeClr val="tx1"/>
              </a:solidFill>
              <a:latin typeface="+mn-lt"/>
              <a:ea typeface="+mn-ea"/>
              <a:cs typeface="+mn-cs"/>
            </a:endParaRPr>
          </a:p>
          <a:p>
            <a:r>
              <a:rPr lang="en-US" altLang="zh-TW" sz="1200" kern="1200" dirty="0">
                <a:solidFill>
                  <a:schemeClr val="tx1"/>
                </a:solidFill>
                <a:latin typeface="+mn-lt"/>
                <a:ea typeface="+mn-ea"/>
                <a:cs typeface="+mn-cs"/>
              </a:rPr>
              <a:t>Equity securities of companies that have not "gone public" (are not listed on a public exchange). Private equities are generally illiquid and thought of as a long-term investment. As they are not listed on an exchange, any investor wishing to sell securities in private companies must find a buyer in the absence of a marketplace. In addition, there are many transfer restrictions on private securities. Investors in private securities generally receive their return through one of three ways: an initial public offering, a sale or merger, or a recapitalization. </a:t>
            </a:r>
            <a:endParaRPr lang="zh-TW" altLang="zh-TW" sz="1200" kern="1200" dirty="0">
              <a:solidFill>
                <a:schemeClr val="tx1"/>
              </a:solidFill>
              <a:latin typeface="+mn-lt"/>
              <a:ea typeface="+mn-ea"/>
              <a:cs typeface="+mn-cs"/>
            </a:endParaRPr>
          </a:p>
          <a:p>
            <a:r>
              <a:rPr lang="en-US" altLang="zh-TW" sz="1200" b="1" kern="1200" dirty="0">
                <a:solidFill>
                  <a:schemeClr val="tx1"/>
                </a:solidFill>
                <a:latin typeface="+mn-lt"/>
                <a:ea typeface="+mn-ea"/>
                <a:cs typeface="+mn-cs"/>
              </a:rPr>
              <a:t>Source: http://vcexperts.com/vce/library/encyclopedia/glossary_view.asp?glossary_id=89 </a:t>
            </a:r>
            <a:endParaRPr lang="zh-TW" altLang="zh-TW" sz="1200" kern="1200" dirty="0">
              <a:solidFill>
                <a:schemeClr val="tx1"/>
              </a:solidFill>
              <a:latin typeface="+mn-lt"/>
              <a:ea typeface="+mn-ea"/>
              <a:cs typeface="+mn-cs"/>
            </a:endParaRPr>
          </a:p>
          <a:p>
            <a:r>
              <a:rPr lang="en-US" altLang="zh-TW" sz="1200" kern="1200" dirty="0">
                <a:solidFill>
                  <a:schemeClr val="tx1"/>
                </a:solidFill>
                <a:latin typeface="+mn-lt"/>
                <a:ea typeface="+mn-ea"/>
                <a:cs typeface="+mn-cs"/>
              </a:rPr>
              <a:t> </a:t>
            </a:r>
            <a:endParaRPr lang="zh-TW" altLang="zh-TW" sz="1200" kern="1200" dirty="0">
              <a:solidFill>
                <a:schemeClr val="tx1"/>
              </a:solidFill>
              <a:latin typeface="+mn-lt"/>
              <a:ea typeface="+mn-ea"/>
              <a:cs typeface="+mn-cs"/>
            </a:endParaRPr>
          </a:p>
          <a:p>
            <a:r>
              <a:rPr lang="en-US" altLang="zh-TW" sz="1200" kern="1200" dirty="0">
                <a:solidFill>
                  <a:schemeClr val="tx1"/>
                </a:solidFill>
                <a:latin typeface="+mn-lt"/>
                <a:ea typeface="+mn-ea"/>
                <a:cs typeface="+mn-cs"/>
              </a:rPr>
              <a:t>Equity capital that is made available to companies or investors, but not quoted on a stock market. The funds raised through private equity can be used to develop new products and technologies, to expand working capital, to make acquisitions, or to strengthen a company's balance sheet. </a:t>
            </a:r>
            <a:endParaRPr lang="zh-TW" altLang="zh-TW" sz="1200" kern="1200" dirty="0">
              <a:solidFill>
                <a:schemeClr val="tx1"/>
              </a:solidFill>
              <a:latin typeface="+mn-lt"/>
              <a:ea typeface="+mn-ea"/>
              <a:cs typeface="+mn-cs"/>
            </a:endParaRPr>
          </a:p>
          <a:p>
            <a:r>
              <a:rPr lang="en-US" altLang="zh-TW" sz="1200" b="1" kern="1200" dirty="0">
                <a:solidFill>
                  <a:schemeClr val="tx1"/>
                </a:solidFill>
                <a:latin typeface="+mn-lt"/>
                <a:ea typeface="+mn-ea"/>
                <a:cs typeface="+mn-cs"/>
              </a:rPr>
              <a:t>Source: http://www.answers.com/private+equity&amp;r=67 </a:t>
            </a:r>
            <a:endParaRPr lang="zh-TW" altLang="zh-TW" sz="1200" kern="1200" dirty="0">
              <a:solidFill>
                <a:schemeClr val="tx1"/>
              </a:solidFill>
              <a:latin typeface="+mn-lt"/>
              <a:ea typeface="+mn-ea"/>
              <a:cs typeface="+mn-cs"/>
            </a:endParaRPr>
          </a:p>
          <a:p>
            <a:r>
              <a:rPr lang="en-US" altLang="zh-TW" sz="1200" kern="1200" dirty="0">
                <a:solidFill>
                  <a:schemeClr val="tx1"/>
                </a:solidFill>
                <a:latin typeface="+mn-lt"/>
                <a:ea typeface="+mn-ea"/>
                <a:cs typeface="+mn-cs"/>
              </a:rPr>
              <a:t> </a:t>
            </a:r>
            <a:endParaRPr lang="zh-TW" altLang="zh-TW" sz="1200" kern="1200" dirty="0">
              <a:solidFill>
                <a:schemeClr val="tx1"/>
              </a:solidFill>
              <a:latin typeface="+mn-lt"/>
              <a:ea typeface="+mn-ea"/>
              <a:cs typeface="+mn-cs"/>
            </a:endParaRPr>
          </a:p>
          <a:p>
            <a:r>
              <a:rPr lang="en-US" altLang="zh-TW" sz="1200" b="1" kern="1200" dirty="0">
                <a:solidFill>
                  <a:schemeClr val="tx1"/>
                </a:solidFill>
                <a:latin typeface="+mn-lt"/>
                <a:ea typeface="+mn-ea"/>
                <a:cs typeface="+mn-cs"/>
              </a:rPr>
              <a:t>Private equity</a:t>
            </a:r>
            <a:r>
              <a:rPr lang="en-US" altLang="zh-TW" sz="1200" kern="1200" dirty="0">
                <a:solidFill>
                  <a:schemeClr val="tx1"/>
                </a:solidFill>
                <a:latin typeface="+mn-lt"/>
                <a:ea typeface="+mn-ea"/>
                <a:cs typeface="+mn-cs"/>
              </a:rPr>
              <a:t>, in finance, is an asset class consisting of equity securities in operating companies that are not publicly traded on a stock exchange.</a:t>
            </a:r>
            <a:r>
              <a:rPr lang="en-US" altLang="zh-TW" sz="1200" kern="1200" baseline="30000" dirty="0">
                <a:solidFill>
                  <a:schemeClr val="tx1"/>
                </a:solidFill>
                <a:latin typeface="+mn-lt"/>
                <a:ea typeface="+mn-ea"/>
                <a:cs typeface="+mn-cs"/>
              </a:rPr>
              <a:t>[1]</a:t>
            </a:r>
            <a:r>
              <a:rPr lang="en-US" altLang="zh-TW" sz="1200" kern="1200" dirty="0">
                <a:solidFill>
                  <a:schemeClr val="tx1"/>
                </a:solidFill>
                <a:latin typeface="+mn-lt"/>
                <a:ea typeface="+mn-ea"/>
                <a:cs typeface="+mn-cs"/>
              </a:rPr>
              <a:t> </a:t>
            </a:r>
            <a:endParaRPr lang="zh-TW" altLang="zh-TW" sz="1200" kern="1200" dirty="0">
              <a:solidFill>
                <a:schemeClr val="tx1"/>
              </a:solidFill>
              <a:latin typeface="+mn-lt"/>
              <a:ea typeface="+mn-ea"/>
              <a:cs typeface="+mn-cs"/>
            </a:endParaRPr>
          </a:p>
          <a:p>
            <a:r>
              <a:rPr lang="en-US" altLang="zh-TW" sz="1200" kern="1200" dirty="0">
                <a:solidFill>
                  <a:schemeClr val="tx1"/>
                </a:solidFill>
                <a:latin typeface="+mn-lt"/>
                <a:ea typeface="+mn-ea"/>
                <a:cs typeface="+mn-cs"/>
              </a:rPr>
              <a:t>Most common investment strategies in private equity are: leveraged buyouts, venture capital, growth capital, distressed investments and mezzanine capital. </a:t>
            </a:r>
            <a:endParaRPr lang="zh-TW" altLang="zh-TW" sz="1200" kern="1200" dirty="0">
              <a:solidFill>
                <a:schemeClr val="tx1"/>
              </a:solidFill>
              <a:latin typeface="+mn-lt"/>
              <a:ea typeface="+mn-ea"/>
              <a:cs typeface="+mn-cs"/>
            </a:endParaRPr>
          </a:p>
          <a:p>
            <a:endParaRPr lang="zh-TW" altLang="zh-TW" sz="1200" kern="1200" dirty="0">
              <a:solidFill>
                <a:schemeClr val="tx1"/>
              </a:solidFill>
              <a:latin typeface="+mn-lt"/>
              <a:ea typeface="+mn-ea"/>
              <a:cs typeface="+mn-cs"/>
            </a:endParaRPr>
          </a:p>
        </p:txBody>
      </p:sp>
    </p:spTree>
    <p:extLst>
      <p:ext uri="{BB962C8B-B14F-4D97-AF65-F5344CB8AC3E}">
        <p14:creationId xmlns:p14="http://schemas.microsoft.com/office/powerpoint/2010/main" val="1398825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06688" y="525463"/>
            <a:ext cx="3854450" cy="2890837"/>
          </a:xfrm>
        </p:spPr>
      </p:sp>
      <p:sp>
        <p:nvSpPr>
          <p:cNvPr id="3" name="Notes Placeholder 2"/>
          <p:cNvSpPr>
            <a:spLocks noGrp="1"/>
          </p:cNvSpPr>
          <p:nvPr>
            <p:ph type="body" idx="1"/>
          </p:nvPr>
        </p:nvSpPr>
        <p:spPr/>
        <p:txBody>
          <a:bodyPr/>
          <a:lstStyle/>
          <a:p>
            <a:r>
              <a:rPr lang="en-US" dirty="0"/>
              <a:t>From McKinsey Global Private Markets review 2017</a:t>
            </a:r>
          </a:p>
        </p:txBody>
      </p:sp>
      <p:sp>
        <p:nvSpPr>
          <p:cNvPr id="4" name="Slide Number Placeholder 3"/>
          <p:cNvSpPr>
            <a:spLocks noGrp="1"/>
          </p:cNvSpPr>
          <p:nvPr>
            <p:ph type="sldNum" sz="quarter" idx="10"/>
          </p:nvPr>
        </p:nvSpPr>
        <p:spPr/>
        <p:txBody>
          <a:bodyPr/>
          <a:lstStyle/>
          <a:p>
            <a:pPr>
              <a:defRPr/>
            </a:pPr>
            <a:fld id="{65A11C32-994B-4717-BE91-B1BC5B174454}" type="slidenum">
              <a:rPr lang="en-US" altLang="zh-TW" smtClean="0"/>
              <a:pPr>
                <a:defRPr/>
              </a:pPr>
              <a:t>22</a:t>
            </a:fld>
            <a:endParaRPr lang="en-US" altLang="zh-TW"/>
          </a:p>
        </p:txBody>
      </p:sp>
    </p:spTree>
    <p:extLst>
      <p:ext uri="{BB962C8B-B14F-4D97-AF65-F5344CB8AC3E}">
        <p14:creationId xmlns:p14="http://schemas.microsoft.com/office/powerpoint/2010/main" val="3638410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06688" y="525463"/>
            <a:ext cx="3854450" cy="289083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E4506B0-D2E1-4786-9A5C-5256B03770F1}" type="slidenum">
              <a:rPr lang="en-GB" smtClean="0"/>
              <a:pPr/>
              <a:t>23</a:t>
            </a:fld>
            <a:endParaRPr lang="en-GB"/>
          </a:p>
        </p:txBody>
      </p:sp>
    </p:spTree>
    <p:extLst>
      <p:ext uri="{BB962C8B-B14F-4D97-AF65-F5344CB8AC3E}">
        <p14:creationId xmlns:p14="http://schemas.microsoft.com/office/powerpoint/2010/main" val="95199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xfrm>
            <a:off x="2706688" y="525463"/>
            <a:ext cx="3854450" cy="2890837"/>
          </a:xfrm>
          <a:ln/>
        </p:spPr>
      </p:sp>
      <p:sp>
        <p:nvSpPr>
          <p:cNvPr id="134147" name="Notes Placeholder 2"/>
          <p:cNvSpPr>
            <a:spLocks noGrp="1"/>
          </p:cNvSpPr>
          <p:nvPr>
            <p:ph type="body" idx="1"/>
          </p:nvPr>
        </p:nvSpPr>
        <p:spPr>
          <a:noFill/>
          <a:ln/>
        </p:spPr>
        <p:txBody>
          <a:bodyPr/>
          <a:lstStyle/>
          <a:p>
            <a:endParaRPr lang="zh-TW" altLang="en-US" dirty="0">
              <a:latin typeface="Arial" charset="0"/>
            </a:endParaRPr>
          </a:p>
        </p:txBody>
      </p:sp>
      <p:sp>
        <p:nvSpPr>
          <p:cNvPr id="134148" name="Slide Number Placeholder 3"/>
          <p:cNvSpPr>
            <a:spLocks noGrp="1"/>
          </p:cNvSpPr>
          <p:nvPr>
            <p:ph type="sldNum" sz="quarter" idx="5"/>
          </p:nvPr>
        </p:nvSpPr>
        <p:spPr>
          <a:noFill/>
        </p:spPr>
        <p:txBody>
          <a:bodyPr/>
          <a:lstStyle/>
          <a:p>
            <a:fld id="{D3711532-5DFE-4C1E-B436-3C430EA350C8}" type="slidenum">
              <a:rPr lang="en-US" altLang="zh-TW"/>
              <a:pPr/>
              <a:t>24</a:t>
            </a:fld>
            <a:endParaRPr lang="en-US" altLang="zh-TW"/>
          </a:p>
        </p:txBody>
      </p:sp>
    </p:spTree>
    <p:extLst>
      <p:ext uri="{BB962C8B-B14F-4D97-AF65-F5344CB8AC3E}">
        <p14:creationId xmlns:p14="http://schemas.microsoft.com/office/powerpoint/2010/main" val="2263992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B2B384B7-7008-49D2-9811-A6F7A8F48186}" type="slidenum">
              <a:rPr lang="en-US" altLang="zh-TW"/>
              <a:pPr/>
              <a:t>25</a:t>
            </a:fld>
            <a:endParaRPr lang="en-US" altLang="zh-TW"/>
          </a:p>
        </p:txBody>
      </p:sp>
      <p:sp>
        <p:nvSpPr>
          <p:cNvPr id="135171" name="Rectangle 2"/>
          <p:cNvSpPr>
            <a:spLocks noGrp="1" noRot="1" noChangeAspect="1" noChangeArrowheads="1" noTextEdit="1"/>
          </p:cNvSpPr>
          <p:nvPr>
            <p:ph type="sldImg"/>
          </p:nvPr>
        </p:nvSpPr>
        <p:spPr>
          <a:xfrm>
            <a:off x="2706688" y="525463"/>
            <a:ext cx="3854450" cy="2890837"/>
          </a:xfrm>
          <a:ln/>
        </p:spPr>
      </p:sp>
      <p:sp>
        <p:nvSpPr>
          <p:cNvPr id="135172" name="Rectangle 3"/>
          <p:cNvSpPr>
            <a:spLocks noGrp="1" noChangeArrowheads="1"/>
          </p:cNvSpPr>
          <p:nvPr>
            <p:ph type="body" idx="1"/>
          </p:nvPr>
        </p:nvSpPr>
        <p:spPr>
          <a:noFill/>
          <a:ln/>
        </p:spPr>
        <p:txBody>
          <a:bodyPr/>
          <a:lstStyle/>
          <a:p>
            <a:endParaRPr lang="zh-TW" altLang="zh-TW" sz="1200" kern="1200" dirty="0">
              <a:solidFill>
                <a:schemeClr val="tx1"/>
              </a:solidFill>
              <a:latin typeface="+mn-lt"/>
              <a:ea typeface="+mn-ea"/>
              <a:cs typeface="+mn-cs"/>
            </a:endParaRPr>
          </a:p>
        </p:txBody>
      </p:sp>
    </p:spTree>
    <p:extLst>
      <p:ext uri="{BB962C8B-B14F-4D97-AF65-F5344CB8AC3E}">
        <p14:creationId xmlns:p14="http://schemas.microsoft.com/office/powerpoint/2010/main" val="9839853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B2B384B7-7008-49D2-9811-A6F7A8F48186}" type="slidenum">
              <a:rPr lang="en-US" altLang="zh-TW"/>
              <a:pPr/>
              <a:t>26</a:t>
            </a:fld>
            <a:endParaRPr lang="en-US" altLang="zh-TW"/>
          </a:p>
        </p:txBody>
      </p:sp>
      <p:sp>
        <p:nvSpPr>
          <p:cNvPr id="135171" name="Rectangle 2"/>
          <p:cNvSpPr>
            <a:spLocks noGrp="1" noRot="1" noChangeAspect="1" noChangeArrowheads="1" noTextEdit="1"/>
          </p:cNvSpPr>
          <p:nvPr>
            <p:ph type="sldImg"/>
          </p:nvPr>
        </p:nvSpPr>
        <p:spPr>
          <a:xfrm>
            <a:off x="2706688" y="525463"/>
            <a:ext cx="3854450" cy="2890837"/>
          </a:xfrm>
          <a:ln/>
        </p:spPr>
      </p:sp>
      <p:sp>
        <p:nvSpPr>
          <p:cNvPr id="135172"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TW" sz="1200" b="1" i="0" u="none" strike="noStrike" kern="1200" cap="none" spc="0" normalizeH="0" baseline="0" noProof="0" dirty="0">
                <a:ln>
                  <a:noFill/>
                </a:ln>
                <a:solidFill>
                  <a:srgbClr val="000000"/>
                </a:solidFill>
                <a:effectLst/>
                <a:uLnTx/>
                <a:uFillTx/>
                <a:latin typeface="+mn-lt"/>
                <a:ea typeface="+mn-ea"/>
                <a:cs typeface="+mn-cs"/>
              </a:rPr>
              <a:t>Source: The social and economic impact of PE in China, Bain &amp; Co, 2009 survey</a:t>
            </a:r>
            <a:endParaRPr kumimoji="0" lang="zh-TW" altLang="zh-TW" sz="12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TW" sz="1200" b="0" i="0" u="none" strike="noStrike" kern="1200" cap="none" spc="0" normalizeH="0" baseline="0" noProof="0" dirty="0">
                <a:ln>
                  <a:noFill/>
                </a:ln>
                <a:solidFill>
                  <a:srgbClr val="000000"/>
                </a:solidFill>
                <a:effectLst/>
                <a:uLnTx/>
                <a:uFillTx/>
                <a:latin typeface="+mn-lt"/>
                <a:ea typeface="+mn-ea"/>
                <a:cs typeface="+mn-cs"/>
              </a:rPr>
              <a:t> </a:t>
            </a:r>
            <a:endParaRPr kumimoji="0" lang="zh-TW" altLang="zh-TW" sz="12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TW" sz="1200" b="0" i="0" u="none" strike="noStrike" kern="1200" cap="none" spc="0" normalizeH="0" baseline="0" noProof="0" dirty="0">
                <a:ln>
                  <a:noFill/>
                </a:ln>
                <a:solidFill>
                  <a:srgbClr val="000000"/>
                </a:solidFill>
                <a:effectLst/>
                <a:uLnTx/>
                <a:uFillTx/>
                <a:latin typeface="+mn-lt"/>
                <a:ea typeface="+mn-ea"/>
                <a:cs typeface="+mn-cs"/>
              </a:rPr>
              <a:t> </a:t>
            </a:r>
            <a:endParaRPr kumimoji="0" lang="zh-TW" altLang="zh-TW" sz="12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TW" sz="1200" b="1" i="0" u="none" strike="noStrike" kern="1200" cap="none" spc="0" normalizeH="0" baseline="0" noProof="0" dirty="0">
                <a:ln>
                  <a:noFill/>
                </a:ln>
                <a:solidFill>
                  <a:srgbClr val="000000"/>
                </a:solidFill>
                <a:effectLst/>
                <a:uLnTx/>
                <a:uFillTx/>
                <a:latin typeface="+mn-lt"/>
                <a:ea typeface="+mn-ea"/>
                <a:cs typeface="+mn-cs"/>
              </a:rPr>
              <a:t>Private equity glossary</a:t>
            </a:r>
            <a:endParaRPr kumimoji="0" lang="zh-TW" altLang="zh-TW" sz="12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TW" sz="1200" b="0" i="0" u="none" strike="noStrike" kern="1200" cap="none" spc="0" normalizeH="0" baseline="0" noProof="0" dirty="0">
                <a:ln>
                  <a:noFill/>
                </a:ln>
                <a:solidFill>
                  <a:srgbClr val="000000"/>
                </a:solidFill>
                <a:effectLst/>
                <a:uLnTx/>
                <a:uFillTx/>
                <a:latin typeface="+mn-lt"/>
                <a:ea typeface="+mn-ea"/>
                <a:cs typeface="+mn-cs"/>
              </a:rPr>
              <a:t> </a:t>
            </a:r>
            <a:endParaRPr kumimoji="0" lang="zh-TW" altLang="zh-TW" sz="12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TW" sz="1200" b="0" i="0" u="none" strike="noStrike" kern="1200" cap="none" spc="0" normalizeH="0" baseline="0" noProof="0" dirty="0">
                <a:ln>
                  <a:noFill/>
                </a:ln>
                <a:solidFill>
                  <a:srgbClr val="000000"/>
                </a:solidFill>
                <a:effectLst/>
                <a:uLnTx/>
                <a:uFillTx/>
                <a:latin typeface="+mn-lt"/>
                <a:ea typeface="+mn-ea"/>
                <a:cs typeface="+mn-cs"/>
              </a:rPr>
              <a:t>The most common investment strategies in private equity include leveraged buyouts, venture capital, growth capital, distressed investments.</a:t>
            </a:r>
            <a:endParaRPr kumimoji="0" lang="zh-TW" altLang="zh-TW" sz="12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TW" sz="1200" b="0" i="0" u="none" strike="noStrike" kern="1200" cap="none" spc="0" normalizeH="0" baseline="0" noProof="0" dirty="0">
                <a:ln>
                  <a:noFill/>
                </a:ln>
                <a:solidFill>
                  <a:srgbClr val="000000"/>
                </a:solidFill>
                <a:effectLst/>
                <a:uLnTx/>
                <a:uFillTx/>
                <a:latin typeface="+mn-lt"/>
                <a:ea typeface="+mn-ea"/>
                <a:cs typeface="+mn-cs"/>
              </a:rPr>
              <a:t> </a:t>
            </a:r>
            <a:endParaRPr kumimoji="0" lang="zh-TW" altLang="zh-TW" sz="12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TW" sz="1200" b="1" i="0" u="none" strike="noStrike" kern="1200" cap="none" spc="0" normalizeH="0" baseline="0" noProof="0" dirty="0">
                <a:ln>
                  <a:noFill/>
                </a:ln>
                <a:solidFill>
                  <a:srgbClr val="000000"/>
                </a:solidFill>
                <a:effectLst/>
                <a:uLnTx/>
                <a:uFillTx/>
                <a:latin typeface="+mn-lt"/>
                <a:ea typeface="+mn-ea"/>
                <a:cs typeface="+mn-cs"/>
              </a:rPr>
              <a:t>Leveraged buyout: </a:t>
            </a:r>
            <a:r>
              <a:rPr kumimoji="0" lang="en-US" altLang="zh-TW" sz="1200" b="0" i="0" u="none" strike="noStrike" kern="1200" cap="none" spc="0" normalizeH="0" baseline="0" noProof="0" dirty="0">
                <a:ln>
                  <a:noFill/>
                </a:ln>
                <a:solidFill>
                  <a:srgbClr val="000000"/>
                </a:solidFill>
                <a:effectLst/>
                <a:uLnTx/>
                <a:uFillTx/>
                <a:latin typeface="+mn-lt"/>
                <a:ea typeface="+mn-ea"/>
                <a:cs typeface="+mn-cs"/>
              </a:rPr>
              <a:t>Also called LBO or buyout, this is a strategy financial sponsors employ to acquire a majority stake in a company, business unit or business assets from the current shareholders, typically using a combination of equity and debt. The target companies involved in these transactions are typically mature and generate healthy operating cash flows.</a:t>
            </a:r>
            <a:endParaRPr kumimoji="0" lang="zh-TW" altLang="zh-TW" sz="12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TW" sz="1200" b="0" i="0" u="none" strike="noStrike" kern="1200" cap="none" spc="0" normalizeH="0" baseline="0" noProof="0" dirty="0">
                <a:ln>
                  <a:noFill/>
                </a:ln>
                <a:solidFill>
                  <a:srgbClr val="000000"/>
                </a:solidFill>
                <a:effectLst/>
                <a:uLnTx/>
                <a:uFillTx/>
                <a:latin typeface="+mn-lt"/>
                <a:ea typeface="+mn-ea"/>
                <a:cs typeface="+mn-cs"/>
              </a:rPr>
              <a:t> </a:t>
            </a:r>
            <a:endParaRPr kumimoji="0" lang="zh-TW" altLang="zh-TW" sz="12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TW" sz="1200" b="1" i="0" u="none" strike="noStrike" kern="1200" cap="none" spc="0" normalizeH="0" baseline="0" noProof="0" dirty="0">
                <a:ln>
                  <a:noFill/>
                </a:ln>
                <a:solidFill>
                  <a:srgbClr val="000000"/>
                </a:solidFill>
                <a:effectLst/>
                <a:uLnTx/>
                <a:uFillTx/>
                <a:latin typeface="+mn-lt"/>
                <a:ea typeface="+mn-ea"/>
                <a:cs typeface="+mn-cs"/>
              </a:rPr>
              <a:t>Venture capital: </a:t>
            </a:r>
            <a:r>
              <a:rPr kumimoji="0" lang="en-US" altLang="zh-TW" sz="1200" b="0" i="0" u="none" strike="noStrike" kern="1200" cap="none" spc="0" normalizeH="0" baseline="0" noProof="0" dirty="0">
                <a:ln>
                  <a:noFill/>
                </a:ln>
                <a:solidFill>
                  <a:srgbClr val="000000"/>
                </a:solidFill>
                <a:effectLst/>
                <a:uLnTx/>
                <a:uFillTx/>
                <a:latin typeface="+mn-lt"/>
                <a:ea typeface="+mn-ea"/>
                <a:cs typeface="+mn-cs"/>
              </a:rPr>
              <a:t>This is an equity investment made to finance the launch, early development or expansion of a business. Venture investing is most often found in the application of new technology, new marketing concepts and new products that have yet to be proven, and it usually involves acquiring a minority stake in the business.</a:t>
            </a:r>
            <a:endParaRPr kumimoji="0" lang="zh-TW" altLang="zh-TW" sz="12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TW" sz="1200" b="0" i="0" u="none" strike="noStrike" kern="1200" cap="none" spc="0" normalizeH="0" baseline="0" noProof="0" dirty="0">
                <a:ln>
                  <a:noFill/>
                </a:ln>
                <a:solidFill>
                  <a:srgbClr val="000000"/>
                </a:solidFill>
                <a:effectLst/>
                <a:uLnTx/>
                <a:uFillTx/>
                <a:latin typeface="+mn-lt"/>
                <a:ea typeface="+mn-ea"/>
                <a:cs typeface="+mn-cs"/>
              </a:rPr>
              <a:t> </a:t>
            </a:r>
            <a:endParaRPr kumimoji="0" lang="zh-TW" altLang="zh-TW" sz="12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TW" sz="1200" b="1" i="0" u="none" strike="noStrike" kern="1200" cap="none" spc="0" normalizeH="0" baseline="0" noProof="0" dirty="0">
                <a:ln>
                  <a:noFill/>
                </a:ln>
                <a:solidFill>
                  <a:srgbClr val="000000"/>
                </a:solidFill>
                <a:effectLst/>
                <a:uLnTx/>
                <a:uFillTx/>
                <a:latin typeface="+mn-lt"/>
                <a:ea typeface="+mn-ea"/>
                <a:cs typeface="+mn-cs"/>
              </a:rPr>
              <a:t>Growth capital: </a:t>
            </a:r>
            <a:r>
              <a:rPr kumimoji="0" lang="en-US" altLang="zh-TW" sz="1200" b="0" i="0" u="none" strike="noStrike" kern="1200" cap="none" spc="0" normalizeH="0" baseline="0" noProof="0" dirty="0">
                <a:ln>
                  <a:noFill/>
                </a:ln>
                <a:solidFill>
                  <a:srgbClr val="000000"/>
                </a:solidFill>
                <a:effectLst/>
                <a:uLnTx/>
                <a:uFillTx/>
                <a:latin typeface="+mn-lt"/>
                <a:ea typeface="+mn-ea"/>
                <a:cs typeface="+mn-cs"/>
              </a:rPr>
              <a:t>This is an equity investment made most often to acquire a minority position in a relatively mature company that is looking to expand or restructure operations, enter new markets or finance a major acquisition without ceding control of the business.</a:t>
            </a:r>
            <a:endParaRPr kumimoji="0" lang="zh-TW" altLang="zh-TW" sz="12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TW" sz="1200" b="0" i="0" u="none" strike="noStrike" kern="1200" cap="none" spc="0" normalizeH="0" baseline="0" noProof="0" dirty="0">
                <a:ln>
                  <a:noFill/>
                </a:ln>
                <a:solidFill>
                  <a:srgbClr val="000000"/>
                </a:solidFill>
                <a:effectLst/>
                <a:uLnTx/>
                <a:uFillTx/>
                <a:latin typeface="+mn-lt"/>
                <a:ea typeface="+mn-ea"/>
                <a:cs typeface="+mn-cs"/>
              </a:rPr>
              <a:t> </a:t>
            </a:r>
            <a:endParaRPr kumimoji="0" lang="zh-TW" altLang="zh-TW" sz="12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TW" sz="1200" b="1" i="0" u="none" strike="noStrike" kern="1200" cap="none" spc="0" normalizeH="0" baseline="0" noProof="0" dirty="0">
                <a:ln>
                  <a:noFill/>
                </a:ln>
                <a:solidFill>
                  <a:srgbClr val="000000"/>
                </a:solidFill>
                <a:effectLst/>
                <a:uLnTx/>
                <a:uFillTx/>
                <a:latin typeface="+mn-lt"/>
                <a:ea typeface="+mn-ea"/>
                <a:cs typeface="+mn-cs"/>
              </a:rPr>
              <a:t>Distressed investments: </a:t>
            </a:r>
            <a:r>
              <a:rPr kumimoji="0" lang="en-US" altLang="zh-TW" sz="1200" b="0" i="0" u="none" strike="noStrike" kern="1200" cap="none" spc="0" normalizeH="0" baseline="0" noProof="0" dirty="0">
                <a:ln>
                  <a:noFill/>
                </a:ln>
                <a:solidFill>
                  <a:srgbClr val="000000"/>
                </a:solidFill>
                <a:effectLst/>
                <a:uLnTx/>
                <a:uFillTx/>
                <a:latin typeface="+mn-lt"/>
                <a:ea typeface="+mn-ea"/>
                <a:cs typeface="+mn-cs"/>
              </a:rPr>
              <a:t>Distressed, or special, situations are a broad category referring to investments into financially troubled companies. Investors may acquire debt securities in anticipation of taking control of the company’s equity after a corporate restructuring.</a:t>
            </a:r>
            <a:endParaRPr kumimoji="0" lang="zh-TW" altLang="zh-TW" sz="12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TW" sz="1200" b="0" i="0" u="none" strike="noStrike" kern="1200" cap="none" spc="0" normalizeH="0" baseline="0" noProof="0" dirty="0">
                <a:ln>
                  <a:noFill/>
                </a:ln>
                <a:solidFill>
                  <a:srgbClr val="000000"/>
                </a:solidFill>
                <a:effectLst/>
                <a:uLnTx/>
                <a:uFillTx/>
                <a:latin typeface="+mn-lt"/>
                <a:ea typeface="+mn-ea"/>
                <a:cs typeface="+mn-cs"/>
              </a:rPr>
              <a:t>Investors may also provide “rescue financing” typically a combination of debt and equity to companies undergoing operational or financial challenges.</a:t>
            </a:r>
            <a:endParaRPr kumimoji="0" lang="zh-TW" altLang="zh-TW" sz="12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TW" sz="1200" b="0" i="0" u="none" strike="noStrike" kern="1200" cap="none" spc="0" normalizeH="0" baseline="0" noProof="0" dirty="0">
                <a:ln>
                  <a:noFill/>
                </a:ln>
                <a:solidFill>
                  <a:srgbClr val="000000"/>
                </a:solidFill>
                <a:effectLst/>
                <a:uLnTx/>
                <a:uFillTx/>
                <a:latin typeface="+mn-lt"/>
                <a:ea typeface="+mn-ea"/>
                <a:cs typeface="+mn-cs"/>
              </a:rPr>
              <a:t> </a:t>
            </a:r>
            <a:endParaRPr kumimoji="0" lang="zh-TW" altLang="zh-TW" sz="12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TW" sz="1200" b="1" i="0" u="none" strike="noStrike" kern="1200" cap="none" spc="0" normalizeH="0" baseline="0" noProof="0" dirty="0">
                <a:ln>
                  <a:noFill/>
                </a:ln>
                <a:solidFill>
                  <a:srgbClr val="000000"/>
                </a:solidFill>
                <a:effectLst/>
                <a:uLnTx/>
                <a:uFillTx/>
                <a:latin typeface="+mn-lt"/>
                <a:ea typeface="+mn-ea"/>
                <a:cs typeface="+mn-cs"/>
              </a:rPr>
              <a:t>Limited Partner (LP): </a:t>
            </a:r>
            <a:r>
              <a:rPr kumimoji="0" lang="en-US" altLang="zh-TW" sz="1200" b="0" i="0" u="none" strike="noStrike" kern="1200" cap="none" spc="0" normalizeH="0" baseline="0" noProof="0" dirty="0">
                <a:ln>
                  <a:noFill/>
                </a:ln>
                <a:solidFill>
                  <a:srgbClr val="000000"/>
                </a:solidFill>
                <a:effectLst/>
                <a:uLnTx/>
                <a:uFillTx/>
                <a:latin typeface="+mn-lt"/>
                <a:ea typeface="+mn-ea"/>
                <a:cs typeface="+mn-cs"/>
              </a:rPr>
              <a:t>A LP is an investor in a fund. It has a share of ownership in a private equity partnership but takes no part in managing it. LPs are liable only up to the amount of their original investment in the partnership.</a:t>
            </a:r>
            <a:endParaRPr kumimoji="0" lang="zh-TW" altLang="zh-TW" sz="12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TW" sz="1200" b="0" i="0" u="none" strike="noStrike" kern="1200" cap="none" spc="0" normalizeH="0" baseline="0" noProof="0" dirty="0">
                <a:ln>
                  <a:noFill/>
                </a:ln>
                <a:solidFill>
                  <a:srgbClr val="000000"/>
                </a:solidFill>
                <a:effectLst/>
                <a:uLnTx/>
                <a:uFillTx/>
                <a:latin typeface="+mn-lt"/>
                <a:ea typeface="+mn-ea"/>
                <a:cs typeface="+mn-cs"/>
              </a:rPr>
              <a:t> </a:t>
            </a:r>
            <a:endParaRPr kumimoji="0" lang="zh-TW" altLang="zh-TW" sz="12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TW" sz="1200" b="1" i="0" u="none" strike="noStrike" kern="1200" cap="none" spc="0" normalizeH="0" baseline="0" noProof="0" dirty="0">
                <a:ln>
                  <a:noFill/>
                </a:ln>
                <a:solidFill>
                  <a:srgbClr val="000000"/>
                </a:solidFill>
                <a:effectLst/>
                <a:uLnTx/>
                <a:uFillTx/>
                <a:latin typeface="+mn-lt"/>
                <a:ea typeface="+mn-ea"/>
                <a:cs typeface="+mn-cs"/>
              </a:rPr>
              <a:t>General Partner (GP): </a:t>
            </a:r>
            <a:r>
              <a:rPr kumimoji="0" lang="en-US" altLang="zh-TW" sz="1200" b="0" i="0" u="none" strike="noStrike" kern="1200" cap="none" spc="0" normalizeH="0" baseline="0" noProof="0" dirty="0">
                <a:ln>
                  <a:noFill/>
                </a:ln>
                <a:solidFill>
                  <a:srgbClr val="000000"/>
                </a:solidFill>
                <a:effectLst/>
                <a:uLnTx/>
                <a:uFillTx/>
                <a:latin typeface="+mn-lt"/>
                <a:ea typeface="+mn-ea"/>
                <a:cs typeface="+mn-cs"/>
              </a:rPr>
              <a:t>A GP is a fund manager. He takes part in the daily operations of the private equity partnership and is personally responsible for its liabilities.</a:t>
            </a:r>
            <a:endParaRPr kumimoji="0" lang="zh-TW" altLang="zh-TW" sz="12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TW" sz="1200" b="0" i="0" u="none" strike="noStrike" kern="1200" cap="none" spc="0" normalizeH="0" baseline="0" noProof="0" dirty="0">
                <a:ln>
                  <a:noFill/>
                </a:ln>
                <a:solidFill>
                  <a:srgbClr val="000000"/>
                </a:solidFill>
                <a:effectLst/>
                <a:uLnTx/>
                <a:uFillTx/>
                <a:latin typeface="+mn-lt"/>
                <a:ea typeface="+mn-ea"/>
                <a:cs typeface="+mn-cs"/>
              </a:rPr>
              <a:t> </a:t>
            </a:r>
            <a:endParaRPr kumimoji="0" lang="zh-TW" altLang="zh-TW" sz="12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TW" sz="1200" b="1" i="0" u="none" strike="noStrike" kern="1200" cap="none" spc="0" normalizeH="0" baseline="0" noProof="0" dirty="0">
                <a:ln>
                  <a:noFill/>
                </a:ln>
                <a:solidFill>
                  <a:srgbClr val="000000"/>
                </a:solidFill>
                <a:effectLst/>
                <a:uLnTx/>
                <a:uFillTx/>
                <a:latin typeface="+mn-lt"/>
                <a:ea typeface="+mn-ea"/>
                <a:cs typeface="+mn-cs"/>
              </a:rPr>
              <a:t>Fund of Funds: </a:t>
            </a:r>
            <a:r>
              <a:rPr kumimoji="0" lang="en-US" altLang="zh-TW" sz="1200" b="0" i="0" u="none" strike="noStrike" kern="1200" cap="none" spc="0" normalizeH="0" baseline="0" noProof="0" dirty="0">
                <a:ln>
                  <a:noFill/>
                </a:ln>
                <a:solidFill>
                  <a:srgbClr val="000000"/>
                </a:solidFill>
                <a:effectLst/>
                <a:uLnTx/>
                <a:uFillTx/>
                <a:latin typeface="+mn-lt"/>
                <a:ea typeface="+mn-ea"/>
                <a:cs typeface="+mn-cs"/>
              </a:rPr>
              <a:t>It is a pool of capital that invests in several private equity funds. Its own investors are large institutional investors like pension funds or insurance companies. High net worth individuals and relatively small institutional investors participate in a fund of funds to minimize the effort and costs related to managing their portfolio.</a:t>
            </a:r>
            <a:endParaRPr kumimoji="0" lang="zh-TW" altLang="zh-TW" sz="12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3773840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xfrm>
            <a:off x="2706688" y="525463"/>
            <a:ext cx="3854450" cy="2890837"/>
          </a:xfrm>
          <a:ln/>
        </p:spPr>
      </p:sp>
      <p:sp>
        <p:nvSpPr>
          <p:cNvPr id="138243" name="Notes Placeholder 2"/>
          <p:cNvSpPr>
            <a:spLocks noGrp="1"/>
          </p:cNvSpPr>
          <p:nvPr>
            <p:ph type="body" idx="1"/>
          </p:nvPr>
        </p:nvSpPr>
        <p:spPr>
          <a:noFill/>
          <a:ln/>
        </p:spPr>
        <p:txBody>
          <a:bodyPr/>
          <a:lstStyle/>
          <a:p>
            <a:r>
              <a:rPr lang="en-US" altLang="zh-TW" sz="1200" b="1" kern="1200" dirty="0">
                <a:solidFill>
                  <a:schemeClr val="tx1"/>
                </a:solidFill>
                <a:latin typeface="+mn-lt"/>
                <a:ea typeface="+mn-ea"/>
                <a:cs typeface="+mn-cs"/>
              </a:rPr>
              <a:t>Source: http://en.wikipedia.org/wiki/File:Leveraged_Buyout_Diagram.png</a:t>
            </a:r>
          </a:p>
          <a:p>
            <a:endParaRPr lang="zh-TW" altLang="zh-TW" sz="1200" kern="1200" dirty="0">
              <a:solidFill>
                <a:schemeClr val="tx1"/>
              </a:solidFill>
              <a:latin typeface="+mn-lt"/>
              <a:ea typeface="+mn-ea"/>
              <a:cs typeface="+mn-cs"/>
            </a:endParaRPr>
          </a:p>
          <a:p>
            <a:r>
              <a:rPr lang="en-US" altLang="zh-TW" sz="1200" kern="1200" dirty="0">
                <a:solidFill>
                  <a:schemeClr val="tx1"/>
                </a:solidFill>
                <a:latin typeface="+mn-lt"/>
                <a:ea typeface="+mn-ea"/>
                <a:cs typeface="+mn-cs"/>
              </a:rPr>
              <a:t>Leveraged buyout, LBO or Buyout refers to a strategy of making equity investments as part of a transaction in which a company, business unit or business assets is acquired from the current shareholders typically with the use of financial leverage. The companies involved in these transactions are typically mature and generate operating cash flows.</a:t>
            </a:r>
            <a:endParaRPr lang="zh-TW" altLang="zh-TW" sz="1200" kern="1200" dirty="0">
              <a:solidFill>
                <a:schemeClr val="tx1"/>
              </a:solidFill>
              <a:latin typeface="+mn-lt"/>
              <a:ea typeface="+mn-ea"/>
              <a:cs typeface="+mn-cs"/>
            </a:endParaRPr>
          </a:p>
          <a:p>
            <a:r>
              <a:rPr lang="en-US" altLang="zh-TW" sz="1200" kern="1200" dirty="0">
                <a:solidFill>
                  <a:schemeClr val="tx1"/>
                </a:solidFill>
                <a:latin typeface="+mn-lt"/>
                <a:ea typeface="+mn-ea"/>
                <a:cs typeface="+mn-cs"/>
              </a:rPr>
              <a:t> </a:t>
            </a:r>
            <a:endParaRPr lang="zh-TW" altLang="zh-TW" sz="1200" kern="1200" dirty="0">
              <a:solidFill>
                <a:schemeClr val="tx1"/>
              </a:solidFill>
              <a:latin typeface="+mn-lt"/>
              <a:ea typeface="+mn-ea"/>
              <a:cs typeface="+mn-cs"/>
            </a:endParaRPr>
          </a:p>
          <a:p>
            <a:r>
              <a:rPr lang="en-US" altLang="zh-TW" sz="1200" kern="1200" dirty="0">
                <a:solidFill>
                  <a:schemeClr val="tx1"/>
                </a:solidFill>
                <a:latin typeface="+mn-lt"/>
                <a:ea typeface="+mn-ea"/>
                <a:cs typeface="+mn-cs"/>
              </a:rPr>
              <a:t>Leveraged buyouts involve a financial sponsor agreeing to an acquisition without itself committing all the capital required for the acquisition. To do this, the financial sponsor will raise acquisition debt which ultimately looks to the cash flows of the acquisition target to make interest and principal payments. Acquisition debt in an LBO is often non-recourse to the financial sponsor and has no claim on other investment managed by the financial sponsor. Therefore, an LBO transaction's financial structure is particularly attractive to a fund's limited partners, allowing them the benefits of leverage but greatly limiting the degree of recourse of that leverage. This kind of financing structure leverage benefits an LBO's financial sponsor in two ways: (1) the investor itself only needs to provide a fraction of the capital for the acquisition, and (2) the returns to the investor will be enhanced (as long as the return on assets exceeds the cost of the debt).</a:t>
            </a:r>
            <a:endParaRPr lang="zh-TW" altLang="zh-TW" sz="1200" kern="1200" dirty="0">
              <a:solidFill>
                <a:schemeClr val="tx1"/>
              </a:solidFill>
              <a:latin typeface="+mn-lt"/>
              <a:ea typeface="+mn-ea"/>
              <a:cs typeface="+mn-cs"/>
            </a:endParaRPr>
          </a:p>
          <a:p>
            <a:r>
              <a:rPr lang="en-US" altLang="zh-TW" sz="1200" kern="1200" dirty="0">
                <a:solidFill>
                  <a:schemeClr val="tx1"/>
                </a:solidFill>
                <a:latin typeface="+mn-lt"/>
                <a:ea typeface="+mn-ea"/>
                <a:cs typeface="+mn-cs"/>
              </a:rPr>
              <a:t> </a:t>
            </a:r>
            <a:endParaRPr lang="zh-TW" altLang="zh-TW" sz="1200" kern="1200" dirty="0">
              <a:solidFill>
                <a:schemeClr val="tx1"/>
              </a:solidFill>
              <a:latin typeface="+mn-lt"/>
              <a:ea typeface="+mn-ea"/>
              <a:cs typeface="+mn-cs"/>
            </a:endParaRPr>
          </a:p>
          <a:p>
            <a:r>
              <a:rPr lang="en-US" altLang="zh-TW" sz="1200" kern="1200" dirty="0">
                <a:solidFill>
                  <a:schemeClr val="tx1"/>
                </a:solidFill>
                <a:latin typeface="+mn-lt"/>
                <a:ea typeface="+mn-ea"/>
                <a:cs typeface="+mn-cs"/>
              </a:rPr>
              <a:t>As a percentage of the purchase price for a leverage buyout target, the amount of debt used to finance a transaction varies according the financial condition and history of the acquisition target, market conditions, the willingness of lenders to extend credit (both to the LBO's financial sponsors and the company to be acquired) as well as the interest costs and the ability of the company to cover those costs. Historically the debt portion of a LBO will range from 60%–90% of the purchase price, although during certain periods the debt ratio can be higher or lower than the historical averages.</a:t>
            </a:r>
            <a:r>
              <a:rPr lang="en-US" altLang="zh-TW" sz="1200" kern="1200" baseline="30000" dirty="0">
                <a:solidFill>
                  <a:schemeClr val="tx1"/>
                </a:solidFill>
                <a:latin typeface="+mn-lt"/>
                <a:ea typeface="+mn-ea"/>
                <a:cs typeface="+mn-cs"/>
              </a:rPr>
              <a:t>[5]</a:t>
            </a:r>
            <a:r>
              <a:rPr lang="en-US" altLang="zh-TW" sz="1200" kern="1200" dirty="0">
                <a:solidFill>
                  <a:schemeClr val="tx1"/>
                </a:solidFill>
                <a:latin typeface="+mn-lt"/>
                <a:ea typeface="+mn-ea"/>
                <a:cs typeface="+mn-cs"/>
              </a:rPr>
              <a:t> Between 2000–2005 debt averaged between 59.4% and 67.9% of total purchase price for LBOs in the United States.</a:t>
            </a:r>
            <a:endParaRPr lang="zh-TW" altLang="zh-TW" sz="1200" kern="1200" dirty="0">
              <a:solidFill>
                <a:schemeClr val="tx1"/>
              </a:solidFill>
              <a:latin typeface="+mn-lt"/>
              <a:ea typeface="+mn-ea"/>
              <a:cs typeface="+mn-cs"/>
            </a:endParaRPr>
          </a:p>
        </p:txBody>
      </p:sp>
      <p:sp>
        <p:nvSpPr>
          <p:cNvPr id="138244" name="Slide Number Placeholder 3"/>
          <p:cNvSpPr>
            <a:spLocks noGrp="1"/>
          </p:cNvSpPr>
          <p:nvPr>
            <p:ph type="sldNum" sz="quarter" idx="5"/>
          </p:nvPr>
        </p:nvSpPr>
        <p:spPr>
          <a:noFill/>
        </p:spPr>
        <p:txBody>
          <a:bodyPr/>
          <a:lstStyle/>
          <a:p>
            <a:fld id="{A089A2EB-02BF-46C2-A8EC-91F6296EEE9B}" type="slidenum">
              <a:rPr lang="en-US" altLang="zh-TW"/>
              <a:pPr/>
              <a:t>27</a:t>
            </a:fld>
            <a:endParaRPr lang="en-US" altLang="zh-TW"/>
          </a:p>
        </p:txBody>
      </p:sp>
    </p:spTree>
    <p:extLst>
      <p:ext uri="{BB962C8B-B14F-4D97-AF65-F5344CB8AC3E}">
        <p14:creationId xmlns:p14="http://schemas.microsoft.com/office/powerpoint/2010/main" val="853752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06688" y="525463"/>
            <a:ext cx="3854450" cy="2890837"/>
          </a:xfrm>
        </p:spPr>
      </p:sp>
      <p:sp>
        <p:nvSpPr>
          <p:cNvPr id="3" name="Notes Placeholder 2"/>
          <p:cNvSpPr>
            <a:spLocks noGrp="1"/>
          </p:cNvSpPr>
          <p:nvPr>
            <p:ph type="body" idx="1"/>
          </p:nvPr>
        </p:nvSpPr>
        <p:spPr/>
        <p:txBody>
          <a:bodyPr>
            <a:normAutofit/>
          </a:bodyPr>
          <a:lstStyle/>
          <a:p>
            <a:endParaRPr lang="zh-TW" altLang="en-US" dirty="0"/>
          </a:p>
        </p:txBody>
      </p:sp>
      <p:sp>
        <p:nvSpPr>
          <p:cNvPr id="4" name="Slide Number Placeholder 3"/>
          <p:cNvSpPr>
            <a:spLocks noGrp="1"/>
          </p:cNvSpPr>
          <p:nvPr>
            <p:ph type="sldNum" sz="quarter" idx="10"/>
          </p:nvPr>
        </p:nvSpPr>
        <p:spPr/>
        <p:txBody>
          <a:bodyPr/>
          <a:lstStyle/>
          <a:p>
            <a:fld id="{519A11B3-1B1A-4DE4-9BE1-1579F087D5FE}" type="slidenum">
              <a:rPr lang="en-US" altLang="zh-TW" smtClean="0"/>
              <a:pPr/>
              <a:t>3</a:t>
            </a:fld>
            <a:endParaRPr lang="en-US" altLang="zh-TW"/>
          </a:p>
        </p:txBody>
      </p:sp>
    </p:spTree>
    <p:extLst>
      <p:ext uri="{BB962C8B-B14F-4D97-AF65-F5344CB8AC3E}">
        <p14:creationId xmlns:p14="http://schemas.microsoft.com/office/powerpoint/2010/main" val="3260178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06688" y="525463"/>
            <a:ext cx="3854450" cy="2890837"/>
          </a:xfrm>
        </p:spPr>
      </p:sp>
      <p:sp>
        <p:nvSpPr>
          <p:cNvPr id="3" name="Notes Placeholder 2"/>
          <p:cNvSpPr>
            <a:spLocks noGrp="1"/>
          </p:cNvSpPr>
          <p:nvPr>
            <p:ph type="body" idx="1"/>
          </p:nvPr>
        </p:nvSpPr>
        <p:spPr/>
        <p:txBody>
          <a:bodyPr/>
          <a:lstStyle/>
          <a:p>
            <a:pPr>
              <a:lnSpc>
                <a:spcPct val="115000"/>
              </a:lnSpc>
              <a:spcAft>
                <a:spcPts val="1000"/>
              </a:spcAft>
            </a:pPr>
            <a:r>
              <a:rPr lang="en-US" altLang="zh-TW" sz="1200" dirty="0">
                <a:latin typeface="+mn-lt"/>
                <a:ea typeface="PMingLiU"/>
                <a:cs typeface="Times New Roman"/>
              </a:rPr>
              <a:t>Most successful companies follow a similar pattern of growth. They pass through several phases of development and each phase requires financing of a different size and structure.</a:t>
            </a:r>
            <a:r>
              <a:rPr lang="en-US" altLang="zh-TW" sz="1200" b="1" i="1"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Seed</a:t>
            </a:r>
            <a:r>
              <a:rPr lang="en-US" altLang="zh-TW" sz="1200" dirty="0">
                <a:latin typeface="+mn-lt"/>
                <a:ea typeface="PMingLiU"/>
                <a:cs typeface="Times New Roman"/>
              </a:rPr>
              <a:t/>
            </a:r>
            <a:br>
              <a:rPr lang="en-US" altLang="zh-TW" sz="1200" dirty="0">
                <a:latin typeface="+mn-lt"/>
                <a:ea typeface="PMingLiU"/>
                <a:cs typeface="Times New Roman"/>
              </a:rPr>
            </a:br>
            <a:r>
              <a:rPr lang="en-US" altLang="zh-TW" sz="1200" dirty="0">
                <a:latin typeface="+mn-lt"/>
                <a:ea typeface="PMingLiU"/>
                <a:cs typeface="Times New Roman"/>
              </a:rPr>
              <a:t>A business idea is conceived and the initial concept of the business is formed. The project is initially funded by the entrepreneur's own resources.</a:t>
            </a:r>
            <a:r>
              <a:rPr lang="en-US" altLang="zh-TW" sz="1200" b="1" i="1"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i="1"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Startup/Development</a:t>
            </a:r>
            <a:r>
              <a:rPr lang="en-US" altLang="zh-TW" sz="1200" dirty="0">
                <a:latin typeface="+mn-lt"/>
                <a:ea typeface="PMingLiU"/>
                <a:cs typeface="Times New Roman"/>
              </a:rPr>
              <a:t/>
            </a:r>
            <a:br>
              <a:rPr lang="en-US" altLang="zh-TW" sz="1200" dirty="0">
                <a:latin typeface="+mn-lt"/>
                <a:ea typeface="PMingLiU"/>
                <a:cs typeface="Times New Roman"/>
              </a:rPr>
            </a:br>
            <a:r>
              <a:rPr lang="en-US" altLang="zh-TW" sz="1200" dirty="0">
                <a:latin typeface="+mn-lt"/>
                <a:ea typeface="PMingLiU"/>
                <a:cs typeface="Times New Roman"/>
              </a:rPr>
              <a:t>The service or product is produced at this stage, but it has not been sold commercially. Investment in fixed assets and equipment for commercial production is now necessary. As the product has not been widely marketed and tested, its success is still in question. The risk is highest at this stage as funding commitment is large and the rate of failure is high.</a:t>
            </a:r>
            <a:r>
              <a:rPr lang="en-US" altLang="zh-TW" sz="1200" b="1" i="1"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i="1"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Expansion</a:t>
            </a:r>
            <a:r>
              <a:rPr lang="en-US" altLang="zh-TW" sz="1200" dirty="0">
                <a:latin typeface="+mn-lt"/>
                <a:ea typeface="PMingLiU"/>
                <a:cs typeface="Times New Roman"/>
              </a:rPr>
              <a:t/>
            </a:r>
            <a:br>
              <a:rPr lang="en-US" altLang="zh-TW" sz="1200" dirty="0">
                <a:latin typeface="+mn-lt"/>
                <a:ea typeface="PMingLiU"/>
                <a:cs typeface="Times New Roman"/>
              </a:rPr>
            </a:br>
            <a:r>
              <a:rPr lang="en-US" altLang="zh-TW" sz="1200" dirty="0">
                <a:latin typeface="+mn-lt"/>
                <a:ea typeface="PMingLiU"/>
                <a:cs typeface="Times New Roman"/>
              </a:rPr>
              <a:t>The company is now established. Its products or services have been successfully sold and a track record has been built. The company is ready to expand and additional funds are required. At this stage, bank loans may be available but will likely require a level of collateral, which is beyond the means of a young company. As the company is growing rapidly and is branching out to new markets, it may require a series of fund raising. Equity investment at this stage is sometimes termed "expansion or developmental capital".</a:t>
            </a:r>
            <a:r>
              <a:rPr lang="en-US" altLang="zh-TW" sz="1200" b="1" i="1"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i="1"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Mezzanine</a:t>
            </a:r>
            <a:r>
              <a:rPr lang="en-US" altLang="zh-TW" sz="1200" dirty="0">
                <a:latin typeface="+mn-lt"/>
                <a:ea typeface="PMingLiU"/>
                <a:cs typeface="Times New Roman"/>
              </a:rPr>
              <a:t/>
            </a:r>
            <a:br>
              <a:rPr lang="en-US" altLang="zh-TW" sz="1200" dirty="0">
                <a:latin typeface="+mn-lt"/>
                <a:ea typeface="PMingLiU"/>
                <a:cs typeface="Times New Roman"/>
              </a:rPr>
            </a:br>
            <a:r>
              <a:rPr lang="en-US" altLang="zh-TW" sz="1200" dirty="0">
                <a:latin typeface="+mn-lt"/>
                <a:ea typeface="PMingLiU"/>
                <a:cs typeface="Times New Roman"/>
              </a:rPr>
              <a:t>The company has now built a track record over a few years with a trend for continuing success. In preparing for listing on the stock exchange, there may be a need to restructure and strengthen its balance sheet. At the same time, an endorsement by a reputable venture capital firm will attract greater investor interest. This is the last stage of venture capital investment where the risks are relatively lower.</a:t>
            </a:r>
            <a:r>
              <a:rPr lang="en-US" altLang="zh-TW" sz="1200" b="1" i="1"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i="1"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Buyouts</a:t>
            </a:r>
            <a:r>
              <a:rPr lang="en-US" altLang="zh-TW" sz="1200" dirty="0">
                <a:latin typeface="+mn-lt"/>
                <a:ea typeface="PMingLiU"/>
                <a:cs typeface="Times New Roman"/>
              </a:rPr>
              <a:t/>
            </a:r>
            <a:br>
              <a:rPr lang="en-US" altLang="zh-TW" sz="1200" dirty="0">
                <a:latin typeface="+mn-lt"/>
                <a:ea typeface="PMingLiU"/>
                <a:cs typeface="Times New Roman"/>
              </a:rPr>
            </a:br>
            <a:r>
              <a:rPr lang="en-US" altLang="zh-TW" sz="1200" dirty="0">
                <a:latin typeface="+mn-lt"/>
                <a:ea typeface="PMingLiU"/>
                <a:cs typeface="Times New Roman"/>
              </a:rPr>
              <a:t>A buyout is the acquisition of control over a business either through the purchase of shares or the assets and trading liabilities of the business. There are various types of buyouts: Management Buyout (MBO), Leveraged Buyout (LBO), Management Buy-in (MBI), or a combination of all three. Buyouts are usually only applicable for existing businesses with sustainable cash flows. In a buyout, the venture capitalists will own the majority of the share capital and have strategic control over the company, leaving the day-to-day operations to management.</a:t>
            </a:r>
            <a:br>
              <a:rPr lang="en-US" altLang="zh-TW" sz="1200" dirty="0">
                <a:latin typeface="+mn-lt"/>
                <a:ea typeface="PMingLiU"/>
                <a:cs typeface="Times New Roman"/>
              </a:rPr>
            </a:br>
            <a:r>
              <a:rPr lang="en-US" altLang="zh-TW" sz="1200" b="1" dirty="0">
                <a:latin typeface="+mn-lt"/>
                <a:ea typeface="PMingLiU"/>
                <a:cs typeface="Times New Roman"/>
              </a:rPr>
              <a:t>(Source: Wikipedia, “Financing stages”)</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There are typically six stages of financing offered in Venture Capital, that roughly correspond to these stages of a company's development</a:t>
            </a:r>
            <a:endParaRPr lang="zh-TW" altLang="zh-TW" sz="1200" dirty="0">
              <a:latin typeface="+mn-lt"/>
              <a:ea typeface="PMingLiU"/>
              <a:cs typeface="Times New Roman"/>
            </a:endParaRPr>
          </a:p>
          <a:p>
            <a:pPr marL="342900" lvl="0" indent="-342900">
              <a:lnSpc>
                <a:spcPct val="115000"/>
              </a:lnSpc>
              <a:spcAft>
                <a:spcPts val="1000"/>
              </a:spcAft>
              <a:buFont typeface="Calibri"/>
              <a:buChar char="•"/>
            </a:pPr>
            <a:r>
              <a:rPr lang="en-US" altLang="zh-TW" sz="1200" b="1" dirty="0">
                <a:latin typeface="+mn-lt"/>
                <a:ea typeface="PMingLiU"/>
                <a:cs typeface="Times New Roman"/>
              </a:rPr>
              <a:t>Seed Money</a:t>
            </a:r>
            <a:r>
              <a:rPr lang="en-US" altLang="zh-TW" sz="1200" dirty="0">
                <a:latin typeface="+mn-lt"/>
                <a:ea typeface="PMingLiU"/>
                <a:cs typeface="Times New Roman"/>
              </a:rPr>
              <a:t>: Low level financing needed to prove a new idea (Often provided by "angel investors")</a:t>
            </a:r>
            <a:endParaRPr lang="zh-TW" altLang="zh-TW" sz="1200" dirty="0">
              <a:latin typeface="+mn-lt"/>
              <a:ea typeface="PMingLiU"/>
              <a:cs typeface="Times New Roman"/>
            </a:endParaRPr>
          </a:p>
          <a:p>
            <a:pPr marL="342900" lvl="0" indent="-342900">
              <a:lnSpc>
                <a:spcPct val="115000"/>
              </a:lnSpc>
              <a:spcAft>
                <a:spcPts val="1000"/>
              </a:spcAft>
              <a:buFont typeface="Calibri"/>
              <a:buChar char="•"/>
            </a:pPr>
            <a:r>
              <a:rPr lang="en-US" altLang="zh-TW" sz="1200" b="1" dirty="0">
                <a:latin typeface="+mn-lt"/>
                <a:ea typeface="PMingLiU"/>
                <a:cs typeface="Times New Roman"/>
              </a:rPr>
              <a:t>Start-up</a:t>
            </a:r>
            <a:r>
              <a:rPr lang="en-US" altLang="zh-TW" sz="1200" dirty="0">
                <a:latin typeface="+mn-lt"/>
                <a:ea typeface="PMingLiU"/>
                <a:cs typeface="Times New Roman"/>
              </a:rPr>
              <a:t>: Early stage firms that need funding for expenses associated with marketing and product development</a:t>
            </a:r>
            <a:endParaRPr lang="zh-TW" altLang="zh-TW" sz="1200" dirty="0">
              <a:latin typeface="+mn-lt"/>
              <a:ea typeface="PMingLiU"/>
              <a:cs typeface="Times New Roman"/>
            </a:endParaRPr>
          </a:p>
          <a:p>
            <a:pPr marL="342900" lvl="0" indent="-342900">
              <a:lnSpc>
                <a:spcPct val="115000"/>
              </a:lnSpc>
              <a:spcAft>
                <a:spcPts val="1000"/>
              </a:spcAft>
              <a:buFont typeface="Calibri"/>
              <a:buChar char="•"/>
            </a:pPr>
            <a:r>
              <a:rPr lang="en-US" altLang="zh-TW" sz="1200" b="1" dirty="0">
                <a:latin typeface="+mn-lt"/>
                <a:ea typeface="PMingLiU"/>
                <a:cs typeface="Times New Roman"/>
              </a:rPr>
              <a:t>First-Round</a:t>
            </a:r>
            <a:r>
              <a:rPr lang="en-US" altLang="zh-TW" sz="1200" dirty="0">
                <a:latin typeface="+mn-lt"/>
                <a:ea typeface="PMingLiU"/>
                <a:cs typeface="Times New Roman"/>
              </a:rPr>
              <a:t>: Early sales and manufacturing funds</a:t>
            </a:r>
            <a:endParaRPr lang="zh-TW" altLang="zh-TW" sz="1200" dirty="0">
              <a:latin typeface="+mn-lt"/>
              <a:ea typeface="PMingLiU"/>
              <a:cs typeface="Times New Roman"/>
            </a:endParaRPr>
          </a:p>
          <a:p>
            <a:pPr marL="342900" lvl="0" indent="-342900">
              <a:lnSpc>
                <a:spcPct val="115000"/>
              </a:lnSpc>
              <a:spcAft>
                <a:spcPts val="1000"/>
              </a:spcAft>
              <a:buFont typeface="Calibri"/>
              <a:buChar char="•"/>
            </a:pPr>
            <a:r>
              <a:rPr lang="en-US" altLang="zh-TW" sz="1200" b="1" dirty="0">
                <a:latin typeface="+mn-lt"/>
                <a:ea typeface="PMingLiU"/>
                <a:cs typeface="Times New Roman"/>
              </a:rPr>
              <a:t>Second-Round</a:t>
            </a:r>
            <a:r>
              <a:rPr lang="en-US" altLang="zh-TW" sz="1200" dirty="0">
                <a:latin typeface="+mn-lt"/>
                <a:ea typeface="PMingLiU"/>
                <a:cs typeface="Times New Roman"/>
              </a:rPr>
              <a:t>: Working capital for early stage companies that are selling product, but not yet turning a profit</a:t>
            </a:r>
            <a:endParaRPr lang="zh-TW" altLang="zh-TW" sz="1200" dirty="0">
              <a:latin typeface="+mn-lt"/>
              <a:ea typeface="PMingLiU"/>
              <a:cs typeface="Times New Roman"/>
            </a:endParaRPr>
          </a:p>
          <a:p>
            <a:pPr marL="342900" lvl="0" indent="-342900">
              <a:lnSpc>
                <a:spcPct val="115000"/>
              </a:lnSpc>
              <a:spcAft>
                <a:spcPts val="1000"/>
              </a:spcAft>
              <a:buFont typeface="Calibri"/>
              <a:buChar char="•"/>
            </a:pPr>
            <a:r>
              <a:rPr lang="en-US" altLang="zh-TW" sz="1200" b="1" dirty="0">
                <a:latin typeface="+mn-lt"/>
                <a:ea typeface="PMingLiU"/>
                <a:cs typeface="Times New Roman"/>
              </a:rPr>
              <a:t>Third-Round</a:t>
            </a:r>
            <a:r>
              <a:rPr lang="en-US" altLang="zh-TW" sz="1200" dirty="0">
                <a:latin typeface="+mn-lt"/>
                <a:ea typeface="PMingLiU"/>
                <a:cs typeface="Times New Roman"/>
              </a:rPr>
              <a:t>: Also called Mezzanine financing, this is expansion money for a newly profitable company</a:t>
            </a:r>
            <a:endParaRPr lang="zh-TW" altLang="zh-TW" sz="1200" dirty="0">
              <a:latin typeface="+mn-lt"/>
              <a:ea typeface="PMingLiU"/>
              <a:cs typeface="Times New Roman"/>
            </a:endParaRPr>
          </a:p>
          <a:p>
            <a:pPr marL="342900" lvl="0" indent="-342900">
              <a:lnSpc>
                <a:spcPct val="115000"/>
              </a:lnSpc>
              <a:spcAft>
                <a:spcPts val="1000"/>
              </a:spcAft>
              <a:buFont typeface="Calibri"/>
              <a:buChar char="•"/>
            </a:pPr>
            <a:r>
              <a:rPr lang="en-US" altLang="zh-TW" sz="1200" b="1" dirty="0">
                <a:latin typeface="+mn-lt"/>
                <a:ea typeface="PMingLiU"/>
                <a:cs typeface="Times New Roman"/>
              </a:rPr>
              <a:t>Fourth-Round</a:t>
            </a:r>
            <a:r>
              <a:rPr lang="en-US" altLang="zh-TW" sz="1200" dirty="0">
                <a:latin typeface="+mn-lt"/>
                <a:ea typeface="PMingLiU"/>
                <a:cs typeface="Times New Roman"/>
              </a:rPr>
              <a:t>: Also called bridge financing, 4th round is intended to finance the "going public" process</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Between the first round and the fourth round, venture backed companies may also seek to take "venture debt".</a:t>
            </a:r>
            <a:endParaRPr lang="zh-TW" altLang="zh-TW" sz="1200" dirty="0">
              <a:latin typeface="+mn-lt"/>
              <a:ea typeface="PMingLiU"/>
              <a:cs typeface="Times New Roman"/>
            </a:endParaRPr>
          </a:p>
        </p:txBody>
      </p:sp>
      <p:sp>
        <p:nvSpPr>
          <p:cNvPr id="4" name="Slide Number Placeholder 3"/>
          <p:cNvSpPr>
            <a:spLocks noGrp="1"/>
          </p:cNvSpPr>
          <p:nvPr>
            <p:ph type="sldNum" sz="quarter" idx="10"/>
          </p:nvPr>
        </p:nvSpPr>
        <p:spPr/>
        <p:txBody>
          <a:bodyPr/>
          <a:lstStyle/>
          <a:p>
            <a:fld id="{519A11B3-1B1A-4DE4-9BE1-1579F087D5FE}" type="slidenum">
              <a:rPr lang="en-US" altLang="zh-TW" smtClean="0"/>
              <a:pPr/>
              <a:t>28</a:t>
            </a:fld>
            <a:endParaRPr lang="en-US" altLang="zh-TW"/>
          </a:p>
        </p:txBody>
      </p:sp>
    </p:spTree>
    <p:extLst>
      <p:ext uri="{BB962C8B-B14F-4D97-AF65-F5344CB8AC3E}">
        <p14:creationId xmlns:p14="http://schemas.microsoft.com/office/powerpoint/2010/main" val="2370791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E121D9E9-700C-4EED-9609-71D2043738D8}" type="slidenum">
              <a:rPr lang="en-US" altLang="zh-TW"/>
              <a:pPr/>
              <a:t>32</a:t>
            </a:fld>
            <a:endParaRPr lang="en-US" altLang="zh-TW"/>
          </a:p>
        </p:txBody>
      </p:sp>
      <p:sp>
        <p:nvSpPr>
          <p:cNvPr id="137219" name="Rectangle 2"/>
          <p:cNvSpPr>
            <a:spLocks noGrp="1" noRot="1" noChangeAspect="1" noChangeArrowheads="1" noTextEdit="1"/>
          </p:cNvSpPr>
          <p:nvPr>
            <p:ph type="sldImg"/>
          </p:nvPr>
        </p:nvSpPr>
        <p:spPr>
          <a:xfrm>
            <a:off x="2897188" y="527050"/>
            <a:ext cx="3505200" cy="2628900"/>
          </a:xfrm>
          <a:ln/>
        </p:spPr>
      </p:sp>
      <p:sp>
        <p:nvSpPr>
          <p:cNvPr id="137220" name="Rectangle 3"/>
          <p:cNvSpPr>
            <a:spLocks noGrp="1" noChangeArrowheads="1"/>
          </p:cNvSpPr>
          <p:nvPr>
            <p:ph type="body" idx="1"/>
          </p:nvPr>
        </p:nvSpPr>
        <p:spPr>
          <a:xfrm>
            <a:off x="929641" y="3329940"/>
            <a:ext cx="7437120" cy="3153464"/>
          </a:xfrm>
          <a:noFill/>
          <a:ln/>
        </p:spPr>
        <p:txBody>
          <a:bodyPr/>
          <a:lstStyle/>
          <a:p>
            <a:r>
              <a:rPr lang="en-US" altLang="zh-TW" sz="1200" kern="1200" dirty="0">
                <a:solidFill>
                  <a:schemeClr val="tx1"/>
                </a:solidFill>
                <a:latin typeface="+mn-lt"/>
                <a:ea typeface="+mn-ea"/>
                <a:cs typeface="+mn-cs"/>
              </a:rPr>
              <a:t>The investment process, from the initial evaluation stage to completion of documentation, usually takes a minimum of three to six months.</a:t>
            </a:r>
            <a:r>
              <a:rPr lang="en-US" altLang="zh-TW" sz="1200" b="1" i="1" kern="1200" dirty="0">
                <a:solidFill>
                  <a:schemeClr val="tx1"/>
                </a:solidFill>
                <a:latin typeface="+mn-lt"/>
                <a:ea typeface="+mn-ea"/>
                <a:cs typeface="+mn-cs"/>
              </a:rPr>
              <a:t> </a:t>
            </a:r>
            <a:endParaRPr lang="zh-TW" altLang="zh-TW" sz="1200" kern="1200" dirty="0">
              <a:solidFill>
                <a:schemeClr val="tx1"/>
              </a:solidFill>
              <a:latin typeface="+mn-lt"/>
              <a:ea typeface="+mn-ea"/>
              <a:cs typeface="+mn-cs"/>
            </a:endParaRPr>
          </a:p>
          <a:p>
            <a:r>
              <a:rPr lang="en-US" altLang="zh-TW" sz="1200" kern="1200" dirty="0">
                <a:solidFill>
                  <a:schemeClr val="tx1"/>
                </a:solidFill>
                <a:latin typeface="+mn-lt"/>
                <a:ea typeface="+mn-ea"/>
                <a:cs typeface="+mn-cs"/>
              </a:rPr>
              <a:t> </a:t>
            </a:r>
            <a:endParaRPr lang="zh-TW" altLang="zh-TW" sz="1200" kern="1200" dirty="0">
              <a:solidFill>
                <a:schemeClr val="tx1"/>
              </a:solidFill>
              <a:latin typeface="+mn-lt"/>
              <a:ea typeface="+mn-ea"/>
              <a:cs typeface="+mn-cs"/>
            </a:endParaRPr>
          </a:p>
          <a:p>
            <a:r>
              <a:rPr lang="en-US" altLang="zh-TW" sz="1200" b="1" kern="1200" dirty="0">
                <a:solidFill>
                  <a:schemeClr val="tx1"/>
                </a:solidFill>
                <a:latin typeface="+mn-lt"/>
                <a:ea typeface="+mn-ea"/>
                <a:cs typeface="+mn-cs"/>
              </a:rPr>
              <a:t>Initial Evaluation</a:t>
            </a:r>
            <a:r>
              <a:rPr lang="en-US" altLang="zh-TW" sz="1200" kern="1200" dirty="0">
                <a:solidFill>
                  <a:schemeClr val="tx1"/>
                </a:solidFill>
                <a:latin typeface="+mn-lt"/>
                <a:ea typeface="+mn-ea"/>
                <a:cs typeface="+mn-cs"/>
              </a:rPr>
              <a:t/>
            </a:r>
            <a:br>
              <a:rPr lang="en-US" altLang="zh-TW" sz="1200" kern="1200" dirty="0">
                <a:solidFill>
                  <a:schemeClr val="tx1"/>
                </a:solidFill>
                <a:latin typeface="+mn-lt"/>
                <a:ea typeface="+mn-ea"/>
                <a:cs typeface="+mn-cs"/>
              </a:rPr>
            </a:br>
            <a:r>
              <a:rPr lang="en-US" altLang="zh-TW" sz="1200" kern="1200" dirty="0">
                <a:solidFill>
                  <a:schemeClr val="tx1"/>
                </a:solidFill>
                <a:latin typeface="+mn-lt"/>
                <a:ea typeface="+mn-ea"/>
                <a:cs typeface="+mn-cs"/>
              </a:rPr>
              <a:t>The request for financing, business plan (for companies already in operations) and audited financial statements must first be submitted to the venture capital firm which will then determine the merits of the proposal. During this process, many applications for funds will be turned down, as they do not fit into the venture capital firm's investment criteria.</a:t>
            </a:r>
            <a:r>
              <a:rPr lang="en-US" altLang="zh-TW" sz="1200" b="1" i="1" kern="1200" dirty="0">
                <a:solidFill>
                  <a:schemeClr val="tx1"/>
                </a:solidFill>
                <a:latin typeface="+mn-lt"/>
                <a:ea typeface="+mn-ea"/>
                <a:cs typeface="+mn-cs"/>
              </a:rPr>
              <a:t> </a:t>
            </a:r>
            <a:endParaRPr lang="zh-TW" altLang="zh-TW" sz="1200" kern="1200" dirty="0">
              <a:solidFill>
                <a:schemeClr val="tx1"/>
              </a:solidFill>
              <a:latin typeface="+mn-lt"/>
              <a:ea typeface="+mn-ea"/>
              <a:cs typeface="+mn-cs"/>
            </a:endParaRPr>
          </a:p>
          <a:p>
            <a:r>
              <a:rPr lang="en-US" altLang="zh-TW" sz="1200" kern="1200" dirty="0">
                <a:solidFill>
                  <a:schemeClr val="tx1"/>
                </a:solidFill>
                <a:latin typeface="+mn-lt"/>
                <a:ea typeface="+mn-ea"/>
                <a:cs typeface="+mn-cs"/>
              </a:rPr>
              <a:t> </a:t>
            </a:r>
            <a:endParaRPr lang="zh-TW" altLang="zh-TW" sz="1200" kern="1200" dirty="0">
              <a:solidFill>
                <a:schemeClr val="tx1"/>
              </a:solidFill>
              <a:latin typeface="+mn-lt"/>
              <a:ea typeface="+mn-ea"/>
              <a:cs typeface="+mn-cs"/>
            </a:endParaRPr>
          </a:p>
          <a:p>
            <a:r>
              <a:rPr lang="en-US" altLang="zh-TW" sz="1200" b="1" kern="1200" dirty="0">
                <a:solidFill>
                  <a:schemeClr val="tx1"/>
                </a:solidFill>
                <a:latin typeface="+mn-lt"/>
                <a:ea typeface="+mn-ea"/>
                <a:cs typeface="+mn-cs"/>
              </a:rPr>
              <a:t>Initial Negotiation</a:t>
            </a:r>
            <a:r>
              <a:rPr lang="en-US" altLang="zh-TW" sz="1200" kern="1200" dirty="0">
                <a:solidFill>
                  <a:schemeClr val="tx1"/>
                </a:solidFill>
                <a:latin typeface="+mn-lt"/>
                <a:ea typeface="+mn-ea"/>
                <a:cs typeface="+mn-cs"/>
              </a:rPr>
              <a:t/>
            </a:r>
            <a:br>
              <a:rPr lang="en-US" altLang="zh-TW" sz="1200" kern="1200" dirty="0">
                <a:solidFill>
                  <a:schemeClr val="tx1"/>
                </a:solidFill>
                <a:latin typeface="+mn-lt"/>
                <a:ea typeface="+mn-ea"/>
                <a:cs typeface="+mn-cs"/>
              </a:rPr>
            </a:br>
            <a:r>
              <a:rPr lang="en-US" altLang="zh-TW" sz="1200" kern="1200" dirty="0">
                <a:solidFill>
                  <a:schemeClr val="tx1"/>
                </a:solidFill>
                <a:latin typeface="+mn-lt"/>
                <a:ea typeface="+mn-ea"/>
                <a:cs typeface="+mn-cs"/>
              </a:rPr>
              <a:t>Where a venture capitalist is interested in the project, he will discuss and negotiate the general terms and structure of the investment with the entrepreneur. He will then submit his recommendation to his Investment Committee for initial approval.</a:t>
            </a:r>
            <a:r>
              <a:rPr lang="en-US" altLang="zh-TW" sz="1200" b="1" i="1" kern="1200" dirty="0">
                <a:solidFill>
                  <a:schemeClr val="tx1"/>
                </a:solidFill>
                <a:latin typeface="+mn-lt"/>
                <a:ea typeface="+mn-ea"/>
                <a:cs typeface="+mn-cs"/>
              </a:rPr>
              <a:t> </a:t>
            </a:r>
            <a:endParaRPr lang="zh-TW" altLang="zh-TW" sz="1200" kern="1200" dirty="0">
              <a:solidFill>
                <a:schemeClr val="tx1"/>
              </a:solidFill>
              <a:latin typeface="+mn-lt"/>
              <a:ea typeface="+mn-ea"/>
              <a:cs typeface="+mn-cs"/>
            </a:endParaRPr>
          </a:p>
          <a:p>
            <a:r>
              <a:rPr lang="en-US" altLang="zh-TW" sz="1200" b="1" i="1" kern="1200" dirty="0">
                <a:solidFill>
                  <a:schemeClr val="tx1"/>
                </a:solidFill>
                <a:latin typeface="+mn-lt"/>
                <a:ea typeface="+mn-ea"/>
                <a:cs typeface="+mn-cs"/>
              </a:rPr>
              <a:t> </a:t>
            </a:r>
            <a:endParaRPr lang="zh-TW" altLang="zh-TW" sz="1200" kern="1200" dirty="0">
              <a:solidFill>
                <a:schemeClr val="tx1"/>
              </a:solidFill>
              <a:latin typeface="+mn-lt"/>
              <a:ea typeface="+mn-ea"/>
              <a:cs typeface="+mn-cs"/>
            </a:endParaRPr>
          </a:p>
          <a:p>
            <a:r>
              <a:rPr lang="en-US" altLang="zh-TW" sz="1200" b="1" kern="1200" dirty="0">
                <a:solidFill>
                  <a:schemeClr val="tx1"/>
                </a:solidFill>
                <a:latin typeface="+mn-lt"/>
                <a:ea typeface="+mn-ea"/>
                <a:cs typeface="+mn-cs"/>
              </a:rPr>
              <a:t>Due Diligence</a:t>
            </a:r>
            <a:r>
              <a:rPr lang="en-US" altLang="zh-TW" sz="1200" kern="1200" dirty="0">
                <a:solidFill>
                  <a:schemeClr val="tx1"/>
                </a:solidFill>
                <a:latin typeface="+mn-lt"/>
                <a:ea typeface="+mn-ea"/>
                <a:cs typeface="+mn-cs"/>
              </a:rPr>
              <a:t/>
            </a:r>
            <a:br>
              <a:rPr lang="en-US" altLang="zh-TW" sz="1200" kern="1200" dirty="0">
                <a:solidFill>
                  <a:schemeClr val="tx1"/>
                </a:solidFill>
                <a:latin typeface="+mn-lt"/>
                <a:ea typeface="+mn-ea"/>
                <a:cs typeface="+mn-cs"/>
              </a:rPr>
            </a:br>
            <a:r>
              <a:rPr lang="en-US" altLang="zh-TW" sz="1200" kern="1200" dirty="0">
                <a:solidFill>
                  <a:schemeClr val="tx1"/>
                </a:solidFill>
                <a:latin typeface="+mn-lt"/>
                <a:ea typeface="+mn-ea"/>
                <a:cs typeface="+mn-cs"/>
              </a:rPr>
              <a:t>When the initial investment proposal is approved, a Memorandum of Understanding on the broad terms and structure will be agreed upon. It will be necessary at this stage for the venture capitalist to verify the facts and assumptions presented in the proposal. They will conduct further independent investigation on the product and its technology; the market and its competitors; and, the distribution network. Often the help of outside consultants and market research are sought. The financials plans are reviewed rigorously. During this process, full disclosure by the company is important, and the company's staff, suppliers, customers, banks, accountants and lawyers may be interviewed.</a:t>
            </a:r>
            <a:r>
              <a:rPr lang="en-US" altLang="zh-TW" sz="1200" b="1" i="1" kern="1200" dirty="0">
                <a:solidFill>
                  <a:schemeClr val="tx1"/>
                </a:solidFill>
                <a:latin typeface="+mn-lt"/>
                <a:ea typeface="+mn-ea"/>
                <a:cs typeface="+mn-cs"/>
              </a:rPr>
              <a:t> </a:t>
            </a:r>
            <a:endParaRPr lang="zh-TW" altLang="zh-TW" sz="1200" kern="1200" dirty="0">
              <a:solidFill>
                <a:schemeClr val="tx1"/>
              </a:solidFill>
              <a:latin typeface="+mn-lt"/>
              <a:ea typeface="+mn-ea"/>
              <a:cs typeface="+mn-cs"/>
            </a:endParaRPr>
          </a:p>
          <a:p>
            <a:r>
              <a:rPr lang="en-US" altLang="zh-TW" sz="1200" b="1" i="1" kern="1200" dirty="0">
                <a:solidFill>
                  <a:schemeClr val="tx1"/>
                </a:solidFill>
                <a:latin typeface="+mn-lt"/>
                <a:ea typeface="+mn-ea"/>
                <a:cs typeface="+mn-cs"/>
              </a:rPr>
              <a:t> </a:t>
            </a:r>
            <a:endParaRPr lang="zh-TW" altLang="zh-TW" sz="1200" kern="1200" dirty="0">
              <a:solidFill>
                <a:schemeClr val="tx1"/>
              </a:solidFill>
              <a:latin typeface="+mn-lt"/>
              <a:ea typeface="+mn-ea"/>
              <a:cs typeface="+mn-cs"/>
            </a:endParaRPr>
          </a:p>
          <a:p>
            <a:r>
              <a:rPr lang="en-US" altLang="zh-TW" sz="1200" b="1" kern="1200" dirty="0">
                <a:solidFill>
                  <a:schemeClr val="tx1"/>
                </a:solidFill>
                <a:latin typeface="+mn-lt"/>
                <a:ea typeface="+mn-ea"/>
                <a:cs typeface="+mn-cs"/>
              </a:rPr>
              <a:t>Final Negotiation and Completion</a:t>
            </a:r>
            <a:r>
              <a:rPr lang="en-US" altLang="zh-TW" sz="1200" kern="1200" dirty="0">
                <a:solidFill>
                  <a:schemeClr val="tx1"/>
                </a:solidFill>
                <a:latin typeface="+mn-lt"/>
                <a:ea typeface="+mn-ea"/>
                <a:cs typeface="+mn-cs"/>
              </a:rPr>
              <a:t/>
            </a:r>
            <a:br>
              <a:rPr lang="en-US" altLang="zh-TW" sz="1200" kern="1200" dirty="0">
                <a:solidFill>
                  <a:schemeClr val="tx1"/>
                </a:solidFill>
                <a:latin typeface="+mn-lt"/>
                <a:ea typeface="+mn-ea"/>
                <a:cs typeface="+mn-cs"/>
              </a:rPr>
            </a:br>
            <a:r>
              <a:rPr lang="en-US" altLang="zh-TW" sz="1200" kern="1200" dirty="0">
                <a:solidFill>
                  <a:schemeClr val="tx1"/>
                </a:solidFill>
                <a:latin typeface="+mn-lt"/>
                <a:ea typeface="+mn-ea"/>
                <a:cs typeface="+mn-cs"/>
              </a:rPr>
              <a:t>Many issues will be covered, but the key points may be:</a:t>
            </a:r>
            <a:r>
              <a:rPr lang="en-US" altLang="zh-TW" sz="1200" b="1" kern="1200" dirty="0">
                <a:solidFill>
                  <a:schemeClr val="tx1"/>
                </a:solidFill>
                <a:latin typeface="+mn-lt"/>
                <a:ea typeface="+mn-ea"/>
                <a:cs typeface="+mn-cs"/>
              </a:rPr>
              <a:t> </a:t>
            </a:r>
            <a:endParaRPr lang="zh-TW" altLang="zh-TW" sz="1200" kern="1200" dirty="0">
              <a:solidFill>
                <a:schemeClr val="tx1"/>
              </a:solidFill>
              <a:latin typeface="+mn-lt"/>
              <a:ea typeface="+mn-ea"/>
              <a:cs typeface="+mn-cs"/>
            </a:endParaRPr>
          </a:p>
          <a:p>
            <a:pPr lvl="0"/>
            <a:r>
              <a:rPr lang="en-US" altLang="zh-TW" sz="1200" b="1" kern="1200" dirty="0">
                <a:solidFill>
                  <a:schemeClr val="tx1"/>
                </a:solidFill>
                <a:latin typeface="+mn-lt"/>
                <a:ea typeface="+mn-ea"/>
                <a:cs typeface="+mn-cs"/>
              </a:rPr>
              <a:t>Price</a:t>
            </a:r>
            <a:r>
              <a:rPr lang="en-US" altLang="zh-TW" sz="1200" kern="1200" dirty="0">
                <a:solidFill>
                  <a:schemeClr val="tx1"/>
                </a:solidFill>
                <a:latin typeface="+mn-lt"/>
                <a:ea typeface="+mn-ea"/>
                <a:cs typeface="+mn-cs"/>
              </a:rPr>
              <a:t> Using the data and insight obtained during the due diligence process, the venture capitalist will undertake a "valuation" of the company by application of price to earnings multiples, asset valuation and other required return calculations.   </a:t>
            </a:r>
            <a:endParaRPr lang="zh-TW" altLang="zh-TW" sz="1200" kern="1200" dirty="0">
              <a:solidFill>
                <a:schemeClr val="tx1"/>
              </a:solidFill>
              <a:latin typeface="+mn-lt"/>
              <a:ea typeface="+mn-ea"/>
              <a:cs typeface="+mn-cs"/>
            </a:endParaRPr>
          </a:p>
          <a:p>
            <a:pPr lvl="0"/>
            <a:r>
              <a:rPr lang="en-US" altLang="zh-TW" sz="1200" b="1" kern="1200" dirty="0">
                <a:solidFill>
                  <a:schemeClr val="tx1"/>
                </a:solidFill>
                <a:latin typeface="+mn-lt"/>
                <a:ea typeface="+mn-ea"/>
                <a:cs typeface="+mn-cs"/>
              </a:rPr>
              <a:t>Structure</a:t>
            </a:r>
            <a:r>
              <a:rPr lang="en-US" altLang="zh-TW" sz="1200" kern="1200" dirty="0">
                <a:solidFill>
                  <a:schemeClr val="tx1"/>
                </a:solidFill>
                <a:latin typeface="+mn-lt"/>
                <a:ea typeface="+mn-ea"/>
                <a:cs typeface="+mn-cs"/>
              </a:rPr>
              <a:t> The decision will be made on the amount of investment and whether it should take the form of equity, quasi-equity or other hybrid instruments (common shares, preferred shares, convertible loans, warrants, options). In buyouts it is normal for a new company to be formed to acquire the assets and trading liabilities. Debt financing if available will be simultaneously injected into the transaction at completion.   </a:t>
            </a:r>
            <a:endParaRPr lang="zh-TW" altLang="zh-TW" sz="1200" kern="1200" dirty="0">
              <a:solidFill>
                <a:schemeClr val="tx1"/>
              </a:solidFill>
              <a:latin typeface="+mn-lt"/>
              <a:ea typeface="+mn-ea"/>
              <a:cs typeface="+mn-cs"/>
            </a:endParaRPr>
          </a:p>
          <a:p>
            <a:pPr lvl="0"/>
            <a:r>
              <a:rPr lang="en-US" altLang="zh-TW" sz="1200" b="1" kern="1200" dirty="0">
                <a:solidFill>
                  <a:schemeClr val="tx1"/>
                </a:solidFill>
                <a:latin typeface="+mn-lt"/>
                <a:ea typeface="+mn-ea"/>
                <a:cs typeface="+mn-cs"/>
              </a:rPr>
              <a:t>Role</a:t>
            </a:r>
            <a:r>
              <a:rPr lang="en-US" altLang="zh-TW" sz="1200" kern="1200" dirty="0">
                <a:solidFill>
                  <a:schemeClr val="tx1"/>
                </a:solidFill>
                <a:latin typeface="+mn-lt"/>
                <a:ea typeface="+mn-ea"/>
                <a:cs typeface="+mn-cs"/>
              </a:rPr>
              <a:t> The extent of the venture capital investor's participation in the affairs of the company will be determined. This could involve representation at the board level, the appointment of a financial controller or other key management personnel, disclosure requirements, minority shareholders' protection and rights.</a:t>
            </a:r>
            <a:endParaRPr lang="zh-TW" altLang="zh-TW" sz="1200" kern="1200" dirty="0">
              <a:solidFill>
                <a:schemeClr val="tx1"/>
              </a:solidFill>
              <a:latin typeface="+mn-lt"/>
              <a:ea typeface="+mn-ea"/>
              <a:cs typeface="+mn-cs"/>
            </a:endParaRPr>
          </a:p>
          <a:p>
            <a:r>
              <a:rPr lang="en-US" altLang="zh-TW" sz="1200" kern="1200" dirty="0">
                <a:solidFill>
                  <a:schemeClr val="tx1"/>
                </a:solidFill>
                <a:latin typeface="+mn-lt"/>
                <a:ea typeface="+mn-ea"/>
                <a:cs typeface="+mn-cs"/>
              </a:rPr>
              <a:t>Upon formal approval of the investment by the venture capitalist's investment committee, legal documents will be prepared and signed. The shareholders' agreement will spell out the rights and obligations of both parties covering the terms of the investment, voting rights, sale arrangements, dividend policy, and venture capitalist's approval on matters that may affect the business plan.</a:t>
            </a:r>
            <a:endParaRPr lang="zh-TW" altLang="zh-TW" sz="1200" kern="1200" dirty="0">
              <a:solidFill>
                <a:schemeClr val="tx1"/>
              </a:solidFill>
              <a:latin typeface="+mn-lt"/>
              <a:ea typeface="+mn-ea"/>
              <a:cs typeface="+mn-cs"/>
            </a:endParaRPr>
          </a:p>
          <a:p>
            <a:r>
              <a:rPr lang="en-US" altLang="zh-TW" sz="1200" b="1" i="1" kern="1200" dirty="0">
                <a:solidFill>
                  <a:schemeClr val="tx1"/>
                </a:solidFill>
                <a:latin typeface="+mn-lt"/>
                <a:ea typeface="+mn-ea"/>
                <a:cs typeface="+mn-cs"/>
              </a:rPr>
              <a:t> </a:t>
            </a:r>
            <a:endParaRPr lang="zh-TW" altLang="zh-TW" sz="1200" kern="1200" dirty="0">
              <a:solidFill>
                <a:schemeClr val="tx1"/>
              </a:solidFill>
              <a:latin typeface="+mn-lt"/>
              <a:ea typeface="+mn-ea"/>
              <a:cs typeface="+mn-cs"/>
            </a:endParaRPr>
          </a:p>
          <a:p>
            <a:r>
              <a:rPr lang="en-US" altLang="zh-TW" sz="1200" b="1" kern="1200" dirty="0">
                <a:solidFill>
                  <a:schemeClr val="tx1"/>
                </a:solidFill>
                <a:latin typeface="+mn-lt"/>
                <a:ea typeface="+mn-ea"/>
                <a:cs typeface="+mn-cs"/>
              </a:rPr>
              <a:t>Monitoring</a:t>
            </a:r>
            <a:r>
              <a:rPr lang="en-US" altLang="zh-TW" sz="1200" kern="1200" dirty="0">
                <a:solidFill>
                  <a:schemeClr val="tx1"/>
                </a:solidFill>
                <a:latin typeface="+mn-lt"/>
                <a:ea typeface="+mn-ea"/>
                <a:cs typeface="+mn-cs"/>
              </a:rPr>
              <a:t/>
            </a:r>
            <a:br>
              <a:rPr lang="en-US" altLang="zh-TW" sz="1200" kern="1200" dirty="0">
                <a:solidFill>
                  <a:schemeClr val="tx1"/>
                </a:solidFill>
                <a:latin typeface="+mn-lt"/>
                <a:ea typeface="+mn-ea"/>
                <a:cs typeface="+mn-cs"/>
              </a:rPr>
            </a:br>
            <a:r>
              <a:rPr lang="en-US" altLang="zh-TW" sz="1200" kern="1200" dirty="0">
                <a:solidFill>
                  <a:schemeClr val="tx1"/>
                </a:solidFill>
                <a:latin typeface="+mn-lt"/>
                <a:ea typeface="+mn-ea"/>
                <a:cs typeface="+mn-cs"/>
              </a:rPr>
              <a:t>The venture capital firm's representatives on the company's board will be able to participate actively on all major decisions. The venture capitalist will also monitor its investment closely through regular reviews of financials and operations with management. It is usual in buyouts that the venture capital firm will control the board of the company.</a:t>
            </a:r>
            <a:endParaRPr lang="zh-TW" altLang="zh-TW" sz="1200" kern="1200" dirty="0">
              <a:solidFill>
                <a:schemeClr val="tx1"/>
              </a:solidFill>
              <a:latin typeface="+mn-lt"/>
              <a:ea typeface="+mn-ea"/>
              <a:cs typeface="+mn-cs"/>
            </a:endParaRPr>
          </a:p>
          <a:p>
            <a:r>
              <a:rPr lang="en-US" altLang="zh-TW" sz="1200" b="1" kern="1200" dirty="0">
                <a:solidFill>
                  <a:schemeClr val="tx1"/>
                </a:solidFill>
                <a:latin typeface="+mn-lt"/>
                <a:ea typeface="+mn-ea"/>
                <a:cs typeface="+mn-cs"/>
              </a:rPr>
              <a:t> </a:t>
            </a:r>
            <a:endParaRPr lang="zh-TW" altLang="zh-TW" sz="1200" kern="1200" dirty="0">
              <a:solidFill>
                <a:schemeClr val="tx1"/>
              </a:solidFill>
              <a:latin typeface="+mn-lt"/>
              <a:ea typeface="+mn-ea"/>
              <a:cs typeface="+mn-cs"/>
            </a:endParaRPr>
          </a:p>
          <a:p>
            <a:r>
              <a:rPr lang="en-US" altLang="zh-TW" sz="1200" b="1" kern="1200" dirty="0">
                <a:solidFill>
                  <a:schemeClr val="tx1"/>
                </a:solidFill>
                <a:latin typeface="+mn-lt"/>
                <a:ea typeface="+mn-ea"/>
                <a:cs typeface="+mn-cs"/>
              </a:rPr>
              <a:t>Exit</a:t>
            </a:r>
            <a:r>
              <a:rPr lang="en-US" altLang="zh-TW" sz="1200" kern="1200" dirty="0">
                <a:solidFill>
                  <a:schemeClr val="tx1"/>
                </a:solidFill>
                <a:latin typeface="+mn-lt"/>
                <a:ea typeface="+mn-ea"/>
                <a:cs typeface="+mn-cs"/>
              </a:rPr>
              <a:t/>
            </a:r>
            <a:br>
              <a:rPr lang="en-US" altLang="zh-TW" sz="1200" kern="1200" dirty="0">
                <a:solidFill>
                  <a:schemeClr val="tx1"/>
                </a:solidFill>
                <a:latin typeface="+mn-lt"/>
                <a:ea typeface="+mn-ea"/>
                <a:cs typeface="+mn-cs"/>
              </a:rPr>
            </a:br>
            <a:r>
              <a:rPr lang="en-US" altLang="zh-TW" sz="1200" kern="1200" dirty="0">
                <a:solidFill>
                  <a:schemeClr val="tx1"/>
                </a:solidFill>
                <a:latin typeface="+mn-lt"/>
                <a:ea typeface="+mn-ea"/>
                <a:cs typeface="+mn-cs"/>
              </a:rPr>
              <a:t>Venture capitalists typically exit the investment between 3-5 years after the investment date. Entrepreneur should be clear that venture capitalists require that an exit strategy be agreed with the entrepreneur before the investment is made and that this is constantly reviewed during the investment holding period.</a:t>
            </a:r>
            <a:endParaRPr lang="zh-TW" altLang="zh-TW" sz="1200" kern="1200" dirty="0">
              <a:solidFill>
                <a:schemeClr val="tx1"/>
              </a:solidFill>
              <a:latin typeface="+mn-lt"/>
              <a:ea typeface="+mn-ea"/>
              <a:cs typeface="+mn-cs"/>
            </a:endParaRPr>
          </a:p>
        </p:txBody>
      </p:sp>
    </p:spTree>
    <p:extLst>
      <p:ext uri="{BB962C8B-B14F-4D97-AF65-F5344CB8AC3E}">
        <p14:creationId xmlns:p14="http://schemas.microsoft.com/office/powerpoint/2010/main" val="2898925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06688" y="525463"/>
            <a:ext cx="3854450" cy="2890837"/>
          </a:xfrm>
        </p:spPr>
      </p:sp>
      <p:sp>
        <p:nvSpPr>
          <p:cNvPr id="3" name="Notes Placeholder 2"/>
          <p:cNvSpPr>
            <a:spLocks noGrp="1"/>
          </p:cNvSpPr>
          <p:nvPr>
            <p:ph type="body" idx="1"/>
          </p:nvPr>
        </p:nvSpPr>
        <p:spPr/>
        <p:txBody>
          <a:bodyPr>
            <a:normAutofit/>
          </a:bodyPr>
          <a:lstStyle/>
          <a:p>
            <a:r>
              <a:rPr lang="en-US" altLang="zh-TW" dirty="0"/>
              <a:t>Source:  “</a:t>
            </a:r>
            <a:r>
              <a:rPr lang="en-US" altLang="zh-TW" b="1" dirty="0"/>
              <a:t>Here’s a look inside a typical VC’s pipeline (a must-read for entrepreneurs)”</a:t>
            </a:r>
            <a:r>
              <a:rPr lang="en-US" altLang="zh-TW" dirty="0"/>
              <a:t> April 19, 2014 4:35 PM Sean </a:t>
            </a:r>
            <a:r>
              <a:rPr lang="en-US" altLang="zh-TW" dirty="0" err="1"/>
              <a:t>Jacobsohn</a:t>
            </a:r>
            <a:r>
              <a:rPr lang="en-US" altLang="zh-TW" dirty="0"/>
              <a:t>, Emergence Capital</a:t>
            </a:r>
          </a:p>
          <a:p>
            <a:r>
              <a:rPr lang="en-US" altLang="zh-TW" dirty="0"/>
              <a:t>http://</a:t>
            </a:r>
            <a:r>
              <a:rPr lang="en-US" altLang="zh-TW"/>
              <a:t>venturebeat.com/2014/04/19/heres-a-look-inside-a-typical-vcs-pipeline-a-must-read-for-entrepreneurs/ </a:t>
            </a:r>
            <a:endParaRPr lang="zh-TW" altLang="en-US" dirty="0"/>
          </a:p>
        </p:txBody>
      </p:sp>
      <p:sp>
        <p:nvSpPr>
          <p:cNvPr id="4" name="Slide Number Placeholder 3"/>
          <p:cNvSpPr>
            <a:spLocks noGrp="1"/>
          </p:cNvSpPr>
          <p:nvPr>
            <p:ph type="sldNum" sz="quarter" idx="10"/>
          </p:nvPr>
        </p:nvSpPr>
        <p:spPr/>
        <p:txBody>
          <a:bodyPr/>
          <a:lstStyle/>
          <a:p>
            <a:fld id="{CD898415-F1AA-453A-B13F-24FBF6E83345}" type="slidenum">
              <a:rPr lang="zh-TW" altLang="en-US" smtClean="0"/>
              <a:pPr/>
              <a:t>33</a:t>
            </a:fld>
            <a:endParaRPr lang="zh-TW" altLang="en-US"/>
          </a:p>
        </p:txBody>
      </p:sp>
    </p:spTree>
    <p:extLst>
      <p:ext uri="{BB962C8B-B14F-4D97-AF65-F5344CB8AC3E}">
        <p14:creationId xmlns:p14="http://schemas.microsoft.com/office/powerpoint/2010/main" val="995065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06688" y="525463"/>
            <a:ext cx="3854450" cy="2890837"/>
          </a:xfrm>
        </p:spPr>
      </p:sp>
      <p:sp>
        <p:nvSpPr>
          <p:cNvPr id="3" name="Notes Placeholder 2"/>
          <p:cNvSpPr>
            <a:spLocks noGrp="1"/>
          </p:cNvSpPr>
          <p:nvPr>
            <p:ph type="body" idx="1"/>
          </p:nvPr>
        </p:nvSpPr>
        <p:spPr/>
        <p:txBody>
          <a:bodyPr>
            <a:normAutofit/>
          </a:bodyPr>
          <a:lstStyle/>
          <a:p>
            <a:r>
              <a:rPr lang="en-US" altLang="zh-TW" dirty="0"/>
              <a:t>Source:</a:t>
            </a:r>
            <a:r>
              <a:rPr lang="en-US" altLang="zh-TW" baseline="0" dirty="0"/>
              <a:t> CB </a:t>
            </a:r>
            <a:r>
              <a:rPr lang="en-US" altLang="zh-TW" baseline="0"/>
              <a:t>Insights December 2015 https://www.cbinsights.com/blog/startup-failure-post-mortem/?utm_source=CB+Insights+Newsletter&amp;utm_campaign=163e5221be-UnicornLeaks_12_06_2015&amp;utm_medium=email&amp;utm_term=0_9dc0513989-163e5221be-86659521&amp;goal=0_9dc0513989-163e5221be-86659521 </a:t>
            </a:r>
            <a:endParaRPr lang="zh-TW" altLang="en-US"/>
          </a:p>
        </p:txBody>
      </p:sp>
      <p:sp>
        <p:nvSpPr>
          <p:cNvPr id="4" name="Slide Number Placeholder 3"/>
          <p:cNvSpPr>
            <a:spLocks noGrp="1"/>
          </p:cNvSpPr>
          <p:nvPr>
            <p:ph type="sldNum" sz="quarter" idx="10"/>
          </p:nvPr>
        </p:nvSpPr>
        <p:spPr/>
        <p:txBody>
          <a:bodyPr/>
          <a:lstStyle/>
          <a:p>
            <a:fld id="{97EADC3F-DBCC-45E7-B129-E9FB2ECC01B7}" type="slidenum">
              <a:rPr lang="zh-TW" altLang="en-US" smtClean="0"/>
              <a:pPr/>
              <a:t>34</a:t>
            </a:fld>
            <a:endParaRPr lang="zh-TW" altLang="en-US"/>
          </a:p>
        </p:txBody>
      </p:sp>
    </p:spTree>
    <p:extLst>
      <p:ext uri="{BB962C8B-B14F-4D97-AF65-F5344CB8AC3E}">
        <p14:creationId xmlns:p14="http://schemas.microsoft.com/office/powerpoint/2010/main" val="35883834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06688" y="525463"/>
            <a:ext cx="3854450" cy="2890837"/>
          </a:xfrm>
        </p:spPr>
      </p:sp>
      <p:sp>
        <p:nvSpPr>
          <p:cNvPr id="3" name="Notes Placeholder 2"/>
          <p:cNvSpPr>
            <a:spLocks noGrp="1"/>
          </p:cNvSpPr>
          <p:nvPr>
            <p:ph type="body" idx="1"/>
          </p:nvPr>
        </p:nvSpPr>
        <p:spPr/>
        <p:txBody>
          <a:bodyPr>
            <a:normAutofit/>
          </a:bodyPr>
          <a:lstStyle/>
          <a:p>
            <a:endParaRPr lang="zh-TW" altLang="en-US" dirty="0"/>
          </a:p>
        </p:txBody>
      </p:sp>
      <p:sp>
        <p:nvSpPr>
          <p:cNvPr id="4" name="Slide Number Placeholder 3"/>
          <p:cNvSpPr>
            <a:spLocks noGrp="1"/>
          </p:cNvSpPr>
          <p:nvPr>
            <p:ph type="sldNum" sz="quarter" idx="10"/>
          </p:nvPr>
        </p:nvSpPr>
        <p:spPr/>
        <p:txBody>
          <a:bodyPr/>
          <a:lstStyle/>
          <a:p>
            <a:fld id="{519A11B3-1B1A-4DE4-9BE1-1579F087D5FE}" type="slidenum">
              <a:rPr lang="en-US" altLang="zh-TW" smtClean="0"/>
              <a:pPr/>
              <a:t>40</a:t>
            </a:fld>
            <a:endParaRPr lang="en-US" altLang="zh-TW"/>
          </a:p>
        </p:txBody>
      </p:sp>
    </p:spTree>
    <p:extLst>
      <p:ext uri="{BB962C8B-B14F-4D97-AF65-F5344CB8AC3E}">
        <p14:creationId xmlns:p14="http://schemas.microsoft.com/office/powerpoint/2010/main" val="16824998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4A9AE3AA-FD22-4A89-9CAF-F907E6158F72}" type="slidenum">
              <a:rPr lang="en-US" altLang="zh-TW"/>
              <a:pPr/>
              <a:t>42</a:t>
            </a:fld>
            <a:endParaRPr lang="en-US" altLang="zh-TW"/>
          </a:p>
        </p:txBody>
      </p:sp>
      <p:sp>
        <p:nvSpPr>
          <p:cNvPr id="94211" name="Rectangle 2"/>
          <p:cNvSpPr>
            <a:spLocks noGrp="1" noRot="1" noChangeAspect="1" noChangeArrowheads="1" noTextEdit="1"/>
          </p:cNvSpPr>
          <p:nvPr>
            <p:ph type="sldImg"/>
          </p:nvPr>
        </p:nvSpPr>
        <p:spPr>
          <a:xfrm>
            <a:off x="2706688" y="525463"/>
            <a:ext cx="3854450" cy="2890837"/>
          </a:xfrm>
          <a:ln/>
        </p:spPr>
      </p:sp>
      <p:sp>
        <p:nvSpPr>
          <p:cNvPr id="94212" name="Rectangle 3"/>
          <p:cNvSpPr>
            <a:spLocks noGrp="1" noChangeArrowheads="1"/>
          </p:cNvSpPr>
          <p:nvPr>
            <p:ph type="body" idx="1"/>
          </p:nvPr>
        </p:nvSpPr>
        <p:spPr>
          <a:noFill/>
          <a:ln/>
        </p:spPr>
        <p:txBody>
          <a:bodyPr/>
          <a:lstStyle/>
          <a:p>
            <a:pPr eaLnBrk="1" hangingPunct="1"/>
            <a:r>
              <a:rPr lang="en-US" altLang="zh-TW" b="1" dirty="0">
                <a:latin typeface="+mn-lt"/>
              </a:rPr>
              <a:t>Source: http://www.aima.org/en/knowledge_centre/education/aimas-roadmap-to-hedge-funds.cfm</a:t>
            </a:r>
          </a:p>
        </p:txBody>
      </p:sp>
    </p:spTree>
    <p:extLst>
      <p:ext uri="{BB962C8B-B14F-4D97-AF65-F5344CB8AC3E}">
        <p14:creationId xmlns:p14="http://schemas.microsoft.com/office/powerpoint/2010/main" val="17836083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06688" y="525463"/>
            <a:ext cx="3854450" cy="2890837"/>
          </a:xfrm>
        </p:spPr>
      </p:sp>
      <p:sp>
        <p:nvSpPr>
          <p:cNvPr id="3" name="Notes Placeholder 2"/>
          <p:cNvSpPr>
            <a:spLocks noGrp="1"/>
          </p:cNvSpPr>
          <p:nvPr>
            <p:ph type="body" idx="1"/>
          </p:nvPr>
        </p:nvSpPr>
        <p:spPr/>
        <p:txBody>
          <a:bodyPr>
            <a:normAutofit/>
          </a:bodyPr>
          <a:lstStyle/>
          <a:p>
            <a:r>
              <a:rPr lang="en-US" altLang="zh-TW" dirty="0"/>
              <a:t>Source:  Citibank’s 6</a:t>
            </a:r>
            <a:r>
              <a:rPr lang="en-US" altLang="zh-TW" baseline="30000" dirty="0"/>
              <a:t>th</a:t>
            </a:r>
            <a:r>
              <a:rPr lang="en-US" altLang="zh-TW" dirty="0"/>
              <a:t> annual survey of asset managers June 15</a:t>
            </a:r>
            <a:endParaRPr lang="zh-TW" altLang="en-US" dirty="0"/>
          </a:p>
        </p:txBody>
      </p:sp>
      <p:sp>
        <p:nvSpPr>
          <p:cNvPr id="4" name="Slide Number Placeholder 3"/>
          <p:cNvSpPr>
            <a:spLocks noGrp="1"/>
          </p:cNvSpPr>
          <p:nvPr>
            <p:ph type="sldNum" sz="quarter" idx="10"/>
          </p:nvPr>
        </p:nvSpPr>
        <p:spPr/>
        <p:txBody>
          <a:bodyPr/>
          <a:lstStyle/>
          <a:p>
            <a:fld id="{519A11B3-1B1A-4DE4-9BE1-1579F087D5FE}" type="slidenum">
              <a:rPr lang="en-US" altLang="zh-TW" smtClean="0"/>
              <a:pPr/>
              <a:t>45</a:t>
            </a:fld>
            <a:endParaRPr lang="en-US" altLang="zh-TW"/>
          </a:p>
        </p:txBody>
      </p:sp>
    </p:spTree>
    <p:extLst>
      <p:ext uri="{BB962C8B-B14F-4D97-AF65-F5344CB8AC3E}">
        <p14:creationId xmlns:p14="http://schemas.microsoft.com/office/powerpoint/2010/main" val="34139870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2706688" y="525463"/>
            <a:ext cx="3854450" cy="2890837"/>
          </a:xfrm>
          <a:ln/>
        </p:spPr>
      </p:sp>
      <p:sp>
        <p:nvSpPr>
          <p:cNvPr id="95235" name="Notes Placeholder 2"/>
          <p:cNvSpPr>
            <a:spLocks noGrp="1"/>
          </p:cNvSpPr>
          <p:nvPr>
            <p:ph type="body" idx="1"/>
          </p:nvPr>
        </p:nvSpPr>
        <p:spPr>
          <a:noFill/>
          <a:ln/>
        </p:spPr>
        <p:txBody>
          <a:bodyPr/>
          <a:lstStyle/>
          <a:p>
            <a:pPr>
              <a:lnSpc>
                <a:spcPct val="115000"/>
              </a:lnSpc>
              <a:spcAft>
                <a:spcPts val="1000"/>
              </a:spcAft>
            </a:pPr>
            <a:r>
              <a:rPr lang="en-US" altLang="zh-TW" sz="1200" b="1" dirty="0">
                <a:latin typeface="+mn-lt"/>
                <a:ea typeface="PMingLiU"/>
                <a:cs typeface="Times New Roman"/>
              </a:rPr>
              <a:t>Redemptions and Lockup Periods</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Redemptions are restricted by lock-up periods and required notices well before the redemption. Hedge funds restrict redemptions so that the fund manager is not forced to sell or close out positions when it would be detrimental simply because investors are panicking. Sometimes the hedge funds can borrow the money to pay for redemptions, but if there are too many at one time, then the fund will have less collateral for loans, and therefore, will need to close out positions to generate the cash for redemptions. Sometimes, the banks won’t accept the collateral as is occurring now (Aug, 2007) with assets based on subprime mortgages. Because funds of hedge funds invest in these hedge funds, they, too, are required to give adequate notice of redemptions, and so they must require similar notices from their own customers. In most cases, however, funds of hedge funds allow monthly or quarterly redemptions.</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Hedge funds typically have an initial 1- to 5-year lockup period </a:t>
            </a:r>
            <a:r>
              <a:rPr lang="en-US" altLang="zh-TW" sz="1200" dirty="0">
                <a:latin typeface="+mn-lt"/>
                <a:ea typeface="PMingLiU"/>
                <a:cs typeface="Times New Roman"/>
              </a:rPr>
              <a:t>during which the investor cannot redeem any shares, although most funds have a lockup period of less than 3 years. Only the best performing hedge funds can demand the longer lockup periods. Some hedge funds have a lock-up period of 2 years or longer so that the managers can avoid registering with the SEC. </a:t>
            </a:r>
            <a:r>
              <a:rPr lang="en-US" altLang="zh-TW" sz="1200" b="1" dirty="0">
                <a:latin typeface="+mn-lt"/>
                <a:ea typeface="PMingLiU"/>
                <a:cs typeface="Times New Roman"/>
              </a:rPr>
              <a:t>A new SEC rule—in force since February, 2006—requires that all managers of hedge funds with a lock-up period of less 2 years to register as investment advisers.</a:t>
            </a:r>
            <a:r>
              <a:rPr lang="en-US" altLang="zh-TW" sz="1200" dirty="0">
                <a:latin typeface="+mn-lt"/>
                <a:ea typeface="PMingLiU"/>
                <a:cs typeface="Times New Roman"/>
              </a:rPr>
              <a:t> The 2-year rule was added so that venture capitalists and managers of private equity funds wouldn’t have to register as investment advisers.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Longer lockups benefit the hedge fund because it offers greater stability, and a guaranteed cash flow generated by the asset management fee, which allows the funds to attract top managers by offering better pay. Longer lockups also allow a fund to invest in illiquid assets that may take time to generate good returns, such as investments in private equity.</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After the lock-up period, some hedge funds limit redemptions to once a quarter, and most hedge funds require a 15- to 90-day notice for redemptions.</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Many funds offer different classes of shares with different lockup periods, notice requirements for redemptions, or redemption fees.</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Redemptions may reduce the performance of the fund, especially in a down market, because the fund may be forced to sell securities at a loss, and because of leverage, it may be forced to sell more securities than would otherwise be necessary to maintain its margin maintenance requirement. Redemptions may cascade into more redemptions as nervous investors bail out of the market. Losses may also mount because the hedge funds use similar methods in deciding what to buy and sell, so if 1 hedge fund needs to liquidate to pay for redemptions or because it is overleveraged, it may cause market signals that cause other hedge funds to sell or close their positions also.</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Another factor that can accelerate redemptions is if investors of funds of hedge funds want to redeem their shares. Doing so, forces these funds of hedge funds to redeem their shares in the hedge funds that they invested in, which forces the hedge funds to redeem more shares and liquefy their portfolios to pay for the redemption.</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There are usually many investment opportunities in a major sell-off. Only hedge funds with longer lockup periods who don’t have to worry about customer redemptions can take advantage of these opportunities.</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Source: http://thismatter.com/money/funds/hedge-funds/hedge-funds.htm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Side pockets</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Where a hedge fund holds assets that are hard to value reliably or are relatively illiquid (in comparison to the redemption terms of the fund itself), the fund may employ a "side pocket". </a:t>
            </a:r>
            <a:r>
              <a:rPr lang="en-US" altLang="zh-TW" sz="1200" b="1" dirty="0">
                <a:latin typeface="+mn-lt"/>
                <a:ea typeface="PMingLiU"/>
                <a:cs typeface="Times New Roman"/>
              </a:rPr>
              <a:t>A side pocket is a mechanism whereby the fund segregates the illiquid assets from the main portfolio of the fund and issues investors with a new class of interests or shares which participate only in the assets in the side pocket. Those interests/shares cannot be redeemed by the investor. Once the fund is able to sell the side pocket assets, the fund will generally redeem the side pocket interests/shares and pay investors the proceeds.</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Side pockets are designed to address issues relating to the need to value investors' holdings in the fund if they choose to redeem. If an investor redeems when certain assets cannot be valued or sold, the fund cannot be confident that the calculation of his redemption proceeds would be accurate. Moreover, his redemption proceeds could only be obtained by selling the liquid assets of the fund. If the illiquid assets subsequently turned out to be worth less than expected, the remaining investors would bear the full loss while the redeemed investor would have borne none. </a:t>
            </a:r>
            <a:r>
              <a:rPr lang="en-US" altLang="zh-TW" sz="1200" b="1" dirty="0">
                <a:latin typeface="+mn-lt"/>
                <a:ea typeface="PMingLiU"/>
                <a:cs typeface="Times New Roman"/>
              </a:rPr>
              <a:t>Side pockets therefore allow a fund to ensure that all investors in the fund at the time the relevant assets became illiquid will bear any loss on them equally and allow the fund to continue subscriptions and redemptions in the meantime in respect of the main portfolio. A similar problem, inverted, applies to subscriptions during the same period</a:t>
            </a:r>
            <a:r>
              <a:rPr lang="en-US" altLang="zh-TW" sz="1200" dirty="0">
                <a:latin typeface="+mn-lt"/>
                <a:ea typeface="PMingLiU"/>
                <a:cs typeface="Times New Roman"/>
              </a:rPr>
              <a:t>.</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Side pockets are most commonly used by funds as an emergency measure. They were used extensively following the collapse of Lehman Brothers in September 2008, when the market for certain types of assets held by hedge funds collapsed, preventing the funds from selling or obtaining a market value for the assets.</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Specific types of fund may also use side pockets in the ordinary course of their business. A fund investing in insurance products, for example, may routinely side pocket securities linked to natural disasters following the occurrence of such a disaster. Once the damage has been assessed, the security can again be valued with some accuracy.</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Source: http://en.wikipedia.org/wiki/Hedge_fund</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The legal entity</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Limited partnerships are principally used for hedge funds aimed at US-based investors who pay tax, as the investors will receive relatively favorable tax treatment in the US. The general partner of the limited partnership is typically the investment manager (though is sometimes an offshore corporation) and the investors are the limited partners. Offshore corporate funds are used for non-U.S. investors, which would otherwise be subject to more complex tax issues by investing in a tax-transparent entity such as a partnership, and U.S. entities that do not pay tax such as pension funds, which would otherwise be subject to unrelated business income tax in the United States. Unit trusts are sometimes used to market to Japanese investors. Other than taxation, the type of entity used does not have a significant bearing on the nature of the fund.</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Many hedge funds are structured as master-feeder funds. In such a structure, the investors will invest into a feeder fund, which will, in turn, invest all of its assets into the master fund. The assets of the master fund will then be managed by the investment manager in the usual way. This allows several feeder funds (e.g. an offshore corporate fund, a U.S. limited partnership and an entity established for a particular investor) to invest into the same master fund, allowing an investment manager the benefit of managing the assets of a single entity while giving all investors the best possible tax treatment. The master fund will be tax-transparent for US tax purposes.</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The investment manager, which will have organized the establishment of the hedge fund, may retain an interest in the hedge fund, either as the general partner of a limited partnership or as the holder of “founder shares” in a corporate fund. Founder shares typically have no economic rights, and voting rights over only a limited range of issues, such as selection of the investment manager. The fund’s strategic decisions are taken by the board of directors of the fund, which is independent but generally loyal to the investment manager.</a:t>
            </a:r>
            <a:endParaRPr lang="zh-TW" altLang="zh-TW" sz="1200" dirty="0">
              <a:latin typeface="+mn-lt"/>
              <a:ea typeface="PMingLiU"/>
              <a:cs typeface="Times New Roman"/>
            </a:endParaRPr>
          </a:p>
          <a:p>
            <a:pPr>
              <a:lnSpc>
                <a:spcPct val="80000"/>
              </a:lnSpc>
            </a:pPr>
            <a:endParaRPr lang="zh-TW" altLang="en-US" sz="1200" dirty="0">
              <a:latin typeface="+mn-lt"/>
            </a:endParaRPr>
          </a:p>
        </p:txBody>
      </p:sp>
      <p:sp>
        <p:nvSpPr>
          <p:cNvPr id="95236" name="Slide Number Placeholder 3"/>
          <p:cNvSpPr>
            <a:spLocks noGrp="1"/>
          </p:cNvSpPr>
          <p:nvPr>
            <p:ph type="sldNum" sz="quarter" idx="5"/>
          </p:nvPr>
        </p:nvSpPr>
        <p:spPr>
          <a:noFill/>
        </p:spPr>
        <p:txBody>
          <a:bodyPr/>
          <a:lstStyle/>
          <a:p>
            <a:fld id="{9421CAED-DFD4-47B2-99CA-974598557EE5}" type="slidenum">
              <a:rPr lang="en-US" altLang="zh-TW"/>
              <a:pPr/>
              <a:t>46</a:t>
            </a:fld>
            <a:endParaRPr lang="en-US" altLang="zh-TW"/>
          </a:p>
        </p:txBody>
      </p:sp>
    </p:spTree>
    <p:extLst>
      <p:ext uri="{BB962C8B-B14F-4D97-AF65-F5344CB8AC3E}">
        <p14:creationId xmlns:p14="http://schemas.microsoft.com/office/powerpoint/2010/main" val="10651628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0D0664EA-5DC6-44B1-99F1-EC44B32E5627}" type="slidenum">
              <a:rPr lang="en-US" altLang="zh-TW"/>
              <a:pPr/>
              <a:t>47</a:t>
            </a:fld>
            <a:endParaRPr lang="en-US" altLang="zh-TW"/>
          </a:p>
        </p:txBody>
      </p:sp>
      <p:sp>
        <p:nvSpPr>
          <p:cNvPr id="97283" name="Rectangle 2"/>
          <p:cNvSpPr>
            <a:spLocks noGrp="1" noRot="1" noChangeAspect="1" noChangeArrowheads="1" noTextEdit="1"/>
          </p:cNvSpPr>
          <p:nvPr>
            <p:ph type="sldImg"/>
          </p:nvPr>
        </p:nvSpPr>
        <p:spPr>
          <a:xfrm>
            <a:off x="2706688" y="525463"/>
            <a:ext cx="3854450" cy="2890837"/>
          </a:xfrm>
          <a:ln/>
        </p:spPr>
      </p:sp>
      <p:sp>
        <p:nvSpPr>
          <p:cNvPr id="97284" name="Rectangle 3"/>
          <p:cNvSpPr>
            <a:spLocks noGrp="1" noChangeArrowheads="1"/>
          </p:cNvSpPr>
          <p:nvPr>
            <p:ph type="body" idx="1"/>
          </p:nvPr>
        </p:nvSpPr>
        <p:spPr>
          <a:noFill/>
          <a:ln/>
        </p:spPr>
        <p:txBody>
          <a:bodyPr/>
          <a:lstStyle/>
          <a:p>
            <a:pPr eaLnBrk="1" hangingPunct="1">
              <a:lnSpc>
                <a:spcPct val="80000"/>
              </a:lnSpc>
            </a:pPr>
            <a:endParaRPr lang="en-US" altLang="zh-TW" sz="800" dirty="0">
              <a:latin typeface="Arial" charset="0"/>
            </a:endParaRPr>
          </a:p>
        </p:txBody>
      </p:sp>
    </p:spTree>
    <p:extLst>
      <p:ext uri="{BB962C8B-B14F-4D97-AF65-F5344CB8AC3E}">
        <p14:creationId xmlns:p14="http://schemas.microsoft.com/office/powerpoint/2010/main" val="5344264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0D0664EA-5DC6-44B1-99F1-EC44B32E5627}" type="slidenum">
              <a:rPr lang="en-US" altLang="zh-TW"/>
              <a:pPr/>
              <a:t>48</a:t>
            </a:fld>
            <a:endParaRPr lang="en-US" altLang="zh-TW"/>
          </a:p>
        </p:txBody>
      </p:sp>
      <p:sp>
        <p:nvSpPr>
          <p:cNvPr id="97283" name="Rectangle 2"/>
          <p:cNvSpPr>
            <a:spLocks noGrp="1" noRot="1" noChangeAspect="1" noChangeArrowheads="1" noTextEdit="1"/>
          </p:cNvSpPr>
          <p:nvPr>
            <p:ph type="sldImg"/>
          </p:nvPr>
        </p:nvSpPr>
        <p:spPr>
          <a:xfrm>
            <a:off x="2706688" y="525463"/>
            <a:ext cx="3854450" cy="2890837"/>
          </a:xfrm>
          <a:ln/>
        </p:spPr>
      </p:sp>
      <p:sp>
        <p:nvSpPr>
          <p:cNvPr id="97284" name="Rectangle 3"/>
          <p:cNvSpPr>
            <a:spLocks noGrp="1" noChangeArrowheads="1"/>
          </p:cNvSpPr>
          <p:nvPr>
            <p:ph type="body" idx="1"/>
          </p:nvPr>
        </p:nvSpPr>
        <p:spPr>
          <a:noFill/>
          <a:ln/>
        </p:spPr>
        <p:txBody>
          <a:bodyPr/>
          <a:lstStyle/>
          <a:p>
            <a:pPr>
              <a:lnSpc>
                <a:spcPct val="115000"/>
              </a:lnSpc>
              <a:spcAft>
                <a:spcPts val="1000"/>
              </a:spcAft>
            </a:pPr>
            <a:r>
              <a:rPr lang="en-US" altLang="zh-TW" sz="1200" b="1" dirty="0">
                <a:latin typeface="+mn-lt"/>
                <a:ea typeface="PMingLiU"/>
                <a:cs typeface="Times New Roman"/>
              </a:rPr>
              <a:t>Alpha: </a:t>
            </a:r>
            <a:r>
              <a:rPr lang="en-US" altLang="zh-TW" sz="1200" dirty="0">
                <a:latin typeface="+mn-lt"/>
                <a:ea typeface="PMingLiU"/>
                <a:cs typeface="Times New Roman"/>
              </a:rPr>
              <a:t>Measures the value that an investment manager produces, by comparing the manager’s performance to that of a risk-free investment (usually a Treasury bill). For example, if a fund had an alpha of 1.0 during a given month, it would have produced a return during that month that was one percentage point higher than the benchmark Treasury. Alpha can also be used as a measure of residual risk, relative to the market in which a fund participates</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Beta: </a:t>
            </a:r>
            <a:r>
              <a:rPr lang="en-US" altLang="zh-TW" sz="1200" dirty="0">
                <a:latin typeface="+mn-lt"/>
                <a:ea typeface="PMingLiU"/>
                <a:cs typeface="Times New Roman"/>
              </a:rPr>
              <a:t>Gauges the risk of a fund by measuring the volatility of its past returns in relation to the returns of a benchmark, such as the S&amp;P 500 index. A fund with a beta of 0.7 has experienced gains and losses that are 70 percent of the benchmarks changes. A beta of 1.3 means the total return is likely to move up or down 30 percent more than the index. A fund with a 1.0 beta is expected to move </a:t>
            </a:r>
            <a:r>
              <a:rPr lang="en-US" altLang="zh-TW" sz="1200" i="1" dirty="0">
                <a:latin typeface="+mn-lt"/>
                <a:ea typeface="PMingLiU"/>
                <a:cs typeface="Times New Roman"/>
              </a:rPr>
              <a:t>in sync </a:t>
            </a:r>
            <a:r>
              <a:rPr lang="en-US" altLang="zh-TW" sz="1200" dirty="0">
                <a:latin typeface="+mn-lt"/>
                <a:ea typeface="PMingLiU"/>
                <a:cs typeface="Times New Roman"/>
              </a:rPr>
              <a:t>with the index.</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High-water mark: </a:t>
            </a:r>
            <a:r>
              <a:rPr lang="en-US" altLang="zh-TW" sz="1200" dirty="0">
                <a:latin typeface="+mn-lt"/>
                <a:ea typeface="PMingLiU"/>
                <a:cs typeface="Times New Roman"/>
              </a:rPr>
              <a:t>A provision serving to ensure that a fund manager only collects incentive fees on the highest net asset value previously attained at the end of any prior fiscal year - or gains representing actual profits for each investor. For example, if the value of an investors contribution falls to, say, USD$750,000 from USD $1 million during the first year, and then rises to USD $1.25 million during the second year, the manager would only collect incentive fees from that investor on the USD $250,000 that represented actual profits in year-two.</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Hurdle rate: </a:t>
            </a:r>
            <a:r>
              <a:rPr lang="en-US" altLang="zh-TW" sz="1200" dirty="0">
                <a:latin typeface="+mn-lt"/>
                <a:ea typeface="PMingLiU"/>
                <a:cs typeface="Times New Roman"/>
              </a:rPr>
              <a:t>The minimum return necessary for a fund manager to start collecting incentive fees. The hurdle is usually tied to a benchmark rate such as Libor or the one-year Treasury bill rate plus a spread. If, for example, the manager sets a hurdle rate equal to 5 percent, and the fund returns 15 percent, incentive fees would only apply to the 10 percent above the hurdle rate.</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Incentive fee (performance fee): </a:t>
            </a:r>
            <a:r>
              <a:rPr lang="en-US" altLang="zh-TW" sz="1200" dirty="0">
                <a:latin typeface="+mn-lt"/>
                <a:ea typeface="PMingLiU"/>
                <a:cs typeface="Times New Roman"/>
              </a:rPr>
              <a:t>The charge - typically 20 percent - that a fund manager assesses on gains earned during a given 12-month period. For example, if a fund posts a return that is 40 percent above its hurdle rate, the incentive fee would be 8 percent (20 percent of 40 percent) - provided that the high-water mark does not come into play.</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Management fee: </a:t>
            </a:r>
            <a:r>
              <a:rPr lang="en-US" altLang="zh-TW" sz="1200" dirty="0">
                <a:latin typeface="+mn-lt"/>
                <a:ea typeface="PMingLiU"/>
                <a:cs typeface="Times New Roman"/>
              </a:rPr>
              <a:t>The charge that a fund manager assesses to cover operating expenses. Investors are typically charged separately for costs incurred for outsourced services. The fee generally ranges from an annual 0.5 percent to 2 percent of an investors entire holdings in the fund, and it is usually collected on a quarterly basis.</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General partner: </a:t>
            </a:r>
            <a:r>
              <a:rPr lang="en-US" altLang="zh-TW" sz="1200" dirty="0">
                <a:latin typeface="+mn-lt"/>
                <a:ea typeface="PMingLiU"/>
                <a:cs typeface="Times New Roman"/>
              </a:rPr>
              <a:t>The individual or firm that organizes and manages a limited partnership, such as a hedge fund. The general partner assumes unlimited legal responsibility for the liabilities of a partnership</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Limited partnership: </a:t>
            </a:r>
            <a:r>
              <a:rPr lang="en-US" altLang="zh-TW" sz="1200" dirty="0">
                <a:latin typeface="+mn-lt"/>
                <a:ea typeface="PMingLiU"/>
                <a:cs typeface="Times New Roman"/>
              </a:rPr>
              <a:t>Many hedge funds are structured as limited partnerships, which are business organizations managed by one or more general partners who are liable for the funds debts and obligations. The investors in such a structure are limited partners who do not participate in day-to-day operations and are liable only to the extent of their investments.</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err="1">
                <a:latin typeface="+mn-lt"/>
                <a:ea typeface="PMingLiU"/>
                <a:cs typeface="Times New Roman"/>
              </a:rPr>
              <a:t>Sortino</a:t>
            </a:r>
            <a:r>
              <a:rPr lang="en-US" altLang="zh-TW" sz="1200" b="1" dirty="0">
                <a:latin typeface="+mn-lt"/>
                <a:ea typeface="PMingLiU"/>
                <a:cs typeface="Times New Roman"/>
              </a:rPr>
              <a:t> ratio: </a:t>
            </a:r>
            <a:r>
              <a:rPr lang="en-US" altLang="zh-TW" sz="1200" dirty="0">
                <a:latin typeface="+mn-lt"/>
                <a:ea typeface="PMingLiU"/>
                <a:cs typeface="Times New Roman"/>
              </a:rPr>
              <a:t>Also called the “upside potential ratio.” Similar to the Sharpe ratio, it was developed by the Pension Research Institute to determine the amount of “good” volatility that a funds investment portfolio possesses - that is, it seeks to define the amount by which the investment pool’s value may increase, based on expected pricing fluctuations</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Soft dollars: </a:t>
            </a:r>
            <a:r>
              <a:rPr lang="en-US" altLang="zh-TW" sz="1200" dirty="0">
                <a:latin typeface="+mn-lt"/>
                <a:ea typeface="PMingLiU"/>
                <a:cs typeface="Times New Roman"/>
              </a:rPr>
              <a:t>Credits that can be used to pay for research and other services that brokerage firms provide to hedge funds and other investor clients in return for their business. Those credits are accumulated through soft-dollar brokers, which channel trades to multiple securities brokers.</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R-squared: </a:t>
            </a:r>
            <a:r>
              <a:rPr lang="en-US" altLang="zh-TW" sz="1200" dirty="0">
                <a:latin typeface="+mn-lt"/>
                <a:ea typeface="PMingLiU"/>
                <a:cs typeface="Times New Roman"/>
              </a:rPr>
              <a:t>A measure of the degree to which a hedge funds returns are correlated to the broader financial market. A figure of 1 would be a perfect correlation, while 0 would be no correlation and minus-1 would be a perfect inverse correlation. Any figure below 0.3 is considered non-correlated. The result is used to determine whether a hedge fund follows a market-neutral investment strategy. Sometimes referred to as “R.”</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Sharpe ratio: </a:t>
            </a:r>
            <a:r>
              <a:rPr lang="en-US" altLang="zh-TW" sz="1200" dirty="0">
                <a:latin typeface="+mn-lt"/>
                <a:ea typeface="PMingLiU"/>
                <a:cs typeface="Times New Roman"/>
              </a:rPr>
              <a:t>A measure of how well a fund is rewarded for the risk it incurs. The higher the ratio, the better the return per unit of risk taken. It is calculated by subtracting the risk-free rate from the fund’s annualized average return, and dividing the result by the funds annualized standard deviation. A Sharpe ratio of 1:1 indicates that the rate of return is proportional to the risk assumed in seeking that reward. Developed by Prof. William R. Sharpe of Stanford University.</a:t>
            </a:r>
            <a:endParaRPr lang="zh-TW" altLang="zh-TW" sz="1200" dirty="0">
              <a:latin typeface="+mn-lt"/>
              <a:ea typeface="PMingLiU"/>
              <a:cs typeface="Times New Roman"/>
            </a:endParaRPr>
          </a:p>
        </p:txBody>
      </p:sp>
    </p:spTree>
    <p:extLst>
      <p:ext uri="{BB962C8B-B14F-4D97-AF65-F5344CB8AC3E}">
        <p14:creationId xmlns:p14="http://schemas.microsoft.com/office/powerpoint/2010/main" val="1253190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D0464EC8-6D69-406B-9F6B-DA1742E8FAAE}" type="slidenum">
              <a:rPr lang="en-US" altLang="zh-TW"/>
              <a:pPr/>
              <a:t>4</a:t>
            </a:fld>
            <a:endParaRPr lang="en-US" altLang="zh-TW"/>
          </a:p>
        </p:txBody>
      </p:sp>
      <p:sp>
        <p:nvSpPr>
          <p:cNvPr id="86019" name="Rectangle 2"/>
          <p:cNvSpPr>
            <a:spLocks noGrp="1" noRot="1" noChangeAspect="1" noChangeArrowheads="1" noTextEdit="1"/>
          </p:cNvSpPr>
          <p:nvPr>
            <p:ph type="sldImg"/>
          </p:nvPr>
        </p:nvSpPr>
        <p:spPr>
          <a:xfrm>
            <a:off x="2706688" y="525463"/>
            <a:ext cx="3854450" cy="2890837"/>
          </a:xfrm>
          <a:ln/>
        </p:spPr>
      </p:sp>
      <p:sp>
        <p:nvSpPr>
          <p:cNvPr id="86020" name="Rectangle 3"/>
          <p:cNvSpPr>
            <a:spLocks noGrp="1" noChangeArrowheads="1"/>
          </p:cNvSpPr>
          <p:nvPr>
            <p:ph type="body" idx="1"/>
          </p:nvPr>
        </p:nvSpPr>
        <p:spPr>
          <a:noFill/>
          <a:ln/>
        </p:spPr>
        <p:txBody>
          <a:bodyPr/>
          <a:lstStyle/>
          <a:p>
            <a:pPr>
              <a:lnSpc>
                <a:spcPct val="115000"/>
              </a:lnSpc>
              <a:spcAft>
                <a:spcPts val="1000"/>
              </a:spcAft>
            </a:pPr>
            <a:r>
              <a:rPr lang="en-US" altLang="zh-TW" sz="1100" b="1" dirty="0">
                <a:latin typeface="Calibri"/>
                <a:ea typeface="PMingLiU"/>
                <a:cs typeface="Times New Roman"/>
              </a:rPr>
              <a:t>Three key elements define an SWF</a:t>
            </a:r>
            <a:endParaRPr lang="zh-TW" altLang="zh-TW" sz="1050" dirty="0">
              <a:latin typeface="Calibri"/>
              <a:ea typeface="PMingLiU"/>
              <a:cs typeface="Times New Roman"/>
            </a:endParaRPr>
          </a:p>
          <a:p>
            <a:pPr marL="0" marR="0" indent="0" algn="l" defTabSz="914400" rtl="0" eaLnBrk="0" fontAlgn="base" latinLnBrk="0" hangingPunct="0">
              <a:lnSpc>
                <a:spcPct val="115000"/>
              </a:lnSpc>
              <a:spcBef>
                <a:spcPct val="30000"/>
              </a:spcBef>
              <a:spcAft>
                <a:spcPts val="1000"/>
              </a:spcAft>
              <a:buClrTx/>
              <a:buSzTx/>
              <a:buFontTx/>
              <a:buNone/>
              <a:tabLst/>
              <a:defRPr/>
            </a:pPr>
            <a:r>
              <a:rPr lang="en-US" altLang="zh-TW" sz="1100" b="1" dirty="0">
                <a:latin typeface="+mn-lt"/>
                <a:ea typeface="PMingLiU"/>
                <a:cs typeface="Times New Roman"/>
              </a:rPr>
              <a:t>(Source: http://www.iwg-swf.org/pubs/eng/santiagoprinciples.pdf)</a:t>
            </a:r>
            <a:endParaRPr lang="zh-TW" altLang="zh-TW" sz="1050" dirty="0">
              <a:latin typeface="Calibri"/>
              <a:ea typeface="PMingLiU"/>
              <a:cs typeface="Times New Roman"/>
            </a:endParaRPr>
          </a:p>
          <a:p>
            <a:pPr>
              <a:lnSpc>
                <a:spcPct val="115000"/>
              </a:lnSpc>
              <a:spcAft>
                <a:spcPts val="1000"/>
              </a:spcAft>
            </a:pPr>
            <a:r>
              <a:rPr lang="en-US" altLang="zh-TW" sz="1100" b="1" dirty="0">
                <a:latin typeface="Calibri"/>
                <a:ea typeface="PMingLiU"/>
                <a:cs typeface="Times New Roman"/>
              </a:rPr>
              <a:t> </a:t>
            </a:r>
            <a:endParaRPr lang="zh-TW" altLang="zh-TW" sz="1050" dirty="0">
              <a:latin typeface="Calibri"/>
              <a:ea typeface="PMingLiU"/>
              <a:cs typeface="Times New Roman"/>
            </a:endParaRPr>
          </a:p>
          <a:p>
            <a:pPr marL="342900" lvl="0" indent="-342900">
              <a:lnSpc>
                <a:spcPct val="115000"/>
              </a:lnSpc>
              <a:spcAft>
                <a:spcPts val="1000"/>
              </a:spcAft>
              <a:buFont typeface="+mj-lt"/>
              <a:buAutoNum type="arabicPeriod"/>
            </a:pPr>
            <a:r>
              <a:rPr lang="en-US" altLang="zh-TW" sz="1100" b="1" dirty="0">
                <a:latin typeface="Calibri"/>
                <a:ea typeface="PMingLiU"/>
                <a:cs typeface="Times New Roman"/>
              </a:rPr>
              <a:t>Ownership</a:t>
            </a:r>
            <a:r>
              <a:rPr lang="en-US" altLang="zh-TW" sz="1100" dirty="0">
                <a:latin typeface="Calibri"/>
                <a:ea typeface="PMingLiU"/>
                <a:cs typeface="Times New Roman"/>
              </a:rPr>
              <a:t>: SWFs are </a:t>
            </a:r>
            <a:r>
              <a:rPr lang="en-US" altLang="zh-TW" sz="1100" b="1" i="0" dirty="0">
                <a:latin typeface="Calibri"/>
                <a:ea typeface="PMingLiU"/>
                <a:cs typeface="Times New Roman"/>
              </a:rPr>
              <a:t>owned</a:t>
            </a:r>
            <a:r>
              <a:rPr lang="en-US" altLang="zh-TW" sz="1100" i="1" dirty="0">
                <a:latin typeface="Calibri"/>
                <a:ea typeface="PMingLiU"/>
                <a:cs typeface="Times New Roman"/>
              </a:rPr>
              <a:t> </a:t>
            </a:r>
            <a:r>
              <a:rPr lang="en-US" altLang="zh-TW" sz="1100" dirty="0">
                <a:latin typeface="Calibri"/>
                <a:ea typeface="PMingLiU"/>
                <a:cs typeface="Times New Roman"/>
              </a:rPr>
              <a:t>by the </a:t>
            </a:r>
            <a:r>
              <a:rPr lang="en-US" altLang="zh-TW" sz="1100" b="1" i="0" dirty="0">
                <a:latin typeface="Calibri"/>
                <a:ea typeface="PMingLiU"/>
                <a:cs typeface="Times New Roman"/>
              </a:rPr>
              <a:t>general government,</a:t>
            </a:r>
            <a:r>
              <a:rPr lang="en-US" altLang="zh-TW" sz="1100" dirty="0">
                <a:latin typeface="Calibri"/>
                <a:ea typeface="PMingLiU"/>
                <a:cs typeface="Times New Roman"/>
              </a:rPr>
              <a:t> which includes both central government and sub-national governments.41</a:t>
            </a:r>
            <a:br>
              <a:rPr lang="en-US" altLang="zh-TW" sz="1100" dirty="0">
                <a:latin typeface="Calibri"/>
                <a:ea typeface="PMingLiU"/>
                <a:cs typeface="Times New Roman"/>
              </a:rPr>
            </a:br>
            <a:r>
              <a:rPr lang="en-US" altLang="zh-TW" sz="1100" dirty="0">
                <a:latin typeface="Calibri"/>
                <a:ea typeface="PMingLiU"/>
                <a:cs typeface="Times New Roman"/>
              </a:rPr>
              <a:t>41 Note that the use of the word arrangements as an alternative to funds allows for a flexible interpretation of the legal arrangement through which the assets can be invested. SWFs vary in their institutional arrangements, and the way they are recorded in the macroeconomic accounts may differ depending on their individual circumstances. See also the IMF’s Government Finance Statistics Manual, 2001.</a:t>
            </a:r>
            <a:endParaRPr lang="zh-TW" altLang="zh-TW" sz="1050" dirty="0">
              <a:latin typeface="Calibri"/>
              <a:ea typeface="PMingLiU"/>
              <a:cs typeface="Times New Roman"/>
            </a:endParaRPr>
          </a:p>
          <a:p>
            <a:pPr marL="342900" lvl="0" indent="-342900">
              <a:lnSpc>
                <a:spcPct val="115000"/>
              </a:lnSpc>
              <a:spcAft>
                <a:spcPts val="1000"/>
              </a:spcAft>
              <a:buFont typeface="+mj-lt"/>
              <a:buAutoNum type="arabicPeriod"/>
            </a:pPr>
            <a:r>
              <a:rPr lang="en-US" altLang="zh-TW" sz="1100" b="1" dirty="0">
                <a:latin typeface="Calibri"/>
                <a:ea typeface="PMingLiU"/>
                <a:cs typeface="Times New Roman"/>
              </a:rPr>
              <a:t>Investments</a:t>
            </a:r>
            <a:r>
              <a:rPr lang="en-US" altLang="zh-TW" sz="1100" dirty="0">
                <a:latin typeface="Calibri"/>
                <a:ea typeface="PMingLiU"/>
                <a:cs typeface="Times New Roman"/>
              </a:rPr>
              <a:t>: The investment strategies include investments in </a:t>
            </a:r>
            <a:r>
              <a:rPr lang="en-US" altLang="zh-TW" sz="1100" b="1" i="0" dirty="0">
                <a:latin typeface="Calibri"/>
                <a:ea typeface="PMingLiU"/>
                <a:cs typeface="Times New Roman"/>
              </a:rPr>
              <a:t>foreign financial assets</a:t>
            </a:r>
            <a:r>
              <a:rPr lang="en-US" altLang="zh-TW" sz="1100" dirty="0">
                <a:latin typeface="Calibri"/>
                <a:ea typeface="PMingLiU"/>
                <a:cs typeface="Times New Roman"/>
              </a:rPr>
              <a:t>, so it excludes those funds that solely invest in domestic assets.</a:t>
            </a:r>
            <a:endParaRPr lang="zh-TW" altLang="zh-TW" sz="1050" dirty="0">
              <a:latin typeface="Calibri"/>
              <a:ea typeface="PMingLiU"/>
              <a:cs typeface="Times New Roman"/>
            </a:endParaRPr>
          </a:p>
          <a:p>
            <a:pPr marL="342900" lvl="0" indent="-342900">
              <a:lnSpc>
                <a:spcPct val="115000"/>
              </a:lnSpc>
              <a:spcAft>
                <a:spcPts val="1000"/>
              </a:spcAft>
              <a:buFont typeface="+mj-lt"/>
              <a:buAutoNum type="arabicPeriod"/>
            </a:pPr>
            <a:r>
              <a:rPr lang="en-US" altLang="zh-TW" sz="1100" b="1" dirty="0">
                <a:latin typeface="Calibri"/>
                <a:ea typeface="PMingLiU"/>
                <a:cs typeface="Times New Roman"/>
              </a:rPr>
              <a:t>Purposes and Objectives</a:t>
            </a:r>
            <a:r>
              <a:rPr lang="en-US" altLang="zh-TW" sz="1100" dirty="0">
                <a:latin typeface="Calibri"/>
                <a:ea typeface="PMingLiU"/>
                <a:cs typeface="Times New Roman"/>
              </a:rPr>
              <a:t>: Established by the general government for macroeconomic purposes, SWFs are created to invest government funds to achieve </a:t>
            </a:r>
            <a:r>
              <a:rPr lang="en-US" altLang="zh-TW" sz="1100" b="1" i="0" dirty="0">
                <a:latin typeface="Calibri"/>
                <a:ea typeface="PMingLiU"/>
                <a:cs typeface="Times New Roman"/>
              </a:rPr>
              <a:t>financial objectives</a:t>
            </a:r>
            <a:r>
              <a:rPr lang="en-US" altLang="zh-TW" sz="1100" dirty="0">
                <a:latin typeface="Calibri"/>
                <a:ea typeface="PMingLiU"/>
                <a:cs typeface="Times New Roman"/>
              </a:rPr>
              <a:t>, and (may) have liabilities that are only broadly defined, thus allowing SWFs to employ a wide range of investment strategies with a medium- to long-term timescale. SWFs are created to serve a different objective than, for example, reserve portfolios held </a:t>
            </a:r>
            <a:r>
              <a:rPr lang="en-US" altLang="zh-TW" sz="1100" i="1" dirty="0">
                <a:latin typeface="Calibri"/>
                <a:ea typeface="PMingLiU"/>
                <a:cs typeface="Times New Roman"/>
              </a:rPr>
              <a:t>only </a:t>
            </a:r>
            <a:r>
              <a:rPr lang="en-US" altLang="zh-TW" sz="1100" dirty="0">
                <a:latin typeface="Calibri"/>
                <a:ea typeface="PMingLiU"/>
                <a:cs typeface="Times New Roman"/>
              </a:rPr>
              <a:t>for traditional balance of payments purposes. While SWFs may include reserve assets, the intention is not to regard all reserve assets as SWFs.42</a:t>
            </a:r>
            <a:br>
              <a:rPr lang="en-US" altLang="zh-TW" sz="1100" dirty="0">
                <a:latin typeface="Calibri"/>
                <a:ea typeface="PMingLiU"/>
                <a:cs typeface="Times New Roman"/>
              </a:rPr>
            </a:br>
            <a:r>
              <a:rPr lang="en-US" altLang="zh-TW" sz="1100" dirty="0">
                <a:latin typeface="Calibri"/>
                <a:ea typeface="PMingLiU"/>
                <a:cs typeface="Times New Roman"/>
              </a:rPr>
              <a:t>42 Likewise, the intention is not to exclude all assets on the books of central banks: SWFs can be on the books of central banks if they also are held for purposes other than balance of payments purposes (e.g., as intergenerational wealth transfer)</a:t>
            </a:r>
            <a:endParaRPr lang="zh-TW" altLang="zh-TW" sz="1050" dirty="0">
              <a:latin typeface="Calibri"/>
              <a:ea typeface="PMingLiU"/>
              <a:cs typeface="Times New Roman"/>
            </a:endParaRPr>
          </a:p>
          <a:p>
            <a:pPr>
              <a:lnSpc>
                <a:spcPct val="115000"/>
              </a:lnSpc>
              <a:spcAft>
                <a:spcPts val="1000"/>
              </a:spcAft>
            </a:pPr>
            <a:r>
              <a:rPr lang="en-US" altLang="zh-TW" sz="1100" dirty="0">
                <a:latin typeface="Calibri"/>
                <a:ea typeface="PMingLiU"/>
                <a:cs typeface="Times New Roman"/>
              </a:rPr>
              <a:t> </a:t>
            </a:r>
            <a:endParaRPr lang="zh-TW" altLang="zh-TW" sz="1050" dirty="0">
              <a:latin typeface="Calibri"/>
              <a:ea typeface="PMingLiU"/>
              <a:cs typeface="Times New Roman"/>
            </a:endParaRPr>
          </a:p>
          <a:p>
            <a:pPr>
              <a:lnSpc>
                <a:spcPct val="115000"/>
              </a:lnSpc>
              <a:spcAft>
                <a:spcPts val="1000"/>
              </a:spcAft>
            </a:pPr>
            <a:r>
              <a:rPr lang="en-US" altLang="zh-TW" sz="1100" dirty="0">
                <a:latin typeface="Calibri"/>
                <a:ea typeface="PMingLiU"/>
                <a:cs typeface="Times New Roman"/>
              </a:rPr>
              <a:t>Furthermore, the reference in the definition that SWFs are “commonly established out of balance of payments surpluses, official foreign currency operations, the proceeds of privatizations, fiscal surpluses, and/or receipts resulting from commodity exports” reflects both the traditional background to the creation of SWFs—the revenues received from mineral wealth</a:t>
            </a:r>
            <a:r>
              <a:rPr lang="en-US" altLang="zh-TW" sz="1100" baseline="0" dirty="0">
                <a:latin typeface="Calibri"/>
                <a:ea typeface="PMingLiU"/>
                <a:cs typeface="Times New Roman"/>
              </a:rPr>
              <a:t> - </a:t>
            </a:r>
            <a:r>
              <a:rPr lang="en-US" altLang="zh-TW" sz="1100" dirty="0">
                <a:latin typeface="Calibri"/>
                <a:ea typeface="PMingLiU"/>
                <a:cs typeface="Times New Roman"/>
              </a:rPr>
              <a:t>and the more recent approach of transferring “excess reserves.” </a:t>
            </a:r>
            <a:endParaRPr lang="zh-TW" altLang="zh-TW" sz="1050" dirty="0">
              <a:latin typeface="Calibri"/>
              <a:ea typeface="PMingLiU"/>
              <a:cs typeface="Times New Roman"/>
            </a:endParaRPr>
          </a:p>
          <a:p>
            <a:pPr eaLnBrk="1" hangingPunct="1">
              <a:lnSpc>
                <a:spcPct val="90000"/>
              </a:lnSpc>
            </a:pPr>
            <a:endParaRPr lang="en-US" altLang="zh-TW" sz="1100" dirty="0">
              <a:latin typeface="Arial" charset="0"/>
            </a:endParaRPr>
          </a:p>
          <a:p>
            <a:pPr eaLnBrk="1" hangingPunct="1">
              <a:lnSpc>
                <a:spcPct val="90000"/>
              </a:lnSpc>
            </a:pPr>
            <a:r>
              <a:rPr lang="en-US" altLang="zh-TW" sz="1100" dirty="0">
                <a:latin typeface="Arial" charset="0"/>
              </a:rPr>
              <a:t>From The City UK “SWFs” 2012: http://www.thecityuk.com/research/our-work/reports-list/sovereign-wealth-funds-2012/ </a:t>
            </a:r>
          </a:p>
          <a:p>
            <a:r>
              <a:rPr lang="fr-FR" altLang="zh-TW" sz="1200" kern="1200" baseline="0" dirty="0" err="1">
                <a:solidFill>
                  <a:schemeClr val="tx1"/>
                </a:solidFill>
                <a:latin typeface="+mn-lt"/>
                <a:ea typeface="+mn-ea"/>
                <a:cs typeface="+mn-cs"/>
              </a:rPr>
              <a:t>Definition</a:t>
            </a:r>
            <a:r>
              <a:rPr lang="fr-FR" altLang="zh-TW" sz="1200" kern="1200" baseline="0" dirty="0">
                <a:solidFill>
                  <a:schemeClr val="tx1"/>
                </a:solidFill>
                <a:latin typeface="+mn-lt"/>
                <a:ea typeface="+mn-ea"/>
                <a:cs typeface="+mn-cs"/>
              </a:rPr>
              <a:t> of </a:t>
            </a:r>
            <a:r>
              <a:rPr lang="fr-FR" altLang="zh-TW" sz="1200" kern="1200" baseline="0" dirty="0" err="1">
                <a:solidFill>
                  <a:schemeClr val="tx1"/>
                </a:solidFill>
                <a:latin typeface="+mn-lt"/>
                <a:ea typeface="+mn-ea"/>
                <a:cs typeface="+mn-cs"/>
              </a:rPr>
              <a:t>SWFs</a:t>
            </a:r>
            <a:endParaRPr lang="fr-FR" altLang="zh-TW" sz="1200" kern="1200" baseline="0" dirty="0">
              <a:solidFill>
                <a:schemeClr val="tx1"/>
              </a:solidFill>
              <a:latin typeface="+mn-lt"/>
              <a:ea typeface="+mn-ea"/>
              <a:cs typeface="+mn-cs"/>
            </a:endParaRPr>
          </a:p>
          <a:p>
            <a:r>
              <a:rPr lang="en-US" altLang="zh-TW" sz="1200" kern="1200" baseline="0" dirty="0">
                <a:solidFill>
                  <a:schemeClr val="tx1"/>
                </a:solidFill>
                <a:latin typeface="+mn-lt"/>
                <a:ea typeface="+mn-ea"/>
                <a:cs typeface="+mn-cs"/>
              </a:rPr>
              <a:t>SWFs are defined as special purpose investment funds or arrangements, owned by the general government. Created by the government for macroeconomic purposes, SWFs hold, manage, or administer assets to achieve financial objectives, and employ a set of investment strategies which include investing in foreign financial assets. SWFs’ assets are commonly established out of balance of payments surpluses , official foreign currency operations, the proceeds of </a:t>
            </a:r>
            <a:r>
              <a:rPr lang="fr-FR" altLang="zh-TW" sz="1200" kern="1200" baseline="0" dirty="0">
                <a:solidFill>
                  <a:schemeClr val="tx1"/>
                </a:solidFill>
                <a:latin typeface="+mn-lt"/>
                <a:ea typeface="+mn-ea"/>
                <a:cs typeface="+mn-cs"/>
              </a:rPr>
              <a:t>privatisations, fiscal </a:t>
            </a:r>
            <a:r>
              <a:rPr lang="fr-FR" altLang="zh-TW" sz="1200" kern="1200" baseline="0" dirty="0" err="1">
                <a:solidFill>
                  <a:schemeClr val="tx1"/>
                </a:solidFill>
                <a:latin typeface="+mn-lt"/>
                <a:ea typeface="+mn-ea"/>
                <a:cs typeface="+mn-cs"/>
              </a:rPr>
              <a:t>surpluses</a:t>
            </a:r>
            <a:r>
              <a:rPr lang="fr-FR" altLang="zh-TW" sz="1200" kern="1200" baseline="0" dirty="0">
                <a:solidFill>
                  <a:schemeClr val="tx1"/>
                </a:solidFill>
                <a:latin typeface="+mn-lt"/>
                <a:ea typeface="+mn-ea"/>
                <a:cs typeface="+mn-cs"/>
              </a:rPr>
              <a:t>, and </a:t>
            </a:r>
            <a:r>
              <a:rPr lang="fr-FR" altLang="zh-TW" sz="1200" kern="1200" baseline="0" dirty="0" err="1">
                <a:solidFill>
                  <a:schemeClr val="tx1"/>
                </a:solidFill>
                <a:latin typeface="+mn-lt"/>
                <a:ea typeface="+mn-ea"/>
                <a:cs typeface="+mn-cs"/>
              </a:rPr>
              <a:t>receipts</a:t>
            </a:r>
            <a:endParaRPr lang="fr-FR" altLang="zh-TW" sz="1200" kern="1200" baseline="0" dirty="0">
              <a:solidFill>
                <a:schemeClr val="tx1"/>
              </a:solidFill>
              <a:latin typeface="+mn-lt"/>
              <a:ea typeface="+mn-ea"/>
              <a:cs typeface="+mn-cs"/>
            </a:endParaRPr>
          </a:p>
          <a:p>
            <a:r>
              <a:rPr lang="fr-FR" altLang="zh-TW" sz="1200" kern="1200" baseline="0" dirty="0" err="1">
                <a:solidFill>
                  <a:schemeClr val="tx1"/>
                </a:solidFill>
                <a:latin typeface="+mn-lt"/>
                <a:ea typeface="+mn-ea"/>
                <a:cs typeface="+mn-cs"/>
              </a:rPr>
              <a:t>resulting</a:t>
            </a:r>
            <a:r>
              <a:rPr lang="fr-FR" altLang="zh-TW" sz="1200" kern="1200" baseline="0" dirty="0">
                <a:solidFill>
                  <a:schemeClr val="tx1"/>
                </a:solidFill>
                <a:latin typeface="+mn-lt"/>
                <a:ea typeface="+mn-ea"/>
                <a:cs typeface="+mn-cs"/>
              </a:rPr>
              <a:t> </a:t>
            </a:r>
            <a:r>
              <a:rPr lang="fr-FR" altLang="zh-TW" sz="1200" kern="1200" baseline="0" dirty="0" err="1">
                <a:solidFill>
                  <a:schemeClr val="tx1"/>
                </a:solidFill>
                <a:latin typeface="+mn-lt"/>
                <a:ea typeface="+mn-ea"/>
                <a:cs typeface="+mn-cs"/>
              </a:rPr>
              <a:t>from</a:t>
            </a:r>
            <a:r>
              <a:rPr lang="fr-FR" altLang="zh-TW" sz="1200" kern="1200" baseline="0" dirty="0">
                <a:solidFill>
                  <a:schemeClr val="tx1"/>
                </a:solidFill>
                <a:latin typeface="+mn-lt"/>
                <a:ea typeface="+mn-ea"/>
                <a:cs typeface="+mn-cs"/>
              </a:rPr>
              <a:t> </a:t>
            </a:r>
            <a:r>
              <a:rPr lang="fr-FR" altLang="zh-TW" sz="1200" kern="1200" baseline="0" dirty="0" err="1">
                <a:solidFill>
                  <a:schemeClr val="tx1"/>
                </a:solidFill>
                <a:latin typeface="+mn-lt"/>
                <a:ea typeface="+mn-ea"/>
                <a:cs typeface="+mn-cs"/>
              </a:rPr>
              <a:t>commodity</a:t>
            </a:r>
            <a:r>
              <a:rPr lang="fr-FR" altLang="zh-TW" sz="1200" kern="1200" baseline="0" dirty="0">
                <a:solidFill>
                  <a:schemeClr val="tx1"/>
                </a:solidFill>
                <a:latin typeface="+mn-lt"/>
                <a:ea typeface="+mn-ea"/>
                <a:cs typeface="+mn-cs"/>
              </a:rPr>
              <a:t> exports</a:t>
            </a:r>
            <a:endParaRPr lang="en-US" altLang="zh-TW" sz="1100" dirty="0">
              <a:latin typeface="Arial" charset="0"/>
            </a:endParaRPr>
          </a:p>
        </p:txBody>
      </p:sp>
    </p:spTree>
    <p:extLst>
      <p:ext uri="{BB962C8B-B14F-4D97-AF65-F5344CB8AC3E}">
        <p14:creationId xmlns:p14="http://schemas.microsoft.com/office/powerpoint/2010/main" val="31569371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06688" y="525463"/>
            <a:ext cx="3854450" cy="2890837"/>
          </a:xfrm>
        </p:spPr>
      </p:sp>
      <p:sp>
        <p:nvSpPr>
          <p:cNvPr id="3" name="Notes Placeholder 2"/>
          <p:cNvSpPr>
            <a:spLocks noGrp="1"/>
          </p:cNvSpPr>
          <p:nvPr>
            <p:ph type="body" idx="1"/>
          </p:nvPr>
        </p:nvSpPr>
        <p:spPr/>
        <p:txBody>
          <a:bodyPr>
            <a:normAutofit/>
          </a:bodyPr>
          <a:lstStyle/>
          <a:p>
            <a:r>
              <a:rPr lang="en-US" altLang="zh-TW" dirty="0"/>
              <a:t>Source:</a:t>
            </a:r>
            <a:r>
              <a:rPr lang="en-US" altLang="zh-TW" baseline="0" dirty="0"/>
              <a:t> AIMA Survey Sept 2016 https://www.aima.org/en/document-summary/index.cfm/docid/85FCC93E-D908-4B71-89DD763CDF7F88AF </a:t>
            </a:r>
            <a:endParaRPr lang="zh-TW" altLang="en-US" dirty="0"/>
          </a:p>
        </p:txBody>
      </p:sp>
      <p:sp>
        <p:nvSpPr>
          <p:cNvPr id="4" name="Slide Number Placeholder 3"/>
          <p:cNvSpPr>
            <a:spLocks noGrp="1"/>
          </p:cNvSpPr>
          <p:nvPr>
            <p:ph type="sldNum" sz="quarter" idx="10"/>
          </p:nvPr>
        </p:nvSpPr>
        <p:spPr/>
        <p:txBody>
          <a:bodyPr/>
          <a:lstStyle/>
          <a:p>
            <a:fld id="{519A11B3-1B1A-4DE4-9BE1-1579F087D5FE}" type="slidenum">
              <a:rPr lang="en-US" altLang="zh-TW" smtClean="0"/>
              <a:pPr/>
              <a:t>49</a:t>
            </a:fld>
            <a:endParaRPr lang="en-US" altLang="zh-TW"/>
          </a:p>
        </p:txBody>
      </p:sp>
    </p:spTree>
    <p:extLst>
      <p:ext uri="{BB962C8B-B14F-4D97-AF65-F5344CB8AC3E}">
        <p14:creationId xmlns:p14="http://schemas.microsoft.com/office/powerpoint/2010/main" val="1466851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3F518A1B-27AB-4780-9C50-94EDEC8D18CB}" type="slidenum">
              <a:rPr lang="en-US" altLang="zh-TW"/>
              <a:pPr/>
              <a:t>55</a:t>
            </a:fld>
            <a:endParaRPr lang="en-US" altLang="zh-TW"/>
          </a:p>
        </p:txBody>
      </p:sp>
      <p:sp>
        <p:nvSpPr>
          <p:cNvPr id="98307" name="Rectangle 2"/>
          <p:cNvSpPr>
            <a:spLocks noGrp="1" noRot="1" noChangeAspect="1" noChangeArrowheads="1" noTextEdit="1"/>
          </p:cNvSpPr>
          <p:nvPr>
            <p:ph type="sldImg"/>
          </p:nvPr>
        </p:nvSpPr>
        <p:spPr>
          <a:xfrm>
            <a:off x="2897188" y="527050"/>
            <a:ext cx="3505200" cy="2628900"/>
          </a:xfrm>
          <a:ln/>
        </p:spPr>
      </p:sp>
      <p:sp>
        <p:nvSpPr>
          <p:cNvPr id="98308" name="Rectangle 3"/>
          <p:cNvSpPr>
            <a:spLocks noGrp="1" noChangeArrowheads="1"/>
          </p:cNvSpPr>
          <p:nvPr>
            <p:ph type="body" idx="1"/>
          </p:nvPr>
        </p:nvSpPr>
        <p:spPr>
          <a:xfrm>
            <a:off x="929641" y="3329940"/>
            <a:ext cx="7437120" cy="3153464"/>
          </a:xfrm>
          <a:noFill/>
          <a:ln/>
        </p:spPr>
        <p:txBody>
          <a:bodyPr/>
          <a:lstStyle/>
          <a:p>
            <a:r>
              <a:rPr lang="en-US" altLang="zh-TW" sz="1200" kern="1200" dirty="0">
                <a:solidFill>
                  <a:schemeClr val="tx1"/>
                </a:solidFill>
                <a:latin typeface="+mn-lt"/>
                <a:ea typeface="+mn-ea"/>
                <a:cs typeface="+mn-cs"/>
              </a:rPr>
              <a:t>"Hedge fund" is a general, non-legal term used to describe private, unregistered investment pools that traditionally have been limited to sophisticated, wealthy investors. Hedge funds are </a:t>
            </a:r>
            <a:r>
              <a:rPr lang="en-US" altLang="zh-TW" sz="1200" b="1" i="0" kern="1200" dirty="0">
                <a:solidFill>
                  <a:schemeClr val="tx1"/>
                </a:solidFill>
                <a:latin typeface="+mn-lt"/>
                <a:ea typeface="+mn-ea"/>
                <a:cs typeface="+mn-cs"/>
              </a:rPr>
              <a:t>not</a:t>
            </a:r>
            <a:r>
              <a:rPr lang="en-US" altLang="zh-TW" sz="1200" kern="1200" dirty="0">
                <a:solidFill>
                  <a:schemeClr val="tx1"/>
                </a:solidFill>
                <a:latin typeface="+mn-lt"/>
                <a:ea typeface="+mn-ea"/>
                <a:cs typeface="+mn-cs"/>
              </a:rPr>
              <a:t> mutual funds and, as such, are </a:t>
            </a:r>
            <a:r>
              <a:rPr lang="en-US" altLang="zh-TW" sz="1200" b="1" i="0" kern="1200" dirty="0">
                <a:solidFill>
                  <a:schemeClr val="tx1"/>
                </a:solidFill>
                <a:latin typeface="+mn-lt"/>
                <a:ea typeface="+mn-ea"/>
                <a:cs typeface="+mn-cs"/>
              </a:rPr>
              <a:t>not</a:t>
            </a:r>
            <a:r>
              <a:rPr lang="en-US" altLang="zh-TW" sz="1200" kern="1200" dirty="0">
                <a:solidFill>
                  <a:schemeClr val="tx1"/>
                </a:solidFill>
                <a:latin typeface="+mn-lt"/>
                <a:ea typeface="+mn-ea"/>
                <a:cs typeface="+mn-cs"/>
              </a:rPr>
              <a:t> subject to the numerous regulations that apply to mutual funds for the protection of investors - including regulations requiring a certain degree of liquidity, regulations requiring that mutual fund shares be redeemable at any time, regulations protecting against conflicts of interest, regulations to assure fairness in the pricing of fund shares, disclosure regulations, regulations limiting the use of leverage, and more.</a:t>
            </a:r>
            <a:endParaRPr lang="zh-TW" altLang="zh-TW" sz="1200" kern="1200" dirty="0">
              <a:solidFill>
                <a:schemeClr val="tx1"/>
              </a:solidFill>
              <a:latin typeface="+mn-lt"/>
              <a:ea typeface="+mn-ea"/>
              <a:cs typeface="+mn-cs"/>
            </a:endParaRPr>
          </a:p>
          <a:p>
            <a:r>
              <a:rPr lang="en-US" altLang="zh-TW" sz="1200" kern="1200" dirty="0">
                <a:solidFill>
                  <a:schemeClr val="tx1"/>
                </a:solidFill>
                <a:latin typeface="+mn-lt"/>
                <a:ea typeface="+mn-ea"/>
                <a:cs typeface="+mn-cs"/>
              </a:rPr>
              <a:t> </a:t>
            </a:r>
            <a:endParaRPr lang="zh-TW" altLang="zh-TW" sz="1200" kern="1200" dirty="0">
              <a:solidFill>
                <a:schemeClr val="tx1"/>
              </a:solidFill>
              <a:latin typeface="+mn-lt"/>
              <a:ea typeface="+mn-ea"/>
              <a:cs typeface="+mn-cs"/>
            </a:endParaRPr>
          </a:p>
          <a:p>
            <a:r>
              <a:rPr lang="en-US" altLang="zh-TW" sz="1200" kern="1200" dirty="0">
                <a:solidFill>
                  <a:schemeClr val="tx1"/>
                </a:solidFill>
                <a:latin typeface="+mn-lt"/>
                <a:ea typeface="+mn-ea"/>
                <a:cs typeface="+mn-cs"/>
              </a:rPr>
              <a:t>"Funds of hedge funds," a relatively new type of investment product, are investment companies that invest in hedge funds. Some, but not all, register with the SEC and file semi-annual reports. They often have lower minimum investment thresholds than traditional, unregistered hedge funds and can sell their shares to a larger number of investors. Like hedge funds, funds of hedge funds are not mutual funds. Unlike open-end mutual funds, funds of hedge funds offer very limited rights of redemption. And, unlike ETFs, their shares are not typically listed on an exchange.</a:t>
            </a:r>
            <a:endParaRPr lang="zh-TW" altLang="zh-TW" sz="1200" kern="1200" dirty="0">
              <a:solidFill>
                <a:schemeClr val="tx1"/>
              </a:solidFill>
              <a:latin typeface="+mn-lt"/>
              <a:ea typeface="+mn-ea"/>
              <a:cs typeface="+mn-cs"/>
            </a:endParaRPr>
          </a:p>
        </p:txBody>
      </p:sp>
    </p:spTree>
    <p:extLst>
      <p:ext uri="{BB962C8B-B14F-4D97-AF65-F5344CB8AC3E}">
        <p14:creationId xmlns:p14="http://schemas.microsoft.com/office/powerpoint/2010/main" val="19469393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xfrm>
            <a:off x="2706688" y="525463"/>
            <a:ext cx="3854450" cy="2890837"/>
          </a:xfrm>
          <a:ln/>
        </p:spPr>
      </p:sp>
      <p:sp>
        <p:nvSpPr>
          <p:cNvPr id="116739" name="Notes Placeholder 2"/>
          <p:cNvSpPr>
            <a:spLocks noGrp="1"/>
          </p:cNvSpPr>
          <p:nvPr>
            <p:ph type="body" idx="1"/>
          </p:nvPr>
        </p:nvSpPr>
        <p:spPr>
          <a:noFill/>
          <a:ln/>
        </p:spPr>
        <p:txBody>
          <a:bodyPr/>
          <a:lstStyle/>
          <a:p>
            <a:pPr>
              <a:lnSpc>
                <a:spcPct val="115000"/>
              </a:lnSpc>
              <a:spcAft>
                <a:spcPts val="1000"/>
              </a:spcAft>
            </a:pPr>
            <a:r>
              <a:rPr lang="zh-TW" altLang="zh-TW" sz="1200" dirty="0">
                <a:latin typeface="+mn-lt"/>
                <a:ea typeface="PMingLiU"/>
                <a:cs typeface="Times New Roman"/>
              </a:rPr>
              <a:t> </a:t>
            </a:r>
            <a:r>
              <a:rPr lang="en-US" altLang="zh-TW" sz="1200" dirty="0">
                <a:latin typeface="+mn-lt"/>
                <a:ea typeface="PMingLiU"/>
                <a:cs typeface="Times New Roman"/>
              </a:rPr>
              <a:t>Title IV of the Dodd-Frank Wall Street Reform and Consumer Protection Act, referred to as the </a:t>
            </a:r>
            <a:r>
              <a:rPr lang="en-US" altLang="zh-TW" sz="1200" b="1" dirty="0">
                <a:latin typeface="+mn-lt"/>
                <a:ea typeface="PMingLiU"/>
                <a:cs typeface="Times New Roman"/>
              </a:rPr>
              <a:t>Private Fund Investment Advisers Registration Act of 2010</a:t>
            </a:r>
            <a:r>
              <a:rPr lang="en-US" altLang="zh-TW" sz="1200" dirty="0">
                <a:latin typeface="+mn-lt"/>
                <a:ea typeface="PMingLiU"/>
                <a:cs typeface="Times New Roman"/>
              </a:rPr>
              <a:t>, requires certain private fund advisers previously exempt from SEC registration to register as investment advisers under the Investment Advisers Act of 1940. The Act defines "private funds" as </a:t>
            </a:r>
            <a:r>
              <a:rPr lang="en-US" altLang="zh-TW" sz="1200" b="1" dirty="0">
                <a:latin typeface="+mn-lt"/>
                <a:ea typeface="PMingLiU"/>
                <a:cs typeface="Times New Roman"/>
              </a:rPr>
              <a:t>those funds relying on Sections 3(c)(1) or 3(c)(7) of the Investment Company Act of 1940 to avoid registration </a:t>
            </a:r>
            <a:r>
              <a:rPr lang="en-US" altLang="zh-TW" sz="1200" dirty="0">
                <a:latin typeface="+mn-lt"/>
                <a:ea typeface="PMingLiU"/>
                <a:cs typeface="Times New Roman"/>
              </a:rPr>
              <a:t>and as such generally encompasses hedge funds, private equity funds and venture capital funds. </a:t>
            </a:r>
            <a:r>
              <a:rPr lang="en-US" altLang="zh-TW" sz="1200" b="1" dirty="0">
                <a:latin typeface="+mn-lt"/>
                <a:ea typeface="PMingLiU"/>
                <a:cs typeface="Times New Roman"/>
              </a:rPr>
              <a:t>The Act eliminates the previous private adviser exemption, which generally exempted from SEC registration advisers with fewer than 15 clients and which did not hold themselves out publicly as advisers</a:t>
            </a:r>
            <a:r>
              <a:rPr lang="en-US" altLang="zh-TW" sz="1200" dirty="0">
                <a:latin typeface="+mn-lt"/>
                <a:ea typeface="PMingLiU"/>
                <a:cs typeface="Times New Roman"/>
              </a:rPr>
              <a:t>. The Act also eliminates a private fund adviser's ability to avoid registration under the "intrastate adviser" exemption found in Section 203(b)1 of the IAA. It should be noted that most of the Act's provisions will not become effective until a year after enactment, giving private fund advisers time to prepare for the new regulatory framework.</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The </a:t>
            </a:r>
            <a:r>
              <a:rPr lang="en-US" altLang="zh-TW" sz="1200" b="1" dirty="0">
                <a:latin typeface="+mn-lt"/>
                <a:ea typeface="PMingLiU"/>
                <a:cs typeface="Times New Roman"/>
              </a:rPr>
              <a:t>Alternative Investment Fund Managers Directive</a:t>
            </a:r>
            <a:r>
              <a:rPr lang="en-US" altLang="zh-TW" sz="1200" dirty="0">
                <a:latin typeface="+mn-lt"/>
                <a:ea typeface="PMingLiU"/>
                <a:cs typeface="Times New Roman"/>
              </a:rPr>
              <a:t> 2009/0064/COM is a proposed European Union law which will put hedge funds and private equity funds under the supervision of an EU regulatory body. These kinds of business vehicle have not been subject to the same rules to protect the investing public as mutual and pension funds. Lack of financial regulation is widely seen to have contributed to the severity of the global financial crisis. The European Parliament voted through a final text of the Directive on 11 November 2010.</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The AIFMD proposal includes the following reforms.</a:t>
            </a:r>
            <a:endParaRPr lang="zh-TW" altLang="zh-TW" sz="1200" dirty="0">
              <a:latin typeface="+mn-lt"/>
              <a:ea typeface="PMingLiU"/>
              <a:cs typeface="Times New Roman"/>
            </a:endParaRPr>
          </a:p>
          <a:p>
            <a:pPr marL="342900" lvl="0" indent="-342900">
              <a:lnSpc>
                <a:spcPct val="115000"/>
              </a:lnSpc>
              <a:spcAft>
                <a:spcPts val="1000"/>
              </a:spcAft>
              <a:buFont typeface="Calibri"/>
              <a:buChar char="•"/>
            </a:pPr>
            <a:r>
              <a:rPr lang="en-US" altLang="zh-TW" sz="1200" dirty="0">
                <a:latin typeface="+mn-lt"/>
                <a:ea typeface="PMingLiU"/>
                <a:cs typeface="Times New Roman"/>
              </a:rPr>
              <a:t>A private equity fund must appoint an independent </a:t>
            </a:r>
            <a:r>
              <a:rPr lang="en-US" altLang="zh-TW" sz="1200" dirty="0" err="1">
                <a:latin typeface="+mn-lt"/>
                <a:ea typeface="PMingLiU"/>
                <a:cs typeface="Times New Roman"/>
              </a:rPr>
              <a:t>valuer</a:t>
            </a:r>
            <a:r>
              <a:rPr lang="en-US" altLang="zh-TW" sz="1200" dirty="0">
                <a:latin typeface="+mn-lt"/>
                <a:ea typeface="PMingLiU"/>
                <a:cs typeface="Times New Roman"/>
              </a:rPr>
              <a:t> and an independent custodian.</a:t>
            </a:r>
            <a:endParaRPr lang="zh-TW" altLang="zh-TW" sz="1200" dirty="0">
              <a:latin typeface="+mn-lt"/>
              <a:ea typeface="PMingLiU"/>
              <a:cs typeface="Times New Roman"/>
            </a:endParaRPr>
          </a:p>
          <a:p>
            <a:pPr marL="342900" lvl="0" indent="-342900">
              <a:lnSpc>
                <a:spcPct val="115000"/>
              </a:lnSpc>
              <a:spcAft>
                <a:spcPts val="1000"/>
              </a:spcAft>
              <a:buFont typeface="Calibri"/>
              <a:buChar char="•"/>
            </a:pPr>
            <a:r>
              <a:rPr lang="en-US" altLang="zh-TW" sz="1200" dirty="0">
                <a:latin typeface="+mn-lt"/>
                <a:ea typeface="PMingLiU"/>
                <a:cs typeface="Times New Roman"/>
              </a:rPr>
              <a:t>Private equity fund with EU investors must disclose its business plan for a portfolio company to that company, its other shareholders and employees and make that information public.</a:t>
            </a:r>
            <a:endParaRPr lang="zh-TW" altLang="zh-TW" sz="1200" dirty="0">
              <a:latin typeface="+mn-lt"/>
              <a:ea typeface="PMingLiU"/>
              <a:cs typeface="Times New Roman"/>
            </a:endParaRPr>
          </a:p>
          <a:p>
            <a:pPr marL="342900" lvl="0" indent="-342900">
              <a:lnSpc>
                <a:spcPct val="115000"/>
              </a:lnSpc>
              <a:spcAft>
                <a:spcPts val="1000"/>
              </a:spcAft>
              <a:buFont typeface="Calibri"/>
              <a:buChar char="•"/>
            </a:pPr>
            <a:r>
              <a:rPr lang="en-US" altLang="zh-TW" sz="1200" dirty="0">
                <a:latin typeface="+mn-lt"/>
                <a:ea typeface="PMingLiU"/>
                <a:cs typeface="Times New Roman"/>
              </a:rPr>
              <a:t>Investors would not be able to invest outside the EU unless it was under an "equivalent" regime</a:t>
            </a:r>
            <a:endParaRPr lang="zh-TW" altLang="zh-TW" sz="1200" dirty="0">
              <a:latin typeface="+mn-lt"/>
              <a:ea typeface="PMingLiU"/>
              <a:cs typeface="Times New Roman"/>
            </a:endParaRPr>
          </a:p>
          <a:p>
            <a:pPr marL="342900" lvl="0" indent="-342900">
              <a:lnSpc>
                <a:spcPct val="115000"/>
              </a:lnSpc>
              <a:spcAft>
                <a:spcPts val="1000"/>
              </a:spcAft>
              <a:buFont typeface="Calibri"/>
              <a:buChar char="•"/>
            </a:pPr>
            <a:r>
              <a:rPr lang="en-US" altLang="zh-TW" sz="1200" dirty="0">
                <a:latin typeface="+mn-lt"/>
                <a:ea typeface="PMingLiU"/>
                <a:cs typeface="Times New Roman"/>
              </a:rPr>
              <a:t>Imposes limit to leverage for one time the amount of capital across a fund.</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The think tank Open Europe has estimated that the hedge fund and private equity industry contribute €9.2 billion in tax revenues to the EU economy every year, which would come under threat if the EU's AIFM directive would have been passed in its original flawed form.</a:t>
            </a:r>
            <a:r>
              <a:rPr lang="en-US" altLang="zh-TW" sz="1200" baseline="30000" dirty="0">
                <a:latin typeface="+mn-lt"/>
                <a:ea typeface="PMingLiU"/>
                <a:cs typeface="Times New Roman"/>
              </a:rPr>
              <a:t>[2]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Source: http://europa.eu/rapid/pressReleasesAction.do?reference=MEMO/10/572&amp;format=HTML&amp;aged=0&amp;language=EN&amp;guiLanguage=en</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What is an Alternative Investment Fund Manager (‘AIFM’)?</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An AIFM is a manager of an alternative investment fund. The term alternative investment fund encompasses a wide range of investment funds that are not already regulated at European level by the UCITS Directive (IP/10/869). They include </a:t>
            </a:r>
            <a:r>
              <a:rPr lang="en-US" altLang="zh-TW" sz="1200" b="1" dirty="0">
                <a:latin typeface="+mn-lt"/>
                <a:ea typeface="PMingLiU"/>
                <a:cs typeface="Times New Roman"/>
              </a:rPr>
              <a:t>hedge funds</a:t>
            </a:r>
            <a:r>
              <a:rPr lang="en-US" altLang="zh-TW" sz="1200" dirty="0">
                <a:latin typeface="+mn-lt"/>
                <a:ea typeface="PMingLiU"/>
                <a:cs typeface="Times New Roman"/>
              </a:rPr>
              <a:t>, </a:t>
            </a:r>
            <a:r>
              <a:rPr lang="en-US" altLang="zh-TW" sz="1200" b="1" dirty="0">
                <a:latin typeface="+mn-lt"/>
                <a:ea typeface="PMingLiU"/>
                <a:cs typeface="Times New Roman"/>
              </a:rPr>
              <a:t>private equity funds, real estate funds </a:t>
            </a:r>
            <a:r>
              <a:rPr lang="en-US" altLang="zh-TW" sz="1200" dirty="0">
                <a:latin typeface="+mn-lt"/>
                <a:ea typeface="PMingLiU"/>
                <a:cs typeface="Times New Roman"/>
              </a:rPr>
              <a:t>and a wide range of other types of institutional fund. The AIFMD is therefore much more than a ‘hedge fund directive’.</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The AIFMD will not apply to entities such as governments managing funds supporting social security and pension systems; supranational institutions, such as the World Bank and member organizations of the World Bank Group; and other entities expressly excluded from its scope.</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What are the objectives of the AIFMD?</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The overarching objective of the AIFMD is to create, for the first time, a comprehensive and secure framework for the supervision and prudential oversight of AIFM in the EU. Once the AIFMD enters into force, </a:t>
            </a:r>
            <a:r>
              <a:rPr lang="en-US" altLang="zh-TW" sz="1200" b="1" dirty="0">
                <a:latin typeface="+mn-lt"/>
                <a:ea typeface="PMingLiU"/>
                <a:cs typeface="Times New Roman"/>
              </a:rPr>
              <a:t>all AIFM will be required to obtain </a:t>
            </a:r>
            <a:r>
              <a:rPr lang="en-US" altLang="zh-TW" sz="1200" b="1" dirty="0" err="1">
                <a:latin typeface="+mn-lt"/>
                <a:ea typeface="PMingLiU"/>
                <a:cs typeface="Times New Roman"/>
              </a:rPr>
              <a:t>authorisation</a:t>
            </a:r>
            <a:r>
              <a:rPr lang="en-US" altLang="zh-TW" sz="1200" b="1" dirty="0">
                <a:latin typeface="+mn-lt"/>
                <a:ea typeface="PMingLiU"/>
                <a:cs typeface="Times New Roman"/>
              </a:rPr>
              <a:t> and will be subject to ongoing regulation and supervision</a:t>
            </a:r>
            <a:r>
              <a:rPr lang="en-US" altLang="zh-TW" sz="1200" dirty="0">
                <a:latin typeface="+mn-lt"/>
                <a:ea typeface="PMingLiU"/>
                <a:cs typeface="Times New Roman"/>
              </a:rPr>
              <a:t>. In this way, the AIFMD will:</a:t>
            </a:r>
            <a:endParaRPr lang="zh-TW" altLang="zh-TW" sz="1200" dirty="0">
              <a:latin typeface="+mn-lt"/>
              <a:ea typeface="PMingLiU"/>
              <a:cs typeface="Times New Roman"/>
            </a:endParaRPr>
          </a:p>
          <a:p>
            <a:pPr marL="342900" lvl="0" indent="-342900">
              <a:lnSpc>
                <a:spcPct val="115000"/>
              </a:lnSpc>
              <a:spcAft>
                <a:spcPts val="1000"/>
              </a:spcAft>
              <a:buFont typeface="Calibri"/>
              <a:buChar char="•"/>
            </a:pPr>
            <a:r>
              <a:rPr lang="en-US" altLang="zh-TW" sz="1200" dirty="0">
                <a:latin typeface="+mn-lt"/>
                <a:ea typeface="PMingLiU"/>
                <a:cs typeface="Times New Roman"/>
              </a:rPr>
              <a:t>Increase the transparency of AIFM towards investors, supervisors and the employees of the companies in which they invest;</a:t>
            </a:r>
            <a:endParaRPr lang="zh-TW" altLang="zh-TW" sz="1200" dirty="0">
              <a:latin typeface="+mn-lt"/>
              <a:ea typeface="PMingLiU"/>
              <a:cs typeface="Times New Roman"/>
            </a:endParaRPr>
          </a:p>
          <a:p>
            <a:pPr marL="342900" lvl="0" indent="-342900">
              <a:lnSpc>
                <a:spcPct val="115000"/>
              </a:lnSpc>
              <a:spcAft>
                <a:spcPts val="1000"/>
              </a:spcAft>
              <a:buFont typeface="Calibri"/>
              <a:buChar char="•"/>
            </a:pPr>
            <a:r>
              <a:rPr lang="en-US" altLang="zh-TW" sz="1200" dirty="0">
                <a:latin typeface="+mn-lt"/>
                <a:ea typeface="PMingLiU"/>
                <a:cs typeface="Times New Roman"/>
              </a:rPr>
              <a:t>Equip national supervisors, the European Securities Markets Agency (‘ESMA’) and the European Systemic Risk Board (‘ESRB’) with the information and tools necessary to monitor and respond to risks to the stability of the financial system that could be caused or amplified by AIFM activity;</a:t>
            </a:r>
            <a:endParaRPr lang="zh-TW" altLang="zh-TW" sz="1200" dirty="0">
              <a:latin typeface="+mn-lt"/>
              <a:ea typeface="PMingLiU"/>
              <a:cs typeface="Times New Roman"/>
            </a:endParaRPr>
          </a:p>
          <a:p>
            <a:pPr marL="342900" lvl="0" indent="-342900">
              <a:lnSpc>
                <a:spcPct val="115000"/>
              </a:lnSpc>
              <a:spcAft>
                <a:spcPts val="1000"/>
              </a:spcAft>
              <a:buFont typeface="Calibri"/>
              <a:buChar char="•"/>
            </a:pPr>
            <a:r>
              <a:rPr lang="en-US" altLang="zh-TW" sz="1200" dirty="0">
                <a:latin typeface="+mn-lt"/>
                <a:ea typeface="PMingLiU"/>
                <a:cs typeface="Times New Roman"/>
              </a:rPr>
              <a:t>Introduce a common and robust approach to the protection of investors in these funds;</a:t>
            </a:r>
            <a:endParaRPr lang="zh-TW" altLang="zh-TW" sz="1200" dirty="0">
              <a:latin typeface="+mn-lt"/>
              <a:ea typeface="PMingLiU"/>
              <a:cs typeface="Times New Roman"/>
            </a:endParaRPr>
          </a:p>
          <a:p>
            <a:pPr marL="342900" lvl="0" indent="-342900">
              <a:lnSpc>
                <a:spcPct val="115000"/>
              </a:lnSpc>
              <a:spcAft>
                <a:spcPts val="1000"/>
              </a:spcAft>
              <a:buFont typeface="Calibri"/>
              <a:buChar char="•"/>
            </a:pPr>
            <a:r>
              <a:rPr lang="en-US" altLang="zh-TW" sz="1200" dirty="0">
                <a:latin typeface="+mn-lt"/>
                <a:ea typeface="PMingLiU"/>
                <a:cs typeface="Times New Roman"/>
              </a:rPr>
              <a:t>Strengthen and deepen the single market, thereby creating the conditions for increased investor choice and competition in the EU, subject always to high and consistent regulatory standards; and </a:t>
            </a:r>
            <a:endParaRPr lang="zh-TW" altLang="zh-TW" sz="1200" dirty="0">
              <a:latin typeface="+mn-lt"/>
              <a:ea typeface="PMingLiU"/>
              <a:cs typeface="Times New Roman"/>
            </a:endParaRPr>
          </a:p>
          <a:p>
            <a:pPr marL="342900" lvl="0" indent="-342900">
              <a:lnSpc>
                <a:spcPct val="115000"/>
              </a:lnSpc>
              <a:spcAft>
                <a:spcPts val="1000"/>
              </a:spcAft>
              <a:buFont typeface="Calibri"/>
              <a:buChar char="•"/>
            </a:pPr>
            <a:r>
              <a:rPr lang="en-US" altLang="zh-TW" sz="1200" dirty="0">
                <a:latin typeface="+mn-lt"/>
                <a:ea typeface="PMingLiU"/>
                <a:cs typeface="Times New Roman"/>
              </a:rPr>
              <a:t>Increase the accountability of AIFM holding controlling stakes in companies (private equity) towards employees and the public at large.</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Have the United States introduced new rules for this sector?</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r>
            <a:br>
              <a:rPr lang="en-US" altLang="zh-TW" sz="1200" dirty="0">
                <a:latin typeface="+mn-lt"/>
                <a:ea typeface="PMingLiU"/>
                <a:cs typeface="Times New Roman"/>
              </a:rPr>
            </a:br>
            <a:r>
              <a:rPr lang="en-US" altLang="zh-TW" sz="1200" dirty="0">
                <a:latin typeface="+mn-lt"/>
                <a:ea typeface="PMingLiU"/>
                <a:cs typeface="Times New Roman"/>
              </a:rPr>
              <a:t>Effective regulation of the financial markets requires consistent and effective action to be taken in all major jurisdictions. In this and other areas, the commitments made by the G20 leaders provide the framework for this action.</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In accordance with these G20 commitments, as in Europe, the United States have acted to strengthen regulation in this area. </a:t>
            </a:r>
            <a:r>
              <a:rPr lang="en-US" altLang="zh-TW" sz="1200" b="1" dirty="0">
                <a:latin typeface="+mn-lt"/>
                <a:ea typeface="PMingLiU"/>
                <a:cs typeface="Times New Roman"/>
              </a:rPr>
              <a:t>New rules on hedge funds and private equity were adopted in July as part of the Dodd-Frank Act</a:t>
            </a:r>
            <a:r>
              <a:rPr lang="en-US" altLang="zh-TW" sz="1200" dirty="0">
                <a:latin typeface="+mn-lt"/>
                <a:ea typeface="PMingLiU"/>
                <a:cs typeface="Times New Roman"/>
              </a:rPr>
              <a:t>. These rules will require the </a:t>
            </a:r>
            <a:r>
              <a:rPr lang="en-US" altLang="zh-TW" sz="1200" b="1" dirty="0">
                <a:latin typeface="+mn-lt"/>
                <a:ea typeface="PMingLiU"/>
                <a:cs typeface="Times New Roman"/>
              </a:rPr>
              <a:t>registration of managers </a:t>
            </a:r>
            <a:r>
              <a:rPr lang="en-US" altLang="zh-TW" sz="1200" dirty="0">
                <a:latin typeface="+mn-lt"/>
                <a:ea typeface="PMingLiU"/>
                <a:cs typeface="Times New Roman"/>
              </a:rPr>
              <a:t>of private equity and hedge funds with the Securities and Exchange Commission. Managers will be subject to substantive regulatory requirements and will be </a:t>
            </a:r>
            <a:r>
              <a:rPr lang="en-US" altLang="zh-TW" sz="1200" b="1" dirty="0">
                <a:latin typeface="+mn-lt"/>
                <a:ea typeface="PMingLiU"/>
                <a:cs typeface="Times New Roman"/>
              </a:rPr>
              <a:t>required to report regularly to supervisors for the purposes of systemic risk by the newly-created Financial Stability Oversight Council.</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The objectives and approach of these reforms are consistent with those of the AIFMD</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What is the 'passport'?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The AIFMD introduces for the first time a genuine ‘single market framework’ for this sector, which will allow AIFM to ‘passport’ their services throughout the EU on the basis of a single </a:t>
            </a:r>
            <a:r>
              <a:rPr lang="en-US" altLang="zh-TW" sz="1200" dirty="0" err="1">
                <a:latin typeface="+mn-lt"/>
                <a:ea typeface="PMingLiU"/>
                <a:cs typeface="Times New Roman"/>
              </a:rPr>
              <a:t>authorisation</a:t>
            </a:r>
            <a:r>
              <a:rPr lang="en-US" altLang="zh-TW" sz="1200" dirty="0">
                <a:latin typeface="+mn-lt"/>
                <a:ea typeface="PMingLiU"/>
                <a:cs typeface="Times New Roman"/>
              </a:rPr>
              <a:t>.</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Specifically, </a:t>
            </a:r>
            <a:r>
              <a:rPr lang="en-US" altLang="zh-TW" sz="1200" b="1" dirty="0">
                <a:latin typeface="+mn-lt"/>
                <a:ea typeface="PMingLiU"/>
                <a:cs typeface="Times New Roman"/>
              </a:rPr>
              <a:t>once an AIFM is </a:t>
            </a:r>
            <a:r>
              <a:rPr lang="en-US" altLang="zh-TW" sz="1200" b="1" dirty="0" err="1">
                <a:latin typeface="+mn-lt"/>
                <a:ea typeface="PMingLiU"/>
                <a:cs typeface="Times New Roman"/>
              </a:rPr>
              <a:t>authorised</a:t>
            </a:r>
            <a:r>
              <a:rPr lang="en-US" altLang="zh-TW" sz="1200" b="1" dirty="0">
                <a:latin typeface="+mn-lt"/>
                <a:ea typeface="PMingLiU"/>
                <a:cs typeface="Times New Roman"/>
              </a:rPr>
              <a:t> under the AIFMD in one Member State and complies with the rules of the directive, this manager will be entitled upon notification to manage or market funds to professional investors throughout the EU.</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By creating a single regulatory and supervisory regime for all AIFM active in the EU, the AIFMD will help market participants to overcome the barriers and inefficiencies created by the current patchwork of national regulation. This will help to increase choice and competition, to the benefit of European investors.</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When will the passport be made available to non-EU managers and funds?</a:t>
            </a:r>
            <a:br>
              <a:rPr lang="en-US" altLang="zh-TW" sz="1200" b="1" dirty="0">
                <a:latin typeface="+mn-lt"/>
                <a:ea typeface="PMingLiU"/>
                <a:cs typeface="Times New Roman"/>
              </a:rPr>
            </a:b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Alternative investments are a global industry and it is important that European investors have access to the best that the global market has to offer. At the same time, it is imperative that all AIFM active in the EU are subject to the same high standards of transparency and conduct, irrespective of where they, or the funds they manage, are located.</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Following a limited transition period of two years, and subject to the conditions set out in the AIFMD, the passport will be extended to the marketing of non-EU funds, managed both by EU AIFM and AIFM based outside the EU. In accordance with the principle of ‘same rights, same obligations’, this approach will ensure a level playing field and a consistently high level of transparency and protection of European investors.</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The phased introduction of the third country passports will allow European supervisors to ensure that the appropriate controls and cooperation arrangements necessary for the effective supervision of non-EU AIFM are operating effectively.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Before the third country passport is introduced and for a period of three years thereafter, national regimes will remain available subject to certain harmonized safeguards. Once this period has elapsed and on the basis of conditions set out in the AIFMD, a decision will be taken to eliminate the parallel national regimes. At this point, all AIFM active in the EU will be subject to the same high standards and will enjoy the same rights.</a:t>
            </a:r>
            <a:endParaRPr lang="zh-TW" altLang="zh-TW" sz="1200" dirty="0">
              <a:latin typeface="+mn-lt"/>
              <a:ea typeface="PMingLiU"/>
              <a:cs typeface="Times New Roman"/>
            </a:endParaRPr>
          </a:p>
        </p:txBody>
      </p:sp>
      <p:sp>
        <p:nvSpPr>
          <p:cNvPr id="116740" name="Slide Number Placeholder 3"/>
          <p:cNvSpPr>
            <a:spLocks noGrp="1"/>
          </p:cNvSpPr>
          <p:nvPr>
            <p:ph type="sldNum" sz="quarter" idx="5"/>
          </p:nvPr>
        </p:nvSpPr>
        <p:spPr>
          <a:noFill/>
        </p:spPr>
        <p:txBody>
          <a:bodyPr/>
          <a:lstStyle/>
          <a:p>
            <a:fld id="{513F6DEB-96F7-42BC-AE17-E9C1716F5963}" type="slidenum">
              <a:rPr lang="en-US" altLang="zh-TW"/>
              <a:pPr/>
              <a:t>56</a:t>
            </a:fld>
            <a:endParaRPr lang="en-US" altLang="zh-TW"/>
          </a:p>
        </p:txBody>
      </p:sp>
    </p:spTree>
    <p:extLst>
      <p:ext uri="{BB962C8B-B14F-4D97-AF65-F5344CB8AC3E}">
        <p14:creationId xmlns:p14="http://schemas.microsoft.com/office/powerpoint/2010/main" val="4957115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2706688" y="525463"/>
            <a:ext cx="3854450" cy="2890837"/>
          </a:xfrm>
          <a:ln/>
        </p:spPr>
      </p:sp>
      <p:sp>
        <p:nvSpPr>
          <p:cNvPr id="110595" name="Notes Placeholder 2"/>
          <p:cNvSpPr>
            <a:spLocks noGrp="1"/>
          </p:cNvSpPr>
          <p:nvPr>
            <p:ph type="body" idx="1"/>
          </p:nvPr>
        </p:nvSpPr>
        <p:spPr>
          <a:noFill/>
          <a:ln/>
        </p:spPr>
        <p:txBody>
          <a:bodyPr/>
          <a:lstStyle/>
          <a:p>
            <a:pPr eaLnBrk="1" hangingPunct="1"/>
            <a:r>
              <a:rPr lang="en-US" altLang="zh-TW" b="1" dirty="0">
                <a:latin typeface="+mn-lt"/>
              </a:rPr>
              <a:t>Source: Report of the Survey on Hedge Fund Activities of SFC-licensed Managers/Advisors SFC March 15</a:t>
            </a:r>
          </a:p>
          <a:p>
            <a:pPr eaLnBrk="1" hangingPunct="1"/>
            <a:r>
              <a:rPr lang="en-US" altLang="zh-TW" b="1" dirty="0">
                <a:latin typeface="+mn-lt"/>
              </a:rPr>
              <a:t>http://www.sfc.hk/web/EN/files/ER/Reports/HF%20Survey%20Report%202015_En.pdf </a:t>
            </a:r>
          </a:p>
        </p:txBody>
      </p:sp>
      <p:sp>
        <p:nvSpPr>
          <p:cNvPr id="110596" name="Slide Number Placeholder 3"/>
          <p:cNvSpPr>
            <a:spLocks noGrp="1"/>
          </p:cNvSpPr>
          <p:nvPr>
            <p:ph type="sldNum" sz="quarter" idx="5"/>
          </p:nvPr>
        </p:nvSpPr>
        <p:spPr>
          <a:noFill/>
        </p:spPr>
        <p:txBody>
          <a:bodyPr/>
          <a:lstStyle/>
          <a:p>
            <a:fld id="{EA9C1B4F-43BB-4C11-B536-D49931C9ABAE}" type="slidenum">
              <a:rPr lang="en-US" altLang="zh-TW"/>
              <a:pPr/>
              <a:t>59</a:t>
            </a:fld>
            <a:endParaRPr lang="en-US" altLang="zh-TW"/>
          </a:p>
        </p:txBody>
      </p:sp>
    </p:spTree>
    <p:extLst>
      <p:ext uri="{BB962C8B-B14F-4D97-AF65-F5344CB8AC3E}">
        <p14:creationId xmlns:p14="http://schemas.microsoft.com/office/powerpoint/2010/main" val="41789209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Bloomberg 29 Oct 19 </a:t>
            </a:r>
            <a:r>
              <a:rPr lang="en-US" dirty="0">
                <a:hlinkClick r:id="rId3"/>
              </a:rPr>
              <a:t>https://mail.google.com/mail/u/0/#inbox/FMfcgxwDrvDcMXPHlcbLlBFNfXVWVchT?projector=1</a:t>
            </a:r>
            <a:endParaRPr lang="en-US" dirty="0"/>
          </a:p>
        </p:txBody>
      </p:sp>
      <p:sp>
        <p:nvSpPr>
          <p:cNvPr id="4" name="Slide Number Placeholder 3"/>
          <p:cNvSpPr>
            <a:spLocks noGrp="1"/>
          </p:cNvSpPr>
          <p:nvPr>
            <p:ph type="sldNum" sz="quarter" idx="10"/>
          </p:nvPr>
        </p:nvSpPr>
        <p:spPr/>
        <p:txBody>
          <a:bodyPr/>
          <a:lstStyle/>
          <a:p>
            <a:fld id="{68F1A3C9-CA46-48D9-AE0D-4D607AD315B3}" type="slidenum">
              <a:rPr lang="en-US" smtClean="0"/>
              <a:t>60</a:t>
            </a:fld>
            <a:endParaRPr lang="en-US"/>
          </a:p>
        </p:txBody>
      </p:sp>
    </p:spTree>
    <p:extLst>
      <p:ext uri="{BB962C8B-B14F-4D97-AF65-F5344CB8AC3E}">
        <p14:creationId xmlns:p14="http://schemas.microsoft.com/office/powerpoint/2010/main" val="1378920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t>
            </a:r>
            <a:r>
              <a:rPr lang="en-US" dirty="0" err="1"/>
              <a:t>Statistica</a:t>
            </a:r>
            <a:r>
              <a:rPr lang="en-US" dirty="0"/>
              <a:t> https://www.statista.com/statistics/276617/sovereign-wealth-funds-worldwide-based-on-assets-under-management/ </a:t>
            </a:r>
          </a:p>
        </p:txBody>
      </p:sp>
      <p:sp>
        <p:nvSpPr>
          <p:cNvPr id="4" name="Slide Number Placeholder 3"/>
          <p:cNvSpPr>
            <a:spLocks noGrp="1"/>
          </p:cNvSpPr>
          <p:nvPr>
            <p:ph type="sldNum" sz="quarter" idx="10"/>
          </p:nvPr>
        </p:nvSpPr>
        <p:spPr/>
        <p:txBody>
          <a:bodyPr/>
          <a:lstStyle/>
          <a:p>
            <a:fld id="{519A11B3-1B1A-4DE4-9BE1-1579F087D5FE}" type="slidenum">
              <a:rPr lang="en-US" altLang="zh-TW" smtClean="0"/>
              <a:pPr/>
              <a:t>6</a:t>
            </a:fld>
            <a:endParaRPr lang="en-US" altLang="zh-TW"/>
          </a:p>
        </p:txBody>
      </p:sp>
    </p:spTree>
    <p:extLst>
      <p:ext uri="{BB962C8B-B14F-4D97-AF65-F5344CB8AC3E}">
        <p14:creationId xmlns:p14="http://schemas.microsoft.com/office/powerpoint/2010/main" val="1780882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6D1BB808-F286-4BA5-ABD8-365FD84180C9}" type="slidenum">
              <a:rPr lang="en-US" altLang="zh-TW"/>
              <a:pPr/>
              <a:t>7</a:t>
            </a:fld>
            <a:endParaRPr lang="en-US" altLang="zh-TW"/>
          </a:p>
        </p:txBody>
      </p:sp>
      <p:sp>
        <p:nvSpPr>
          <p:cNvPr id="92163" name="Rectangle 2"/>
          <p:cNvSpPr>
            <a:spLocks noGrp="1" noRot="1" noChangeAspect="1" noChangeArrowheads="1" noTextEdit="1"/>
          </p:cNvSpPr>
          <p:nvPr>
            <p:ph type="sldImg"/>
          </p:nvPr>
        </p:nvSpPr>
        <p:spPr>
          <a:xfrm>
            <a:off x="2706688" y="525463"/>
            <a:ext cx="3854450" cy="2890837"/>
          </a:xfrm>
          <a:ln/>
        </p:spPr>
      </p:sp>
      <p:sp>
        <p:nvSpPr>
          <p:cNvPr id="92164"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Source:  http://www.thecityuk.com/research/our-work/reports-list/sovereign-wealth-funds-2015/</a:t>
            </a:r>
          </a:p>
          <a:p>
            <a:r>
              <a:rPr lang="fr-FR" altLang="zh-TW" sz="1200" b="1" kern="1200" baseline="0" dirty="0">
                <a:solidFill>
                  <a:schemeClr val="tx1"/>
                </a:solidFill>
                <a:latin typeface="+mn-lt"/>
                <a:ea typeface="+mn-ea"/>
                <a:cs typeface="+mn-cs"/>
              </a:rPr>
              <a:t>International </a:t>
            </a:r>
            <a:r>
              <a:rPr lang="fr-FR" altLang="zh-TW" sz="1200" b="1" kern="1200" baseline="0" dirty="0" err="1">
                <a:solidFill>
                  <a:schemeClr val="tx1"/>
                </a:solidFill>
                <a:latin typeface="+mn-lt"/>
                <a:ea typeface="+mn-ea"/>
                <a:cs typeface="+mn-cs"/>
              </a:rPr>
              <a:t>policy</a:t>
            </a:r>
            <a:r>
              <a:rPr lang="fr-FR" altLang="zh-TW" sz="1200" b="1" kern="1200" baseline="0" dirty="0">
                <a:solidFill>
                  <a:schemeClr val="tx1"/>
                </a:solidFill>
                <a:latin typeface="+mn-lt"/>
                <a:ea typeface="+mn-ea"/>
                <a:cs typeface="+mn-cs"/>
              </a:rPr>
              <a:t> issues</a:t>
            </a:r>
          </a:p>
          <a:p>
            <a:r>
              <a:rPr lang="en-US" altLang="zh-TW" sz="1200" kern="1200" baseline="0" dirty="0">
                <a:solidFill>
                  <a:schemeClr val="tx1"/>
                </a:solidFill>
                <a:latin typeface="+mn-lt"/>
                <a:ea typeface="+mn-ea"/>
                <a:cs typeface="+mn-cs"/>
              </a:rPr>
              <a:t>SWFs bring significant benefits to global capital markets in terms of increasing market liquidity and financial resource allocation. Some governments however have expressed reservations about SWFs because of the limited disclosure and transparency of some SWFs. Another concern is that SWFs may invest to secure control of strategically important businesses or sectors for political rather than commercial reasons, and could use these investments to advance their own national interests.</a:t>
            </a:r>
          </a:p>
          <a:p>
            <a:r>
              <a:rPr lang="en-US" altLang="zh-TW" sz="1200" kern="1200" baseline="0" dirty="0">
                <a:solidFill>
                  <a:schemeClr val="tx1"/>
                </a:solidFill>
                <a:latin typeface="+mn-lt"/>
                <a:ea typeface="+mn-ea"/>
                <a:cs typeface="+mn-cs"/>
              </a:rPr>
              <a:t>In response to these concerns the International Working Group of Sovereign Wealth Funds (IWG) was formed in May 2008, with the IMF providing support in the form of a secretariat. In October 2008, the Group published a set of 24 voluntary Principles, the Generally Accepted Principles and Practices for Sovereign Wealth Funds, known as the Santiago Principles. Initial indications are that some SWFs have made progress in improving transparency, with more publishing annual reports and disclosing their assets under management. For example the Abu Dhabi Investment Authority published its first annual report and accounts in March 2010. But there remains a wide dispersion in the extent of transparency. Typically Asian SWFs achieved a higher rate of compliance while some Middle Eastern SWFs are lagging in initiatives to improve compliance. The IWG reached a consensus in April 2009 on the establishment of the International Forum of Sovereign Wealth Funds to follow up on the work undertaken in the context of the Santiago Principles. The Forum is a voluntary group of SWFs which meets at least once a year to exchange views on issues of common interest, facilitate an understanding of the Santiago Principles and SWFs activities, and encourage cooperation with investment </a:t>
            </a:r>
            <a:r>
              <a:rPr lang="fr-FR" altLang="zh-TW" sz="1200" kern="1200" baseline="0" dirty="0" err="1">
                <a:solidFill>
                  <a:schemeClr val="tx1"/>
                </a:solidFill>
                <a:latin typeface="+mn-lt"/>
                <a:ea typeface="+mn-ea"/>
                <a:cs typeface="+mn-cs"/>
              </a:rPr>
              <a:t>recipient</a:t>
            </a:r>
            <a:r>
              <a:rPr lang="fr-FR" altLang="zh-TW" sz="1200" kern="1200" baseline="0" dirty="0">
                <a:solidFill>
                  <a:schemeClr val="tx1"/>
                </a:solidFill>
                <a:latin typeface="+mn-lt"/>
                <a:ea typeface="+mn-ea"/>
                <a:cs typeface="+mn-cs"/>
              </a:rPr>
              <a:t> countries.</a:t>
            </a:r>
          </a:p>
          <a:p>
            <a:r>
              <a:rPr lang="en-US" altLang="zh-TW" sz="1200" kern="1200" baseline="0" dirty="0">
                <a:solidFill>
                  <a:schemeClr val="tx1"/>
                </a:solidFill>
                <a:latin typeface="+mn-lt"/>
                <a:ea typeface="+mn-ea"/>
                <a:cs typeface="+mn-cs"/>
              </a:rPr>
              <a:t>On the recipient country side, the OECD published guidance in 2008 on recipient country policies towards SWFs. Recipient countries should strive to avoid protectionism and uphold fair and transparent investment frameworks.</a:t>
            </a:r>
          </a:p>
          <a:p>
            <a:r>
              <a:rPr lang="en-US" altLang="zh-TW" sz="1200" kern="1200" baseline="0" dirty="0">
                <a:solidFill>
                  <a:schemeClr val="tx1"/>
                </a:solidFill>
                <a:latin typeface="+mn-lt"/>
                <a:ea typeface="+mn-ea"/>
                <a:cs typeface="+mn-cs"/>
              </a:rPr>
              <a:t>A forum for public-private sector interactions, the Official Monetary and Financial Institutions Forum (OMFIF), held its inaugural meeting at the beginning of 2010, to facilitate discussions between Western central banks </a:t>
            </a:r>
            <a:r>
              <a:rPr lang="fr-FR" altLang="zh-TW" sz="1200" kern="1200" baseline="0" dirty="0">
                <a:solidFill>
                  <a:schemeClr val="tx1"/>
                </a:solidFill>
                <a:latin typeface="+mn-lt"/>
                <a:ea typeface="+mn-ea"/>
                <a:cs typeface="+mn-cs"/>
              </a:rPr>
              <a:t>and the SWF </a:t>
            </a:r>
            <a:r>
              <a:rPr lang="fr-FR" altLang="zh-TW" sz="1200" kern="1200" baseline="0" dirty="0" err="1">
                <a:solidFill>
                  <a:schemeClr val="tx1"/>
                </a:solidFill>
                <a:latin typeface="+mn-lt"/>
                <a:ea typeface="+mn-ea"/>
                <a:cs typeface="+mn-cs"/>
              </a:rPr>
              <a:t>community</a:t>
            </a:r>
            <a:r>
              <a:rPr lang="fr-FR" altLang="zh-TW" sz="1200" kern="1200" baseline="0" dirty="0">
                <a:solidFill>
                  <a:schemeClr val="tx1"/>
                </a:solidFill>
                <a:latin typeface="+mn-lt"/>
                <a:ea typeface="+mn-ea"/>
                <a:cs typeface="+mn-cs"/>
              </a:rPr>
              <a:t>.</a:t>
            </a:r>
            <a:endParaRPr lang="en-US"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r>
              <a:rPr lang="en-US" altLang="zh-TW" sz="1200" b="1" dirty="0">
                <a:latin typeface="+mn-lt"/>
                <a:ea typeface="PMingLiU"/>
                <a:cs typeface="Times New Roman"/>
              </a:rPr>
              <a:t>Source: http://www.swfinstitute.org/swf.php</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Current Trends</a:t>
            </a: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Size and Growth</a:t>
            </a:r>
            <a:r>
              <a:rPr lang="en-US" altLang="zh-TW" sz="1200" dirty="0">
                <a:latin typeface="+mn-lt"/>
                <a:ea typeface="PMingLiU"/>
                <a:cs typeface="Times New Roman"/>
              </a:rPr>
              <a:t> </a:t>
            </a:r>
            <a:r>
              <a:rPr lang="en-US" altLang="zh-TW" sz="1200" b="1" dirty="0">
                <a:latin typeface="+mn-lt"/>
                <a:ea typeface="PMingLiU"/>
                <a:cs typeface="Times New Roman"/>
              </a:rPr>
              <a:t>Since 2005, at least 17 sovereign wealth funds have been created.</a:t>
            </a:r>
            <a:r>
              <a:rPr lang="en-US" altLang="zh-TW" sz="1200" dirty="0">
                <a:latin typeface="+mn-lt"/>
                <a:ea typeface="PMingLiU"/>
                <a:cs typeface="Times New Roman"/>
              </a:rPr>
              <a:t> As other countries grow their currency reserves they will seek greater returns. Their growth has also been skyrocketed by rising commodity prices especially oil &amp; gas, especially between the years of 2003 - 2008. </a:t>
            </a:r>
            <a:br>
              <a:rPr lang="en-US" altLang="zh-TW" sz="1200" dirty="0">
                <a:latin typeface="+mn-lt"/>
                <a:ea typeface="PMingLiU"/>
                <a:cs typeface="Times New Roman"/>
              </a:rPr>
            </a:b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Transparency &amp; Protectionism</a:t>
            </a: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i="1" dirty="0">
                <a:latin typeface="+mn-lt"/>
                <a:ea typeface="PMingLiU"/>
                <a:cs typeface="Times New Roman"/>
              </a:rPr>
              <a:t> </a:t>
            </a:r>
            <a:endParaRPr lang="zh-TW" altLang="zh-TW" sz="1200" dirty="0">
              <a:latin typeface="+mn-lt"/>
              <a:ea typeface="PMingLiU"/>
              <a:cs typeface="Times New Roman"/>
            </a:endParaRPr>
          </a:p>
          <a:p>
            <a:pPr marL="0" marR="0" indent="0" algn="l" defTabSz="914400" rtl="0" eaLnBrk="0" fontAlgn="base" latinLnBrk="0" hangingPunct="0">
              <a:lnSpc>
                <a:spcPct val="115000"/>
              </a:lnSpc>
              <a:spcBef>
                <a:spcPct val="30000"/>
              </a:spcBef>
              <a:spcAft>
                <a:spcPts val="1000"/>
              </a:spcAft>
              <a:buClrTx/>
              <a:buSzTx/>
              <a:buFontTx/>
              <a:buNone/>
              <a:tabLst/>
              <a:defRPr/>
            </a:pPr>
            <a:r>
              <a:rPr lang="en-US" altLang="zh-TW" sz="1200" b="1" dirty="0">
                <a:latin typeface="+mn-lt"/>
                <a:ea typeface="PMingLiU"/>
                <a:cs typeface="Times New Roman"/>
              </a:rPr>
              <a:t>Has anyone ever heard of UAE's Dubai World's Port Deal or China's CNOOC's bid for Unocal? </a:t>
            </a:r>
            <a:br>
              <a:rPr lang="en-US" altLang="zh-TW" sz="1200" b="1" dirty="0">
                <a:latin typeface="+mn-lt"/>
                <a:ea typeface="PMingLiU"/>
                <a:cs typeface="Times New Roman"/>
              </a:rPr>
            </a:br>
            <a:r>
              <a:rPr lang="en-US" altLang="zh-TW" sz="1200" b="1" dirty="0">
                <a:latin typeface="+mn-lt"/>
                <a:ea typeface="PMingLiU"/>
                <a:cs typeface="Times New Roman"/>
              </a:rPr>
              <a:t>Or how about the latest foreign bailout for the largest US Financial Institutions such as Citigroup, Morgan Stanley, and Merrill Lynch?</a:t>
            </a:r>
            <a:r>
              <a:rPr lang="en-US" altLang="zh-TW" sz="1200" dirty="0">
                <a:latin typeface="+mn-lt"/>
                <a:ea typeface="PMingLiU"/>
                <a:cs typeface="Times New Roman"/>
              </a:rPr>
              <a:t/>
            </a:r>
            <a:br>
              <a:rPr lang="en-US" altLang="zh-TW" sz="1200" dirty="0">
                <a:latin typeface="+mn-lt"/>
                <a:ea typeface="PMingLiU"/>
                <a:cs typeface="Times New Roman"/>
              </a:rPr>
            </a:br>
            <a:r>
              <a:rPr lang="en-US" altLang="zh-TW" sz="1200" dirty="0">
                <a:latin typeface="+mn-lt"/>
                <a:ea typeface="PMingLiU"/>
                <a:cs typeface="Times New Roman"/>
              </a:rPr>
              <a:t>Many SWFs are non-transparent, meaning they do not report their holdings or strategies to the Public. Some experts say they are passive investments, while others fear they are a matter of national security. These are causes for concern for many people, investors, and governments; and will eventually fuel the fires of protectionism. </a:t>
            </a:r>
            <a:br>
              <a:rPr lang="en-US" altLang="zh-TW" sz="1200" dirty="0">
                <a:latin typeface="+mn-lt"/>
                <a:ea typeface="PMingLiU"/>
                <a:cs typeface="Times New Roman"/>
              </a:rPr>
            </a:br>
            <a:r>
              <a:rPr lang="en-US" altLang="zh-TW" sz="1200" dirty="0">
                <a:latin typeface="+mn-lt"/>
                <a:ea typeface="PMingLiU"/>
                <a:cs typeface="Times New Roman"/>
              </a:rPr>
              <a:t>Learn more about the </a:t>
            </a:r>
            <a:r>
              <a:rPr lang="en-US" altLang="zh-TW" sz="1200" dirty="0" err="1">
                <a:latin typeface="+mn-lt"/>
                <a:ea typeface="PMingLiU"/>
                <a:cs typeface="Times New Roman"/>
              </a:rPr>
              <a:t>Linaburg</a:t>
            </a:r>
            <a:r>
              <a:rPr lang="en-US" altLang="zh-TW" sz="1200" dirty="0">
                <a:latin typeface="+mn-lt"/>
                <a:ea typeface="PMingLiU"/>
                <a:cs typeface="Times New Roman"/>
              </a:rPr>
              <a:t> </a:t>
            </a:r>
            <a:r>
              <a:rPr lang="en-US" altLang="zh-TW" sz="1200" dirty="0" err="1">
                <a:latin typeface="+mn-lt"/>
                <a:ea typeface="PMingLiU"/>
                <a:cs typeface="Times New Roman"/>
              </a:rPr>
              <a:t>Maduell</a:t>
            </a:r>
            <a:r>
              <a:rPr lang="en-US" altLang="zh-TW" sz="1200" dirty="0">
                <a:latin typeface="+mn-lt"/>
                <a:ea typeface="PMingLiU"/>
                <a:cs typeface="Times New Roman"/>
              </a:rPr>
              <a:t> Transparency Index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Sovereign Wealth Enterprise (SWE)</a:t>
            </a:r>
            <a:r>
              <a:rPr lang="en-US" altLang="zh-TW" sz="1200" dirty="0">
                <a:latin typeface="+mn-lt"/>
                <a:ea typeface="PMingLiU"/>
                <a:cs typeface="Times New Roman"/>
              </a:rPr>
              <a:t> </a:t>
            </a:r>
            <a:endParaRPr lang="zh-TW" altLang="zh-TW" sz="1200" dirty="0">
              <a:latin typeface="+mn-lt"/>
              <a:ea typeface="PMingLiU"/>
              <a:cs typeface="Times New Roman"/>
            </a:endParaRPr>
          </a:p>
          <a:p>
            <a:pPr marL="0" marR="0" indent="0" algn="l" defTabSz="914400" rtl="0" eaLnBrk="0" fontAlgn="base" latinLnBrk="0" hangingPunct="0">
              <a:lnSpc>
                <a:spcPct val="115000"/>
              </a:lnSpc>
              <a:spcBef>
                <a:spcPct val="30000"/>
              </a:spcBef>
              <a:spcAft>
                <a:spcPts val="1000"/>
              </a:spcAft>
              <a:buClrTx/>
              <a:buSzTx/>
              <a:buFontTx/>
              <a:buNone/>
              <a:tabLst/>
              <a:defRPr/>
            </a:pPr>
            <a:r>
              <a:rPr lang="en-US" altLang="zh-TW" sz="1200" dirty="0">
                <a:latin typeface="+mn-lt"/>
                <a:ea typeface="PMingLiU"/>
                <a:cs typeface="Times New Roman"/>
              </a:rPr>
              <a:t>Another interesting trend is the development of sovereign wealth enterprises (SWE) which are investment vehicles that are owned and controlled by sovereign wealth funds. These vehicles allow greater flexibility for SWFs. </a:t>
            </a:r>
            <a:endParaRPr lang="zh-TW" altLang="zh-TW" sz="1200" dirty="0">
              <a:latin typeface="+mn-lt"/>
              <a:ea typeface="PMingLiU"/>
              <a:cs typeface="Times New Roman"/>
            </a:endParaRPr>
          </a:p>
          <a:p>
            <a:pPr>
              <a:lnSpc>
                <a:spcPct val="115000"/>
              </a:lnSpc>
              <a:spcAft>
                <a:spcPts val="1000"/>
              </a:spcAft>
            </a:pPr>
            <a:r>
              <a:rPr lang="en-US" altLang="zh-TW" sz="1200" b="1" dirty="0">
                <a:latin typeface="+mn-lt"/>
                <a:ea typeface="PMingLiU"/>
                <a:cs typeface="Times New Roman"/>
              </a:rPr>
              <a:t>Source: http://www.ifsl.org.uk/upload/CBS%20Sovereign%20Wealth%20Funds%202010.pdf </a:t>
            </a:r>
            <a:endParaRPr lang="zh-TW" altLang="zh-TW" sz="1200" dirty="0">
              <a:latin typeface="+mn-lt"/>
              <a:ea typeface="PMingLiU"/>
              <a:cs typeface="Times New Roman"/>
            </a:endParaRPr>
          </a:p>
          <a:p>
            <a:pPr>
              <a:lnSpc>
                <a:spcPct val="115000"/>
              </a:lnSpc>
              <a:spcAft>
                <a:spcPts val="1000"/>
              </a:spcAft>
            </a:pPr>
            <a:r>
              <a:rPr lang="en-US" altLang="zh-TW" sz="1200" dirty="0">
                <a:latin typeface="+mn-lt"/>
                <a:ea typeface="PMingLiU"/>
                <a:cs typeface="Times New Roman"/>
              </a:rPr>
              <a:t> </a:t>
            </a:r>
            <a:endParaRPr lang="zh-TW" altLang="zh-TW" sz="1200" dirty="0">
              <a:latin typeface="+mn-lt"/>
              <a:ea typeface="PMingLiU"/>
              <a:cs typeface="Times New Roman"/>
            </a:endParaRPr>
          </a:p>
          <a:p>
            <a:pPr>
              <a:lnSpc>
                <a:spcPct val="115000"/>
              </a:lnSpc>
              <a:spcAft>
                <a:spcPts val="1000"/>
              </a:spcAft>
            </a:pPr>
            <a:endParaRPr lang="zh-TW" altLang="zh-TW" sz="1200" dirty="0">
              <a:latin typeface="+mn-lt"/>
              <a:ea typeface="PMingLiU"/>
              <a:cs typeface="Times New Roman"/>
            </a:endParaRPr>
          </a:p>
        </p:txBody>
      </p:sp>
    </p:spTree>
    <p:extLst>
      <p:ext uri="{BB962C8B-B14F-4D97-AF65-F5344CB8AC3E}">
        <p14:creationId xmlns:p14="http://schemas.microsoft.com/office/powerpoint/2010/main" val="545869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06688" y="525463"/>
            <a:ext cx="3854450" cy="2890837"/>
          </a:xfrm>
        </p:spPr>
      </p:sp>
      <p:sp>
        <p:nvSpPr>
          <p:cNvPr id="3" name="Notes Placeholder 2"/>
          <p:cNvSpPr>
            <a:spLocks noGrp="1"/>
          </p:cNvSpPr>
          <p:nvPr>
            <p:ph type="body" idx="1"/>
          </p:nvPr>
        </p:nvSpPr>
        <p:spPr/>
        <p:txBody>
          <a:bodyPr>
            <a:normAutofit/>
          </a:bodyPr>
          <a:lstStyle/>
          <a:p>
            <a:endParaRPr lang="zh-TW" altLang="en-US" dirty="0"/>
          </a:p>
        </p:txBody>
      </p:sp>
      <p:sp>
        <p:nvSpPr>
          <p:cNvPr id="4" name="Slide Number Placeholder 3"/>
          <p:cNvSpPr>
            <a:spLocks noGrp="1"/>
          </p:cNvSpPr>
          <p:nvPr>
            <p:ph type="sldNum" sz="quarter" idx="10"/>
          </p:nvPr>
        </p:nvSpPr>
        <p:spPr/>
        <p:txBody>
          <a:bodyPr/>
          <a:lstStyle/>
          <a:p>
            <a:fld id="{519A11B3-1B1A-4DE4-9BE1-1579F087D5FE}" type="slidenum">
              <a:rPr lang="en-US" altLang="zh-TW" smtClean="0"/>
              <a:pPr/>
              <a:t>11</a:t>
            </a:fld>
            <a:endParaRPr lang="en-US" altLang="zh-TW"/>
          </a:p>
        </p:txBody>
      </p:sp>
    </p:spTree>
    <p:extLst>
      <p:ext uri="{BB962C8B-B14F-4D97-AF65-F5344CB8AC3E}">
        <p14:creationId xmlns:p14="http://schemas.microsoft.com/office/powerpoint/2010/main" val="845758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8CBCEB21-0E60-4405-A9D9-16E4A5E32258}" type="slidenum">
              <a:rPr lang="en-US" altLang="zh-TW"/>
              <a:pPr/>
              <a:t>12</a:t>
            </a:fld>
            <a:endParaRPr lang="en-US" altLang="zh-TW"/>
          </a:p>
        </p:txBody>
      </p:sp>
      <p:sp>
        <p:nvSpPr>
          <p:cNvPr id="128003" name="Rectangle 2"/>
          <p:cNvSpPr>
            <a:spLocks noGrp="1" noRot="1" noChangeAspect="1" noChangeArrowheads="1" noTextEdit="1"/>
          </p:cNvSpPr>
          <p:nvPr>
            <p:ph type="sldImg"/>
          </p:nvPr>
        </p:nvSpPr>
        <p:spPr>
          <a:xfrm>
            <a:off x="2897188" y="527050"/>
            <a:ext cx="3505200" cy="2628900"/>
          </a:xfrm>
          <a:ln/>
        </p:spPr>
      </p:sp>
      <p:sp>
        <p:nvSpPr>
          <p:cNvPr id="128004" name="Rectangle 3"/>
          <p:cNvSpPr>
            <a:spLocks noGrp="1" noChangeArrowheads="1"/>
          </p:cNvSpPr>
          <p:nvPr>
            <p:ph type="body" idx="1"/>
          </p:nvPr>
        </p:nvSpPr>
        <p:spPr>
          <a:xfrm>
            <a:off x="929641" y="3329940"/>
            <a:ext cx="7437120" cy="3153464"/>
          </a:xfrm>
          <a:noFill/>
          <a:ln/>
        </p:spPr>
        <p:txBody>
          <a:bodyPr/>
          <a:lstStyle/>
          <a:p>
            <a:r>
              <a:rPr lang="en-US" altLang="zh-TW" sz="1200" kern="1200" dirty="0">
                <a:solidFill>
                  <a:schemeClr val="tx1"/>
                </a:solidFill>
                <a:latin typeface="+mn-lt"/>
                <a:ea typeface="+mn-ea"/>
                <a:cs typeface="+mn-cs"/>
              </a:rPr>
              <a:t>Venture capital is a means of providing long term equity funding to young fast growing companies. It is often called "direct investment" or "private equity investment". There are three main types of private equity transactions: startup venture capital, development capital and buyouts.</a:t>
            </a:r>
            <a:br>
              <a:rPr lang="en-US" altLang="zh-TW" sz="1200" kern="1200" dirty="0">
                <a:solidFill>
                  <a:schemeClr val="tx1"/>
                </a:solidFill>
                <a:latin typeface="+mn-lt"/>
                <a:ea typeface="+mn-ea"/>
                <a:cs typeface="+mn-cs"/>
              </a:rPr>
            </a:br>
            <a:endParaRPr lang="zh-TW" altLang="zh-TW" sz="1200" kern="1200" dirty="0">
              <a:solidFill>
                <a:schemeClr val="tx1"/>
              </a:solidFill>
              <a:latin typeface="+mn-lt"/>
              <a:ea typeface="+mn-ea"/>
              <a:cs typeface="+mn-cs"/>
            </a:endParaRPr>
          </a:p>
          <a:p>
            <a:r>
              <a:rPr lang="en-US" altLang="zh-TW" sz="1200" kern="1200" dirty="0">
                <a:solidFill>
                  <a:schemeClr val="tx1"/>
                </a:solidFill>
                <a:latin typeface="+mn-lt"/>
                <a:ea typeface="+mn-ea"/>
                <a:cs typeface="+mn-cs"/>
              </a:rPr>
              <a:t>Companies require funds to develop their business. Financial support can take the form of loans and/or equity capital. A company not listed on a stock exchange can obtain funds from banks or by issuing shares to private investors. Venture capital companies inject funds into the company in exchange for a proportion of its equity. </a:t>
            </a:r>
            <a:endParaRPr lang="zh-TW" altLang="zh-TW" sz="1200" kern="1200" dirty="0">
              <a:solidFill>
                <a:schemeClr val="tx1"/>
              </a:solidFill>
              <a:latin typeface="+mn-lt"/>
              <a:ea typeface="+mn-ea"/>
              <a:cs typeface="+mn-cs"/>
            </a:endParaRPr>
          </a:p>
          <a:p>
            <a:r>
              <a:rPr lang="en-US" altLang="zh-TW" sz="1200" kern="1200" dirty="0">
                <a:solidFill>
                  <a:schemeClr val="tx1"/>
                </a:solidFill>
                <a:latin typeface="+mn-lt"/>
                <a:ea typeface="+mn-ea"/>
                <a:cs typeface="+mn-cs"/>
              </a:rPr>
              <a:t> </a:t>
            </a:r>
            <a:endParaRPr lang="zh-TW" altLang="zh-TW" sz="1200" kern="1200" dirty="0">
              <a:solidFill>
                <a:schemeClr val="tx1"/>
              </a:solidFill>
              <a:latin typeface="+mn-lt"/>
              <a:ea typeface="+mn-ea"/>
              <a:cs typeface="+mn-cs"/>
            </a:endParaRPr>
          </a:p>
          <a:p>
            <a:r>
              <a:rPr lang="en-US" altLang="zh-TW" sz="1200" kern="1200" dirty="0">
                <a:solidFill>
                  <a:schemeClr val="tx1"/>
                </a:solidFill>
                <a:latin typeface="+mn-lt"/>
                <a:ea typeface="+mn-ea"/>
                <a:cs typeface="+mn-cs"/>
              </a:rPr>
              <a:t>Venture capital firms are prepared to assume considerably higher risk by investing at the early stages of a company's development in the hope that they can reap higher returns if the company meets or exceeds its projections. </a:t>
            </a:r>
            <a:endParaRPr lang="zh-TW" altLang="zh-TW" sz="1200" kern="1200" dirty="0">
              <a:solidFill>
                <a:schemeClr val="tx1"/>
              </a:solidFill>
              <a:latin typeface="+mn-lt"/>
              <a:ea typeface="+mn-ea"/>
              <a:cs typeface="+mn-cs"/>
            </a:endParaRPr>
          </a:p>
          <a:p>
            <a:r>
              <a:rPr lang="en-US" altLang="zh-TW" sz="1200" kern="1200" dirty="0">
                <a:solidFill>
                  <a:schemeClr val="tx1"/>
                </a:solidFill>
                <a:latin typeface="+mn-lt"/>
                <a:ea typeface="+mn-ea"/>
                <a:cs typeface="+mn-cs"/>
              </a:rPr>
              <a:t> </a:t>
            </a:r>
            <a:endParaRPr lang="zh-TW" altLang="zh-TW" sz="1200" kern="1200" dirty="0">
              <a:solidFill>
                <a:schemeClr val="tx1"/>
              </a:solidFill>
              <a:latin typeface="+mn-lt"/>
              <a:ea typeface="+mn-ea"/>
              <a:cs typeface="+mn-cs"/>
            </a:endParaRPr>
          </a:p>
          <a:p>
            <a:r>
              <a:rPr lang="en-US" altLang="zh-TW" sz="1200" kern="1200" dirty="0">
                <a:solidFill>
                  <a:schemeClr val="tx1"/>
                </a:solidFill>
                <a:latin typeface="+mn-lt"/>
                <a:ea typeface="+mn-ea"/>
                <a:cs typeface="+mn-cs"/>
              </a:rPr>
              <a:t>Venture capital firms realize their returns when an investee company has built a successful track record to qualify for listing on the stock exchange. Other means of exiting from investments are management buy-backs through put options based on a pre-determined formula, private placements to interested third parties or an outright or partial trade sale</a:t>
            </a:r>
            <a:endParaRPr lang="zh-TW" altLang="zh-TW" sz="1200" kern="1200" dirty="0">
              <a:solidFill>
                <a:schemeClr val="tx1"/>
              </a:solidFill>
              <a:latin typeface="+mn-lt"/>
              <a:ea typeface="+mn-ea"/>
              <a:cs typeface="+mn-cs"/>
            </a:endParaRPr>
          </a:p>
          <a:p>
            <a:r>
              <a:rPr lang="en-US" altLang="zh-TW" sz="1200" kern="1200" dirty="0">
                <a:solidFill>
                  <a:schemeClr val="tx1"/>
                </a:solidFill>
                <a:latin typeface="+mn-lt"/>
                <a:ea typeface="+mn-ea"/>
                <a:cs typeface="+mn-cs"/>
              </a:rPr>
              <a:t> </a:t>
            </a:r>
            <a:endParaRPr lang="zh-TW" altLang="zh-TW" sz="1200" kern="1200" dirty="0">
              <a:solidFill>
                <a:schemeClr val="tx1"/>
              </a:solidFill>
              <a:latin typeface="+mn-lt"/>
              <a:ea typeface="+mn-ea"/>
              <a:cs typeface="+mn-cs"/>
            </a:endParaRPr>
          </a:p>
          <a:p>
            <a:r>
              <a:rPr lang="en-US" altLang="zh-TW" sz="1200" b="1" kern="1200" dirty="0">
                <a:solidFill>
                  <a:schemeClr val="tx1"/>
                </a:solidFill>
                <a:latin typeface="+mn-lt"/>
                <a:ea typeface="+mn-ea"/>
                <a:cs typeface="+mn-cs"/>
              </a:rPr>
              <a:t>Source: http://www.hkvca.com.hk/2004/m2-set.htm  Hong Kong Venture capital Association</a:t>
            </a:r>
            <a:endParaRPr lang="zh-TW" altLang="zh-TW" sz="1200" kern="1200" dirty="0">
              <a:solidFill>
                <a:schemeClr val="tx1"/>
              </a:solidFill>
              <a:latin typeface="+mn-lt"/>
              <a:ea typeface="+mn-ea"/>
              <a:cs typeface="+mn-cs"/>
            </a:endParaRPr>
          </a:p>
        </p:txBody>
      </p:sp>
    </p:spTree>
    <p:extLst>
      <p:ext uri="{BB962C8B-B14F-4D97-AF65-F5344CB8AC3E}">
        <p14:creationId xmlns:p14="http://schemas.microsoft.com/office/powerpoint/2010/main" val="4050987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xfrm>
            <a:off x="2706688" y="525463"/>
            <a:ext cx="3854450" cy="2890837"/>
          </a:xfrm>
          <a:ln/>
        </p:spPr>
      </p:sp>
      <p:sp>
        <p:nvSpPr>
          <p:cNvPr id="129027" name="Notes Placeholder 2"/>
          <p:cNvSpPr>
            <a:spLocks noGrp="1"/>
          </p:cNvSpPr>
          <p:nvPr>
            <p:ph type="body" idx="1"/>
          </p:nvPr>
        </p:nvSpPr>
        <p:spPr>
          <a:noFill/>
          <a:ln/>
        </p:spPr>
        <p:txBody>
          <a:bodyPr/>
          <a:lstStyle/>
          <a:p>
            <a:endParaRPr lang="zh-TW" altLang="zh-TW" sz="1200" kern="1200" dirty="0">
              <a:solidFill>
                <a:schemeClr val="tx1"/>
              </a:solidFill>
              <a:latin typeface="+mn-lt"/>
              <a:ea typeface="+mn-ea"/>
              <a:cs typeface="+mn-cs"/>
            </a:endParaRPr>
          </a:p>
        </p:txBody>
      </p:sp>
      <p:sp>
        <p:nvSpPr>
          <p:cNvPr id="129028" name="Slide Number Placeholder 3"/>
          <p:cNvSpPr>
            <a:spLocks noGrp="1"/>
          </p:cNvSpPr>
          <p:nvPr>
            <p:ph type="sldNum" sz="quarter" idx="5"/>
          </p:nvPr>
        </p:nvSpPr>
        <p:spPr>
          <a:noFill/>
        </p:spPr>
        <p:txBody>
          <a:bodyPr/>
          <a:lstStyle/>
          <a:p>
            <a:fld id="{1B082B66-C20F-4740-B189-1D370D194BF2}" type="slidenum">
              <a:rPr lang="en-US" altLang="zh-TW"/>
              <a:pPr/>
              <a:t>15</a:t>
            </a:fld>
            <a:endParaRPr lang="en-US" altLang="zh-TW"/>
          </a:p>
        </p:txBody>
      </p:sp>
    </p:spTree>
    <p:extLst>
      <p:ext uri="{BB962C8B-B14F-4D97-AF65-F5344CB8AC3E}">
        <p14:creationId xmlns:p14="http://schemas.microsoft.com/office/powerpoint/2010/main" val="447559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xfrm>
            <a:off x="2706688" y="525463"/>
            <a:ext cx="3854450" cy="2890837"/>
          </a:xfrm>
          <a:ln/>
        </p:spPr>
      </p:sp>
      <p:sp>
        <p:nvSpPr>
          <p:cNvPr id="129027" name="Notes Placeholder 2"/>
          <p:cNvSpPr>
            <a:spLocks noGrp="1"/>
          </p:cNvSpPr>
          <p:nvPr>
            <p:ph type="body" idx="1"/>
          </p:nvPr>
        </p:nvSpPr>
        <p:spPr>
          <a:noFill/>
          <a:ln/>
        </p:spPr>
        <p:txBody>
          <a:bodyPr/>
          <a:lstStyle/>
          <a:p>
            <a:r>
              <a:rPr lang="en-US" altLang="zh-TW" sz="1200" b="1" kern="1200" dirty="0">
                <a:solidFill>
                  <a:schemeClr val="tx1"/>
                </a:solidFill>
                <a:latin typeface="+mn-lt"/>
                <a:ea typeface="+mn-ea"/>
                <a:cs typeface="+mn-cs"/>
              </a:rPr>
              <a:t>Venture capital</a:t>
            </a:r>
            <a:r>
              <a:rPr lang="en-US" altLang="zh-TW" sz="1200" kern="1200" dirty="0">
                <a:solidFill>
                  <a:schemeClr val="tx1"/>
                </a:solidFill>
                <a:latin typeface="+mn-lt"/>
                <a:ea typeface="+mn-ea"/>
                <a:cs typeface="+mn-cs"/>
              </a:rPr>
              <a:t> (</a:t>
            </a:r>
            <a:r>
              <a:rPr lang="en-US" altLang="zh-TW" sz="1200" b="1" kern="1200" dirty="0">
                <a:solidFill>
                  <a:schemeClr val="tx1"/>
                </a:solidFill>
                <a:latin typeface="+mn-lt"/>
                <a:ea typeface="+mn-ea"/>
                <a:cs typeface="+mn-cs"/>
              </a:rPr>
              <a:t>VC</a:t>
            </a:r>
            <a:r>
              <a:rPr lang="en-US" altLang="zh-TW" sz="1200" kern="1200" dirty="0">
                <a:solidFill>
                  <a:schemeClr val="tx1"/>
                </a:solidFill>
                <a:latin typeface="+mn-lt"/>
                <a:ea typeface="+mn-ea"/>
                <a:cs typeface="+mn-cs"/>
              </a:rPr>
              <a:t>) is financial capital provided to early-stage, high-potential, growth startup companies. The venture capital fund makes money by owning equity in the companies it invests in, which usually have a novel technology or business model in high technology industries, such as biotechnology, IT, software, etc. The typical venture capital investment occurs after the seed funding round as growth funding round (also referred as Series A round) in the interest of generating a return through an eventual realization event, such as an IPO or trade sale of the company.</a:t>
            </a:r>
            <a:endParaRPr lang="zh-TW" altLang="zh-TW" sz="1200" kern="1200" dirty="0">
              <a:solidFill>
                <a:schemeClr val="tx1"/>
              </a:solidFill>
              <a:latin typeface="+mn-lt"/>
              <a:ea typeface="+mn-ea"/>
              <a:cs typeface="+mn-cs"/>
            </a:endParaRPr>
          </a:p>
          <a:p>
            <a:r>
              <a:rPr lang="en-US" altLang="zh-TW" sz="1200" kern="1200" dirty="0">
                <a:solidFill>
                  <a:schemeClr val="tx1"/>
                </a:solidFill>
                <a:latin typeface="+mn-lt"/>
                <a:ea typeface="+mn-ea"/>
                <a:cs typeface="+mn-cs"/>
              </a:rPr>
              <a:t> </a:t>
            </a:r>
            <a:endParaRPr lang="zh-TW" altLang="zh-TW" sz="1200" kern="1200" dirty="0">
              <a:solidFill>
                <a:schemeClr val="tx1"/>
              </a:solidFill>
              <a:latin typeface="+mn-lt"/>
              <a:ea typeface="+mn-ea"/>
              <a:cs typeface="+mn-cs"/>
            </a:endParaRPr>
          </a:p>
          <a:p>
            <a:r>
              <a:rPr lang="en-US" altLang="zh-TW" sz="1200" kern="1200" dirty="0">
                <a:solidFill>
                  <a:schemeClr val="tx1"/>
                </a:solidFill>
                <a:latin typeface="+mn-lt"/>
                <a:ea typeface="+mn-ea"/>
                <a:cs typeface="+mn-cs"/>
              </a:rPr>
              <a:t>In addition to angel investing and other seed funding options, venture capital is attractive for new companies with limited operating history that are too small to raise capital in the public markets and have not reached the point where they are able to secure a bank loan or complete a debt offering. In exchange for the high risk that venture capitalists assume by investing in smaller and less mature companies, venture capitalists usually get significant control over company decisions, in addition to a significant portion of the company's ownership (and consequently value).</a:t>
            </a:r>
            <a:endParaRPr lang="zh-TW" altLang="zh-TW" sz="1200" kern="1200" dirty="0">
              <a:solidFill>
                <a:schemeClr val="tx1"/>
              </a:solidFill>
              <a:latin typeface="+mn-lt"/>
              <a:ea typeface="+mn-ea"/>
              <a:cs typeface="+mn-cs"/>
            </a:endParaRPr>
          </a:p>
          <a:p>
            <a:r>
              <a:rPr lang="en-US" altLang="zh-TW" sz="1200" kern="1200" dirty="0">
                <a:solidFill>
                  <a:schemeClr val="tx1"/>
                </a:solidFill>
                <a:latin typeface="+mn-lt"/>
                <a:ea typeface="+mn-ea"/>
                <a:cs typeface="+mn-cs"/>
              </a:rPr>
              <a:t> </a:t>
            </a:r>
            <a:endParaRPr lang="zh-TW" altLang="zh-TW" sz="1200" kern="1200" dirty="0">
              <a:solidFill>
                <a:schemeClr val="tx1"/>
              </a:solidFill>
              <a:latin typeface="+mn-lt"/>
              <a:ea typeface="+mn-ea"/>
              <a:cs typeface="+mn-cs"/>
            </a:endParaRPr>
          </a:p>
          <a:p>
            <a:r>
              <a:rPr lang="en-US" altLang="zh-TW" sz="1200" kern="1200" dirty="0">
                <a:solidFill>
                  <a:schemeClr val="tx1"/>
                </a:solidFill>
                <a:latin typeface="+mn-lt"/>
                <a:ea typeface="+mn-ea"/>
                <a:cs typeface="+mn-cs"/>
              </a:rPr>
              <a:t>Venture capital is also associated with job creation (accounting for 21% of US GDP),</a:t>
            </a:r>
            <a:r>
              <a:rPr lang="en-US" altLang="zh-TW" sz="1200" kern="1200" baseline="30000" dirty="0">
                <a:solidFill>
                  <a:schemeClr val="tx1"/>
                </a:solidFill>
                <a:latin typeface="+mn-lt"/>
                <a:ea typeface="+mn-ea"/>
                <a:cs typeface="+mn-cs"/>
              </a:rPr>
              <a:t>[1]</a:t>
            </a:r>
            <a:r>
              <a:rPr lang="en-US" altLang="zh-TW" sz="1200" kern="1200" dirty="0">
                <a:solidFill>
                  <a:schemeClr val="tx1"/>
                </a:solidFill>
                <a:latin typeface="+mn-lt"/>
                <a:ea typeface="+mn-ea"/>
                <a:cs typeface="+mn-cs"/>
              </a:rPr>
              <a:t> the knowledge economy, and used as a proxy measure of innovation within an economic sector or geography. Every year there are nearly 2 million business created in the USA, and only 600-800 get venture capital funding. According to the National Venture Capital Association 11% of private sector jobs come from venture backed companies and venture backed revenue accounts for 21% of US GDP.</a:t>
            </a:r>
            <a:endParaRPr lang="zh-TW" altLang="zh-TW" sz="1200" kern="1200" dirty="0">
              <a:solidFill>
                <a:schemeClr val="tx1"/>
              </a:solidFill>
              <a:latin typeface="+mn-lt"/>
              <a:ea typeface="+mn-ea"/>
              <a:cs typeface="+mn-cs"/>
            </a:endParaRPr>
          </a:p>
        </p:txBody>
      </p:sp>
      <p:sp>
        <p:nvSpPr>
          <p:cNvPr id="129028" name="Slide Number Placeholder 3"/>
          <p:cNvSpPr>
            <a:spLocks noGrp="1"/>
          </p:cNvSpPr>
          <p:nvPr>
            <p:ph type="sldNum" sz="quarter" idx="5"/>
          </p:nvPr>
        </p:nvSpPr>
        <p:spPr>
          <a:noFill/>
        </p:spPr>
        <p:txBody>
          <a:bodyPr/>
          <a:lstStyle/>
          <a:p>
            <a:fld id="{1B082B66-C20F-4740-B189-1D370D194BF2}" type="slidenum">
              <a:rPr lang="en-US" altLang="zh-TW"/>
              <a:pPr/>
              <a:t>16</a:t>
            </a:fld>
            <a:endParaRPr lang="en-US" altLang="zh-TW"/>
          </a:p>
        </p:txBody>
      </p:sp>
    </p:spTree>
    <p:extLst>
      <p:ext uri="{BB962C8B-B14F-4D97-AF65-F5344CB8AC3E}">
        <p14:creationId xmlns:p14="http://schemas.microsoft.com/office/powerpoint/2010/main" val="3621403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dirty="0"/>
              <a:t>Click to edit Master title style</a:t>
            </a:r>
            <a:endParaRPr lang="zh-TW" altLang="en-US" dirty="0"/>
          </a:p>
        </p:txBody>
      </p:sp>
      <p:sp>
        <p:nvSpPr>
          <p:cNvPr id="8" name="Text Placeholder 7"/>
          <p:cNvSpPr>
            <a:spLocks noGrp="1"/>
          </p:cNvSpPr>
          <p:nvPr>
            <p:ph type="body" sz="quarter" idx="14"/>
          </p:nvPr>
        </p:nvSpPr>
        <p:spPr>
          <a:xfrm>
            <a:off x="685800" y="4143380"/>
            <a:ext cx="8458201" cy="1714512"/>
          </a:xfrm>
          <a:solidFill>
            <a:schemeClr val="accent1">
              <a:lumMod val="20000"/>
              <a:lumOff val="80000"/>
              <a:alpha val="85098"/>
            </a:schemeClr>
          </a:solidFill>
        </p:spPr>
        <p:txBody>
          <a:bodyPr/>
          <a:lstStyle>
            <a:lvl1pPr>
              <a:buNone/>
              <a:defRPr>
                <a:solidFill>
                  <a:schemeClr val="tx1">
                    <a:lumMod val="65000"/>
                    <a:lumOff val="35000"/>
                  </a:schemeClr>
                </a:solidFill>
              </a:defRPr>
            </a:lvl1pPr>
            <a:lvl2pPr>
              <a:buNone/>
              <a:defRPr>
                <a:solidFill>
                  <a:schemeClr val="tx1">
                    <a:lumMod val="65000"/>
                    <a:lumOff val="35000"/>
                  </a:schemeClr>
                </a:solidFill>
              </a:defRPr>
            </a:lvl2pPr>
            <a:lvl3pPr>
              <a:buNone/>
              <a:defRPr>
                <a:solidFill>
                  <a:schemeClr val="tx1">
                    <a:lumMod val="65000"/>
                    <a:lumOff val="35000"/>
                  </a:schemeClr>
                </a:solidFill>
              </a:defRPr>
            </a:lvl3pPr>
            <a:lvl4pPr>
              <a:buNone/>
              <a:defRPr>
                <a:solidFill>
                  <a:schemeClr val="tx1">
                    <a:lumMod val="65000"/>
                    <a:lumOff val="35000"/>
                  </a:schemeClr>
                </a:solidFill>
              </a:defRPr>
            </a:lvl4pPr>
            <a:lvl5pPr>
              <a:buNone/>
              <a:defRPr>
                <a:solidFill>
                  <a:schemeClr val="tx1">
                    <a:lumMod val="65000"/>
                    <a:lumOff val="35000"/>
                  </a:schemeClr>
                </a:solidFill>
              </a:defRPr>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6" name="Footer Placeholder 4"/>
          <p:cNvSpPr>
            <a:spLocks noGrp="1"/>
          </p:cNvSpPr>
          <p:nvPr>
            <p:ph type="ftr" sz="quarter" idx="15"/>
          </p:nvPr>
        </p:nvSpPr>
        <p:spPr/>
        <p:txBody>
          <a:bodyPr/>
          <a:lstStyle>
            <a:lvl1pPr eaLnBrk="0" hangingPunct="0">
              <a:defRPr dirty="0"/>
            </a:lvl1pPr>
          </a:lstStyle>
          <a:p>
            <a:pPr>
              <a:defRPr/>
            </a:pPr>
            <a:endParaRPr lang="en-US" altLang="en-US" dirty="0"/>
          </a:p>
        </p:txBody>
      </p:sp>
      <p:sp>
        <p:nvSpPr>
          <p:cNvPr id="7" name="Slide Number Placeholder 5"/>
          <p:cNvSpPr>
            <a:spLocks noGrp="1"/>
          </p:cNvSpPr>
          <p:nvPr>
            <p:ph type="sldNum" sz="quarter" idx="16"/>
          </p:nvPr>
        </p:nvSpPr>
        <p:spPr/>
        <p:txBody>
          <a:bodyPr/>
          <a:lstStyle>
            <a:lvl1pPr eaLnBrk="0" hangingPunct="0">
              <a:defRPr b="1"/>
            </a:lvl1pPr>
          </a:lstStyle>
          <a:p>
            <a:pPr>
              <a:defRPr/>
            </a:pPr>
            <a:fld id="{B86E8908-BAE7-40B3-AF68-07E37023E231}" type="slidenum">
              <a:rPr lang="en-US" altLang="en-US" smtClean="0"/>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Slide Number Placeholder 5"/>
          <p:cNvSpPr>
            <a:spLocks noGrp="1"/>
          </p:cNvSpPr>
          <p:nvPr>
            <p:ph type="sldNum" sz="quarter" idx="10"/>
          </p:nvPr>
        </p:nvSpPr>
        <p:spPr/>
        <p:txBody>
          <a:bodyPr/>
          <a:lstStyle>
            <a:lvl1pPr eaLnBrk="0" hangingPunct="0">
              <a:defRPr b="1"/>
            </a:lvl1pPr>
          </a:lstStyle>
          <a:p>
            <a:pPr>
              <a:defRPr/>
            </a:pPr>
            <a:fld id="{E702292C-5C86-4D9F-82F4-5561C1509817}" type="slidenum">
              <a:rPr lang="en-US" altLang="en-US" smtClean="0"/>
              <a:pPr>
                <a:defRPr/>
              </a:pPr>
              <a:t>‹#›</a:t>
            </a:fld>
            <a:endParaRPr lang="en-US" altLang="en-US"/>
          </a:p>
        </p:txBody>
      </p:sp>
      <p:sp>
        <p:nvSpPr>
          <p:cNvPr id="8"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Case)">
    <p:spTree>
      <p:nvGrpSpPr>
        <p:cNvPr id="1" name=""/>
        <p:cNvGrpSpPr/>
        <p:nvPr/>
      </p:nvGrpSpPr>
      <p:grpSpPr>
        <a:xfrm>
          <a:off x="0" y="0"/>
          <a:ext cx="0" cy="0"/>
          <a:chOff x="0" y="0"/>
          <a:chExt cx="0" cy="0"/>
        </a:xfrm>
      </p:grpSpPr>
      <p:sp>
        <p:nvSpPr>
          <p:cNvPr id="7" name="Rectangle 6"/>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lvl1pPr>
              <a:defRPr/>
            </a:lvl1pPr>
          </a:lstStyle>
          <a:p>
            <a:r>
              <a:rPr lang="en-US" altLang="zh-TW"/>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p:cNvSpPr>
            <a:spLocks noGrp="1"/>
          </p:cNvSpPr>
          <p:nvPr>
            <p:ph sz="half" idx="2"/>
          </p:nvPr>
        </p:nvSpPr>
        <p:spPr>
          <a:xfrm>
            <a:off x="457200" y="2174875"/>
            <a:ext cx="4040188" cy="3768725"/>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p:cNvSpPr>
            <a:spLocks noGrp="1"/>
          </p:cNvSpPr>
          <p:nvPr>
            <p:ph sz="quarter" idx="4"/>
          </p:nvPr>
        </p:nvSpPr>
        <p:spPr>
          <a:xfrm>
            <a:off x="4645025" y="2174875"/>
            <a:ext cx="4041775" cy="3768725"/>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8" name="Slide Number Placeholder 5"/>
          <p:cNvSpPr>
            <a:spLocks noGrp="1"/>
          </p:cNvSpPr>
          <p:nvPr>
            <p:ph type="sldNum" sz="quarter" idx="10"/>
          </p:nvPr>
        </p:nvSpPr>
        <p:spPr/>
        <p:txBody>
          <a:bodyPr/>
          <a:lstStyle>
            <a:lvl1pPr eaLnBrk="0" hangingPunct="0">
              <a:defRPr b="1"/>
            </a:lvl1pPr>
          </a:lstStyle>
          <a:p>
            <a:pPr>
              <a:defRPr/>
            </a:pPr>
            <a:fld id="{2DA47A72-E6A5-42F8-8032-86ECBEEFB9D4}" type="slidenum">
              <a:rPr lang="en-US" altLang="en-US" smtClean="0"/>
              <a:pPr>
                <a:defRPr/>
              </a:pPr>
              <a:t>‹#›</a:t>
            </a:fld>
            <a:endParaRPr lang="en-US" altLang="en-US"/>
          </a:p>
        </p:txBody>
      </p:sp>
      <p:sp>
        <p:nvSpPr>
          <p:cNvPr id="9"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Slide Number Placeholder 5"/>
          <p:cNvSpPr>
            <a:spLocks noGrp="1"/>
          </p:cNvSpPr>
          <p:nvPr>
            <p:ph type="sldNum" sz="quarter" idx="10"/>
          </p:nvPr>
        </p:nvSpPr>
        <p:spPr/>
        <p:txBody>
          <a:bodyPr/>
          <a:lstStyle>
            <a:lvl1pPr eaLnBrk="0" hangingPunct="0">
              <a:defRPr b="1"/>
            </a:lvl1pPr>
          </a:lstStyle>
          <a:p>
            <a:pPr>
              <a:defRPr/>
            </a:pPr>
            <a:fld id="{FCEBDF11-27F4-4622-BA00-EE7D1BF15532}" type="slidenum">
              <a:rPr lang="en-US" altLang="en-US" smtClean="0"/>
              <a:pPr>
                <a:defRPr/>
              </a:pPr>
              <a:t>‹#›</a:t>
            </a:fld>
            <a:endParaRPr lang="en-US" altLang="en-US"/>
          </a:p>
        </p:txBody>
      </p:sp>
      <p:sp>
        <p:nvSpPr>
          <p:cNvPr id="4"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1_Title Only (Case)">
    <p:spTree>
      <p:nvGrpSpPr>
        <p:cNvPr id="1" name=""/>
        <p:cNvGrpSpPr/>
        <p:nvPr/>
      </p:nvGrpSpPr>
      <p:grpSpPr>
        <a:xfrm>
          <a:off x="0" y="0"/>
          <a:ext cx="0" cy="0"/>
          <a:chOff x="0" y="0"/>
          <a:chExt cx="0" cy="0"/>
        </a:xfrm>
      </p:grpSpPr>
      <p:sp>
        <p:nvSpPr>
          <p:cNvPr id="3" name="Rectangle 2"/>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a:t>Click to edit Master title style</a:t>
            </a:r>
            <a:endParaRPr lang="zh-TW" altLang="en-US"/>
          </a:p>
        </p:txBody>
      </p:sp>
      <p:sp>
        <p:nvSpPr>
          <p:cNvPr id="4" name="Slide Number Placeholder 5"/>
          <p:cNvSpPr>
            <a:spLocks noGrp="1"/>
          </p:cNvSpPr>
          <p:nvPr>
            <p:ph type="sldNum" sz="quarter" idx="10"/>
          </p:nvPr>
        </p:nvSpPr>
        <p:spPr/>
        <p:txBody>
          <a:bodyPr/>
          <a:lstStyle>
            <a:lvl1pPr eaLnBrk="0" hangingPunct="0">
              <a:defRPr b="1"/>
            </a:lvl1pPr>
          </a:lstStyle>
          <a:p>
            <a:pPr>
              <a:defRPr/>
            </a:pPr>
            <a:fld id="{2DA47A72-E6A5-42F8-8032-86ECBEEFB9D4}"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eaLnBrk="0" hangingPunct="0">
              <a:defRPr b="1"/>
            </a:lvl1pPr>
          </a:lstStyle>
          <a:p>
            <a:pPr>
              <a:defRPr/>
            </a:pPr>
            <a:fld id="{85611BE9-16A5-4AA1-8F4B-080CF3DCD16E}" type="slidenum">
              <a:rPr lang="en-US" altLang="en-US" smtClean="0"/>
              <a:pPr>
                <a:defRPr/>
              </a:pPr>
              <a:t>‹#›</a:t>
            </a:fld>
            <a:endParaRPr lang="en-US" altLang="en-US"/>
          </a:p>
        </p:txBody>
      </p:sp>
      <p:sp>
        <p:nvSpPr>
          <p:cNvPr id="3"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otally_Blank">
    <p:spTree>
      <p:nvGrpSpPr>
        <p:cNvPr id="1" name=""/>
        <p:cNvGrpSpPr/>
        <p:nvPr/>
      </p:nvGrpSpPr>
      <p:grpSpPr>
        <a:xfrm>
          <a:off x="0" y="0"/>
          <a:ext cx="0" cy="0"/>
          <a:chOff x="0" y="0"/>
          <a:chExt cx="0" cy="0"/>
        </a:xfrm>
      </p:grpSpPr>
      <p:sp>
        <p:nvSpPr>
          <p:cNvPr id="4" name="Rectangle 3"/>
          <p:cNvSpPr/>
          <p:nvPr/>
        </p:nvSpPr>
        <p:spPr>
          <a:xfrm>
            <a:off x="0" y="617220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TW"/>
              <a:t>Click to edit Master title style</a:t>
            </a:r>
            <a:endParaRPr lang="zh-TW" altLang="en-US"/>
          </a:p>
        </p:txBody>
      </p:sp>
      <p:sp>
        <p:nvSpPr>
          <p:cNvPr id="3" name="Content Placeholder 2"/>
          <p:cNvSpPr>
            <a:spLocks noGrp="1"/>
          </p:cNvSpPr>
          <p:nvPr>
            <p:ph idx="1"/>
          </p:nvPr>
        </p:nvSpPr>
        <p:spPr>
          <a:xfrm>
            <a:off x="3575050" y="273050"/>
            <a:ext cx="5111750" cy="5853113"/>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Slide Number Placeholder 5"/>
          <p:cNvSpPr>
            <a:spLocks noGrp="1"/>
          </p:cNvSpPr>
          <p:nvPr>
            <p:ph type="sldNum" sz="quarter" idx="10"/>
          </p:nvPr>
        </p:nvSpPr>
        <p:spPr/>
        <p:txBody>
          <a:bodyPr/>
          <a:lstStyle>
            <a:lvl1pPr eaLnBrk="0" hangingPunct="0">
              <a:defRPr b="1"/>
            </a:lvl1pPr>
          </a:lstStyle>
          <a:p>
            <a:pPr>
              <a:defRPr/>
            </a:pPr>
            <a:fld id="{229F307C-FE9A-4C63-922B-A800EAAEA6D0}"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TW"/>
              <a:t>Click to edit Master title style</a:t>
            </a:r>
            <a:endParaRPr lang="zh-TW" alt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TW" noProof="0"/>
              <a:t>Click icon to add picture</a:t>
            </a:r>
            <a:endParaRPr lang="zh-TW"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a:t>Click to edit Master text styles</a:t>
            </a:r>
          </a:p>
        </p:txBody>
      </p:sp>
      <p:sp>
        <p:nvSpPr>
          <p:cNvPr id="5" name="Slide Number Placeholder 5"/>
          <p:cNvSpPr>
            <a:spLocks noGrp="1"/>
          </p:cNvSpPr>
          <p:nvPr>
            <p:ph type="sldNum" sz="quarter" idx="10"/>
          </p:nvPr>
        </p:nvSpPr>
        <p:spPr/>
        <p:txBody>
          <a:bodyPr/>
          <a:lstStyle>
            <a:lvl1pPr eaLnBrk="0" hangingPunct="0">
              <a:defRPr b="1"/>
            </a:lvl1pPr>
          </a:lstStyle>
          <a:p>
            <a:pPr>
              <a:defRPr/>
            </a:pPr>
            <a:fld id="{720E32DA-4ACA-4CBF-A391-CD8C6ACAB3E0}"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88014E9A-7B56-4C10-974D-1F23D5FDA103}"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TW"/>
              <a:t>Click to edit Master title style</a:t>
            </a:r>
            <a:endParaRPr lang="zh-TW"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Slide Number Placeholder 5"/>
          <p:cNvSpPr>
            <a:spLocks noGrp="1"/>
          </p:cNvSpPr>
          <p:nvPr>
            <p:ph type="sldNum" sz="quarter" idx="10"/>
          </p:nvPr>
        </p:nvSpPr>
        <p:spPr/>
        <p:txBody>
          <a:bodyPr/>
          <a:lstStyle>
            <a:lvl1pPr eaLnBrk="0" hangingPunct="0">
              <a:defRPr b="1"/>
            </a:lvl1pPr>
          </a:lstStyle>
          <a:p>
            <a:pPr>
              <a:defRPr/>
            </a:pPr>
            <a:fld id="{9D76CB56-34A1-4AD0-899F-C5D377EC090C}"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3" name="Picture 3"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4" name="Picture 11"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a:t>Click to edit Master title style</a:t>
            </a:r>
            <a:endParaRPr lang="zh-TW" altLang="en-US" dirty="0"/>
          </a:p>
        </p:txBody>
      </p:sp>
      <p:sp>
        <p:nvSpPr>
          <p:cNvPr id="5" name="Footer Placeholder 4"/>
          <p:cNvSpPr>
            <a:spLocks noGrp="1"/>
          </p:cNvSpPr>
          <p:nvPr>
            <p:ph type="ftr" sz="quarter" idx="10"/>
          </p:nvPr>
        </p:nvSpPr>
        <p:spPr/>
        <p:txBody>
          <a:bodyPr/>
          <a:lstStyle>
            <a:lvl1pPr eaLnBrk="0" hangingPunct="0">
              <a:defRPr dirty="0"/>
            </a:lvl1pPr>
          </a:lstStyle>
          <a:p>
            <a:pPr>
              <a:defRPr/>
            </a:pPr>
            <a:endParaRPr lang="en-US" altLang="en-US" dirty="0"/>
          </a:p>
        </p:txBody>
      </p:sp>
      <p:sp>
        <p:nvSpPr>
          <p:cNvPr id="6" name="Slide Number Placeholder 5"/>
          <p:cNvSpPr>
            <a:spLocks noGrp="1"/>
          </p:cNvSpPr>
          <p:nvPr>
            <p:ph type="sldNum" sz="quarter" idx="11"/>
          </p:nvPr>
        </p:nvSpPr>
        <p:spPr/>
        <p:txBody>
          <a:bodyPr/>
          <a:lstStyle>
            <a:lvl1pPr eaLnBrk="0" hangingPunct="0">
              <a:defRPr b="1"/>
            </a:lvl1pPr>
          </a:lstStyle>
          <a:p>
            <a:pPr>
              <a:defRPr/>
            </a:pPr>
            <a:fld id="{2DA47A72-E6A5-42F8-8032-86ECBEEFB9D4}" type="slidenum">
              <a:rPr lang="en-US" altLang="en-US" smtClean="0"/>
              <a:pPr>
                <a:defRPr/>
              </a:pPr>
              <a:t>‹#›</a:t>
            </a:fld>
            <a:endParaRPr lang="en-US" altLang="en-US"/>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Title Slide">
    <p:spTree>
      <p:nvGrpSpPr>
        <p:cNvPr id="1" name=""/>
        <p:cNvGrpSpPr/>
        <p:nvPr/>
      </p:nvGrpSpPr>
      <p:grpSpPr>
        <a:xfrm>
          <a:off x="0" y="0"/>
          <a:ext cx="0" cy="0"/>
          <a:chOff x="0" y="0"/>
          <a:chExt cx="0" cy="0"/>
        </a:xfrm>
      </p:grpSpPr>
      <p:pic>
        <p:nvPicPr>
          <p:cNvPr id="4" name="Picture 7"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a:t>Click to edit Master title style</a:t>
            </a:r>
            <a:endParaRPr lang="zh-TW" altLang="en-US" dirty="0"/>
          </a:p>
        </p:txBody>
      </p:sp>
      <p:sp>
        <p:nvSpPr>
          <p:cNvPr id="8" name="Text Placeholder 7"/>
          <p:cNvSpPr>
            <a:spLocks noGrp="1"/>
          </p:cNvSpPr>
          <p:nvPr>
            <p:ph type="body" sz="quarter" idx="14"/>
          </p:nvPr>
        </p:nvSpPr>
        <p:spPr>
          <a:xfrm>
            <a:off x="685800" y="4143380"/>
            <a:ext cx="8458201" cy="1714512"/>
          </a:xfrm>
          <a:solidFill>
            <a:schemeClr val="accent1">
              <a:lumMod val="20000"/>
              <a:lumOff val="80000"/>
              <a:alpha val="85098"/>
            </a:schemeClr>
          </a:solidFill>
        </p:spPr>
        <p:txBody>
          <a:bodyPr/>
          <a:lstStyle>
            <a:lvl1pPr>
              <a:buNone/>
              <a:defRPr>
                <a:solidFill>
                  <a:schemeClr val="tx1">
                    <a:lumMod val="65000"/>
                    <a:lumOff val="35000"/>
                  </a:schemeClr>
                </a:solidFill>
              </a:defRPr>
            </a:lvl1pPr>
            <a:lvl2pPr>
              <a:buNone/>
              <a:defRPr>
                <a:solidFill>
                  <a:schemeClr val="tx1">
                    <a:lumMod val="65000"/>
                    <a:lumOff val="35000"/>
                  </a:schemeClr>
                </a:solidFill>
              </a:defRPr>
            </a:lvl2pPr>
            <a:lvl3pPr>
              <a:buNone/>
              <a:defRPr>
                <a:solidFill>
                  <a:schemeClr val="tx1">
                    <a:lumMod val="65000"/>
                    <a:lumOff val="35000"/>
                  </a:schemeClr>
                </a:solidFill>
              </a:defRPr>
            </a:lvl3pPr>
            <a:lvl4pPr>
              <a:buNone/>
              <a:defRPr>
                <a:solidFill>
                  <a:schemeClr val="tx1">
                    <a:lumMod val="65000"/>
                    <a:lumOff val="35000"/>
                  </a:schemeClr>
                </a:solidFill>
              </a:defRPr>
            </a:lvl4pPr>
            <a:lvl5pPr>
              <a:buNone/>
              <a:defRPr>
                <a:solidFill>
                  <a:schemeClr val="tx1">
                    <a:lumMod val="65000"/>
                    <a:lumOff val="35000"/>
                  </a:schemeClr>
                </a:solidFill>
              </a:defRPr>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5" name="Footer Placeholder 4"/>
          <p:cNvSpPr>
            <a:spLocks noGrp="1"/>
          </p:cNvSpPr>
          <p:nvPr>
            <p:ph type="ftr" sz="quarter" idx="15"/>
          </p:nvPr>
        </p:nvSpPr>
        <p:spPr/>
        <p:txBody>
          <a:bodyPr/>
          <a:lstStyle>
            <a:lvl1pPr>
              <a:defRPr dirty="0"/>
            </a:lvl1pPr>
          </a:lstStyle>
          <a:p>
            <a:pPr>
              <a:defRPr/>
            </a:pPr>
            <a:endParaRPr lang="en-US" altLang="en-US" dirty="0"/>
          </a:p>
        </p:txBody>
      </p:sp>
      <p:sp>
        <p:nvSpPr>
          <p:cNvPr id="6" name="Slide Number Placeholder 5"/>
          <p:cNvSpPr>
            <a:spLocks noGrp="1"/>
          </p:cNvSpPr>
          <p:nvPr>
            <p:ph type="sldNum" sz="quarter" idx="16"/>
          </p:nvPr>
        </p:nvSpPr>
        <p:spPr/>
        <p:txBody>
          <a:bodyPr/>
          <a:lstStyle>
            <a:lvl1pPr>
              <a:defRPr/>
            </a:lvl1pPr>
          </a:lstStyle>
          <a:p>
            <a:pPr>
              <a:defRPr/>
            </a:pPr>
            <a:fld id="{2DA47A72-E6A5-42F8-8032-86ECBEEFB9D4}" type="slidenum">
              <a:rPr lang="en-US" altLang="en-US" smtClean="0"/>
              <a:pPr>
                <a:defRPr/>
              </a:pPr>
              <a:t>‹#›</a:t>
            </a:fld>
            <a:endParaRPr lang="en-US" altLang="en-US"/>
          </a:p>
        </p:txBody>
      </p:sp>
    </p:spTree>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Title Slide">
    <p:spTree>
      <p:nvGrpSpPr>
        <p:cNvPr id="1" name=""/>
        <p:cNvGrpSpPr/>
        <p:nvPr/>
      </p:nvGrpSpPr>
      <p:grpSpPr>
        <a:xfrm>
          <a:off x="0" y="0"/>
          <a:ext cx="0" cy="0"/>
          <a:chOff x="0" y="0"/>
          <a:chExt cx="0" cy="0"/>
        </a:xfrm>
      </p:grpSpPr>
      <p:pic>
        <p:nvPicPr>
          <p:cNvPr id="3" name="Picture 3" descr="C:\Users\Wolfgang\Documents\EdPres\Full Background copy.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p:nvPr>
        </p:nvSpPr>
        <p:spPr>
          <a:xfrm>
            <a:off x="685800" y="1285860"/>
            <a:ext cx="8458200" cy="2500330"/>
          </a:xfrm>
          <a:solidFill>
            <a:schemeClr val="accent1">
              <a:lumMod val="60000"/>
              <a:lumOff val="40000"/>
              <a:alpha val="85098"/>
            </a:schemeClr>
          </a:solidFill>
        </p:spPr>
        <p:txBody>
          <a:bodyPr/>
          <a:lstStyle>
            <a:lvl1pPr algn="l">
              <a:defRPr/>
            </a:lvl1pPr>
          </a:lstStyle>
          <a:p>
            <a:r>
              <a:rPr lang="en-US" altLang="zh-TW"/>
              <a:t>Click to edit Master title style</a:t>
            </a:r>
            <a:endParaRPr lang="zh-TW" altLang="en-US" dirty="0"/>
          </a:p>
        </p:txBody>
      </p:sp>
      <p:sp>
        <p:nvSpPr>
          <p:cNvPr id="4" name="Footer Placeholder 4"/>
          <p:cNvSpPr>
            <a:spLocks noGrp="1"/>
          </p:cNvSpPr>
          <p:nvPr>
            <p:ph type="ftr" sz="quarter" idx="10"/>
          </p:nvPr>
        </p:nvSpPr>
        <p:spPr/>
        <p:txBody>
          <a:bodyPr/>
          <a:lstStyle>
            <a:lvl1pPr>
              <a:defRPr dirty="0"/>
            </a:lvl1pPr>
          </a:lstStyle>
          <a:p>
            <a:pPr>
              <a:defRPr/>
            </a:pPr>
            <a:endParaRPr lang="en-US" altLang="en-US" dirty="0"/>
          </a:p>
        </p:txBody>
      </p:sp>
      <p:sp>
        <p:nvSpPr>
          <p:cNvPr id="5" name="Slide Number Placeholder 5"/>
          <p:cNvSpPr>
            <a:spLocks noGrp="1"/>
          </p:cNvSpPr>
          <p:nvPr>
            <p:ph type="sldNum" sz="quarter" idx="11"/>
          </p:nvPr>
        </p:nvSpPr>
        <p:spPr/>
        <p:txBody>
          <a:bodyPr/>
          <a:lstStyle>
            <a:lvl1pPr>
              <a:defRPr/>
            </a:lvl1pPr>
          </a:lstStyle>
          <a:p>
            <a:pPr>
              <a:defRPr/>
            </a:pPr>
            <a:fld id="{2DA47A72-E6A5-42F8-8032-86ECBEEFB9D4}" type="slidenum">
              <a:rPr lang="en-US" altLang="en-US" smtClean="0"/>
              <a:pPr>
                <a:defRPr/>
              </a:pPr>
              <a:t>‹#›</a:t>
            </a:fld>
            <a:endParaRPr lang="en-US" altLang="en-US"/>
          </a:p>
        </p:txBody>
      </p:sp>
    </p:spTree>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447800" y="685800"/>
            <a:ext cx="7496175" cy="1143000"/>
          </a:xfrm>
        </p:spPr>
        <p:txBody>
          <a:bodyPr/>
          <a:lstStyle/>
          <a:p>
            <a:r>
              <a:rPr lang="en-US" altLang="zh-TW"/>
              <a:t>Click to edit Master title style</a:t>
            </a:r>
            <a:endParaRPr lang="zh-TW" altLang="en-US"/>
          </a:p>
        </p:txBody>
      </p:sp>
      <p:sp>
        <p:nvSpPr>
          <p:cNvPr id="3" name="Content Placeholder 2"/>
          <p:cNvSpPr>
            <a:spLocks noGrp="1"/>
          </p:cNvSpPr>
          <p:nvPr>
            <p:ph sz="quarter" idx="1"/>
          </p:nvPr>
        </p:nvSpPr>
        <p:spPr>
          <a:xfrm>
            <a:off x="1182688" y="2017713"/>
            <a:ext cx="3810000" cy="19812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p:cNvSpPr>
            <a:spLocks noGrp="1"/>
          </p:cNvSpPr>
          <p:nvPr>
            <p:ph sz="quarter" idx="2"/>
          </p:nvPr>
        </p:nvSpPr>
        <p:spPr>
          <a:xfrm>
            <a:off x="5145088" y="2017713"/>
            <a:ext cx="3810000" cy="19812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p:cNvSpPr>
            <a:spLocks noGrp="1"/>
          </p:cNvSpPr>
          <p:nvPr>
            <p:ph type="body" sz="half" idx="3"/>
          </p:nvPr>
        </p:nvSpPr>
        <p:spPr>
          <a:xfrm>
            <a:off x="1182688" y="4151313"/>
            <a:ext cx="7772400" cy="1981200"/>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Slide Number Placeholder 5"/>
          <p:cNvSpPr>
            <a:spLocks noGrp="1"/>
          </p:cNvSpPr>
          <p:nvPr>
            <p:ph type="sldNum" sz="quarter" idx="10"/>
          </p:nvPr>
        </p:nvSpPr>
        <p:spPr/>
        <p:txBody>
          <a:bodyPr/>
          <a:lstStyle>
            <a:lvl1pPr>
              <a:defRPr/>
            </a:lvl1pPr>
          </a:lstStyle>
          <a:p>
            <a:pPr>
              <a:defRPr/>
            </a:pPr>
            <a:fld id="{2DA47A72-E6A5-42F8-8032-86ECBEEFB9D4}" type="slidenum">
              <a:rPr lang="en-US" altLang="en-US" smtClean="0"/>
              <a:pPr>
                <a:defRPr/>
              </a:pPr>
              <a:t>‹#›</a:t>
            </a:fld>
            <a:endParaRPr lang="en-US" altLang="en-US"/>
          </a:p>
        </p:txBody>
      </p:sp>
      <p:sp>
        <p:nvSpPr>
          <p:cNvPr id="7" name="Footer Placeholder 4"/>
          <p:cNvSpPr>
            <a:spLocks noGrp="1"/>
          </p:cNvSpPr>
          <p:nvPr>
            <p:ph type="ftr" sz="quarter" idx="11"/>
          </p:nvPr>
        </p:nvSpPr>
        <p:spPr/>
        <p:txBody>
          <a:bodyPr/>
          <a:lstStyle>
            <a:lvl1pPr>
              <a:defRPr/>
            </a:lvl1pPr>
          </a:lstStyle>
          <a:p>
            <a:pPr>
              <a:defRPr/>
            </a:pPr>
            <a:endParaRPr lang="en-US" altLang="en-US" dirty="0"/>
          </a:p>
        </p:txBody>
      </p:sp>
    </p:spTree>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ltLang="zh-TW"/>
              <a:t>Click to edit Master title style</a:t>
            </a:r>
            <a:endParaRPr lang="zh-TW" altLang="en-US"/>
          </a:p>
        </p:txBody>
      </p:sp>
      <p:sp>
        <p:nvSpPr>
          <p:cNvPr id="3" name="Table Placeholder 2"/>
          <p:cNvSpPr>
            <a:spLocks noGrp="1"/>
          </p:cNvSpPr>
          <p:nvPr>
            <p:ph type="tbl" idx="1"/>
          </p:nvPr>
        </p:nvSpPr>
        <p:spPr>
          <a:xfrm>
            <a:off x="457200" y="1719263"/>
            <a:ext cx="8229600" cy="4411662"/>
          </a:xfrm>
        </p:spPr>
        <p:txBody>
          <a:bodyPr/>
          <a:lstStyle/>
          <a:p>
            <a:pPr lvl="0"/>
            <a:endParaRPr lang="zh-TW" altLang="en-US" noProof="0"/>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en-US" dirty="0"/>
          </a:p>
        </p:txBody>
      </p:sp>
      <p:sp>
        <p:nvSpPr>
          <p:cNvPr id="6" name="Rectangle 7"/>
          <p:cNvSpPr>
            <a:spLocks noGrp="1" noChangeArrowheads="1"/>
          </p:cNvSpPr>
          <p:nvPr>
            <p:ph type="sldNum" sz="quarter" idx="12"/>
          </p:nvPr>
        </p:nvSpPr>
        <p:spPr>
          <a:ln/>
        </p:spPr>
        <p:txBody>
          <a:bodyPr/>
          <a:lstStyle>
            <a:lvl1pPr>
              <a:defRPr/>
            </a:lvl1pPr>
          </a:lstStyle>
          <a:p>
            <a:pPr>
              <a:defRPr/>
            </a:pPr>
            <a:fld id="{E5630706-EC57-494E-9EB7-8BEF22847D14}" type="slidenum">
              <a:rPr lang="en-US" altLang="en-US"/>
              <a:pPr>
                <a:defRPr/>
              </a:pPr>
              <a:t>‹#›</a:t>
            </a:fld>
            <a:endParaRPr lang="en-US"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DD0BB-5BB9-499F-9D32-D80120F2E771}"/>
              </a:ext>
            </a:extLst>
          </p:cNvPr>
          <p:cNvSpPr>
            <a:spLocks noGrp="1"/>
          </p:cNvSpPr>
          <p:nvPr>
            <p:ph type="title"/>
          </p:nvPr>
        </p:nvSpPr>
        <p:spPr>
          <a:xfrm>
            <a:off x="619125" y="745648"/>
            <a:ext cx="7886700" cy="516704"/>
          </a:xfrm>
        </p:spPr>
        <p:txBody>
          <a:bodyPr>
            <a:normAutofit/>
          </a:bodyPr>
          <a:lstStyle>
            <a:lvl1pPr>
              <a:defRPr sz="2400" b="1">
                <a:solidFill>
                  <a:schemeClr val="tx1">
                    <a:lumMod val="65000"/>
                    <a:lumOff val="35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0438FBBB-3373-4884-A82D-2AD149F8816E}"/>
              </a:ext>
            </a:extLst>
          </p:cNvPr>
          <p:cNvSpPr>
            <a:spLocks noGrp="1"/>
          </p:cNvSpPr>
          <p:nvPr>
            <p:ph idx="1"/>
          </p:nvPr>
        </p:nvSpPr>
        <p:spPr/>
        <p:txBody>
          <a:bodyPr>
            <a:normAutofit/>
          </a:bodyPr>
          <a:lstStyle>
            <a:lvl1pPr>
              <a:defRPr sz="2400">
                <a:solidFill>
                  <a:schemeClr val="tx1">
                    <a:lumMod val="65000"/>
                    <a:lumOff val="35000"/>
                  </a:schemeClr>
                </a:solidFill>
              </a:defRPr>
            </a:lvl1pPr>
            <a:lvl2pPr>
              <a:defRPr sz="2000">
                <a:solidFill>
                  <a:schemeClr val="tx1">
                    <a:lumMod val="65000"/>
                    <a:lumOff val="35000"/>
                  </a:schemeClr>
                </a:solidFill>
              </a:defRPr>
            </a:lvl2pPr>
            <a:lvl3pPr>
              <a:defRPr sz="1800">
                <a:solidFill>
                  <a:schemeClr val="tx1">
                    <a:lumMod val="65000"/>
                    <a:lumOff val="35000"/>
                  </a:schemeClr>
                </a:solidFill>
              </a:defRPr>
            </a:lvl3pPr>
            <a:lvl4pPr>
              <a:defRPr sz="1600">
                <a:solidFill>
                  <a:schemeClr val="tx1">
                    <a:lumMod val="65000"/>
                    <a:lumOff val="35000"/>
                  </a:schemeClr>
                </a:solidFill>
              </a:defRPr>
            </a:lvl4pPr>
            <a:lvl5pPr>
              <a:defRPr sz="1600">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7D35C-5C4E-4A36-BF54-E898D9DD4B3C}"/>
              </a:ext>
            </a:extLst>
          </p:cNvPr>
          <p:cNvSpPr>
            <a:spLocks noGrp="1"/>
          </p:cNvSpPr>
          <p:nvPr>
            <p:ph type="dt" sz="half" idx="10"/>
          </p:nvPr>
        </p:nvSpPr>
        <p:spPr>
          <a:xfrm>
            <a:off x="2021439" y="6356987"/>
            <a:ext cx="2057400" cy="363854"/>
          </a:xfrm>
          <a:prstGeom prst="rect">
            <a:avLst/>
          </a:prstGeom>
        </p:spPr>
        <p:txBody>
          <a:bodyPr/>
          <a:lstStyle/>
          <a:p>
            <a:fld id="{3E14B88A-1C47-45D7-9DA7-B181E36E1E20}" type="datetimeFigureOut">
              <a:rPr lang="en-US" smtClean="0"/>
              <a:t>4/23/2021</a:t>
            </a:fld>
            <a:endParaRPr lang="en-US"/>
          </a:p>
        </p:txBody>
      </p:sp>
      <p:sp>
        <p:nvSpPr>
          <p:cNvPr id="5" name="Footer Placeholder 4">
            <a:extLst>
              <a:ext uri="{FF2B5EF4-FFF2-40B4-BE49-F238E27FC236}">
                <a16:creationId xmlns:a16="http://schemas.microsoft.com/office/drawing/2014/main" id="{8F172249-18D1-4272-99FA-D7FF1678D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B2E346-5993-4ACA-A40F-CF19DAD0342C}"/>
              </a:ext>
            </a:extLst>
          </p:cNvPr>
          <p:cNvSpPr>
            <a:spLocks noGrp="1"/>
          </p:cNvSpPr>
          <p:nvPr>
            <p:ph type="sldNum" sz="quarter" idx="12"/>
          </p:nvPr>
        </p:nvSpPr>
        <p:spPr/>
        <p:txBody>
          <a:bodyPr/>
          <a:lstStyle/>
          <a:p>
            <a:fld id="{8AF20BD9-FDCE-4520-81EB-ADA3A73B4CC2}" type="slidenum">
              <a:rPr lang="en-US" smtClean="0"/>
              <a:t>‹#›</a:t>
            </a:fld>
            <a:endParaRPr lang="en-US"/>
          </a:p>
        </p:txBody>
      </p:sp>
      <p:sp>
        <p:nvSpPr>
          <p:cNvPr id="8" name="Text Placeholder 7">
            <a:extLst>
              <a:ext uri="{FF2B5EF4-FFF2-40B4-BE49-F238E27FC236}">
                <a16:creationId xmlns:a16="http://schemas.microsoft.com/office/drawing/2014/main" id="{11A159B0-6934-466F-9837-C611AC599C30}"/>
              </a:ext>
            </a:extLst>
          </p:cNvPr>
          <p:cNvSpPr>
            <a:spLocks noGrp="1"/>
          </p:cNvSpPr>
          <p:nvPr>
            <p:ph type="body" sz="quarter" idx="13"/>
          </p:nvPr>
        </p:nvSpPr>
        <p:spPr>
          <a:xfrm>
            <a:off x="635551" y="480061"/>
            <a:ext cx="4536525" cy="428626"/>
          </a:xfrm>
        </p:spPr>
        <p:txBody>
          <a:bodyPr>
            <a:noAutofit/>
          </a:bodyPr>
          <a:lstStyle>
            <a:lvl1pPr marL="0" indent="0">
              <a:buNone/>
              <a:defRPr sz="1200" b="0" i="0">
                <a:solidFill>
                  <a:srgbClr val="6B9D3D"/>
                </a:solidFill>
                <a:latin typeface="Helvetica Regular" pitchFamily="2" charset="0"/>
              </a:defRPr>
            </a:lvl1pPr>
            <a:lvl2pPr marL="457177" indent="0">
              <a:buNone/>
              <a:defRPr/>
            </a:lvl2pPr>
            <a:lvl3pPr marL="914355" indent="0">
              <a:buNone/>
              <a:defRPr/>
            </a:lvl3pPr>
            <a:lvl4pPr marL="1371530" indent="0">
              <a:buNone/>
              <a:defRPr/>
            </a:lvl4pPr>
            <a:lvl5pPr marL="1828707" indent="0">
              <a:buNone/>
              <a:defRPr/>
            </a:lvl5pPr>
          </a:lstStyle>
          <a:p>
            <a:pPr lvl="0"/>
            <a:r>
              <a:rPr lang="en-US" dirty="0"/>
              <a:t>Edit Master</a:t>
            </a:r>
          </a:p>
        </p:txBody>
      </p:sp>
      <p:grpSp>
        <p:nvGrpSpPr>
          <p:cNvPr id="9" name="Group 8">
            <a:extLst>
              <a:ext uri="{FF2B5EF4-FFF2-40B4-BE49-F238E27FC236}">
                <a16:creationId xmlns:a16="http://schemas.microsoft.com/office/drawing/2014/main" id="{714C0E8E-CD17-4C3A-8CB1-998345E5DB52}"/>
              </a:ext>
            </a:extLst>
          </p:cNvPr>
          <p:cNvGrpSpPr/>
          <p:nvPr userDrawn="1"/>
        </p:nvGrpSpPr>
        <p:grpSpPr>
          <a:xfrm>
            <a:off x="752591" y="1241843"/>
            <a:ext cx="486786" cy="0"/>
            <a:chOff x="4262437" y="600635"/>
            <a:chExt cx="486786" cy="0"/>
          </a:xfrm>
        </p:grpSpPr>
        <p:cxnSp>
          <p:nvCxnSpPr>
            <p:cNvPr id="10" name="Straight Connector 9">
              <a:extLst>
                <a:ext uri="{FF2B5EF4-FFF2-40B4-BE49-F238E27FC236}">
                  <a16:creationId xmlns:a16="http://schemas.microsoft.com/office/drawing/2014/main" id="{34827F40-DACE-4259-84D4-B3E31D851FB7}"/>
                </a:ext>
              </a:extLst>
            </p:cNvPr>
            <p:cNvCxnSpPr>
              <a:cxnSpLocks/>
            </p:cNvCxnSpPr>
            <p:nvPr userDrawn="1"/>
          </p:nvCxnSpPr>
          <p:spPr>
            <a:xfrm flipH="1">
              <a:off x="4262437" y="600635"/>
              <a:ext cx="143885" cy="0"/>
            </a:xfrm>
            <a:prstGeom prst="line">
              <a:avLst/>
            </a:prstGeom>
            <a:ln w="15875">
              <a:solidFill>
                <a:srgbClr val="6B9D3D"/>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D4D4260-79E3-4402-A676-F7D083F8309C}"/>
                </a:ext>
              </a:extLst>
            </p:cNvPr>
            <p:cNvCxnSpPr>
              <a:cxnSpLocks/>
            </p:cNvCxnSpPr>
            <p:nvPr userDrawn="1"/>
          </p:nvCxnSpPr>
          <p:spPr>
            <a:xfrm flipH="1">
              <a:off x="4605338" y="600635"/>
              <a:ext cx="143885" cy="0"/>
            </a:xfrm>
            <a:prstGeom prst="line">
              <a:avLst/>
            </a:prstGeom>
            <a:ln w="15875">
              <a:solidFill>
                <a:srgbClr val="6B9D3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1100C83-A7E6-43F4-991E-1890A7836402}"/>
                </a:ext>
              </a:extLst>
            </p:cNvPr>
            <p:cNvCxnSpPr>
              <a:cxnSpLocks/>
            </p:cNvCxnSpPr>
            <p:nvPr userDrawn="1"/>
          </p:nvCxnSpPr>
          <p:spPr>
            <a:xfrm flipH="1">
              <a:off x="4437063" y="600635"/>
              <a:ext cx="143885" cy="0"/>
            </a:xfrm>
            <a:prstGeom prst="line">
              <a:avLst/>
            </a:prstGeom>
            <a:ln w="15875">
              <a:solidFill>
                <a:srgbClr val="6B9D3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867433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DD0BB-5BB9-499F-9D32-D80120F2E771}"/>
              </a:ext>
            </a:extLst>
          </p:cNvPr>
          <p:cNvSpPr>
            <a:spLocks noGrp="1"/>
          </p:cNvSpPr>
          <p:nvPr>
            <p:ph type="title"/>
          </p:nvPr>
        </p:nvSpPr>
        <p:spPr>
          <a:xfrm>
            <a:off x="619125" y="745648"/>
            <a:ext cx="7886700" cy="516704"/>
          </a:xfrm>
        </p:spPr>
        <p:txBody>
          <a:bodyPr>
            <a:normAutofit/>
          </a:bodyPr>
          <a:lstStyle>
            <a:lvl1pPr>
              <a:defRPr sz="2400" b="1">
                <a:solidFill>
                  <a:schemeClr val="tx1">
                    <a:lumMod val="65000"/>
                    <a:lumOff val="35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0438FBBB-3373-4884-A82D-2AD149F8816E}"/>
              </a:ext>
            </a:extLst>
          </p:cNvPr>
          <p:cNvSpPr>
            <a:spLocks noGrp="1"/>
          </p:cNvSpPr>
          <p:nvPr>
            <p:ph idx="1"/>
          </p:nvPr>
        </p:nvSpPr>
        <p:spPr/>
        <p:txBody>
          <a:bodyPr>
            <a:normAutofit/>
          </a:bodyPr>
          <a:lstStyle>
            <a:lvl1pPr>
              <a:defRPr sz="2400">
                <a:solidFill>
                  <a:schemeClr val="tx1">
                    <a:lumMod val="65000"/>
                    <a:lumOff val="35000"/>
                  </a:schemeClr>
                </a:solidFill>
              </a:defRPr>
            </a:lvl1pPr>
            <a:lvl2pPr>
              <a:defRPr sz="2000">
                <a:solidFill>
                  <a:schemeClr val="tx1">
                    <a:lumMod val="65000"/>
                    <a:lumOff val="35000"/>
                  </a:schemeClr>
                </a:solidFill>
              </a:defRPr>
            </a:lvl2pPr>
            <a:lvl3pPr>
              <a:defRPr sz="1800">
                <a:solidFill>
                  <a:schemeClr val="tx1">
                    <a:lumMod val="65000"/>
                    <a:lumOff val="35000"/>
                  </a:schemeClr>
                </a:solidFill>
              </a:defRPr>
            </a:lvl3pPr>
            <a:lvl4pPr>
              <a:defRPr sz="1600">
                <a:solidFill>
                  <a:schemeClr val="tx1">
                    <a:lumMod val="65000"/>
                    <a:lumOff val="35000"/>
                  </a:schemeClr>
                </a:solidFill>
              </a:defRPr>
            </a:lvl4pPr>
            <a:lvl5pPr>
              <a:defRPr sz="1600">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7D35C-5C4E-4A36-BF54-E898D9DD4B3C}"/>
              </a:ext>
            </a:extLst>
          </p:cNvPr>
          <p:cNvSpPr>
            <a:spLocks noGrp="1"/>
          </p:cNvSpPr>
          <p:nvPr>
            <p:ph type="dt" sz="half" idx="10"/>
          </p:nvPr>
        </p:nvSpPr>
        <p:spPr>
          <a:xfrm>
            <a:off x="2021439" y="6356987"/>
            <a:ext cx="2057400" cy="363854"/>
          </a:xfrm>
          <a:prstGeom prst="rect">
            <a:avLst/>
          </a:prstGeom>
        </p:spPr>
        <p:txBody>
          <a:bodyPr/>
          <a:lstStyle/>
          <a:p>
            <a:fld id="{3E14B88A-1C47-45D7-9DA7-B181E36E1E20}" type="datetimeFigureOut">
              <a:rPr lang="en-US" smtClean="0"/>
              <a:t>4/23/2021</a:t>
            </a:fld>
            <a:endParaRPr lang="en-US"/>
          </a:p>
        </p:txBody>
      </p:sp>
      <p:sp>
        <p:nvSpPr>
          <p:cNvPr id="5" name="Footer Placeholder 4">
            <a:extLst>
              <a:ext uri="{FF2B5EF4-FFF2-40B4-BE49-F238E27FC236}">
                <a16:creationId xmlns:a16="http://schemas.microsoft.com/office/drawing/2014/main" id="{8F172249-18D1-4272-99FA-D7FF1678D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B2E346-5993-4ACA-A40F-CF19DAD0342C}"/>
              </a:ext>
            </a:extLst>
          </p:cNvPr>
          <p:cNvSpPr>
            <a:spLocks noGrp="1"/>
          </p:cNvSpPr>
          <p:nvPr>
            <p:ph type="sldNum" sz="quarter" idx="12"/>
          </p:nvPr>
        </p:nvSpPr>
        <p:spPr/>
        <p:txBody>
          <a:bodyPr/>
          <a:lstStyle/>
          <a:p>
            <a:fld id="{8AF20BD9-FDCE-4520-81EB-ADA3A73B4CC2}" type="slidenum">
              <a:rPr lang="en-US" smtClean="0"/>
              <a:t>‹#›</a:t>
            </a:fld>
            <a:endParaRPr lang="en-US"/>
          </a:p>
        </p:txBody>
      </p:sp>
      <p:sp>
        <p:nvSpPr>
          <p:cNvPr id="8" name="Text Placeholder 7">
            <a:extLst>
              <a:ext uri="{FF2B5EF4-FFF2-40B4-BE49-F238E27FC236}">
                <a16:creationId xmlns:a16="http://schemas.microsoft.com/office/drawing/2014/main" id="{11A159B0-6934-466F-9837-C611AC599C30}"/>
              </a:ext>
            </a:extLst>
          </p:cNvPr>
          <p:cNvSpPr>
            <a:spLocks noGrp="1"/>
          </p:cNvSpPr>
          <p:nvPr>
            <p:ph type="body" sz="quarter" idx="13"/>
          </p:nvPr>
        </p:nvSpPr>
        <p:spPr>
          <a:xfrm>
            <a:off x="635551" y="480061"/>
            <a:ext cx="4536525" cy="428626"/>
          </a:xfrm>
        </p:spPr>
        <p:txBody>
          <a:bodyPr>
            <a:noAutofit/>
          </a:bodyPr>
          <a:lstStyle>
            <a:lvl1pPr marL="0" indent="0">
              <a:buNone/>
              <a:defRPr sz="1200" b="0" i="0">
                <a:solidFill>
                  <a:srgbClr val="6B9D3D"/>
                </a:solidFill>
                <a:latin typeface="Helvetica Regular" pitchFamily="2" charset="0"/>
              </a:defRPr>
            </a:lvl1pPr>
            <a:lvl2pPr marL="457177" indent="0">
              <a:buNone/>
              <a:defRPr/>
            </a:lvl2pPr>
            <a:lvl3pPr marL="914355" indent="0">
              <a:buNone/>
              <a:defRPr/>
            </a:lvl3pPr>
            <a:lvl4pPr marL="1371530" indent="0">
              <a:buNone/>
              <a:defRPr/>
            </a:lvl4pPr>
            <a:lvl5pPr marL="1828707" indent="0">
              <a:buNone/>
              <a:defRPr/>
            </a:lvl5pPr>
          </a:lstStyle>
          <a:p>
            <a:pPr lvl="0"/>
            <a:r>
              <a:rPr lang="en-US" dirty="0"/>
              <a:t>Edit Master</a:t>
            </a:r>
          </a:p>
        </p:txBody>
      </p:sp>
      <p:grpSp>
        <p:nvGrpSpPr>
          <p:cNvPr id="9" name="Group 8">
            <a:extLst>
              <a:ext uri="{FF2B5EF4-FFF2-40B4-BE49-F238E27FC236}">
                <a16:creationId xmlns:a16="http://schemas.microsoft.com/office/drawing/2014/main" id="{714C0E8E-CD17-4C3A-8CB1-998345E5DB52}"/>
              </a:ext>
            </a:extLst>
          </p:cNvPr>
          <p:cNvGrpSpPr/>
          <p:nvPr userDrawn="1"/>
        </p:nvGrpSpPr>
        <p:grpSpPr>
          <a:xfrm>
            <a:off x="752591" y="1241843"/>
            <a:ext cx="486786" cy="0"/>
            <a:chOff x="4262437" y="600635"/>
            <a:chExt cx="486786" cy="0"/>
          </a:xfrm>
        </p:grpSpPr>
        <p:cxnSp>
          <p:nvCxnSpPr>
            <p:cNvPr id="10" name="Straight Connector 9">
              <a:extLst>
                <a:ext uri="{FF2B5EF4-FFF2-40B4-BE49-F238E27FC236}">
                  <a16:creationId xmlns:a16="http://schemas.microsoft.com/office/drawing/2014/main" id="{34827F40-DACE-4259-84D4-B3E31D851FB7}"/>
                </a:ext>
              </a:extLst>
            </p:cNvPr>
            <p:cNvCxnSpPr>
              <a:cxnSpLocks/>
            </p:cNvCxnSpPr>
            <p:nvPr userDrawn="1"/>
          </p:nvCxnSpPr>
          <p:spPr>
            <a:xfrm flipH="1">
              <a:off x="4262437" y="600635"/>
              <a:ext cx="143885" cy="0"/>
            </a:xfrm>
            <a:prstGeom prst="line">
              <a:avLst/>
            </a:prstGeom>
            <a:ln w="15875">
              <a:solidFill>
                <a:srgbClr val="6B9D3D"/>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D4D4260-79E3-4402-A676-F7D083F8309C}"/>
                </a:ext>
              </a:extLst>
            </p:cNvPr>
            <p:cNvCxnSpPr>
              <a:cxnSpLocks/>
            </p:cNvCxnSpPr>
            <p:nvPr userDrawn="1"/>
          </p:nvCxnSpPr>
          <p:spPr>
            <a:xfrm flipH="1">
              <a:off x="4605338" y="600635"/>
              <a:ext cx="143885" cy="0"/>
            </a:xfrm>
            <a:prstGeom prst="line">
              <a:avLst/>
            </a:prstGeom>
            <a:ln w="15875">
              <a:solidFill>
                <a:srgbClr val="6B9D3D"/>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1100C83-A7E6-43F4-991E-1890A7836402}"/>
                </a:ext>
              </a:extLst>
            </p:cNvPr>
            <p:cNvCxnSpPr>
              <a:cxnSpLocks/>
            </p:cNvCxnSpPr>
            <p:nvPr userDrawn="1"/>
          </p:nvCxnSpPr>
          <p:spPr>
            <a:xfrm flipH="1">
              <a:off x="4437063" y="600635"/>
              <a:ext cx="143885" cy="0"/>
            </a:xfrm>
            <a:prstGeom prst="line">
              <a:avLst/>
            </a:prstGeom>
            <a:ln w="15875">
              <a:solidFill>
                <a:srgbClr val="6B9D3D"/>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624735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DD0BB-5BB9-499F-9D32-D80120F2E771}"/>
              </a:ext>
            </a:extLst>
          </p:cNvPr>
          <p:cNvSpPr>
            <a:spLocks noGrp="1"/>
          </p:cNvSpPr>
          <p:nvPr>
            <p:ph type="title"/>
          </p:nvPr>
        </p:nvSpPr>
        <p:spPr>
          <a:xfrm>
            <a:off x="619125" y="745648"/>
            <a:ext cx="7886700" cy="516704"/>
          </a:xfrm>
        </p:spPr>
        <p:txBody>
          <a:bodyPr>
            <a:normAutofit/>
          </a:bodyPr>
          <a:lstStyle>
            <a:lvl1pPr>
              <a:defRPr sz="2400" b="1">
                <a:solidFill>
                  <a:schemeClr val="tx1">
                    <a:lumMod val="65000"/>
                    <a:lumOff val="35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0438FBBB-3373-4884-A82D-2AD149F8816E}"/>
              </a:ext>
            </a:extLst>
          </p:cNvPr>
          <p:cNvSpPr>
            <a:spLocks noGrp="1"/>
          </p:cNvSpPr>
          <p:nvPr>
            <p:ph idx="1"/>
          </p:nvPr>
        </p:nvSpPr>
        <p:spPr/>
        <p:txBody>
          <a:bodyPr>
            <a:normAutofit/>
          </a:bodyPr>
          <a:lstStyle>
            <a:lvl1pPr>
              <a:defRPr sz="2400">
                <a:solidFill>
                  <a:schemeClr val="tx1">
                    <a:lumMod val="65000"/>
                    <a:lumOff val="35000"/>
                  </a:schemeClr>
                </a:solidFill>
              </a:defRPr>
            </a:lvl1pPr>
            <a:lvl2pPr>
              <a:defRPr sz="2000">
                <a:solidFill>
                  <a:schemeClr val="tx1">
                    <a:lumMod val="65000"/>
                    <a:lumOff val="35000"/>
                  </a:schemeClr>
                </a:solidFill>
              </a:defRPr>
            </a:lvl2pPr>
            <a:lvl3pPr>
              <a:defRPr sz="1800">
                <a:solidFill>
                  <a:schemeClr val="tx1">
                    <a:lumMod val="65000"/>
                    <a:lumOff val="35000"/>
                  </a:schemeClr>
                </a:solidFill>
              </a:defRPr>
            </a:lvl3pPr>
            <a:lvl4pPr>
              <a:defRPr sz="1600">
                <a:solidFill>
                  <a:schemeClr val="tx1">
                    <a:lumMod val="65000"/>
                    <a:lumOff val="35000"/>
                  </a:schemeClr>
                </a:solidFill>
              </a:defRPr>
            </a:lvl4pPr>
            <a:lvl5pPr>
              <a:defRPr sz="1600">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7D35C-5C4E-4A36-BF54-E898D9DD4B3C}"/>
              </a:ext>
            </a:extLst>
          </p:cNvPr>
          <p:cNvSpPr>
            <a:spLocks noGrp="1"/>
          </p:cNvSpPr>
          <p:nvPr>
            <p:ph type="dt" sz="half" idx="10"/>
          </p:nvPr>
        </p:nvSpPr>
        <p:spPr>
          <a:xfrm>
            <a:off x="2021439" y="6356987"/>
            <a:ext cx="2057400" cy="363854"/>
          </a:xfrm>
          <a:prstGeom prst="rect">
            <a:avLst/>
          </a:prstGeom>
        </p:spPr>
        <p:txBody>
          <a:bodyPr/>
          <a:lstStyle/>
          <a:p>
            <a:fld id="{3E14B88A-1C47-45D7-9DA7-B181E36E1E20}" type="datetimeFigureOut">
              <a:rPr lang="en-US" smtClean="0"/>
              <a:t>4/23/2021</a:t>
            </a:fld>
            <a:endParaRPr lang="en-US"/>
          </a:p>
        </p:txBody>
      </p:sp>
      <p:sp>
        <p:nvSpPr>
          <p:cNvPr id="5" name="Footer Placeholder 4">
            <a:extLst>
              <a:ext uri="{FF2B5EF4-FFF2-40B4-BE49-F238E27FC236}">
                <a16:creationId xmlns:a16="http://schemas.microsoft.com/office/drawing/2014/main" id="{8F172249-18D1-4272-99FA-D7FF1678D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B2E346-5993-4ACA-A40F-CF19DAD0342C}"/>
              </a:ext>
            </a:extLst>
          </p:cNvPr>
          <p:cNvSpPr>
            <a:spLocks noGrp="1"/>
          </p:cNvSpPr>
          <p:nvPr>
            <p:ph type="sldNum" sz="quarter" idx="12"/>
          </p:nvPr>
        </p:nvSpPr>
        <p:spPr/>
        <p:txBody>
          <a:bodyPr/>
          <a:lstStyle/>
          <a:p>
            <a:fld id="{8AF20BD9-FDCE-4520-81EB-ADA3A73B4CC2}" type="slidenum">
              <a:rPr lang="en-US" smtClean="0"/>
              <a:t>‹#›</a:t>
            </a:fld>
            <a:endParaRPr lang="en-US"/>
          </a:p>
        </p:txBody>
      </p:sp>
      <p:sp>
        <p:nvSpPr>
          <p:cNvPr id="8" name="Text Placeholder 7">
            <a:extLst>
              <a:ext uri="{FF2B5EF4-FFF2-40B4-BE49-F238E27FC236}">
                <a16:creationId xmlns:a16="http://schemas.microsoft.com/office/drawing/2014/main" id="{11A159B0-6934-466F-9837-C611AC599C30}"/>
              </a:ext>
            </a:extLst>
          </p:cNvPr>
          <p:cNvSpPr>
            <a:spLocks noGrp="1"/>
          </p:cNvSpPr>
          <p:nvPr>
            <p:ph type="body" sz="quarter" idx="13"/>
          </p:nvPr>
        </p:nvSpPr>
        <p:spPr>
          <a:xfrm>
            <a:off x="635551" y="480061"/>
            <a:ext cx="4536525" cy="428626"/>
          </a:xfrm>
        </p:spPr>
        <p:txBody>
          <a:bodyPr>
            <a:noAutofit/>
          </a:bodyPr>
          <a:lstStyle>
            <a:lvl1pPr marL="0" indent="0">
              <a:buNone/>
              <a:defRPr sz="1200" b="0" i="0">
                <a:solidFill>
                  <a:srgbClr val="6B9D3D"/>
                </a:solidFill>
                <a:latin typeface="Helvetica Regular" pitchFamily="2" charset="0"/>
              </a:defRPr>
            </a:lvl1pPr>
            <a:lvl2pPr marL="457177" indent="0">
              <a:buNone/>
              <a:defRPr/>
            </a:lvl2pPr>
            <a:lvl3pPr marL="914355" indent="0">
              <a:buNone/>
              <a:defRPr/>
            </a:lvl3pPr>
            <a:lvl4pPr marL="1371530" indent="0">
              <a:buNone/>
              <a:defRPr/>
            </a:lvl4pPr>
            <a:lvl5pPr marL="1828707" indent="0">
              <a:buNone/>
              <a:defRPr/>
            </a:lvl5pPr>
          </a:lstStyle>
          <a:p>
            <a:pPr lvl="0"/>
            <a:r>
              <a:rPr lang="en-US" dirty="0"/>
              <a:t>Edit Master</a:t>
            </a:r>
          </a:p>
        </p:txBody>
      </p:sp>
    </p:spTree>
    <p:extLst>
      <p:ext uri="{BB962C8B-B14F-4D97-AF65-F5344CB8AC3E}">
        <p14:creationId xmlns:p14="http://schemas.microsoft.com/office/powerpoint/2010/main" val="17737128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DD0BB-5BB9-499F-9D32-D80120F2E771}"/>
              </a:ext>
            </a:extLst>
          </p:cNvPr>
          <p:cNvSpPr>
            <a:spLocks noGrp="1"/>
          </p:cNvSpPr>
          <p:nvPr>
            <p:ph type="title"/>
          </p:nvPr>
        </p:nvSpPr>
        <p:spPr>
          <a:xfrm>
            <a:off x="619125" y="745648"/>
            <a:ext cx="7886700" cy="516704"/>
          </a:xfrm>
        </p:spPr>
        <p:txBody>
          <a:bodyPr>
            <a:normAutofit/>
          </a:bodyPr>
          <a:lstStyle>
            <a:lvl1pPr>
              <a:defRPr sz="2400" b="1">
                <a:solidFill>
                  <a:schemeClr val="tx1">
                    <a:lumMod val="65000"/>
                    <a:lumOff val="35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0438FBBB-3373-4884-A82D-2AD149F8816E}"/>
              </a:ext>
            </a:extLst>
          </p:cNvPr>
          <p:cNvSpPr>
            <a:spLocks noGrp="1"/>
          </p:cNvSpPr>
          <p:nvPr>
            <p:ph idx="1"/>
          </p:nvPr>
        </p:nvSpPr>
        <p:spPr/>
        <p:txBody>
          <a:bodyPr>
            <a:normAutofit/>
          </a:bodyPr>
          <a:lstStyle>
            <a:lvl1pPr>
              <a:defRPr sz="2400">
                <a:solidFill>
                  <a:schemeClr val="tx1">
                    <a:lumMod val="65000"/>
                    <a:lumOff val="35000"/>
                  </a:schemeClr>
                </a:solidFill>
              </a:defRPr>
            </a:lvl1pPr>
            <a:lvl2pPr>
              <a:defRPr sz="2000">
                <a:solidFill>
                  <a:schemeClr val="tx1">
                    <a:lumMod val="65000"/>
                    <a:lumOff val="35000"/>
                  </a:schemeClr>
                </a:solidFill>
              </a:defRPr>
            </a:lvl2pPr>
            <a:lvl3pPr>
              <a:defRPr sz="1800">
                <a:solidFill>
                  <a:schemeClr val="tx1">
                    <a:lumMod val="65000"/>
                    <a:lumOff val="35000"/>
                  </a:schemeClr>
                </a:solidFill>
              </a:defRPr>
            </a:lvl3pPr>
            <a:lvl4pPr>
              <a:defRPr sz="1600">
                <a:solidFill>
                  <a:schemeClr val="tx1">
                    <a:lumMod val="65000"/>
                    <a:lumOff val="35000"/>
                  </a:schemeClr>
                </a:solidFill>
              </a:defRPr>
            </a:lvl4pPr>
            <a:lvl5pPr>
              <a:defRPr sz="1600">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7D35C-5C4E-4A36-BF54-E898D9DD4B3C}"/>
              </a:ext>
            </a:extLst>
          </p:cNvPr>
          <p:cNvSpPr>
            <a:spLocks noGrp="1"/>
          </p:cNvSpPr>
          <p:nvPr>
            <p:ph type="dt" sz="half" idx="10"/>
          </p:nvPr>
        </p:nvSpPr>
        <p:spPr>
          <a:xfrm>
            <a:off x="2021439" y="6356987"/>
            <a:ext cx="2057400" cy="363854"/>
          </a:xfrm>
          <a:prstGeom prst="rect">
            <a:avLst/>
          </a:prstGeom>
        </p:spPr>
        <p:txBody>
          <a:bodyPr/>
          <a:lstStyle/>
          <a:p>
            <a:fld id="{3E14B88A-1C47-45D7-9DA7-B181E36E1E20}" type="datetimeFigureOut">
              <a:rPr lang="en-US" smtClean="0"/>
              <a:t>4/23/2021</a:t>
            </a:fld>
            <a:endParaRPr lang="en-US"/>
          </a:p>
        </p:txBody>
      </p:sp>
      <p:sp>
        <p:nvSpPr>
          <p:cNvPr id="5" name="Footer Placeholder 4">
            <a:extLst>
              <a:ext uri="{FF2B5EF4-FFF2-40B4-BE49-F238E27FC236}">
                <a16:creationId xmlns:a16="http://schemas.microsoft.com/office/drawing/2014/main" id="{8F172249-18D1-4272-99FA-D7FF1678D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B2E346-5993-4ACA-A40F-CF19DAD0342C}"/>
              </a:ext>
            </a:extLst>
          </p:cNvPr>
          <p:cNvSpPr>
            <a:spLocks noGrp="1"/>
          </p:cNvSpPr>
          <p:nvPr>
            <p:ph type="sldNum" sz="quarter" idx="12"/>
          </p:nvPr>
        </p:nvSpPr>
        <p:spPr/>
        <p:txBody>
          <a:bodyPr/>
          <a:lstStyle/>
          <a:p>
            <a:fld id="{8AF20BD9-FDCE-4520-81EB-ADA3A73B4CC2}" type="slidenum">
              <a:rPr lang="en-US" smtClean="0"/>
              <a:t>‹#›</a:t>
            </a:fld>
            <a:endParaRPr lang="en-US"/>
          </a:p>
        </p:txBody>
      </p:sp>
      <p:sp>
        <p:nvSpPr>
          <p:cNvPr id="8" name="Text Placeholder 7">
            <a:extLst>
              <a:ext uri="{FF2B5EF4-FFF2-40B4-BE49-F238E27FC236}">
                <a16:creationId xmlns:a16="http://schemas.microsoft.com/office/drawing/2014/main" id="{11A159B0-6934-466F-9837-C611AC599C30}"/>
              </a:ext>
            </a:extLst>
          </p:cNvPr>
          <p:cNvSpPr>
            <a:spLocks noGrp="1"/>
          </p:cNvSpPr>
          <p:nvPr>
            <p:ph type="body" sz="quarter" idx="13"/>
          </p:nvPr>
        </p:nvSpPr>
        <p:spPr>
          <a:xfrm>
            <a:off x="635551" y="480061"/>
            <a:ext cx="4536525" cy="428626"/>
          </a:xfrm>
        </p:spPr>
        <p:txBody>
          <a:bodyPr>
            <a:noAutofit/>
          </a:bodyPr>
          <a:lstStyle>
            <a:lvl1pPr marL="0" indent="0">
              <a:buNone/>
              <a:defRPr sz="1200" b="0" i="0">
                <a:solidFill>
                  <a:srgbClr val="6B9D3D"/>
                </a:solidFill>
                <a:latin typeface="Helvetica Regular" pitchFamily="2" charset="0"/>
              </a:defRPr>
            </a:lvl1pPr>
            <a:lvl2pPr marL="457177" indent="0">
              <a:buNone/>
              <a:defRPr/>
            </a:lvl2pPr>
            <a:lvl3pPr marL="914355" indent="0">
              <a:buNone/>
              <a:defRPr/>
            </a:lvl3pPr>
            <a:lvl4pPr marL="1371530" indent="0">
              <a:buNone/>
              <a:defRPr/>
            </a:lvl4pPr>
            <a:lvl5pPr marL="1828707" indent="0">
              <a:buNone/>
              <a:defRPr/>
            </a:lvl5pPr>
          </a:lstStyle>
          <a:p>
            <a:pPr lvl="0"/>
            <a:r>
              <a:rPr lang="en-US" dirty="0"/>
              <a:t>Edit Master</a:t>
            </a:r>
          </a:p>
        </p:txBody>
      </p:sp>
    </p:spTree>
    <p:extLst>
      <p:ext uri="{BB962C8B-B14F-4D97-AF65-F5344CB8AC3E}">
        <p14:creationId xmlns:p14="http://schemas.microsoft.com/office/powerpoint/2010/main" val="221606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Click to edit Master title style</a:t>
            </a:r>
            <a:endParaRPr lang="zh-TW" altLang="en-US" dirty="0"/>
          </a:p>
        </p:txBody>
      </p:sp>
      <p:sp>
        <p:nvSpPr>
          <p:cNvPr id="3" name="Content Placeholder 2"/>
          <p:cNvSpPr>
            <a:spLocks noGrp="1"/>
          </p:cNvSpPr>
          <p:nvPr>
            <p:ph idx="1"/>
          </p:nvPr>
        </p:nvSpPr>
        <p:spPr/>
        <p:txBody>
          <a:bodyPr>
            <a:normAutofit/>
          </a:bodyPr>
          <a:lstStyle>
            <a:lvl1pPr>
              <a:lnSpc>
                <a:spcPct val="150000"/>
              </a:lnSpc>
              <a:buSzPct val="100000"/>
              <a:buFont typeface="Wingdings 2" pitchFamily="18" charset="2"/>
              <a:buChar char="¡"/>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84C4389F-C8D5-42D8-BCAE-FBCFA453FE6F}"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arge Image with Small 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altLang="zh-TW"/>
              <a:t>Click to edit Master title style</a:t>
            </a:r>
            <a:endParaRPr lang="zh-TW" altLang="en-US" dirty="0"/>
          </a:p>
        </p:txBody>
      </p:sp>
      <p:sp>
        <p:nvSpPr>
          <p:cNvPr id="3" name="Content Placeholder 2"/>
          <p:cNvSpPr>
            <a:spLocks noGrp="1"/>
          </p:cNvSpPr>
          <p:nvPr>
            <p:ph idx="1"/>
          </p:nvPr>
        </p:nvSpPr>
        <p:spPr>
          <a:xfrm>
            <a:off x="457200" y="838201"/>
            <a:ext cx="8229600" cy="5029200"/>
          </a:xfrm>
        </p:spPr>
        <p:txBody>
          <a:bodyPr>
            <a:normAutofit/>
          </a:bodyPr>
          <a:lstStyle>
            <a:lvl1pPr>
              <a:lnSpc>
                <a:spcPct val="150000"/>
              </a:lnSpc>
              <a:buSzPct val="100000"/>
              <a:buFont typeface="Wingdings 2" pitchFamily="18" charset="2"/>
              <a:buChar char="¡"/>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2DA47A72-E6A5-42F8-8032-86ECBEEFB9D4}"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Case)">
    <p:spTree>
      <p:nvGrpSpPr>
        <p:cNvPr id="1" name=""/>
        <p:cNvGrpSpPr/>
        <p:nvPr/>
      </p:nvGrpSpPr>
      <p:grpSpPr>
        <a:xfrm>
          <a:off x="0" y="0"/>
          <a:ext cx="0" cy="0"/>
          <a:chOff x="0" y="0"/>
          <a:chExt cx="0" cy="0"/>
        </a:xfrm>
      </p:grpSpPr>
      <p:sp>
        <p:nvSpPr>
          <p:cNvPr id="4" name="Rectangle 3"/>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idx="1"/>
          </p:nvPr>
        </p:nvSpPr>
        <p:spPr>
          <a:xfrm>
            <a:off x="457200" y="1600201"/>
            <a:ext cx="8229600" cy="4343400"/>
          </a:xfrm>
        </p:spPr>
        <p:txBody>
          <a:bodyPr>
            <a:normAutofit/>
          </a:bodyPr>
          <a:lstStyle>
            <a:lvl1pPr>
              <a:lnSpc>
                <a:spcPct val="150000"/>
              </a:lnSpc>
              <a:defRPr sz="20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5" name="Slide Number Placeholder 5"/>
          <p:cNvSpPr>
            <a:spLocks noGrp="1"/>
          </p:cNvSpPr>
          <p:nvPr>
            <p:ph type="sldNum" sz="quarter" idx="10"/>
          </p:nvPr>
        </p:nvSpPr>
        <p:spPr/>
        <p:txBody>
          <a:bodyPr/>
          <a:lstStyle>
            <a:lvl1pPr eaLnBrk="0" hangingPunct="0">
              <a:defRPr>
                <a:ea typeface="新細明體" pitchFamily="18" charset="-120"/>
              </a:defRPr>
            </a:lvl1pPr>
          </a:lstStyle>
          <a:p>
            <a:pPr>
              <a:defRPr/>
            </a:pPr>
            <a:fld id="{2DA47A72-E6A5-42F8-8032-86ECBEEFB9D4}"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ea typeface="新細明體" pitchFamily="18" charset="-120"/>
              </a:defRPr>
            </a:lvl1pPr>
          </a:lstStyle>
          <a:p>
            <a:pPr>
              <a:defRPr/>
            </a:pPr>
            <a:endParaRPr lang="en-US" altLang="en-US" dirty="0"/>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97040"/>
          </a:xfrm>
        </p:spPr>
        <p:txBody>
          <a:bodyPr>
            <a:normAutofit/>
          </a:bodyPr>
          <a:lstStyle>
            <a:lvl1pPr>
              <a:defRPr sz="2000"/>
            </a:lvl1pPr>
          </a:lstStyle>
          <a:p>
            <a:r>
              <a:rPr lang="en-US" altLang="zh-TW"/>
              <a:t>Click to edit Master title style</a:t>
            </a:r>
            <a:endParaRPr lang="zh-TW" altLang="en-US" dirty="0"/>
          </a:p>
        </p:txBody>
      </p:sp>
      <p:sp>
        <p:nvSpPr>
          <p:cNvPr id="3" name="Content Placeholder 2"/>
          <p:cNvSpPr>
            <a:spLocks noGrp="1"/>
          </p:cNvSpPr>
          <p:nvPr>
            <p:ph idx="1"/>
          </p:nvPr>
        </p:nvSpPr>
        <p:spPr>
          <a:xfrm>
            <a:off x="457200" y="2214554"/>
            <a:ext cx="8229600" cy="3911609"/>
          </a:xfrm>
        </p:spPr>
        <p:txBody>
          <a:bodyPr>
            <a:normAutofit/>
          </a:bodyPr>
          <a:lstStyle>
            <a:lvl1pPr>
              <a:lnSpc>
                <a:spcPct val="150000"/>
              </a:lnSpc>
              <a:defRPr sz="2000" i="1"/>
            </a:lvl1pPr>
            <a:lvl2pPr>
              <a:lnSpc>
                <a:spcPct val="150000"/>
              </a:lnSpc>
              <a:defRPr sz="1800" i="1"/>
            </a:lvl2pPr>
            <a:lvl3pPr>
              <a:lnSpc>
                <a:spcPct val="150000"/>
              </a:lnSpc>
              <a:defRPr sz="1600" i="1"/>
            </a:lvl3pPr>
            <a:lvl4pPr>
              <a:lnSpc>
                <a:spcPct val="150000"/>
              </a:lnSpc>
              <a:defRPr sz="1400" i="1"/>
            </a:lvl4pPr>
            <a:lvl5pPr>
              <a:lnSpc>
                <a:spcPct val="150000"/>
              </a:lnSpc>
              <a:defRPr sz="1400" i="1"/>
            </a:lvl5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Slide Number Placeholder 5"/>
          <p:cNvSpPr>
            <a:spLocks noGrp="1"/>
          </p:cNvSpPr>
          <p:nvPr>
            <p:ph type="sldNum" sz="quarter" idx="10"/>
          </p:nvPr>
        </p:nvSpPr>
        <p:spPr/>
        <p:txBody>
          <a:bodyPr/>
          <a:lstStyle>
            <a:lvl1pPr eaLnBrk="0" hangingPunct="0">
              <a:defRPr b="1"/>
            </a:lvl1pPr>
          </a:lstStyle>
          <a:p>
            <a:pPr>
              <a:defRPr/>
            </a:pPr>
            <a:fld id="{2DA47A72-E6A5-42F8-8032-86ECBEEFB9D4}"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TW"/>
              <a:t>Click to edit Master title style</a:t>
            </a:r>
            <a:endParaRPr lang="zh-TW"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a:t>Click to edit Master text styles</a:t>
            </a:r>
          </a:p>
        </p:txBody>
      </p:sp>
      <p:sp>
        <p:nvSpPr>
          <p:cNvPr id="4" name="Slide Number Placeholder 5"/>
          <p:cNvSpPr>
            <a:spLocks noGrp="1"/>
          </p:cNvSpPr>
          <p:nvPr>
            <p:ph type="sldNum" sz="quarter" idx="10"/>
          </p:nvPr>
        </p:nvSpPr>
        <p:spPr/>
        <p:txBody>
          <a:bodyPr/>
          <a:lstStyle>
            <a:lvl1pPr eaLnBrk="0" hangingPunct="0">
              <a:defRPr b="1"/>
            </a:lvl1pPr>
          </a:lstStyle>
          <a:p>
            <a:pPr>
              <a:defRPr/>
            </a:pPr>
            <a:fld id="{30D7E502-AA53-4410-840F-1E75828D495D}" type="slidenum">
              <a:rPr lang="en-US" altLang="en-US" smtClean="0"/>
              <a:pPr>
                <a:defRPr/>
              </a:pPr>
              <a:t>‹#›</a:t>
            </a:fld>
            <a:endParaRPr lang="en-US" altLang="en-US"/>
          </a:p>
        </p:txBody>
      </p:sp>
      <p:sp>
        <p:nvSpPr>
          <p:cNvPr id="5"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sz="half" idx="1"/>
          </p:nvPr>
        </p:nvSpPr>
        <p:spPr>
          <a:xfrm>
            <a:off x="457200" y="1600200"/>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Content Placeholder 3"/>
          <p:cNvSpPr>
            <a:spLocks noGrp="1"/>
          </p:cNvSpPr>
          <p:nvPr>
            <p:ph sz="half" idx="2"/>
          </p:nvPr>
        </p:nvSpPr>
        <p:spPr>
          <a:xfrm>
            <a:off x="4648200" y="1600200"/>
            <a:ext cx="4038600" cy="452596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Slide Number Placeholder 5"/>
          <p:cNvSpPr>
            <a:spLocks noGrp="1"/>
          </p:cNvSpPr>
          <p:nvPr>
            <p:ph type="sldNum" sz="quarter" idx="10"/>
          </p:nvPr>
        </p:nvSpPr>
        <p:spPr/>
        <p:txBody>
          <a:bodyPr/>
          <a:lstStyle>
            <a:lvl1pPr eaLnBrk="0" hangingPunct="0">
              <a:defRPr b="1"/>
            </a:lvl1pPr>
          </a:lstStyle>
          <a:p>
            <a:pPr>
              <a:defRPr/>
            </a:pPr>
            <a:fld id="{5DDAA9ED-091F-4B04-A751-50D8DACAD235}" type="slidenum">
              <a:rPr lang="en-US" altLang="en-US" smtClean="0"/>
              <a:pPr>
                <a:defRPr/>
              </a:pPr>
              <a:t>‹#›</a:t>
            </a:fld>
            <a:endParaRPr lang="en-US" altLang="en-US"/>
          </a:p>
        </p:txBody>
      </p:sp>
      <p:sp>
        <p:nvSpPr>
          <p:cNvPr id="6"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1_Two Content (Case)">
    <p:spTree>
      <p:nvGrpSpPr>
        <p:cNvPr id="1" name=""/>
        <p:cNvGrpSpPr/>
        <p:nvPr/>
      </p:nvGrpSpPr>
      <p:grpSpPr>
        <a:xfrm>
          <a:off x="0" y="0"/>
          <a:ext cx="0" cy="0"/>
          <a:chOff x="0" y="0"/>
          <a:chExt cx="0" cy="0"/>
        </a:xfrm>
      </p:grpSpPr>
      <p:sp>
        <p:nvSpPr>
          <p:cNvPr id="5" name="Rectangle 4"/>
          <p:cNvSpPr/>
          <p:nvPr/>
        </p:nvSpPr>
        <p:spPr>
          <a:xfrm>
            <a:off x="142875" y="142875"/>
            <a:ext cx="8858250" cy="5929313"/>
          </a:xfrm>
          <a:prstGeom prst="rect">
            <a:avLst/>
          </a:prstGeom>
          <a:no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solidFill>
                <a:prstClr val="white"/>
              </a:solidFill>
            </a:endParaRPr>
          </a:p>
        </p:txBody>
      </p:sp>
      <p:sp>
        <p:nvSpPr>
          <p:cNvPr id="2" name="Title 1"/>
          <p:cNvSpPr>
            <a:spLocks noGrp="1"/>
          </p:cNvSpPr>
          <p:nvPr>
            <p:ph type="title"/>
          </p:nvPr>
        </p:nvSpPr>
        <p:spPr/>
        <p:txBody>
          <a:bodyPr/>
          <a:lstStyle/>
          <a:p>
            <a:r>
              <a:rPr lang="en-US" altLang="zh-TW"/>
              <a:t>Click to edit Master title style</a:t>
            </a:r>
            <a:endParaRPr lang="zh-TW" altLang="en-US"/>
          </a:p>
        </p:txBody>
      </p:sp>
      <p:sp>
        <p:nvSpPr>
          <p:cNvPr id="3" name="Content Placeholder 2"/>
          <p:cNvSpPr>
            <a:spLocks noGrp="1"/>
          </p:cNvSpPr>
          <p:nvPr>
            <p:ph sz="half" idx="1"/>
          </p:nvPr>
        </p:nvSpPr>
        <p:spPr>
          <a:xfrm>
            <a:off x="457200" y="1600201"/>
            <a:ext cx="4038600" cy="43434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dirty="0"/>
          </a:p>
        </p:txBody>
      </p:sp>
      <p:sp>
        <p:nvSpPr>
          <p:cNvPr id="4" name="Content Placeholder 3"/>
          <p:cNvSpPr>
            <a:spLocks noGrp="1"/>
          </p:cNvSpPr>
          <p:nvPr>
            <p:ph sz="half" idx="2"/>
          </p:nvPr>
        </p:nvSpPr>
        <p:spPr>
          <a:xfrm>
            <a:off x="4648200" y="1600201"/>
            <a:ext cx="4038600" cy="4343400"/>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Slide Number Placeholder 5"/>
          <p:cNvSpPr>
            <a:spLocks noGrp="1"/>
          </p:cNvSpPr>
          <p:nvPr>
            <p:ph type="sldNum" sz="quarter" idx="10"/>
          </p:nvPr>
        </p:nvSpPr>
        <p:spPr/>
        <p:txBody>
          <a:bodyPr/>
          <a:lstStyle>
            <a:lvl1pPr eaLnBrk="0" hangingPunct="0">
              <a:defRPr b="1"/>
            </a:lvl1pPr>
          </a:lstStyle>
          <a:p>
            <a:pPr>
              <a:defRPr/>
            </a:pPr>
            <a:fld id="{2DA47A72-E6A5-42F8-8032-86ECBEEFB9D4}" type="slidenum">
              <a:rPr lang="en-US" altLang="en-US" smtClean="0"/>
              <a:pPr>
                <a:defRPr/>
              </a:pPr>
              <a:t>‹#›</a:t>
            </a:fld>
            <a:endParaRPr lang="en-US" altLang="en-US"/>
          </a:p>
        </p:txBody>
      </p:sp>
      <p:sp>
        <p:nvSpPr>
          <p:cNvPr id="7" name="Footer Placeholder 4"/>
          <p:cNvSpPr>
            <a:spLocks noGrp="1"/>
          </p:cNvSpPr>
          <p:nvPr>
            <p:ph type="ftr" sz="quarter" idx="11"/>
          </p:nvPr>
        </p:nvSpPr>
        <p:spPr/>
        <p:txBody>
          <a:bodyPr/>
          <a:lstStyle>
            <a:lvl1pPr eaLnBrk="0" hangingPunct="0">
              <a:defRPr dirty="0"/>
            </a:lvl1pPr>
          </a:lstStyle>
          <a:p>
            <a:pPr>
              <a:defRPr/>
            </a:pPr>
            <a:endParaRPr lang="en-US" altLang="en-US" dirty="0"/>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074" name="Picture 2" descr="C:\Users\Wolfgang\Documents\EdPres\HKUST Master Slide Banner dark and transparent copy.gif"/>
          <p:cNvPicPr>
            <a:picLocks noChangeAspect="1" noChangeArrowheads="1"/>
          </p:cNvPicPr>
          <p:nvPr/>
        </p:nvPicPr>
        <p:blipFill>
          <a:blip r:embed="rId29" cstate="print"/>
          <a:srcRect r="6250"/>
          <a:stretch>
            <a:fillRect/>
          </a:stretch>
        </p:blipFill>
        <p:spPr bwMode="auto">
          <a:xfrm>
            <a:off x="0" y="6172200"/>
            <a:ext cx="9144000" cy="685800"/>
          </a:xfrm>
          <a:prstGeom prst="rect">
            <a:avLst/>
          </a:prstGeom>
          <a:noFill/>
          <a:ln w="9525">
            <a:noFill/>
            <a:miter lim="800000"/>
            <a:headEnd/>
            <a:tailEnd/>
          </a:ln>
        </p:spPr>
      </p:pic>
      <p:pic>
        <p:nvPicPr>
          <p:cNvPr id="3075" name="Picture 2" descr="C:\Users\Wolfgang\Documents\EdPres\HKUST Master Slide Banner dark and transparent copy.gif"/>
          <p:cNvPicPr>
            <a:picLocks noChangeAspect="1" noChangeArrowheads="1"/>
          </p:cNvPicPr>
          <p:nvPr/>
        </p:nvPicPr>
        <p:blipFill>
          <a:blip r:embed="rId29" cstate="print"/>
          <a:srcRect r="6250"/>
          <a:stretch>
            <a:fillRect/>
          </a:stretch>
        </p:blipFill>
        <p:spPr bwMode="auto">
          <a:xfrm>
            <a:off x="0" y="6172200"/>
            <a:ext cx="9144000" cy="685800"/>
          </a:xfrm>
          <a:prstGeom prst="rect">
            <a:avLst/>
          </a:prstGeom>
          <a:noFill/>
          <a:ln w="9525">
            <a:noFill/>
            <a:miter lim="800000"/>
            <a:headEnd/>
            <a:tailEnd/>
          </a:ln>
        </p:spPr>
      </p:pic>
      <p:sp>
        <p:nvSpPr>
          <p:cNvPr id="307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dirty="0"/>
              <a:t>Click to edit Master title style</a:t>
            </a:r>
            <a:endParaRPr lang="zh-TW" altLang="en-US" dirty="0"/>
          </a:p>
        </p:txBody>
      </p:sp>
      <p:sp>
        <p:nvSpPr>
          <p:cNvPr id="307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Slide Number Placeholder 5"/>
          <p:cNvSpPr>
            <a:spLocks noGrp="1"/>
          </p:cNvSpPr>
          <p:nvPr>
            <p:ph type="sldNum" sz="quarter" idx="4"/>
          </p:nvPr>
        </p:nvSpPr>
        <p:spPr>
          <a:xfrm>
            <a:off x="8239125" y="6586538"/>
            <a:ext cx="919163" cy="29368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0">
                <a:solidFill>
                  <a:srgbClr val="002060"/>
                </a:solidFill>
                <a:latin typeface="Calibri" pitchFamily="34" charset="0"/>
              </a:defRPr>
            </a:lvl1pPr>
          </a:lstStyle>
          <a:p>
            <a:pPr>
              <a:defRPr/>
            </a:pPr>
            <a:fld id="{2DA47A72-E6A5-42F8-8032-86ECBEEFB9D4}" type="slidenum">
              <a:rPr lang="en-US" altLang="en-US" smtClean="0"/>
              <a:pPr>
                <a:defRPr/>
              </a:pPr>
              <a:t>‹#›</a:t>
            </a:fld>
            <a:endParaRPr lang="en-US" altLang="en-US"/>
          </a:p>
        </p:txBody>
      </p:sp>
      <p:sp>
        <p:nvSpPr>
          <p:cNvPr id="10" name="Footer Placeholder 4"/>
          <p:cNvSpPr txBox="1">
            <a:spLocks/>
          </p:cNvSpPr>
          <p:nvPr/>
        </p:nvSpPr>
        <p:spPr>
          <a:xfrm>
            <a:off x="2000250" y="6542088"/>
            <a:ext cx="5929313" cy="357187"/>
          </a:xfrm>
          <a:prstGeom prst="rect">
            <a:avLst/>
          </a:prstGeom>
        </p:spPr>
        <p:txBody>
          <a:bodyPr anchor="ctr"/>
          <a:lstStyle/>
          <a:p>
            <a:pPr algn="ctr">
              <a:defRPr/>
            </a:pPr>
            <a:r>
              <a:rPr lang="en-US" altLang="zh-TW" sz="1200" dirty="0">
                <a:solidFill>
                  <a:srgbClr val="002060"/>
                </a:solidFill>
                <a:latin typeface="Calibri" pitchFamily="34" charset="0"/>
              </a:rPr>
              <a:t>© Prof Veronique Lafon-Vinais – All Rights Reserved</a:t>
            </a:r>
            <a:r>
              <a:rPr lang="en-US" altLang="zh-TW" sz="1200" b="1" dirty="0">
                <a:solidFill>
                  <a:srgbClr val="002060"/>
                </a:solidFill>
                <a:latin typeface="Calibri" pitchFamily="34" charset="0"/>
              </a:rPr>
              <a:t> </a:t>
            </a:r>
            <a:endParaRPr lang="zh-TW" altLang="en-US" sz="1200" b="1" dirty="0">
              <a:solidFill>
                <a:srgbClr val="002060"/>
              </a:solidFill>
              <a:latin typeface="Calibri" pitchFamily="34" charset="0"/>
            </a:endParaRPr>
          </a:p>
        </p:txBody>
      </p:sp>
      <p:sp>
        <p:nvSpPr>
          <p:cNvPr id="5" name="Footer Placeholder 4"/>
          <p:cNvSpPr>
            <a:spLocks noGrp="1"/>
          </p:cNvSpPr>
          <p:nvPr>
            <p:ph type="ftr" sz="quarter" idx="3"/>
          </p:nvPr>
        </p:nvSpPr>
        <p:spPr>
          <a:xfrm>
            <a:off x="1989138" y="6143625"/>
            <a:ext cx="7154862" cy="427038"/>
          </a:xfrm>
          <a:prstGeom prst="rect">
            <a:avLst/>
          </a:prstGeom>
        </p:spPr>
        <p:txBody>
          <a:bodyPr vert="horz" wrap="square" lIns="91440" tIns="45720" rIns="91440" bIns="45720" numCol="1" anchor="ctr" anchorCtr="0" compatLnSpc="1">
            <a:prstTxWarp prst="textNoShape">
              <a:avLst/>
            </a:prstTxWarp>
          </a:bodyPr>
          <a:lstStyle>
            <a:lvl1pPr eaLnBrk="1" hangingPunct="1">
              <a:defRPr sz="2000" b="1" dirty="0">
                <a:solidFill>
                  <a:srgbClr val="002060"/>
                </a:solidFill>
                <a:latin typeface="Calibri" pitchFamily="34" charset="0"/>
              </a:defRPr>
            </a:lvl1pPr>
          </a:lstStyle>
          <a:p>
            <a:pPr>
              <a:defRPr/>
            </a:pPr>
            <a:endParaRPr lang="en-US" altLang="en-US" dirty="0"/>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3" r:id="rId22"/>
    <p:sldLayoutId id="2147483754" r:id="rId23"/>
    <p:sldLayoutId id="2147483755" r:id="rId24"/>
    <p:sldLayoutId id="2147483756" r:id="rId25"/>
    <p:sldLayoutId id="2147483757" r:id="rId26"/>
    <p:sldLayoutId id="2147483758" r:id="rId27"/>
  </p:sldLayoutIdLst>
  <p:hf hdr="0"/>
  <p:txStyles>
    <p:titleStyle>
      <a:lvl1pPr algn="l" rtl="0" eaLnBrk="1" fontAlgn="base" hangingPunct="1">
        <a:spcBef>
          <a:spcPct val="0"/>
        </a:spcBef>
        <a:spcAft>
          <a:spcPct val="0"/>
        </a:spcAft>
        <a:defRPr sz="3200" b="1" kern="1200">
          <a:solidFill>
            <a:srgbClr val="17375E"/>
          </a:solidFill>
          <a:latin typeface="+mj-lt"/>
          <a:ea typeface="新細明體" charset="-120"/>
          <a:cs typeface="+mj-cs"/>
        </a:defRPr>
      </a:lvl1pPr>
      <a:lvl2pPr algn="l" rtl="0" eaLnBrk="1" fontAlgn="base" hangingPunct="1">
        <a:spcBef>
          <a:spcPct val="0"/>
        </a:spcBef>
        <a:spcAft>
          <a:spcPct val="0"/>
        </a:spcAft>
        <a:defRPr sz="4000" b="1">
          <a:solidFill>
            <a:srgbClr val="17375E"/>
          </a:solidFill>
          <a:latin typeface="Calibri" pitchFamily="34" charset="0"/>
          <a:ea typeface="新細明體" charset="-120"/>
        </a:defRPr>
      </a:lvl2pPr>
      <a:lvl3pPr algn="l" rtl="0" eaLnBrk="1" fontAlgn="base" hangingPunct="1">
        <a:spcBef>
          <a:spcPct val="0"/>
        </a:spcBef>
        <a:spcAft>
          <a:spcPct val="0"/>
        </a:spcAft>
        <a:defRPr sz="4000" b="1">
          <a:solidFill>
            <a:srgbClr val="17375E"/>
          </a:solidFill>
          <a:latin typeface="Calibri" pitchFamily="34" charset="0"/>
          <a:ea typeface="新細明體" charset="-120"/>
        </a:defRPr>
      </a:lvl3pPr>
      <a:lvl4pPr algn="l" rtl="0" eaLnBrk="1" fontAlgn="base" hangingPunct="1">
        <a:spcBef>
          <a:spcPct val="0"/>
        </a:spcBef>
        <a:spcAft>
          <a:spcPct val="0"/>
        </a:spcAft>
        <a:defRPr sz="4000" b="1">
          <a:solidFill>
            <a:srgbClr val="17375E"/>
          </a:solidFill>
          <a:latin typeface="Calibri" pitchFamily="34" charset="0"/>
          <a:ea typeface="新細明體" charset="-120"/>
        </a:defRPr>
      </a:lvl4pPr>
      <a:lvl5pPr algn="l" rtl="0" eaLnBrk="1" fontAlgn="base" hangingPunct="1">
        <a:spcBef>
          <a:spcPct val="0"/>
        </a:spcBef>
        <a:spcAft>
          <a:spcPct val="0"/>
        </a:spcAft>
        <a:defRPr sz="4000" b="1">
          <a:solidFill>
            <a:srgbClr val="17375E"/>
          </a:solidFill>
          <a:latin typeface="Calibri" pitchFamily="34" charset="0"/>
          <a:ea typeface="新細明體" charset="-120"/>
        </a:defRPr>
      </a:lvl5pPr>
      <a:lvl6pPr marL="457200" algn="l" rtl="0" eaLnBrk="1" fontAlgn="base" hangingPunct="1">
        <a:spcBef>
          <a:spcPct val="0"/>
        </a:spcBef>
        <a:spcAft>
          <a:spcPct val="0"/>
        </a:spcAft>
        <a:defRPr sz="4000" b="1">
          <a:solidFill>
            <a:schemeClr val="tx1"/>
          </a:solidFill>
          <a:latin typeface="Calibri" pitchFamily="34" charset="0"/>
          <a:ea typeface="新細明體" charset="-120"/>
        </a:defRPr>
      </a:lvl6pPr>
      <a:lvl7pPr marL="914400" algn="l" rtl="0" eaLnBrk="1" fontAlgn="base" hangingPunct="1">
        <a:spcBef>
          <a:spcPct val="0"/>
        </a:spcBef>
        <a:spcAft>
          <a:spcPct val="0"/>
        </a:spcAft>
        <a:defRPr sz="4000" b="1">
          <a:solidFill>
            <a:schemeClr val="tx1"/>
          </a:solidFill>
          <a:latin typeface="Calibri" pitchFamily="34" charset="0"/>
          <a:ea typeface="新細明體" charset="-120"/>
        </a:defRPr>
      </a:lvl7pPr>
      <a:lvl8pPr marL="1371600" algn="l" rtl="0" eaLnBrk="1" fontAlgn="base" hangingPunct="1">
        <a:spcBef>
          <a:spcPct val="0"/>
        </a:spcBef>
        <a:spcAft>
          <a:spcPct val="0"/>
        </a:spcAft>
        <a:defRPr sz="4000" b="1">
          <a:solidFill>
            <a:schemeClr val="tx1"/>
          </a:solidFill>
          <a:latin typeface="Calibri" pitchFamily="34" charset="0"/>
          <a:ea typeface="新細明體" charset="-120"/>
        </a:defRPr>
      </a:lvl8pPr>
      <a:lvl9pPr marL="1828800" algn="l" rtl="0" eaLnBrk="1" fontAlgn="base" hangingPunct="1">
        <a:spcBef>
          <a:spcPct val="0"/>
        </a:spcBef>
        <a:spcAft>
          <a:spcPct val="0"/>
        </a:spcAft>
        <a:defRPr sz="4000" b="1">
          <a:solidFill>
            <a:schemeClr val="tx1"/>
          </a:solidFill>
          <a:latin typeface="Calibri" pitchFamily="34" charset="0"/>
          <a:ea typeface="新細明體" charset="-120"/>
        </a:defRPr>
      </a:lvl9pPr>
    </p:titleStyle>
    <p:bodyStyle>
      <a:lvl1pPr marL="342900" indent="-342900" algn="l" rtl="0" eaLnBrk="1" fontAlgn="base" hangingPunct="1">
        <a:lnSpc>
          <a:spcPct val="150000"/>
        </a:lnSpc>
        <a:spcBef>
          <a:spcPct val="20000"/>
        </a:spcBef>
        <a:spcAft>
          <a:spcPct val="0"/>
        </a:spcAft>
        <a:buClr>
          <a:srgbClr val="953735"/>
        </a:buClr>
        <a:buSzPct val="100000"/>
        <a:buFont typeface="Wingdings 2" pitchFamily="18" charset="2"/>
        <a:buChar char="¡"/>
        <a:defRPr sz="2000" kern="1200">
          <a:solidFill>
            <a:schemeClr val="tx1"/>
          </a:solidFill>
          <a:latin typeface="+mn-lt"/>
          <a:ea typeface="新細明體" charset="-120"/>
          <a:cs typeface="+mn-cs"/>
        </a:defRPr>
      </a:lvl1pPr>
      <a:lvl2pPr marL="742950" indent="-285750" algn="l" rtl="0" eaLnBrk="1" fontAlgn="base" hangingPunct="1">
        <a:lnSpc>
          <a:spcPct val="150000"/>
        </a:lnSpc>
        <a:spcBef>
          <a:spcPct val="20000"/>
        </a:spcBef>
        <a:spcAft>
          <a:spcPct val="0"/>
        </a:spcAft>
        <a:buClr>
          <a:srgbClr val="953735"/>
        </a:buClr>
        <a:buFont typeface="Arial" charset="0"/>
        <a:buChar char="–"/>
        <a:defRPr kern="1200">
          <a:solidFill>
            <a:schemeClr val="tx1"/>
          </a:solidFill>
          <a:latin typeface="+mn-lt"/>
          <a:ea typeface="新細明體" charset="-120"/>
          <a:cs typeface="+mn-cs"/>
        </a:defRPr>
      </a:lvl2pPr>
      <a:lvl3pPr marL="1143000" indent="-228600" algn="l" rtl="0" eaLnBrk="1" fontAlgn="base" hangingPunct="1">
        <a:lnSpc>
          <a:spcPct val="150000"/>
        </a:lnSpc>
        <a:spcBef>
          <a:spcPct val="20000"/>
        </a:spcBef>
        <a:spcAft>
          <a:spcPct val="0"/>
        </a:spcAft>
        <a:buClr>
          <a:srgbClr val="953735"/>
        </a:buClr>
        <a:buFont typeface="Arial" charset="0"/>
        <a:buChar char="•"/>
        <a:defRPr sz="1600" kern="1200">
          <a:solidFill>
            <a:schemeClr val="tx1"/>
          </a:solidFill>
          <a:latin typeface="+mn-lt"/>
          <a:ea typeface="新細明體" charset="-120"/>
          <a:cs typeface="+mn-cs"/>
        </a:defRPr>
      </a:lvl3pPr>
      <a:lvl4pPr marL="1600200" indent="-228600" algn="l" rtl="0" eaLnBrk="1" fontAlgn="base" hangingPunct="1">
        <a:lnSpc>
          <a:spcPct val="150000"/>
        </a:lnSpc>
        <a:spcBef>
          <a:spcPct val="20000"/>
        </a:spcBef>
        <a:spcAft>
          <a:spcPct val="0"/>
        </a:spcAft>
        <a:buFont typeface="Arial" charset="0"/>
        <a:buChar char="–"/>
        <a:defRPr sz="1400" kern="1200">
          <a:solidFill>
            <a:schemeClr val="tx1"/>
          </a:solidFill>
          <a:latin typeface="+mn-lt"/>
          <a:ea typeface="新細明體" charset="-120"/>
          <a:cs typeface="+mn-cs"/>
        </a:defRPr>
      </a:lvl4pPr>
      <a:lvl5pPr marL="2057400" indent="-228600" algn="l" rtl="0" eaLnBrk="1" fontAlgn="base" hangingPunct="1">
        <a:lnSpc>
          <a:spcPct val="150000"/>
        </a:lnSpc>
        <a:spcBef>
          <a:spcPct val="20000"/>
        </a:spcBef>
        <a:spcAft>
          <a:spcPct val="0"/>
        </a:spcAft>
        <a:buClr>
          <a:srgbClr val="953735"/>
        </a:buClr>
        <a:buFont typeface="Arial" charset="0"/>
        <a:buChar char="»"/>
        <a:defRPr sz="1400" kern="1200">
          <a:solidFill>
            <a:schemeClr val="tx1"/>
          </a:solidFill>
          <a:latin typeface="+mn-lt"/>
          <a:ea typeface="新細明體"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6.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18" Type="http://schemas.openxmlformats.org/officeDocument/2006/relationships/diagramData" Target="../diagrams/data5.xml"/><Relationship Id="rId3" Type="http://schemas.openxmlformats.org/officeDocument/2006/relationships/diagramData" Target="../diagrams/data2.xml"/><Relationship Id="rId21" Type="http://schemas.openxmlformats.org/officeDocument/2006/relationships/diagramColors" Target="../diagrams/colors5.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15.xml"/><Relationship Id="rId16" Type="http://schemas.openxmlformats.org/officeDocument/2006/relationships/diagramColors" Target="../diagrams/colors4.xml"/><Relationship Id="rId20" Type="http://schemas.openxmlformats.org/officeDocument/2006/relationships/diagramQuickStyle" Target="../diagrams/quickStyle5.xml"/><Relationship Id="rId1" Type="http://schemas.openxmlformats.org/officeDocument/2006/relationships/slideLayout" Target="../slideLayouts/slideLayout1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19" Type="http://schemas.openxmlformats.org/officeDocument/2006/relationships/diagramLayout" Target="../diagrams/layout5.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 Id="rId22" Type="http://schemas.microsoft.com/office/2007/relationships/diagramDrawing" Target="../diagrams/drawing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hyperlink" Target="http://www.hkvca.com.hk/2004/m2-set.htm" TargetMode="External"/><Relationship Id="rId7" Type="http://schemas.openxmlformats.org/officeDocument/2006/relationships/diagramColors" Target="../diagrams/colors6.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hyperlink" Target="http://www.hkvca.com.hk/2004/m2-set.htm"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cbinsights.us1.list-manage.com/track/click?u=0c60818e26ecdbe423a10ad2f&amp;id=3ae642bfb5&amp;e=89e6efd6a1"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hyperlink" Target="https://www.youtube.com/watch?v=xJRhrow3Jws" TargetMode="Externa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hyperlink" Target="https://www.bcg.com/publications/2020/navigating-growing-asia-pacific-private-equity-market" TargetMode="External"/><Relationship Id="rId2" Type="http://schemas.openxmlformats.org/officeDocument/2006/relationships/hyperlink" Target="https://www.brightmc.org/post/5-trends-for-private-equity-venture-capital-in-asia"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www.swfinstitute.org/sovereign-wealth-fund/"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3.xml"/><Relationship Id="rId4" Type="http://schemas.openxmlformats.org/officeDocument/2006/relationships/image" Target="../media/image19.emf"/></Relationships>
</file>

<file path=ppt/slides/_rels/slide58.xml.rels><?xml version="1.0" encoding="UTF-8" standalone="yes"?>
<Relationships xmlns="http://schemas.openxmlformats.org/package/2006/relationships"><Relationship Id="rId3" Type="http://schemas.openxmlformats.org/officeDocument/2006/relationships/hyperlink" Target="https://home.kpmg/cn/en/home/news-media/press-releases/2020/09/asia-hedge-funds-continue-to-hire-in-2020-despite-covid19.html" TargetMode="External"/><Relationship Id="rId2" Type="http://schemas.openxmlformats.org/officeDocument/2006/relationships/hyperlink" Target="https://www.youtube.com/watch?v=j5GJa3o4C30" TargetMode="Externa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news.sky.com/story/softbank-and-abu-dhabi-fund-eye-government-tilt-at-satellite-group-oneweb-12019739" TargetMode="External"/><Relationship Id="rId2" Type="http://schemas.openxmlformats.org/officeDocument/2006/relationships/hyperlink" Target="https://www.youtube.com/watch?v=1ePFLkf0KMw"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ctrTitle"/>
          </p:nvPr>
        </p:nvSpPr>
        <p:spPr/>
        <p:txBody>
          <a:bodyPr/>
          <a:lstStyle/>
          <a:p>
            <a:r>
              <a:rPr lang="en-US" altLang="zh-TW" b="0" dirty="0"/>
              <a:t>FINA 1303</a:t>
            </a:r>
            <a:r>
              <a:rPr lang="en-US" altLang="zh-TW" dirty="0">
                <a:ea typeface="PMingLiU" pitchFamily="18" charset="-120"/>
              </a:rPr>
              <a:t/>
            </a:r>
            <a:br>
              <a:rPr lang="en-US" altLang="zh-TW" dirty="0">
                <a:ea typeface="PMingLiU" pitchFamily="18" charset="-120"/>
              </a:rPr>
            </a:br>
            <a:r>
              <a:rPr lang="en-US" altLang="zh-TW" dirty="0">
                <a:ea typeface="PMingLiU" pitchFamily="18" charset="-120"/>
              </a:rPr>
              <a:t>THE SHADOW MARKET: ALTERNATIVE INVESTMENTS</a:t>
            </a:r>
          </a:p>
        </p:txBody>
      </p:sp>
      <p:sp>
        <p:nvSpPr>
          <p:cNvPr id="3078" name="Rectangle 3"/>
          <p:cNvSpPr>
            <a:spLocks noGrp="1" noChangeArrowheads="1"/>
          </p:cNvSpPr>
          <p:nvPr>
            <p:ph type="body" sz="quarter" idx="14"/>
          </p:nvPr>
        </p:nvSpPr>
        <p:spPr/>
        <p:txBody>
          <a:bodyPr/>
          <a:lstStyle/>
          <a:p>
            <a:pPr lvl="0" eaLnBrk="0" hangingPunct="0">
              <a:defRPr/>
            </a:pPr>
            <a:r>
              <a:rPr lang="en-US" altLang="zh-TW" b="1" dirty="0">
                <a:solidFill>
                  <a:prstClr val="black"/>
                </a:solidFill>
              </a:rPr>
              <a:t>Veronique </a:t>
            </a:r>
            <a:r>
              <a:rPr lang="en-US" altLang="zh-TW" b="1" dirty="0" err="1">
                <a:solidFill>
                  <a:prstClr val="black"/>
                </a:solidFill>
              </a:rPr>
              <a:t>Lafon-Vinais</a:t>
            </a:r>
            <a:endParaRPr lang="en-US" altLang="zh-TW" b="1" dirty="0">
              <a:solidFill>
                <a:prstClr val="black"/>
              </a:solidFill>
            </a:endParaRPr>
          </a:p>
          <a:p>
            <a:pPr lvl="0" eaLnBrk="0" hangingPunct="0">
              <a:defRPr/>
            </a:pPr>
            <a:r>
              <a:rPr lang="en-US" altLang="zh-TW" dirty="0">
                <a:solidFill>
                  <a:srgbClr val="595959"/>
                </a:solidFill>
              </a:rPr>
              <a:t>Associate Professor of Business Education - Department of Finance</a:t>
            </a:r>
            <a:endParaRPr lang="zh-TW" altLang="en-US" dirty="0">
              <a:solidFill>
                <a:srgbClr val="595959"/>
              </a:solidFill>
            </a:endParaRPr>
          </a:p>
        </p:txBody>
      </p:sp>
      <p:sp>
        <p:nvSpPr>
          <p:cNvPr id="3075" name="Rectangle 6"/>
          <p:cNvSpPr>
            <a:spLocks noGrp="1" noChangeArrowheads="1"/>
          </p:cNvSpPr>
          <p:nvPr>
            <p:ph type="ftr" sz="quarter" idx="15"/>
          </p:nvPr>
        </p:nvSpPr>
        <p:spPr>
          <a:noFill/>
        </p:spPr>
        <p:txBody>
          <a:bodyPr/>
          <a:lstStyle/>
          <a:p>
            <a:endParaRPr lang="en-US" altLang="en-US" dirty="0">
              <a:latin typeface="Arial" charset="0"/>
            </a:endParaRPr>
          </a:p>
        </p:txBody>
      </p:sp>
      <p:sp>
        <p:nvSpPr>
          <p:cNvPr id="3076" name="Rectangle 7"/>
          <p:cNvSpPr>
            <a:spLocks noGrp="1" noChangeArrowheads="1"/>
          </p:cNvSpPr>
          <p:nvPr>
            <p:ph type="sldNum" sz="quarter" idx="16"/>
          </p:nvPr>
        </p:nvSpPr>
        <p:spPr>
          <a:noFill/>
        </p:spPr>
        <p:txBody>
          <a:bodyPr/>
          <a:lstStyle/>
          <a:p>
            <a:fld id="{CF8BB86D-61D3-4337-8CDA-A365A86DB716}" type="slidenum">
              <a:rPr lang="en-US" altLang="en-US" sz="1400" smtClean="0">
                <a:latin typeface="+mn-lt"/>
              </a:rPr>
              <a:pPr/>
              <a:t>1</a:t>
            </a:fld>
            <a:endParaRPr lang="en-US" altLang="en-US" sz="14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TW" dirty="0"/>
              <a:t>Test Your Understanding</a:t>
            </a:r>
            <a:endParaRPr lang="zh-TW" altLang="en-US" dirty="0"/>
          </a:p>
        </p:txBody>
      </p:sp>
      <p:sp>
        <p:nvSpPr>
          <p:cNvPr id="7" name="Content Placeholder 6"/>
          <p:cNvSpPr>
            <a:spLocks noGrp="1"/>
          </p:cNvSpPr>
          <p:nvPr>
            <p:ph sz="half" idx="1"/>
          </p:nvPr>
        </p:nvSpPr>
        <p:spPr>
          <a:xfrm>
            <a:off x="457200" y="1447800"/>
            <a:ext cx="4038600" cy="4525963"/>
          </a:xfrm>
        </p:spPr>
        <p:txBody>
          <a:bodyPr/>
          <a:lstStyle/>
          <a:p>
            <a:pPr lvl="0">
              <a:lnSpc>
                <a:spcPct val="100000"/>
              </a:lnSpc>
            </a:pPr>
            <a:r>
              <a:rPr lang="en-US" altLang="zh-TW" dirty="0"/>
              <a:t>Which of the following is NOT a key element of SWFs:</a:t>
            </a:r>
            <a:endParaRPr lang="zh-TW" altLang="zh-TW" dirty="0"/>
          </a:p>
          <a:p>
            <a:pPr lvl="1">
              <a:lnSpc>
                <a:spcPct val="100000"/>
              </a:lnSpc>
            </a:pPr>
            <a:r>
              <a:rPr lang="en-US" altLang="zh-TW" dirty="0"/>
              <a:t>Owned by the general government</a:t>
            </a:r>
            <a:endParaRPr lang="zh-TW" altLang="zh-TW" dirty="0"/>
          </a:p>
          <a:p>
            <a:pPr lvl="1">
              <a:lnSpc>
                <a:spcPct val="100000"/>
              </a:lnSpc>
            </a:pPr>
            <a:r>
              <a:rPr lang="en-US" altLang="zh-TW" dirty="0"/>
              <a:t>Invests solely in domestic assets</a:t>
            </a:r>
            <a:endParaRPr lang="zh-TW" altLang="zh-TW" dirty="0"/>
          </a:p>
          <a:p>
            <a:pPr lvl="1">
              <a:lnSpc>
                <a:spcPct val="100000"/>
              </a:lnSpc>
            </a:pPr>
            <a:r>
              <a:rPr lang="en-US" altLang="zh-TW" dirty="0"/>
              <a:t>Invests to achieve financial objectives</a:t>
            </a:r>
            <a:endParaRPr lang="zh-TW" altLang="zh-TW" dirty="0"/>
          </a:p>
          <a:p>
            <a:pPr lvl="1">
              <a:lnSpc>
                <a:spcPct val="100000"/>
              </a:lnSpc>
            </a:pPr>
            <a:r>
              <a:rPr lang="en-US" altLang="zh-TW" dirty="0"/>
              <a:t>Invests on a global basis</a:t>
            </a:r>
            <a:endParaRPr lang="zh-TW" altLang="zh-TW" dirty="0"/>
          </a:p>
          <a:p>
            <a:pPr lvl="0">
              <a:lnSpc>
                <a:spcPct val="100000"/>
              </a:lnSpc>
            </a:pPr>
            <a:r>
              <a:rPr lang="en-US" altLang="zh-TW" dirty="0"/>
              <a:t> Which voluntary code of conduct did major SWFs sign?</a:t>
            </a:r>
            <a:endParaRPr lang="zh-TW" altLang="zh-TW" dirty="0"/>
          </a:p>
          <a:p>
            <a:pPr lvl="1">
              <a:lnSpc>
                <a:spcPct val="100000"/>
              </a:lnSpc>
            </a:pPr>
            <a:r>
              <a:rPr lang="en-US" altLang="zh-TW" dirty="0"/>
              <a:t>Equator Principles</a:t>
            </a:r>
            <a:endParaRPr lang="zh-TW" altLang="zh-TW" dirty="0"/>
          </a:p>
          <a:p>
            <a:pPr lvl="1">
              <a:lnSpc>
                <a:spcPct val="100000"/>
              </a:lnSpc>
            </a:pPr>
            <a:r>
              <a:rPr lang="en-US" altLang="zh-TW" dirty="0"/>
              <a:t>Santiago Principles</a:t>
            </a:r>
            <a:endParaRPr lang="zh-TW" altLang="zh-TW" dirty="0"/>
          </a:p>
          <a:p>
            <a:pPr lvl="1">
              <a:lnSpc>
                <a:spcPct val="100000"/>
              </a:lnSpc>
            </a:pPr>
            <a:r>
              <a:rPr lang="en-US" altLang="zh-TW" dirty="0"/>
              <a:t>Basel Principles</a:t>
            </a:r>
            <a:endParaRPr lang="zh-TW" altLang="zh-TW" dirty="0"/>
          </a:p>
          <a:p>
            <a:pPr lvl="1">
              <a:lnSpc>
                <a:spcPct val="100000"/>
              </a:lnSpc>
            </a:pPr>
            <a:r>
              <a:rPr lang="en-US" altLang="zh-TW" dirty="0"/>
              <a:t>New York Principles</a:t>
            </a:r>
            <a:endParaRPr lang="zh-TW" altLang="zh-TW" dirty="0"/>
          </a:p>
          <a:p>
            <a:pPr>
              <a:lnSpc>
                <a:spcPct val="100000"/>
              </a:lnSpc>
            </a:pPr>
            <a:endParaRPr lang="zh-TW" altLang="zh-TW" dirty="0"/>
          </a:p>
          <a:p>
            <a:pPr>
              <a:lnSpc>
                <a:spcPct val="100000"/>
              </a:lnSpc>
            </a:pPr>
            <a:endParaRPr lang="zh-TW" altLang="en-US" dirty="0"/>
          </a:p>
        </p:txBody>
      </p:sp>
      <p:sp>
        <p:nvSpPr>
          <p:cNvPr id="4" name="Slide Number Placeholder 3"/>
          <p:cNvSpPr>
            <a:spLocks noGrp="1"/>
          </p:cNvSpPr>
          <p:nvPr>
            <p:ph type="sldNum" sz="quarter" idx="10"/>
          </p:nvPr>
        </p:nvSpPr>
        <p:spPr/>
        <p:txBody>
          <a:bodyPr/>
          <a:lstStyle/>
          <a:p>
            <a:pPr>
              <a:defRPr/>
            </a:pPr>
            <a:fld id="{84C4389F-C8D5-42D8-BCAE-FBCFA453FE6F}" type="slidenum">
              <a:rPr lang="en-US" altLang="en-US" smtClean="0"/>
              <a:pPr>
                <a:defRPr/>
              </a:pPr>
              <a:t>10</a:t>
            </a:fld>
            <a:endParaRPr lang="en-US" altLang="en-US"/>
          </a:p>
        </p:txBody>
      </p:sp>
      <p:sp>
        <p:nvSpPr>
          <p:cNvPr id="5" name="Footer Placeholder 4"/>
          <p:cNvSpPr>
            <a:spLocks noGrp="1"/>
          </p:cNvSpPr>
          <p:nvPr>
            <p:ph type="ftr" sz="quarter" idx="11"/>
          </p:nvPr>
        </p:nvSpPr>
        <p:spPr/>
        <p:txBody>
          <a:bodyPr/>
          <a:lstStyle/>
          <a:p>
            <a:pPr>
              <a:defRPr/>
            </a:pPr>
            <a:endParaRPr lang="en-US" altLang="en-US" dirty="0"/>
          </a:p>
        </p:txBody>
      </p:sp>
      <p:pic>
        <p:nvPicPr>
          <p:cNvPr id="9" name="Picture 3" descr="C:\Users\Wolfgang\Documents\ED.PRES\06_Purchased Copyrighted Contend\istockphoto\iStock_000008335931Small.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1916318"/>
            <a:ext cx="3962400" cy="36813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Rectangle 2"/>
          <p:cNvSpPr>
            <a:spLocks noGrp="1" noChangeArrowheads="1"/>
          </p:cNvSpPr>
          <p:nvPr>
            <p:ph type="title" idx="4294967295"/>
          </p:nvPr>
        </p:nvSpPr>
        <p:spPr>
          <a:xfrm>
            <a:off x="457200" y="122238"/>
            <a:ext cx="2362200" cy="1295400"/>
          </a:xfrm>
        </p:spPr>
        <p:txBody>
          <a:bodyPr/>
          <a:lstStyle/>
          <a:p>
            <a:pPr eaLnBrk="1" hangingPunct="1"/>
            <a:r>
              <a:rPr lang="en-US" altLang="zh-CN">
                <a:ea typeface="SimSun" pitchFamily="2" charset="-122"/>
              </a:rPr>
              <a:t>Course Map</a:t>
            </a:r>
          </a:p>
        </p:txBody>
      </p:sp>
      <p:sp>
        <p:nvSpPr>
          <p:cNvPr id="513027" name="Rectangle 3"/>
          <p:cNvSpPr>
            <a:spLocks noChangeArrowheads="1"/>
          </p:cNvSpPr>
          <p:nvPr/>
        </p:nvSpPr>
        <p:spPr bwMode="auto">
          <a:xfrm>
            <a:off x="228600" y="3048000"/>
            <a:ext cx="1752600" cy="9144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Sell Side</a:t>
            </a:r>
          </a:p>
        </p:txBody>
      </p:sp>
      <p:sp>
        <p:nvSpPr>
          <p:cNvPr id="513028" name="Rectangle 4"/>
          <p:cNvSpPr>
            <a:spLocks noChangeArrowheads="1"/>
          </p:cNvSpPr>
          <p:nvPr/>
        </p:nvSpPr>
        <p:spPr bwMode="auto">
          <a:xfrm>
            <a:off x="2133600" y="3048000"/>
            <a:ext cx="1752600" cy="914400"/>
          </a:xfrm>
          <a:prstGeom prst="rect">
            <a:avLst/>
          </a:prstGeom>
          <a:solidFill>
            <a:srgbClr val="FFCCFF"/>
          </a:solidFill>
          <a:ln w="9525">
            <a:solidFill>
              <a:schemeClr val="tx1"/>
            </a:solidFill>
            <a:miter lim="800000"/>
            <a:headEnd/>
            <a:tailEnd/>
          </a:ln>
        </p:spPr>
        <p:txBody>
          <a:bodyPr wrap="none" anchor="ctr"/>
          <a:lstStyle/>
          <a:p>
            <a:pPr algn="ctr"/>
            <a:r>
              <a:rPr lang="en-US" altLang="zh-CN">
                <a:ea typeface="SimSun" pitchFamily="2" charset="-122"/>
              </a:rPr>
              <a:t>Buy Side</a:t>
            </a:r>
          </a:p>
        </p:txBody>
      </p:sp>
      <p:cxnSp>
        <p:nvCxnSpPr>
          <p:cNvPr id="513029" name="AutoShape 5"/>
          <p:cNvCxnSpPr>
            <a:cxnSpLocks noChangeShapeType="1"/>
            <a:endCxn id="513028" idx="0"/>
          </p:cNvCxnSpPr>
          <p:nvPr/>
        </p:nvCxnSpPr>
        <p:spPr bwMode="auto">
          <a:xfrm rot="16200000" flipH="1">
            <a:off x="2419350" y="2457450"/>
            <a:ext cx="228600" cy="952500"/>
          </a:xfrm>
          <a:prstGeom prst="bentConnector3">
            <a:avLst>
              <a:gd name="adj1" fmla="val 50000"/>
            </a:avLst>
          </a:prstGeom>
          <a:noFill/>
          <a:ln w="9525">
            <a:solidFill>
              <a:schemeClr val="tx1"/>
            </a:solidFill>
            <a:miter lim="800000"/>
            <a:headEnd/>
            <a:tailEnd type="triangle" w="med" len="med"/>
          </a:ln>
        </p:spPr>
      </p:cxnSp>
      <p:cxnSp>
        <p:nvCxnSpPr>
          <p:cNvPr id="513030" name="AutoShape 6"/>
          <p:cNvCxnSpPr>
            <a:cxnSpLocks noChangeShapeType="1"/>
            <a:endCxn id="513027" idx="0"/>
          </p:cNvCxnSpPr>
          <p:nvPr/>
        </p:nvCxnSpPr>
        <p:spPr bwMode="auto">
          <a:xfrm rot="5400000">
            <a:off x="1466850" y="2457450"/>
            <a:ext cx="228600" cy="952500"/>
          </a:xfrm>
          <a:prstGeom prst="bentConnector3">
            <a:avLst>
              <a:gd name="adj1" fmla="val 50000"/>
            </a:avLst>
          </a:prstGeom>
          <a:noFill/>
          <a:ln w="9525">
            <a:solidFill>
              <a:schemeClr val="tx1"/>
            </a:solidFill>
            <a:miter lim="800000"/>
            <a:headEnd/>
            <a:tailEnd type="triangle" w="med" len="med"/>
          </a:ln>
        </p:spPr>
      </p:cxnSp>
      <p:sp>
        <p:nvSpPr>
          <p:cNvPr id="513031" name="Rectangle 7"/>
          <p:cNvSpPr>
            <a:spLocks noChangeArrowheads="1"/>
          </p:cNvSpPr>
          <p:nvPr/>
        </p:nvSpPr>
        <p:spPr bwMode="auto">
          <a:xfrm>
            <a:off x="457200" y="4114800"/>
            <a:ext cx="1447800" cy="914400"/>
          </a:xfrm>
          <a:prstGeom prst="rect">
            <a:avLst/>
          </a:prstGeom>
          <a:solidFill>
            <a:srgbClr val="FF99FF"/>
          </a:solidFill>
          <a:ln w="9525">
            <a:solidFill>
              <a:schemeClr val="tx1"/>
            </a:solidFill>
            <a:miter lim="800000"/>
            <a:headEnd/>
            <a:tailEnd/>
          </a:ln>
        </p:spPr>
        <p:txBody>
          <a:bodyPr anchor="ctr"/>
          <a:lstStyle/>
          <a:p>
            <a:pPr algn="ctr"/>
            <a:r>
              <a:rPr lang="en-US" altLang="zh-CN" sz="1800" dirty="0">
                <a:ea typeface="SimSun" pitchFamily="2" charset="-122"/>
              </a:rPr>
              <a:t>Commercial Banking</a:t>
            </a:r>
          </a:p>
        </p:txBody>
      </p:sp>
      <p:sp>
        <p:nvSpPr>
          <p:cNvPr id="513032" name="Rectangle 8"/>
          <p:cNvSpPr>
            <a:spLocks noChangeArrowheads="1"/>
          </p:cNvSpPr>
          <p:nvPr/>
        </p:nvSpPr>
        <p:spPr bwMode="auto">
          <a:xfrm>
            <a:off x="457200" y="5181600"/>
            <a:ext cx="1447800" cy="914400"/>
          </a:xfrm>
          <a:prstGeom prst="rect">
            <a:avLst/>
          </a:prstGeom>
          <a:solidFill>
            <a:srgbClr val="FF99FF"/>
          </a:solidFill>
          <a:ln w="9525">
            <a:solidFill>
              <a:schemeClr val="tx1"/>
            </a:solidFill>
            <a:miter lim="800000"/>
            <a:headEnd/>
            <a:tailEnd/>
          </a:ln>
        </p:spPr>
        <p:txBody>
          <a:bodyPr anchor="ctr"/>
          <a:lstStyle/>
          <a:p>
            <a:pPr algn="ctr"/>
            <a:r>
              <a:rPr lang="en-US" altLang="zh-CN" sz="1800" dirty="0">
                <a:ea typeface="SimSun" pitchFamily="2" charset="-122"/>
              </a:rPr>
              <a:t>Investment Banking</a:t>
            </a:r>
          </a:p>
        </p:txBody>
      </p:sp>
      <p:cxnSp>
        <p:nvCxnSpPr>
          <p:cNvPr id="513033" name="AutoShape 9"/>
          <p:cNvCxnSpPr>
            <a:cxnSpLocks noChangeShapeType="1"/>
            <a:stCxn id="513027" idx="2"/>
            <a:endCxn id="513031" idx="1"/>
          </p:cNvCxnSpPr>
          <p:nvPr/>
        </p:nvCxnSpPr>
        <p:spPr bwMode="auto">
          <a:xfrm rot="5400000">
            <a:off x="476250" y="3943350"/>
            <a:ext cx="609600" cy="647700"/>
          </a:xfrm>
          <a:prstGeom prst="bentConnector4">
            <a:avLst>
              <a:gd name="adj1" fmla="val 12500"/>
              <a:gd name="adj2" fmla="val 135296"/>
            </a:avLst>
          </a:prstGeom>
          <a:noFill/>
          <a:ln w="9525">
            <a:solidFill>
              <a:schemeClr val="tx1"/>
            </a:solidFill>
            <a:miter lim="800000"/>
            <a:headEnd/>
            <a:tailEnd type="triangle" w="med" len="med"/>
          </a:ln>
        </p:spPr>
      </p:cxnSp>
      <p:cxnSp>
        <p:nvCxnSpPr>
          <p:cNvPr id="513034" name="AutoShape 10"/>
          <p:cNvCxnSpPr>
            <a:cxnSpLocks noChangeShapeType="1"/>
            <a:stCxn id="513027" idx="2"/>
            <a:endCxn id="513032" idx="1"/>
          </p:cNvCxnSpPr>
          <p:nvPr/>
        </p:nvCxnSpPr>
        <p:spPr bwMode="auto">
          <a:xfrm rot="5400000">
            <a:off x="-57150" y="4476750"/>
            <a:ext cx="1676400" cy="647700"/>
          </a:xfrm>
          <a:prstGeom prst="bentConnector4">
            <a:avLst>
              <a:gd name="adj1" fmla="val 4259"/>
              <a:gd name="adj2" fmla="val 135296"/>
            </a:avLst>
          </a:prstGeom>
          <a:noFill/>
          <a:ln w="9525">
            <a:solidFill>
              <a:schemeClr val="tx1"/>
            </a:solidFill>
            <a:miter lim="800000"/>
            <a:headEnd/>
            <a:tailEnd type="triangle" w="med" len="med"/>
          </a:ln>
        </p:spPr>
      </p:cxnSp>
      <p:sp>
        <p:nvSpPr>
          <p:cNvPr id="513035" name="Rectangle 11"/>
          <p:cNvSpPr>
            <a:spLocks noChangeArrowheads="1"/>
          </p:cNvSpPr>
          <p:nvPr/>
        </p:nvSpPr>
        <p:spPr bwMode="auto">
          <a:xfrm>
            <a:off x="2438400" y="4114800"/>
            <a:ext cx="1447800" cy="914400"/>
          </a:xfrm>
          <a:prstGeom prst="rect">
            <a:avLst/>
          </a:prstGeom>
          <a:solidFill>
            <a:srgbClr val="FF9999"/>
          </a:solidFill>
          <a:ln w="9525">
            <a:solidFill>
              <a:schemeClr val="tx1"/>
            </a:solidFill>
            <a:miter lim="800000"/>
            <a:headEnd/>
            <a:tailEnd/>
          </a:ln>
        </p:spPr>
        <p:txBody>
          <a:bodyPr anchor="ctr"/>
          <a:lstStyle/>
          <a:p>
            <a:pPr algn="ctr"/>
            <a:r>
              <a:rPr lang="en-US" altLang="zh-CN" sz="1800" dirty="0">
                <a:ea typeface="SimSun" pitchFamily="2" charset="-122"/>
              </a:rPr>
              <a:t>Traditional Institutional Investors</a:t>
            </a:r>
          </a:p>
        </p:txBody>
      </p:sp>
      <p:sp>
        <p:nvSpPr>
          <p:cNvPr id="513036" name="Rectangle 12"/>
          <p:cNvSpPr>
            <a:spLocks noChangeArrowheads="1"/>
          </p:cNvSpPr>
          <p:nvPr/>
        </p:nvSpPr>
        <p:spPr bwMode="auto">
          <a:xfrm>
            <a:off x="2438400" y="5181600"/>
            <a:ext cx="1447800" cy="914400"/>
          </a:xfrm>
          <a:prstGeom prst="rect">
            <a:avLst/>
          </a:prstGeom>
          <a:solidFill>
            <a:srgbClr val="FF9999"/>
          </a:solidFill>
          <a:ln w="9525">
            <a:solidFill>
              <a:schemeClr val="tx1"/>
            </a:solidFill>
            <a:miter lim="800000"/>
            <a:headEnd/>
            <a:tailEnd/>
          </a:ln>
        </p:spPr>
        <p:txBody>
          <a:bodyPr anchor="ctr"/>
          <a:lstStyle/>
          <a:p>
            <a:pPr algn="ctr"/>
            <a:r>
              <a:rPr lang="en-US" altLang="zh-CN" sz="1800" dirty="0">
                <a:ea typeface="SimSun" pitchFamily="2" charset="-122"/>
              </a:rPr>
              <a:t>Alternative Investors</a:t>
            </a:r>
          </a:p>
        </p:txBody>
      </p:sp>
      <p:cxnSp>
        <p:nvCxnSpPr>
          <p:cNvPr id="513037" name="AutoShape 13"/>
          <p:cNvCxnSpPr>
            <a:cxnSpLocks noChangeShapeType="1"/>
            <a:stCxn id="513028" idx="2"/>
          </p:cNvCxnSpPr>
          <p:nvPr/>
        </p:nvCxnSpPr>
        <p:spPr bwMode="auto">
          <a:xfrm rot="5400000">
            <a:off x="2419350" y="3981450"/>
            <a:ext cx="609600" cy="571500"/>
          </a:xfrm>
          <a:prstGeom prst="bentConnector4">
            <a:avLst>
              <a:gd name="adj1" fmla="val 12500"/>
              <a:gd name="adj2" fmla="val 140000"/>
            </a:avLst>
          </a:prstGeom>
          <a:noFill/>
          <a:ln w="9525">
            <a:solidFill>
              <a:schemeClr val="tx1"/>
            </a:solidFill>
            <a:miter lim="800000"/>
            <a:headEnd/>
            <a:tailEnd type="triangle" w="med" len="med"/>
          </a:ln>
        </p:spPr>
      </p:cxnSp>
      <p:sp>
        <p:nvSpPr>
          <p:cNvPr id="513040" name="Rectangle 16"/>
          <p:cNvSpPr>
            <a:spLocks noChangeArrowheads="1"/>
          </p:cNvSpPr>
          <p:nvPr/>
        </p:nvSpPr>
        <p:spPr bwMode="auto">
          <a:xfrm>
            <a:off x="304800" y="1295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Financial Institutions</a:t>
            </a:r>
          </a:p>
        </p:txBody>
      </p:sp>
      <p:sp>
        <p:nvSpPr>
          <p:cNvPr id="513053" name="AutoShape 29"/>
          <p:cNvSpPr>
            <a:spLocks noChangeArrowheads="1"/>
          </p:cNvSpPr>
          <p:nvPr/>
        </p:nvSpPr>
        <p:spPr bwMode="auto">
          <a:xfrm>
            <a:off x="2306320" y="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a:ea typeface="SimSun" pitchFamily="2" charset="-122"/>
              </a:rPr>
              <a:t>Overview</a:t>
            </a:r>
          </a:p>
        </p:txBody>
      </p:sp>
      <p:sp>
        <p:nvSpPr>
          <p:cNvPr id="37" name="Slide Number Placeholder 5"/>
          <p:cNvSpPr>
            <a:spLocks noGrp="1"/>
          </p:cNvSpPr>
          <p:nvPr>
            <p:ph type="sldNum" sz="quarter" idx="10"/>
          </p:nvPr>
        </p:nvSpPr>
        <p:spPr>
          <a:xfrm>
            <a:off x="8239125" y="6586538"/>
            <a:ext cx="919163" cy="293687"/>
          </a:xfrm>
        </p:spPr>
        <p:txBody>
          <a:bodyPr/>
          <a:lstStyle/>
          <a:p>
            <a:fld id="{05BD2485-3851-462F-A176-4C1F14737CDF}" type="slidenum">
              <a:rPr lang="en-US" altLang="en-US" smtClean="0"/>
              <a:pPr/>
              <a:t>11</a:t>
            </a:fld>
            <a:endParaRPr lang="en-US" altLang="en-US" dirty="0"/>
          </a:p>
        </p:txBody>
      </p:sp>
      <p:sp>
        <p:nvSpPr>
          <p:cNvPr id="20" name="Rectangle 19"/>
          <p:cNvSpPr/>
          <p:nvPr/>
        </p:nvSpPr>
        <p:spPr>
          <a:xfrm>
            <a:off x="4343400" y="3124200"/>
            <a:ext cx="4419600" cy="2895600"/>
          </a:xfrm>
          <a:prstGeom prst="rect">
            <a:avLst/>
          </a:prstGeom>
          <a:solidFill>
            <a:schemeClr val="accent5">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636587" indent="-457200">
              <a:buFont typeface="+mj-lt"/>
              <a:buAutoNum type="arabicPeriod"/>
            </a:pPr>
            <a:r>
              <a:rPr lang="en-US" altLang="zh-TW" sz="2000" dirty="0">
                <a:solidFill>
                  <a:schemeClr val="tx1"/>
                </a:solidFill>
              </a:rPr>
              <a:t>Sovereign Wealth Funds</a:t>
            </a:r>
          </a:p>
          <a:p>
            <a:pPr marL="636587" indent="-457200">
              <a:lnSpc>
                <a:spcPct val="200000"/>
              </a:lnSpc>
              <a:buFont typeface="+mj-lt"/>
              <a:buAutoNum type="arabicPeriod"/>
            </a:pPr>
            <a:r>
              <a:rPr lang="en-US" altLang="zh-TW" sz="2000" b="1" dirty="0">
                <a:solidFill>
                  <a:srgbClr val="C00000"/>
                </a:solidFill>
              </a:rPr>
              <a:t>Private Equity and Venture Capital</a:t>
            </a:r>
          </a:p>
          <a:p>
            <a:pPr marL="636587" indent="-457200">
              <a:lnSpc>
                <a:spcPct val="200000"/>
              </a:lnSpc>
              <a:buFont typeface="+mj-lt"/>
              <a:buAutoNum type="arabicPeriod"/>
            </a:pPr>
            <a:r>
              <a:rPr lang="en-US" altLang="zh-TW" sz="2000" dirty="0">
                <a:solidFill>
                  <a:schemeClr val="tx1"/>
                </a:solidFill>
              </a:rPr>
              <a:t>Hedge Funds</a:t>
            </a:r>
          </a:p>
        </p:txBody>
      </p:sp>
      <p:cxnSp>
        <p:nvCxnSpPr>
          <p:cNvPr id="21" name="AutoShape 10"/>
          <p:cNvCxnSpPr>
            <a:cxnSpLocks noChangeShapeType="1"/>
            <a:stCxn id="513028" idx="2"/>
            <a:endCxn id="513036" idx="1"/>
          </p:cNvCxnSpPr>
          <p:nvPr/>
        </p:nvCxnSpPr>
        <p:spPr bwMode="auto">
          <a:xfrm rot="5400000">
            <a:off x="1885950" y="4514850"/>
            <a:ext cx="1676400" cy="571500"/>
          </a:xfrm>
          <a:prstGeom prst="bentConnector4">
            <a:avLst>
              <a:gd name="adj1" fmla="val 4243"/>
              <a:gd name="adj2" fmla="val 140000"/>
            </a:avLst>
          </a:prstGeom>
          <a:noFill/>
          <a:ln w="9525">
            <a:solidFill>
              <a:schemeClr val="tx1"/>
            </a:solidFill>
            <a:miter lim="800000"/>
            <a:headEnd/>
            <a:tailEnd type="triangle" w="med" len="med"/>
          </a:ln>
        </p:spPr>
      </p:cxnSp>
      <p:sp>
        <p:nvSpPr>
          <p:cNvPr id="22"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Alternative Investors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3053"/>
                                        </p:tgtEl>
                                        <p:attrNameLst>
                                          <p:attrName>style.visibility</p:attrName>
                                        </p:attrNameLst>
                                      </p:cBhvr>
                                      <p:to>
                                        <p:strVal val="visible"/>
                                      </p:to>
                                    </p:set>
                                    <p:animEffect transition="in" filter="dissolve">
                                      <p:cBhvr>
                                        <p:cTn id="7" dur="500"/>
                                        <p:tgtEl>
                                          <p:spTgt spid="5130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3040"/>
                                        </p:tgtEl>
                                        <p:attrNameLst>
                                          <p:attrName>style.visibility</p:attrName>
                                        </p:attrNameLst>
                                      </p:cBhvr>
                                      <p:to>
                                        <p:strVal val="visible"/>
                                      </p:to>
                                    </p:set>
                                    <p:animEffect transition="in" filter="dissolve">
                                      <p:cBhvr>
                                        <p:cTn id="12" dur="500"/>
                                        <p:tgtEl>
                                          <p:spTgt spid="51304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13030"/>
                                        </p:tgtEl>
                                        <p:attrNameLst>
                                          <p:attrName>style.visibility</p:attrName>
                                        </p:attrNameLst>
                                      </p:cBhvr>
                                      <p:to>
                                        <p:strVal val="visible"/>
                                      </p:to>
                                    </p:set>
                                    <p:animEffect transition="in" filter="dissolve">
                                      <p:cBhvr>
                                        <p:cTn id="17" dur="500"/>
                                        <p:tgtEl>
                                          <p:spTgt spid="513030"/>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13027"/>
                                        </p:tgtEl>
                                        <p:attrNameLst>
                                          <p:attrName>style.visibility</p:attrName>
                                        </p:attrNameLst>
                                      </p:cBhvr>
                                      <p:to>
                                        <p:strVal val="visible"/>
                                      </p:to>
                                    </p:set>
                                    <p:animEffect transition="in" filter="dissolve">
                                      <p:cBhvr>
                                        <p:cTn id="20" dur="500"/>
                                        <p:tgtEl>
                                          <p:spTgt spid="51302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13033"/>
                                        </p:tgtEl>
                                        <p:attrNameLst>
                                          <p:attrName>style.visibility</p:attrName>
                                        </p:attrNameLst>
                                      </p:cBhvr>
                                      <p:to>
                                        <p:strVal val="visible"/>
                                      </p:to>
                                    </p:set>
                                    <p:animEffect transition="in" filter="dissolve">
                                      <p:cBhvr>
                                        <p:cTn id="25" dur="500"/>
                                        <p:tgtEl>
                                          <p:spTgt spid="51303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13031"/>
                                        </p:tgtEl>
                                        <p:attrNameLst>
                                          <p:attrName>style.visibility</p:attrName>
                                        </p:attrNameLst>
                                      </p:cBhvr>
                                      <p:to>
                                        <p:strVal val="visible"/>
                                      </p:to>
                                    </p:set>
                                    <p:animEffect transition="in" filter="dissolve">
                                      <p:cBhvr>
                                        <p:cTn id="28" dur="500"/>
                                        <p:tgtEl>
                                          <p:spTgt spid="51303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513034"/>
                                        </p:tgtEl>
                                        <p:attrNameLst>
                                          <p:attrName>style.visibility</p:attrName>
                                        </p:attrNameLst>
                                      </p:cBhvr>
                                      <p:to>
                                        <p:strVal val="visible"/>
                                      </p:to>
                                    </p:set>
                                    <p:animEffect transition="in" filter="dissolve">
                                      <p:cBhvr>
                                        <p:cTn id="33" dur="500"/>
                                        <p:tgtEl>
                                          <p:spTgt spid="51303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513032"/>
                                        </p:tgtEl>
                                        <p:attrNameLst>
                                          <p:attrName>style.visibility</p:attrName>
                                        </p:attrNameLst>
                                      </p:cBhvr>
                                      <p:to>
                                        <p:strVal val="visible"/>
                                      </p:to>
                                    </p:set>
                                    <p:animEffect transition="in" filter="dissolve">
                                      <p:cBhvr>
                                        <p:cTn id="36" dur="500"/>
                                        <p:tgtEl>
                                          <p:spTgt spid="513032"/>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513029"/>
                                        </p:tgtEl>
                                        <p:attrNameLst>
                                          <p:attrName>style.visibility</p:attrName>
                                        </p:attrNameLst>
                                      </p:cBhvr>
                                      <p:to>
                                        <p:strVal val="visible"/>
                                      </p:to>
                                    </p:set>
                                    <p:animEffect transition="in" filter="dissolve">
                                      <p:cBhvr>
                                        <p:cTn id="41" dur="500"/>
                                        <p:tgtEl>
                                          <p:spTgt spid="513029"/>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513028"/>
                                        </p:tgtEl>
                                        <p:attrNameLst>
                                          <p:attrName>style.visibility</p:attrName>
                                        </p:attrNameLst>
                                      </p:cBhvr>
                                      <p:to>
                                        <p:strVal val="visible"/>
                                      </p:to>
                                    </p:set>
                                    <p:animEffect transition="in" filter="dissolve">
                                      <p:cBhvr>
                                        <p:cTn id="44" dur="500"/>
                                        <p:tgtEl>
                                          <p:spTgt spid="513028"/>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513037"/>
                                        </p:tgtEl>
                                        <p:attrNameLst>
                                          <p:attrName>style.visibility</p:attrName>
                                        </p:attrNameLst>
                                      </p:cBhvr>
                                      <p:to>
                                        <p:strVal val="visible"/>
                                      </p:to>
                                    </p:set>
                                    <p:animEffect transition="in" filter="dissolve">
                                      <p:cBhvr>
                                        <p:cTn id="49" dur="500"/>
                                        <p:tgtEl>
                                          <p:spTgt spid="51303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13035"/>
                                        </p:tgtEl>
                                        <p:attrNameLst>
                                          <p:attrName>style.visibility</p:attrName>
                                        </p:attrNameLst>
                                      </p:cBhvr>
                                      <p:to>
                                        <p:strVal val="visible"/>
                                      </p:to>
                                    </p:set>
                                    <p:animEffect transition="in" filter="dissolve">
                                      <p:cBhvr>
                                        <p:cTn id="52" dur="500"/>
                                        <p:tgtEl>
                                          <p:spTgt spid="51303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dissolve">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animBg="1"/>
      <p:bldP spid="513028" grpId="0" animBg="1"/>
      <p:bldP spid="513031" grpId="0" animBg="1"/>
      <p:bldP spid="513032" grpId="0" animBg="1"/>
      <p:bldP spid="513035" grpId="0" animBg="1"/>
      <p:bldP spid="513040" grpId="0" animBg="1"/>
      <p:bldP spid="51305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2"/>
          <p:cNvSpPr>
            <a:spLocks noGrp="1" noChangeArrowheads="1"/>
          </p:cNvSpPr>
          <p:nvPr>
            <p:ph type="title"/>
          </p:nvPr>
        </p:nvSpPr>
        <p:spPr/>
        <p:txBody>
          <a:bodyPr/>
          <a:lstStyle/>
          <a:p>
            <a:r>
              <a:rPr lang="en-US" altLang="zh-TW" dirty="0"/>
              <a:t>Venture Capital and Private Equity: agenda today</a:t>
            </a:r>
          </a:p>
        </p:txBody>
      </p:sp>
      <p:sp>
        <p:nvSpPr>
          <p:cNvPr id="83971" name="Rectangle 3"/>
          <p:cNvSpPr>
            <a:spLocks noGrp="1" noChangeArrowheads="1"/>
          </p:cNvSpPr>
          <p:nvPr>
            <p:ph idx="1"/>
          </p:nvPr>
        </p:nvSpPr>
        <p:spPr/>
        <p:txBody>
          <a:bodyPr/>
          <a:lstStyle/>
          <a:p>
            <a:r>
              <a:rPr lang="en-US" altLang="zh-TW" dirty="0"/>
              <a:t>Definition of VC</a:t>
            </a:r>
          </a:p>
          <a:p>
            <a:r>
              <a:rPr lang="en-US" altLang="zh-TW" dirty="0"/>
              <a:t>Definition of PE</a:t>
            </a:r>
          </a:p>
          <a:p>
            <a:r>
              <a:rPr lang="en-US" altLang="zh-TW" dirty="0"/>
              <a:t>PE vs. VC?</a:t>
            </a:r>
          </a:p>
          <a:p>
            <a:r>
              <a:rPr lang="en-US" altLang="zh-TW" dirty="0"/>
              <a:t>Investment stages</a:t>
            </a:r>
          </a:p>
          <a:p>
            <a:r>
              <a:rPr lang="en-US" altLang="zh-TW" dirty="0"/>
              <a:t>Current issues</a:t>
            </a:r>
          </a:p>
        </p:txBody>
      </p:sp>
      <p:sp>
        <p:nvSpPr>
          <p:cNvPr id="54276" name="Slide Number Placeholder 5"/>
          <p:cNvSpPr>
            <a:spLocks noGrp="1"/>
          </p:cNvSpPr>
          <p:nvPr>
            <p:ph type="sldNum" sz="quarter" idx="10"/>
          </p:nvPr>
        </p:nvSpPr>
        <p:spPr>
          <a:noFill/>
        </p:spPr>
        <p:txBody>
          <a:bodyPr vert="horz" wrap="square" lIns="91440" tIns="45720" rIns="91440" bIns="45720" numCol="1" anchor="ctr" anchorCtr="0" compatLnSpc="1">
            <a:prstTxWarp prst="textNoShape">
              <a:avLst/>
            </a:prstTxWarp>
          </a:bodyPr>
          <a:lstStyle/>
          <a:p>
            <a:fld id="{B2B381BC-60AC-4C79-AC8E-3DCB3B864F10}" type="slidenum">
              <a:rPr lang="en-US" altLang="en-US" sz="1400">
                <a:latin typeface="+mn-lt"/>
              </a:rPr>
              <a:pPr/>
              <a:t>12</a:t>
            </a:fld>
            <a:endParaRPr lang="en-US" altLang="en-US" sz="1400">
              <a:latin typeface="+mn-lt"/>
            </a:endParaRPr>
          </a:p>
        </p:txBody>
      </p:sp>
      <p:sp>
        <p:nvSpPr>
          <p:cNvPr id="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Private Equity and Venture Capital</a:t>
            </a:r>
          </a:p>
        </p:txBody>
      </p:sp>
    </p:spTree>
    <p:extLst>
      <p:ext uri="{BB962C8B-B14F-4D97-AF65-F5344CB8AC3E}">
        <p14:creationId xmlns:p14="http://schemas.microsoft.com/office/powerpoint/2010/main" val="1285116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9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AE7C4-F4E4-43ED-BFDE-80A8EA457C23}"/>
              </a:ext>
            </a:extLst>
          </p:cNvPr>
          <p:cNvSpPr>
            <a:spLocks noGrp="1"/>
          </p:cNvSpPr>
          <p:nvPr>
            <p:ph type="title"/>
          </p:nvPr>
        </p:nvSpPr>
        <p:spPr>
          <a:xfrm>
            <a:off x="457200" y="152400"/>
            <a:ext cx="8229600" cy="914400"/>
          </a:xfrm>
        </p:spPr>
        <p:txBody>
          <a:bodyPr>
            <a:normAutofit/>
          </a:bodyPr>
          <a:lstStyle/>
          <a:p>
            <a:r>
              <a:rPr lang="en-US" sz="3200" dirty="0"/>
              <a:t>SOURCES OF CAPITAL FOR STARTUPS</a:t>
            </a:r>
          </a:p>
        </p:txBody>
      </p:sp>
      <p:sp>
        <p:nvSpPr>
          <p:cNvPr id="132" name="Slide Number Placeholder 131">
            <a:extLst>
              <a:ext uri="{FF2B5EF4-FFF2-40B4-BE49-F238E27FC236}">
                <a16:creationId xmlns:a16="http://schemas.microsoft.com/office/drawing/2014/main" id="{13FDDFE9-136A-436D-BE05-228A6D5786DB}"/>
              </a:ext>
            </a:extLst>
          </p:cNvPr>
          <p:cNvSpPr>
            <a:spLocks noGrp="1"/>
          </p:cNvSpPr>
          <p:nvPr>
            <p:ph type="sldNum" sz="quarter" idx="10"/>
          </p:nvPr>
        </p:nvSpPr>
        <p:spPr/>
        <p:txBody>
          <a:bodyPr/>
          <a:lstStyle/>
          <a:p>
            <a:fld id="{8AF20BD9-FDCE-4520-81EB-ADA3A73B4CC2}" type="slidenum">
              <a:rPr lang="en-US" smtClean="0"/>
              <a:t>13</a:t>
            </a:fld>
            <a:endParaRPr lang="en-US"/>
          </a:p>
        </p:txBody>
      </p:sp>
      <p:sp>
        <p:nvSpPr>
          <p:cNvPr id="3" name="Footer Placeholder 2">
            <a:extLst>
              <a:ext uri="{FF2B5EF4-FFF2-40B4-BE49-F238E27FC236}">
                <a16:creationId xmlns:a16="http://schemas.microsoft.com/office/drawing/2014/main" id="{A97F9643-4051-492E-A553-CF3B3D8FB437}"/>
              </a:ext>
            </a:extLst>
          </p:cNvPr>
          <p:cNvSpPr>
            <a:spLocks noGrp="1"/>
          </p:cNvSpPr>
          <p:nvPr>
            <p:ph type="ftr" sz="quarter" idx="11"/>
          </p:nvPr>
        </p:nvSpPr>
        <p:spPr/>
        <p:txBody>
          <a:bodyPr/>
          <a:lstStyle/>
          <a:p>
            <a:r>
              <a:rPr lang="en-US" altLang="zh-TW" dirty="0"/>
              <a:t>Private Equity and Venture Capital</a:t>
            </a:r>
          </a:p>
        </p:txBody>
      </p:sp>
      <p:graphicFrame>
        <p:nvGraphicFramePr>
          <p:cNvPr id="10" name="Diagram 9">
            <a:extLst>
              <a:ext uri="{FF2B5EF4-FFF2-40B4-BE49-F238E27FC236}">
                <a16:creationId xmlns:a16="http://schemas.microsoft.com/office/drawing/2014/main" id="{42DF67DF-195D-704C-8216-D0BC4AC97C8B}"/>
              </a:ext>
            </a:extLst>
          </p:cNvPr>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15"/>
          <p:cNvSpPr txBox="1"/>
          <p:nvPr/>
        </p:nvSpPr>
        <p:spPr>
          <a:xfrm>
            <a:off x="2514600" y="5601710"/>
            <a:ext cx="3820162" cy="276999"/>
          </a:xfrm>
          <a:prstGeom prst="rect">
            <a:avLst/>
          </a:prstGeom>
          <a:noFill/>
        </p:spPr>
        <p:txBody>
          <a:bodyPr vert="horz" wrap="square" lIns="91440" tIns="45720" rIns="91440" bIns="45720" rtlCol="0" anchor="ctr">
            <a:normAutofit fontScale="250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4400" b="0" i="1" u="none" strike="noStrike" kern="1200" cap="none" spc="0" normalizeH="0" baseline="0" noProof="0" dirty="0">
                <a:ln>
                  <a:noFill/>
                </a:ln>
                <a:solidFill>
                  <a:schemeClr val="tx1"/>
                </a:solidFill>
                <a:effectLst/>
                <a:uLnTx/>
                <a:uFillTx/>
                <a:latin typeface="+mj-lt"/>
                <a:ea typeface="+mj-ea"/>
                <a:cs typeface="+mj-cs"/>
              </a:rPr>
              <a:t>Source: courtesy of Nick Adams and Differential Ventures</a:t>
            </a:r>
          </a:p>
        </p:txBody>
      </p:sp>
    </p:spTree>
    <p:extLst>
      <p:ext uri="{BB962C8B-B14F-4D97-AF65-F5344CB8AC3E}">
        <p14:creationId xmlns:p14="http://schemas.microsoft.com/office/powerpoint/2010/main" val="2514014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Angel Investors</a:t>
            </a:r>
          </a:p>
        </p:txBody>
      </p:sp>
      <p:sp>
        <p:nvSpPr>
          <p:cNvPr id="7" name="Content Placeholder 6"/>
          <p:cNvSpPr>
            <a:spLocks noGrp="1"/>
          </p:cNvSpPr>
          <p:nvPr>
            <p:ph idx="1"/>
          </p:nvPr>
        </p:nvSpPr>
        <p:spPr/>
        <p:txBody>
          <a:bodyPr/>
          <a:lstStyle/>
          <a:p>
            <a:r>
              <a:rPr lang="en-US" dirty="0"/>
              <a:t>Individuals – not funds</a:t>
            </a:r>
          </a:p>
          <a:p>
            <a:r>
              <a:rPr lang="en-US" dirty="0"/>
              <a:t>Invest their own money – not OPM</a:t>
            </a:r>
          </a:p>
          <a:p>
            <a:r>
              <a:rPr lang="en-US" dirty="0"/>
              <a:t>Typically HNWI and successful entrepreneurs</a:t>
            </a:r>
          </a:p>
          <a:p>
            <a:r>
              <a:rPr lang="en-US" dirty="0"/>
              <a:t>Hunt alone or in groups (angel groups, angel networks)</a:t>
            </a:r>
          </a:p>
          <a:p>
            <a:r>
              <a:rPr lang="en-US" dirty="0"/>
              <a:t>Motivation generally beyond pure financial returns</a:t>
            </a:r>
          </a:p>
          <a:p>
            <a:r>
              <a:rPr lang="en-US" dirty="0"/>
              <a:t>Investment horizon could be very long</a:t>
            </a:r>
          </a:p>
          <a:p>
            <a:r>
              <a:rPr lang="en-US" dirty="0"/>
              <a:t>Typically very early stage investing: seed money, start-ups….</a:t>
            </a:r>
          </a:p>
        </p:txBody>
      </p:sp>
      <p:sp>
        <p:nvSpPr>
          <p:cNvPr id="4" name="Slide Number Placeholder 3"/>
          <p:cNvSpPr>
            <a:spLocks noGrp="1"/>
          </p:cNvSpPr>
          <p:nvPr>
            <p:ph type="sldNum" sz="quarter" idx="10"/>
          </p:nvPr>
        </p:nvSpPr>
        <p:spPr/>
        <p:txBody>
          <a:bodyPr/>
          <a:lstStyle/>
          <a:p>
            <a:pPr>
              <a:defRPr/>
            </a:pPr>
            <a:fld id="{2DA47A72-E6A5-42F8-8032-86ECBEEFB9D4}" type="slidenum">
              <a:rPr lang="en-US" altLang="en-US" smtClean="0"/>
              <a:pPr>
                <a:defRPr/>
              </a:pPr>
              <a:t>14</a:t>
            </a:fld>
            <a:endParaRPr lang="en-US" altLang="en-US"/>
          </a:p>
        </p:txBody>
      </p:sp>
      <p:sp>
        <p:nvSpPr>
          <p:cNvPr id="9" name="Footer Placeholder 2">
            <a:extLst>
              <a:ext uri="{FF2B5EF4-FFF2-40B4-BE49-F238E27FC236}">
                <a16:creationId xmlns:a16="http://schemas.microsoft.com/office/drawing/2014/main" id="{A97F9643-4051-492E-A553-CF3B3D8FB437}"/>
              </a:ext>
            </a:extLst>
          </p:cNvPr>
          <p:cNvSpPr>
            <a:spLocks noGrp="1"/>
          </p:cNvSpPr>
          <p:nvPr>
            <p:ph type="ftr" sz="quarter" idx="11"/>
          </p:nvPr>
        </p:nvSpPr>
        <p:spPr/>
        <p:txBody>
          <a:bodyPr/>
          <a:lstStyle/>
          <a:p>
            <a:r>
              <a:rPr lang="en-US" altLang="zh-TW" dirty="0"/>
              <a:t>Private Equity and Venture Capital</a:t>
            </a:r>
          </a:p>
        </p:txBody>
      </p:sp>
    </p:spTree>
    <p:extLst>
      <p:ext uri="{BB962C8B-B14F-4D97-AF65-F5344CB8AC3E}">
        <p14:creationId xmlns:p14="http://schemas.microsoft.com/office/powerpoint/2010/main" val="53530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2"/>
          <p:cNvSpPr>
            <a:spLocks noGrp="1" noChangeArrowheads="1"/>
          </p:cNvSpPr>
          <p:nvPr>
            <p:ph type="title"/>
          </p:nvPr>
        </p:nvSpPr>
        <p:spPr/>
        <p:txBody>
          <a:bodyPr/>
          <a:lstStyle/>
          <a:p>
            <a:r>
              <a:rPr lang="en-US" altLang="zh-TW" dirty="0"/>
              <a:t>Venture Capital (VC)</a:t>
            </a:r>
          </a:p>
        </p:txBody>
      </p:sp>
      <p:sp>
        <p:nvSpPr>
          <p:cNvPr id="86019" name="Rectangle 3"/>
          <p:cNvSpPr>
            <a:spLocks noGrp="1" noChangeArrowheads="1"/>
          </p:cNvSpPr>
          <p:nvPr>
            <p:ph idx="1"/>
          </p:nvPr>
        </p:nvSpPr>
        <p:spPr/>
        <p:txBody>
          <a:bodyPr>
            <a:normAutofit/>
          </a:bodyPr>
          <a:lstStyle/>
          <a:p>
            <a:r>
              <a:rPr lang="en-US" altLang="zh-TW" dirty="0"/>
              <a:t>Venture capital is money provided by professionals who invest alongside management in </a:t>
            </a:r>
            <a:r>
              <a:rPr lang="en-US" altLang="zh-TW" b="1" dirty="0">
                <a:solidFill>
                  <a:schemeClr val="accent2"/>
                </a:solidFill>
              </a:rPr>
              <a:t>young, rapidly growing </a:t>
            </a:r>
            <a:r>
              <a:rPr lang="en-US" altLang="zh-TW" dirty="0"/>
              <a:t>companies that have the potential to develop into significant economic contributors. Venture capital is an important source of equity for </a:t>
            </a:r>
            <a:r>
              <a:rPr lang="en-US" altLang="zh-TW" b="1" dirty="0">
                <a:solidFill>
                  <a:schemeClr val="accent2"/>
                </a:solidFill>
              </a:rPr>
              <a:t>start-up</a:t>
            </a:r>
            <a:r>
              <a:rPr lang="en-US" altLang="zh-TW" dirty="0"/>
              <a:t> companies.</a:t>
            </a:r>
          </a:p>
          <a:p>
            <a:r>
              <a:rPr lang="en-US" altLang="zh-TW" dirty="0"/>
              <a:t>Professionally managed venture capital firms generally are </a:t>
            </a:r>
            <a:r>
              <a:rPr lang="en-US" altLang="zh-TW" b="1" dirty="0">
                <a:solidFill>
                  <a:schemeClr val="accent2"/>
                </a:solidFill>
              </a:rPr>
              <a:t>private partnerships or closely-held corporations </a:t>
            </a:r>
            <a:r>
              <a:rPr lang="en-US" altLang="zh-TW" dirty="0"/>
              <a:t>funded by private and public pension funds, endowment funds, foundations, corporations, wealthy individuals, foreign investors, and the venture capitalists themselves.</a:t>
            </a:r>
          </a:p>
        </p:txBody>
      </p:sp>
      <p:sp>
        <p:nvSpPr>
          <p:cNvPr id="55300" name="Slide Number Placeholder 5"/>
          <p:cNvSpPr>
            <a:spLocks noGrp="1"/>
          </p:cNvSpPr>
          <p:nvPr>
            <p:ph type="sldNum" sz="quarter" idx="10"/>
          </p:nvPr>
        </p:nvSpPr>
        <p:spPr>
          <a:noFill/>
        </p:spPr>
        <p:txBody>
          <a:bodyPr vert="horz" wrap="square" lIns="91440" tIns="45720" rIns="91440" bIns="45720" numCol="1" anchor="ctr" anchorCtr="0" compatLnSpc="1">
            <a:prstTxWarp prst="textNoShape">
              <a:avLst/>
            </a:prstTxWarp>
          </a:bodyPr>
          <a:lstStyle/>
          <a:p>
            <a:fld id="{1A46C5D0-F1A9-435A-9985-7603DB61ADB3}" type="slidenum">
              <a:rPr lang="en-US" altLang="en-US" sz="1400">
                <a:latin typeface="+mn-lt"/>
              </a:rPr>
              <a:pPr/>
              <a:t>15</a:t>
            </a:fld>
            <a:endParaRPr lang="en-US" altLang="en-US" sz="1400">
              <a:latin typeface="+mn-lt"/>
            </a:endParaRPr>
          </a:p>
        </p:txBody>
      </p:sp>
      <p:sp>
        <p:nvSpPr>
          <p:cNvPr id="86020" name="Text Box 4"/>
          <p:cNvSpPr txBox="1">
            <a:spLocks noChangeArrowheads="1"/>
          </p:cNvSpPr>
          <p:nvPr/>
        </p:nvSpPr>
        <p:spPr bwMode="auto">
          <a:xfrm>
            <a:off x="-22412" y="5851320"/>
            <a:ext cx="5943600" cy="307777"/>
          </a:xfrm>
          <a:prstGeom prst="rect">
            <a:avLst/>
          </a:prstGeom>
          <a:noFill/>
          <a:ln w="9525">
            <a:noFill/>
            <a:miter lim="800000"/>
            <a:headEnd/>
            <a:tailEnd/>
          </a:ln>
        </p:spPr>
        <p:txBody>
          <a:bodyPr>
            <a:spAutoFit/>
          </a:bodyPr>
          <a:lstStyle>
            <a:defPPr>
              <a:defRPr lang="en-US"/>
            </a:defPPr>
            <a:lvl1pPr>
              <a:spcBef>
                <a:spcPct val="50000"/>
              </a:spcBef>
              <a:defRPr sz="1400" i="1">
                <a:latin typeface="+mn-lt"/>
                <a:ea typeface="PMingLiU" pitchFamily="18" charset="-120"/>
              </a:defRPr>
            </a:lvl1pPr>
          </a:lstStyle>
          <a:p>
            <a:r>
              <a:rPr lang="en-US" altLang="zh-TW"/>
              <a:t>Source: NVCA (National Venture Capital Association)</a:t>
            </a:r>
          </a:p>
        </p:txBody>
      </p:sp>
      <p:sp>
        <p:nvSpPr>
          <p:cNvPr id="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Private Equity and Venture Capital</a:t>
            </a:r>
          </a:p>
        </p:txBody>
      </p:sp>
    </p:spTree>
    <p:extLst>
      <p:ext uri="{BB962C8B-B14F-4D97-AF65-F5344CB8AC3E}">
        <p14:creationId xmlns:p14="http://schemas.microsoft.com/office/powerpoint/2010/main" val="60604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2"/>
          <p:cNvSpPr>
            <a:spLocks noGrp="1" noChangeArrowheads="1"/>
          </p:cNvSpPr>
          <p:nvPr>
            <p:ph type="title"/>
          </p:nvPr>
        </p:nvSpPr>
        <p:spPr/>
        <p:txBody>
          <a:bodyPr/>
          <a:lstStyle/>
          <a:p>
            <a:r>
              <a:rPr lang="en-US" altLang="zh-TW" dirty="0"/>
              <a:t>Venture Capital (VC) (</a:t>
            </a:r>
            <a:r>
              <a:rPr lang="en-US" altLang="zh-TW" dirty="0" smtClean="0"/>
              <a:t>Cont’d)</a:t>
            </a:r>
            <a:endParaRPr lang="en-US" altLang="zh-TW" dirty="0"/>
          </a:p>
        </p:txBody>
      </p:sp>
      <p:sp>
        <p:nvSpPr>
          <p:cNvPr id="86019" name="Rectangle 3"/>
          <p:cNvSpPr>
            <a:spLocks noGrp="1" noChangeArrowheads="1"/>
          </p:cNvSpPr>
          <p:nvPr>
            <p:ph idx="1"/>
          </p:nvPr>
        </p:nvSpPr>
        <p:spPr/>
        <p:txBody>
          <a:bodyPr>
            <a:normAutofit/>
          </a:bodyPr>
          <a:lstStyle/>
          <a:p>
            <a:pPr marL="0" indent="0">
              <a:buNone/>
            </a:pPr>
            <a:r>
              <a:rPr lang="en-US" altLang="zh-TW" b="1" dirty="0"/>
              <a:t>Venture capitalists generally:</a:t>
            </a:r>
          </a:p>
          <a:p>
            <a:r>
              <a:rPr lang="en-US" altLang="zh-TW" dirty="0"/>
              <a:t>Finance </a:t>
            </a:r>
            <a:r>
              <a:rPr lang="en-US" altLang="zh-TW" b="1" dirty="0">
                <a:solidFill>
                  <a:schemeClr val="accent2"/>
                </a:solidFill>
              </a:rPr>
              <a:t>new and rapidly growing companies</a:t>
            </a:r>
            <a:endParaRPr lang="en-US" altLang="zh-TW" dirty="0"/>
          </a:p>
          <a:p>
            <a:r>
              <a:rPr lang="en-US" altLang="zh-TW" dirty="0"/>
              <a:t>Purchase equity securities</a:t>
            </a:r>
          </a:p>
          <a:p>
            <a:r>
              <a:rPr lang="en-US" altLang="zh-TW" dirty="0"/>
              <a:t>Assist in the development of new products or services </a:t>
            </a:r>
          </a:p>
          <a:p>
            <a:r>
              <a:rPr lang="en-US" altLang="zh-TW" dirty="0"/>
              <a:t>Add value to the company through active participation </a:t>
            </a:r>
          </a:p>
          <a:p>
            <a:r>
              <a:rPr lang="en-US" altLang="zh-TW" dirty="0"/>
              <a:t>Take higher risks with the expectation of higher rewards </a:t>
            </a:r>
          </a:p>
          <a:p>
            <a:r>
              <a:rPr lang="en-US" altLang="zh-TW" dirty="0"/>
              <a:t>Have a long-term orientation </a:t>
            </a:r>
          </a:p>
        </p:txBody>
      </p:sp>
      <p:sp>
        <p:nvSpPr>
          <p:cNvPr id="55300" name="Slide Number Placeholder 5"/>
          <p:cNvSpPr>
            <a:spLocks noGrp="1"/>
          </p:cNvSpPr>
          <p:nvPr>
            <p:ph type="sldNum" sz="quarter" idx="10"/>
          </p:nvPr>
        </p:nvSpPr>
        <p:spPr>
          <a:noFill/>
        </p:spPr>
        <p:txBody>
          <a:bodyPr vert="horz" wrap="square" lIns="91440" tIns="45720" rIns="91440" bIns="45720" numCol="1" anchor="ctr" anchorCtr="0" compatLnSpc="1">
            <a:prstTxWarp prst="textNoShape">
              <a:avLst/>
            </a:prstTxWarp>
          </a:bodyPr>
          <a:lstStyle/>
          <a:p>
            <a:fld id="{1A46C5D0-F1A9-435A-9985-7603DB61ADB3}" type="slidenum">
              <a:rPr lang="en-US" altLang="en-US" sz="1400">
                <a:latin typeface="+mn-lt"/>
              </a:rPr>
              <a:pPr/>
              <a:t>16</a:t>
            </a:fld>
            <a:endParaRPr lang="en-US" altLang="en-US" sz="1400">
              <a:latin typeface="+mn-lt"/>
            </a:endParaRPr>
          </a:p>
        </p:txBody>
      </p:sp>
      <p:sp>
        <p:nvSpPr>
          <p:cNvPr id="86020" name="Text Box 4"/>
          <p:cNvSpPr txBox="1">
            <a:spLocks noChangeArrowheads="1"/>
          </p:cNvSpPr>
          <p:nvPr/>
        </p:nvSpPr>
        <p:spPr bwMode="auto">
          <a:xfrm>
            <a:off x="-22412" y="5851320"/>
            <a:ext cx="5943600" cy="307777"/>
          </a:xfrm>
          <a:prstGeom prst="rect">
            <a:avLst/>
          </a:prstGeom>
          <a:noFill/>
          <a:ln w="9525">
            <a:noFill/>
            <a:miter lim="800000"/>
            <a:headEnd/>
            <a:tailEnd/>
          </a:ln>
        </p:spPr>
        <p:txBody>
          <a:bodyPr>
            <a:spAutoFit/>
          </a:bodyPr>
          <a:lstStyle>
            <a:defPPr>
              <a:defRPr lang="en-US"/>
            </a:defPPr>
            <a:lvl1pPr>
              <a:spcBef>
                <a:spcPct val="50000"/>
              </a:spcBef>
              <a:defRPr sz="1400" i="1">
                <a:latin typeface="+mn-lt"/>
                <a:ea typeface="PMingLiU" pitchFamily="18" charset="-120"/>
              </a:defRPr>
            </a:lvl1pPr>
          </a:lstStyle>
          <a:p>
            <a:r>
              <a:rPr lang="en-US" altLang="zh-TW"/>
              <a:t>Source: NVCA (National Venture Capital Association)</a:t>
            </a:r>
          </a:p>
        </p:txBody>
      </p:sp>
      <p:sp>
        <p:nvSpPr>
          <p:cNvPr id="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Private Equity and Venture Capital</a:t>
            </a:r>
          </a:p>
        </p:txBody>
      </p:sp>
    </p:spTree>
    <p:extLst>
      <p:ext uri="{BB962C8B-B14F-4D97-AF65-F5344CB8AC3E}">
        <p14:creationId xmlns:p14="http://schemas.microsoft.com/office/powerpoint/2010/main" val="347869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0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60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60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457200" y="34077"/>
            <a:ext cx="8229600" cy="944562"/>
          </a:xfrm>
        </p:spPr>
        <p:txBody>
          <a:bodyPr>
            <a:normAutofit/>
          </a:bodyPr>
          <a:lstStyle/>
          <a:p>
            <a:r>
              <a:rPr lang="en-US" sz="2800" dirty="0"/>
              <a:t>WHAT DOES A VC DO?</a:t>
            </a:r>
            <a:endParaRPr lang="en" sz="2800" dirty="0"/>
          </a:p>
        </p:txBody>
      </p:sp>
      <p:grpSp>
        <p:nvGrpSpPr>
          <p:cNvPr id="8" name="Group 7"/>
          <p:cNvGrpSpPr/>
          <p:nvPr/>
        </p:nvGrpSpPr>
        <p:grpSpPr>
          <a:xfrm>
            <a:off x="373676" y="838200"/>
            <a:ext cx="8407743" cy="1269886"/>
            <a:chOff x="373675" y="2121334"/>
            <a:chExt cx="8407743" cy="1472333"/>
          </a:xfrm>
        </p:grpSpPr>
        <p:sp>
          <p:nvSpPr>
            <p:cNvPr id="183" name="Shape 183"/>
            <p:cNvSpPr/>
            <p:nvPr/>
          </p:nvSpPr>
          <p:spPr>
            <a:xfrm>
              <a:off x="373675" y="2121334"/>
              <a:ext cx="2288400" cy="1472333"/>
            </a:xfrm>
            <a:prstGeom prst="homePlate">
              <a:avLst>
                <a:gd name="adj" fmla="val 30129"/>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wrap="square" lIns="91425" tIns="91425" rIns="91425" bIns="91425" anchor="ctr" anchorCtr="0">
              <a:noAutofit/>
            </a:bodyPr>
            <a:lstStyle/>
            <a:p>
              <a:pPr algn="ctr">
                <a:spcBef>
                  <a:spcPts val="0"/>
                </a:spcBef>
              </a:pPr>
              <a:r>
                <a:rPr lang="en-US" dirty="0">
                  <a:solidFill>
                    <a:schemeClr val="bg1"/>
                  </a:solidFill>
                  <a:latin typeface="Droid Serif"/>
                  <a:ea typeface="Droid Serif"/>
                  <a:cs typeface="Droid Serif"/>
                  <a:sym typeface="Droid Serif"/>
                </a:rPr>
                <a:t>Raise capital from LPs</a:t>
              </a:r>
              <a:endParaRPr lang="en" dirty="0">
                <a:solidFill>
                  <a:schemeClr val="bg1"/>
                </a:solidFill>
                <a:latin typeface="Droid Serif"/>
                <a:ea typeface="Droid Serif"/>
                <a:cs typeface="Droid Serif"/>
                <a:sym typeface="Droid Serif"/>
              </a:endParaRPr>
            </a:p>
          </p:txBody>
        </p:sp>
        <p:sp>
          <p:nvSpPr>
            <p:cNvPr id="184" name="Shape 184"/>
            <p:cNvSpPr/>
            <p:nvPr/>
          </p:nvSpPr>
          <p:spPr>
            <a:xfrm>
              <a:off x="2369656" y="2121334"/>
              <a:ext cx="2332200" cy="1472333"/>
            </a:xfrm>
            <a:prstGeom prst="chevron">
              <a:avLst>
                <a:gd name="adj" fmla="val 29853"/>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wrap="square" lIns="91425" tIns="91425" rIns="91425" bIns="91425" anchor="ctr" anchorCtr="0">
              <a:noAutofit/>
            </a:bodyPr>
            <a:lstStyle/>
            <a:p>
              <a:pPr algn="ctr">
                <a:spcBef>
                  <a:spcPts val="0"/>
                </a:spcBef>
              </a:pPr>
              <a:r>
                <a:rPr lang="en-US" dirty="0">
                  <a:solidFill>
                    <a:schemeClr val="bg1"/>
                  </a:solidFill>
                  <a:latin typeface="Droid Serif"/>
                  <a:ea typeface="Droid Serif"/>
                  <a:cs typeface="Droid Serif"/>
                  <a:sym typeface="Droid Serif"/>
                </a:rPr>
                <a:t>Source deals and invest capital</a:t>
              </a:r>
              <a:endParaRPr lang="en" dirty="0">
                <a:solidFill>
                  <a:schemeClr val="bg1"/>
                </a:solidFill>
                <a:latin typeface="Droid Serif"/>
                <a:ea typeface="Droid Serif"/>
                <a:cs typeface="Droid Serif"/>
                <a:sym typeface="Droid Serif"/>
              </a:endParaRPr>
            </a:p>
          </p:txBody>
        </p:sp>
        <p:sp>
          <p:nvSpPr>
            <p:cNvPr id="185" name="Shape 185"/>
            <p:cNvSpPr/>
            <p:nvPr/>
          </p:nvSpPr>
          <p:spPr>
            <a:xfrm>
              <a:off x="6449218" y="2121334"/>
              <a:ext cx="2332200" cy="1472333"/>
            </a:xfrm>
            <a:prstGeom prst="chevron">
              <a:avLst>
                <a:gd name="adj" fmla="val 29853"/>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wrap="square" lIns="91425" tIns="91425" rIns="91425" bIns="91425" anchor="ctr" anchorCtr="0">
              <a:noAutofit/>
            </a:bodyPr>
            <a:lstStyle/>
            <a:p>
              <a:pPr algn="ctr">
                <a:spcBef>
                  <a:spcPts val="0"/>
                </a:spcBef>
              </a:pPr>
              <a:r>
                <a:rPr lang="en-US" dirty="0">
                  <a:solidFill>
                    <a:schemeClr val="bg1"/>
                  </a:solidFill>
                  <a:latin typeface="Droid Serif"/>
                  <a:ea typeface="Droid Serif"/>
                  <a:cs typeface="Droid Serif"/>
                  <a:sym typeface="Droid Serif"/>
                </a:rPr>
                <a:t>Generate returns through liquidity events</a:t>
              </a:r>
              <a:endParaRPr lang="en" dirty="0">
                <a:solidFill>
                  <a:schemeClr val="bg1"/>
                </a:solidFill>
                <a:latin typeface="Droid Serif"/>
                <a:ea typeface="Droid Serif"/>
                <a:cs typeface="Droid Serif"/>
                <a:sym typeface="Droid Serif"/>
              </a:endParaRPr>
            </a:p>
          </p:txBody>
        </p:sp>
        <p:sp>
          <p:nvSpPr>
            <p:cNvPr id="7" name="Shape 185"/>
            <p:cNvSpPr/>
            <p:nvPr/>
          </p:nvSpPr>
          <p:spPr>
            <a:xfrm>
              <a:off x="4409437" y="2121334"/>
              <a:ext cx="2332200" cy="1472333"/>
            </a:xfrm>
            <a:prstGeom prst="chevron">
              <a:avLst>
                <a:gd name="adj" fmla="val 29853"/>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wrap="square" lIns="91425" tIns="91425" rIns="91425" bIns="91425" anchor="ctr" anchorCtr="0">
              <a:noAutofit/>
            </a:bodyPr>
            <a:lstStyle/>
            <a:p>
              <a:pPr algn="ctr">
                <a:spcBef>
                  <a:spcPts val="0"/>
                </a:spcBef>
              </a:pPr>
              <a:r>
                <a:rPr lang="en-US" dirty="0">
                  <a:solidFill>
                    <a:schemeClr val="bg1"/>
                  </a:solidFill>
                  <a:latin typeface="Droid Serif"/>
                  <a:ea typeface="Droid Serif"/>
                  <a:cs typeface="Droid Serif"/>
                  <a:sym typeface="Droid Serif"/>
                </a:rPr>
                <a:t>Manage our portfolio companies and follow-on investments </a:t>
              </a:r>
              <a:endParaRPr lang="en" dirty="0">
                <a:solidFill>
                  <a:schemeClr val="bg1"/>
                </a:solidFill>
                <a:latin typeface="Droid Serif"/>
                <a:ea typeface="Droid Serif"/>
                <a:cs typeface="Droid Serif"/>
                <a:sym typeface="Droid Serif"/>
              </a:endParaRPr>
            </a:p>
          </p:txBody>
        </p:sp>
      </p:grpSp>
      <p:sp>
        <p:nvSpPr>
          <p:cNvPr id="2" name="TextBox 1"/>
          <p:cNvSpPr txBox="1"/>
          <p:nvPr/>
        </p:nvSpPr>
        <p:spPr>
          <a:xfrm>
            <a:off x="373675" y="2210688"/>
            <a:ext cx="1901070" cy="341632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285750" indent="-285750">
              <a:buFont typeface="Courier New"/>
              <a:buChar char="o"/>
            </a:pPr>
            <a:r>
              <a:rPr lang="en-US" dirty="0"/>
              <a:t>Meeting accredited investors</a:t>
            </a:r>
          </a:p>
          <a:p>
            <a:pPr marL="285750" indent="-285750">
              <a:buFont typeface="Courier New"/>
              <a:buChar char="o"/>
            </a:pPr>
            <a:r>
              <a:rPr lang="en-US" dirty="0"/>
              <a:t>Family offices</a:t>
            </a:r>
          </a:p>
          <a:p>
            <a:pPr marL="285750" indent="-285750">
              <a:buFont typeface="Courier New"/>
              <a:buChar char="o"/>
            </a:pPr>
            <a:r>
              <a:rPr lang="en-US" dirty="0"/>
              <a:t>Institutional investors [future funds]</a:t>
            </a:r>
          </a:p>
          <a:p>
            <a:pPr marL="285750" indent="-285750">
              <a:buFont typeface="Courier New"/>
              <a:buChar char="o"/>
            </a:pPr>
            <a:endParaRPr lang="en-US" dirty="0"/>
          </a:p>
          <a:p>
            <a:pPr marL="285750" indent="-285750">
              <a:buFont typeface="Courier New"/>
              <a:buChar char="o"/>
            </a:pPr>
            <a:endParaRPr lang="en-US" dirty="0"/>
          </a:p>
          <a:p>
            <a:pPr marL="285750" indent="-285750">
              <a:buFont typeface="Courier New"/>
              <a:buChar char="o"/>
            </a:pPr>
            <a:endParaRPr lang="en-US" dirty="0"/>
          </a:p>
          <a:p>
            <a:endParaRPr lang="en-US" dirty="0"/>
          </a:p>
          <a:p>
            <a:pPr marL="285750" indent="-285750">
              <a:buFont typeface="Courier New"/>
              <a:buChar char="o"/>
            </a:pPr>
            <a:endParaRPr lang="en-US" dirty="0"/>
          </a:p>
        </p:txBody>
      </p:sp>
      <p:sp>
        <p:nvSpPr>
          <p:cNvPr id="9" name="TextBox 8"/>
          <p:cNvSpPr txBox="1"/>
          <p:nvPr/>
        </p:nvSpPr>
        <p:spPr>
          <a:xfrm>
            <a:off x="2369656" y="2210688"/>
            <a:ext cx="1901070" cy="424731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285750" indent="-285750">
              <a:buFont typeface="Courier New"/>
              <a:buChar char="o"/>
            </a:pPr>
            <a:r>
              <a:rPr lang="en-US" dirty="0"/>
              <a:t>VC partnerships</a:t>
            </a:r>
          </a:p>
          <a:p>
            <a:pPr marL="285750" indent="-285750">
              <a:buFont typeface="Courier New"/>
              <a:buChar char="o"/>
            </a:pPr>
            <a:r>
              <a:rPr lang="en-US" dirty="0"/>
              <a:t>Angel investors</a:t>
            </a:r>
          </a:p>
          <a:p>
            <a:pPr marL="285750" indent="-285750">
              <a:buFont typeface="Courier New"/>
              <a:buChar char="o"/>
            </a:pPr>
            <a:r>
              <a:rPr lang="en-US" dirty="0"/>
              <a:t>Investment banks</a:t>
            </a:r>
          </a:p>
          <a:p>
            <a:pPr marL="285750" indent="-285750">
              <a:buFont typeface="Courier New"/>
              <a:buChar char="o"/>
            </a:pPr>
            <a:r>
              <a:rPr lang="en-US" dirty="0"/>
              <a:t>Service providers</a:t>
            </a:r>
          </a:p>
          <a:p>
            <a:pPr marL="285750" indent="-285750">
              <a:buFont typeface="Courier New"/>
              <a:buChar char="o"/>
            </a:pPr>
            <a:r>
              <a:rPr lang="en-US" dirty="0"/>
              <a:t>Networking events</a:t>
            </a:r>
          </a:p>
          <a:p>
            <a:pPr marL="285750" indent="-285750">
              <a:buFont typeface="Courier New"/>
              <a:buChar char="o"/>
            </a:pPr>
            <a:r>
              <a:rPr lang="en-US" dirty="0"/>
              <a:t>Founder network</a:t>
            </a:r>
          </a:p>
          <a:p>
            <a:pPr marL="285750" indent="-285750">
              <a:buFont typeface="Courier New"/>
              <a:buChar char="o"/>
            </a:pPr>
            <a:r>
              <a:rPr lang="en-US" dirty="0"/>
              <a:t>Corporate partnerships</a:t>
            </a:r>
          </a:p>
          <a:p>
            <a:pPr marL="285750" indent="-285750">
              <a:buFont typeface="Courier New"/>
              <a:buChar char="o"/>
            </a:pPr>
            <a:r>
              <a:rPr lang="en-US" dirty="0"/>
              <a:t>Constant ‘</a:t>
            </a:r>
            <a:r>
              <a:rPr lang="en-US" i="1" dirty="0"/>
              <a:t>hustle</a:t>
            </a:r>
            <a:r>
              <a:rPr lang="en-US" dirty="0"/>
              <a:t>’</a:t>
            </a:r>
          </a:p>
        </p:txBody>
      </p:sp>
      <p:sp>
        <p:nvSpPr>
          <p:cNvPr id="10" name="TextBox 9"/>
          <p:cNvSpPr txBox="1"/>
          <p:nvPr/>
        </p:nvSpPr>
        <p:spPr>
          <a:xfrm>
            <a:off x="4381132" y="2210688"/>
            <a:ext cx="1943467" cy="397031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285750" indent="-285750">
              <a:buFont typeface="Courier New"/>
              <a:buChar char="o"/>
            </a:pPr>
            <a:r>
              <a:rPr lang="en-US" dirty="0"/>
              <a:t>Board representation</a:t>
            </a:r>
          </a:p>
          <a:p>
            <a:pPr marL="285750" indent="-285750">
              <a:buFont typeface="Courier New"/>
              <a:buChar char="o"/>
            </a:pPr>
            <a:r>
              <a:rPr lang="en-US" dirty="0"/>
              <a:t>Full service operational support</a:t>
            </a:r>
          </a:p>
          <a:p>
            <a:pPr marL="285750" indent="-285750">
              <a:buFont typeface="Courier New"/>
              <a:buChar char="o"/>
            </a:pPr>
            <a:r>
              <a:rPr lang="en-US" dirty="0"/>
              <a:t>Global expansion</a:t>
            </a:r>
          </a:p>
          <a:p>
            <a:pPr marL="285750" indent="-285750">
              <a:buFont typeface="Courier New"/>
              <a:buChar char="o"/>
            </a:pPr>
            <a:r>
              <a:rPr lang="en-US" dirty="0"/>
              <a:t>Introduce corporate partners and customers</a:t>
            </a:r>
          </a:p>
          <a:p>
            <a:pPr marL="285750" indent="-285750">
              <a:buFont typeface="Courier New"/>
              <a:buChar char="o"/>
            </a:pPr>
            <a:r>
              <a:rPr lang="en-US" dirty="0"/>
              <a:t>Help raise additional capital</a:t>
            </a:r>
          </a:p>
        </p:txBody>
      </p:sp>
      <p:sp>
        <p:nvSpPr>
          <p:cNvPr id="11" name="TextBox 10"/>
          <p:cNvSpPr txBox="1"/>
          <p:nvPr/>
        </p:nvSpPr>
        <p:spPr>
          <a:xfrm>
            <a:off x="6449218" y="2210688"/>
            <a:ext cx="1901070" cy="397031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285750" indent="-285750">
              <a:buFont typeface="Courier New"/>
              <a:buChar char="o"/>
            </a:pPr>
            <a:r>
              <a:rPr lang="en-US" dirty="0"/>
              <a:t>Early identification of M&amp;A partners</a:t>
            </a:r>
          </a:p>
          <a:p>
            <a:pPr marL="285750" indent="-285750">
              <a:buFont typeface="Courier New"/>
              <a:buChar char="o"/>
            </a:pPr>
            <a:r>
              <a:rPr lang="en-US" dirty="0"/>
              <a:t>Manage liquidity opportunities through secondary markets, M&amp;A and IPO</a:t>
            </a:r>
          </a:p>
          <a:p>
            <a:pPr marL="285750" indent="-285750">
              <a:buFont typeface="Courier New"/>
              <a:buChar char="o"/>
            </a:pPr>
            <a:endParaRPr lang="en-US" dirty="0"/>
          </a:p>
          <a:p>
            <a:endParaRPr lang="en-US" dirty="0"/>
          </a:p>
          <a:p>
            <a:pPr marL="285750" indent="-285750">
              <a:buFont typeface="Courier New"/>
              <a:buChar char="o"/>
            </a:pPr>
            <a:endParaRPr lang="en-US" dirty="0"/>
          </a:p>
        </p:txBody>
      </p:sp>
      <p:sp>
        <p:nvSpPr>
          <p:cNvPr id="14" name="TextBox 13"/>
          <p:cNvSpPr txBox="1"/>
          <p:nvPr/>
        </p:nvSpPr>
        <p:spPr>
          <a:xfrm>
            <a:off x="4409439" y="6181006"/>
            <a:ext cx="3820162" cy="276999"/>
          </a:xfrm>
          <a:prstGeom prst="rect">
            <a:avLst/>
          </a:prstGeom>
          <a:noFill/>
        </p:spPr>
        <p:txBody>
          <a:bodyPr vert="horz" wrap="square" lIns="91440" tIns="45720" rIns="91440" bIns="45720" rtlCol="0" anchor="ctr">
            <a:normAutofit fontScale="250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4400" b="0" i="1" u="none" strike="noStrike" kern="1200" cap="none" spc="0" normalizeH="0" baseline="0" noProof="0" dirty="0">
                <a:ln>
                  <a:noFill/>
                </a:ln>
                <a:solidFill>
                  <a:schemeClr val="tx1"/>
                </a:solidFill>
                <a:effectLst/>
                <a:uLnTx/>
                <a:uFillTx/>
                <a:latin typeface="+mj-lt"/>
                <a:ea typeface="+mj-ea"/>
                <a:cs typeface="+mj-cs"/>
              </a:rPr>
              <a:t>Source: courtesy of Nick Adams and Differential Ventures</a:t>
            </a:r>
          </a:p>
        </p:txBody>
      </p:sp>
    </p:spTree>
    <p:extLst>
      <p:ext uri="{BB962C8B-B14F-4D97-AF65-F5344CB8AC3E}">
        <p14:creationId xmlns:p14="http://schemas.microsoft.com/office/powerpoint/2010/main" val="2870231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Elbow Connector 10"/>
          <p:cNvCxnSpPr>
            <a:stCxn id="7" idx="2"/>
            <a:endCxn id="8" idx="0"/>
          </p:cNvCxnSpPr>
          <p:nvPr/>
        </p:nvCxnSpPr>
        <p:spPr>
          <a:xfrm rot="5400000">
            <a:off x="2857500" y="3467100"/>
            <a:ext cx="762000" cy="2667000"/>
          </a:xfrm>
          <a:prstGeom prst="bentConnector3">
            <a:avLst/>
          </a:prstGeom>
        </p:spPr>
        <p:style>
          <a:lnRef idx="2">
            <a:schemeClr val="accent2"/>
          </a:lnRef>
          <a:fillRef idx="0">
            <a:schemeClr val="accent2"/>
          </a:fillRef>
          <a:effectRef idx="1">
            <a:schemeClr val="accent2"/>
          </a:effectRef>
          <a:fontRef idx="minor">
            <a:schemeClr val="tx1"/>
          </a:fontRef>
        </p:style>
      </p:cxnSp>
      <p:cxnSp>
        <p:nvCxnSpPr>
          <p:cNvPr id="15" name="Elbow Connector 14"/>
          <p:cNvCxnSpPr>
            <a:stCxn id="7" idx="2"/>
            <a:endCxn id="10" idx="0"/>
          </p:cNvCxnSpPr>
          <p:nvPr/>
        </p:nvCxnSpPr>
        <p:spPr>
          <a:xfrm rot="16200000" flipH="1">
            <a:off x="5524500" y="3467100"/>
            <a:ext cx="762000" cy="2667000"/>
          </a:xfrm>
          <a:prstGeom prst="bentConnector3">
            <a:avLst/>
          </a:prstGeom>
        </p:spPr>
        <p:style>
          <a:lnRef idx="2">
            <a:schemeClr val="accent2"/>
          </a:lnRef>
          <a:fillRef idx="0">
            <a:schemeClr val="accent2"/>
          </a:fillRef>
          <a:effectRef idx="1">
            <a:schemeClr val="accent2"/>
          </a:effectRef>
          <a:fontRef idx="minor">
            <a:schemeClr val="tx1"/>
          </a:fontRef>
        </p:style>
      </p:cxnSp>
      <p:sp>
        <p:nvSpPr>
          <p:cNvPr id="58370" name="Title 5"/>
          <p:cNvSpPr>
            <a:spLocks noGrp="1"/>
          </p:cNvSpPr>
          <p:nvPr>
            <p:ph type="title"/>
          </p:nvPr>
        </p:nvSpPr>
        <p:spPr/>
        <p:txBody>
          <a:bodyPr/>
          <a:lstStyle/>
          <a:p>
            <a:r>
              <a:rPr lang="en-US" altLang="zh-TW" dirty="0"/>
              <a:t>Structure of a generic Venture Capital Fund</a:t>
            </a:r>
            <a:endParaRPr lang="zh-TW" altLang="en-US" dirty="0"/>
          </a:p>
        </p:txBody>
      </p:sp>
      <p:sp>
        <p:nvSpPr>
          <p:cNvPr id="58373" name="Slide Number Placeholder 4"/>
          <p:cNvSpPr>
            <a:spLocks noGrp="1"/>
          </p:cNvSpPr>
          <p:nvPr>
            <p:ph type="sldNum" sz="quarter" idx="12"/>
          </p:nvPr>
        </p:nvSpPr>
        <p:spPr>
          <a:noFill/>
        </p:spPr>
        <p:txBody>
          <a:bodyPr vert="horz" wrap="square" lIns="91440" tIns="45720" rIns="91440" bIns="45720" numCol="1" anchor="ctr" anchorCtr="0" compatLnSpc="1">
            <a:prstTxWarp prst="textNoShape">
              <a:avLst/>
            </a:prstTxWarp>
          </a:bodyPr>
          <a:lstStyle/>
          <a:p>
            <a:pPr eaLnBrk="0" hangingPunct="0"/>
            <a:fld id="{6EC6E509-0096-4004-B6DA-4F6DE02E6C1F}" type="slidenum">
              <a:rPr lang="en-US" altLang="en-US" sz="1400" b="1">
                <a:latin typeface="+mn-lt"/>
              </a:rPr>
              <a:pPr eaLnBrk="0" hangingPunct="0"/>
              <a:t>18</a:t>
            </a:fld>
            <a:endParaRPr lang="en-US" altLang="en-US" sz="1400" b="1" dirty="0">
              <a:latin typeface="+mn-lt"/>
            </a:endParaRPr>
          </a:p>
        </p:txBody>
      </p:sp>
      <p:sp>
        <p:nvSpPr>
          <p:cNvPr id="2" name="Rectangle 1"/>
          <p:cNvSpPr/>
          <p:nvPr/>
        </p:nvSpPr>
        <p:spPr>
          <a:xfrm>
            <a:off x="533400" y="1295400"/>
            <a:ext cx="1524000" cy="1524000"/>
          </a:xfrm>
          <a:prstGeom prst="rect">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Venture Capital Firm</a:t>
            </a:r>
          </a:p>
          <a:p>
            <a:pPr algn="ctr"/>
            <a:r>
              <a:rPr lang="en-US" dirty="0"/>
              <a:t>(General Partner)</a:t>
            </a:r>
            <a:endParaRPr lang="de-DE" dirty="0"/>
          </a:p>
        </p:txBody>
      </p:sp>
      <p:sp>
        <p:nvSpPr>
          <p:cNvPr id="6" name="Rectangle 5"/>
          <p:cNvSpPr/>
          <p:nvPr/>
        </p:nvSpPr>
        <p:spPr>
          <a:xfrm>
            <a:off x="2362200" y="1295400"/>
            <a:ext cx="5486400" cy="1524000"/>
          </a:xfrm>
          <a:prstGeom prst="rect">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Limited Partners (Investors)</a:t>
            </a:r>
          </a:p>
          <a:p>
            <a:pPr algn="ctr"/>
            <a:r>
              <a:rPr lang="en-US" dirty="0"/>
              <a:t>(public pension funds, corporate pension funds, insurance companies, high net-worth individuals, family offices, endowments, foundations, fund-of-funds, sovereign wealth funds, etc.)</a:t>
            </a:r>
            <a:endParaRPr lang="de-DE" dirty="0"/>
          </a:p>
        </p:txBody>
      </p:sp>
      <p:sp>
        <p:nvSpPr>
          <p:cNvPr id="7" name="Rectangle 6"/>
          <p:cNvSpPr/>
          <p:nvPr/>
        </p:nvSpPr>
        <p:spPr>
          <a:xfrm>
            <a:off x="3124200" y="3657600"/>
            <a:ext cx="2895600" cy="762000"/>
          </a:xfrm>
          <a:prstGeom prst="rect">
            <a:avLst/>
          </a:prstGeom>
          <a:solidFill>
            <a:schemeClr val="accent1">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Venture Capital Fund</a:t>
            </a:r>
          </a:p>
          <a:p>
            <a:pPr algn="ctr"/>
            <a:r>
              <a:rPr lang="en-US" dirty="0"/>
              <a:t>(Limited Partner)</a:t>
            </a:r>
            <a:endParaRPr lang="de-DE" dirty="0"/>
          </a:p>
        </p:txBody>
      </p:sp>
      <p:sp>
        <p:nvSpPr>
          <p:cNvPr id="8" name="Rectangle 7"/>
          <p:cNvSpPr/>
          <p:nvPr/>
        </p:nvSpPr>
        <p:spPr>
          <a:xfrm>
            <a:off x="762000" y="5181600"/>
            <a:ext cx="2286000" cy="762000"/>
          </a:xfrm>
          <a:prstGeom prst="rect">
            <a:avLst/>
          </a:prstGeom>
          <a:solidFill>
            <a:schemeClr val="accent3">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Investment</a:t>
            </a:r>
            <a:endParaRPr lang="de-DE" b="1" dirty="0"/>
          </a:p>
        </p:txBody>
      </p:sp>
      <p:sp>
        <p:nvSpPr>
          <p:cNvPr id="9" name="Rectangle 8"/>
          <p:cNvSpPr/>
          <p:nvPr/>
        </p:nvSpPr>
        <p:spPr>
          <a:xfrm>
            <a:off x="3429000" y="5181600"/>
            <a:ext cx="2286000" cy="762000"/>
          </a:xfrm>
          <a:prstGeom prst="rect">
            <a:avLst/>
          </a:prstGeom>
          <a:solidFill>
            <a:schemeClr val="accent3">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Investment</a:t>
            </a:r>
            <a:endParaRPr lang="de-DE" b="1" dirty="0"/>
          </a:p>
        </p:txBody>
      </p:sp>
      <p:sp>
        <p:nvSpPr>
          <p:cNvPr id="10" name="Rectangle 9"/>
          <p:cNvSpPr/>
          <p:nvPr/>
        </p:nvSpPr>
        <p:spPr>
          <a:xfrm>
            <a:off x="6096000" y="5181600"/>
            <a:ext cx="2286000" cy="762000"/>
          </a:xfrm>
          <a:prstGeom prst="rect">
            <a:avLst/>
          </a:prstGeom>
          <a:solidFill>
            <a:schemeClr val="accent3">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Investment</a:t>
            </a:r>
            <a:endParaRPr lang="de-DE" b="1" dirty="0"/>
          </a:p>
        </p:txBody>
      </p:sp>
      <p:cxnSp>
        <p:nvCxnSpPr>
          <p:cNvPr id="4" name="Straight Connector 3"/>
          <p:cNvCxnSpPr>
            <a:stCxn id="7" idx="2"/>
            <a:endCxn id="9" idx="0"/>
          </p:cNvCxnSpPr>
          <p:nvPr/>
        </p:nvCxnSpPr>
        <p:spPr>
          <a:xfrm>
            <a:off x="4572000" y="4419600"/>
            <a:ext cx="0" cy="762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Elbow Connector 18"/>
          <p:cNvCxnSpPr>
            <a:stCxn id="7" idx="0"/>
            <a:endCxn id="6" idx="2"/>
          </p:cNvCxnSpPr>
          <p:nvPr/>
        </p:nvCxnSpPr>
        <p:spPr>
          <a:xfrm rot="5400000" flipH="1" flipV="1">
            <a:off x="4419600" y="2971800"/>
            <a:ext cx="838200" cy="533400"/>
          </a:xfrm>
          <a:prstGeom prst="bentConnector3">
            <a:avLst/>
          </a:prstGeom>
        </p:spPr>
        <p:style>
          <a:lnRef idx="2">
            <a:schemeClr val="accent2"/>
          </a:lnRef>
          <a:fillRef idx="0">
            <a:schemeClr val="accent2"/>
          </a:fillRef>
          <a:effectRef idx="1">
            <a:schemeClr val="accent2"/>
          </a:effectRef>
          <a:fontRef idx="minor">
            <a:schemeClr val="tx1"/>
          </a:fontRef>
        </p:style>
      </p:cxnSp>
      <p:cxnSp>
        <p:nvCxnSpPr>
          <p:cNvPr id="21" name="Elbow Connector 20"/>
          <p:cNvCxnSpPr>
            <a:stCxn id="7" idx="0"/>
            <a:endCxn id="2" idx="2"/>
          </p:cNvCxnSpPr>
          <p:nvPr/>
        </p:nvCxnSpPr>
        <p:spPr>
          <a:xfrm rot="16200000" flipV="1">
            <a:off x="2514600" y="1600200"/>
            <a:ext cx="838200" cy="3276600"/>
          </a:xfrm>
          <a:prstGeom prst="bentConnector3">
            <a:avLst/>
          </a:prstGeom>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990600" y="3429000"/>
            <a:ext cx="914400" cy="533400"/>
          </a:xfrm>
          <a:prstGeom prst="rect">
            <a:avLst/>
          </a:prstGeom>
          <a:noFill/>
          <a:ln>
            <a:noFill/>
          </a:ln>
        </p:spPr>
        <p:txBody>
          <a:bodyPr vert="horz" wrap="none" lIns="91440" tIns="45720" rIns="91440" bIns="45720" rtlCol="0" anchor="ctr">
            <a:noAutofit/>
          </a:bodyPr>
          <a:lstStyle/>
          <a:p>
            <a:pPr marL="0" marR="0" indent="0" defTabSz="914400" rtl="0" eaLnBrk="1" fontAlgn="auto" latinLnBrk="0" hangingPunct="1">
              <a:lnSpc>
                <a:spcPct val="100000"/>
              </a:lnSpc>
              <a:spcBef>
                <a:spcPct val="0"/>
              </a:spcBef>
              <a:spcAft>
                <a:spcPts val="0"/>
              </a:spcAft>
              <a:buClrTx/>
              <a:buSzTx/>
              <a:buFontTx/>
              <a:buNone/>
              <a:tabLst/>
            </a:pPr>
            <a:r>
              <a:rPr kumimoji="0" lang="en-US" b="0" i="0" u="none" strike="noStrike" kern="1200" cap="none" spc="0" normalizeH="0" baseline="0" noProof="0" dirty="0">
                <a:ln>
                  <a:noFill/>
                </a:ln>
                <a:solidFill>
                  <a:schemeClr val="tx1"/>
                </a:solidFill>
                <a:effectLst/>
                <a:uLnTx/>
                <a:uFillTx/>
                <a:latin typeface="+mj-lt"/>
                <a:ea typeface="+mj-ea"/>
                <a:cs typeface="+mj-cs"/>
              </a:rPr>
              <a:t>Fund/Investment </a:t>
            </a:r>
          </a:p>
          <a:p>
            <a:pPr marL="0" marR="0" indent="0" defTabSz="914400" rtl="0" eaLnBrk="1" fontAlgn="auto" latinLnBrk="0" hangingPunct="1">
              <a:lnSpc>
                <a:spcPct val="100000"/>
              </a:lnSpc>
              <a:spcBef>
                <a:spcPct val="0"/>
              </a:spcBef>
              <a:spcAft>
                <a:spcPts val="0"/>
              </a:spcAft>
              <a:buClrTx/>
              <a:buSzTx/>
              <a:buFontTx/>
              <a:buNone/>
              <a:tabLst/>
            </a:pPr>
            <a:r>
              <a:rPr kumimoji="0" lang="en-US" b="0" i="0" u="none" strike="noStrike" kern="1200" cap="none" spc="0" normalizeH="0" baseline="0" noProof="0" dirty="0">
                <a:ln>
                  <a:noFill/>
                </a:ln>
                <a:solidFill>
                  <a:schemeClr val="tx1"/>
                </a:solidFill>
                <a:effectLst/>
                <a:uLnTx/>
                <a:uFillTx/>
                <a:latin typeface="+mj-lt"/>
                <a:ea typeface="+mj-ea"/>
                <a:cs typeface="+mj-cs"/>
              </a:rPr>
              <a:t>Management</a:t>
            </a:r>
            <a:endParaRPr kumimoji="0" lang="de-DE" b="0" i="0" u="none" strike="noStrike" kern="1200" cap="none" spc="0" normalizeH="0" baseline="0" noProof="0" dirty="0">
              <a:ln>
                <a:noFill/>
              </a:ln>
              <a:solidFill>
                <a:schemeClr val="tx1"/>
              </a:solidFill>
              <a:effectLst/>
              <a:uLnTx/>
              <a:uFillTx/>
              <a:latin typeface="+mj-lt"/>
              <a:ea typeface="+mj-ea"/>
              <a:cs typeface="+mj-cs"/>
            </a:endParaRPr>
          </a:p>
        </p:txBody>
      </p:sp>
      <p:sp>
        <p:nvSpPr>
          <p:cNvPr id="26" name="TextBox 25"/>
          <p:cNvSpPr txBox="1"/>
          <p:nvPr/>
        </p:nvSpPr>
        <p:spPr>
          <a:xfrm>
            <a:off x="2743200" y="2819400"/>
            <a:ext cx="914400" cy="533400"/>
          </a:xfrm>
          <a:prstGeom prst="rect">
            <a:avLst/>
          </a:prstGeom>
          <a:noFill/>
          <a:ln>
            <a:noFill/>
          </a:ln>
        </p:spPr>
        <p:txBody>
          <a:bodyPr vert="horz" wrap="none" lIns="91440" tIns="45720" rIns="91440" bIns="45720" rtlCol="0" anchor="ctr">
            <a:noAutofit/>
          </a:bodyPr>
          <a:lstStyle/>
          <a:p>
            <a:pPr marL="0" marR="0" indent="0" algn="ctr" defTabSz="914400" rtl="0" eaLnBrk="1" fontAlgn="auto" latinLnBrk="0" hangingPunct="1">
              <a:lnSpc>
                <a:spcPct val="100000"/>
              </a:lnSpc>
              <a:spcBef>
                <a:spcPct val="0"/>
              </a:spcBef>
              <a:spcAft>
                <a:spcPts val="0"/>
              </a:spcAft>
              <a:buClrTx/>
              <a:buSzTx/>
              <a:buFontTx/>
              <a:buNone/>
              <a:tabLst/>
            </a:pPr>
            <a:r>
              <a:rPr kumimoji="0" lang="en-US" b="0" i="0" u="none" strike="noStrike" kern="1200" cap="none" spc="0" normalizeH="0" baseline="0" noProof="0" dirty="0">
                <a:ln>
                  <a:noFill/>
                </a:ln>
                <a:solidFill>
                  <a:schemeClr val="tx1"/>
                </a:solidFill>
                <a:effectLst/>
                <a:uLnTx/>
                <a:uFillTx/>
                <a:latin typeface="+mj-lt"/>
                <a:ea typeface="+mj-ea"/>
                <a:cs typeface="+mj-cs"/>
              </a:rPr>
              <a:t>Ownership of the Fund</a:t>
            </a:r>
            <a:endParaRPr kumimoji="0" lang="de-DE" b="0" i="0" u="none" strike="noStrike" kern="1200" cap="none" spc="0" normalizeH="0" baseline="0" noProof="0" dirty="0">
              <a:ln>
                <a:noFill/>
              </a:ln>
              <a:solidFill>
                <a:schemeClr val="tx1"/>
              </a:solidFill>
              <a:effectLst/>
              <a:uLnTx/>
              <a:uFillTx/>
              <a:latin typeface="+mj-lt"/>
              <a:ea typeface="+mj-ea"/>
              <a:cs typeface="+mj-cs"/>
            </a:endParaRPr>
          </a:p>
        </p:txBody>
      </p:sp>
      <p:sp>
        <p:nvSpPr>
          <p:cNvPr id="27" name="TextBox 26"/>
          <p:cNvSpPr txBox="1"/>
          <p:nvPr/>
        </p:nvSpPr>
        <p:spPr>
          <a:xfrm>
            <a:off x="2188028" y="4724400"/>
            <a:ext cx="5029200" cy="533400"/>
          </a:xfrm>
          <a:prstGeom prst="rect">
            <a:avLst/>
          </a:prstGeom>
          <a:noFill/>
          <a:ln>
            <a:noFill/>
          </a:ln>
        </p:spPr>
        <p:txBody>
          <a:bodyPr vert="horz" wrap="none" lIns="91440" tIns="45720" rIns="91440" bIns="45720" rtlCol="0" anchor="ctr">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b="0" i="0" u="none" strike="noStrike" kern="1200" cap="none" spc="0" normalizeH="0" baseline="0" noProof="0" dirty="0">
                <a:ln>
                  <a:noFill/>
                </a:ln>
                <a:solidFill>
                  <a:schemeClr val="tx1"/>
                </a:solidFill>
                <a:effectLst/>
                <a:uLnTx/>
                <a:uFillTx/>
                <a:latin typeface="+mj-lt"/>
                <a:ea typeface="+mj-ea"/>
                <a:cs typeface="+mj-cs"/>
              </a:rPr>
              <a:t>The Fund’s ownership of the </a:t>
            </a:r>
            <a:r>
              <a:rPr lang="en-US" noProof="0" dirty="0">
                <a:latin typeface="+mj-lt"/>
                <a:ea typeface="+mj-ea"/>
                <a:cs typeface="+mj-cs"/>
              </a:rPr>
              <a:t>p</a:t>
            </a:r>
            <a:r>
              <a:rPr lang="en-US" dirty="0" err="1">
                <a:latin typeface="+mj-lt"/>
                <a:ea typeface="+mj-ea"/>
                <a:cs typeface="+mj-cs"/>
              </a:rPr>
              <a:t>ortfolio</a:t>
            </a:r>
            <a:r>
              <a:rPr lang="en-US" dirty="0">
                <a:latin typeface="+mj-lt"/>
                <a:ea typeface="+mj-ea"/>
                <a:cs typeface="+mj-cs"/>
              </a:rPr>
              <a:t> investments</a:t>
            </a:r>
            <a:endParaRPr kumimoji="0" lang="de-DE" b="0" i="0" u="none" strike="noStrike" kern="1200" cap="none" spc="0" normalizeH="0" baseline="0" noProof="0" dirty="0">
              <a:ln>
                <a:noFill/>
              </a:ln>
              <a:solidFill>
                <a:schemeClr val="tx1"/>
              </a:solidFill>
              <a:effectLst/>
              <a:uLnTx/>
              <a:uFillTx/>
              <a:latin typeface="+mj-lt"/>
              <a:ea typeface="+mj-ea"/>
              <a:cs typeface="+mj-cs"/>
            </a:endParaRPr>
          </a:p>
        </p:txBody>
      </p:sp>
      <p:cxnSp>
        <p:nvCxnSpPr>
          <p:cNvPr id="28" name="Straight Connector 27"/>
          <p:cNvCxnSpPr>
            <a:stCxn id="7" idx="1"/>
          </p:cNvCxnSpPr>
          <p:nvPr/>
        </p:nvCxnSpPr>
        <p:spPr>
          <a:xfrm flipH="1">
            <a:off x="990600" y="4038600"/>
            <a:ext cx="21336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0" name="Straight Connector 29"/>
          <p:cNvCxnSpPr/>
          <p:nvPr/>
        </p:nvCxnSpPr>
        <p:spPr>
          <a:xfrm flipV="1">
            <a:off x="990600" y="2819400"/>
            <a:ext cx="0" cy="1219200"/>
          </a:xfrm>
          <a:prstGeom prst="line">
            <a:avLst/>
          </a:prstGeom>
        </p:spPr>
        <p:style>
          <a:lnRef idx="2">
            <a:schemeClr val="accent2"/>
          </a:lnRef>
          <a:fillRef idx="0">
            <a:schemeClr val="accent2"/>
          </a:fillRef>
          <a:effectRef idx="1">
            <a:schemeClr val="accent2"/>
          </a:effectRef>
          <a:fontRef idx="minor">
            <a:schemeClr val="tx1"/>
          </a:fontRef>
        </p:style>
      </p:cxnSp>
      <p:sp>
        <p:nvSpPr>
          <p:cNvPr id="23"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Private Equity and Venture Capital</a:t>
            </a:r>
          </a:p>
        </p:txBody>
      </p:sp>
    </p:spTree>
    <p:extLst>
      <p:ext uri="{BB962C8B-B14F-4D97-AF65-F5344CB8AC3E}">
        <p14:creationId xmlns:p14="http://schemas.microsoft.com/office/powerpoint/2010/main" val="313692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par>
                                <p:cTn id="18" presetID="10" presetClass="entr" presetSubtype="0"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fade">
                                      <p:cBhvr>
                                        <p:cTn id="61" dur="500"/>
                                        <p:tgtEl>
                                          <p:spTgt spid="1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P spid="10" grpId="0" animBg="1"/>
      <p:bldP spid="22" grpId="0"/>
      <p:bldP spid="26"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8396"/>
          </a:xfrm>
        </p:spPr>
        <p:txBody>
          <a:bodyPr>
            <a:normAutofit/>
          </a:bodyPr>
          <a:lstStyle/>
          <a:p>
            <a:r>
              <a:rPr lang="en-US" sz="3200" dirty="0"/>
              <a:t>HOW VENTURE CAPITAL WORKS</a:t>
            </a:r>
          </a:p>
        </p:txBody>
      </p:sp>
      <p:sp>
        <p:nvSpPr>
          <p:cNvPr id="24" name="Text Placeholder 23">
            <a:extLst>
              <a:ext uri="{FF2B5EF4-FFF2-40B4-BE49-F238E27FC236}">
                <a16:creationId xmlns:a16="http://schemas.microsoft.com/office/drawing/2014/main" id="{E75624D6-2AC8-B640-ACB1-F5E47E4AD162}"/>
              </a:ext>
            </a:extLst>
          </p:cNvPr>
          <p:cNvSpPr>
            <a:spLocks noGrp="1"/>
          </p:cNvSpPr>
          <p:nvPr>
            <p:ph idx="1"/>
          </p:nvPr>
        </p:nvSpPr>
        <p:spPr>
          <a:xfrm>
            <a:off x="457200" y="1564689"/>
            <a:ext cx="8229600" cy="3911609"/>
          </a:xfrm>
        </p:spPr>
        <p:txBody>
          <a:bodyPr/>
          <a:lstStyle/>
          <a:p>
            <a:r>
              <a:rPr lang="en-US" dirty="0"/>
              <a:t>FUND STRUCTURE</a:t>
            </a:r>
          </a:p>
        </p:txBody>
      </p:sp>
      <p:sp>
        <p:nvSpPr>
          <p:cNvPr id="3" name="Slide Number Placeholder 2"/>
          <p:cNvSpPr>
            <a:spLocks noGrp="1"/>
          </p:cNvSpPr>
          <p:nvPr>
            <p:ph type="sldNum" sz="quarter" idx="10"/>
          </p:nvPr>
        </p:nvSpPr>
        <p:spPr/>
        <p:txBody>
          <a:bodyPr/>
          <a:lstStyle/>
          <a:p>
            <a:fld id="{00000000-1234-1234-1234-123412341234}" type="slidenum">
              <a:rPr lang="en" smtClean="0"/>
              <a:pPr/>
              <a:t>19</a:t>
            </a:fld>
            <a:endParaRPr lang="en"/>
          </a:p>
        </p:txBody>
      </p:sp>
      <p:sp>
        <p:nvSpPr>
          <p:cNvPr id="4" name="Rectangle 3"/>
          <p:cNvSpPr/>
          <p:nvPr/>
        </p:nvSpPr>
        <p:spPr>
          <a:xfrm>
            <a:off x="551635" y="2440454"/>
            <a:ext cx="1508198" cy="1049424"/>
          </a:xfrm>
          <a:prstGeom prst="rect">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Limited Partners</a:t>
            </a:r>
          </a:p>
          <a:p>
            <a:pPr algn="ctr"/>
            <a:r>
              <a:rPr lang="en-US" dirty="0"/>
              <a:t>(LPs)</a:t>
            </a:r>
          </a:p>
        </p:txBody>
      </p:sp>
      <p:sp>
        <p:nvSpPr>
          <p:cNvPr id="5" name="Connector 4"/>
          <p:cNvSpPr/>
          <p:nvPr/>
        </p:nvSpPr>
        <p:spPr>
          <a:xfrm>
            <a:off x="2778261" y="2387541"/>
            <a:ext cx="1464099" cy="1199342"/>
          </a:xfrm>
          <a:prstGeom prst="flowChartConnector">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General Partners</a:t>
            </a:r>
          </a:p>
          <a:p>
            <a:pPr algn="ctr"/>
            <a:r>
              <a:rPr lang="en-US" dirty="0"/>
              <a:t>(GPs)</a:t>
            </a:r>
          </a:p>
        </p:txBody>
      </p:sp>
      <p:grpSp>
        <p:nvGrpSpPr>
          <p:cNvPr id="10" name="Group 9"/>
          <p:cNvGrpSpPr/>
          <p:nvPr/>
        </p:nvGrpSpPr>
        <p:grpSpPr>
          <a:xfrm>
            <a:off x="5115524" y="2078889"/>
            <a:ext cx="564472" cy="2030780"/>
            <a:chOff x="5627077" y="1807831"/>
            <a:chExt cx="564472" cy="2030780"/>
          </a:xfrm>
        </p:grpSpPr>
        <p:sp>
          <p:nvSpPr>
            <p:cNvPr id="6" name="Process 5"/>
            <p:cNvSpPr/>
            <p:nvPr/>
          </p:nvSpPr>
          <p:spPr>
            <a:xfrm>
              <a:off x="5627077" y="1807831"/>
              <a:ext cx="564472" cy="388022"/>
            </a:xfrm>
            <a:prstGeom prst="flowChartProcess">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 1</a:t>
              </a:r>
            </a:p>
          </p:txBody>
        </p:sp>
        <p:sp>
          <p:nvSpPr>
            <p:cNvPr id="7" name="Process 6"/>
            <p:cNvSpPr/>
            <p:nvPr/>
          </p:nvSpPr>
          <p:spPr>
            <a:xfrm>
              <a:off x="5627077" y="2348253"/>
              <a:ext cx="564472" cy="388022"/>
            </a:xfrm>
            <a:prstGeom prst="flowChartProcess">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 2</a:t>
              </a:r>
            </a:p>
          </p:txBody>
        </p:sp>
        <p:sp>
          <p:nvSpPr>
            <p:cNvPr id="8" name="Process 7"/>
            <p:cNvSpPr/>
            <p:nvPr/>
          </p:nvSpPr>
          <p:spPr>
            <a:xfrm>
              <a:off x="5627077" y="2857255"/>
              <a:ext cx="564472" cy="388022"/>
            </a:xfrm>
            <a:prstGeom prst="flowChartProcess">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 3</a:t>
              </a:r>
            </a:p>
          </p:txBody>
        </p:sp>
        <p:sp>
          <p:nvSpPr>
            <p:cNvPr id="9" name="Process 8"/>
            <p:cNvSpPr/>
            <p:nvPr/>
          </p:nvSpPr>
          <p:spPr>
            <a:xfrm>
              <a:off x="5627077" y="3450589"/>
              <a:ext cx="564472" cy="388022"/>
            </a:xfrm>
            <a:prstGeom prst="flowChartProcess">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 n</a:t>
              </a:r>
            </a:p>
          </p:txBody>
        </p:sp>
      </p:grpSp>
      <p:sp>
        <p:nvSpPr>
          <p:cNvPr id="11" name="Decision 10"/>
          <p:cNvSpPr/>
          <p:nvPr/>
        </p:nvSpPr>
        <p:spPr>
          <a:xfrm>
            <a:off x="6165091" y="2731473"/>
            <a:ext cx="1031925" cy="643764"/>
          </a:xfrm>
          <a:prstGeom prst="flowChartDecision">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Exit? </a:t>
            </a:r>
          </a:p>
        </p:txBody>
      </p:sp>
      <p:grpSp>
        <p:nvGrpSpPr>
          <p:cNvPr id="34" name="Group 33"/>
          <p:cNvGrpSpPr/>
          <p:nvPr/>
        </p:nvGrpSpPr>
        <p:grpSpPr>
          <a:xfrm>
            <a:off x="8026084" y="1752600"/>
            <a:ext cx="573291" cy="1025451"/>
            <a:chOff x="8026082" y="1481540"/>
            <a:chExt cx="573291" cy="1025451"/>
          </a:xfrm>
        </p:grpSpPr>
        <p:sp>
          <p:nvSpPr>
            <p:cNvPr id="12" name="Alternate Process 11"/>
            <p:cNvSpPr/>
            <p:nvPr/>
          </p:nvSpPr>
          <p:spPr>
            <a:xfrm>
              <a:off x="8026082" y="1481540"/>
              <a:ext cx="573291" cy="476209"/>
            </a:xfrm>
            <a:prstGeom prst="flowChartAlternateProcess">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M&amp;A</a:t>
              </a:r>
            </a:p>
          </p:txBody>
        </p:sp>
        <p:sp>
          <p:nvSpPr>
            <p:cNvPr id="13" name="Alternate Process 12"/>
            <p:cNvSpPr/>
            <p:nvPr/>
          </p:nvSpPr>
          <p:spPr>
            <a:xfrm>
              <a:off x="8026082" y="2030782"/>
              <a:ext cx="573291" cy="476209"/>
            </a:xfrm>
            <a:prstGeom prst="flowChartAlternateProcess">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IPO</a:t>
              </a:r>
            </a:p>
          </p:txBody>
        </p:sp>
      </p:grpSp>
      <p:sp>
        <p:nvSpPr>
          <p:cNvPr id="15" name="Alternate Process 14"/>
          <p:cNvSpPr/>
          <p:nvPr/>
        </p:nvSpPr>
        <p:spPr>
          <a:xfrm>
            <a:off x="8026084" y="3518821"/>
            <a:ext cx="573291" cy="476209"/>
          </a:xfrm>
          <a:prstGeom prst="flowChartAlternateProcess">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RIP</a:t>
            </a:r>
          </a:p>
        </p:txBody>
      </p:sp>
      <p:cxnSp>
        <p:nvCxnSpPr>
          <p:cNvPr id="17" name="Straight Arrow Connector 16"/>
          <p:cNvCxnSpPr/>
          <p:nvPr/>
        </p:nvCxnSpPr>
        <p:spPr>
          <a:xfrm flipV="1">
            <a:off x="7197016" y="2301842"/>
            <a:ext cx="740869" cy="705493"/>
          </a:xfrm>
          <a:prstGeom prst="straightConnector1">
            <a:avLst/>
          </a:prstGeom>
          <a:ln>
            <a:solidFill>
              <a:schemeClr val="bg1">
                <a:lumMod val="8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7197016" y="3128313"/>
            <a:ext cx="740869" cy="458570"/>
          </a:xfrm>
          <a:prstGeom prst="straightConnector1">
            <a:avLst/>
          </a:prstGeom>
          <a:ln>
            <a:solidFill>
              <a:schemeClr val="bg1">
                <a:lumMod val="8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endCxn id="5" idx="2"/>
          </p:cNvCxnSpPr>
          <p:nvPr/>
        </p:nvCxnSpPr>
        <p:spPr>
          <a:xfrm>
            <a:off x="2059833" y="2934302"/>
            <a:ext cx="718426" cy="52910"/>
          </a:xfrm>
          <a:prstGeom prst="straightConnector1">
            <a:avLst/>
          </a:prstGeom>
          <a:ln>
            <a:solidFill>
              <a:schemeClr val="bg1">
                <a:lumMod val="8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endCxn id="6" idx="1"/>
          </p:cNvCxnSpPr>
          <p:nvPr/>
        </p:nvCxnSpPr>
        <p:spPr>
          <a:xfrm flipV="1">
            <a:off x="4242358" y="2272902"/>
            <a:ext cx="873166" cy="458573"/>
          </a:xfrm>
          <a:prstGeom prst="straightConnector1">
            <a:avLst/>
          </a:prstGeom>
          <a:ln>
            <a:solidFill>
              <a:schemeClr val="bg1">
                <a:lumMod val="8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5" idx="6"/>
            <a:endCxn id="7" idx="1"/>
          </p:cNvCxnSpPr>
          <p:nvPr/>
        </p:nvCxnSpPr>
        <p:spPr>
          <a:xfrm flipV="1">
            <a:off x="4242358" y="2813322"/>
            <a:ext cx="873166" cy="173890"/>
          </a:xfrm>
          <a:prstGeom prst="straightConnector1">
            <a:avLst/>
          </a:prstGeom>
          <a:ln>
            <a:solidFill>
              <a:schemeClr val="bg1">
                <a:lumMod val="8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8" idx="1"/>
          </p:cNvCxnSpPr>
          <p:nvPr/>
        </p:nvCxnSpPr>
        <p:spPr>
          <a:xfrm>
            <a:off x="4242358" y="3128315"/>
            <a:ext cx="873166" cy="194011"/>
          </a:xfrm>
          <a:prstGeom prst="straightConnector1">
            <a:avLst/>
          </a:prstGeom>
          <a:ln>
            <a:solidFill>
              <a:schemeClr val="bg1">
                <a:lumMod val="8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9" idx="1"/>
          </p:cNvCxnSpPr>
          <p:nvPr/>
        </p:nvCxnSpPr>
        <p:spPr>
          <a:xfrm>
            <a:off x="4242358" y="3260595"/>
            <a:ext cx="873166" cy="655065"/>
          </a:xfrm>
          <a:prstGeom prst="straightConnector1">
            <a:avLst/>
          </a:prstGeom>
          <a:ln>
            <a:solidFill>
              <a:schemeClr val="bg1">
                <a:lumMod val="85000"/>
              </a:schemeClr>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5046834" y="4452392"/>
            <a:ext cx="1132874" cy="923330"/>
          </a:xfrm>
          <a:prstGeom prst="rect">
            <a:avLst/>
          </a:prstGeom>
          <a:solidFill>
            <a:schemeClr val="bg1">
              <a:lumMod val="95000"/>
            </a:schemeClr>
          </a:solidFill>
          <a:ln>
            <a:solidFill>
              <a:schemeClr val="bg1">
                <a:lumMod val="85000"/>
              </a:schemeClr>
            </a:solidFill>
          </a:ln>
        </p:spPr>
        <p:txBody>
          <a:bodyPr wrap="square" rtlCol="0">
            <a:spAutoFit/>
          </a:bodyPr>
          <a:lstStyle/>
          <a:p>
            <a:r>
              <a:rPr lang="en-US" dirty="0"/>
              <a:t>Paid x% of proceeds</a:t>
            </a:r>
          </a:p>
        </p:txBody>
      </p:sp>
      <p:sp>
        <p:nvSpPr>
          <p:cNvPr id="37" name="TextBox 36"/>
          <p:cNvSpPr txBox="1"/>
          <p:nvPr/>
        </p:nvSpPr>
        <p:spPr>
          <a:xfrm>
            <a:off x="2923706" y="4419600"/>
            <a:ext cx="1249960" cy="923330"/>
          </a:xfrm>
          <a:prstGeom prst="rect">
            <a:avLst/>
          </a:prstGeom>
          <a:solidFill>
            <a:schemeClr val="bg1">
              <a:lumMod val="95000"/>
            </a:schemeClr>
          </a:solidFill>
          <a:ln>
            <a:solidFill>
              <a:schemeClr val="bg1">
                <a:lumMod val="85000"/>
              </a:schemeClr>
            </a:solidFill>
          </a:ln>
        </p:spPr>
        <p:txBody>
          <a:bodyPr wrap="square" rtlCol="0">
            <a:spAutoFit/>
          </a:bodyPr>
          <a:lstStyle/>
          <a:p>
            <a:r>
              <a:rPr lang="en-US" dirty="0"/>
              <a:t>Paid y%*.2 of proceeds</a:t>
            </a:r>
          </a:p>
        </p:txBody>
      </p:sp>
      <p:sp>
        <p:nvSpPr>
          <p:cNvPr id="38" name="TextBox 37"/>
          <p:cNvSpPr txBox="1"/>
          <p:nvPr/>
        </p:nvSpPr>
        <p:spPr>
          <a:xfrm>
            <a:off x="685800" y="4419600"/>
            <a:ext cx="1124140" cy="923330"/>
          </a:xfrm>
          <a:prstGeom prst="rect">
            <a:avLst/>
          </a:prstGeom>
          <a:solidFill>
            <a:schemeClr val="bg1">
              <a:lumMod val="95000"/>
            </a:schemeClr>
          </a:solidFill>
          <a:ln>
            <a:solidFill>
              <a:schemeClr val="bg1">
                <a:lumMod val="85000"/>
              </a:schemeClr>
            </a:solidFill>
          </a:ln>
        </p:spPr>
        <p:txBody>
          <a:bodyPr wrap="square" rtlCol="0">
            <a:spAutoFit/>
          </a:bodyPr>
          <a:lstStyle/>
          <a:p>
            <a:r>
              <a:rPr lang="en-US" dirty="0"/>
              <a:t>Paid y%*.8 of proceeds</a:t>
            </a:r>
          </a:p>
        </p:txBody>
      </p:sp>
      <p:sp>
        <p:nvSpPr>
          <p:cNvPr id="32" name="Alternate Process 31">
            <a:extLst>
              <a:ext uri="{FF2B5EF4-FFF2-40B4-BE49-F238E27FC236}">
                <a16:creationId xmlns:a16="http://schemas.microsoft.com/office/drawing/2014/main" id="{7E3CA32B-4C04-C343-9DBF-3BF243445342}"/>
              </a:ext>
            </a:extLst>
          </p:cNvPr>
          <p:cNvSpPr/>
          <p:nvPr/>
        </p:nvSpPr>
        <p:spPr>
          <a:xfrm>
            <a:off x="8026084" y="2845782"/>
            <a:ext cx="573291" cy="476209"/>
          </a:xfrm>
          <a:prstGeom prst="flowChartAlternateProcess">
            <a:avLst/>
          </a:prstGeom>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900" dirty="0"/>
              <a:t>2</a:t>
            </a:r>
            <a:r>
              <a:rPr lang="en-US" sz="900" baseline="30000" dirty="0"/>
              <a:t>nd</a:t>
            </a:r>
            <a:r>
              <a:rPr lang="en-US" sz="900" dirty="0"/>
              <a:t> Market</a:t>
            </a:r>
          </a:p>
        </p:txBody>
      </p:sp>
      <p:sp>
        <p:nvSpPr>
          <p:cNvPr id="2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Private Equity and Venture Capital</a:t>
            </a:r>
          </a:p>
        </p:txBody>
      </p:sp>
      <p:sp>
        <p:nvSpPr>
          <p:cNvPr id="30" name="TextBox 29"/>
          <p:cNvSpPr txBox="1"/>
          <p:nvPr/>
        </p:nvSpPr>
        <p:spPr>
          <a:xfrm>
            <a:off x="5019402" y="5618037"/>
            <a:ext cx="3820162" cy="276999"/>
          </a:xfrm>
          <a:prstGeom prst="rect">
            <a:avLst/>
          </a:prstGeom>
          <a:noFill/>
        </p:spPr>
        <p:txBody>
          <a:bodyPr vert="horz" wrap="square" lIns="91440" tIns="45720" rIns="91440" bIns="45720" rtlCol="0" anchor="ctr">
            <a:normAutofit fontScale="250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4400" b="0" i="1" u="none" strike="noStrike" kern="1200" cap="none" spc="0" normalizeH="0" baseline="0" noProof="0" dirty="0">
                <a:ln>
                  <a:noFill/>
                </a:ln>
                <a:solidFill>
                  <a:schemeClr val="tx1"/>
                </a:solidFill>
                <a:effectLst/>
                <a:uLnTx/>
                <a:uFillTx/>
                <a:latin typeface="+mj-lt"/>
                <a:ea typeface="+mj-ea"/>
                <a:cs typeface="+mj-cs"/>
              </a:rPr>
              <a:t>Source: courtesy of Nick Adams and Differential Ventures</a:t>
            </a:r>
          </a:p>
        </p:txBody>
      </p:sp>
    </p:spTree>
    <p:extLst>
      <p:ext uri="{BB962C8B-B14F-4D97-AF65-F5344CB8AC3E}">
        <p14:creationId xmlns:p14="http://schemas.microsoft.com/office/powerpoint/2010/main" val="98578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ppt_x"/>
                                          </p:val>
                                        </p:tav>
                                        <p:tav tm="100000">
                                          <p:val>
                                            <p:strVal val="#ppt_x"/>
                                          </p:val>
                                        </p:tav>
                                      </p:tavLst>
                                    </p:anim>
                                    <p:anim calcmode="lin" valueType="num">
                                      <p:cBhvr additive="base">
                                        <p:cTn id="1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3"/>
          <p:cNvSpPr>
            <a:spLocks noGrp="1"/>
          </p:cNvSpPr>
          <p:nvPr>
            <p:ph type="sldNum" sz="quarter" idx="4294967295"/>
          </p:nvPr>
        </p:nvSpPr>
        <p:spPr>
          <a:xfrm>
            <a:off x="6553200" y="6248400"/>
            <a:ext cx="2133600" cy="457200"/>
          </a:xfrm>
          <a:prstGeom prst="rect">
            <a:avLst/>
          </a:prstGeom>
          <a:noFill/>
        </p:spPr>
        <p:txBody>
          <a:bodyPr/>
          <a:lstStyle/>
          <a:p>
            <a:fld id="{6EB3D545-F41C-4902-A675-62E079DEC173}" type="slidenum">
              <a:rPr lang="en-US" altLang="en-US" smtClean="0"/>
              <a:pPr/>
              <a:t>2</a:t>
            </a:fld>
            <a:endParaRPr lang="en-US" altLang="en-US" dirty="0"/>
          </a:p>
        </p:txBody>
      </p:sp>
      <p:sp>
        <p:nvSpPr>
          <p:cNvPr id="11269" name="Date Placeholder 2"/>
          <p:cNvSpPr txBox="1">
            <a:spLocks noGrp="1"/>
          </p:cNvSpPr>
          <p:nvPr/>
        </p:nvSpPr>
        <p:spPr bwMode="auto">
          <a:xfrm>
            <a:off x="457200" y="6248400"/>
            <a:ext cx="2133600" cy="457200"/>
          </a:xfrm>
          <a:prstGeom prst="rect">
            <a:avLst/>
          </a:prstGeom>
          <a:noFill/>
          <a:ln w="9525">
            <a:noFill/>
            <a:miter lim="800000"/>
            <a:headEnd/>
            <a:tailEnd/>
          </a:ln>
        </p:spPr>
        <p:txBody>
          <a:bodyPr/>
          <a:lstStyle/>
          <a:p>
            <a:endParaRPr lang="en-US" altLang="en-US" sz="1000" dirty="0">
              <a:ea typeface="SimSun" pitchFamily="2" charset="-122"/>
            </a:endParaRPr>
          </a:p>
        </p:txBody>
      </p:sp>
      <p:sp>
        <p:nvSpPr>
          <p:cNvPr id="11271" name="Rectangle 2"/>
          <p:cNvSpPr>
            <a:spLocks noGrp="1" noChangeArrowheads="1"/>
          </p:cNvSpPr>
          <p:nvPr>
            <p:ph type="title" idx="4294967295"/>
          </p:nvPr>
        </p:nvSpPr>
        <p:spPr>
          <a:xfrm>
            <a:off x="457200" y="122238"/>
            <a:ext cx="2362200" cy="1295400"/>
          </a:xfrm>
        </p:spPr>
        <p:txBody>
          <a:bodyPr>
            <a:normAutofit/>
          </a:bodyPr>
          <a:lstStyle/>
          <a:p>
            <a:pPr eaLnBrk="1" hangingPunct="1"/>
            <a:r>
              <a:rPr lang="en-US" altLang="zh-CN">
                <a:ea typeface="SimSun" pitchFamily="2" charset="-122"/>
              </a:rPr>
              <a:t>Course Map</a:t>
            </a:r>
          </a:p>
        </p:txBody>
      </p:sp>
      <p:sp>
        <p:nvSpPr>
          <p:cNvPr id="513027" name="Rectangle 3"/>
          <p:cNvSpPr>
            <a:spLocks noChangeArrowheads="1"/>
          </p:cNvSpPr>
          <p:nvPr/>
        </p:nvSpPr>
        <p:spPr bwMode="auto">
          <a:xfrm>
            <a:off x="1905000" y="3429000"/>
            <a:ext cx="1752600" cy="9144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Sell Side</a:t>
            </a:r>
          </a:p>
        </p:txBody>
      </p:sp>
      <p:sp>
        <p:nvSpPr>
          <p:cNvPr id="513028" name="Rectangle 4"/>
          <p:cNvSpPr>
            <a:spLocks noChangeArrowheads="1"/>
          </p:cNvSpPr>
          <p:nvPr/>
        </p:nvSpPr>
        <p:spPr bwMode="auto">
          <a:xfrm>
            <a:off x="3810000" y="3429000"/>
            <a:ext cx="1752600" cy="914400"/>
          </a:xfrm>
          <a:prstGeom prst="rect">
            <a:avLst/>
          </a:prstGeom>
          <a:solidFill>
            <a:schemeClr val="accent4">
              <a:lumMod val="20000"/>
              <a:lumOff val="80000"/>
            </a:schemeClr>
          </a:solidFill>
          <a:ln w="9525">
            <a:solidFill>
              <a:schemeClr val="tx1"/>
            </a:solidFill>
            <a:miter lim="800000"/>
            <a:headEnd/>
            <a:tailEnd/>
          </a:ln>
        </p:spPr>
        <p:txBody>
          <a:bodyPr wrap="none" anchor="ctr"/>
          <a:lstStyle/>
          <a:p>
            <a:pPr algn="ctr"/>
            <a:r>
              <a:rPr lang="en-US" altLang="zh-CN">
                <a:ea typeface="SimSun" pitchFamily="2" charset="-122"/>
              </a:rPr>
              <a:t>Buy Side</a:t>
            </a:r>
          </a:p>
        </p:txBody>
      </p:sp>
      <p:cxnSp>
        <p:nvCxnSpPr>
          <p:cNvPr id="513029" name="AutoShape 5"/>
          <p:cNvCxnSpPr>
            <a:cxnSpLocks noChangeShapeType="1"/>
            <a:endCxn id="513028" idx="0"/>
          </p:cNvCxnSpPr>
          <p:nvPr/>
        </p:nvCxnSpPr>
        <p:spPr bwMode="auto">
          <a:xfrm rot="16200000" flipH="1">
            <a:off x="4095750" y="2838450"/>
            <a:ext cx="228600" cy="952500"/>
          </a:xfrm>
          <a:prstGeom prst="bentConnector3">
            <a:avLst>
              <a:gd name="adj1" fmla="val 50000"/>
            </a:avLst>
          </a:prstGeom>
          <a:noFill/>
          <a:ln w="9525">
            <a:solidFill>
              <a:schemeClr val="tx1"/>
            </a:solidFill>
            <a:miter lim="800000"/>
            <a:headEnd/>
            <a:tailEnd type="triangle" w="med" len="med"/>
          </a:ln>
        </p:spPr>
      </p:cxnSp>
      <p:cxnSp>
        <p:nvCxnSpPr>
          <p:cNvPr id="513030" name="AutoShape 6"/>
          <p:cNvCxnSpPr>
            <a:cxnSpLocks noChangeShapeType="1"/>
            <a:endCxn id="513027" idx="0"/>
          </p:cNvCxnSpPr>
          <p:nvPr/>
        </p:nvCxnSpPr>
        <p:spPr bwMode="auto">
          <a:xfrm rot="5400000">
            <a:off x="3143250" y="2838450"/>
            <a:ext cx="228600" cy="952500"/>
          </a:xfrm>
          <a:prstGeom prst="bentConnector3">
            <a:avLst>
              <a:gd name="adj1" fmla="val 50000"/>
            </a:avLst>
          </a:prstGeom>
          <a:noFill/>
          <a:ln w="9525">
            <a:solidFill>
              <a:schemeClr val="tx1"/>
            </a:solidFill>
            <a:miter lim="800000"/>
            <a:headEnd/>
            <a:tailEnd type="triangle" w="med" len="med"/>
          </a:ln>
        </p:spPr>
      </p:cxnSp>
      <p:sp>
        <p:nvSpPr>
          <p:cNvPr id="513031" name="Rectangle 7"/>
          <p:cNvSpPr>
            <a:spLocks noChangeArrowheads="1"/>
          </p:cNvSpPr>
          <p:nvPr/>
        </p:nvSpPr>
        <p:spPr bwMode="auto">
          <a:xfrm>
            <a:off x="2133600" y="4495800"/>
            <a:ext cx="1447800" cy="914400"/>
          </a:xfrm>
          <a:prstGeom prst="rect">
            <a:avLst/>
          </a:prstGeom>
          <a:solidFill>
            <a:schemeClr val="accent2">
              <a:lumMod val="40000"/>
              <a:lumOff val="60000"/>
            </a:schemeClr>
          </a:solidFill>
          <a:ln w="9525">
            <a:solidFill>
              <a:schemeClr val="tx1"/>
            </a:solidFill>
            <a:miter lim="800000"/>
            <a:headEnd/>
            <a:tailEnd/>
          </a:ln>
        </p:spPr>
        <p:txBody>
          <a:bodyPr anchor="ctr"/>
          <a:lstStyle/>
          <a:p>
            <a:pPr algn="ctr"/>
            <a:r>
              <a:rPr lang="en-US" altLang="zh-CN" sz="1800" dirty="0">
                <a:ea typeface="SimSun" pitchFamily="2" charset="-122"/>
              </a:rPr>
              <a:t>Commercial </a:t>
            </a:r>
          </a:p>
          <a:p>
            <a:pPr algn="ctr"/>
            <a:r>
              <a:rPr lang="en-US" altLang="zh-CN" sz="1800" dirty="0">
                <a:ea typeface="SimSun" pitchFamily="2" charset="-122"/>
              </a:rPr>
              <a:t>Banking</a:t>
            </a:r>
          </a:p>
        </p:txBody>
      </p:sp>
      <p:sp>
        <p:nvSpPr>
          <p:cNvPr id="513032" name="Rectangle 8"/>
          <p:cNvSpPr>
            <a:spLocks noChangeArrowheads="1"/>
          </p:cNvSpPr>
          <p:nvPr/>
        </p:nvSpPr>
        <p:spPr bwMode="auto">
          <a:xfrm>
            <a:off x="2133600" y="5562600"/>
            <a:ext cx="1447800" cy="914400"/>
          </a:xfrm>
          <a:prstGeom prst="rect">
            <a:avLst/>
          </a:prstGeom>
          <a:solidFill>
            <a:schemeClr val="accent2">
              <a:lumMod val="60000"/>
              <a:lumOff val="40000"/>
            </a:schemeClr>
          </a:solidFill>
          <a:ln w="9525">
            <a:solidFill>
              <a:schemeClr val="tx1"/>
            </a:solidFill>
            <a:miter lim="800000"/>
            <a:headEnd/>
            <a:tailEnd/>
          </a:ln>
        </p:spPr>
        <p:txBody>
          <a:bodyPr anchor="ctr"/>
          <a:lstStyle/>
          <a:p>
            <a:pPr algn="ctr"/>
            <a:r>
              <a:rPr lang="en-US" altLang="zh-CN" sz="2000" dirty="0">
                <a:ea typeface="SimSun" pitchFamily="2" charset="-122"/>
              </a:rPr>
              <a:t>Investment Banking</a:t>
            </a:r>
          </a:p>
        </p:txBody>
      </p:sp>
      <p:cxnSp>
        <p:nvCxnSpPr>
          <p:cNvPr id="513033" name="AutoShape 9"/>
          <p:cNvCxnSpPr>
            <a:cxnSpLocks noChangeShapeType="1"/>
            <a:stCxn id="513027" idx="2"/>
            <a:endCxn id="513031" idx="1"/>
          </p:cNvCxnSpPr>
          <p:nvPr/>
        </p:nvCxnSpPr>
        <p:spPr bwMode="auto">
          <a:xfrm rot="5400000">
            <a:off x="2152650" y="4324350"/>
            <a:ext cx="609600" cy="647700"/>
          </a:xfrm>
          <a:prstGeom prst="bentConnector4">
            <a:avLst>
              <a:gd name="adj1" fmla="val 12500"/>
              <a:gd name="adj2" fmla="val 135296"/>
            </a:avLst>
          </a:prstGeom>
          <a:noFill/>
          <a:ln w="9525">
            <a:solidFill>
              <a:schemeClr val="tx1"/>
            </a:solidFill>
            <a:miter lim="800000"/>
            <a:headEnd/>
            <a:tailEnd type="triangle" w="med" len="med"/>
          </a:ln>
        </p:spPr>
      </p:cxnSp>
      <p:cxnSp>
        <p:nvCxnSpPr>
          <p:cNvPr id="513034" name="AutoShape 10"/>
          <p:cNvCxnSpPr>
            <a:cxnSpLocks noChangeShapeType="1"/>
            <a:stCxn id="513027" idx="2"/>
            <a:endCxn id="513032" idx="1"/>
          </p:cNvCxnSpPr>
          <p:nvPr/>
        </p:nvCxnSpPr>
        <p:spPr bwMode="auto">
          <a:xfrm rot="5400000">
            <a:off x="1619250" y="4857750"/>
            <a:ext cx="1676400" cy="647700"/>
          </a:xfrm>
          <a:prstGeom prst="bentConnector4">
            <a:avLst>
              <a:gd name="adj1" fmla="val 4259"/>
              <a:gd name="adj2" fmla="val 135296"/>
            </a:avLst>
          </a:prstGeom>
          <a:noFill/>
          <a:ln w="9525">
            <a:solidFill>
              <a:schemeClr val="tx1"/>
            </a:solidFill>
            <a:miter lim="800000"/>
            <a:headEnd/>
            <a:tailEnd type="triangle" w="med" len="med"/>
          </a:ln>
        </p:spPr>
      </p:cxnSp>
      <p:sp>
        <p:nvSpPr>
          <p:cNvPr id="513035" name="Rectangle 11"/>
          <p:cNvSpPr>
            <a:spLocks noChangeArrowheads="1"/>
          </p:cNvSpPr>
          <p:nvPr/>
        </p:nvSpPr>
        <p:spPr bwMode="auto">
          <a:xfrm>
            <a:off x="4114800" y="4495800"/>
            <a:ext cx="1447800" cy="914400"/>
          </a:xfrm>
          <a:prstGeom prst="rect">
            <a:avLst/>
          </a:prstGeom>
          <a:solidFill>
            <a:schemeClr val="accent4">
              <a:lumMod val="40000"/>
              <a:lumOff val="60000"/>
            </a:schemeClr>
          </a:solidFill>
          <a:ln w="9525">
            <a:solidFill>
              <a:schemeClr val="tx1"/>
            </a:solidFill>
            <a:miter lim="800000"/>
            <a:headEnd/>
            <a:tailEnd/>
          </a:ln>
        </p:spPr>
        <p:txBody>
          <a:bodyPr anchor="ctr"/>
          <a:lstStyle/>
          <a:p>
            <a:pPr algn="ctr"/>
            <a:r>
              <a:rPr lang="en-US" altLang="zh-CN" sz="1800" dirty="0">
                <a:ea typeface="SimSun" pitchFamily="2" charset="-122"/>
              </a:rPr>
              <a:t>Traditional Institutional Investors</a:t>
            </a:r>
          </a:p>
        </p:txBody>
      </p:sp>
      <p:sp>
        <p:nvSpPr>
          <p:cNvPr id="513036" name="Rectangle 12"/>
          <p:cNvSpPr>
            <a:spLocks noChangeArrowheads="1"/>
          </p:cNvSpPr>
          <p:nvPr/>
        </p:nvSpPr>
        <p:spPr bwMode="auto">
          <a:xfrm>
            <a:off x="4114800" y="5562600"/>
            <a:ext cx="1447800" cy="914400"/>
          </a:xfrm>
          <a:prstGeom prst="rect">
            <a:avLst/>
          </a:prstGeom>
          <a:solidFill>
            <a:schemeClr val="accent4">
              <a:lumMod val="60000"/>
              <a:lumOff val="40000"/>
            </a:schemeClr>
          </a:solidFill>
          <a:ln w="9525">
            <a:solidFill>
              <a:schemeClr val="tx1"/>
            </a:solidFill>
            <a:miter lim="800000"/>
            <a:headEnd/>
            <a:tailEnd/>
          </a:ln>
        </p:spPr>
        <p:txBody>
          <a:bodyPr anchor="ctr"/>
          <a:lstStyle/>
          <a:p>
            <a:pPr algn="ctr"/>
            <a:r>
              <a:rPr lang="en-US" altLang="zh-CN" sz="2000" dirty="0">
                <a:ea typeface="SimSun" pitchFamily="2" charset="-122"/>
              </a:rPr>
              <a:t>Alternative Investors</a:t>
            </a:r>
          </a:p>
        </p:txBody>
      </p:sp>
      <p:cxnSp>
        <p:nvCxnSpPr>
          <p:cNvPr id="513037" name="AutoShape 13"/>
          <p:cNvCxnSpPr>
            <a:cxnSpLocks noChangeShapeType="1"/>
            <a:stCxn id="513028" idx="2"/>
            <a:endCxn id="513035" idx="1"/>
          </p:cNvCxnSpPr>
          <p:nvPr/>
        </p:nvCxnSpPr>
        <p:spPr bwMode="auto">
          <a:xfrm rot="5400000">
            <a:off x="4095750" y="4362450"/>
            <a:ext cx="609600" cy="571500"/>
          </a:xfrm>
          <a:prstGeom prst="bentConnector4">
            <a:avLst>
              <a:gd name="adj1" fmla="val 12500"/>
              <a:gd name="adj2" fmla="val 140000"/>
            </a:avLst>
          </a:prstGeom>
          <a:noFill/>
          <a:ln w="9525">
            <a:solidFill>
              <a:schemeClr val="tx1"/>
            </a:solidFill>
            <a:miter lim="800000"/>
            <a:headEnd/>
            <a:tailEnd type="triangle" w="med" len="med"/>
          </a:ln>
        </p:spPr>
      </p:cxnSp>
      <p:cxnSp>
        <p:nvCxnSpPr>
          <p:cNvPr id="513038" name="AutoShape 14"/>
          <p:cNvCxnSpPr>
            <a:cxnSpLocks noChangeShapeType="1"/>
            <a:stCxn id="513028" idx="2"/>
            <a:endCxn id="513036" idx="1"/>
          </p:cNvCxnSpPr>
          <p:nvPr/>
        </p:nvCxnSpPr>
        <p:spPr bwMode="auto">
          <a:xfrm rot="5400000">
            <a:off x="3562350" y="4895850"/>
            <a:ext cx="1676400" cy="571500"/>
          </a:xfrm>
          <a:prstGeom prst="bentConnector4">
            <a:avLst>
              <a:gd name="adj1" fmla="val 3880"/>
              <a:gd name="adj2" fmla="val 140000"/>
            </a:avLst>
          </a:prstGeom>
          <a:noFill/>
          <a:ln w="9525">
            <a:solidFill>
              <a:schemeClr val="tx1"/>
            </a:solidFill>
            <a:miter lim="800000"/>
            <a:headEnd/>
            <a:tailEnd type="triangle" w="med" len="med"/>
          </a:ln>
        </p:spPr>
      </p:cxnSp>
      <p:sp>
        <p:nvSpPr>
          <p:cNvPr id="513039" name="Oval 15"/>
          <p:cNvSpPr>
            <a:spLocks noChangeArrowheads="1"/>
          </p:cNvSpPr>
          <p:nvPr/>
        </p:nvSpPr>
        <p:spPr bwMode="auto">
          <a:xfrm>
            <a:off x="7315200" y="1676400"/>
            <a:ext cx="1676400" cy="1600200"/>
          </a:xfrm>
          <a:prstGeom prst="ellipse">
            <a:avLst/>
          </a:prstGeom>
          <a:solidFill>
            <a:schemeClr val="bg2">
              <a:lumMod val="90000"/>
            </a:schemeClr>
          </a:solidFill>
          <a:ln w="9525">
            <a:solidFill>
              <a:schemeClr val="tx1"/>
            </a:solidFill>
            <a:round/>
            <a:headEnd/>
            <a:tailEnd/>
          </a:ln>
        </p:spPr>
        <p:txBody>
          <a:bodyPr wrap="none" anchor="ctr"/>
          <a:lstStyle/>
          <a:p>
            <a:pPr algn="ctr"/>
            <a:r>
              <a:rPr lang="en-US" altLang="zh-CN" dirty="0">
                <a:ea typeface="SimSun" pitchFamily="2" charset="-122"/>
              </a:rPr>
              <a:t>Regulations</a:t>
            </a:r>
          </a:p>
        </p:txBody>
      </p:sp>
      <p:sp>
        <p:nvSpPr>
          <p:cNvPr id="513040" name="Rectangle 16"/>
          <p:cNvSpPr>
            <a:spLocks noChangeArrowheads="1"/>
          </p:cNvSpPr>
          <p:nvPr/>
        </p:nvSpPr>
        <p:spPr bwMode="auto">
          <a:xfrm>
            <a:off x="1981200" y="16764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CN" sz="2400" dirty="0">
                <a:ea typeface="SimSun" pitchFamily="2" charset="-122"/>
              </a:rPr>
              <a:t>Financial Institutions</a:t>
            </a:r>
          </a:p>
        </p:txBody>
      </p:sp>
      <p:sp>
        <p:nvSpPr>
          <p:cNvPr id="513045" name="Rectangle 21"/>
          <p:cNvSpPr>
            <a:spLocks noChangeArrowheads="1"/>
          </p:cNvSpPr>
          <p:nvPr/>
        </p:nvSpPr>
        <p:spPr bwMode="auto">
          <a:xfrm>
            <a:off x="7467600" y="3429000"/>
            <a:ext cx="1447800" cy="990600"/>
          </a:xfrm>
          <a:prstGeom prst="rect">
            <a:avLst/>
          </a:prstGeom>
          <a:solidFill>
            <a:schemeClr val="bg2">
              <a:lumMod val="75000"/>
            </a:schemeClr>
          </a:solidFill>
          <a:ln w="9525">
            <a:solidFill>
              <a:schemeClr val="tx1"/>
            </a:solidFill>
            <a:miter lim="800000"/>
            <a:headEnd/>
            <a:tailEnd/>
          </a:ln>
        </p:spPr>
        <p:txBody>
          <a:bodyPr anchor="ctr"/>
          <a:lstStyle/>
          <a:p>
            <a:pPr algn="ctr"/>
            <a:r>
              <a:rPr lang="en-US" altLang="zh-CN" sz="2000" dirty="0">
                <a:ea typeface="SimSun" pitchFamily="2" charset="-122"/>
              </a:rPr>
              <a:t>Banking Regulation</a:t>
            </a:r>
          </a:p>
        </p:txBody>
      </p:sp>
      <p:sp>
        <p:nvSpPr>
          <p:cNvPr id="513046" name="Rectangle 22"/>
          <p:cNvSpPr>
            <a:spLocks noChangeArrowheads="1"/>
          </p:cNvSpPr>
          <p:nvPr/>
        </p:nvSpPr>
        <p:spPr bwMode="auto">
          <a:xfrm>
            <a:off x="7467600" y="4495800"/>
            <a:ext cx="1447800" cy="914400"/>
          </a:xfrm>
          <a:prstGeom prst="rect">
            <a:avLst/>
          </a:prstGeom>
          <a:solidFill>
            <a:schemeClr val="bg2">
              <a:lumMod val="50000"/>
            </a:schemeClr>
          </a:solidFill>
          <a:ln w="9525">
            <a:solidFill>
              <a:schemeClr val="tx1"/>
            </a:solidFill>
            <a:miter lim="800000"/>
            <a:headEnd/>
            <a:tailEnd/>
          </a:ln>
        </p:spPr>
        <p:txBody>
          <a:bodyPr anchor="ctr"/>
          <a:lstStyle/>
          <a:p>
            <a:pPr algn="ctr"/>
            <a:r>
              <a:rPr lang="en-US" altLang="zh-CN" sz="2000" dirty="0">
                <a:ea typeface="SimSun" pitchFamily="2" charset="-122"/>
              </a:rPr>
              <a:t>Monetary Policy</a:t>
            </a:r>
          </a:p>
        </p:txBody>
      </p:sp>
      <p:cxnSp>
        <p:nvCxnSpPr>
          <p:cNvPr id="513047" name="AutoShape 23"/>
          <p:cNvCxnSpPr>
            <a:cxnSpLocks noChangeShapeType="1"/>
            <a:stCxn id="513039" idx="4"/>
            <a:endCxn id="513045" idx="1"/>
          </p:cNvCxnSpPr>
          <p:nvPr/>
        </p:nvCxnSpPr>
        <p:spPr bwMode="auto">
          <a:xfrm rot="5400000">
            <a:off x="7486650" y="3257550"/>
            <a:ext cx="647700" cy="685800"/>
          </a:xfrm>
          <a:prstGeom prst="bentConnector4">
            <a:avLst>
              <a:gd name="adj1" fmla="val 11765"/>
              <a:gd name="adj2" fmla="val 124031"/>
            </a:avLst>
          </a:prstGeom>
          <a:noFill/>
          <a:ln w="9525">
            <a:solidFill>
              <a:schemeClr val="tx1"/>
            </a:solidFill>
            <a:miter lim="800000"/>
            <a:headEnd/>
            <a:tailEnd type="triangle" w="med" len="med"/>
          </a:ln>
        </p:spPr>
      </p:cxnSp>
      <p:cxnSp>
        <p:nvCxnSpPr>
          <p:cNvPr id="513048" name="AutoShape 24"/>
          <p:cNvCxnSpPr>
            <a:cxnSpLocks noChangeShapeType="1"/>
            <a:stCxn id="513039" idx="4"/>
            <a:endCxn id="513046" idx="1"/>
          </p:cNvCxnSpPr>
          <p:nvPr/>
        </p:nvCxnSpPr>
        <p:spPr bwMode="auto">
          <a:xfrm rot="5400000">
            <a:off x="6972300" y="3771900"/>
            <a:ext cx="1676400" cy="685800"/>
          </a:xfrm>
          <a:prstGeom prst="bentConnector4">
            <a:avLst>
              <a:gd name="adj1" fmla="val 4652"/>
              <a:gd name="adj2" fmla="val 124031"/>
            </a:avLst>
          </a:prstGeom>
          <a:noFill/>
          <a:ln w="9525">
            <a:solidFill>
              <a:schemeClr val="tx1"/>
            </a:solidFill>
            <a:miter lim="800000"/>
            <a:headEnd/>
            <a:tailEnd type="triangle" w="med" len="med"/>
          </a:ln>
        </p:spPr>
      </p:cxnSp>
      <p:sp>
        <p:nvSpPr>
          <p:cNvPr id="513053" name="AutoShape 29"/>
          <p:cNvSpPr>
            <a:spLocks noChangeArrowheads="1"/>
          </p:cNvSpPr>
          <p:nvPr/>
        </p:nvSpPr>
        <p:spPr bwMode="auto">
          <a:xfrm>
            <a:off x="2286000" y="2286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a:ea typeface="SimSun" pitchFamily="2" charset="-122"/>
              </a:rPr>
              <a:t>Overview</a:t>
            </a:r>
          </a:p>
        </p:txBody>
      </p:sp>
      <p:sp>
        <p:nvSpPr>
          <p:cNvPr id="36" name="Slide Number Placeholder 5"/>
          <p:cNvSpPr txBox="1">
            <a:spLocks/>
          </p:cNvSpPr>
          <p:nvPr/>
        </p:nvSpPr>
        <p:spPr>
          <a:xfrm>
            <a:off x="8391525" y="6738938"/>
            <a:ext cx="919163" cy="293687"/>
          </a:xfrm>
          <a:prstGeom prst="rect">
            <a:avLst/>
          </a:prstGeom>
        </p:spPr>
        <p:txBody>
          <a:bodyPr vert="horz" wrap="square" lIns="91440" tIns="45720" rIns="91440" bIns="45720" numCol="1" anchor="ctr"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5BD2485-3851-462F-A176-4C1F14737CDF}" type="slidenum">
              <a:rPr kumimoji="0" lang="en-US" altLang="en-US" sz="1200" b="1" i="0" u="none" strike="noStrike" kern="1200" cap="none" spc="0" normalizeH="0" baseline="0" noProof="0" smtClean="0">
                <a:ln>
                  <a:noFill/>
                </a:ln>
                <a:solidFill>
                  <a:srgbClr val="002060"/>
                </a:solidFill>
                <a:effectLst/>
                <a:uLnTx/>
                <a:uFillTx/>
                <a:latin typeface="Calibri"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en-US" sz="1200" b="1" i="0" u="none" strike="noStrike" kern="1200" cap="none" spc="0" normalizeH="0" baseline="0" noProof="0" dirty="0">
              <a:ln>
                <a:noFill/>
              </a:ln>
              <a:solidFill>
                <a:srgbClr val="002060"/>
              </a:solidFill>
              <a:effectLst/>
              <a:uLnTx/>
              <a:uFillTx/>
              <a:latin typeface="Calibri" pitchFamily="34" charset="0"/>
              <a:ea typeface="+mn-ea"/>
              <a:cs typeface="+mn-cs"/>
            </a:endParaRPr>
          </a:p>
        </p:txBody>
      </p:sp>
      <p:sp>
        <p:nvSpPr>
          <p:cNvPr id="39" name="Rectangle 16"/>
          <p:cNvSpPr>
            <a:spLocks noChangeArrowheads="1"/>
          </p:cNvSpPr>
          <p:nvPr/>
        </p:nvSpPr>
        <p:spPr bwMode="auto">
          <a:xfrm>
            <a:off x="152400" y="1676400"/>
            <a:ext cx="1600200" cy="1524000"/>
          </a:xfrm>
          <a:prstGeom prst="rect">
            <a:avLst/>
          </a:prstGeom>
          <a:solidFill>
            <a:schemeClr val="accent6">
              <a:lumMod val="20000"/>
              <a:lumOff val="80000"/>
            </a:schemeClr>
          </a:solidFill>
          <a:ln w="9525">
            <a:solidFill>
              <a:schemeClr val="tx1"/>
            </a:solidFill>
            <a:miter lim="800000"/>
            <a:headEnd/>
            <a:tailEnd/>
          </a:ln>
        </p:spPr>
        <p:txBody>
          <a:bodyPr wrap="none" anchor="ctr"/>
          <a:lstStyle/>
          <a:p>
            <a:pPr algn="ctr"/>
            <a:r>
              <a:rPr lang="en-US" altLang="zh-CN" sz="2000" dirty="0">
                <a:ea typeface="SimSun" pitchFamily="2" charset="-122"/>
              </a:rPr>
              <a:t>Foundations </a:t>
            </a:r>
          </a:p>
          <a:p>
            <a:pPr algn="ctr"/>
            <a:r>
              <a:rPr lang="en-US" altLang="zh-CN" sz="2000" dirty="0">
                <a:ea typeface="SimSun" pitchFamily="2" charset="-122"/>
              </a:rPr>
              <a:t>of</a:t>
            </a:r>
          </a:p>
          <a:p>
            <a:pPr algn="ctr"/>
            <a:r>
              <a:rPr lang="en-US" altLang="zh-CN" sz="2000" dirty="0">
                <a:ea typeface="SimSun" pitchFamily="2" charset="-122"/>
              </a:rPr>
              <a:t> Interest Rates</a:t>
            </a:r>
          </a:p>
        </p:txBody>
      </p:sp>
      <p:sp>
        <p:nvSpPr>
          <p:cNvPr id="40" name="Rectangle 3"/>
          <p:cNvSpPr>
            <a:spLocks noChangeArrowheads="1"/>
          </p:cNvSpPr>
          <p:nvPr/>
        </p:nvSpPr>
        <p:spPr bwMode="auto">
          <a:xfrm>
            <a:off x="152400" y="44958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sz="2000" dirty="0">
                <a:ea typeface="SimSun" pitchFamily="2" charset="-122"/>
              </a:rPr>
              <a:t>Basics of</a:t>
            </a:r>
          </a:p>
          <a:p>
            <a:pPr algn="ctr"/>
            <a:r>
              <a:rPr lang="en-US" altLang="zh-CN" sz="2000" dirty="0">
                <a:ea typeface="SimSun" pitchFamily="2" charset="-122"/>
              </a:rPr>
              <a:t>Interest </a:t>
            </a:r>
          </a:p>
          <a:p>
            <a:pPr algn="ctr"/>
            <a:r>
              <a:rPr lang="en-US" altLang="zh-CN" sz="2000" dirty="0">
                <a:ea typeface="SimSun" pitchFamily="2" charset="-122"/>
              </a:rPr>
              <a:t>Rates</a:t>
            </a:r>
          </a:p>
        </p:txBody>
      </p:sp>
      <p:sp>
        <p:nvSpPr>
          <p:cNvPr id="41" name="Rectangle 3"/>
          <p:cNvSpPr>
            <a:spLocks noChangeArrowheads="1"/>
          </p:cNvSpPr>
          <p:nvPr/>
        </p:nvSpPr>
        <p:spPr bwMode="auto">
          <a:xfrm>
            <a:off x="5638800" y="1676400"/>
            <a:ext cx="1524000" cy="1524000"/>
          </a:xfrm>
          <a:prstGeom prst="rect">
            <a:avLst/>
          </a:prstGeom>
          <a:solidFill>
            <a:schemeClr val="accent3">
              <a:lumMod val="20000"/>
              <a:lumOff val="80000"/>
            </a:schemeClr>
          </a:solidFill>
          <a:ln w="9525">
            <a:solidFill>
              <a:schemeClr val="tx1"/>
            </a:solidFill>
            <a:miter lim="800000"/>
            <a:headEnd/>
            <a:tailEnd/>
          </a:ln>
        </p:spPr>
        <p:txBody>
          <a:bodyPr wrap="square" anchor="ctr"/>
          <a:lstStyle/>
          <a:p>
            <a:pPr algn="ctr"/>
            <a:r>
              <a:rPr lang="en-US" altLang="zh-CN" dirty="0">
                <a:ea typeface="SimSun" pitchFamily="2" charset="-122"/>
              </a:rPr>
              <a:t>Pricing of Financial Assets</a:t>
            </a:r>
          </a:p>
        </p:txBody>
      </p:sp>
      <p:sp>
        <p:nvSpPr>
          <p:cNvPr id="28" name="Rectangle 3"/>
          <p:cNvSpPr>
            <a:spLocks noChangeArrowheads="1"/>
          </p:cNvSpPr>
          <p:nvPr/>
        </p:nvSpPr>
        <p:spPr bwMode="auto">
          <a:xfrm>
            <a:off x="152400" y="3429000"/>
            <a:ext cx="1524000" cy="914400"/>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a:r>
              <a:rPr lang="en-US" altLang="zh-CN" dirty="0">
                <a:ea typeface="SimSun" pitchFamily="2" charset="-122"/>
              </a:rPr>
              <a:t>DCF</a:t>
            </a:r>
          </a:p>
        </p:txBody>
      </p:sp>
      <p:sp>
        <p:nvSpPr>
          <p:cNvPr id="52" name="Rectangle 3"/>
          <p:cNvSpPr>
            <a:spLocks noChangeArrowheads="1"/>
          </p:cNvSpPr>
          <p:nvPr/>
        </p:nvSpPr>
        <p:spPr bwMode="auto">
          <a:xfrm>
            <a:off x="5715000" y="3429000"/>
            <a:ext cx="1447800" cy="914400"/>
          </a:xfrm>
          <a:prstGeom prst="rect">
            <a:avLst/>
          </a:prstGeom>
          <a:solidFill>
            <a:schemeClr val="accent3">
              <a:lumMod val="40000"/>
              <a:lumOff val="60000"/>
            </a:schemeClr>
          </a:solidFill>
          <a:ln w="9525">
            <a:solidFill>
              <a:schemeClr val="tx1"/>
            </a:solidFill>
            <a:miter lim="800000"/>
            <a:headEnd/>
            <a:tailEnd/>
          </a:ln>
        </p:spPr>
        <p:txBody>
          <a:bodyPr wrap="none" anchor="ctr"/>
          <a:lstStyle/>
          <a:p>
            <a:pPr algn="ctr"/>
            <a:r>
              <a:rPr lang="en-US" altLang="zh-CN" dirty="0">
                <a:ea typeface="SimSun" pitchFamily="2" charset="-122"/>
              </a:rPr>
              <a:t>Stock </a:t>
            </a:r>
          </a:p>
          <a:p>
            <a:pPr algn="ctr"/>
            <a:r>
              <a:rPr lang="en-US" altLang="zh-CN" dirty="0">
                <a:ea typeface="SimSun" pitchFamily="2" charset="-122"/>
              </a:rPr>
              <a:t>Valuation</a:t>
            </a:r>
          </a:p>
        </p:txBody>
      </p:sp>
    </p:spTree>
    <p:extLst>
      <p:ext uri="{BB962C8B-B14F-4D97-AF65-F5344CB8AC3E}">
        <p14:creationId xmlns:p14="http://schemas.microsoft.com/office/powerpoint/2010/main" val="1784589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prstGeom prst="rect">
            <a:avLst/>
          </a:prstGeom>
        </p:spPr>
        <p:txBody>
          <a:bodyPr vert="horz" wrap="square" lIns="91425" tIns="91425" rIns="91425" bIns="91425" numCol="1" anchor="t" anchorCtr="0" compatLnSpc="1">
            <a:prstTxWarp prst="textNoShape">
              <a:avLst/>
            </a:prstTxWarp>
            <a:noAutofit/>
          </a:bodyPr>
          <a:lstStyle/>
          <a:p>
            <a:pPr>
              <a:spcBef>
                <a:spcPts val="0"/>
              </a:spcBef>
            </a:pPr>
            <a:r>
              <a:rPr lang="en-US" dirty="0"/>
              <a:t>VC IN THE PRIVATE EQUITY MATRIX</a:t>
            </a:r>
            <a:endParaRPr lang="en" dirty="0"/>
          </a:p>
        </p:txBody>
      </p:sp>
      <p:sp>
        <p:nvSpPr>
          <p:cNvPr id="7" name="TextBox 6"/>
          <p:cNvSpPr txBox="1"/>
          <p:nvPr/>
        </p:nvSpPr>
        <p:spPr>
          <a:xfrm>
            <a:off x="3923935" y="3320008"/>
            <a:ext cx="184731" cy="369332"/>
          </a:xfrm>
          <a:prstGeom prst="rect">
            <a:avLst/>
          </a:prstGeom>
          <a:noFill/>
        </p:spPr>
        <p:txBody>
          <a:bodyPr wrap="none" rtlCol="0">
            <a:spAutoFit/>
          </a:bodyPr>
          <a:lstStyle/>
          <a:p>
            <a:endParaRPr lang="en-US" dirty="0"/>
          </a:p>
        </p:txBody>
      </p:sp>
      <p:pic>
        <p:nvPicPr>
          <p:cNvPr id="2" name="Picture 1" descr="Screen Shot 2018-02-05 at 3.59.07 PM.png"/>
          <p:cNvPicPr>
            <a:picLocks noChangeAspect="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08322" y="1759392"/>
            <a:ext cx="8308307" cy="3955565"/>
          </a:xfrm>
          <a:prstGeom prst="rect">
            <a:avLst/>
          </a:prstGeom>
        </p:spPr>
      </p:pic>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Private Equity and Venture Capital</a:t>
            </a:r>
          </a:p>
        </p:txBody>
      </p:sp>
      <p:sp>
        <p:nvSpPr>
          <p:cNvPr id="9" name="TextBox 8"/>
          <p:cNvSpPr txBox="1"/>
          <p:nvPr/>
        </p:nvSpPr>
        <p:spPr>
          <a:xfrm>
            <a:off x="5019402" y="5819001"/>
            <a:ext cx="3820162" cy="276999"/>
          </a:xfrm>
          <a:prstGeom prst="rect">
            <a:avLst/>
          </a:prstGeom>
          <a:noFill/>
        </p:spPr>
        <p:txBody>
          <a:bodyPr vert="horz" wrap="square" lIns="91440" tIns="45720" rIns="91440" bIns="45720" rtlCol="0" anchor="ctr">
            <a:normAutofit fontScale="250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4400" b="0" i="1" u="none" strike="noStrike" kern="1200" cap="none" spc="0" normalizeH="0" baseline="0" noProof="0" dirty="0">
                <a:ln>
                  <a:noFill/>
                </a:ln>
                <a:solidFill>
                  <a:schemeClr val="tx1"/>
                </a:solidFill>
                <a:effectLst/>
                <a:uLnTx/>
                <a:uFillTx/>
                <a:latin typeface="+mj-lt"/>
                <a:ea typeface="+mj-ea"/>
                <a:cs typeface="+mj-cs"/>
              </a:rPr>
              <a:t>Source: courtesy of Nick Adams and Differential Ventures</a:t>
            </a:r>
          </a:p>
        </p:txBody>
      </p:sp>
    </p:spTree>
    <p:extLst>
      <p:ext uri="{BB962C8B-B14F-4D97-AF65-F5344CB8AC3E}">
        <p14:creationId xmlns:p14="http://schemas.microsoft.com/office/powerpoint/2010/main" val="3864499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2"/>
          <p:cNvSpPr>
            <a:spLocks noGrp="1" noChangeArrowheads="1"/>
          </p:cNvSpPr>
          <p:nvPr>
            <p:ph type="title"/>
          </p:nvPr>
        </p:nvSpPr>
        <p:spPr/>
        <p:txBody>
          <a:bodyPr/>
          <a:lstStyle/>
          <a:p>
            <a:r>
              <a:rPr lang="en-US" altLang="zh-TW"/>
              <a:t>Private Equity</a:t>
            </a:r>
          </a:p>
        </p:txBody>
      </p:sp>
      <p:sp>
        <p:nvSpPr>
          <p:cNvPr id="91139" name="Rectangle 3"/>
          <p:cNvSpPr>
            <a:spLocks noGrp="1" noChangeArrowheads="1"/>
          </p:cNvSpPr>
          <p:nvPr>
            <p:ph idx="1"/>
          </p:nvPr>
        </p:nvSpPr>
        <p:spPr/>
        <p:txBody>
          <a:bodyPr/>
          <a:lstStyle/>
          <a:p>
            <a:r>
              <a:rPr lang="en-US" altLang="zh-TW" b="1" dirty="0">
                <a:solidFill>
                  <a:schemeClr val="accent2"/>
                </a:solidFill>
              </a:rPr>
              <a:t>Definition</a:t>
            </a:r>
            <a:r>
              <a:rPr lang="en-US" altLang="zh-TW" dirty="0"/>
              <a:t>: Equity investments in nonpublic companies </a:t>
            </a:r>
          </a:p>
          <a:p>
            <a:r>
              <a:rPr lang="en-US" altLang="zh-TW" dirty="0"/>
              <a:t>Equity capital that is made available to companies or investors, but not quoted on a stock market. The funds raised through private equity can be used to develop new products and technologies, to expand working capital, to make acquisitions, or to strengthen a company's balance sheet. </a:t>
            </a:r>
          </a:p>
          <a:p>
            <a:r>
              <a:rPr lang="en-US" altLang="zh-TW" dirty="0"/>
              <a:t>By extension, any investment in equity other than publicly listed equity</a:t>
            </a:r>
          </a:p>
          <a:p>
            <a:r>
              <a:rPr lang="en-US" altLang="zh-TW" dirty="0"/>
              <a:t>Currently private equity refers mainly to </a:t>
            </a:r>
            <a:r>
              <a:rPr lang="en-US" altLang="zh-TW" b="1" dirty="0">
                <a:solidFill>
                  <a:schemeClr val="accent2"/>
                </a:solidFill>
              </a:rPr>
              <a:t>buy-out funds</a:t>
            </a:r>
          </a:p>
          <a:p>
            <a:r>
              <a:rPr lang="en-US" altLang="zh-TW" dirty="0"/>
              <a:t>Pricing in private markets is different than public markets as there should be a premium for illiquidity </a:t>
            </a:r>
            <a:r>
              <a:rPr lang="en-US" altLang="zh-TW" dirty="0">
                <a:latin typeface="Calibri"/>
                <a:cs typeface="Calibri"/>
              </a:rPr>
              <a:t>→</a:t>
            </a:r>
            <a:r>
              <a:rPr lang="en-US" altLang="zh-TW" dirty="0"/>
              <a:t> PE should be more expensive</a:t>
            </a:r>
          </a:p>
        </p:txBody>
      </p:sp>
      <p:sp>
        <p:nvSpPr>
          <p:cNvPr id="59396" name="Slide Number Placeholder 5"/>
          <p:cNvSpPr>
            <a:spLocks noGrp="1"/>
          </p:cNvSpPr>
          <p:nvPr>
            <p:ph type="sldNum" sz="quarter" idx="10"/>
          </p:nvPr>
        </p:nvSpPr>
        <p:spPr>
          <a:noFill/>
        </p:spPr>
        <p:txBody>
          <a:bodyPr vert="horz" wrap="square" lIns="91440" tIns="45720" rIns="91440" bIns="45720" numCol="1" anchor="ctr" anchorCtr="0" compatLnSpc="1">
            <a:prstTxWarp prst="textNoShape">
              <a:avLst/>
            </a:prstTxWarp>
          </a:bodyPr>
          <a:lstStyle/>
          <a:p>
            <a:fld id="{4A4B28B0-0C18-4426-B330-161707902558}" type="slidenum">
              <a:rPr lang="en-US" altLang="en-US" sz="1400">
                <a:latin typeface="+mn-lt"/>
              </a:rPr>
              <a:pPr/>
              <a:t>21</a:t>
            </a:fld>
            <a:endParaRPr lang="en-US" altLang="en-US" sz="1400" dirty="0">
              <a:latin typeface="+mn-lt"/>
            </a:endParaRPr>
          </a:p>
        </p:txBody>
      </p:sp>
      <p:sp>
        <p:nvSpPr>
          <p:cNvPr id="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Private Equity and Venture Capital</a:t>
            </a:r>
          </a:p>
        </p:txBody>
      </p:sp>
    </p:spTree>
    <p:extLst>
      <p:ext uri="{BB962C8B-B14F-4D97-AF65-F5344CB8AC3E}">
        <p14:creationId xmlns:p14="http://schemas.microsoft.com/office/powerpoint/2010/main" val="100491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1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1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1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11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Definition of PE</a:t>
            </a:r>
          </a:p>
        </p:txBody>
      </p:sp>
      <p:pic>
        <p:nvPicPr>
          <p:cNvPr id="9" name="Content Placeholder 8"/>
          <p:cNvPicPr>
            <a:picLocks noGrp="1" noChangeAspect="1"/>
          </p:cNvPicPr>
          <p:nvPr>
            <p:ph idx="1"/>
          </p:nvPr>
        </p:nvPicPr>
        <p:blipFill>
          <a:blip r:embed="rId3"/>
          <a:stretch>
            <a:fillRect/>
          </a:stretch>
        </p:blipFill>
        <p:spPr>
          <a:xfrm>
            <a:off x="496648" y="1600200"/>
            <a:ext cx="8229600" cy="3911554"/>
          </a:xfrm>
          <a:prstGeom prst="rect">
            <a:avLst/>
          </a:prstGeom>
        </p:spPr>
      </p:pic>
      <p:sp>
        <p:nvSpPr>
          <p:cNvPr id="5" name="Slide Number Placeholder 4"/>
          <p:cNvSpPr>
            <a:spLocks noGrp="1"/>
          </p:cNvSpPr>
          <p:nvPr>
            <p:ph type="sldNum" sz="quarter" idx="10"/>
          </p:nvPr>
        </p:nvSpPr>
        <p:spPr/>
        <p:txBody>
          <a:bodyPr/>
          <a:lstStyle/>
          <a:p>
            <a:pPr>
              <a:defRPr/>
            </a:pPr>
            <a:fld id="{382BB6AC-7C61-4F0C-83C5-FA657B2ECCA1}" type="slidenum">
              <a:rPr lang="en-US" altLang="en-US" smtClean="0"/>
              <a:pPr>
                <a:defRPr/>
              </a:pPr>
              <a:t>22</a:t>
            </a:fld>
            <a:endParaRPr lang="en-US" altLang="en-US"/>
          </a:p>
        </p:txBody>
      </p:sp>
      <p:sp>
        <p:nvSpPr>
          <p:cNvPr id="10"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Private Equity and Venture Capital</a:t>
            </a:r>
          </a:p>
        </p:txBody>
      </p:sp>
      <p:sp>
        <p:nvSpPr>
          <p:cNvPr id="2" name="Oval 1"/>
          <p:cNvSpPr/>
          <p:nvPr/>
        </p:nvSpPr>
        <p:spPr>
          <a:xfrm>
            <a:off x="1066800" y="3657600"/>
            <a:ext cx="38100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52400" y="5867400"/>
            <a:ext cx="4419600" cy="276225"/>
          </a:xfrm>
          <a:prstGeom prst="rect">
            <a:avLst/>
          </a:prstGeom>
          <a:noFill/>
        </p:spPr>
        <p:txBody>
          <a:bodyPr vert="horz" wrap="square" lIns="91440" tIns="45720" rIns="91440" bIns="45720" rtlCol="0" anchor="ctr">
            <a:noAutofit/>
          </a:bodyPr>
          <a:lstStyle/>
          <a:p>
            <a:pPr fontAlgn="auto">
              <a:spcAft>
                <a:spcPts val="0"/>
              </a:spcAft>
            </a:pPr>
            <a:r>
              <a:rPr kumimoji="0" lang="en-US" sz="1400" b="0" i="1" u="none" strike="noStrike" kern="1200" cap="none" spc="0" normalizeH="0" baseline="0" noProof="0" dirty="0">
                <a:ln>
                  <a:noFill/>
                </a:ln>
                <a:solidFill>
                  <a:schemeClr val="tx1"/>
                </a:solidFill>
                <a:effectLst/>
                <a:uLnTx/>
                <a:uFillTx/>
                <a:latin typeface="+mn-lt"/>
                <a:ea typeface="+mj-ea"/>
                <a:cs typeface="+mj-cs"/>
              </a:rPr>
              <a:t>Source: </a:t>
            </a:r>
            <a:r>
              <a:rPr lang="en-US" sz="1400" i="1" dirty="0">
                <a:latin typeface="+mn-lt"/>
              </a:rPr>
              <a:t>McKinsey Global Private Markets review 2017</a:t>
            </a:r>
            <a:endParaRPr kumimoji="0" lang="en-US" sz="1400" b="0" i="1" u="none" strike="noStrike" kern="1200" cap="none" spc="0" normalizeH="0" baseline="0" noProof="0" dirty="0">
              <a:ln>
                <a:noFill/>
              </a:ln>
              <a:solidFill>
                <a:schemeClr val="tx1"/>
              </a:solidFill>
              <a:effectLst/>
              <a:uLnTx/>
              <a:uFillTx/>
              <a:latin typeface="+mn-lt"/>
              <a:ea typeface="+mj-ea"/>
              <a:cs typeface="+mj-cs"/>
            </a:endParaRPr>
          </a:p>
        </p:txBody>
      </p:sp>
    </p:spTree>
    <p:extLst>
      <p:ext uri="{BB962C8B-B14F-4D97-AF65-F5344CB8AC3E}">
        <p14:creationId xmlns:p14="http://schemas.microsoft.com/office/powerpoint/2010/main" val="3358907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GB" dirty="0"/>
              <a:t>Private Equity - Industry</a:t>
            </a:r>
          </a:p>
        </p:txBody>
      </p:sp>
      <p:graphicFrame>
        <p:nvGraphicFramePr>
          <p:cNvPr id="4" name="Diagram 3"/>
          <p:cNvGraphicFramePr/>
          <p:nvPr/>
        </p:nvGraphicFramePr>
        <p:xfrm>
          <a:off x="251520" y="914400"/>
          <a:ext cx="4176464" cy="2736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932040" y="914400"/>
          <a:ext cx="4032448" cy="273630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Diagram 5"/>
          <p:cNvGraphicFramePr/>
          <p:nvPr/>
        </p:nvGraphicFramePr>
        <p:xfrm>
          <a:off x="755576" y="3866728"/>
          <a:ext cx="3240360" cy="194421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9" name="Diagram 8"/>
          <p:cNvGraphicFramePr/>
          <p:nvPr/>
        </p:nvGraphicFramePr>
        <p:xfrm>
          <a:off x="5292080" y="3866728"/>
          <a:ext cx="3168352" cy="1944216"/>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0" name="TextBox 9"/>
          <p:cNvSpPr txBox="1"/>
          <p:nvPr/>
        </p:nvSpPr>
        <p:spPr>
          <a:xfrm>
            <a:off x="228600" y="990600"/>
            <a:ext cx="1168910" cy="369332"/>
          </a:xfrm>
          <a:prstGeom prst="rect">
            <a:avLst/>
          </a:prstGeom>
          <a:noFill/>
        </p:spPr>
        <p:txBody>
          <a:bodyPr wrap="none" rtlCol="0">
            <a:spAutoFit/>
          </a:bodyPr>
          <a:lstStyle/>
          <a:p>
            <a:r>
              <a:rPr lang="en-GB" b="1" dirty="0">
                <a:solidFill>
                  <a:schemeClr val="accent1"/>
                </a:solidFill>
              </a:rPr>
              <a:t>Strategy</a:t>
            </a:r>
          </a:p>
        </p:txBody>
      </p:sp>
      <p:sp>
        <p:nvSpPr>
          <p:cNvPr id="11" name="TextBox 10"/>
          <p:cNvSpPr txBox="1"/>
          <p:nvPr/>
        </p:nvSpPr>
        <p:spPr>
          <a:xfrm>
            <a:off x="7848600" y="1066800"/>
            <a:ext cx="885179" cy="369332"/>
          </a:xfrm>
          <a:prstGeom prst="rect">
            <a:avLst/>
          </a:prstGeom>
          <a:noFill/>
        </p:spPr>
        <p:txBody>
          <a:bodyPr wrap="square" rtlCol="0">
            <a:spAutoFit/>
          </a:bodyPr>
          <a:lstStyle/>
          <a:p>
            <a:r>
              <a:rPr lang="en-GB" b="1" dirty="0">
                <a:solidFill>
                  <a:schemeClr val="tx2">
                    <a:lumMod val="60000"/>
                    <a:lumOff val="40000"/>
                  </a:schemeClr>
                </a:solidFill>
              </a:rPr>
              <a:t>Focus</a:t>
            </a:r>
          </a:p>
        </p:txBody>
      </p:sp>
      <p:sp>
        <p:nvSpPr>
          <p:cNvPr id="12" name="TextBox 11"/>
          <p:cNvSpPr txBox="1"/>
          <p:nvPr/>
        </p:nvSpPr>
        <p:spPr>
          <a:xfrm>
            <a:off x="152400" y="4495800"/>
            <a:ext cx="1741182" cy="369332"/>
          </a:xfrm>
          <a:prstGeom prst="rect">
            <a:avLst/>
          </a:prstGeom>
          <a:noFill/>
        </p:spPr>
        <p:txBody>
          <a:bodyPr wrap="square" rtlCol="0">
            <a:spAutoFit/>
          </a:bodyPr>
          <a:lstStyle/>
          <a:p>
            <a:r>
              <a:rPr lang="en-GB" b="1" dirty="0">
                <a:solidFill>
                  <a:srgbClr val="92D050"/>
                </a:solidFill>
              </a:rPr>
              <a:t>Organisation</a:t>
            </a:r>
          </a:p>
        </p:txBody>
      </p:sp>
      <p:sp>
        <p:nvSpPr>
          <p:cNvPr id="13" name="TextBox 12"/>
          <p:cNvSpPr txBox="1"/>
          <p:nvPr/>
        </p:nvSpPr>
        <p:spPr>
          <a:xfrm>
            <a:off x="7924800" y="4343400"/>
            <a:ext cx="817853" cy="369332"/>
          </a:xfrm>
          <a:prstGeom prst="rect">
            <a:avLst/>
          </a:prstGeom>
          <a:noFill/>
        </p:spPr>
        <p:txBody>
          <a:bodyPr wrap="none" rtlCol="0">
            <a:spAutoFit/>
          </a:bodyPr>
          <a:lstStyle/>
          <a:p>
            <a:r>
              <a:rPr lang="en-GB" b="1" dirty="0">
                <a:solidFill>
                  <a:srgbClr val="FFC000"/>
                </a:solidFill>
              </a:rPr>
              <a:t>Level</a:t>
            </a:r>
          </a:p>
        </p:txBody>
      </p:sp>
      <p:sp>
        <p:nvSpPr>
          <p:cNvPr id="14"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Private Equity and Venture Capital</a:t>
            </a:r>
          </a:p>
        </p:txBody>
      </p:sp>
      <p:sp>
        <p:nvSpPr>
          <p:cNvPr id="15" name="TextBox 14"/>
          <p:cNvSpPr txBox="1"/>
          <p:nvPr/>
        </p:nvSpPr>
        <p:spPr>
          <a:xfrm>
            <a:off x="0" y="5867400"/>
            <a:ext cx="1295400" cy="304800"/>
          </a:xfrm>
          <a:prstGeom prst="rect">
            <a:avLst/>
          </a:prstGeom>
          <a:noFill/>
        </p:spPr>
        <p:txBody>
          <a:bodyPr vert="horz" wrap="square" lIns="91440" tIns="45720" rIns="91440" bIns="45720"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altLang="zh-TW" sz="1400" b="0" i="1" u="none" strike="noStrike" kern="1200" cap="none" spc="0" normalizeH="0" baseline="0" noProof="0" dirty="0">
                <a:ln>
                  <a:noFill/>
                </a:ln>
                <a:solidFill>
                  <a:schemeClr val="tx1"/>
                </a:solidFill>
                <a:effectLst/>
                <a:uLnTx/>
                <a:uFillTx/>
                <a:latin typeface="+mj-lt"/>
                <a:ea typeface="+mj-ea"/>
                <a:cs typeface="+mj-cs"/>
              </a:rPr>
              <a:t>Source:</a:t>
            </a:r>
            <a:r>
              <a:rPr kumimoji="0" lang="en-US" altLang="zh-TW" sz="1400" b="0" i="1" u="none" strike="noStrike" kern="1200" cap="none" spc="0" normalizeH="0" noProof="0" dirty="0">
                <a:ln>
                  <a:noFill/>
                </a:ln>
                <a:solidFill>
                  <a:schemeClr val="tx1"/>
                </a:solidFill>
                <a:effectLst/>
                <a:uLnTx/>
                <a:uFillTx/>
                <a:latin typeface="+mj-lt"/>
                <a:ea typeface="+mj-ea"/>
                <a:cs typeface="+mj-cs"/>
              </a:rPr>
              <a:t> </a:t>
            </a:r>
            <a:r>
              <a:rPr kumimoji="0" lang="en-US" altLang="zh-TW" sz="1400" b="0" i="1" u="none" strike="noStrike" kern="1200" cap="none" spc="0" normalizeH="0" baseline="0" noProof="0" dirty="0">
                <a:ln>
                  <a:noFill/>
                </a:ln>
                <a:solidFill>
                  <a:schemeClr val="tx1"/>
                </a:solidFill>
                <a:effectLst/>
                <a:uLnTx/>
                <a:uFillTx/>
                <a:latin typeface="+mj-lt"/>
                <a:ea typeface="+mj-ea"/>
                <a:cs typeface="+mj-cs"/>
              </a:rPr>
              <a:t>HKVCA</a:t>
            </a:r>
            <a:endParaRPr kumimoji="0" lang="zh-TW" altLang="en-US" sz="1400" b="0" i="1" u="none" strike="noStrike" kern="1200" cap="none" spc="0" normalizeH="0" baseline="0" noProof="0" dirty="0">
              <a:ln>
                <a:noFill/>
              </a:ln>
              <a:solidFill>
                <a:schemeClr val="tx1"/>
              </a:solidFill>
              <a:effectLst/>
              <a:uLnTx/>
              <a:uFillTx/>
              <a:latin typeface="+mj-lt"/>
              <a:ea typeface="+mj-ea"/>
              <a:cs typeface="+mj-cs"/>
            </a:endParaRPr>
          </a:p>
        </p:txBody>
      </p:sp>
      <p:sp>
        <p:nvSpPr>
          <p:cNvPr id="16" name="Slide Number Placeholder 5"/>
          <p:cNvSpPr>
            <a:spLocks noGrp="1"/>
          </p:cNvSpPr>
          <p:nvPr>
            <p:ph type="sldNum" sz="quarter" idx="10"/>
          </p:nvPr>
        </p:nvSpPr>
        <p:spPr>
          <a:xfrm>
            <a:off x="8239125" y="6586538"/>
            <a:ext cx="919163" cy="293687"/>
          </a:xfrm>
          <a:noFill/>
        </p:spPr>
        <p:txBody>
          <a:bodyPr vert="horz" wrap="square" lIns="91440" tIns="45720" rIns="91440" bIns="45720" numCol="1" anchor="ctr" anchorCtr="0" compatLnSpc="1">
            <a:prstTxWarp prst="textNoShape">
              <a:avLst/>
            </a:prstTxWarp>
          </a:bodyPr>
          <a:lstStyle/>
          <a:p>
            <a:fld id="{4A4B28B0-0C18-4426-B330-161707902558}" type="slidenum">
              <a:rPr lang="en-US" altLang="en-US" sz="1400">
                <a:latin typeface="+mn-lt"/>
              </a:rPr>
              <a:pPr/>
              <a:t>23</a:t>
            </a:fld>
            <a:endParaRPr lang="en-US" altLang="en-US" sz="1400" dirty="0">
              <a:latin typeface="+mn-lt"/>
            </a:endParaRPr>
          </a:p>
        </p:txBody>
      </p:sp>
    </p:spTree>
    <p:extLst>
      <p:ext uri="{BB962C8B-B14F-4D97-AF65-F5344CB8AC3E}">
        <p14:creationId xmlns:p14="http://schemas.microsoft.com/office/powerpoint/2010/main" val="4070168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2"/>
          <p:cNvSpPr>
            <a:spLocks noGrp="1" noChangeArrowheads="1"/>
          </p:cNvSpPr>
          <p:nvPr>
            <p:ph type="title"/>
          </p:nvPr>
        </p:nvSpPr>
        <p:spPr/>
        <p:txBody>
          <a:bodyPr/>
          <a:lstStyle/>
          <a:p>
            <a:r>
              <a:rPr lang="en-US" altLang="zh-TW" dirty="0"/>
              <a:t>Private Equity: Fee structure and performance</a:t>
            </a:r>
          </a:p>
        </p:txBody>
      </p:sp>
      <p:sp>
        <p:nvSpPr>
          <p:cNvPr id="93187" name="Rectangle 3"/>
          <p:cNvSpPr>
            <a:spLocks noGrp="1" noChangeArrowheads="1"/>
          </p:cNvSpPr>
          <p:nvPr>
            <p:ph idx="1"/>
          </p:nvPr>
        </p:nvSpPr>
        <p:spPr/>
        <p:txBody>
          <a:bodyPr>
            <a:normAutofit/>
          </a:bodyPr>
          <a:lstStyle/>
          <a:p>
            <a:r>
              <a:rPr lang="en-US" altLang="zh-TW" dirty="0"/>
              <a:t>Fee structure</a:t>
            </a:r>
          </a:p>
          <a:p>
            <a:pPr lvl="1"/>
            <a:r>
              <a:rPr lang="en-US" altLang="zh-TW" dirty="0"/>
              <a:t>High “friction costs” (various fees, operating costs and inefficiencies that reduce return on investment) of around 11% per year</a:t>
            </a:r>
          </a:p>
          <a:p>
            <a:pPr lvl="1"/>
            <a:r>
              <a:rPr lang="en-US" altLang="zh-TW" dirty="0"/>
              <a:t>Typical fee structure:</a:t>
            </a:r>
          </a:p>
          <a:p>
            <a:pPr lvl="2"/>
            <a:r>
              <a:rPr lang="en-US" altLang="zh-TW" b="1" dirty="0">
                <a:solidFill>
                  <a:srgbClr val="FF0000"/>
                </a:solidFill>
              </a:rPr>
              <a:t> 2%</a:t>
            </a:r>
            <a:r>
              <a:rPr lang="en-US" altLang="zh-TW" dirty="0"/>
              <a:t> fee on committed capital and 4% on average invested capital; </a:t>
            </a:r>
          </a:p>
          <a:p>
            <a:pPr lvl="2"/>
            <a:r>
              <a:rPr lang="en-US" altLang="zh-TW" b="1" dirty="0">
                <a:solidFill>
                  <a:srgbClr val="FF0000"/>
                </a:solidFill>
              </a:rPr>
              <a:t>20%</a:t>
            </a:r>
            <a:r>
              <a:rPr lang="en-US" altLang="zh-TW" dirty="0"/>
              <a:t> of profits; </a:t>
            </a:r>
          </a:p>
          <a:p>
            <a:pPr lvl="2"/>
            <a:r>
              <a:rPr lang="en-US" altLang="zh-TW" dirty="0"/>
              <a:t>acquisition fees, disposal fees, fees charged to companies and legal fees add probably another 2%</a:t>
            </a:r>
          </a:p>
          <a:p>
            <a:pPr lvl="1"/>
            <a:r>
              <a:rPr lang="en-US" altLang="zh-TW" dirty="0"/>
              <a:t>However leverage reduces the impact of friction costs</a:t>
            </a:r>
          </a:p>
          <a:p>
            <a:r>
              <a:rPr lang="en-US" altLang="zh-TW" dirty="0"/>
              <a:t>Performance</a:t>
            </a:r>
          </a:p>
          <a:p>
            <a:endParaRPr lang="zh-TW" altLang="en-US" dirty="0"/>
          </a:p>
        </p:txBody>
      </p:sp>
      <p:sp>
        <p:nvSpPr>
          <p:cNvPr id="60420" name="Slide Number Placeholder 5"/>
          <p:cNvSpPr>
            <a:spLocks noGrp="1"/>
          </p:cNvSpPr>
          <p:nvPr>
            <p:ph type="sldNum" sz="quarter" idx="10"/>
          </p:nvPr>
        </p:nvSpPr>
        <p:spPr>
          <a:noFill/>
        </p:spPr>
        <p:txBody>
          <a:bodyPr vert="horz" wrap="square" lIns="91440" tIns="45720" rIns="91440" bIns="45720" numCol="1" anchor="ctr" anchorCtr="0" compatLnSpc="1">
            <a:prstTxWarp prst="textNoShape">
              <a:avLst/>
            </a:prstTxWarp>
          </a:bodyPr>
          <a:lstStyle/>
          <a:p>
            <a:fld id="{4AA961DA-5A3B-49C8-9C98-39504BADD859}" type="slidenum">
              <a:rPr lang="en-US" altLang="en-US" sz="1400">
                <a:latin typeface="+mn-lt"/>
              </a:rPr>
              <a:pPr/>
              <a:t>24</a:t>
            </a:fld>
            <a:endParaRPr lang="en-US" altLang="en-US" sz="1400">
              <a:latin typeface="+mn-lt"/>
            </a:endParaRPr>
          </a:p>
        </p:txBody>
      </p:sp>
      <p:sp>
        <p:nvSpPr>
          <p:cNvPr id="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Private Equity and Venture Capital</a:t>
            </a:r>
          </a:p>
        </p:txBody>
      </p:sp>
    </p:spTree>
    <p:extLst>
      <p:ext uri="{BB962C8B-B14F-4D97-AF65-F5344CB8AC3E}">
        <p14:creationId xmlns:p14="http://schemas.microsoft.com/office/powerpoint/2010/main" val="13284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318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318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318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318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318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31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2"/>
          <p:cNvSpPr>
            <a:spLocks noGrp="1" noChangeArrowheads="1"/>
          </p:cNvSpPr>
          <p:nvPr>
            <p:ph type="title"/>
          </p:nvPr>
        </p:nvSpPr>
        <p:spPr/>
        <p:txBody>
          <a:bodyPr/>
          <a:lstStyle/>
          <a:p>
            <a:r>
              <a:rPr lang="en-US" altLang="zh-TW" dirty="0"/>
              <a:t>Private Equity Glossary</a:t>
            </a:r>
          </a:p>
        </p:txBody>
      </p:sp>
      <p:sp>
        <p:nvSpPr>
          <p:cNvPr id="61446" name="Rectangle 3"/>
          <p:cNvSpPr>
            <a:spLocks noGrp="1" noChangeArrowheads="1"/>
          </p:cNvSpPr>
          <p:nvPr>
            <p:ph idx="1"/>
          </p:nvPr>
        </p:nvSpPr>
        <p:spPr/>
        <p:txBody>
          <a:bodyPr>
            <a:normAutofit fontScale="92500"/>
          </a:bodyPr>
          <a:lstStyle/>
          <a:p>
            <a:r>
              <a:rPr lang="en-US" altLang="zh-TW" b="1" dirty="0">
                <a:solidFill>
                  <a:schemeClr val="accent2"/>
                </a:solidFill>
              </a:rPr>
              <a:t>Leveraged buyout</a:t>
            </a:r>
            <a:r>
              <a:rPr lang="en-US" altLang="zh-TW" dirty="0"/>
              <a:t>: Also called LBO or buyout, this is a strategy financial sponsors employ to acquire a majority stake in a company, business unit or business assets from the current shareholders, typically using a combination of equity and debt. The target companies involved in these transactions are typically mature and generate healthy operating cash flows.</a:t>
            </a:r>
          </a:p>
          <a:p>
            <a:r>
              <a:rPr lang="en-US" altLang="zh-TW" b="1" dirty="0">
                <a:solidFill>
                  <a:schemeClr val="accent2"/>
                </a:solidFill>
              </a:rPr>
              <a:t>Venture capital</a:t>
            </a:r>
            <a:r>
              <a:rPr lang="en-US" altLang="zh-TW" dirty="0"/>
              <a:t>: This is an equity investment made to finance the launch, early development or expansion of a business. Venture investing is most often found in the application of new technology, new marketing concepts and new products that have yet to be proven, and it usually involves acquiring a minority stake in the business.</a:t>
            </a:r>
          </a:p>
        </p:txBody>
      </p:sp>
      <p:sp>
        <p:nvSpPr>
          <p:cNvPr id="61444" name="Slide Number Placeholder 5"/>
          <p:cNvSpPr>
            <a:spLocks noGrp="1"/>
          </p:cNvSpPr>
          <p:nvPr>
            <p:ph type="sldNum" sz="quarter" idx="10"/>
          </p:nvPr>
        </p:nvSpPr>
        <p:spPr>
          <a:noFill/>
        </p:spPr>
        <p:txBody>
          <a:bodyPr vert="horz" wrap="square" lIns="91440" tIns="45720" rIns="91440" bIns="45720" numCol="1" anchor="ctr" anchorCtr="0" compatLnSpc="1">
            <a:prstTxWarp prst="textNoShape">
              <a:avLst/>
            </a:prstTxWarp>
          </a:bodyPr>
          <a:lstStyle/>
          <a:p>
            <a:fld id="{B74DEBA9-9377-4F8C-BEEC-AA985B3EA098}" type="slidenum">
              <a:rPr lang="en-US" altLang="en-US" sz="1400">
                <a:latin typeface="+mn-lt"/>
              </a:rPr>
              <a:pPr/>
              <a:t>25</a:t>
            </a:fld>
            <a:endParaRPr lang="en-US" altLang="en-US" sz="1400">
              <a:latin typeface="+mn-lt"/>
            </a:endParaRPr>
          </a:p>
        </p:txBody>
      </p:sp>
      <p:sp>
        <p:nvSpPr>
          <p:cNvPr id="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Private Equity and Venture Capital</a:t>
            </a:r>
          </a:p>
        </p:txBody>
      </p:sp>
    </p:spTree>
    <p:extLst>
      <p:ext uri="{BB962C8B-B14F-4D97-AF65-F5344CB8AC3E}">
        <p14:creationId xmlns:p14="http://schemas.microsoft.com/office/powerpoint/2010/main" val="101550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2"/>
          <p:cNvSpPr>
            <a:spLocks noGrp="1" noChangeArrowheads="1"/>
          </p:cNvSpPr>
          <p:nvPr>
            <p:ph type="title"/>
          </p:nvPr>
        </p:nvSpPr>
        <p:spPr/>
        <p:txBody>
          <a:bodyPr/>
          <a:lstStyle/>
          <a:p>
            <a:r>
              <a:rPr lang="en-US" altLang="zh-TW" dirty="0"/>
              <a:t>Private Equity Glossary (</a:t>
            </a:r>
            <a:r>
              <a:rPr lang="en-US" altLang="zh-TW" dirty="0" err="1"/>
              <a:t>Cont</a:t>
            </a:r>
            <a:r>
              <a:rPr lang="en-US" altLang="zh-TW" dirty="0"/>
              <a:t>)</a:t>
            </a:r>
          </a:p>
        </p:txBody>
      </p:sp>
      <p:sp>
        <p:nvSpPr>
          <p:cNvPr id="61446" name="Rectangle 3"/>
          <p:cNvSpPr>
            <a:spLocks noGrp="1" noChangeArrowheads="1"/>
          </p:cNvSpPr>
          <p:nvPr>
            <p:ph idx="1"/>
          </p:nvPr>
        </p:nvSpPr>
        <p:spPr/>
        <p:txBody>
          <a:bodyPr>
            <a:normAutofit lnSpcReduction="10000"/>
          </a:bodyPr>
          <a:lstStyle/>
          <a:p>
            <a:r>
              <a:rPr lang="en-US" altLang="zh-TW" b="1" dirty="0">
                <a:solidFill>
                  <a:schemeClr val="accent2"/>
                </a:solidFill>
              </a:rPr>
              <a:t>Growth capital</a:t>
            </a:r>
            <a:r>
              <a:rPr lang="en-US" altLang="zh-TW" dirty="0"/>
              <a:t>: This is an equity investment made most often to acquire a minority position in a relatively mature company that is looking to expand or restructure operations, enter new markets or finance a major acquisition without ceding control of the business.</a:t>
            </a:r>
          </a:p>
          <a:p>
            <a:r>
              <a:rPr lang="en-US" altLang="zh-TW" b="1" dirty="0">
                <a:solidFill>
                  <a:schemeClr val="accent2"/>
                </a:solidFill>
              </a:rPr>
              <a:t>Distressed investments</a:t>
            </a:r>
            <a:r>
              <a:rPr lang="en-US" altLang="zh-TW" dirty="0"/>
              <a:t>: Distressed, or special, situations are a broad category referring to investments into financially troubled companies. Investors may acquire debt securities in anticipation of taking control of the company’s equity after a corporate restructuring. Investors may also provide “rescue financing” typically a combination of debt and equity to companies undergoing operational or financial challenges.</a:t>
            </a:r>
          </a:p>
        </p:txBody>
      </p:sp>
      <p:sp>
        <p:nvSpPr>
          <p:cNvPr id="61444" name="Slide Number Placeholder 5"/>
          <p:cNvSpPr>
            <a:spLocks noGrp="1"/>
          </p:cNvSpPr>
          <p:nvPr>
            <p:ph type="sldNum" sz="quarter" idx="10"/>
          </p:nvPr>
        </p:nvSpPr>
        <p:spPr>
          <a:noFill/>
        </p:spPr>
        <p:txBody>
          <a:bodyPr vert="horz" wrap="square" lIns="91440" tIns="45720" rIns="91440" bIns="45720" numCol="1" anchor="ctr" anchorCtr="0" compatLnSpc="1">
            <a:prstTxWarp prst="textNoShape">
              <a:avLst/>
            </a:prstTxWarp>
          </a:bodyPr>
          <a:lstStyle/>
          <a:p>
            <a:fld id="{B74DEBA9-9377-4F8C-BEEC-AA985B3EA098}" type="slidenum">
              <a:rPr lang="en-US" altLang="en-US" sz="1400">
                <a:latin typeface="+mn-lt"/>
              </a:rPr>
              <a:pPr/>
              <a:t>26</a:t>
            </a:fld>
            <a:endParaRPr lang="en-US" altLang="en-US" sz="1400">
              <a:latin typeface="+mn-lt"/>
            </a:endParaRPr>
          </a:p>
        </p:txBody>
      </p:sp>
      <p:sp>
        <p:nvSpPr>
          <p:cNvPr id="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Private Equity and Venture Capital</a:t>
            </a:r>
          </a:p>
        </p:txBody>
      </p:sp>
    </p:spTree>
    <p:extLst>
      <p:ext uri="{BB962C8B-B14F-4D97-AF65-F5344CB8AC3E}">
        <p14:creationId xmlns:p14="http://schemas.microsoft.com/office/powerpoint/2010/main" val="398804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zh-TW" dirty="0">
                <a:ea typeface="PMingLiU" pitchFamily="18" charset="-120"/>
              </a:rPr>
              <a:t>LBO Diagram</a:t>
            </a:r>
            <a:endParaRPr lang="zh-TW" altLang="en-US" dirty="0">
              <a:ea typeface="PMingLiU" pitchFamily="18" charset="-120"/>
            </a:endParaRPr>
          </a:p>
        </p:txBody>
      </p:sp>
      <p:sp>
        <p:nvSpPr>
          <p:cNvPr id="64517" name="Slide Number Placeholder 5"/>
          <p:cNvSpPr>
            <a:spLocks noGrp="1"/>
          </p:cNvSpPr>
          <p:nvPr>
            <p:ph type="sldNum" sz="quarter" idx="10"/>
          </p:nvPr>
        </p:nvSpPr>
        <p:spPr>
          <a:noFill/>
        </p:spPr>
        <p:txBody>
          <a:bodyPr vert="horz" wrap="square" lIns="91440" tIns="45720" rIns="91440" bIns="45720" numCol="1" anchor="ctr" anchorCtr="0" compatLnSpc="1">
            <a:prstTxWarp prst="textNoShape">
              <a:avLst/>
            </a:prstTxWarp>
          </a:bodyPr>
          <a:lstStyle/>
          <a:p>
            <a:fld id="{D91F0FB4-BA9B-4945-A027-819440F121CA}" type="slidenum">
              <a:rPr lang="en-US" altLang="en-US" sz="1400">
                <a:latin typeface="+mn-lt"/>
              </a:rPr>
              <a:pPr/>
              <a:t>27</a:t>
            </a:fld>
            <a:endParaRPr lang="en-US" altLang="en-US" sz="1400">
              <a:latin typeface="+mn-lt"/>
            </a:endParaRPr>
          </a:p>
        </p:txBody>
      </p:sp>
      <p:sp>
        <p:nvSpPr>
          <p:cNvPr id="2" name="Rectangle 1"/>
          <p:cNvSpPr/>
          <p:nvPr/>
        </p:nvSpPr>
        <p:spPr>
          <a:xfrm>
            <a:off x="533400" y="2743200"/>
            <a:ext cx="2438400" cy="3276600"/>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tangle 2"/>
          <p:cNvSpPr/>
          <p:nvPr/>
        </p:nvSpPr>
        <p:spPr>
          <a:xfrm>
            <a:off x="609600" y="4648200"/>
            <a:ext cx="2286000" cy="1295400"/>
          </a:xfrm>
          <a:prstGeom prst="rect">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Private Equity Fund </a:t>
            </a:r>
            <a:r>
              <a:rPr lang="en-US" dirty="0"/>
              <a:t>(Limited Partnership)</a:t>
            </a:r>
            <a:endParaRPr lang="de-DE" dirty="0"/>
          </a:p>
        </p:txBody>
      </p:sp>
      <p:sp>
        <p:nvSpPr>
          <p:cNvPr id="7" name="Rectangle 6"/>
          <p:cNvSpPr/>
          <p:nvPr/>
        </p:nvSpPr>
        <p:spPr>
          <a:xfrm>
            <a:off x="609600" y="2819400"/>
            <a:ext cx="1066800" cy="1295400"/>
          </a:xfrm>
          <a:prstGeom prst="rect">
            <a:avLst/>
          </a:prstGeom>
          <a:solidFill>
            <a:schemeClr val="accent2">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Financial Sponsor </a:t>
            </a:r>
            <a:r>
              <a:rPr lang="en-US" dirty="0"/>
              <a:t>(GP)</a:t>
            </a:r>
            <a:endParaRPr lang="de-DE" dirty="0"/>
          </a:p>
        </p:txBody>
      </p:sp>
      <p:sp>
        <p:nvSpPr>
          <p:cNvPr id="8" name="Rectangle 7"/>
          <p:cNvSpPr/>
          <p:nvPr/>
        </p:nvSpPr>
        <p:spPr>
          <a:xfrm>
            <a:off x="1790700" y="2819400"/>
            <a:ext cx="1104900" cy="1295400"/>
          </a:xfrm>
          <a:prstGeom prst="rect">
            <a:avLst/>
          </a:prstGeom>
          <a:solidFill>
            <a:schemeClr val="accent2">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Limited Partners</a:t>
            </a:r>
            <a:endParaRPr lang="de-DE" b="1" dirty="0"/>
          </a:p>
        </p:txBody>
      </p:sp>
      <p:grpSp>
        <p:nvGrpSpPr>
          <p:cNvPr id="5" name="Group 4"/>
          <p:cNvGrpSpPr/>
          <p:nvPr/>
        </p:nvGrpSpPr>
        <p:grpSpPr>
          <a:xfrm>
            <a:off x="3429000" y="1219200"/>
            <a:ext cx="1447800" cy="4800600"/>
            <a:chOff x="3657600" y="1219200"/>
            <a:chExt cx="1447800" cy="4800600"/>
          </a:xfrm>
        </p:grpSpPr>
        <p:sp>
          <p:nvSpPr>
            <p:cNvPr id="4" name="Rectangle 3"/>
            <p:cNvSpPr/>
            <p:nvPr/>
          </p:nvSpPr>
          <p:spPr>
            <a:xfrm>
              <a:off x="3657600" y="1219200"/>
              <a:ext cx="1447800" cy="1447800"/>
            </a:xfrm>
            <a:prstGeom prst="rect">
              <a:avLst/>
            </a:prstGeom>
            <a:solidFill>
              <a:schemeClr val="accent1">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Bank debt/ Senior credit facility</a:t>
              </a:r>
              <a:endParaRPr lang="de-DE" dirty="0"/>
            </a:p>
          </p:txBody>
        </p:sp>
        <p:sp>
          <p:nvSpPr>
            <p:cNvPr id="10" name="Rectangle 9"/>
            <p:cNvSpPr/>
            <p:nvPr/>
          </p:nvSpPr>
          <p:spPr>
            <a:xfrm>
              <a:off x="3657600" y="2819400"/>
              <a:ext cx="1447800" cy="1447800"/>
            </a:xfrm>
            <a:prstGeom prst="rect">
              <a:avLst/>
            </a:prstGeom>
            <a:solidFill>
              <a:schemeClr val="accent1">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High yield/ Mezzanine debt</a:t>
              </a:r>
              <a:endParaRPr lang="de-DE" dirty="0"/>
            </a:p>
          </p:txBody>
        </p:sp>
        <p:sp>
          <p:nvSpPr>
            <p:cNvPr id="11" name="Rectangle 10"/>
            <p:cNvSpPr/>
            <p:nvPr/>
          </p:nvSpPr>
          <p:spPr>
            <a:xfrm>
              <a:off x="3657600" y="4427220"/>
              <a:ext cx="1447800" cy="1592580"/>
            </a:xfrm>
            <a:prstGeom prst="rect">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Private Equity</a:t>
              </a:r>
            </a:p>
            <a:p>
              <a:pPr algn="ctr"/>
              <a:r>
                <a:rPr lang="en-US" dirty="0"/>
                <a:t>(Preferred/ Common Stock)</a:t>
              </a:r>
              <a:endParaRPr lang="de-DE" dirty="0"/>
            </a:p>
          </p:txBody>
        </p:sp>
      </p:grpSp>
      <p:sp>
        <p:nvSpPr>
          <p:cNvPr id="12" name="Rectangle 11"/>
          <p:cNvSpPr/>
          <p:nvPr/>
        </p:nvSpPr>
        <p:spPr>
          <a:xfrm>
            <a:off x="5334000" y="1219200"/>
            <a:ext cx="1447800" cy="4800600"/>
          </a:xfrm>
          <a:prstGeom prst="rect">
            <a:avLst/>
          </a:prstGeom>
          <a:solidFill>
            <a:schemeClr val="bg1">
              <a:lumMod val="85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Target Company</a:t>
            </a:r>
            <a:endParaRPr lang="de-DE" b="1" dirty="0"/>
          </a:p>
        </p:txBody>
      </p:sp>
      <p:sp>
        <p:nvSpPr>
          <p:cNvPr id="13" name="Rectangle 12"/>
          <p:cNvSpPr/>
          <p:nvPr/>
        </p:nvSpPr>
        <p:spPr>
          <a:xfrm>
            <a:off x="7227570" y="1219200"/>
            <a:ext cx="1447800" cy="1752600"/>
          </a:xfrm>
          <a:prstGeom prst="rect">
            <a:avLst/>
          </a:prstGeom>
          <a:solidFill>
            <a:schemeClr val="accent3">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Existing lenders and bondholders</a:t>
            </a:r>
            <a:endParaRPr lang="de-DE" b="1" dirty="0"/>
          </a:p>
        </p:txBody>
      </p:sp>
      <p:sp>
        <p:nvSpPr>
          <p:cNvPr id="14" name="Rectangle 13"/>
          <p:cNvSpPr/>
          <p:nvPr/>
        </p:nvSpPr>
        <p:spPr>
          <a:xfrm>
            <a:off x="7239000" y="4267200"/>
            <a:ext cx="1447800" cy="1752600"/>
          </a:xfrm>
          <a:prstGeom prst="rect">
            <a:avLst/>
          </a:prstGeom>
          <a:solidFill>
            <a:schemeClr val="accent3">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Selling </a:t>
            </a:r>
          </a:p>
          <a:p>
            <a:pPr algn="ctr"/>
            <a:r>
              <a:rPr lang="en-US" b="1" dirty="0"/>
              <a:t>Shareholders</a:t>
            </a:r>
            <a:endParaRPr lang="de-DE" b="1" dirty="0"/>
          </a:p>
        </p:txBody>
      </p:sp>
      <p:sp>
        <p:nvSpPr>
          <p:cNvPr id="9" name="Right Arrow 8"/>
          <p:cNvSpPr/>
          <p:nvPr/>
        </p:nvSpPr>
        <p:spPr>
          <a:xfrm>
            <a:off x="4953000" y="4918710"/>
            <a:ext cx="304800" cy="609600"/>
          </a:xfrm>
          <a:prstGeom prst="rightArrow">
            <a:avLst/>
          </a:prstGeom>
          <a:solidFill>
            <a:schemeClr val="accent3"/>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a:p>
        </p:txBody>
      </p:sp>
      <p:sp>
        <p:nvSpPr>
          <p:cNvPr id="18" name="Right Arrow 17"/>
          <p:cNvSpPr/>
          <p:nvPr/>
        </p:nvSpPr>
        <p:spPr>
          <a:xfrm>
            <a:off x="4953000" y="3238500"/>
            <a:ext cx="304800" cy="609600"/>
          </a:xfrm>
          <a:prstGeom prst="rightArrow">
            <a:avLst/>
          </a:prstGeom>
          <a:solidFill>
            <a:schemeClr val="accent3"/>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a:p>
        </p:txBody>
      </p:sp>
      <p:sp>
        <p:nvSpPr>
          <p:cNvPr id="19" name="Right Arrow 18"/>
          <p:cNvSpPr/>
          <p:nvPr/>
        </p:nvSpPr>
        <p:spPr>
          <a:xfrm>
            <a:off x="4953000" y="1638300"/>
            <a:ext cx="304800" cy="609600"/>
          </a:xfrm>
          <a:prstGeom prst="rightArrow">
            <a:avLst/>
          </a:prstGeom>
          <a:solidFill>
            <a:schemeClr val="accent3"/>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a:p>
        </p:txBody>
      </p:sp>
      <p:sp>
        <p:nvSpPr>
          <p:cNvPr id="20" name="Right Arrow 19"/>
          <p:cNvSpPr/>
          <p:nvPr/>
        </p:nvSpPr>
        <p:spPr>
          <a:xfrm>
            <a:off x="6858000" y="4838700"/>
            <a:ext cx="304800" cy="609600"/>
          </a:xfrm>
          <a:prstGeom prst="rightArrow">
            <a:avLst/>
          </a:prstGeom>
          <a:solidFill>
            <a:schemeClr val="accent3"/>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a:p>
        </p:txBody>
      </p:sp>
      <p:sp>
        <p:nvSpPr>
          <p:cNvPr id="21" name="Right Arrow 20"/>
          <p:cNvSpPr/>
          <p:nvPr/>
        </p:nvSpPr>
        <p:spPr>
          <a:xfrm>
            <a:off x="6858000" y="1790700"/>
            <a:ext cx="304800" cy="609600"/>
          </a:xfrm>
          <a:prstGeom prst="rightArrow">
            <a:avLst/>
          </a:prstGeom>
          <a:solidFill>
            <a:schemeClr val="accent3"/>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a:p>
        </p:txBody>
      </p:sp>
      <p:sp>
        <p:nvSpPr>
          <p:cNvPr id="22" name="Right Arrow 21"/>
          <p:cNvSpPr/>
          <p:nvPr/>
        </p:nvSpPr>
        <p:spPr>
          <a:xfrm>
            <a:off x="3048000" y="4918710"/>
            <a:ext cx="304800" cy="609600"/>
          </a:xfrm>
          <a:prstGeom prst="rightArrow">
            <a:avLst/>
          </a:prstGeom>
          <a:solidFill>
            <a:schemeClr val="accent3"/>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de-DE"/>
          </a:p>
        </p:txBody>
      </p:sp>
      <p:sp>
        <p:nvSpPr>
          <p:cNvPr id="15" name="Pentagon 14"/>
          <p:cNvSpPr/>
          <p:nvPr/>
        </p:nvSpPr>
        <p:spPr>
          <a:xfrm rot="5400000">
            <a:off x="1638300" y="3638550"/>
            <a:ext cx="228600" cy="1485900"/>
          </a:xfrm>
          <a:prstGeom prst="homePlate">
            <a:avLst>
              <a:gd name="adj" fmla="val 100000"/>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6" name="TextBox 15"/>
          <p:cNvSpPr txBox="1"/>
          <p:nvPr/>
        </p:nvSpPr>
        <p:spPr>
          <a:xfrm>
            <a:off x="6781800" y="3124200"/>
            <a:ext cx="914400" cy="914400"/>
          </a:xfrm>
          <a:prstGeom prst="rect">
            <a:avLst/>
          </a:prstGeom>
          <a:noFill/>
          <a:ln>
            <a:noFill/>
          </a:ln>
        </p:spPr>
        <p:txBody>
          <a:bodyPr vert="horz" wrap="none" lIns="91440" tIns="45720" rIns="91440" bIns="45720" rtlCol="0" anchor="ctr">
            <a:noAutofit/>
          </a:bodyPr>
          <a:lstStyle/>
          <a:p>
            <a:pPr marL="0" marR="0" indent="0" defTabSz="914400" rtl="0" eaLnBrk="1" fontAlgn="auto" latinLnBrk="0" hangingPunct="1">
              <a:lnSpc>
                <a:spcPct val="100000"/>
              </a:lnSpc>
              <a:spcBef>
                <a:spcPct val="0"/>
              </a:spcBef>
              <a:spcAft>
                <a:spcPts val="0"/>
              </a:spcAft>
              <a:buClrTx/>
              <a:buSzTx/>
              <a:buFontTx/>
              <a:buNone/>
              <a:tabLst/>
            </a:pPr>
            <a:r>
              <a:rPr kumimoji="0" lang="en-US" sz="1400" b="0" i="0" u="none" strike="noStrike" kern="1200" cap="none" spc="0" normalizeH="0" baseline="0" noProof="0" dirty="0">
                <a:ln>
                  <a:noFill/>
                </a:ln>
                <a:solidFill>
                  <a:schemeClr val="tx1"/>
                </a:solidFill>
                <a:effectLst/>
                <a:uLnTx/>
                <a:uFillTx/>
                <a:latin typeface="+mj-lt"/>
                <a:ea typeface="+mj-ea"/>
                <a:cs typeface="+mj-cs"/>
              </a:rPr>
              <a:t>LBO </a:t>
            </a:r>
          </a:p>
          <a:p>
            <a:pPr marL="0" marR="0" indent="0" defTabSz="914400" rtl="0" eaLnBrk="1" fontAlgn="auto" latinLnBrk="0" hangingPunct="1">
              <a:lnSpc>
                <a:spcPct val="100000"/>
              </a:lnSpc>
              <a:spcBef>
                <a:spcPct val="0"/>
              </a:spcBef>
              <a:spcAft>
                <a:spcPts val="0"/>
              </a:spcAft>
              <a:buClrTx/>
              <a:buSzTx/>
              <a:buFontTx/>
              <a:buNone/>
              <a:tabLst/>
            </a:pPr>
            <a:r>
              <a:rPr kumimoji="0" lang="en-US" sz="1400" b="0" i="0" u="none" strike="noStrike" kern="1200" cap="none" spc="0" normalizeH="0" baseline="0" noProof="0" dirty="0">
                <a:ln>
                  <a:noFill/>
                </a:ln>
                <a:solidFill>
                  <a:schemeClr val="tx1"/>
                </a:solidFill>
                <a:effectLst/>
                <a:uLnTx/>
                <a:uFillTx/>
                <a:latin typeface="+mj-lt"/>
                <a:ea typeface="+mj-ea"/>
                <a:cs typeface="+mj-cs"/>
              </a:rPr>
              <a:t>Purchase </a:t>
            </a:r>
          </a:p>
          <a:p>
            <a:pPr marL="0" marR="0" indent="0" defTabSz="914400" rtl="0" eaLnBrk="1" fontAlgn="auto" latinLnBrk="0" hangingPunct="1">
              <a:lnSpc>
                <a:spcPct val="100000"/>
              </a:lnSpc>
              <a:spcBef>
                <a:spcPct val="0"/>
              </a:spcBef>
              <a:spcAft>
                <a:spcPts val="0"/>
              </a:spcAft>
              <a:buClrTx/>
              <a:buSzTx/>
              <a:buFontTx/>
              <a:buNone/>
              <a:tabLst/>
            </a:pPr>
            <a:r>
              <a:rPr kumimoji="0" lang="en-US" sz="1400" b="0" i="0" u="none" strike="noStrike" kern="1200" cap="none" spc="0" normalizeH="0" baseline="0" noProof="0" dirty="0">
                <a:ln>
                  <a:noFill/>
                </a:ln>
                <a:solidFill>
                  <a:schemeClr val="tx1"/>
                </a:solidFill>
                <a:effectLst/>
                <a:uLnTx/>
                <a:uFillTx/>
                <a:latin typeface="+mj-lt"/>
                <a:ea typeface="+mj-ea"/>
                <a:cs typeface="+mj-cs"/>
              </a:rPr>
              <a:t>Price </a:t>
            </a:r>
          </a:p>
          <a:p>
            <a:pPr marL="0" marR="0" indent="0" defTabSz="914400" rtl="0" eaLnBrk="1" fontAlgn="auto" latinLnBrk="0" hangingPunct="1">
              <a:lnSpc>
                <a:spcPct val="100000"/>
              </a:lnSpc>
              <a:spcBef>
                <a:spcPct val="0"/>
              </a:spcBef>
              <a:spcAft>
                <a:spcPts val="0"/>
              </a:spcAft>
              <a:buClrTx/>
              <a:buSzTx/>
              <a:buFontTx/>
              <a:buNone/>
              <a:tabLst/>
            </a:pPr>
            <a:r>
              <a:rPr kumimoji="0" lang="en-US" sz="1400" b="0" i="0" u="none" strike="noStrike" kern="1200" cap="none" spc="0" normalizeH="0" baseline="0" noProof="0" dirty="0">
                <a:ln>
                  <a:noFill/>
                </a:ln>
                <a:solidFill>
                  <a:schemeClr val="tx1"/>
                </a:solidFill>
                <a:effectLst/>
                <a:uLnTx/>
                <a:uFillTx/>
                <a:latin typeface="+mj-lt"/>
                <a:ea typeface="+mj-ea"/>
                <a:cs typeface="+mj-cs"/>
              </a:rPr>
              <a:t>Proceeds</a:t>
            </a:r>
            <a:endParaRPr kumimoji="0" lang="de-DE" sz="1400" b="0" i="0" u="none" strike="noStrike" kern="1200" cap="none" spc="0" normalizeH="0" baseline="0" noProof="0" dirty="0">
              <a:ln>
                <a:noFill/>
              </a:ln>
              <a:solidFill>
                <a:schemeClr val="tx1"/>
              </a:solidFill>
              <a:effectLst/>
              <a:uLnTx/>
              <a:uFillTx/>
              <a:latin typeface="+mj-lt"/>
              <a:ea typeface="+mj-ea"/>
              <a:cs typeface="+mj-cs"/>
            </a:endParaRPr>
          </a:p>
        </p:txBody>
      </p:sp>
      <p:sp>
        <p:nvSpPr>
          <p:cNvPr id="24"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Private Equity and Venture Capital</a:t>
            </a:r>
          </a:p>
        </p:txBody>
      </p:sp>
    </p:spTree>
    <p:extLst>
      <p:ext uri="{BB962C8B-B14F-4D97-AF65-F5344CB8AC3E}">
        <p14:creationId xmlns:p14="http://schemas.microsoft.com/office/powerpoint/2010/main" val="696201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500"/>
                                        <p:tgtEl>
                                          <p:spTgt spid="1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12" grpId="0" animBg="1"/>
      <p:bldP spid="13" grpId="0" animBg="1"/>
      <p:bldP spid="14" grpId="0" animBg="1"/>
      <p:bldP spid="9" grpId="0" animBg="1"/>
      <p:bldP spid="18" grpId="0" animBg="1"/>
      <p:bldP spid="19" grpId="0" animBg="1"/>
      <p:bldP spid="20" grpId="0" animBg="1"/>
      <p:bldP spid="21" grpId="0" animBg="1"/>
      <p:bldP spid="22" grpId="0" animBg="1"/>
      <p:bldP spid="15" grpId="0" animBg="1"/>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5"/>
          <p:cNvSpPr txBox="1">
            <a:spLocks noChangeArrowheads="1"/>
          </p:cNvSpPr>
          <p:nvPr/>
        </p:nvSpPr>
        <p:spPr bwMode="auto">
          <a:xfrm>
            <a:off x="0" y="5867400"/>
            <a:ext cx="5562600" cy="307777"/>
          </a:xfrm>
          <a:prstGeom prst="rect">
            <a:avLst/>
          </a:prstGeom>
          <a:noFill/>
          <a:ln w="9525">
            <a:noFill/>
            <a:miter lim="800000"/>
            <a:headEnd/>
            <a:tailEnd/>
          </a:ln>
        </p:spPr>
        <p:txBody>
          <a:bodyPr>
            <a:spAutoFit/>
          </a:bodyPr>
          <a:lstStyle>
            <a:defPPr>
              <a:defRPr lang="en-US"/>
            </a:defPPr>
            <a:lvl1pPr>
              <a:spcBef>
                <a:spcPct val="50000"/>
              </a:spcBef>
              <a:defRPr sz="1400" i="1">
                <a:latin typeface="+mn-lt"/>
                <a:ea typeface="PMingLiU" pitchFamily="18" charset="-120"/>
              </a:defRPr>
            </a:lvl1pPr>
          </a:lstStyle>
          <a:p>
            <a:r>
              <a:rPr lang="en-US" altLang="zh-TW" dirty="0"/>
              <a:t>Source: HKVCA </a:t>
            </a:r>
            <a:r>
              <a:rPr lang="en-US" altLang="zh-TW" dirty="0">
                <a:hlinkClick r:id="rId3"/>
              </a:rPr>
              <a:t>http://www.hkvca.com.hk/2004/m2-set.htm</a:t>
            </a:r>
            <a:r>
              <a:rPr lang="en-US" altLang="zh-TW" dirty="0"/>
              <a:t> </a:t>
            </a:r>
          </a:p>
        </p:txBody>
      </p:sp>
      <p:sp>
        <p:nvSpPr>
          <p:cNvPr id="9" name="Title 8"/>
          <p:cNvSpPr>
            <a:spLocks noGrp="1"/>
          </p:cNvSpPr>
          <p:nvPr>
            <p:ph type="title"/>
          </p:nvPr>
        </p:nvSpPr>
        <p:spPr/>
        <p:txBody>
          <a:bodyPr/>
          <a:lstStyle/>
          <a:p>
            <a:r>
              <a:rPr lang="en-US" altLang="zh-TW" dirty="0"/>
              <a:t>Stages of Investment (PE/VC)</a:t>
            </a:r>
            <a:endParaRPr lang="de-DE" dirty="0"/>
          </a:p>
        </p:txBody>
      </p:sp>
      <p:graphicFrame>
        <p:nvGraphicFramePr>
          <p:cNvPr id="8" name="Content Placeholder 7"/>
          <p:cNvGraphicFramePr>
            <a:graphicFrameLocks noGrp="1"/>
          </p:cNvGraphicFramePr>
          <p:nvPr>
            <p:ph idx="1"/>
          </p:nvPr>
        </p:nvGraphicFramePr>
        <p:xfrm>
          <a:off x="457200" y="533400"/>
          <a:ext cx="8534400" cy="5029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Slide Number Placeholder 3"/>
          <p:cNvSpPr>
            <a:spLocks noGrp="1"/>
          </p:cNvSpPr>
          <p:nvPr>
            <p:ph type="sldNum" sz="quarter" idx="10"/>
          </p:nvPr>
        </p:nvSpPr>
        <p:spPr>
          <a:noFill/>
        </p:spPr>
        <p:txBody>
          <a:bodyPr vert="horz" wrap="square" lIns="91440" tIns="45720" rIns="91440" bIns="45720" numCol="1" anchor="ctr" anchorCtr="0" compatLnSpc="1">
            <a:prstTxWarp prst="textNoShape">
              <a:avLst/>
            </a:prstTxWarp>
          </a:bodyPr>
          <a:lstStyle/>
          <a:p>
            <a:fld id="{2DA47A72-E6A5-42F8-8032-86ECBEEFB9D4}" type="slidenum">
              <a:rPr lang="en-US" altLang="en-US" sz="1400">
                <a:latin typeface="+mn-lt"/>
              </a:rPr>
              <a:pPr/>
              <a:t>28</a:t>
            </a:fld>
            <a:endParaRPr lang="en-US" altLang="en-US" sz="1400">
              <a:latin typeface="+mn-lt"/>
            </a:endParaRPr>
          </a:p>
        </p:txBody>
      </p:sp>
      <p:sp>
        <p:nvSpPr>
          <p:cNvPr id="12" name="Pentagon 11"/>
          <p:cNvSpPr/>
          <p:nvPr/>
        </p:nvSpPr>
        <p:spPr>
          <a:xfrm>
            <a:off x="6781800" y="5408342"/>
            <a:ext cx="2209800" cy="457200"/>
          </a:xfrm>
          <a:prstGeom prst="homePlate">
            <a:avLst/>
          </a:prstGeom>
          <a:solidFill>
            <a:schemeClr val="accent3">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Buyout</a:t>
            </a:r>
            <a:endParaRPr lang="de-DE" b="1" dirty="0"/>
          </a:p>
        </p:txBody>
      </p:sp>
      <p:sp>
        <p:nvSpPr>
          <p:cNvPr id="11" name="Pentagon 10"/>
          <p:cNvSpPr/>
          <p:nvPr/>
        </p:nvSpPr>
        <p:spPr>
          <a:xfrm>
            <a:off x="4038600" y="5408342"/>
            <a:ext cx="2971800" cy="457200"/>
          </a:xfrm>
          <a:prstGeom prst="homePlate">
            <a:avLst/>
          </a:prstGeom>
          <a:solidFill>
            <a:schemeClr val="accent3">
              <a:lumMod val="40000"/>
              <a:lumOff val="6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Development</a:t>
            </a:r>
            <a:endParaRPr lang="de-DE" b="1" dirty="0"/>
          </a:p>
        </p:txBody>
      </p:sp>
      <p:sp>
        <p:nvSpPr>
          <p:cNvPr id="10" name="Pentagon 9"/>
          <p:cNvSpPr/>
          <p:nvPr/>
        </p:nvSpPr>
        <p:spPr>
          <a:xfrm>
            <a:off x="533400" y="5410200"/>
            <a:ext cx="3810000" cy="457200"/>
          </a:xfrm>
          <a:prstGeom prst="homePlate">
            <a:avLst/>
          </a:prstGeom>
          <a:solidFill>
            <a:schemeClr val="accent3">
              <a:lumMod val="20000"/>
              <a:lumOff val="8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Startup</a:t>
            </a:r>
            <a:endParaRPr lang="de-DE" b="1" dirty="0"/>
          </a:p>
        </p:txBody>
      </p:sp>
      <p:sp>
        <p:nvSpPr>
          <p:cNvPr id="14" name="Text Box 6"/>
          <p:cNvSpPr txBox="1">
            <a:spLocks noChangeArrowheads="1"/>
          </p:cNvSpPr>
          <p:nvPr/>
        </p:nvSpPr>
        <p:spPr bwMode="auto">
          <a:xfrm>
            <a:off x="533400" y="4652242"/>
            <a:ext cx="6275832" cy="707886"/>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square">
            <a:spAutoFit/>
          </a:bodyPr>
          <a:lstStyle/>
          <a:p>
            <a:pPr algn="ctr" eaLnBrk="0" hangingPunct="0">
              <a:spcBef>
                <a:spcPct val="50000"/>
              </a:spcBef>
            </a:pPr>
            <a:r>
              <a:rPr lang="en-US" altLang="zh-TW" sz="2000" b="1" dirty="0">
                <a:ea typeface="PMingLiU" pitchFamily="18" charset="-120"/>
              </a:rPr>
              <a:t>Some in the investment industry use the term "private equity" to refer only to buyout fund investing </a:t>
            </a:r>
          </a:p>
        </p:txBody>
      </p:sp>
      <p:sp>
        <p:nvSpPr>
          <p:cNvPr id="15"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Private Equity and Venture Capital</a:t>
            </a:r>
          </a:p>
        </p:txBody>
      </p:sp>
    </p:spTree>
    <p:extLst>
      <p:ext uri="{BB962C8B-B14F-4D97-AF65-F5344CB8AC3E}">
        <p14:creationId xmlns:p14="http://schemas.microsoft.com/office/powerpoint/2010/main" val="25321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P spid="10"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4623D-55EC-4489-BEF7-C1BA245EBEE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B1876FD-DBBD-42DB-BDAF-EC843F954DB5}"/>
              </a:ext>
            </a:extLst>
          </p:cNvPr>
          <p:cNvSpPr>
            <a:spLocks noGrp="1"/>
          </p:cNvSpPr>
          <p:nvPr>
            <p:ph idx="1"/>
          </p:nvPr>
        </p:nvSpPr>
        <p:spPr/>
        <p:txBody>
          <a:bodyPr>
            <a:normAutofit fontScale="92500" lnSpcReduction="20000"/>
          </a:bodyPr>
          <a:lstStyle/>
          <a:p>
            <a:r>
              <a:rPr lang="en-US" dirty="0"/>
              <a:t>Angel </a:t>
            </a:r>
            <a:r>
              <a:rPr lang="en-US" dirty="0" smtClean="0"/>
              <a:t>Investors definition</a:t>
            </a:r>
            <a:endParaRPr lang="en-US" dirty="0"/>
          </a:p>
          <a:p>
            <a:r>
              <a:rPr lang="en-US" dirty="0" smtClean="0"/>
              <a:t>VC: </a:t>
            </a:r>
          </a:p>
          <a:p>
            <a:pPr lvl="1"/>
            <a:r>
              <a:rPr lang="en-US" dirty="0" smtClean="0"/>
              <a:t>definition</a:t>
            </a:r>
            <a:endParaRPr lang="en-US" dirty="0"/>
          </a:p>
          <a:p>
            <a:pPr lvl="1"/>
            <a:r>
              <a:rPr lang="en-US" dirty="0" smtClean="0"/>
              <a:t>role</a:t>
            </a:r>
            <a:endParaRPr lang="en-US" dirty="0"/>
          </a:p>
          <a:p>
            <a:pPr lvl="1"/>
            <a:r>
              <a:rPr lang="en-US" dirty="0" smtClean="0"/>
              <a:t>Fund Structure</a:t>
            </a:r>
            <a:endParaRPr lang="en-US" dirty="0"/>
          </a:p>
          <a:p>
            <a:r>
              <a:rPr lang="en-US" dirty="0"/>
              <a:t>PE </a:t>
            </a:r>
          </a:p>
          <a:p>
            <a:pPr lvl="1"/>
            <a:r>
              <a:rPr lang="en-US" dirty="0" smtClean="0"/>
              <a:t>Definition</a:t>
            </a:r>
          </a:p>
          <a:p>
            <a:pPr lvl="1"/>
            <a:r>
              <a:rPr lang="en-US" dirty="0" smtClean="0"/>
              <a:t>Industry organization</a:t>
            </a:r>
            <a:endParaRPr lang="en-US" dirty="0"/>
          </a:p>
          <a:p>
            <a:pPr lvl="1"/>
            <a:r>
              <a:rPr lang="en-US" dirty="0" smtClean="0"/>
              <a:t>Fee </a:t>
            </a:r>
            <a:r>
              <a:rPr lang="en-US" dirty="0"/>
              <a:t>structure and performance</a:t>
            </a:r>
          </a:p>
          <a:p>
            <a:pPr lvl="1"/>
            <a:r>
              <a:rPr lang="en-US" dirty="0"/>
              <a:t>PE Glossary</a:t>
            </a:r>
          </a:p>
          <a:p>
            <a:r>
              <a:rPr lang="en-US" dirty="0"/>
              <a:t>LBO Diagram</a:t>
            </a:r>
          </a:p>
          <a:p>
            <a:r>
              <a:rPr lang="en-US" dirty="0" smtClean="0"/>
              <a:t>PE/VC Stages </a:t>
            </a:r>
            <a:r>
              <a:rPr lang="en-US" dirty="0"/>
              <a:t>of investment</a:t>
            </a:r>
          </a:p>
        </p:txBody>
      </p:sp>
      <p:sp>
        <p:nvSpPr>
          <p:cNvPr id="4" name="Slide Number Placeholder 3">
            <a:extLst>
              <a:ext uri="{FF2B5EF4-FFF2-40B4-BE49-F238E27FC236}">
                <a16:creationId xmlns:a16="http://schemas.microsoft.com/office/drawing/2014/main" id="{121C8EB8-F169-41DF-8FC1-A2CBB250934E}"/>
              </a:ext>
            </a:extLst>
          </p:cNvPr>
          <p:cNvSpPr>
            <a:spLocks noGrp="1"/>
          </p:cNvSpPr>
          <p:nvPr>
            <p:ph type="sldNum" sz="quarter" idx="10"/>
          </p:nvPr>
        </p:nvSpPr>
        <p:spPr/>
        <p:txBody>
          <a:bodyPr/>
          <a:lstStyle/>
          <a:p>
            <a:pPr>
              <a:defRPr/>
            </a:pPr>
            <a:fld id="{2DA47A72-E6A5-42F8-8032-86ECBEEFB9D4}" type="slidenum">
              <a:rPr lang="en-US" altLang="en-US" smtClean="0"/>
              <a:pPr>
                <a:defRPr/>
              </a:pPr>
              <a:t>29</a:t>
            </a:fld>
            <a:endParaRPr lang="en-US" altLang="en-US"/>
          </a:p>
        </p:txBody>
      </p:sp>
      <p:sp>
        <p:nvSpPr>
          <p:cNvPr id="5" name="Footer Placeholder 4">
            <a:extLst>
              <a:ext uri="{FF2B5EF4-FFF2-40B4-BE49-F238E27FC236}">
                <a16:creationId xmlns:a16="http://schemas.microsoft.com/office/drawing/2014/main" id="{82A58288-A056-4EE4-9D73-489935040ABA}"/>
              </a:ext>
            </a:extLst>
          </p:cNvPr>
          <p:cNvSpPr>
            <a:spLocks noGrp="1"/>
          </p:cNvSpPr>
          <p:nvPr>
            <p:ph type="ftr" sz="quarter" idx="11"/>
          </p:nvPr>
        </p:nvSpPr>
        <p:spPr/>
        <p:txBody>
          <a:bodyPr/>
          <a:lstStyle/>
          <a:p>
            <a:pPr>
              <a:defRPr/>
            </a:pPr>
            <a:r>
              <a:rPr lang="en-US" altLang="en-US" dirty="0"/>
              <a:t>Summary </a:t>
            </a:r>
          </a:p>
        </p:txBody>
      </p:sp>
    </p:spTree>
    <p:extLst>
      <p:ext uri="{BB962C8B-B14F-4D97-AF65-F5344CB8AC3E}">
        <p14:creationId xmlns:p14="http://schemas.microsoft.com/office/powerpoint/2010/main" val="2267173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Rectangle 2"/>
          <p:cNvSpPr>
            <a:spLocks noGrp="1" noChangeArrowheads="1"/>
          </p:cNvSpPr>
          <p:nvPr>
            <p:ph type="title" idx="4294967295"/>
          </p:nvPr>
        </p:nvSpPr>
        <p:spPr>
          <a:xfrm>
            <a:off x="457200" y="122238"/>
            <a:ext cx="2362200" cy="1295400"/>
          </a:xfrm>
        </p:spPr>
        <p:txBody>
          <a:bodyPr/>
          <a:lstStyle/>
          <a:p>
            <a:pPr eaLnBrk="1" hangingPunct="1"/>
            <a:r>
              <a:rPr lang="en-US" altLang="zh-CN">
                <a:ea typeface="SimSun" pitchFamily="2" charset="-122"/>
              </a:rPr>
              <a:t>Course Map</a:t>
            </a:r>
          </a:p>
        </p:txBody>
      </p:sp>
      <p:sp>
        <p:nvSpPr>
          <p:cNvPr id="513027" name="Rectangle 3"/>
          <p:cNvSpPr>
            <a:spLocks noChangeArrowheads="1"/>
          </p:cNvSpPr>
          <p:nvPr/>
        </p:nvSpPr>
        <p:spPr bwMode="auto">
          <a:xfrm>
            <a:off x="228600" y="3200400"/>
            <a:ext cx="1752600" cy="9144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Sell Side</a:t>
            </a:r>
          </a:p>
        </p:txBody>
      </p:sp>
      <p:sp>
        <p:nvSpPr>
          <p:cNvPr id="513028" name="Rectangle 4"/>
          <p:cNvSpPr>
            <a:spLocks noChangeArrowheads="1"/>
          </p:cNvSpPr>
          <p:nvPr/>
        </p:nvSpPr>
        <p:spPr bwMode="auto">
          <a:xfrm>
            <a:off x="2133600" y="3200400"/>
            <a:ext cx="1752600" cy="914400"/>
          </a:xfrm>
          <a:prstGeom prst="rect">
            <a:avLst/>
          </a:prstGeom>
          <a:solidFill>
            <a:srgbClr val="FFCCFF"/>
          </a:solidFill>
          <a:ln w="9525">
            <a:solidFill>
              <a:schemeClr val="tx1"/>
            </a:solidFill>
            <a:miter lim="800000"/>
            <a:headEnd/>
            <a:tailEnd/>
          </a:ln>
        </p:spPr>
        <p:txBody>
          <a:bodyPr wrap="none" anchor="ctr"/>
          <a:lstStyle/>
          <a:p>
            <a:pPr algn="ctr"/>
            <a:r>
              <a:rPr lang="en-US" altLang="zh-CN">
                <a:ea typeface="SimSun" pitchFamily="2" charset="-122"/>
              </a:rPr>
              <a:t>Buy Side</a:t>
            </a:r>
          </a:p>
        </p:txBody>
      </p:sp>
      <p:cxnSp>
        <p:nvCxnSpPr>
          <p:cNvPr id="513029" name="AutoShape 5"/>
          <p:cNvCxnSpPr>
            <a:cxnSpLocks noChangeShapeType="1"/>
            <a:endCxn id="513028" idx="0"/>
          </p:cNvCxnSpPr>
          <p:nvPr/>
        </p:nvCxnSpPr>
        <p:spPr bwMode="auto">
          <a:xfrm rot="16200000" flipH="1">
            <a:off x="2419350" y="2609850"/>
            <a:ext cx="228600" cy="952500"/>
          </a:xfrm>
          <a:prstGeom prst="bentConnector3">
            <a:avLst>
              <a:gd name="adj1" fmla="val 50000"/>
            </a:avLst>
          </a:prstGeom>
          <a:noFill/>
          <a:ln w="9525">
            <a:solidFill>
              <a:schemeClr val="tx1"/>
            </a:solidFill>
            <a:miter lim="800000"/>
            <a:headEnd/>
            <a:tailEnd type="triangle" w="med" len="med"/>
          </a:ln>
        </p:spPr>
      </p:cxnSp>
      <p:cxnSp>
        <p:nvCxnSpPr>
          <p:cNvPr id="513030" name="AutoShape 6"/>
          <p:cNvCxnSpPr>
            <a:cxnSpLocks noChangeShapeType="1"/>
            <a:endCxn id="513027" idx="0"/>
          </p:cNvCxnSpPr>
          <p:nvPr/>
        </p:nvCxnSpPr>
        <p:spPr bwMode="auto">
          <a:xfrm rot="5400000">
            <a:off x="1466850" y="2609850"/>
            <a:ext cx="228600" cy="952500"/>
          </a:xfrm>
          <a:prstGeom prst="bentConnector3">
            <a:avLst>
              <a:gd name="adj1" fmla="val 50000"/>
            </a:avLst>
          </a:prstGeom>
          <a:noFill/>
          <a:ln w="9525">
            <a:solidFill>
              <a:schemeClr val="tx1"/>
            </a:solidFill>
            <a:miter lim="800000"/>
            <a:headEnd/>
            <a:tailEnd type="triangle" w="med" len="med"/>
          </a:ln>
        </p:spPr>
      </p:cxnSp>
      <p:sp>
        <p:nvSpPr>
          <p:cNvPr id="513031" name="Rectangle 7"/>
          <p:cNvSpPr>
            <a:spLocks noChangeArrowheads="1"/>
          </p:cNvSpPr>
          <p:nvPr/>
        </p:nvSpPr>
        <p:spPr bwMode="auto">
          <a:xfrm>
            <a:off x="457200" y="4267200"/>
            <a:ext cx="1447800" cy="914400"/>
          </a:xfrm>
          <a:prstGeom prst="rect">
            <a:avLst/>
          </a:prstGeom>
          <a:solidFill>
            <a:srgbClr val="FF99FF"/>
          </a:solidFill>
          <a:ln w="9525">
            <a:solidFill>
              <a:schemeClr val="tx1"/>
            </a:solidFill>
            <a:miter lim="800000"/>
            <a:headEnd/>
            <a:tailEnd/>
          </a:ln>
        </p:spPr>
        <p:txBody>
          <a:bodyPr anchor="ctr"/>
          <a:lstStyle/>
          <a:p>
            <a:pPr algn="ctr"/>
            <a:r>
              <a:rPr lang="en-US" altLang="zh-CN" sz="1800" dirty="0">
                <a:ea typeface="SimSun" pitchFamily="2" charset="-122"/>
              </a:rPr>
              <a:t>Commercial Banking</a:t>
            </a:r>
          </a:p>
        </p:txBody>
      </p:sp>
      <p:sp>
        <p:nvSpPr>
          <p:cNvPr id="513032" name="Rectangle 8"/>
          <p:cNvSpPr>
            <a:spLocks noChangeArrowheads="1"/>
          </p:cNvSpPr>
          <p:nvPr/>
        </p:nvSpPr>
        <p:spPr bwMode="auto">
          <a:xfrm>
            <a:off x="457200" y="5257800"/>
            <a:ext cx="1447800" cy="914400"/>
          </a:xfrm>
          <a:prstGeom prst="rect">
            <a:avLst/>
          </a:prstGeom>
          <a:solidFill>
            <a:srgbClr val="FF99FF"/>
          </a:solidFill>
          <a:ln w="9525">
            <a:solidFill>
              <a:schemeClr val="tx1"/>
            </a:solidFill>
            <a:miter lim="800000"/>
            <a:headEnd/>
            <a:tailEnd/>
          </a:ln>
        </p:spPr>
        <p:txBody>
          <a:bodyPr anchor="ctr"/>
          <a:lstStyle/>
          <a:p>
            <a:pPr algn="ctr"/>
            <a:r>
              <a:rPr lang="en-US" altLang="zh-CN" sz="1800" dirty="0">
                <a:ea typeface="SimSun" pitchFamily="2" charset="-122"/>
              </a:rPr>
              <a:t>Investment Banking</a:t>
            </a:r>
          </a:p>
        </p:txBody>
      </p:sp>
      <p:cxnSp>
        <p:nvCxnSpPr>
          <p:cNvPr id="513033" name="AutoShape 9"/>
          <p:cNvCxnSpPr>
            <a:cxnSpLocks noChangeShapeType="1"/>
            <a:stCxn id="513027" idx="2"/>
            <a:endCxn id="513031" idx="1"/>
          </p:cNvCxnSpPr>
          <p:nvPr/>
        </p:nvCxnSpPr>
        <p:spPr bwMode="auto">
          <a:xfrm rot="5400000">
            <a:off x="476250" y="4095750"/>
            <a:ext cx="609600" cy="647700"/>
          </a:xfrm>
          <a:prstGeom prst="bentConnector4">
            <a:avLst>
              <a:gd name="adj1" fmla="val 12500"/>
              <a:gd name="adj2" fmla="val 135296"/>
            </a:avLst>
          </a:prstGeom>
          <a:noFill/>
          <a:ln w="9525">
            <a:solidFill>
              <a:schemeClr val="tx1"/>
            </a:solidFill>
            <a:miter lim="800000"/>
            <a:headEnd/>
            <a:tailEnd type="triangle" w="med" len="med"/>
          </a:ln>
        </p:spPr>
      </p:cxnSp>
      <p:cxnSp>
        <p:nvCxnSpPr>
          <p:cNvPr id="513034" name="AutoShape 10"/>
          <p:cNvCxnSpPr>
            <a:cxnSpLocks noChangeShapeType="1"/>
          </p:cNvCxnSpPr>
          <p:nvPr/>
        </p:nvCxnSpPr>
        <p:spPr bwMode="auto">
          <a:xfrm rot="5400000">
            <a:off x="-21590" y="4514850"/>
            <a:ext cx="1600200" cy="647700"/>
          </a:xfrm>
          <a:prstGeom prst="bentConnector4">
            <a:avLst>
              <a:gd name="adj1" fmla="val 7777"/>
              <a:gd name="adj2" fmla="val 135294"/>
            </a:avLst>
          </a:prstGeom>
          <a:noFill/>
          <a:ln w="9525">
            <a:solidFill>
              <a:schemeClr val="tx1"/>
            </a:solidFill>
            <a:miter lim="800000"/>
            <a:headEnd/>
            <a:tailEnd type="triangle" w="med" len="med"/>
          </a:ln>
        </p:spPr>
      </p:cxnSp>
      <p:sp>
        <p:nvSpPr>
          <p:cNvPr id="513035" name="Rectangle 11"/>
          <p:cNvSpPr>
            <a:spLocks noChangeArrowheads="1"/>
          </p:cNvSpPr>
          <p:nvPr/>
        </p:nvSpPr>
        <p:spPr bwMode="auto">
          <a:xfrm>
            <a:off x="2438400" y="4267200"/>
            <a:ext cx="1447800" cy="914400"/>
          </a:xfrm>
          <a:prstGeom prst="rect">
            <a:avLst/>
          </a:prstGeom>
          <a:solidFill>
            <a:srgbClr val="FF9999"/>
          </a:solidFill>
          <a:ln w="9525">
            <a:solidFill>
              <a:schemeClr val="tx1"/>
            </a:solidFill>
            <a:miter lim="800000"/>
            <a:headEnd/>
            <a:tailEnd/>
          </a:ln>
        </p:spPr>
        <p:txBody>
          <a:bodyPr anchor="ctr"/>
          <a:lstStyle/>
          <a:p>
            <a:pPr algn="ctr"/>
            <a:r>
              <a:rPr lang="en-US" altLang="zh-CN" sz="1800" dirty="0">
                <a:ea typeface="SimSun" pitchFamily="2" charset="-122"/>
              </a:rPr>
              <a:t>Traditional Institutional Investors</a:t>
            </a:r>
          </a:p>
        </p:txBody>
      </p:sp>
      <p:sp>
        <p:nvSpPr>
          <p:cNvPr id="513036" name="Rectangle 12"/>
          <p:cNvSpPr>
            <a:spLocks noChangeArrowheads="1"/>
          </p:cNvSpPr>
          <p:nvPr/>
        </p:nvSpPr>
        <p:spPr bwMode="auto">
          <a:xfrm>
            <a:off x="2471420" y="5278120"/>
            <a:ext cx="1447800" cy="914400"/>
          </a:xfrm>
          <a:prstGeom prst="rect">
            <a:avLst/>
          </a:prstGeom>
          <a:solidFill>
            <a:srgbClr val="FF9999"/>
          </a:solidFill>
          <a:ln w="9525">
            <a:solidFill>
              <a:schemeClr val="tx1"/>
            </a:solidFill>
            <a:miter lim="800000"/>
            <a:headEnd/>
            <a:tailEnd/>
          </a:ln>
        </p:spPr>
        <p:txBody>
          <a:bodyPr anchor="ctr"/>
          <a:lstStyle/>
          <a:p>
            <a:pPr algn="ctr"/>
            <a:r>
              <a:rPr lang="en-US" altLang="zh-CN" sz="1800" dirty="0">
                <a:ea typeface="SimSun" pitchFamily="2" charset="-122"/>
              </a:rPr>
              <a:t>Alternative Investors</a:t>
            </a:r>
          </a:p>
        </p:txBody>
      </p:sp>
      <p:cxnSp>
        <p:nvCxnSpPr>
          <p:cNvPr id="513037" name="AutoShape 13"/>
          <p:cNvCxnSpPr>
            <a:cxnSpLocks noChangeShapeType="1"/>
            <a:stCxn id="513028" idx="2"/>
            <a:endCxn id="513035" idx="1"/>
          </p:cNvCxnSpPr>
          <p:nvPr/>
        </p:nvCxnSpPr>
        <p:spPr bwMode="auto">
          <a:xfrm rot="5400000">
            <a:off x="2419350" y="4133850"/>
            <a:ext cx="609600" cy="571500"/>
          </a:xfrm>
          <a:prstGeom prst="bentConnector4">
            <a:avLst>
              <a:gd name="adj1" fmla="val 12500"/>
              <a:gd name="adj2" fmla="val 140000"/>
            </a:avLst>
          </a:prstGeom>
          <a:noFill/>
          <a:ln w="9525">
            <a:solidFill>
              <a:schemeClr val="tx1"/>
            </a:solidFill>
            <a:miter lim="800000"/>
            <a:headEnd/>
            <a:tailEnd type="triangle" w="med" len="med"/>
          </a:ln>
        </p:spPr>
      </p:cxnSp>
      <p:sp>
        <p:nvSpPr>
          <p:cNvPr id="513040" name="Rectangle 16"/>
          <p:cNvSpPr>
            <a:spLocks noChangeArrowheads="1"/>
          </p:cNvSpPr>
          <p:nvPr/>
        </p:nvSpPr>
        <p:spPr bwMode="auto">
          <a:xfrm>
            <a:off x="304800" y="14478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Financial Institutions</a:t>
            </a:r>
          </a:p>
        </p:txBody>
      </p:sp>
      <p:sp>
        <p:nvSpPr>
          <p:cNvPr id="513053" name="AutoShape 29"/>
          <p:cNvSpPr>
            <a:spLocks noChangeArrowheads="1"/>
          </p:cNvSpPr>
          <p:nvPr/>
        </p:nvSpPr>
        <p:spPr bwMode="auto">
          <a:xfrm>
            <a:off x="2286000" y="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a:ea typeface="SimSun" pitchFamily="2" charset="-122"/>
              </a:rPr>
              <a:t>Overview</a:t>
            </a:r>
          </a:p>
        </p:txBody>
      </p:sp>
      <p:sp>
        <p:nvSpPr>
          <p:cNvPr id="37" name="Slide Number Placeholder 5"/>
          <p:cNvSpPr>
            <a:spLocks noGrp="1"/>
          </p:cNvSpPr>
          <p:nvPr>
            <p:ph type="sldNum" sz="quarter" idx="10"/>
          </p:nvPr>
        </p:nvSpPr>
        <p:spPr>
          <a:xfrm>
            <a:off x="8239125" y="6586538"/>
            <a:ext cx="919163" cy="293687"/>
          </a:xfrm>
        </p:spPr>
        <p:txBody>
          <a:bodyPr/>
          <a:lstStyle/>
          <a:p>
            <a:fld id="{05BD2485-3851-462F-A176-4C1F14737CDF}" type="slidenum">
              <a:rPr lang="en-US" altLang="en-US" smtClean="0"/>
              <a:pPr/>
              <a:t>3</a:t>
            </a:fld>
            <a:endParaRPr lang="en-US" altLang="en-US" dirty="0"/>
          </a:p>
        </p:txBody>
      </p:sp>
      <p:sp>
        <p:nvSpPr>
          <p:cNvPr id="49"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Alternative Investors</a:t>
            </a:r>
          </a:p>
        </p:txBody>
      </p:sp>
      <p:sp>
        <p:nvSpPr>
          <p:cNvPr id="20" name="Rectangle 19"/>
          <p:cNvSpPr/>
          <p:nvPr/>
        </p:nvSpPr>
        <p:spPr>
          <a:xfrm>
            <a:off x="4343400" y="3124200"/>
            <a:ext cx="4419600" cy="2895600"/>
          </a:xfrm>
          <a:prstGeom prst="rect">
            <a:avLst/>
          </a:prstGeom>
          <a:solidFill>
            <a:schemeClr val="accent5">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636587" indent="-457200">
              <a:buFont typeface="+mj-lt"/>
              <a:buAutoNum type="arabicPeriod"/>
            </a:pPr>
            <a:r>
              <a:rPr lang="en-US" altLang="zh-TW" sz="2000" b="1" dirty="0">
                <a:solidFill>
                  <a:srgbClr val="C00000"/>
                </a:solidFill>
              </a:rPr>
              <a:t>Sovereign Wealth Funds</a:t>
            </a:r>
          </a:p>
          <a:p>
            <a:pPr marL="636587" indent="-457200">
              <a:lnSpc>
                <a:spcPct val="200000"/>
              </a:lnSpc>
              <a:buFont typeface="+mj-lt"/>
              <a:buAutoNum type="arabicPeriod"/>
            </a:pPr>
            <a:r>
              <a:rPr lang="en-US" altLang="zh-TW" sz="2000" dirty="0">
                <a:solidFill>
                  <a:sysClr val="windowText" lastClr="000000"/>
                </a:solidFill>
              </a:rPr>
              <a:t>Private Equity and Venture Capital</a:t>
            </a:r>
          </a:p>
          <a:p>
            <a:pPr marL="636587" indent="-457200">
              <a:lnSpc>
                <a:spcPct val="200000"/>
              </a:lnSpc>
              <a:buFont typeface="+mj-lt"/>
              <a:buAutoNum type="arabicPeriod"/>
            </a:pPr>
            <a:r>
              <a:rPr lang="en-US" altLang="zh-TW" sz="2000" dirty="0">
                <a:solidFill>
                  <a:schemeClr val="tx1"/>
                </a:solidFill>
              </a:rPr>
              <a:t>Hedge Funds</a:t>
            </a:r>
          </a:p>
        </p:txBody>
      </p:sp>
      <p:cxnSp>
        <p:nvCxnSpPr>
          <p:cNvPr id="23" name="AutoShape 10"/>
          <p:cNvCxnSpPr>
            <a:cxnSpLocks noChangeShapeType="1"/>
            <a:stCxn id="513028" idx="2"/>
            <a:endCxn id="513036" idx="1"/>
          </p:cNvCxnSpPr>
          <p:nvPr/>
        </p:nvCxnSpPr>
        <p:spPr bwMode="auto">
          <a:xfrm rot="5400000">
            <a:off x="1930400" y="4655820"/>
            <a:ext cx="1620520" cy="538480"/>
          </a:xfrm>
          <a:prstGeom prst="bentConnector4">
            <a:avLst>
              <a:gd name="adj1" fmla="val 5799"/>
              <a:gd name="adj2" fmla="val 148113"/>
            </a:avLst>
          </a:prstGeom>
          <a:noFill/>
          <a:ln w="9525">
            <a:solidFill>
              <a:schemeClr val="tx1"/>
            </a:solidFill>
            <a:miter lim="800000"/>
            <a:headEn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3053"/>
                                        </p:tgtEl>
                                        <p:attrNameLst>
                                          <p:attrName>style.visibility</p:attrName>
                                        </p:attrNameLst>
                                      </p:cBhvr>
                                      <p:to>
                                        <p:strVal val="visible"/>
                                      </p:to>
                                    </p:set>
                                    <p:animEffect transition="in" filter="dissolve">
                                      <p:cBhvr>
                                        <p:cTn id="7" dur="500"/>
                                        <p:tgtEl>
                                          <p:spTgt spid="5130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3040"/>
                                        </p:tgtEl>
                                        <p:attrNameLst>
                                          <p:attrName>style.visibility</p:attrName>
                                        </p:attrNameLst>
                                      </p:cBhvr>
                                      <p:to>
                                        <p:strVal val="visible"/>
                                      </p:to>
                                    </p:set>
                                    <p:animEffect transition="in" filter="dissolve">
                                      <p:cBhvr>
                                        <p:cTn id="12" dur="500"/>
                                        <p:tgtEl>
                                          <p:spTgt spid="51304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13030"/>
                                        </p:tgtEl>
                                        <p:attrNameLst>
                                          <p:attrName>style.visibility</p:attrName>
                                        </p:attrNameLst>
                                      </p:cBhvr>
                                      <p:to>
                                        <p:strVal val="visible"/>
                                      </p:to>
                                    </p:set>
                                    <p:animEffect transition="in" filter="dissolve">
                                      <p:cBhvr>
                                        <p:cTn id="17" dur="500"/>
                                        <p:tgtEl>
                                          <p:spTgt spid="513030"/>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13027"/>
                                        </p:tgtEl>
                                        <p:attrNameLst>
                                          <p:attrName>style.visibility</p:attrName>
                                        </p:attrNameLst>
                                      </p:cBhvr>
                                      <p:to>
                                        <p:strVal val="visible"/>
                                      </p:to>
                                    </p:set>
                                    <p:animEffect transition="in" filter="dissolve">
                                      <p:cBhvr>
                                        <p:cTn id="20" dur="500"/>
                                        <p:tgtEl>
                                          <p:spTgt spid="51302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13033"/>
                                        </p:tgtEl>
                                        <p:attrNameLst>
                                          <p:attrName>style.visibility</p:attrName>
                                        </p:attrNameLst>
                                      </p:cBhvr>
                                      <p:to>
                                        <p:strVal val="visible"/>
                                      </p:to>
                                    </p:set>
                                    <p:animEffect transition="in" filter="dissolve">
                                      <p:cBhvr>
                                        <p:cTn id="25" dur="500"/>
                                        <p:tgtEl>
                                          <p:spTgt spid="51303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13031"/>
                                        </p:tgtEl>
                                        <p:attrNameLst>
                                          <p:attrName>style.visibility</p:attrName>
                                        </p:attrNameLst>
                                      </p:cBhvr>
                                      <p:to>
                                        <p:strVal val="visible"/>
                                      </p:to>
                                    </p:set>
                                    <p:animEffect transition="in" filter="dissolve">
                                      <p:cBhvr>
                                        <p:cTn id="28" dur="500"/>
                                        <p:tgtEl>
                                          <p:spTgt spid="51303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513034"/>
                                        </p:tgtEl>
                                        <p:attrNameLst>
                                          <p:attrName>style.visibility</p:attrName>
                                        </p:attrNameLst>
                                      </p:cBhvr>
                                      <p:to>
                                        <p:strVal val="visible"/>
                                      </p:to>
                                    </p:set>
                                    <p:animEffect transition="in" filter="dissolve">
                                      <p:cBhvr>
                                        <p:cTn id="33" dur="500"/>
                                        <p:tgtEl>
                                          <p:spTgt spid="51303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513032"/>
                                        </p:tgtEl>
                                        <p:attrNameLst>
                                          <p:attrName>style.visibility</p:attrName>
                                        </p:attrNameLst>
                                      </p:cBhvr>
                                      <p:to>
                                        <p:strVal val="visible"/>
                                      </p:to>
                                    </p:set>
                                    <p:animEffect transition="in" filter="dissolve">
                                      <p:cBhvr>
                                        <p:cTn id="36" dur="500"/>
                                        <p:tgtEl>
                                          <p:spTgt spid="513032"/>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513029"/>
                                        </p:tgtEl>
                                        <p:attrNameLst>
                                          <p:attrName>style.visibility</p:attrName>
                                        </p:attrNameLst>
                                      </p:cBhvr>
                                      <p:to>
                                        <p:strVal val="visible"/>
                                      </p:to>
                                    </p:set>
                                    <p:animEffect transition="in" filter="dissolve">
                                      <p:cBhvr>
                                        <p:cTn id="41" dur="500"/>
                                        <p:tgtEl>
                                          <p:spTgt spid="513029"/>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513028"/>
                                        </p:tgtEl>
                                        <p:attrNameLst>
                                          <p:attrName>style.visibility</p:attrName>
                                        </p:attrNameLst>
                                      </p:cBhvr>
                                      <p:to>
                                        <p:strVal val="visible"/>
                                      </p:to>
                                    </p:set>
                                    <p:animEffect transition="in" filter="dissolve">
                                      <p:cBhvr>
                                        <p:cTn id="44" dur="500"/>
                                        <p:tgtEl>
                                          <p:spTgt spid="513028"/>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513037"/>
                                        </p:tgtEl>
                                        <p:attrNameLst>
                                          <p:attrName>style.visibility</p:attrName>
                                        </p:attrNameLst>
                                      </p:cBhvr>
                                      <p:to>
                                        <p:strVal val="visible"/>
                                      </p:to>
                                    </p:set>
                                    <p:animEffect transition="in" filter="dissolve">
                                      <p:cBhvr>
                                        <p:cTn id="49" dur="500"/>
                                        <p:tgtEl>
                                          <p:spTgt spid="51303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13035"/>
                                        </p:tgtEl>
                                        <p:attrNameLst>
                                          <p:attrName>style.visibility</p:attrName>
                                        </p:attrNameLst>
                                      </p:cBhvr>
                                      <p:to>
                                        <p:strVal val="visible"/>
                                      </p:to>
                                    </p:set>
                                    <p:animEffect transition="in" filter="dissolve">
                                      <p:cBhvr>
                                        <p:cTn id="52" dur="500"/>
                                        <p:tgtEl>
                                          <p:spTgt spid="513035"/>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dissolve">
                                      <p:cBhvr>
                                        <p:cTn id="5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animBg="1"/>
      <p:bldP spid="513028" grpId="0" animBg="1"/>
      <p:bldP spid="513031" grpId="0" animBg="1"/>
      <p:bldP spid="513032" grpId="0" animBg="1"/>
      <p:bldP spid="513035" grpId="0" animBg="1"/>
      <p:bldP spid="513040" grpId="0" animBg="1"/>
      <p:bldP spid="51305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76200"/>
            <a:ext cx="8229600" cy="1143000"/>
          </a:xfrm>
        </p:spPr>
        <p:txBody>
          <a:bodyPr/>
          <a:lstStyle/>
          <a:p>
            <a:r>
              <a:rPr lang="en-US" altLang="zh-TW" dirty="0"/>
              <a:t>Test Your Understanding</a:t>
            </a:r>
            <a:endParaRPr lang="zh-TW" altLang="en-US" dirty="0"/>
          </a:p>
        </p:txBody>
      </p:sp>
      <p:sp>
        <p:nvSpPr>
          <p:cNvPr id="7" name="Content Placeholder 6"/>
          <p:cNvSpPr>
            <a:spLocks noGrp="1"/>
          </p:cNvSpPr>
          <p:nvPr>
            <p:ph sz="half" idx="1"/>
          </p:nvPr>
        </p:nvSpPr>
        <p:spPr>
          <a:xfrm>
            <a:off x="304800" y="1143000"/>
            <a:ext cx="4724400" cy="4953000"/>
          </a:xfrm>
        </p:spPr>
        <p:txBody>
          <a:bodyPr/>
          <a:lstStyle/>
          <a:p>
            <a:pPr>
              <a:lnSpc>
                <a:spcPct val="100000"/>
              </a:lnSpc>
            </a:pPr>
            <a:r>
              <a:rPr lang="en-US" altLang="zh-TW" dirty="0"/>
              <a:t>When a HNWI invests in young companies to help them grow we call this</a:t>
            </a:r>
          </a:p>
          <a:p>
            <a:pPr lvl="1">
              <a:lnSpc>
                <a:spcPct val="100000"/>
              </a:lnSpc>
            </a:pPr>
            <a:r>
              <a:rPr lang="en-US" altLang="zh-TW" dirty="0"/>
              <a:t>Angel investing</a:t>
            </a:r>
          </a:p>
          <a:p>
            <a:pPr lvl="1">
              <a:lnSpc>
                <a:spcPct val="100000"/>
              </a:lnSpc>
            </a:pPr>
            <a:r>
              <a:rPr lang="en-US" altLang="zh-TW" dirty="0"/>
              <a:t>VC fund</a:t>
            </a:r>
          </a:p>
          <a:p>
            <a:pPr lvl="1">
              <a:lnSpc>
                <a:spcPct val="100000"/>
              </a:lnSpc>
            </a:pPr>
            <a:r>
              <a:rPr lang="en-US" altLang="zh-TW" dirty="0"/>
              <a:t>PE fund</a:t>
            </a:r>
          </a:p>
          <a:p>
            <a:pPr>
              <a:lnSpc>
                <a:spcPct val="100000"/>
              </a:lnSpc>
            </a:pPr>
            <a:r>
              <a:rPr lang="en-US" altLang="zh-TW" dirty="0"/>
              <a:t>A fund that invests in very young companies that only have a prototype is typically called</a:t>
            </a:r>
          </a:p>
          <a:p>
            <a:pPr lvl="1">
              <a:lnSpc>
                <a:spcPct val="100000"/>
              </a:lnSpc>
            </a:pPr>
            <a:r>
              <a:rPr lang="en-US" altLang="zh-TW" dirty="0"/>
              <a:t>VC fund</a:t>
            </a:r>
          </a:p>
          <a:p>
            <a:pPr lvl="1">
              <a:lnSpc>
                <a:spcPct val="100000"/>
              </a:lnSpc>
            </a:pPr>
            <a:r>
              <a:rPr lang="en-US" altLang="zh-TW" dirty="0"/>
              <a:t>PE fund</a:t>
            </a:r>
          </a:p>
          <a:p>
            <a:pPr>
              <a:lnSpc>
                <a:spcPct val="100000"/>
              </a:lnSpc>
            </a:pPr>
            <a:r>
              <a:rPr lang="en-US" altLang="zh-TW" dirty="0"/>
              <a:t>A fund that invests in companies to take them private is typically called</a:t>
            </a:r>
          </a:p>
          <a:p>
            <a:pPr lvl="1">
              <a:lnSpc>
                <a:spcPct val="100000"/>
              </a:lnSpc>
            </a:pPr>
            <a:r>
              <a:rPr lang="en-US" altLang="zh-TW" dirty="0"/>
              <a:t>VC fund</a:t>
            </a:r>
          </a:p>
          <a:p>
            <a:pPr lvl="1">
              <a:lnSpc>
                <a:spcPct val="100000"/>
              </a:lnSpc>
            </a:pPr>
            <a:r>
              <a:rPr lang="en-US" altLang="zh-TW" dirty="0"/>
              <a:t>PE fund</a:t>
            </a:r>
          </a:p>
          <a:p>
            <a:pPr lvl="1">
              <a:lnSpc>
                <a:spcPct val="100000"/>
              </a:lnSpc>
            </a:pPr>
            <a:endParaRPr lang="zh-TW" altLang="en-US" dirty="0"/>
          </a:p>
        </p:txBody>
      </p:sp>
      <p:sp>
        <p:nvSpPr>
          <p:cNvPr id="4" name="Slide Number Placeholder 3"/>
          <p:cNvSpPr>
            <a:spLocks noGrp="1"/>
          </p:cNvSpPr>
          <p:nvPr>
            <p:ph type="sldNum" sz="quarter" idx="10"/>
          </p:nvPr>
        </p:nvSpPr>
        <p:spPr/>
        <p:txBody>
          <a:bodyPr/>
          <a:lstStyle/>
          <a:p>
            <a:pPr>
              <a:defRPr/>
            </a:pPr>
            <a:fld id="{84C4389F-C8D5-42D8-BCAE-FBCFA453FE6F}" type="slidenum">
              <a:rPr lang="en-US" altLang="en-US" smtClean="0"/>
              <a:pPr>
                <a:defRPr/>
              </a:pPr>
              <a:t>30</a:t>
            </a:fld>
            <a:endParaRPr lang="en-US" altLang="en-US"/>
          </a:p>
        </p:txBody>
      </p:sp>
      <p:pic>
        <p:nvPicPr>
          <p:cNvPr id="9" name="Picture 3" descr="C:\Users\Wolfgang\Documents\ED.PRES\06_Purchased Copyrighted Contend\istockphoto\iStock_000008335931Small.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571744" y="1916319"/>
            <a:ext cx="3191256" cy="2964894"/>
          </a:xfrm>
        </p:spPr>
      </p:pic>
      <p:sp>
        <p:nvSpPr>
          <p:cNvPr id="10"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Private Equity and Venture Capital</a:t>
            </a:r>
          </a:p>
        </p:txBody>
      </p:sp>
    </p:spTree>
    <p:extLst>
      <p:ext uri="{BB962C8B-B14F-4D97-AF65-F5344CB8AC3E}">
        <p14:creationId xmlns:p14="http://schemas.microsoft.com/office/powerpoint/2010/main" val="1884129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76200"/>
            <a:ext cx="8229600" cy="1143000"/>
          </a:xfrm>
        </p:spPr>
        <p:txBody>
          <a:bodyPr/>
          <a:lstStyle/>
          <a:p>
            <a:r>
              <a:rPr lang="en-US" dirty="0"/>
              <a:t>Private Equity’s J-Curve</a:t>
            </a:r>
          </a:p>
        </p:txBody>
      </p:sp>
      <p:sp>
        <p:nvSpPr>
          <p:cNvPr id="11" name="Content Placeholder 10"/>
          <p:cNvSpPr>
            <a:spLocks noGrp="1"/>
          </p:cNvSpPr>
          <p:nvPr>
            <p:ph sz="half" idx="1"/>
          </p:nvPr>
        </p:nvSpPr>
        <p:spPr>
          <a:xfrm>
            <a:off x="152400" y="1295400"/>
            <a:ext cx="8839200" cy="990600"/>
          </a:xfrm>
        </p:spPr>
        <p:txBody>
          <a:bodyPr/>
          <a:lstStyle/>
          <a:p>
            <a:r>
              <a:rPr lang="en-US" sz="2000" dirty="0"/>
              <a:t>Investors chip-in capital calls early during fund lifecycle: distributions typically come during mid-to-later years</a:t>
            </a:r>
          </a:p>
        </p:txBody>
      </p:sp>
      <p:sp>
        <p:nvSpPr>
          <p:cNvPr id="4" name="Slide Number Placeholder 3"/>
          <p:cNvSpPr>
            <a:spLocks noGrp="1"/>
          </p:cNvSpPr>
          <p:nvPr>
            <p:ph type="sldNum" sz="quarter" idx="10"/>
          </p:nvPr>
        </p:nvSpPr>
        <p:spPr/>
        <p:txBody>
          <a:bodyPr/>
          <a:lstStyle/>
          <a:p>
            <a:fld id="{A07A30F5-6E17-4FE2-B40A-6869A73D0F30}" type="slidenum">
              <a:rPr lang="en-GB" smtClean="0"/>
              <a:pPr/>
              <a:t>31</a:t>
            </a:fld>
            <a:endParaRPr lang="en-GB" dirty="0"/>
          </a:p>
        </p:txBody>
      </p:sp>
      <p:pic>
        <p:nvPicPr>
          <p:cNvPr id="9" name="Picture 3"/>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2131606" y="2301954"/>
            <a:ext cx="6555194" cy="3912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Private Equity and Venture Capital</a:t>
            </a:r>
          </a:p>
        </p:txBody>
      </p:sp>
      <p:sp>
        <p:nvSpPr>
          <p:cNvPr id="12" name="TextBox 11"/>
          <p:cNvSpPr txBox="1"/>
          <p:nvPr/>
        </p:nvSpPr>
        <p:spPr>
          <a:xfrm>
            <a:off x="0" y="5867400"/>
            <a:ext cx="1676400" cy="304800"/>
          </a:xfrm>
          <a:prstGeom prst="rect">
            <a:avLst/>
          </a:prstGeom>
          <a:noFill/>
        </p:spPr>
        <p:txBody>
          <a:bodyPr vert="horz" wrap="square" lIns="91440" tIns="45720" rIns="91440" bIns="45720"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altLang="zh-TW" sz="1400" b="0" i="1" u="none" strike="noStrike" kern="1200" cap="none" spc="0" normalizeH="0" baseline="0" noProof="0" dirty="0">
                <a:ln>
                  <a:noFill/>
                </a:ln>
                <a:solidFill>
                  <a:schemeClr val="tx1"/>
                </a:solidFill>
                <a:effectLst/>
                <a:uLnTx/>
                <a:uFillTx/>
                <a:latin typeface="+mj-lt"/>
                <a:ea typeface="+mj-ea"/>
                <a:cs typeface="+mj-cs"/>
              </a:rPr>
              <a:t>Source: HKPEFA</a:t>
            </a:r>
            <a:endParaRPr kumimoji="0" lang="zh-TW" altLang="en-US" sz="1400" b="0" i="1"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2157425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TW"/>
              <a:t>Investment process</a:t>
            </a:r>
          </a:p>
        </p:txBody>
      </p:sp>
      <p:sp>
        <p:nvSpPr>
          <p:cNvPr id="96259" name="Rectangle 3"/>
          <p:cNvSpPr>
            <a:spLocks noGrp="1" noChangeArrowheads="1"/>
          </p:cNvSpPr>
          <p:nvPr>
            <p:ph idx="1"/>
          </p:nvPr>
        </p:nvSpPr>
        <p:spPr>
          <a:xfrm>
            <a:off x="457200" y="1066799"/>
            <a:ext cx="8229600" cy="4800601"/>
          </a:xfrm>
        </p:spPr>
        <p:txBody>
          <a:bodyPr>
            <a:noAutofit/>
          </a:bodyPr>
          <a:lstStyle/>
          <a:p>
            <a:pPr marL="457200" indent="-457200">
              <a:lnSpc>
                <a:spcPct val="100000"/>
              </a:lnSpc>
              <a:buFont typeface="+mj-lt"/>
              <a:buAutoNum type="arabicPeriod"/>
            </a:pPr>
            <a:r>
              <a:rPr lang="en-US" altLang="zh-TW" sz="1600" b="1" dirty="0">
                <a:solidFill>
                  <a:schemeClr val="accent2"/>
                </a:solidFill>
              </a:rPr>
              <a:t>Initial Evaluation</a:t>
            </a:r>
          </a:p>
          <a:p>
            <a:pPr lvl="1">
              <a:lnSpc>
                <a:spcPct val="100000"/>
              </a:lnSpc>
            </a:pPr>
            <a:r>
              <a:rPr lang="en-US" altLang="zh-TW" sz="1600" dirty="0"/>
              <a:t>Evaluate RFF (request for financing) and business plan</a:t>
            </a:r>
          </a:p>
          <a:p>
            <a:pPr lvl="1">
              <a:lnSpc>
                <a:spcPct val="100000"/>
              </a:lnSpc>
            </a:pPr>
            <a:r>
              <a:rPr lang="en-US" altLang="zh-TW" sz="1600" dirty="0"/>
              <a:t>Very high rejection rate</a:t>
            </a:r>
          </a:p>
          <a:p>
            <a:pPr marL="457200" indent="-457200">
              <a:lnSpc>
                <a:spcPct val="100000"/>
              </a:lnSpc>
              <a:buFont typeface="+mj-lt"/>
              <a:buAutoNum type="arabicPeriod"/>
            </a:pPr>
            <a:r>
              <a:rPr lang="en-US" altLang="zh-TW" sz="1600" b="1" dirty="0">
                <a:solidFill>
                  <a:schemeClr val="accent2"/>
                </a:solidFill>
              </a:rPr>
              <a:t>Initial Negotiation</a:t>
            </a:r>
          </a:p>
          <a:p>
            <a:pPr lvl="1">
              <a:lnSpc>
                <a:spcPct val="100000"/>
              </a:lnSpc>
            </a:pPr>
            <a:r>
              <a:rPr lang="en-US" altLang="zh-TW" sz="1600" dirty="0"/>
              <a:t>Discuss and negotiate general terms and structure of investment with entrepreneur/company before submission to investment committee for approval</a:t>
            </a:r>
          </a:p>
          <a:p>
            <a:pPr marL="457200" indent="-457200">
              <a:lnSpc>
                <a:spcPct val="100000"/>
              </a:lnSpc>
              <a:buFont typeface="+mj-lt"/>
              <a:buAutoNum type="arabicPeriod"/>
            </a:pPr>
            <a:r>
              <a:rPr lang="en-US" altLang="zh-TW" sz="1600" b="1" dirty="0">
                <a:solidFill>
                  <a:schemeClr val="accent2"/>
                </a:solidFill>
              </a:rPr>
              <a:t>Due Diligence</a:t>
            </a:r>
          </a:p>
          <a:p>
            <a:pPr lvl="1">
              <a:lnSpc>
                <a:spcPct val="100000"/>
              </a:lnSpc>
            </a:pPr>
            <a:r>
              <a:rPr lang="en-US" altLang="zh-TW" sz="1600" dirty="0"/>
              <a:t>Sign Memorandum of Understanding (MOU)</a:t>
            </a:r>
          </a:p>
          <a:p>
            <a:pPr lvl="1">
              <a:lnSpc>
                <a:spcPct val="100000"/>
              </a:lnSpc>
            </a:pPr>
            <a:r>
              <a:rPr lang="en-US" altLang="zh-TW" sz="1600" dirty="0"/>
              <a:t>Independent investigation of information</a:t>
            </a:r>
          </a:p>
          <a:p>
            <a:pPr marL="457200" indent="-457200">
              <a:lnSpc>
                <a:spcPct val="100000"/>
              </a:lnSpc>
              <a:buFont typeface="+mj-lt"/>
              <a:buAutoNum type="arabicPeriod"/>
            </a:pPr>
            <a:r>
              <a:rPr lang="en-US" altLang="zh-TW" sz="1600" b="1" dirty="0">
                <a:solidFill>
                  <a:schemeClr val="accent2"/>
                </a:solidFill>
              </a:rPr>
              <a:t>Final Negotiation and Completion</a:t>
            </a:r>
          </a:p>
          <a:p>
            <a:pPr lvl="1">
              <a:lnSpc>
                <a:spcPct val="100000"/>
              </a:lnSpc>
            </a:pPr>
            <a:r>
              <a:rPr lang="en-US" altLang="zh-TW" sz="1600" dirty="0"/>
              <a:t>Key points include price, structure and role of the VC investor</a:t>
            </a:r>
          </a:p>
          <a:p>
            <a:pPr lvl="1">
              <a:lnSpc>
                <a:spcPct val="100000"/>
              </a:lnSpc>
            </a:pPr>
            <a:r>
              <a:rPr lang="en-US" altLang="zh-TW" sz="1600" dirty="0"/>
              <a:t>Legal documentation to be signed</a:t>
            </a:r>
          </a:p>
          <a:p>
            <a:pPr marL="457200" indent="-457200">
              <a:lnSpc>
                <a:spcPct val="100000"/>
              </a:lnSpc>
              <a:buFont typeface="+mj-lt"/>
              <a:buAutoNum type="arabicPeriod"/>
            </a:pPr>
            <a:r>
              <a:rPr lang="en-US" altLang="zh-TW" sz="1600" b="1" dirty="0">
                <a:solidFill>
                  <a:schemeClr val="accent2"/>
                </a:solidFill>
              </a:rPr>
              <a:t>Monitoring</a:t>
            </a:r>
          </a:p>
          <a:p>
            <a:pPr marL="457200" indent="-457200">
              <a:lnSpc>
                <a:spcPct val="100000"/>
              </a:lnSpc>
              <a:buFont typeface="+mj-lt"/>
              <a:buAutoNum type="arabicPeriod"/>
            </a:pPr>
            <a:r>
              <a:rPr lang="en-US" altLang="zh-TW" sz="1600" b="1" dirty="0">
                <a:solidFill>
                  <a:schemeClr val="accent2"/>
                </a:solidFill>
              </a:rPr>
              <a:t>Exit</a:t>
            </a:r>
          </a:p>
          <a:p>
            <a:pPr lvl="1">
              <a:lnSpc>
                <a:spcPct val="100000"/>
              </a:lnSpc>
            </a:pPr>
            <a:r>
              <a:rPr lang="en-US" altLang="zh-TW" sz="1600" dirty="0"/>
              <a:t>Generally 3-5 years after initial investment by IPO or to strategic partner</a:t>
            </a:r>
          </a:p>
        </p:txBody>
      </p:sp>
      <p:sp>
        <p:nvSpPr>
          <p:cNvPr id="63494" name="Slide Number Placeholder 5"/>
          <p:cNvSpPr>
            <a:spLocks noGrp="1"/>
          </p:cNvSpPr>
          <p:nvPr>
            <p:ph type="sldNum" sz="quarter" idx="10"/>
          </p:nvPr>
        </p:nvSpPr>
        <p:spPr>
          <a:noFill/>
        </p:spPr>
        <p:txBody>
          <a:bodyPr vert="horz" wrap="square" lIns="91440" tIns="45720" rIns="91440" bIns="45720" numCol="1" anchor="ctr" anchorCtr="0" compatLnSpc="1">
            <a:prstTxWarp prst="textNoShape">
              <a:avLst/>
            </a:prstTxWarp>
          </a:bodyPr>
          <a:lstStyle/>
          <a:p>
            <a:fld id="{BF2C2EFC-640A-43CE-A85F-328C9B5FC625}" type="slidenum">
              <a:rPr lang="en-US" altLang="en-US" sz="1400">
                <a:latin typeface="+mn-lt"/>
              </a:rPr>
              <a:pPr/>
              <a:t>32</a:t>
            </a:fld>
            <a:endParaRPr lang="en-US" altLang="en-US" sz="1400">
              <a:latin typeface="+mn-lt"/>
            </a:endParaRPr>
          </a:p>
        </p:txBody>
      </p:sp>
      <p:sp>
        <p:nvSpPr>
          <p:cNvPr id="96260" name="Text Box 4"/>
          <p:cNvSpPr txBox="1">
            <a:spLocks noChangeArrowheads="1"/>
          </p:cNvSpPr>
          <p:nvPr/>
        </p:nvSpPr>
        <p:spPr bwMode="auto">
          <a:xfrm>
            <a:off x="0" y="5867400"/>
            <a:ext cx="5638800" cy="307777"/>
          </a:xfrm>
          <a:prstGeom prst="rect">
            <a:avLst/>
          </a:prstGeom>
          <a:noFill/>
          <a:ln w="9525">
            <a:noFill/>
            <a:miter lim="800000"/>
            <a:headEnd/>
            <a:tailEnd/>
          </a:ln>
        </p:spPr>
        <p:txBody>
          <a:bodyPr>
            <a:spAutoFit/>
          </a:bodyPr>
          <a:lstStyle>
            <a:defPPr>
              <a:defRPr lang="en-US"/>
            </a:defPPr>
            <a:lvl1pPr>
              <a:spcBef>
                <a:spcPct val="50000"/>
              </a:spcBef>
              <a:defRPr sz="1400" i="1">
                <a:latin typeface="+mn-lt"/>
                <a:ea typeface="PMingLiU" pitchFamily="18" charset="-120"/>
              </a:defRPr>
            </a:lvl1pPr>
          </a:lstStyle>
          <a:p>
            <a:r>
              <a:rPr lang="en-US" altLang="zh-TW"/>
              <a:t>Source: HKVCA </a:t>
            </a:r>
            <a:r>
              <a:rPr lang="en-US" altLang="zh-TW">
                <a:hlinkClick r:id="rId3"/>
              </a:rPr>
              <a:t>http://www.hkvca.com.hk/2004/m2-set.htm</a:t>
            </a:r>
            <a:r>
              <a:rPr lang="en-US" altLang="zh-TW"/>
              <a:t> </a:t>
            </a:r>
          </a:p>
        </p:txBody>
      </p:sp>
      <p:sp>
        <p:nvSpPr>
          <p:cNvPr id="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Private Equity and Venture Capital</a:t>
            </a:r>
          </a:p>
        </p:txBody>
      </p:sp>
    </p:spTree>
    <p:extLst>
      <p:ext uri="{BB962C8B-B14F-4D97-AF65-F5344CB8AC3E}">
        <p14:creationId xmlns:p14="http://schemas.microsoft.com/office/powerpoint/2010/main" val="261310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2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62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625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62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625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625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6259">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259">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6259">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6259">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6259">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625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TW" dirty="0"/>
              <a:t>The VC pipeline</a:t>
            </a:r>
            <a:endParaRPr lang="zh-TW" altLang="en-US" dirty="0"/>
          </a:p>
        </p:txBody>
      </p:sp>
      <p:graphicFrame>
        <p:nvGraphicFramePr>
          <p:cNvPr id="6" name="Content Placeholder 5"/>
          <p:cNvGraphicFramePr>
            <a:graphicFrameLocks noGrp="1"/>
          </p:cNvGraphicFramePr>
          <p:nvPr>
            <p:ph idx="1"/>
          </p:nvPr>
        </p:nvGraphicFramePr>
        <p:xfrm>
          <a:off x="457200" y="1371600"/>
          <a:ext cx="8229600" cy="4754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Bent Arrow 6"/>
          <p:cNvSpPr/>
          <p:nvPr/>
        </p:nvSpPr>
        <p:spPr>
          <a:xfrm>
            <a:off x="457200" y="1143000"/>
            <a:ext cx="3505200" cy="4953000"/>
          </a:xfrm>
          <a:prstGeom prst="ben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8" name="TextBox 7"/>
          <p:cNvSpPr txBox="1"/>
          <p:nvPr/>
        </p:nvSpPr>
        <p:spPr>
          <a:xfrm>
            <a:off x="1447800" y="1545848"/>
            <a:ext cx="2514600" cy="892552"/>
          </a:xfrm>
          <a:prstGeom prst="rect">
            <a:avLst/>
          </a:prstGeom>
          <a:noFill/>
        </p:spPr>
        <p:txBody>
          <a:bodyPr wrap="square" rtlCol="0">
            <a:spAutoFit/>
          </a:bodyPr>
          <a:lstStyle/>
          <a:p>
            <a:r>
              <a:rPr lang="en-US" altLang="zh-TW" sz="2800" b="1" dirty="0">
                <a:solidFill>
                  <a:srgbClr val="FFFF00"/>
                </a:solidFill>
              </a:rPr>
              <a:t>1%</a:t>
            </a:r>
            <a:r>
              <a:rPr lang="en-US" altLang="zh-TW" sz="2800" dirty="0">
                <a:solidFill>
                  <a:srgbClr val="FFFF00"/>
                </a:solidFill>
              </a:rPr>
              <a:t> </a:t>
            </a:r>
            <a:r>
              <a:rPr lang="en-US" altLang="zh-TW" sz="2400" dirty="0">
                <a:solidFill>
                  <a:srgbClr val="FFFF00"/>
                </a:solidFill>
              </a:rPr>
              <a:t>investment rate</a:t>
            </a:r>
            <a:endParaRPr lang="zh-TW" altLang="en-US" sz="2400" dirty="0">
              <a:solidFill>
                <a:srgbClr val="FFFF00"/>
              </a:solidFill>
            </a:endParaRPr>
          </a:p>
        </p:txBody>
      </p:sp>
      <p:sp>
        <p:nvSpPr>
          <p:cNvPr id="9"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Private Equity and Venture Capital</a:t>
            </a:r>
          </a:p>
        </p:txBody>
      </p:sp>
      <p:sp>
        <p:nvSpPr>
          <p:cNvPr id="10" name="Slide Number Placeholder 5"/>
          <p:cNvSpPr>
            <a:spLocks noGrp="1"/>
          </p:cNvSpPr>
          <p:nvPr>
            <p:ph type="sldNum" sz="quarter" idx="10"/>
          </p:nvPr>
        </p:nvSpPr>
        <p:spPr>
          <a:xfrm>
            <a:off x="8239125" y="6586538"/>
            <a:ext cx="919163" cy="293687"/>
          </a:xfrm>
          <a:noFill/>
        </p:spPr>
        <p:txBody>
          <a:bodyPr vert="horz" wrap="square" lIns="91440" tIns="45720" rIns="91440" bIns="45720" numCol="1" anchor="ctr" anchorCtr="0" compatLnSpc="1">
            <a:prstTxWarp prst="textNoShape">
              <a:avLst/>
            </a:prstTxWarp>
          </a:bodyPr>
          <a:lstStyle/>
          <a:p>
            <a:fld id="{BF2C2EFC-640A-43CE-A85F-328C9B5FC625}" type="slidenum">
              <a:rPr lang="en-US" altLang="en-US" sz="1400">
                <a:latin typeface="+mn-lt"/>
              </a:rPr>
              <a:pPr/>
              <a:t>33</a:t>
            </a:fld>
            <a:endParaRPr lang="en-US" altLang="en-US" sz="1400" dirty="0">
              <a:latin typeface="+mn-lt"/>
            </a:endParaRPr>
          </a:p>
        </p:txBody>
      </p:sp>
    </p:spTree>
    <p:extLst>
      <p:ext uri="{BB962C8B-B14F-4D97-AF65-F5344CB8AC3E}">
        <p14:creationId xmlns:p14="http://schemas.microsoft.com/office/powerpoint/2010/main" val="3099128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s://gallery.mailchimp.com/0c60818e26ecdbe423a10ad2f/images/569b39b6-15ef-4c2a-845d-6b0dc9d9306c.png">
            <a:hlinkClick r:id="rId3" tooltip="This external link will open in a new window"/>
          </p:cNvPr>
          <p:cNvPicPr>
            <a:picLocks noGrp="1" noChangeAspect="1" noChangeArrowheads="1"/>
          </p:cNvPicPr>
          <p:nvPr>
            <p:ph idx="1"/>
          </p:nvPr>
        </p:nvPicPr>
        <p:blipFill>
          <a:blip r:embed="rId4" cstate="print"/>
          <a:srcRect/>
          <a:stretch>
            <a:fillRect/>
          </a:stretch>
        </p:blipFill>
        <p:spPr bwMode="auto">
          <a:xfrm>
            <a:off x="179871" y="0"/>
            <a:ext cx="6449529" cy="6858000"/>
          </a:xfrm>
          <a:prstGeom prst="rect">
            <a:avLst/>
          </a:prstGeom>
          <a:noFill/>
        </p:spPr>
      </p:pic>
      <p:sp>
        <p:nvSpPr>
          <p:cNvPr id="9" name="Title 3"/>
          <p:cNvSpPr txBox="1">
            <a:spLocks/>
          </p:cNvSpPr>
          <p:nvPr/>
        </p:nvSpPr>
        <p:spPr>
          <a:xfrm>
            <a:off x="4953000" y="1143000"/>
            <a:ext cx="3962400" cy="1447800"/>
          </a:xfrm>
          <a:prstGeom prst="rect">
            <a:avLst/>
          </a:prstGeom>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TW" sz="4400" b="0" i="0" u="none" strike="noStrike" kern="1200" cap="none" spc="0" normalizeH="0" baseline="0" noProof="0" dirty="0">
                <a:ln>
                  <a:noFill/>
                </a:ln>
                <a:solidFill>
                  <a:schemeClr val="tx1"/>
                </a:solidFill>
                <a:effectLst/>
                <a:uLnTx/>
                <a:uFillTx/>
                <a:latin typeface="+mj-lt"/>
                <a:ea typeface="+mj-ea"/>
                <a:cs typeface="+mj-cs"/>
              </a:rPr>
              <a:t>Top 20 reasons why start-ups fail</a:t>
            </a:r>
            <a:endParaRPr kumimoji="0" lang="zh-TW"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TextBox 9"/>
          <p:cNvSpPr txBox="1"/>
          <p:nvPr/>
        </p:nvSpPr>
        <p:spPr>
          <a:xfrm>
            <a:off x="1371600" y="6550223"/>
            <a:ext cx="2895600" cy="307777"/>
          </a:xfrm>
          <a:prstGeom prst="rect">
            <a:avLst/>
          </a:prstGeom>
          <a:noFill/>
        </p:spPr>
        <p:txBody>
          <a:bodyPr wrap="square" rtlCol="0">
            <a:spAutoFit/>
          </a:bodyPr>
          <a:lstStyle/>
          <a:p>
            <a:r>
              <a:rPr lang="en-US" altLang="zh-TW" sz="1400" i="1" dirty="0"/>
              <a:t>December 2015</a:t>
            </a:r>
            <a:endParaRPr lang="zh-TW" altLang="en-US" sz="1400" i="1" dirty="0"/>
          </a:p>
        </p:txBody>
      </p:sp>
      <p:sp>
        <p:nvSpPr>
          <p:cNvPr id="5" name="Slide Number Placeholder 5"/>
          <p:cNvSpPr>
            <a:spLocks noGrp="1"/>
          </p:cNvSpPr>
          <p:nvPr>
            <p:ph type="sldNum" sz="quarter" idx="10"/>
          </p:nvPr>
        </p:nvSpPr>
        <p:spPr>
          <a:xfrm>
            <a:off x="8239125" y="6586538"/>
            <a:ext cx="919163" cy="293687"/>
          </a:xfrm>
          <a:noFill/>
        </p:spPr>
        <p:txBody>
          <a:bodyPr vert="horz" wrap="square" lIns="91440" tIns="45720" rIns="91440" bIns="45720" numCol="1" anchor="ctr" anchorCtr="0" compatLnSpc="1">
            <a:prstTxWarp prst="textNoShape">
              <a:avLst/>
            </a:prstTxWarp>
          </a:bodyPr>
          <a:lstStyle/>
          <a:p>
            <a:fld id="{BF2C2EFC-640A-43CE-A85F-328C9B5FC625}" type="slidenum">
              <a:rPr lang="en-US" altLang="en-US" sz="1400">
                <a:latin typeface="+mn-lt"/>
              </a:rPr>
              <a:pPr/>
              <a:t>34</a:t>
            </a:fld>
            <a:endParaRPr lang="en-US" altLang="en-US" sz="1400" dirty="0">
              <a:latin typeface="+mn-lt"/>
            </a:endParaRPr>
          </a:p>
        </p:txBody>
      </p:sp>
    </p:spTree>
    <p:extLst>
      <p:ext uri="{BB962C8B-B14F-4D97-AF65-F5344CB8AC3E}">
        <p14:creationId xmlns:p14="http://schemas.microsoft.com/office/powerpoint/2010/main" val="1585510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Life Cycle of a PE Fund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1242669"/>
            <a:ext cx="7052578" cy="4691408"/>
          </a:xfrm>
          <a:prstGeom prst="rect">
            <a:avLst/>
          </a:prstGeom>
        </p:spPr>
      </p:pic>
      <p:sp>
        <p:nvSpPr>
          <p:cNvPr id="5" name="TextBox 4"/>
          <p:cNvSpPr txBox="1"/>
          <p:nvPr/>
        </p:nvSpPr>
        <p:spPr>
          <a:xfrm>
            <a:off x="1600200" y="1371600"/>
            <a:ext cx="6781800" cy="461665"/>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5400000" scaled="0"/>
          </a:gradFill>
        </p:spPr>
        <p:txBody>
          <a:bodyPr wrap="square" rtlCol="0">
            <a:spAutoFit/>
          </a:bodyPr>
          <a:lstStyle/>
          <a:p>
            <a:r>
              <a:rPr lang="en-US" b="1" dirty="0"/>
              <a:t>Integration : Private Equity Process of </a:t>
            </a:r>
            <a:r>
              <a:rPr lang="en-US" sz="2400" b="1" dirty="0">
                <a:solidFill>
                  <a:srgbClr val="FFFF00"/>
                </a:solidFill>
              </a:rPr>
              <a:t>Value Creators</a:t>
            </a:r>
          </a:p>
        </p:txBody>
      </p:sp>
      <p:sp>
        <p:nvSpPr>
          <p:cNvPr id="6" name="投影片編號版面配置區 3"/>
          <p:cNvSpPr>
            <a:spLocks noGrp="1"/>
          </p:cNvSpPr>
          <p:nvPr>
            <p:ph type="sldNum" sz="quarter" idx="10"/>
          </p:nvPr>
        </p:nvSpPr>
        <p:spPr>
          <a:xfrm>
            <a:off x="370157" y="6440489"/>
            <a:ext cx="1053611" cy="193675"/>
          </a:xfrm>
        </p:spPr>
        <p:txBody>
          <a:bodyPr/>
          <a:lstStyle/>
          <a:p>
            <a:pPr>
              <a:defRPr/>
            </a:pPr>
            <a:r>
              <a:rPr lang="en-GB" dirty="0"/>
              <a:t>Page </a:t>
            </a:r>
            <a:fld id="{A07A30F5-6E17-4FE2-B40A-6869A73D0F30}" type="slidenum">
              <a:rPr lang="en-GB" smtClean="0"/>
              <a:pPr>
                <a:defRPr/>
              </a:pPr>
              <a:t>35</a:t>
            </a:fld>
            <a:endParaRPr lang="en-GB" dirty="0"/>
          </a:p>
        </p:txBody>
      </p:sp>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Private Equity and Venture Capital</a:t>
            </a:r>
          </a:p>
        </p:txBody>
      </p:sp>
      <p:sp>
        <p:nvSpPr>
          <p:cNvPr id="9" name="Slide Number Placeholder 5"/>
          <p:cNvSpPr txBox="1">
            <a:spLocks/>
          </p:cNvSpPr>
          <p:nvPr/>
        </p:nvSpPr>
        <p:spPr>
          <a:xfrm>
            <a:off x="8239125" y="6586538"/>
            <a:ext cx="919163" cy="293687"/>
          </a:xfrm>
          <a:prstGeom prst="rect">
            <a:avLst/>
          </a:prstGeom>
          <a:noFill/>
        </p:spPr>
        <p:txBody>
          <a:bodyPr vert="horz" wrap="square" lIns="91440" tIns="45720" rIns="91440" bIns="45720" numCol="1" anchor="ctr"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defRPr/>
            </a:pPr>
            <a:fld id="{BF2C2EFC-640A-43CE-A85F-328C9B5FC625}" type="slidenum">
              <a:rPr kumimoji="0" lang="en-US" altLang="en-US" sz="1400" b="1" i="0" u="none" strike="noStrike" kern="1200" cap="none" spc="0" normalizeH="0" baseline="0" noProof="0" smtClean="0">
                <a:ln>
                  <a:noFill/>
                </a:ln>
                <a:solidFill>
                  <a:srgbClr val="002060"/>
                </a:solidFill>
                <a:effectLst/>
                <a:uLnTx/>
                <a:uFillTx/>
                <a:latin typeface="+mn-lt"/>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35</a:t>
            </a:fld>
            <a:endParaRPr kumimoji="0" lang="en-US" altLang="en-US" sz="1400" b="1" i="0" u="none" strike="noStrike" kern="1200" cap="none" spc="0" normalizeH="0" baseline="0" noProof="0" dirty="0">
              <a:ln>
                <a:noFill/>
              </a:ln>
              <a:solidFill>
                <a:srgbClr val="002060"/>
              </a:solidFill>
              <a:effectLst/>
              <a:uLnTx/>
              <a:uFillTx/>
              <a:latin typeface="+mn-lt"/>
              <a:ea typeface="+mn-ea"/>
              <a:cs typeface="+mn-cs"/>
            </a:endParaRPr>
          </a:p>
        </p:txBody>
      </p:sp>
      <p:sp>
        <p:nvSpPr>
          <p:cNvPr id="10" name="TextBox 9"/>
          <p:cNvSpPr txBox="1"/>
          <p:nvPr/>
        </p:nvSpPr>
        <p:spPr>
          <a:xfrm>
            <a:off x="0" y="5867400"/>
            <a:ext cx="1676400" cy="304800"/>
          </a:xfrm>
          <a:prstGeom prst="rect">
            <a:avLst/>
          </a:prstGeom>
          <a:noFill/>
        </p:spPr>
        <p:txBody>
          <a:bodyPr vert="horz" wrap="square" lIns="91440" tIns="45720" rIns="91440" bIns="45720" rtlCol="0" anchor="ctr">
            <a:norm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altLang="zh-TW" sz="1400" b="0" i="1" u="none" strike="noStrike" kern="1200" cap="none" spc="0" normalizeH="0" baseline="0" noProof="0" dirty="0">
                <a:ln>
                  <a:noFill/>
                </a:ln>
                <a:solidFill>
                  <a:schemeClr val="tx1"/>
                </a:solidFill>
                <a:effectLst/>
                <a:uLnTx/>
                <a:uFillTx/>
                <a:latin typeface="+mj-lt"/>
                <a:ea typeface="+mj-ea"/>
                <a:cs typeface="+mj-cs"/>
              </a:rPr>
              <a:t>Source: HKPEFA</a:t>
            </a:r>
            <a:endParaRPr kumimoji="0" lang="zh-TW" altLang="en-US" sz="1400" b="0" i="1"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2750310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zh-TW" dirty="0"/>
              <a:t>Current Issues in PE and VC</a:t>
            </a:r>
          </a:p>
        </p:txBody>
      </p:sp>
      <p:sp>
        <p:nvSpPr>
          <p:cNvPr id="117763" name="Rectangle 3"/>
          <p:cNvSpPr>
            <a:spLocks noGrp="1" noChangeArrowheads="1"/>
          </p:cNvSpPr>
          <p:nvPr>
            <p:ph idx="1"/>
          </p:nvPr>
        </p:nvSpPr>
        <p:spPr/>
        <p:txBody>
          <a:bodyPr>
            <a:normAutofit lnSpcReduction="10000"/>
          </a:bodyPr>
          <a:lstStyle/>
          <a:p>
            <a:r>
              <a:rPr lang="en-US" altLang="zh-TW" dirty="0"/>
              <a:t>A very public debate: “locusts” or public benefactors? Video: Other People’s Money   </a:t>
            </a:r>
            <a:r>
              <a:rPr lang="en-US" altLang="zh-TW" dirty="0">
                <a:hlinkClick r:id="rId2"/>
              </a:rPr>
              <a:t>https://www.youtube.com/watch?v=xJRhrow3Jws</a:t>
            </a:r>
            <a:endParaRPr lang="en-US" altLang="zh-TW" dirty="0"/>
          </a:p>
          <a:p>
            <a:r>
              <a:rPr lang="en-US" altLang="zh-TW" dirty="0"/>
              <a:t>Performance and fee structure</a:t>
            </a:r>
          </a:p>
          <a:p>
            <a:r>
              <a:rPr lang="en-US" altLang="zh-TW" dirty="0"/>
              <a:t>Disclosure and corporate governance issues</a:t>
            </a:r>
          </a:p>
          <a:p>
            <a:r>
              <a:rPr lang="en-US" altLang="zh-TW" dirty="0"/>
              <a:t>Growing participation of unsophisticated investors in PE (indirectly through pension funds and mutual funds)</a:t>
            </a:r>
          </a:p>
          <a:p>
            <a:r>
              <a:rPr lang="en-US" altLang="zh-TW" dirty="0"/>
              <a:t>Competition from corporate (CVC) and family offices</a:t>
            </a:r>
          </a:p>
          <a:p>
            <a:r>
              <a:rPr lang="en-US" altLang="zh-TW" dirty="0"/>
              <a:t>The shrinking IPO</a:t>
            </a:r>
          </a:p>
          <a:p>
            <a:r>
              <a:rPr lang="en-US" altLang="zh-TW" dirty="0"/>
              <a:t>Large amounts of dry powder =&gt; capacity to invest? Impact on valuations</a:t>
            </a:r>
          </a:p>
        </p:txBody>
      </p:sp>
      <p:sp>
        <p:nvSpPr>
          <p:cNvPr id="76806" name="Slide Number Placeholder 5"/>
          <p:cNvSpPr>
            <a:spLocks noGrp="1"/>
          </p:cNvSpPr>
          <p:nvPr>
            <p:ph type="sldNum" sz="quarter" idx="10"/>
          </p:nvPr>
        </p:nvSpPr>
        <p:spPr>
          <a:noFill/>
        </p:spPr>
        <p:txBody>
          <a:bodyPr vert="horz" wrap="square" lIns="91440" tIns="45720" rIns="91440" bIns="45720" numCol="1" anchor="ctr" anchorCtr="0" compatLnSpc="1">
            <a:prstTxWarp prst="textNoShape">
              <a:avLst/>
            </a:prstTxWarp>
          </a:bodyPr>
          <a:lstStyle/>
          <a:p>
            <a:fld id="{B8388256-9EC5-4943-9366-0F77B48FF69B}" type="slidenum">
              <a:rPr lang="en-US" altLang="en-US" sz="1400">
                <a:latin typeface="+mn-lt"/>
              </a:rPr>
              <a:pPr/>
              <a:t>36</a:t>
            </a:fld>
            <a:endParaRPr lang="en-US" altLang="en-US" sz="1400">
              <a:latin typeface="+mn-lt"/>
            </a:endParaRPr>
          </a:p>
        </p:txBody>
      </p:sp>
      <p:sp>
        <p:nvSpPr>
          <p:cNvPr id="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Private Equity and Venture Capital</a:t>
            </a:r>
          </a:p>
        </p:txBody>
      </p:sp>
    </p:spTree>
    <p:extLst>
      <p:ext uri="{BB962C8B-B14F-4D97-AF65-F5344CB8AC3E}">
        <p14:creationId xmlns:p14="http://schemas.microsoft.com/office/powerpoint/2010/main" val="41466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7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7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77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77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77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7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43439-8F14-4BFD-AAB3-907984B22A3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FFA033B-A028-46B8-A49A-CE861C328451}"/>
              </a:ext>
            </a:extLst>
          </p:cNvPr>
          <p:cNvSpPr>
            <a:spLocks noGrp="1"/>
          </p:cNvSpPr>
          <p:nvPr>
            <p:ph idx="1"/>
          </p:nvPr>
        </p:nvSpPr>
        <p:spPr/>
        <p:txBody>
          <a:bodyPr/>
          <a:lstStyle/>
          <a:p>
            <a:r>
              <a:rPr lang="en-US" dirty="0" smtClean="0"/>
              <a:t>PE’s J-curve</a:t>
            </a:r>
            <a:endParaRPr lang="en-US" dirty="0"/>
          </a:p>
          <a:p>
            <a:r>
              <a:rPr lang="en-US" dirty="0" smtClean="0"/>
              <a:t>PE/VC Investment </a:t>
            </a:r>
            <a:r>
              <a:rPr lang="en-US" dirty="0"/>
              <a:t>process</a:t>
            </a:r>
          </a:p>
          <a:p>
            <a:r>
              <a:rPr lang="en-US" dirty="0" smtClean="0"/>
              <a:t>Life Cycle of funds</a:t>
            </a:r>
            <a:endParaRPr lang="en-US" dirty="0"/>
          </a:p>
          <a:p>
            <a:r>
              <a:rPr lang="en-US" dirty="0" smtClean="0"/>
              <a:t>Performance</a:t>
            </a:r>
            <a:endParaRPr lang="en-US" dirty="0"/>
          </a:p>
          <a:p>
            <a:r>
              <a:rPr lang="en-US" dirty="0" smtClean="0"/>
              <a:t>CVC</a:t>
            </a:r>
            <a:endParaRPr lang="en-US" dirty="0"/>
          </a:p>
          <a:p>
            <a:endParaRPr lang="en-US" dirty="0"/>
          </a:p>
        </p:txBody>
      </p:sp>
      <p:sp>
        <p:nvSpPr>
          <p:cNvPr id="4" name="Slide Number Placeholder 3">
            <a:extLst>
              <a:ext uri="{FF2B5EF4-FFF2-40B4-BE49-F238E27FC236}">
                <a16:creationId xmlns:a16="http://schemas.microsoft.com/office/drawing/2014/main" id="{C78BF203-BB4E-420D-8125-93E57E7CFAB5}"/>
              </a:ext>
            </a:extLst>
          </p:cNvPr>
          <p:cNvSpPr>
            <a:spLocks noGrp="1"/>
          </p:cNvSpPr>
          <p:nvPr>
            <p:ph type="sldNum" sz="quarter" idx="10"/>
          </p:nvPr>
        </p:nvSpPr>
        <p:spPr/>
        <p:txBody>
          <a:bodyPr/>
          <a:lstStyle/>
          <a:p>
            <a:pPr>
              <a:defRPr/>
            </a:pPr>
            <a:fld id="{84C4389F-C8D5-42D8-BCAE-FBCFA453FE6F}" type="slidenum">
              <a:rPr lang="en-US" altLang="en-US" smtClean="0"/>
              <a:pPr>
                <a:defRPr/>
              </a:pPr>
              <a:t>37</a:t>
            </a:fld>
            <a:endParaRPr lang="en-US" altLang="en-US"/>
          </a:p>
        </p:txBody>
      </p:sp>
      <p:sp>
        <p:nvSpPr>
          <p:cNvPr id="5" name="Footer Placeholder 4">
            <a:extLst>
              <a:ext uri="{FF2B5EF4-FFF2-40B4-BE49-F238E27FC236}">
                <a16:creationId xmlns:a16="http://schemas.microsoft.com/office/drawing/2014/main" id="{2E74DCB5-E1DC-4BAE-9001-181443581311}"/>
              </a:ext>
            </a:extLst>
          </p:cNvPr>
          <p:cNvSpPr>
            <a:spLocks noGrp="1"/>
          </p:cNvSpPr>
          <p:nvPr>
            <p:ph type="ftr" sz="quarter" idx="11"/>
          </p:nvPr>
        </p:nvSpPr>
        <p:spPr/>
        <p:txBody>
          <a:bodyPr/>
          <a:lstStyle/>
          <a:p>
            <a:pPr>
              <a:defRPr/>
            </a:pPr>
            <a:r>
              <a:rPr lang="en-US" altLang="en-US" dirty="0"/>
              <a:t>Summary </a:t>
            </a:r>
          </a:p>
        </p:txBody>
      </p:sp>
    </p:spTree>
    <p:extLst>
      <p:ext uri="{BB962C8B-B14F-4D97-AF65-F5344CB8AC3E}">
        <p14:creationId xmlns:p14="http://schemas.microsoft.com/office/powerpoint/2010/main" val="3534538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Test Your Understanding</a:t>
            </a:r>
            <a:endParaRPr lang="zh-TW" altLang="en-US" dirty="0"/>
          </a:p>
        </p:txBody>
      </p:sp>
      <p:sp>
        <p:nvSpPr>
          <p:cNvPr id="3" name="Content Placeholder 2"/>
          <p:cNvSpPr>
            <a:spLocks noGrp="1"/>
          </p:cNvSpPr>
          <p:nvPr>
            <p:ph sz="half" idx="1"/>
          </p:nvPr>
        </p:nvSpPr>
        <p:spPr/>
        <p:txBody>
          <a:bodyPr/>
          <a:lstStyle/>
          <a:p>
            <a:pPr lvl="0">
              <a:lnSpc>
                <a:spcPct val="100000"/>
              </a:lnSpc>
            </a:pPr>
            <a:r>
              <a:rPr lang="en-US" altLang="zh-TW" dirty="0"/>
              <a:t>Your friend, who is in his final year of engineering studies at HKUST, has discovered a way of making </a:t>
            </a:r>
            <a:r>
              <a:rPr lang="en-US" altLang="zh-TW" dirty="0" err="1"/>
              <a:t>tele</a:t>
            </a:r>
            <a:r>
              <a:rPr lang="en-US" altLang="zh-TW" dirty="0"/>
              <a:t>-transportation work. He is now looking to build a prototype of his machine, and asks for your guidance in seeking funding to start his new business. Which type of financial institution would you recommend he try?</a:t>
            </a:r>
            <a:endParaRPr lang="zh-TW" altLang="zh-TW" dirty="0"/>
          </a:p>
          <a:p>
            <a:pPr lvl="1">
              <a:lnSpc>
                <a:spcPct val="100000"/>
              </a:lnSpc>
            </a:pPr>
            <a:r>
              <a:rPr lang="en-US" altLang="zh-TW" dirty="0"/>
              <a:t>A commercial bank</a:t>
            </a:r>
            <a:endParaRPr lang="zh-TW" altLang="zh-TW" dirty="0"/>
          </a:p>
          <a:p>
            <a:pPr lvl="1">
              <a:lnSpc>
                <a:spcPct val="100000"/>
              </a:lnSpc>
            </a:pPr>
            <a:r>
              <a:rPr lang="en-US" altLang="zh-TW" dirty="0"/>
              <a:t>A hedge fund</a:t>
            </a:r>
            <a:endParaRPr lang="zh-TW" altLang="zh-TW" dirty="0"/>
          </a:p>
          <a:p>
            <a:pPr lvl="1">
              <a:lnSpc>
                <a:spcPct val="100000"/>
              </a:lnSpc>
            </a:pPr>
            <a:r>
              <a:rPr lang="en-US" altLang="zh-TW" dirty="0"/>
              <a:t>A seed (venture capital) fund</a:t>
            </a:r>
            <a:endParaRPr lang="zh-TW" altLang="zh-TW" dirty="0"/>
          </a:p>
          <a:p>
            <a:pPr lvl="1">
              <a:lnSpc>
                <a:spcPct val="100000"/>
              </a:lnSpc>
            </a:pPr>
            <a:r>
              <a:rPr lang="en-US" altLang="zh-TW" dirty="0"/>
              <a:t>A mutual fund</a:t>
            </a:r>
            <a:endParaRPr lang="zh-TW" altLang="zh-TW" dirty="0"/>
          </a:p>
          <a:p>
            <a:pPr>
              <a:lnSpc>
                <a:spcPct val="100000"/>
              </a:lnSpc>
            </a:pPr>
            <a:endParaRPr lang="zh-TW" altLang="en-US" dirty="0"/>
          </a:p>
        </p:txBody>
      </p:sp>
      <p:sp>
        <p:nvSpPr>
          <p:cNvPr id="5" name="Slide Number Placeholder 4"/>
          <p:cNvSpPr>
            <a:spLocks noGrp="1"/>
          </p:cNvSpPr>
          <p:nvPr>
            <p:ph type="sldNum" sz="quarter" idx="10"/>
          </p:nvPr>
        </p:nvSpPr>
        <p:spPr/>
        <p:txBody>
          <a:bodyPr/>
          <a:lstStyle/>
          <a:p>
            <a:pPr>
              <a:defRPr/>
            </a:pPr>
            <a:fld id="{5DDAA9ED-091F-4B04-A751-50D8DACAD235}" type="slidenum">
              <a:rPr lang="en-US" altLang="en-US" smtClean="0"/>
              <a:pPr>
                <a:defRPr/>
              </a:pPr>
              <a:t>38</a:t>
            </a:fld>
            <a:endParaRPr lang="en-US" altLang="en-US"/>
          </a:p>
        </p:txBody>
      </p:sp>
      <p:pic>
        <p:nvPicPr>
          <p:cNvPr id="7" name="Picture 3" descr="C:\Users\Wolfgang\Documents\ED.PRES\06_Purchased Copyrighted Contend\istockphoto\iStock_000008335931Small.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800600" y="1703934"/>
            <a:ext cx="4191000" cy="3893724"/>
          </a:xfrm>
        </p:spPr>
      </p:pic>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Private Equity and Venture Capital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762000"/>
            <a:ext cx="8229600" cy="1143000"/>
          </a:xfrm>
        </p:spPr>
        <p:txBody>
          <a:bodyPr/>
          <a:lstStyle/>
          <a:p>
            <a:r>
              <a:rPr lang="en-US" altLang="zh-TW" dirty="0"/>
              <a:t>Current issues: Private Equity Funds in Asia: what is the trend? What is happening in China? In India? What are the issues? Implications?(Group 17)</a:t>
            </a:r>
            <a:endParaRPr lang="zh-TW" altLang="en-US" dirty="0"/>
          </a:p>
        </p:txBody>
      </p:sp>
      <p:sp>
        <p:nvSpPr>
          <p:cNvPr id="8" name="Content Placeholder 7"/>
          <p:cNvSpPr>
            <a:spLocks noGrp="1"/>
          </p:cNvSpPr>
          <p:nvPr>
            <p:ph idx="1"/>
          </p:nvPr>
        </p:nvSpPr>
        <p:spPr>
          <a:xfrm>
            <a:off x="457200" y="2514600"/>
            <a:ext cx="8229600" cy="3505200"/>
          </a:xfrm>
        </p:spPr>
        <p:txBody>
          <a:bodyPr/>
          <a:lstStyle/>
          <a:p>
            <a:r>
              <a:rPr lang="en-US" altLang="zh-TW" dirty="0"/>
              <a:t>Videos</a:t>
            </a:r>
          </a:p>
          <a:p>
            <a:r>
              <a:rPr lang="en-US" altLang="zh-TW" dirty="0">
                <a:hlinkClick r:id="rId2"/>
              </a:rPr>
              <a:t>https://</a:t>
            </a:r>
            <a:r>
              <a:rPr lang="en-US" altLang="zh-TW" dirty="0" smtClean="0">
                <a:hlinkClick r:id="rId2"/>
              </a:rPr>
              <a:t>www.brightmc.org/post/5-trends-for-private-equity-venture-capital-in-asia</a:t>
            </a:r>
            <a:endParaRPr lang="en-US" altLang="zh-TW" dirty="0" smtClean="0"/>
          </a:p>
          <a:p>
            <a:r>
              <a:rPr lang="en-US" altLang="zh-TW" dirty="0" smtClean="0"/>
              <a:t>Articles</a:t>
            </a:r>
            <a:endParaRPr lang="en-US" altLang="zh-TW" dirty="0"/>
          </a:p>
          <a:p>
            <a:r>
              <a:rPr lang="en-US" altLang="zh-TW" dirty="0">
                <a:hlinkClick r:id="rId3"/>
              </a:rPr>
              <a:t>https://</a:t>
            </a:r>
            <a:r>
              <a:rPr lang="en-US" altLang="zh-TW" dirty="0" smtClean="0">
                <a:hlinkClick r:id="rId3"/>
              </a:rPr>
              <a:t>www.bcg.com/publications/2020/navigating-growing-asia-pacific-private-equity-market</a:t>
            </a:r>
            <a:endParaRPr lang="en-US" altLang="zh-TW" dirty="0" smtClean="0"/>
          </a:p>
          <a:p>
            <a:endParaRPr lang="zh-TW" altLang="en-US" dirty="0"/>
          </a:p>
        </p:txBody>
      </p:sp>
      <p:sp>
        <p:nvSpPr>
          <p:cNvPr id="5" name="Slide Number Placeholder 4"/>
          <p:cNvSpPr>
            <a:spLocks noGrp="1"/>
          </p:cNvSpPr>
          <p:nvPr>
            <p:ph type="sldNum" sz="quarter" idx="10"/>
          </p:nvPr>
        </p:nvSpPr>
        <p:spPr/>
        <p:txBody>
          <a:bodyPr/>
          <a:lstStyle/>
          <a:p>
            <a:pPr>
              <a:defRPr/>
            </a:pPr>
            <a:fld id="{5DDAA9ED-091F-4B04-A751-50D8DACAD235}" type="slidenum">
              <a:rPr lang="en-US" altLang="en-US" smtClean="0"/>
              <a:pPr>
                <a:defRPr/>
              </a:pPr>
              <a:t>39</a:t>
            </a:fld>
            <a:endParaRPr lang="en-US" altLang="en-US"/>
          </a:p>
        </p:txBody>
      </p:sp>
      <p:sp>
        <p:nvSpPr>
          <p:cNvPr id="9"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Private Equity and Venture Capital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r>
              <a:rPr lang="en-US" altLang="zh-TW" dirty="0"/>
              <a:t>Definition of SWFs</a:t>
            </a:r>
          </a:p>
        </p:txBody>
      </p:sp>
      <p:sp>
        <p:nvSpPr>
          <p:cNvPr id="9222" name="Rectangle 3"/>
          <p:cNvSpPr>
            <a:spLocks noGrp="1" noChangeArrowheads="1"/>
          </p:cNvSpPr>
          <p:nvPr>
            <p:ph idx="1"/>
          </p:nvPr>
        </p:nvSpPr>
        <p:spPr>
          <a:xfrm>
            <a:off x="152400" y="1524000"/>
            <a:ext cx="6172200" cy="4343400"/>
          </a:xfrm>
        </p:spPr>
        <p:txBody>
          <a:bodyPr>
            <a:normAutofit fontScale="70000" lnSpcReduction="20000"/>
          </a:bodyPr>
          <a:lstStyle/>
          <a:p>
            <a:pPr marL="0" indent="0">
              <a:buNone/>
            </a:pPr>
            <a:r>
              <a:rPr lang="en-US" altLang="zh-TW" b="1" dirty="0"/>
              <a:t>Three key elements define an SWF:</a:t>
            </a:r>
          </a:p>
          <a:p>
            <a:r>
              <a:rPr lang="en-US" altLang="zh-TW" b="1" dirty="0">
                <a:solidFill>
                  <a:schemeClr val="accent2"/>
                </a:solidFill>
              </a:rPr>
              <a:t>Ownership</a:t>
            </a:r>
            <a:r>
              <a:rPr lang="en-US" altLang="zh-TW" dirty="0"/>
              <a:t>: SWFs are owned by the general government, which includes both central government and subnational governments.</a:t>
            </a:r>
          </a:p>
          <a:p>
            <a:r>
              <a:rPr lang="en-US" altLang="zh-TW" b="1" dirty="0">
                <a:solidFill>
                  <a:schemeClr val="accent2"/>
                </a:solidFill>
              </a:rPr>
              <a:t>Investments</a:t>
            </a:r>
            <a:r>
              <a:rPr lang="en-US" altLang="zh-TW" dirty="0"/>
              <a:t>: The investment strategies include investments in foreign financial assets, so it excludes those funds that solely invest in domestic assets.</a:t>
            </a:r>
          </a:p>
          <a:p>
            <a:r>
              <a:rPr lang="en-US" altLang="zh-TW" b="1" dirty="0">
                <a:solidFill>
                  <a:schemeClr val="accent2"/>
                </a:solidFill>
              </a:rPr>
              <a:t>Purposes and Objectives</a:t>
            </a:r>
            <a:r>
              <a:rPr lang="en-US" altLang="zh-TW" dirty="0"/>
              <a:t>: Established by the general government for macroeconomic purposes, SWFs are created to invest government funds to achieve financial objectives, and (may) have liabilities that are only broadly defined, thus allowing SWFs to employ a wide range of investment strategies with a medium- to long-term timescale. SWFs are created to serve a different objective than, for example, reserve portfolios held only for traditional balance of payments purposes. While SWFs may include reserve assets, the intention is not to regard all reserve assets as SWFs.</a:t>
            </a:r>
          </a:p>
        </p:txBody>
      </p:sp>
      <p:sp>
        <p:nvSpPr>
          <p:cNvPr id="9220" name="Slide Number Placeholder 5"/>
          <p:cNvSpPr>
            <a:spLocks noGrp="1"/>
          </p:cNvSpPr>
          <p:nvPr>
            <p:ph type="sldNum" sz="quarter" idx="10"/>
          </p:nvPr>
        </p:nvSpPr>
        <p:spPr>
          <a:noFill/>
        </p:spPr>
        <p:txBody>
          <a:bodyPr vert="horz" wrap="square" lIns="91440" tIns="45720" rIns="91440" bIns="45720" numCol="1" anchor="ctr" anchorCtr="0" compatLnSpc="1">
            <a:prstTxWarp prst="textNoShape">
              <a:avLst/>
            </a:prstTxWarp>
          </a:bodyPr>
          <a:lstStyle/>
          <a:p>
            <a:fld id="{D97E6627-D423-414D-97EC-32D662C748F0}" type="slidenum">
              <a:rPr lang="en-US" altLang="en-US" sz="1400">
                <a:latin typeface="+mn-lt"/>
              </a:rPr>
              <a:pPr/>
              <a:t>4</a:t>
            </a:fld>
            <a:endParaRPr lang="en-US" altLang="en-US" sz="1400">
              <a:latin typeface="+mn-lt"/>
            </a:endParaRPr>
          </a:p>
        </p:txBody>
      </p:sp>
      <p:sp>
        <p:nvSpPr>
          <p:cNvPr id="9223" name="Text Box 4"/>
          <p:cNvSpPr txBox="1">
            <a:spLocks noChangeArrowheads="1"/>
          </p:cNvSpPr>
          <p:nvPr/>
        </p:nvSpPr>
        <p:spPr bwMode="auto">
          <a:xfrm>
            <a:off x="0" y="5867400"/>
            <a:ext cx="2743200" cy="307777"/>
          </a:xfrm>
          <a:prstGeom prst="rect">
            <a:avLst/>
          </a:prstGeom>
          <a:noFill/>
          <a:ln w="9525">
            <a:noFill/>
            <a:miter lim="800000"/>
            <a:headEnd/>
            <a:tailEnd/>
          </a:ln>
        </p:spPr>
        <p:txBody>
          <a:bodyPr wrap="square">
            <a:spAutoFit/>
          </a:bodyPr>
          <a:lstStyle>
            <a:defPPr>
              <a:defRPr lang="en-US"/>
            </a:defPPr>
            <a:lvl1pPr>
              <a:spcBef>
                <a:spcPct val="50000"/>
              </a:spcBef>
              <a:defRPr sz="1400" i="1">
                <a:latin typeface="+mn-lt"/>
                <a:ea typeface="PMingLiU" pitchFamily="18" charset="-120"/>
              </a:defRPr>
            </a:lvl1pPr>
          </a:lstStyle>
          <a:p>
            <a:r>
              <a:rPr lang="en-US" altLang="zh-TW" dirty="0"/>
              <a:t>Source: IMF, Santiago Principles</a:t>
            </a:r>
          </a:p>
        </p:txBody>
      </p:sp>
      <p:sp>
        <p:nvSpPr>
          <p:cNvPr id="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Sovereign Wealth Funds</a:t>
            </a:r>
          </a:p>
        </p:txBody>
      </p:sp>
      <p:pic>
        <p:nvPicPr>
          <p:cNvPr id="9218" name="Picture 2"/>
          <p:cNvPicPr>
            <a:picLocks noChangeAspect="1" noChangeArrowheads="1"/>
          </p:cNvPicPr>
          <p:nvPr/>
        </p:nvPicPr>
        <p:blipFill>
          <a:blip r:embed="rId3" cstate="print"/>
          <a:srcRect/>
          <a:stretch>
            <a:fillRect/>
          </a:stretch>
        </p:blipFill>
        <p:spPr bwMode="auto">
          <a:xfrm>
            <a:off x="6553200" y="1828800"/>
            <a:ext cx="2338598" cy="3886200"/>
          </a:xfrm>
          <a:prstGeom prst="rect">
            <a:avLst/>
          </a:prstGeom>
          <a:noFill/>
          <a:ln w="9525">
            <a:noFill/>
            <a:miter lim="800000"/>
            <a:headEnd/>
            <a:tailEnd/>
          </a:ln>
        </p:spPr>
      </p:pic>
      <p:sp>
        <p:nvSpPr>
          <p:cNvPr id="8" name="TextBox 7"/>
          <p:cNvSpPr txBox="1"/>
          <p:nvPr/>
        </p:nvSpPr>
        <p:spPr>
          <a:xfrm>
            <a:off x="6553200" y="5867400"/>
            <a:ext cx="2438400" cy="307777"/>
          </a:xfrm>
          <a:prstGeom prst="rect">
            <a:avLst/>
          </a:prstGeom>
          <a:noFill/>
        </p:spPr>
        <p:txBody>
          <a:bodyPr wrap="square" rtlCol="0">
            <a:spAutoFit/>
          </a:bodyPr>
          <a:lstStyle/>
          <a:p>
            <a:r>
              <a:rPr lang="en-US" altLang="zh-TW" sz="1400" i="1" dirty="0">
                <a:latin typeface="+mn-lt"/>
              </a:rPr>
              <a:t>Source: The City UK SWF 2015</a:t>
            </a:r>
            <a:endParaRPr lang="zh-TW" altLang="en-US" sz="1400" i="1" dirty="0">
              <a:latin typeface="+mn-lt"/>
            </a:endParaRPr>
          </a:p>
        </p:txBody>
      </p:sp>
      <p:sp>
        <p:nvSpPr>
          <p:cNvPr id="9" name="TextBox 8"/>
          <p:cNvSpPr txBox="1"/>
          <p:nvPr/>
        </p:nvSpPr>
        <p:spPr>
          <a:xfrm>
            <a:off x="4572000" y="152400"/>
            <a:ext cx="4267200" cy="457200"/>
          </a:xfrm>
          <a:prstGeom prst="rect">
            <a:avLst/>
          </a:prstGeom>
          <a:solidFill>
            <a:schemeClr val="accent1">
              <a:lumMod val="20000"/>
              <a:lumOff val="80000"/>
            </a:schemeClr>
          </a:solidFill>
        </p:spPr>
        <p:txBody>
          <a:bodyPr vert="horz" wrap="square" lIns="91440" tIns="45720" rIns="91440" bIns="45720" rtlCol="0" anchor="ctr">
            <a:normAutofit fontScale="32500" lnSpcReduction="20000"/>
          </a:bodyPr>
          <a:lstStyle/>
          <a:p>
            <a:pPr fontAlgn="auto">
              <a:spcAft>
                <a:spcPts val="0"/>
              </a:spcAft>
            </a:pPr>
            <a:r>
              <a:rPr lang="fr-FR" altLang="zh-TW" sz="4400" dirty="0">
                <a:latin typeface="+mj-lt"/>
                <a:ea typeface="+mj-ea"/>
                <a:cs typeface="+mj-cs"/>
                <a:hlinkClick r:id="rId4"/>
              </a:rPr>
              <a:t>http://www.swfinstitute.org/sovereign-wealth-fund/</a:t>
            </a:r>
            <a:r>
              <a:rPr lang="fr-FR" altLang="zh-TW" sz="4400" dirty="0">
                <a:latin typeface="+mj-lt"/>
                <a:ea typeface="+mj-ea"/>
                <a:cs typeface="+mj-cs"/>
              </a:rPr>
              <a:t> </a:t>
            </a:r>
            <a:endParaRPr kumimoji="0" lang="zh-TW"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Rectangle 2"/>
          <p:cNvSpPr>
            <a:spLocks noGrp="1" noChangeArrowheads="1"/>
          </p:cNvSpPr>
          <p:nvPr>
            <p:ph type="title" idx="4294967295"/>
          </p:nvPr>
        </p:nvSpPr>
        <p:spPr>
          <a:xfrm>
            <a:off x="457200" y="122238"/>
            <a:ext cx="2362200" cy="1295400"/>
          </a:xfrm>
        </p:spPr>
        <p:txBody>
          <a:bodyPr/>
          <a:lstStyle/>
          <a:p>
            <a:pPr eaLnBrk="1" hangingPunct="1"/>
            <a:r>
              <a:rPr lang="en-US" altLang="zh-CN">
                <a:ea typeface="SimSun" pitchFamily="2" charset="-122"/>
              </a:rPr>
              <a:t>Course Map</a:t>
            </a:r>
          </a:p>
        </p:txBody>
      </p:sp>
      <p:sp>
        <p:nvSpPr>
          <p:cNvPr id="513027" name="Rectangle 3"/>
          <p:cNvSpPr>
            <a:spLocks noChangeArrowheads="1"/>
          </p:cNvSpPr>
          <p:nvPr/>
        </p:nvSpPr>
        <p:spPr bwMode="auto">
          <a:xfrm>
            <a:off x="228600" y="3276600"/>
            <a:ext cx="1752600" cy="9144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Sell Side</a:t>
            </a:r>
          </a:p>
        </p:txBody>
      </p:sp>
      <p:sp>
        <p:nvSpPr>
          <p:cNvPr id="513028" name="Rectangle 4"/>
          <p:cNvSpPr>
            <a:spLocks noChangeArrowheads="1"/>
          </p:cNvSpPr>
          <p:nvPr/>
        </p:nvSpPr>
        <p:spPr bwMode="auto">
          <a:xfrm>
            <a:off x="2133600" y="3276600"/>
            <a:ext cx="1752600" cy="914400"/>
          </a:xfrm>
          <a:prstGeom prst="rect">
            <a:avLst/>
          </a:prstGeom>
          <a:solidFill>
            <a:srgbClr val="FFCCFF"/>
          </a:solidFill>
          <a:ln w="9525">
            <a:solidFill>
              <a:schemeClr val="tx1"/>
            </a:solidFill>
            <a:miter lim="800000"/>
            <a:headEnd/>
            <a:tailEnd/>
          </a:ln>
        </p:spPr>
        <p:txBody>
          <a:bodyPr wrap="none" anchor="ctr"/>
          <a:lstStyle/>
          <a:p>
            <a:pPr algn="ctr"/>
            <a:r>
              <a:rPr lang="en-US" altLang="zh-CN">
                <a:ea typeface="SimSun" pitchFamily="2" charset="-122"/>
              </a:rPr>
              <a:t>Buy Side</a:t>
            </a:r>
          </a:p>
        </p:txBody>
      </p:sp>
      <p:cxnSp>
        <p:nvCxnSpPr>
          <p:cNvPr id="513029" name="AutoShape 5"/>
          <p:cNvCxnSpPr>
            <a:cxnSpLocks noChangeShapeType="1"/>
            <a:endCxn id="513028" idx="0"/>
          </p:cNvCxnSpPr>
          <p:nvPr/>
        </p:nvCxnSpPr>
        <p:spPr bwMode="auto">
          <a:xfrm rot="16200000" flipH="1">
            <a:off x="2419350" y="2686050"/>
            <a:ext cx="228600" cy="952500"/>
          </a:xfrm>
          <a:prstGeom prst="bentConnector3">
            <a:avLst>
              <a:gd name="adj1" fmla="val 50000"/>
            </a:avLst>
          </a:prstGeom>
          <a:noFill/>
          <a:ln w="9525">
            <a:solidFill>
              <a:schemeClr val="tx1"/>
            </a:solidFill>
            <a:miter lim="800000"/>
            <a:headEnd/>
            <a:tailEnd type="triangle" w="med" len="med"/>
          </a:ln>
        </p:spPr>
      </p:cxnSp>
      <p:cxnSp>
        <p:nvCxnSpPr>
          <p:cNvPr id="513030" name="AutoShape 6"/>
          <p:cNvCxnSpPr>
            <a:cxnSpLocks noChangeShapeType="1"/>
            <a:endCxn id="513027" idx="0"/>
          </p:cNvCxnSpPr>
          <p:nvPr/>
        </p:nvCxnSpPr>
        <p:spPr bwMode="auto">
          <a:xfrm rot="5400000">
            <a:off x="1466850" y="2686050"/>
            <a:ext cx="228600" cy="952500"/>
          </a:xfrm>
          <a:prstGeom prst="bentConnector3">
            <a:avLst>
              <a:gd name="adj1" fmla="val 50000"/>
            </a:avLst>
          </a:prstGeom>
          <a:noFill/>
          <a:ln w="9525">
            <a:solidFill>
              <a:schemeClr val="tx1"/>
            </a:solidFill>
            <a:miter lim="800000"/>
            <a:headEnd/>
            <a:tailEnd type="triangle" w="med" len="med"/>
          </a:ln>
        </p:spPr>
      </p:cxnSp>
      <p:sp>
        <p:nvSpPr>
          <p:cNvPr id="513031" name="Rectangle 7"/>
          <p:cNvSpPr>
            <a:spLocks noChangeArrowheads="1"/>
          </p:cNvSpPr>
          <p:nvPr/>
        </p:nvSpPr>
        <p:spPr bwMode="auto">
          <a:xfrm>
            <a:off x="457200" y="4343400"/>
            <a:ext cx="1447800" cy="914400"/>
          </a:xfrm>
          <a:prstGeom prst="rect">
            <a:avLst/>
          </a:prstGeom>
          <a:solidFill>
            <a:srgbClr val="FF99FF"/>
          </a:solidFill>
          <a:ln w="9525">
            <a:solidFill>
              <a:schemeClr val="tx1"/>
            </a:solidFill>
            <a:miter lim="800000"/>
            <a:headEnd/>
            <a:tailEnd/>
          </a:ln>
        </p:spPr>
        <p:txBody>
          <a:bodyPr anchor="ctr"/>
          <a:lstStyle/>
          <a:p>
            <a:pPr algn="ctr"/>
            <a:r>
              <a:rPr lang="en-US" altLang="zh-CN" sz="1800" dirty="0">
                <a:ea typeface="SimSun" pitchFamily="2" charset="-122"/>
              </a:rPr>
              <a:t>Commercial Banking</a:t>
            </a:r>
          </a:p>
        </p:txBody>
      </p:sp>
      <p:sp>
        <p:nvSpPr>
          <p:cNvPr id="513032" name="Rectangle 8"/>
          <p:cNvSpPr>
            <a:spLocks noChangeArrowheads="1"/>
          </p:cNvSpPr>
          <p:nvPr/>
        </p:nvSpPr>
        <p:spPr bwMode="auto">
          <a:xfrm>
            <a:off x="457200" y="5334000"/>
            <a:ext cx="1447800" cy="914400"/>
          </a:xfrm>
          <a:prstGeom prst="rect">
            <a:avLst/>
          </a:prstGeom>
          <a:solidFill>
            <a:srgbClr val="FF99FF"/>
          </a:solidFill>
          <a:ln w="9525">
            <a:solidFill>
              <a:schemeClr val="tx1"/>
            </a:solidFill>
            <a:miter lim="800000"/>
            <a:headEnd/>
            <a:tailEnd/>
          </a:ln>
        </p:spPr>
        <p:txBody>
          <a:bodyPr anchor="ctr"/>
          <a:lstStyle/>
          <a:p>
            <a:pPr algn="ctr"/>
            <a:r>
              <a:rPr lang="en-US" altLang="zh-CN" sz="1800" dirty="0">
                <a:ea typeface="SimSun" pitchFamily="2" charset="-122"/>
              </a:rPr>
              <a:t>Investment Banking</a:t>
            </a:r>
          </a:p>
        </p:txBody>
      </p:sp>
      <p:cxnSp>
        <p:nvCxnSpPr>
          <p:cNvPr id="513033" name="AutoShape 9"/>
          <p:cNvCxnSpPr>
            <a:cxnSpLocks noChangeShapeType="1"/>
            <a:stCxn id="513027" idx="2"/>
            <a:endCxn id="513031" idx="1"/>
          </p:cNvCxnSpPr>
          <p:nvPr/>
        </p:nvCxnSpPr>
        <p:spPr bwMode="auto">
          <a:xfrm rot="5400000">
            <a:off x="476250" y="4171950"/>
            <a:ext cx="609600" cy="647700"/>
          </a:xfrm>
          <a:prstGeom prst="bentConnector4">
            <a:avLst>
              <a:gd name="adj1" fmla="val 12500"/>
              <a:gd name="adj2" fmla="val 135294"/>
            </a:avLst>
          </a:prstGeom>
          <a:noFill/>
          <a:ln w="9525">
            <a:solidFill>
              <a:schemeClr val="tx1"/>
            </a:solidFill>
            <a:miter lim="800000"/>
            <a:headEnd/>
            <a:tailEnd type="triangle" w="med" len="med"/>
          </a:ln>
        </p:spPr>
      </p:cxnSp>
      <p:cxnSp>
        <p:nvCxnSpPr>
          <p:cNvPr id="513034" name="AutoShape 10"/>
          <p:cNvCxnSpPr>
            <a:cxnSpLocks noChangeShapeType="1"/>
            <a:endCxn id="513032" idx="1"/>
          </p:cNvCxnSpPr>
          <p:nvPr/>
        </p:nvCxnSpPr>
        <p:spPr bwMode="auto">
          <a:xfrm rot="5400000">
            <a:off x="-57150" y="4629150"/>
            <a:ext cx="1676400" cy="647700"/>
          </a:xfrm>
          <a:prstGeom prst="bentConnector4">
            <a:avLst>
              <a:gd name="adj1" fmla="val 4259"/>
              <a:gd name="adj2" fmla="val 135296"/>
            </a:avLst>
          </a:prstGeom>
          <a:noFill/>
          <a:ln w="9525">
            <a:solidFill>
              <a:schemeClr val="tx1"/>
            </a:solidFill>
            <a:miter lim="800000"/>
            <a:headEnd/>
            <a:tailEnd type="triangle" w="med" len="med"/>
          </a:ln>
        </p:spPr>
      </p:cxnSp>
      <p:sp>
        <p:nvSpPr>
          <p:cNvPr id="513035" name="Rectangle 11"/>
          <p:cNvSpPr>
            <a:spLocks noChangeArrowheads="1"/>
          </p:cNvSpPr>
          <p:nvPr/>
        </p:nvSpPr>
        <p:spPr bwMode="auto">
          <a:xfrm>
            <a:off x="2438400" y="4343400"/>
            <a:ext cx="1447800" cy="914400"/>
          </a:xfrm>
          <a:prstGeom prst="rect">
            <a:avLst/>
          </a:prstGeom>
          <a:solidFill>
            <a:srgbClr val="FF9999"/>
          </a:solidFill>
          <a:ln w="9525">
            <a:solidFill>
              <a:schemeClr val="tx1"/>
            </a:solidFill>
            <a:miter lim="800000"/>
            <a:headEnd/>
            <a:tailEnd/>
          </a:ln>
        </p:spPr>
        <p:txBody>
          <a:bodyPr anchor="ctr"/>
          <a:lstStyle/>
          <a:p>
            <a:pPr algn="ctr"/>
            <a:r>
              <a:rPr lang="en-US" altLang="zh-CN" sz="1800" dirty="0">
                <a:ea typeface="SimSun" pitchFamily="2" charset="-122"/>
              </a:rPr>
              <a:t>Traditional Institutional Investors</a:t>
            </a:r>
          </a:p>
        </p:txBody>
      </p:sp>
      <p:sp>
        <p:nvSpPr>
          <p:cNvPr id="513036" name="Rectangle 12"/>
          <p:cNvSpPr>
            <a:spLocks noChangeArrowheads="1"/>
          </p:cNvSpPr>
          <p:nvPr/>
        </p:nvSpPr>
        <p:spPr bwMode="auto">
          <a:xfrm>
            <a:off x="2438400" y="5334000"/>
            <a:ext cx="1447800" cy="914400"/>
          </a:xfrm>
          <a:prstGeom prst="rect">
            <a:avLst/>
          </a:prstGeom>
          <a:solidFill>
            <a:srgbClr val="FF9999"/>
          </a:solidFill>
          <a:ln w="9525">
            <a:solidFill>
              <a:schemeClr val="tx1"/>
            </a:solidFill>
            <a:miter lim="800000"/>
            <a:headEnd/>
            <a:tailEnd/>
          </a:ln>
        </p:spPr>
        <p:txBody>
          <a:bodyPr anchor="ctr"/>
          <a:lstStyle/>
          <a:p>
            <a:pPr algn="ctr"/>
            <a:r>
              <a:rPr lang="en-US" altLang="zh-CN" sz="1800" dirty="0">
                <a:ea typeface="SimSun" pitchFamily="2" charset="-122"/>
              </a:rPr>
              <a:t>Alternative Investors</a:t>
            </a:r>
          </a:p>
        </p:txBody>
      </p:sp>
      <p:cxnSp>
        <p:nvCxnSpPr>
          <p:cNvPr id="513037" name="AutoShape 13"/>
          <p:cNvCxnSpPr>
            <a:cxnSpLocks noChangeShapeType="1"/>
            <a:stCxn id="513028" idx="2"/>
            <a:endCxn id="513035" idx="1"/>
          </p:cNvCxnSpPr>
          <p:nvPr/>
        </p:nvCxnSpPr>
        <p:spPr bwMode="auto">
          <a:xfrm rot="5400000">
            <a:off x="2419350" y="4210050"/>
            <a:ext cx="609600" cy="571500"/>
          </a:xfrm>
          <a:prstGeom prst="bentConnector4">
            <a:avLst>
              <a:gd name="adj1" fmla="val 12500"/>
              <a:gd name="adj2" fmla="val 140000"/>
            </a:avLst>
          </a:prstGeom>
          <a:noFill/>
          <a:ln w="9525">
            <a:solidFill>
              <a:schemeClr val="tx1"/>
            </a:solidFill>
            <a:miter lim="800000"/>
            <a:headEnd/>
            <a:tailEnd type="triangle" w="med" len="med"/>
          </a:ln>
        </p:spPr>
      </p:cxnSp>
      <p:sp>
        <p:nvSpPr>
          <p:cNvPr id="37" name="Slide Number Placeholder 5"/>
          <p:cNvSpPr>
            <a:spLocks noGrp="1"/>
          </p:cNvSpPr>
          <p:nvPr>
            <p:ph type="sldNum" sz="quarter" idx="10"/>
          </p:nvPr>
        </p:nvSpPr>
        <p:spPr>
          <a:xfrm>
            <a:off x="8239125" y="6586538"/>
            <a:ext cx="919163" cy="293687"/>
          </a:xfrm>
        </p:spPr>
        <p:txBody>
          <a:bodyPr/>
          <a:lstStyle/>
          <a:p>
            <a:fld id="{05BD2485-3851-462F-A176-4C1F14737CDF}" type="slidenum">
              <a:rPr lang="en-US" altLang="en-US" smtClean="0"/>
              <a:pPr/>
              <a:t>40</a:t>
            </a:fld>
            <a:endParaRPr lang="en-US" altLang="en-US" dirty="0"/>
          </a:p>
        </p:txBody>
      </p:sp>
      <p:sp>
        <p:nvSpPr>
          <p:cNvPr id="20" name="Rectangle 19"/>
          <p:cNvSpPr/>
          <p:nvPr/>
        </p:nvSpPr>
        <p:spPr>
          <a:xfrm>
            <a:off x="4343400" y="3124200"/>
            <a:ext cx="4419600" cy="2895600"/>
          </a:xfrm>
          <a:prstGeom prst="rect">
            <a:avLst/>
          </a:prstGeom>
          <a:solidFill>
            <a:schemeClr val="accent5">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636587" indent="-457200">
              <a:buFont typeface="+mj-lt"/>
              <a:buAutoNum type="arabicPeriod"/>
            </a:pPr>
            <a:r>
              <a:rPr lang="en-US" altLang="zh-TW" sz="2000" dirty="0">
                <a:solidFill>
                  <a:schemeClr val="tx1"/>
                </a:solidFill>
              </a:rPr>
              <a:t>Sovereign Wealth Funds</a:t>
            </a:r>
          </a:p>
          <a:p>
            <a:pPr marL="636587" indent="-457200">
              <a:lnSpc>
                <a:spcPct val="200000"/>
              </a:lnSpc>
              <a:buFont typeface="+mj-lt"/>
              <a:buAutoNum type="arabicPeriod"/>
            </a:pPr>
            <a:r>
              <a:rPr lang="en-US" altLang="zh-TW" sz="2000" dirty="0">
                <a:solidFill>
                  <a:schemeClr val="tx1"/>
                </a:solidFill>
              </a:rPr>
              <a:t>Private Equity and Venture Capital</a:t>
            </a:r>
          </a:p>
          <a:p>
            <a:pPr marL="636587" indent="-457200">
              <a:lnSpc>
                <a:spcPct val="200000"/>
              </a:lnSpc>
              <a:buFont typeface="+mj-lt"/>
              <a:buAutoNum type="arabicPeriod"/>
            </a:pPr>
            <a:r>
              <a:rPr lang="en-US" altLang="zh-TW" sz="2000" b="1" dirty="0">
                <a:solidFill>
                  <a:schemeClr val="accent2"/>
                </a:solidFill>
              </a:rPr>
              <a:t>Hedge Funds</a:t>
            </a:r>
          </a:p>
        </p:txBody>
      </p:sp>
      <p:cxnSp>
        <p:nvCxnSpPr>
          <p:cNvPr id="21" name="AutoShape 10"/>
          <p:cNvCxnSpPr>
            <a:cxnSpLocks noChangeShapeType="1"/>
            <a:stCxn id="513028" idx="2"/>
            <a:endCxn id="513036" idx="1"/>
          </p:cNvCxnSpPr>
          <p:nvPr/>
        </p:nvCxnSpPr>
        <p:spPr bwMode="auto">
          <a:xfrm rot="5400000">
            <a:off x="1924050" y="4705350"/>
            <a:ext cx="1600200" cy="571500"/>
          </a:xfrm>
          <a:prstGeom prst="bentConnector4">
            <a:avLst>
              <a:gd name="adj1" fmla="val 5873"/>
              <a:gd name="adj2" fmla="val 140000"/>
            </a:avLst>
          </a:prstGeom>
          <a:noFill/>
          <a:ln w="9525">
            <a:solidFill>
              <a:schemeClr val="tx1"/>
            </a:solidFill>
            <a:miter lim="800000"/>
            <a:headEnd/>
            <a:tailEnd type="triangle" w="med" len="med"/>
          </a:ln>
        </p:spPr>
      </p:cxnSp>
      <p:sp>
        <p:nvSpPr>
          <p:cNvPr id="23" name="Rectangle 16"/>
          <p:cNvSpPr>
            <a:spLocks noChangeArrowheads="1"/>
          </p:cNvSpPr>
          <p:nvPr/>
        </p:nvSpPr>
        <p:spPr bwMode="auto">
          <a:xfrm>
            <a:off x="322580" y="1524000"/>
            <a:ext cx="3505200" cy="1524000"/>
          </a:xfrm>
          <a:prstGeom prst="rect">
            <a:avLst/>
          </a:prstGeom>
          <a:solidFill>
            <a:srgbClr val="FFCCCC"/>
          </a:solidFill>
          <a:ln w="9525">
            <a:solidFill>
              <a:schemeClr val="tx1"/>
            </a:solidFill>
            <a:miter lim="800000"/>
            <a:headEnd/>
            <a:tailEnd/>
          </a:ln>
        </p:spPr>
        <p:txBody>
          <a:bodyPr wrap="none" anchor="ctr"/>
          <a:lstStyle/>
          <a:p>
            <a:pPr algn="ctr"/>
            <a:r>
              <a:rPr lang="en-US" altLang="zh-CN">
                <a:ea typeface="SimSun" pitchFamily="2" charset="-122"/>
              </a:rPr>
              <a:t>Financial Institutions</a:t>
            </a:r>
          </a:p>
        </p:txBody>
      </p:sp>
      <p:sp>
        <p:nvSpPr>
          <p:cNvPr id="24" name="AutoShape 29"/>
          <p:cNvSpPr>
            <a:spLocks noChangeArrowheads="1"/>
          </p:cNvSpPr>
          <p:nvPr/>
        </p:nvSpPr>
        <p:spPr bwMode="auto">
          <a:xfrm>
            <a:off x="2303780" y="76200"/>
            <a:ext cx="5105400" cy="1219200"/>
          </a:xfrm>
          <a:prstGeom prst="flowChartExtract">
            <a:avLst/>
          </a:prstGeom>
          <a:solidFill>
            <a:srgbClr val="FFFF00"/>
          </a:solidFill>
          <a:ln w="9525">
            <a:solidFill>
              <a:schemeClr val="tx1"/>
            </a:solidFill>
            <a:miter lim="800000"/>
            <a:headEnd/>
            <a:tailEnd/>
          </a:ln>
        </p:spPr>
        <p:txBody>
          <a:bodyPr wrap="none" anchor="ctr"/>
          <a:lstStyle/>
          <a:p>
            <a:pPr algn="ctr"/>
            <a:r>
              <a:rPr lang="en-US" altLang="zh-CN">
                <a:ea typeface="SimSun" pitchFamily="2" charset="-122"/>
              </a:rPr>
              <a:t>Overview</a:t>
            </a:r>
          </a:p>
        </p:txBody>
      </p:sp>
      <p:sp>
        <p:nvSpPr>
          <p:cNvPr id="22"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Alternative Investors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13030"/>
                                        </p:tgtEl>
                                        <p:attrNameLst>
                                          <p:attrName>style.visibility</p:attrName>
                                        </p:attrNameLst>
                                      </p:cBhvr>
                                      <p:to>
                                        <p:strVal val="visible"/>
                                      </p:to>
                                    </p:set>
                                    <p:animEffect transition="in" filter="dissolve">
                                      <p:cBhvr>
                                        <p:cTn id="7" dur="500"/>
                                        <p:tgtEl>
                                          <p:spTgt spid="51303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13027"/>
                                        </p:tgtEl>
                                        <p:attrNameLst>
                                          <p:attrName>style.visibility</p:attrName>
                                        </p:attrNameLst>
                                      </p:cBhvr>
                                      <p:to>
                                        <p:strVal val="visible"/>
                                      </p:to>
                                    </p:set>
                                    <p:animEffect transition="in" filter="dissolve">
                                      <p:cBhvr>
                                        <p:cTn id="10" dur="500"/>
                                        <p:tgtEl>
                                          <p:spTgt spid="51302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13033"/>
                                        </p:tgtEl>
                                        <p:attrNameLst>
                                          <p:attrName>style.visibility</p:attrName>
                                        </p:attrNameLst>
                                      </p:cBhvr>
                                      <p:to>
                                        <p:strVal val="visible"/>
                                      </p:to>
                                    </p:set>
                                    <p:animEffect transition="in" filter="dissolve">
                                      <p:cBhvr>
                                        <p:cTn id="15" dur="500"/>
                                        <p:tgtEl>
                                          <p:spTgt spid="51303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513031"/>
                                        </p:tgtEl>
                                        <p:attrNameLst>
                                          <p:attrName>style.visibility</p:attrName>
                                        </p:attrNameLst>
                                      </p:cBhvr>
                                      <p:to>
                                        <p:strVal val="visible"/>
                                      </p:to>
                                    </p:set>
                                    <p:animEffect transition="in" filter="dissolve">
                                      <p:cBhvr>
                                        <p:cTn id="18" dur="500"/>
                                        <p:tgtEl>
                                          <p:spTgt spid="513031"/>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13034"/>
                                        </p:tgtEl>
                                        <p:attrNameLst>
                                          <p:attrName>style.visibility</p:attrName>
                                        </p:attrNameLst>
                                      </p:cBhvr>
                                      <p:to>
                                        <p:strVal val="visible"/>
                                      </p:to>
                                    </p:set>
                                    <p:animEffect transition="in" filter="dissolve">
                                      <p:cBhvr>
                                        <p:cTn id="23" dur="500"/>
                                        <p:tgtEl>
                                          <p:spTgt spid="51303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513032"/>
                                        </p:tgtEl>
                                        <p:attrNameLst>
                                          <p:attrName>style.visibility</p:attrName>
                                        </p:attrNameLst>
                                      </p:cBhvr>
                                      <p:to>
                                        <p:strVal val="visible"/>
                                      </p:to>
                                    </p:set>
                                    <p:animEffect transition="in" filter="dissolve">
                                      <p:cBhvr>
                                        <p:cTn id="26" dur="500"/>
                                        <p:tgtEl>
                                          <p:spTgt spid="513032"/>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513029"/>
                                        </p:tgtEl>
                                        <p:attrNameLst>
                                          <p:attrName>style.visibility</p:attrName>
                                        </p:attrNameLst>
                                      </p:cBhvr>
                                      <p:to>
                                        <p:strVal val="visible"/>
                                      </p:to>
                                    </p:set>
                                    <p:animEffect transition="in" filter="dissolve">
                                      <p:cBhvr>
                                        <p:cTn id="31" dur="500"/>
                                        <p:tgtEl>
                                          <p:spTgt spid="51302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13028"/>
                                        </p:tgtEl>
                                        <p:attrNameLst>
                                          <p:attrName>style.visibility</p:attrName>
                                        </p:attrNameLst>
                                      </p:cBhvr>
                                      <p:to>
                                        <p:strVal val="visible"/>
                                      </p:to>
                                    </p:set>
                                    <p:animEffect transition="in" filter="dissolve">
                                      <p:cBhvr>
                                        <p:cTn id="34" dur="500"/>
                                        <p:tgtEl>
                                          <p:spTgt spid="51302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513037"/>
                                        </p:tgtEl>
                                        <p:attrNameLst>
                                          <p:attrName>style.visibility</p:attrName>
                                        </p:attrNameLst>
                                      </p:cBhvr>
                                      <p:to>
                                        <p:strVal val="visible"/>
                                      </p:to>
                                    </p:set>
                                    <p:animEffect transition="in" filter="dissolve">
                                      <p:cBhvr>
                                        <p:cTn id="39" dur="500"/>
                                        <p:tgtEl>
                                          <p:spTgt spid="513037"/>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513035"/>
                                        </p:tgtEl>
                                        <p:attrNameLst>
                                          <p:attrName>style.visibility</p:attrName>
                                        </p:attrNameLst>
                                      </p:cBhvr>
                                      <p:to>
                                        <p:strVal val="visible"/>
                                      </p:to>
                                    </p:set>
                                    <p:animEffect transition="in" filter="dissolve">
                                      <p:cBhvr>
                                        <p:cTn id="42" dur="500"/>
                                        <p:tgtEl>
                                          <p:spTgt spid="51303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dissolv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dissolve">
                                      <p:cBhvr>
                                        <p:cTn id="52" dur="500"/>
                                        <p:tgtEl>
                                          <p:spTgt spid="24"/>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dissolve">
                                      <p:cBhvr>
                                        <p:cTn id="5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animBg="1"/>
      <p:bldP spid="513028" grpId="0" animBg="1"/>
      <p:bldP spid="513031" grpId="0" animBg="1"/>
      <p:bldP spid="513032" grpId="0" animBg="1"/>
      <p:bldP spid="513035" grpId="0" animBg="1"/>
      <p:bldP spid="23" grpId="0" animBg="1"/>
      <p:bldP spid="2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a:latin typeface="Arial" pitchFamily="34" charset="0"/>
                <a:ea typeface="ＭＳ Ｐゴシック" pitchFamily="34" charset="-128"/>
              </a:rPr>
              <a:t>What is a Hedge Fund?</a:t>
            </a:r>
          </a:p>
        </p:txBody>
      </p:sp>
      <p:sp>
        <p:nvSpPr>
          <p:cNvPr id="20483" name="Rectangle 3"/>
          <p:cNvSpPr>
            <a:spLocks noGrp="1" noChangeArrowheads="1"/>
          </p:cNvSpPr>
          <p:nvPr>
            <p:ph idx="1"/>
          </p:nvPr>
        </p:nvSpPr>
        <p:spPr/>
        <p:txBody>
          <a:bodyPr>
            <a:normAutofit fontScale="92500"/>
          </a:bodyPr>
          <a:lstStyle/>
          <a:p>
            <a:pPr eaLnBrk="1" hangingPunct="1"/>
            <a:r>
              <a:rPr lang="en-US" sz="1800" b="1" dirty="0">
                <a:solidFill>
                  <a:schemeClr val="hlink"/>
                </a:solidFill>
                <a:latin typeface="Arial" pitchFamily="34" charset="0"/>
                <a:ea typeface="ＭＳ Ｐゴシック" pitchFamily="34" charset="-128"/>
              </a:rPr>
              <a:t>Surprisingly, there is no official legal definition.</a:t>
            </a:r>
          </a:p>
          <a:p>
            <a:pPr eaLnBrk="1" hangingPunct="1"/>
            <a:r>
              <a:rPr lang="en-US" sz="1800" dirty="0">
                <a:latin typeface="Arial" pitchFamily="34" charset="0"/>
                <a:ea typeface="ＭＳ Ｐゴシック" pitchFamily="34" charset="-128"/>
              </a:rPr>
              <a:t>Some examples of definitions:</a:t>
            </a:r>
          </a:p>
          <a:p>
            <a:pPr lvl="1" eaLnBrk="1" hangingPunct="1"/>
            <a:r>
              <a:rPr lang="en-US" altLang="en-US" sz="1800" dirty="0">
                <a:latin typeface="Arial" pitchFamily="34" charset="0"/>
                <a:ea typeface="ＭＳ Ｐゴシック" pitchFamily="34" charset="-128"/>
              </a:rPr>
              <a:t>“</a:t>
            </a:r>
            <a:r>
              <a:rPr lang="en-US" sz="1800" dirty="0">
                <a:latin typeface="Arial" pitchFamily="34" charset="0"/>
                <a:ea typeface="ＭＳ Ｐゴシック" pitchFamily="34" charset="-128"/>
              </a:rPr>
              <a:t>a limited partnership, which can take long and short positions, use leverage, and pay to the manager (principal partner) 20% of their profit. The manager has usually invested his own money</a:t>
            </a:r>
            <a:r>
              <a:rPr lang="en-US" altLang="en-US" sz="1800" dirty="0">
                <a:latin typeface="Arial" pitchFamily="34" charset="0"/>
                <a:ea typeface="ＭＳ Ｐゴシック" pitchFamily="34" charset="-128"/>
              </a:rPr>
              <a:t>”</a:t>
            </a:r>
            <a:r>
              <a:rPr lang="en-US" sz="1800" dirty="0">
                <a:latin typeface="Arial" pitchFamily="34" charset="0"/>
                <a:ea typeface="ＭＳ Ｐゴシック" pitchFamily="34" charset="-128"/>
              </a:rPr>
              <a:t>. (Alfred Winslow Jones)</a:t>
            </a:r>
          </a:p>
          <a:p>
            <a:pPr lvl="1" eaLnBrk="1" hangingPunct="1"/>
            <a:r>
              <a:rPr lang="en-US" altLang="en-US" sz="1800" dirty="0">
                <a:latin typeface="Arial" pitchFamily="34" charset="0"/>
                <a:ea typeface="ＭＳ Ｐゴシック" pitchFamily="34" charset="-128"/>
              </a:rPr>
              <a:t>“</a:t>
            </a:r>
            <a:r>
              <a:rPr lang="en-US" sz="1800" dirty="0">
                <a:latin typeface="Arial" pitchFamily="34" charset="0"/>
                <a:ea typeface="ＭＳ Ｐゴシック" pitchFamily="34" charset="-128"/>
              </a:rPr>
              <a:t>a mutual fund that employs leverage and uses various techniques of hedging</a:t>
            </a:r>
            <a:r>
              <a:rPr lang="en-US" altLang="en-US" sz="1800" dirty="0">
                <a:latin typeface="Arial" pitchFamily="34" charset="0"/>
                <a:ea typeface="ＭＳ Ｐゴシック" pitchFamily="34" charset="-128"/>
              </a:rPr>
              <a:t>”</a:t>
            </a:r>
            <a:r>
              <a:rPr lang="en-US" sz="1800" dirty="0">
                <a:latin typeface="Arial" pitchFamily="34" charset="0"/>
                <a:ea typeface="ＭＳ Ｐゴシック" pitchFamily="34" charset="-128"/>
              </a:rPr>
              <a:t>. (G. Soros)</a:t>
            </a:r>
          </a:p>
          <a:p>
            <a:pPr lvl="1" eaLnBrk="1" hangingPunct="1"/>
            <a:r>
              <a:rPr lang="en-US" altLang="en-US" sz="1800" dirty="0">
                <a:latin typeface="Arial" pitchFamily="34" charset="0"/>
                <a:ea typeface="ＭＳ Ｐゴシック" pitchFamily="34" charset="-128"/>
              </a:rPr>
              <a:t>“</a:t>
            </a:r>
            <a:r>
              <a:rPr lang="en-US" sz="1800" dirty="0">
                <a:latin typeface="Arial" pitchFamily="34" charset="0"/>
                <a:ea typeface="ＭＳ Ｐゴシック" pitchFamily="34" charset="-128"/>
              </a:rPr>
              <a:t>all investment funds with an absolute return goal</a:t>
            </a:r>
            <a:r>
              <a:rPr lang="en-US" altLang="en-US" sz="1800" dirty="0">
                <a:latin typeface="Arial" pitchFamily="34" charset="0"/>
                <a:ea typeface="ＭＳ Ｐゴシック" pitchFamily="34" charset="-128"/>
              </a:rPr>
              <a:t>”</a:t>
            </a:r>
            <a:r>
              <a:rPr lang="en-US" sz="1800" dirty="0">
                <a:latin typeface="Arial" pitchFamily="34" charset="0"/>
                <a:ea typeface="ＭＳ Ｐゴシック" pitchFamily="34" charset="-128"/>
              </a:rPr>
              <a:t>. (TASS)</a:t>
            </a:r>
          </a:p>
          <a:p>
            <a:pPr lvl="1" eaLnBrk="1" hangingPunct="1"/>
            <a:r>
              <a:rPr lang="en-US" altLang="en-US" sz="1800" dirty="0">
                <a:latin typeface="Arial" pitchFamily="34" charset="0"/>
                <a:ea typeface="ＭＳ Ｐゴシック" pitchFamily="34" charset="-128"/>
              </a:rPr>
              <a:t>“</a:t>
            </a:r>
            <a:r>
              <a:rPr lang="en-US" sz="1800" dirty="0">
                <a:latin typeface="Arial" pitchFamily="34" charset="0"/>
                <a:ea typeface="ＭＳ Ｐゴシック" pitchFamily="34" charset="-128"/>
              </a:rPr>
              <a:t>a risky investment pool, generally open only to well-heeled investors, that seeks very high returns by taking very great risks</a:t>
            </a:r>
            <a:r>
              <a:rPr lang="en-US" altLang="en-US" sz="1800" dirty="0">
                <a:latin typeface="Arial" pitchFamily="34" charset="0"/>
                <a:ea typeface="ＭＳ Ｐゴシック" pitchFamily="34" charset="-128"/>
              </a:rPr>
              <a:t>”</a:t>
            </a:r>
            <a:r>
              <a:rPr lang="en-US" sz="1800" dirty="0">
                <a:latin typeface="Arial" pitchFamily="34" charset="0"/>
                <a:ea typeface="ＭＳ Ｐゴシック" pitchFamily="34" charset="-128"/>
              </a:rPr>
              <a:t>. (Money Central Investor)</a:t>
            </a:r>
          </a:p>
        </p:txBody>
      </p:sp>
      <p:sp>
        <p:nvSpPr>
          <p:cNvPr id="20481" name="Espace réservé du numéro de diapositive 5"/>
          <p:cNvSpPr>
            <a:spLocks noGrp="1"/>
          </p:cNvSpPr>
          <p:nvPr>
            <p:ph type="sldNum" sz="quarter" idx="10"/>
          </p:nvPr>
        </p:nvSpPr>
        <p:spPr/>
        <p:txBody>
          <a:bodyPr/>
          <a:lstStyle/>
          <a:p>
            <a:fld id="{EC0C807B-4A6F-4399-937D-5A15057866E9}" type="slidenum">
              <a:rPr lang="fr-FR" altLang="zh-TW" smtClean="0"/>
              <a:pPr/>
              <a:t>41</a:t>
            </a:fld>
            <a:endParaRPr lang="fr-FR" altLang="zh-TW"/>
          </a:p>
        </p:txBody>
      </p:sp>
      <p:sp>
        <p:nvSpPr>
          <p:cNvPr id="7" name="TextBox 6"/>
          <p:cNvSpPr txBox="1"/>
          <p:nvPr/>
        </p:nvSpPr>
        <p:spPr>
          <a:xfrm>
            <a:off x="0" y="5867400"/>
            <a:ext cx="2133600" cy="304800"/>
          </a:xfrm>
          <a:prstGeom prst="rect">
            <a:avLst/>
          </a:prstGeom>
          <a:noFill/>
        </p:spPr>
        <p:txBody>
          <a:bodyPr vert="horz" wrap="square" lIns="91440" tIns="45720" rIns="91440" bIns="45720" rtlCol="0" anchor="ctr">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altLang="zh-TW" sz="1400" b="0" i="1" u="none" strike="noStrike" kern="1200" cap="none" spc="0" normalizeH="0" baseline="0" noProof="0" dirty="0">
                <a:ln>
                  <a:noFill/>
                </a:ln>
                <a:solidFill>
                  <a:schemeClr val="tx1"/>
                </a:solidFill>
                <a:effectLst/>
                <a:uLnTx/>
                <a:uFillTx/>
                <a:latin typeface="+mn-lt"/>
                <a:ea typeface="+mj-ea"/>
                <a:cs typeface="+mj-cs"/>
              </a:rPr>
              <a:t>Source: Prof F.S. </a:t>
            </a:r>
            <a:r>
              <a:rPr kumimoji="0" lang="en-US" altLang="zh-TW" sz="1400" b="0" i="1" u="none" strike="noStrike" kern="1200" cap="none" spc="0" normalizeH="0" baseline="0" noProof="0" dirty="0" err="1">
                <a:ln>
                  <a:noFill/>
                </a:ln>
                <a:solidFill>
                  <a:schemeClr val="tx1"/>
                </a:solidFill>
                <a:effectLst/>
                <a:uLnTx/>
                <a:uFillTx/>
                <a:latin typeface="+mn-lt"/>
                <a:ea typeface="+mj-ea"/>
                <a:cs typeface="+mj-cs"/>
              </a:rPr>
              <a:t>Lhabitant</a:t>
            </a:r>
            <a:endParaRPr kumimoji="0" lang="zh-TW" altLang="en-US" sz="1400" b="0" i="1" u="none" strike="noStrike" kern="1200" cap="none" spc="0" normalizeH="0" baseline="0" noProof="0" dirty="0">
              <a:ln>
                <a:noFill/>
              </a:ln>
              <a:solidFill>
                <a:schemeClr val="tx1"/>
              </a:solidFill>
              <a:effectLst/>
              <a:uLnTx/>
              <a:uFillTx/>
              <a:latin typeface="+mn-lt"/>
              <a:ea typeface="+mj-ea"/>
              <a:cs typeface="+mj-cs"/>
            </a:endParaRPr>
          </a:p>
        </p:txBody>
      </p:sp>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Hedge Funds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r>
              <a:rPr lang="en-US" altLang="zh-TW"/>
              <a:t>What is a hedge fund?</a:t>
            </a:r>
          </a:p>
        </p:txBody>
      </p:sp>
      <p:sp>
        <p:nvSpPr>
          <p:cNvPr id="131075" name="Rectangle 3"/>
          <p:cNvSpPr>
            <a:spLocks noGrp="1" noChangeArrowheads="1"/>
          </p:cNvSpPr>
          <p:nvPr>
            <p:ph idx="1"/>
          </p:nvPr>
        </p:nvSpPr>
        <p:spPr/>
        <p:txBody>
          <a:bodyPr>
            <a:normAutofit fontScale="85000" lnSpcReduction="10000"/>
          </a:bodyPr>
          <a:lstStyle/>
          <a:p>
            <a:r>
              <a:rPr lang="en-US" altLang="zh-TW" dirty="0"/>
              <a:t>A hedge fund constitutes an investment program whereby the managers or partners seek </a:t>
            </a:r>
            <a:r>
              <a:rPr lang="en-US" altLang="zh-TW" b="1" dirty="0">
                <a:solidFill>
                  <a:schemeClr val="accent2"/>
                </a:solidFill>
              </a:rPr>
              <a:t>absolute returns </a:t>
            </a:r>
            <a:r>
              <a:rPr lang="en-US" altLang="zh-TW" dirty="0"/>
              <a:t>by exploiting investment opportunities while </a:t>
            </a:r>
            <a:r>
              <a:rPr lang="en-US" altLang="zh-TW" b="1" dirty="0">
                <a:solidFill>
                  <a:schemeClr val="accent2"/>
                </a:solidFill>
              </a:rPr>
              <a:t>protecting principal </a:t>
            </a:r>
            <a:r>
              <a:rPr lang="en-US" altLang="zh-TW" dirty="0"/>
              <a:t>from potential financial loss. The first hedge fund was indeed a </a:t>
            </a:r>
            <a:r>
              <a:rPr lang="en-US" altLang="zh-TW" b="1" dirty="0">
                <a:solidFill>
                  <a:schemeClr val="accent2">
                    <a:lumMod val="75000"/>
                  </a:schemeClr>
                </a:solidFill>
              </a:rPr>
              <a:t>hedged</a:t>
            </a:r>
            <a:r>
              <a:rPr lang="en-US" altLang="zh-TW" dirty="0">
                <a:solidFill>
                  <a:schemeClr val="accent2">
                    <a:lumMod val="75000"/>
                  </a:schemeClr>
                </a:solidFill>
              </a:rPr>
              <a:t> </a:t>
            </a:r>
            <a:r>
              <a:rPr lang="en-US" altLang="zh-TW" dirty="0"/>
              <a:t>fund.</a:t>
            </a:r>
          </a:p>
          <a:p>
            <a:r>
              <a:rPr lang="en-US" altLang="zh-TW" dirty="0"/>
              <a:t>The reason the term “hedge fund” is perceived as a misnomer is because there are no hedge funds that hedge all risks. If all risks were hedged, so would be the returns.</a:t>
            </a:r>
          </a:p>
          <a:p>
            <a:r>
              <a:rPr lang="en-US" altLang="zh-TW" dirty="0"/>
              <a:t>This definition highlights two important aspects of hedge funds: the attempt to generate </a:t>
            </a:r>
            <a:r>
              <a:rPr lang="en-US" altLang="zh-TW" b="1" dirty="0"/>
              <a:t>positive absolute returns </a:t>
            </a:r>
            <a:r>
              <a:rPr lang="en-US" altLang="zh-TW" dirty="0"/>
              <a:t>by taking risk and, at the same time, trying to </a:t>
            </a:r>
            <a:r>
              <a:rPr lang="en-US" altLang="zh-TW" b="1" dirty="0"/>
              <a:t>control losses </a:t>
            </a:r>
            <a:r>
              <a:rPr lang="en-US" altLang="zh-TW" dirty="0"/>
              <a:t>and avoid negative compounding of capital. Their investment philosophy is materially different from the investment philosophy of a manager who is tied to a market benchmark.</a:t>
            </a:r>
          </a:p>
          <a:p>
            <a:r>
              <a:rPr lang="en-US" altLang="zh-TW" dirty="0"/>
              <a:t>The hedge funds/alternative investment moniker is a description of what an investment fund </a:t>
            </a:r>
            <a:r>
              <a:rPr lang="en-US" altLang="zh-TW" b="1" dirty="0">
                <a:solidFill>
                  <a:schemeClr val="accent2">
                    <a:lumMod val="75000"/>
                  </a:schemeClr>
                </a:solidFill>
              </a:rPr>
              <a:t>is not </a:t>
            </a:r>
            <a:r>
              <a:rPr lang="en-US" altLang="zh-TW" dirty="0"/>
              <a:t>rather than what it is. The universe of alternative investments is just that – the universe.</a:t>
            </a:r>
          </a:p>
        </p:txBody>
      </p:sp>
      <p:sp>
        <p:nvSpPr>
          <p:cNvPr id="19460" name="Slide Number Placeholder 5"/>
          <p:cNvSpPr>
            <a:spLocks noGrp="1"/>
          </p:cNvSpPr>
          <p:nvPr>
            <p:ph type="sldNum" sz="quarter" idx="10"/>
          </p:nvPr>
        </p:nvSpPr>
        <p:spPr>
          <a:noFill/>
        </p:spPr>
        <p:txBody>
          <a:bodyPr vert="horz" wrap="square" lIns="91440" tIns="45720" rIns="91440" bIns="45720" numCol="1" anchor="ctr" anchorCtr="0" compatLnSpc="1">
            <a:prstTxWarp prst="textNoShape">
              <a:avLst/>
            </a:prstTxWarp>
          </a:bodyPr>
          <a:lstStyle/>
          <a:p>
            <a:fld id="{7FBA2C62-47F0-4775-BEC2-27E2A601CAC4}" type="slidenum">
              <a:rPr lang="en-US" altLang="en-US" sz="1400">
                <a:latin typeface="+mn-lt"/>
              </a:rPr>
              <a:pPr/>
              <a:t>42</a:t>
            </a:fld>
            <a:endParaRPr lang="en-US" altLang="en-US" sz="1400">
              <a:latin typeface="+mn-lt"/>
            </a:endParaRPr>
          </a:p>
        </p:txBody>
      </p:sp>
      <p:sp>
        <p:nvSpPr>
          <p:cNvPr id="131076" name="Text Box 4"/>
          <p:cNvSpPr txBox="1">
            <a:spLocks noChangeArrowheads="1"/>
          </p:cNvSpPr>
          <p:nvPr/>
        </p:nvSpPr>
        <p:spPr bwMode="auto">
          <a:xfrm>
            <a:off x="0" y="5867400"/>
            <a:ext cx="4648200" cy="307777"/>
          </a:xfrm>
          <a:prstGeom prst="rect">
            <a:avLst/>
          </a:prstGeom>
          <a:noFill/>
          <a:ln w="9525">
            <a:noFill/>
            <a:miter lim="800000"/>
            <a:headEnd/>
            <a:tailEnd/>
          </a:ln>
        </p:spPr>
        <p:txBody>
          <a:bodyPr>
            <a:spAutoFit/>
          </a:bodyPr>
          <a:lstStyle>
            <a:defPPr>
              <a:defRPr lang="en-US"/>
            </a:defPPr>
            <a:lvl1pPr>
              <a:spcBef>
                <a:spcPct val="50000"/>
              </a:spcBef>
              <a:defRPr sz="1400" i="1">
                <a:latin typeface="+mn-lt"/>
                <a:ea typeface="PMingLiU" pitchFamily="18" charset="-120"/>
              </a:defRPr>
            </a:lvl1pPr>
          </a:lstStyle>
          <a:p>
            <a:r>
              <a:rPr lang="en-US" altLang="zh-TW"/>
              <a:t>Source: AIMA Roadmap to Hedge Funds Nov 08</a:t>
            </a:r>
          </a:p>
        </p:txBody>
      </p:sp>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Hedge Funds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1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0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10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atin typeface="Arial" pitchFamily="34" charset="0"/>
                <a:ea typeface="ＭＳ Ｐゴシック" pitchFamily="34" charset="-128"/>
              </a:rPr>
              <a:t>Hedge Funds Characteristics</a:t>
            </a:r>
            <a:endParaRPr lang="en-GB">
              <a:latin typeface="Arial" pitchFamily="34" charset="0"/>
              <a:ea typeface="ＭＳ Ｐゴシック" pitchFamily="34" charset="-128"/>
            </a:endParaRPr>
          </a:p>
        </p:txBody>
      </p:sp>
      <p:sp>
        <p:nvSpPr>
          <p:cNvPr id="21507" name="Rectangle 3"/>
          <p:cNvSpPr>
            <a:spLocks noGrp="1" noChangeArrowheads="1"/>
          </p:cNvSpPr>
          <p:nvPr>
            <p:ph idx="1"/>
          </p:nvPr>
        </p:nvSpPr>
        <p:spPr/>
        <p:txBody>
          <a:bodyPr>
            <a:normAutofit lnSpcReduction="10000"/>
          </a:bodyPr>
          <a:lstStyle/>
          <a:p>
            <a:pPr eaLnBrk="1" hangingPunct="1">
              <a:lnSpc>
                <a:spcPct val="90000"/>
              </a:lnSpc>
            </a:pPr>
            <a:r>
              <a:rPr lang="en-US" sz="1800" dirty="0">
                <a:latin typeface="Arial" pitchFamily="34" charset="0"/>
                <a:ea typeface="ＭＳ Ｐゴシック" pitchFamily="34" charset="-128"/>
              </a:rPr>
              <a:t>Actively managed – returns driven by manager skills (</a:t>
            </a:r>
            <a:r>
              <a:rPr lang="en-US" altLang="en-US" sz="1800" dirty="0">
                <a:latin typeface="Arial" pitchFamily="34" charset="0"/>
                <a:ea typeface="ＭＳ Ｐゴシック" pitchFamily="34" charset="-128"/>
              </a:rPr>
              <a:t>“</a:t>
            </a:r>
            <a:r>
              <a:rPr lang="en-US" sz="1800" dirty="0">
                <a:latin typeface="Arial" pitchFamily="34" charset="0"/>
                <a:ea typeface="ＭＳ Ｐゴシック" pitchFamily="34" charset="-128"/>
              </a:rPr>
              <a:t>alpha</a:t>
            </a:r>
            <a:r>
              <a:rPr lang="en-US" altLang="en-US" sz="1800" dirty="0">
                <a:latin typeface="Arial" pitchFamily="34" charset="0"/>
                <a:ea typeface="ＭＳ Ｐゴシック" pitchFamily="34" charset="-128"/>
              </a:rPr>
              <a:t>”</a:t>
            </a:r>
            <a:r>
              <a:rPr lang="en-US" sz="1800" dirty="0">
                <a:latin typeface="Arial" pitchFamily="34" charset="0"/>
                <a:ea typeface="ＭＳ Ｐゴシック" pitchFamily="34" charset="-128"/>
              </a:rPr>
              <a:t>).</a:t>
            </a:r>
          </a:p>
          <a:p>
            <a:pPr lvl="1" eaLnBrk="1" hangingPunct="1">
              <a:lnSpc>
                <a:spcPct val="90000"/>
              </a:lnSpc>
            </a:pPr>
            <a:endParaRPr lang="en-US" sz="1800" dirty="0">
              <a:latin typeface="Arial" pitchFamily="34" charset="0"/>
              <a:ea typeface="ＭＳ Ｐゴシック" pitchFamily="34" charset="-128"/>
            </a:endParaRPr>
          </a:p>
          <a:p>
            <a:pPr eaLnBrk="1" hangingPunct="1">
              <a:lnSpc>
                <a:spcPct val="90000"/>
              </a:lnSpc>
            </a:pPr>
            <a:r>
              <a:rPr lang="en-US" sz="1800" dirty="0">
                <a:latin typeface="Arial" pitchFamily="34" charset="0"/>
                <a:ea typeface="ＭＳ Ｐゴシック" pitchFamily="34" charset="-128"/>
              </a:rPr>
              <a:t>No benchmarks, no relative weights, no relative returns.</a:t>
            </a:r>
          </a:p>
          <a:p>
            <a:pPr eaLnBrk="1" hangingPunct="1">
              <a:lnSpc>
                <a:spcPct val="90000"/>
              </a:lnSpc>
            </a:pPr>
            <a:endParaRPr lang="en-US" sz="1800" dirty="0">
              <a:latin typeface="Arial" pitchFamily="34" charset="0"/>
              <a:ea typeface="ＭＳ Ｐゴシック" pitchFamily="34" charset="-128"/>
            </a:endParaRPr>
          </a:p>
          <a:p>
            <a:pPr eaLnBrk="1" hangingPunct="1">
              <a:lnSpc>
                <a:spcPct val="90000"/>
              </a:lnSpc>
            </a:pPr>
            <a:r>
              <a:rPr lang="en-US" sz="1800" dirty="0">
                <a:latin typeface="Arial" pitchFamily="34" charset="0"/>
                <a:ea typeface="ＭＳ Ｐゴシック" pitchFamily="34" charset="-128"/>
              </a:rPr>
              <a:t>Flexible investment policies.</a:t>
            </a:r>
          </a:p>
          <a:p>
            <a:pPr eaLnBrk="1" hangingPunct="1">
              <a:lnSpc>
                <a:spcPct val="90000"/>
              </a:lnSpc>
            </a:pPr>
            <a:endParaRPr lang="en-US" sz="1800" dirty="0">
              <a:latin typeface="Arial" pitchFamily="34" charset="0"/>
              <a:ea typeface="ＭＳ Ｐゴシック" pitchFamily="34" charset="-128"/>
            </a:endParaRPr>
          </a:p>
          <a:p>
            <a:pPr eaLnBrk="1" hangingPunct="1">
              <a:lnSpc>
                <a:spcPct val="90000"/>
              </a:lnSpc>
            </a:pPr>
            <a:r>
              <a:rPr lang="en-US" sz="1800" dirty="0">
                <a:latin typeface="Arial" pitchFamily="34" charset="0"/>
                <a:ea typeface="ＭＳ Ｐゴシック" pitchFamily="34" charset="-128"/>
              </a:rPr>
              <a:t>Often located </a:t>
            </a:r>
            <a:r>
              <a:rPr lang="en-US" altLang="en-US" sz="1800" dirty="0">
                <a:latin typeface="Arial" pitchFamily="34" charset="0"/>
                <a:ea typeface="ＭＳ Ｐゴシック" pitchFamily="34" charset="-128"/>
              </a:rPr>
              <a:t>“</a:t>
            </a:r>
            <a:r>
              <a:rPr lang="en-US" sz="1800" dirty="0">
                <a:latin typeface="Arial" pitchFamily="34" charset="0"/>
                <a:ea typeface="ＭＳ Ｐゴシック" pitchFamily="34" charset="-128"/>
              </a:rPr>
              <a:t>offshore</a:t>
            </a:r>
            <a:r>
              <a:rPr lang="en-US" altLang="en-US" sz="1800" dirty="0">
                <a:latin typeface="Arial" pitchFamily="34" charset="0"/>
                <a:ea typeface="ＭＳ Ｐゴシック" pitchFamily="34" charset="-128"/>
              </a:rPr>
              <a:t>”</a:t>
            </a:r>
            <a:r>
              <a:rPr lang="en-US" altLang="ja-JP" sz="1800" dirty="0">
                <a:latin typeface="Arial" pitchFamily="34" charset="0"/>
                <a:ea typeface="ＭＳ Ｐゴシック" pitchFamily="34" charset="-128"/>
              </a:rPr>
              <a:t>.</a:t>
            </a:r>
          </a:p>
          <a:p>
            <a:pPr eaLnBrk="1" hangingPunct="1">
              <a:lnSpc>
                <a:spcPct val="90000"/>
              </a:lnSpc>
            </a:pPr>
            <a:endParaRPr lang="en-US" sz="1800" dirty="0">
              <a:latin typeface="Arial" pitchFamily="34" charset="0"/>
              <a:ea typeface="ＭＳ Ｐゴシック" pitchFamily="34" charset="-128"/>
            </a:endParaRPr>
          </a:p>
          <a:p>
            <a:pPr eaLnBrk="1" hangingPunct="1">
              <a:lnSpc>
                <a:spcPct val="90000"/>
              </a:lnSpc>
            </a:pPr>
            <a:r>
              <a:rPr lang="en-US" sz="1800" dirty="0">
                <a:latin typeface="Arial" pitchFamily="34" charset="0"/>
                <a:ea typeface="ＭＳ Ｐゴシック" pitchFamily="34" charset="-128"/>
              </a:rPr>
              <a:t>Limited liquidity.</a:t>
            </a:r>
          </a:p>
          <a:p>
            <a:pPr eaLnBrk="1" hangingPunct="1">
              <a:lnSpc>
                <a:spcPct val="90000"/>
              </a:lnSpc>
            </a:pPr>
            <a:endParaRPr lang="en-US" sz="1800" dirty="0">
              <a:latin typeface="Arial" pitchFamily="34" charset="0"/>
              <a:ea typeface="ＭＳ Ｐゴシック" pitchFamily="34" charset="-128"/>
            </a:endParaRPr>
          </a:p>
          <a:p>
            <a:pPr eaLnBrk="1" hangingPunct="1">
              <a:lnSpc>
                <a:spcPct val="90000"/>
              </a:lnSpc>
            </a:pPr>
            <a:r>
              <a:rPr lang="en-US" sz="1800" dirty="0">
                <a:latin typeface="Arial" pitchFamily="34" charset="0"/>
                <a:ea typeface="ＭＳ Ｐゴシック" pitchFamily="34" charset="-128"/>
              </a:rPr>
              <a:t>Performance fees – the 2+20 system</a:t>
            </a:r>
          </a:p>
          <a:p>
            <a:pPr eaLnBrk="1" hangingPunct="1">
              <a:lnSpc>
                <a:spcPct val="90000"/>
              </a:lnSpc>
            </a:pPr>
            <a:endParaRPr lang="en-US" sz="1800" dirty="0">
              <a:latin typeface="Arial" pitchFamily="34" charset="0"/>
              <a:ea typeface="ＭＳ Ｐゴシック" pitchFamily="34" charset="-128"/>
            </a:endParaRPr>
          </a:p>
          <a:p>
            <a:pPr eaLnBrk="1" hangingPunct="1">
              <a:lnSpc>
                <a:spcPct val="90000"/>
              </a:lnSpc>
            </a:pPr>
            <a:r>
              <a:rPr lang="en-US" sz="1800" dirty="0">
                <a:latin typeface="Arial" pitchFamily="34" charset="0"/>
                <a:ea typeface="ＭＳ Ｐゴシック" pitchFamily="34" charset="-128"/>
              </a:rPr>
              <a:t>Run by partners, not employees</a:t>
            </a:r>
          </a:p>
          <a:p>
            <a:pPr eaLnBrk="1" hangingPunct="1">
              <a:lnSpc>
                <a:spcPct val="90000"/>
              </a:lnSpc>
            </a:pPr>
            <a:endParaRPr lang="en-US" sz="1800" dirty="0">
              <a:latin typeface="Arial" pitchFamily="34" charset="0"/>
              <a:ea typeface="ＭＳ Ｐゴシック" pitchFamily="34" charset="-128"/>
            </a:endParaRPr>
          </a:p>
          <a:p>
            <a:pPr eaLnBrk="1" hangingPunct="1">
              <a:lnSpc>
                <a:spcPct val="90000"/>
              </a:lnSpc>
            </a:pPr>
            <a:r>
              <a:rPr lang="en-US" sz="1800" dirty="0">
                <a:latin typeface="Arial" pitchFamily="34" charset="0"/>
                <a:ea typeface="ＭＳ Ｐゴシック" pitchFamily="34" charset="-128"/>
              </a:rPr>
              <a:t>Secretive</a:t>
            </a:r>
          </a:p>
          <a:p>
            <a:pPr eaLnBrk="1" hangingPunct="1">
              <a:lnSpc>
                <a:spcPct val="90000"/>
              </a:lnSpc>
            </a:pPr>
            <a:endParaRPr lang="en-US" sz="1800" dirty="0">
              <a:latin typeface="Arial" pitchFamily="34" charset="0"/>
              <a:ea typeface="ＭＳ Ｐゴシック" pitchFamily="34" charset="-128"/>
            </a:endParaRPr>
          </a:p>
        </p:txBody>
      </p:sp>
      <p:sp>
        <p:nvSpPr>
          <p:cNvPr id="21505" name="Espace réservé du numéro de diapositive 5"/>
          <p:cNvSpPr>
            <a:spLocks noGrp="1"/>
          </p:cNvSpPr>
          <p:nvPr>
            <p:ph type="sldNum" sz="quarter" idx="10"/>
          </p:nvPr>
        </p:nvSpPr>
        <p:spPr/>
        <p:txBody>
          <a:bodyPr/>
          <a:lstStyle/>
          <a:p>
            <a:fld id="{A33FE09F-C0A2-4A0A-9E14-38E94480F7DD}" type="slidenum">
              <a:rPr lang="fr-FR" altLang="zh-TW" smtClean="0"/>
              <a:pPr/>
              <a:t>43</a:t>
            </a:fld>
            <a:endParaRPr lang="fr-FR" altLang="zh-TW"/>
          </a:p>
        </p:txBody>
      </p:sp>
      <p:sp>
        <p:nvSpPr>
          <p:cNvPr id="6" name="TextBox 5"/>
          <p:cNvSpPr txBox="1"/>
          <p:nvPr/>
        </p:nvSpPr>
        <p:spPr>
          <a:xfrm>
            <a:off x="0" y="5867400"/>
            <a:ext cx="2133600" cy="304800"/>
          </a:xfrm>
          <a:prstGeom prst="rect">
            <a:avLst/>
          </a:prstGeom>
          <a:noFill/>
        </p:spPr>
        <p:txBody>
          <a:bodyPr vert="horz" wrap="square" lIns="91440" tIns="45720" rIns="91440" bIns="45720" rtlCol="0" anchor="ctr">
            <a:noAutofit/>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altLang="zh-TW" sz="1400" b="0" i="1" u="none" strike="noStrike" kern="1200" cap="none" spc="0" normalizeH="0" baseline="0" noProof="0" dirty="0">
                <a:ln>
                  <a:noFill/>
                </a:ln>
                <a:solidFill>
                  <a:schemeClr val="tx1"/>
                </a:solidFill>
                <a:effectLst/>
                <a:uLnTx/>
                <a:uFillTx/>
                <a:latin typeface="+mn-lt"/>
                <a:ea typeface="+mj-ea"/>
                <a:cs typeface="+mj-cs"/>
              </a:rPr>
              <a:t>Source: Prof F.S. </a:t>
            </a:r>
            <a:r>
              <a:rPr kumimoji="0" lang="en-US" altLang="zh-TW" sz="1400" b="0" i="1" u="none" strike="noStrike" kern="1200" cap="none" spc="0" normalizeH="0" baseline="0" noProof="0" dirty="0" err="1">
                <a:ln>
                  <a:noFill/>
                </a:ln>
                <a:solidFill>
                  <a:schemeClr val="tx1"/>
                </a:solidFill>
                <a:effectLst/>
                <a:uLnTx/>
                <a:uFillTx/>
                <a:latin typeface="+mn-lt"/>
                <a:ea typeface="+mj-ea"/>
                <a:cs typeface="+mj-cs"/>
              </a:rPr>
              <a:t>Lhabitant</a:t>
            </a:r>
            <a:endParaRPr kumimoji="0" lang="zh-TW" altLang="en-US" sz="1400" b="0" i="1" u="none" strike="noStrike" kern="1200" cap="none" spc="0" normalizeH="0" baseline="0" noProof="0" dirty="0">
              <a:ln>
                <a:noFill/>
              </a:ln>
              <a:solidFill>
                <a:schemeClr val="tx1"/>
              </a:solidFill>
              <a:effectLst/>
              <a:uLnTx/>
              <a:uFillTx/>
              <a:latin typeface="+mn-lt"/>
              <a:ea typeface="+mj-ea"/>
              <a:cs typeface="+mj-cs"/>
            </a:endParaRPr>
          </a:p>
        </p:txBody>
      </p:sp>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Hedge Funds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Who are the investors?</a:t>
            </a:r>
            <a:endParaRPr lang="zh-TW" altLang="en-US" dirty="0"/>
          </a:p>
        </p:txBody>
      </p:sp>
      <p:sp>
        <p:nvSpPr>
          <p:cNvPr id="3" name="Content Placeholder 2"/>
          <p:cNvSpPr>
            <a:spLocks noGrp="1"/>
          </p:cNvSpPr>
          <p:nvPr>
            <p:ph idx="1"/>
          </p:nvPr>
        </p:nvSpPr>
        <p:spPr/>
        <p:txBody>
          <a:bodyPr/>
          <a:lstStyle/>
          <a:p>
            <a:r>
              <a:rPr lang="en-US" altLang="zh-TW" dirty="0"/>
              <a:t>Originally, for PE and HF, investors were primarily HNWI and family offices</a:t>
            </a:r>
          </a:p>
          <a:p>
            <a:r>
              <a:rPr lang="en-US" altLang="zh-TW" dirty="0"/>
              <a:t>Over time, the role of institutional investors has increased</a:t>
            </a:r>
          </a:p>
          <a:p>
            <a:r>
              <a:rPr lang="en-US" altLang="zh-TW" dirty="0"/>
              <a:t>The flow of money from </a:t>
            </a:r>
            <a:r>
              <a:rPr lang="en-US" altLang="zh-TW" dirty="0" err="1"/>
              <a:t>institutionals</a:t>
            </a:r>
            <a:r>
              <a:rPr lang="en-US" altLang="zh-TW" dirty="0"/>
              <a:t> increased due to the search for yield post-GFC</a:t>
            </a:r>
          </a:p>
          <a:p>
            <a:r>
              <a:rPr lang="en-US" altLang="zh-TW" dirty="0"/>
              <a:t>Recently, hedge funds under-performance has caused many withdrawals from key investors, particularly US pension funds</a:t>
            </a:r>
            <a:endParaRPr lang="zh-TW" altLang="en-US" dirty="0"/>
          </a:p>
        </p:txBody>
      </p:sp>
      <p:sp>
        <p:nvSpPr>
          <p:cNvPr id="4" name="Slide Number Placeholder 3"/>
          <p:cNvSpPr>
            <a:spLocks noGrp="1"/>
          </p:cNvSpPr>
          <p:nvPr>
            <p:ph type="sldNum" sz="quarter" idx="10"/>
          </p:nvPr>
        </p:nvSpPr>
        <p:spPr/>
        <p:txBody>
          <a:bodyPr/>
          <a:lstStyle/>
          <a:p>
            <a:pPr>
              <a:defRPr/>
            </a:pPr>
            <a:fld id="{84C4389F-C8D5-42D8-BCAE-FBCFA453FE6F}" type="slidenum">
              <a:rPr lang="en-US" altLang="en-US" smtClean="0"/>
              <a:pPr>
                <a:defRPr/>
              </a:pPr>
              <a:t>44</a:t>
            </a:fld>
            <a:endParaRPr lang="en-US" altLang="en-US"/>
          </a:p>
        </p:txBody>
      </p:sp>
      <p:sp>
        <p:nvSpPr>
          <p:cNvPr id="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Hedge Funds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Sources of underlying capital directed to HF industry</a:t>
            </a:r>
            <a:endParaRPr lang="zh-TW" altLang="en-US" dirty="0"/>
          </a:p>
        </p:txBody>
      </p:sp>
      <p:sp>
        <p:nvSpPr>
          <p:cNvPr id="4" name="Slide Number Placeholder 3"/>
          <p:cNvSpPr>
            <a:spLocks noGrp="1"/>
          </p:cNvSpPr>
          <p:nvPr>
            <p:ph type="sldNum" sz="quarter" idx="10"/>
          </p:nvPr>
        </p:nvSpPr>
        <p:spPr/>
        <p:txBody>
          <a:bodyPr/>
          <a:lstStyle/>
          <a:p>
            <a:pPr>
              <a:defRPr/>
            </a:pPr>
            <a:fld id="{84C4389F-C8D5-42D8-BCAE-FBCFA453FE6F}" type="slidenum">
              <a:rPr lang="en-US" altLang="en-US" smtClean="0"/>
              <a:pPr>
                <a:defRPr/>
              </a:pPr>
              <a:t>45</a:t>
            </a:fld>
            <a:endParaRPr lang="en-US" altLang="en-US"/>
          </a:p>
        </p:txBody>
      </p:sp>
      <p:pic>
        <p:nvPicPr>
          <p:cNvPr id="1026" name="Picture 2"/>
          <p:cNvPicPr>
            <a:picLocks noGrp="1" noChangeAspect="1" noChangeArrowheads="1"/>
          </p:cNvPicPr>
          <p:nvPr>
            <p:ph idx="1"/>
          </p:nvPr>
        </p:nvPicPr>
        <p:blipFill>
          <a:blip r:embed="rId3" cstate="print"/>
          <a:srcRect/>
          <a:stretch>
            <a:fillRect/>
          </a:stretch>
        </p:blipFill>
        <p:spPr bwMode="auto">
          <a:xfrm>
            <a:off x="536593" y="1600200"/>
            <a:ext cx="8070814" cy="4525963"/>
          </a:xfrm>
          <a:prstGeom prst="rect">
            <a:avLst/>
          </a:prstGeom>
          <a:noFill/>
          <a:ln w="9525">
            <a:noFill/>
            <a:miter lim="800000"/>
            <a:headEnd/>
            <a:tailEnd/>
          </a:ln>
        </p:spPr>
      </p:pic>
      <p:sp>
        <p:nvSpPr>
          <p:cNvPr id="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Hedge Funds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zh-TW"/>
              <a:t>Key Features of Hedge Funds</a:t>
            </a:r>
            <a:endParaRPr lang="zh-TW" altLang="en-US"/>
          </a:p>
        </p:txBody>
      </p:sp>
      <p:sp>
        <p:nvSpPr>
          <p:cNvPr id="20483" name="Content Placeholder 2"/>
          <p:cNvSpPr>
            <a:spLocks noGrp="1"/>
          </p:cNvSpPr>
          <p:nvPr>
            <p:ph idx="1"/>
          </p:nvPr>
        </p:nvSpPr>
        <p:spPr/>
        <p:txBody>
          <a:bodyPr/>
          <a:lstStyle/>
          <a:p>
            <a:r>
              <a:rPr lang="en-US" altLang="zh-TW" b="1" dirty="0">
                <a:solidFill>
                  <a:schemeClr val="accent2"/>
                </a:solidFill>
              </a:rPr>
              <a:t>Organizational structure</a:t>
            </a:r>
            <a:r>
              <a:rPr lang="en-US" altLang="zh-TW" dirty="0"/>
              <a:t>: private partnership in US: limited partners (investors) v. general partners (manager)</a:t>
            </a:r>
          </a:p>
          <a:p>
            <a:r>
              <a:rPr lang="en-US" altLang="zh-TW" b="1" dirty="0">
                <a:solidFill>
                  <a:schemeClr val="accent2"/>
                </a:solidFill>
              </a:rPr>
              <a:t>Fee structure</a:t>
            </a:r>
            <a:r>
              <a:rPr lang="en-US" altLang="zh-TW" dirty="0"/>
              <a:t>: 2/20: management fee and performance fee, hurdle rate, high water mark</a:t>
            </a:r>
          </a:p>
          <a:p>
            <a:r>
              <a:rPr lang="en-US" altLang="zh-TW" b="1" dirty="0">
                <a:solidFill>
                  <a:schemeClr val="accent2"/>
                </a:solidFill>
              </a:rPr>
              <a:t>Term structure</a:t>
            </a:r>
            <a:r>
              <a:rPr lang="en-US" altLang="zh-TW" dirty="0"/>
              <a:t>: lock up and redemption features; side pockets</a:t>
            </a:r>
          </a:p>
          <a:p>
            <a:r>
              <a:rPr lang="en-US" altLang="zh-TW" b="1" dirty="0">
                <a:solidFill>
                  <a:schemeClr val="accent2"/>
                </a:solidFill>
              </a:rPr>
              <a:t>Strategy diversity</a:t>
            </a:r>
            <a:r>
              <a:rPr lang="en-US" altLang="zh-TW" dirty="0"/>
              <a:t>: global macro; directional (</a:t>
            </a:r>
            <a:r>
              <a:rPr lang="en-US" altLang="zh-TW" dirty="0" err="1"/>
              <a:t>inc.</a:t>
            </a:r>
            <a:r>
              <a:rPr lang="en-US" altLang="zh-TW" dirty="0"/>
              <a:t> long/short); event-driven; relative value…</a:t>
            </a:r>
            <a:endParaRPr lang="zh-TW" altLang="en-US" dirty="0"/>
          </a:p>
        </p:txBody>
      </p:sp>
      <p:sp>
        <p:nvSpPr>
          <p:cNvPr id="20486" name="Slide Number Placeholder 5"/>
          <p:cNvSpPr>
            <a:spLocks noGrp="1"/>
          </p:cNvSpPr>
          <p:nvPr>
            <p:ph type="sldNum" sz="quarter" idx="10"/>
          </p:nvPr>
        </p:nvSpPr>
        <p:spPr>
          <a:noFill/>
        </p:spPr>
        <p:txBody>
          <a:bodyPr vert="horz" wrap="square" lIns="91440" tIns="45720" rIns="91440" bIns="45720" numCol="1" anchor="ctr" anchorCtr="0" compatLnSpc="1">
            <a:prstTxWarp prst="textNoShape">
              <a:avLst/>
            </a:prstTxWarp>
          </a:bodyPr>
          <a:lstStyle/>
          <a:p>
            <a:fld id="{1B0BF775-2962-4A7F-A1FD-DD51D3088953}" type="slidenum">
              <a:rPr lang="en-US" altLang="en-US" sz="1400">
                <a:latin typeface="+mn-lt"/>
              </a:rPr>
              <a:pPr/>
              <a:t>46</a:t>
            </a:fld>
            <a:endParaRPr lang="en-US" altLang="en-US" sz="1400">
              <a:latin typeface="+mn-lt"/>
            </a:endParaRPr>
          </a:p>
        </p:txBody>
      </p:sp>
      <p:sp>
        <p:nvSpPr>
          <p:cNvPr id="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Hedge Funds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457200" y="152400"/>
            <a:ext cx="8229600" cy="1143000"/>
          </a:xfrm>
        </p:spPr>
        <p:txBody>
          <a:bodyPr/>
          <a:lstStyle/>
          <a:p>
            <a:r>
              <a:rPr lang="en-US" altLang="zh-TW" dirty="0"/>
              <a:t>HF Glossary</a:t>
            </a:r>
          </a:p>
        </p:txBody>
      </p:sp>
      <p:sp>
        <p:nvSpPr>
          <p:cNvPr id="201731" name="Rectangle 3"/>
          <p:cNvSpPr>
            <a:spLocks noGrp="1" noChangeArrowheads="1"/>
          </p:cNvSpPr>
          <p:nvPr>
            <p:ph idx="1"/>
          </p:nvPr>
        </p:nvSpPr>
        <p:spPr>
          <a:xfrm>
            <a:off x="457200" y="1143000"/>
            <a:ext cx="8229600" cy="4525963"/>
          </a:xfrm>
        </p:spPr>
        <p:txBody>
          <a:bodyPr>
            <a:noAutofit/>
          </a:bodyPr>
          <a:lstStyle/>
          <a:p>
            <a:r>
              <a:rPr lang="en-US" altLang="zh-TW" sz="1800" b="1" dirty="0">
                <a:solidFill>
                  <a:schemeClr val="accent2"/>
                </a:solidFill>
              </a:rPr>
              <a:t>Alpha</a:t>
            </a:r>
            <a:r>
              <a:rPr lang="en-US" altLang="zh-TW" sz="1800" dirty="0"/>
              <a:t>: Measures the value that an investment manager produces, by comparing the manager’s performance to that of a risk-free investment (usually a Treasury bill). </a:t>
            </a:r>
          </a:p>
          <a:p>
            <a:r>
              <a:rPr lang="en-US" altLang="zh-TW" sz="1800" b="1" dirty="0">
                <a:solidFill>
                  <a:schemeClr val="accent2"/>
                </a:solidFill>
              </a:rPr>
              <a:t>Beta</a:t>
            </a:r>
            <a:r>
              <a:rPr lang="en-US" altLang="zh-TW" sz="1800" dirty="0"/>
              <a:t>: Gauges the risk of a fund by measuring the volatility of its past returns in relation to the returns of a benchmark, such as the S&amp;P 500 index. </a:t>
            </a:r>
          </a:p>
          <a:p>
            <a:r>
              <a:rPr lang="en-US" altLang="zh-TW" sz="1800" b="1" dirty="0">
                <a:solidFill>
                  <a:schemeClr val="accent2"/>
                </a:solidFill>
              </a:rPr>
              <a:t>High-water mark</a:t>
            </a:r>
            <a:r>
              <a:rPr lang="en-US" altLang="zh-TW" sz="1800" dirty="0"/>
              <a:t>: A provision serving to ensure that a fund manager only collects incentive fees on the highest net asset value previously attained at the end of any prior fiscal year - or gains representing actual profits for each investor. A high water mark means that, where the net asset value (NAV) of the fund drops below its peak, no performance fee can be charged on any subsequent profit until the NAV reaches its previous high.</a:t>
            </a:r>
          </a:p>
        </p:txBody>
      </p:sp>
      <p:sp>
        <p:nvSpPr>
          <p:cNvPr id="22532" name="Slide Number Placeholder 5"/>
          <p:cNvSpPr>
            <a:spLocks noGrp="1"/>
          </p:cNvSpPr>
          <p:nvPr>
            <p:ph type="sldNum" sz="quarter" idx="10"/>
          </p:nvPr>
        </p:nvSpPr>
        <p:spPr>
          <a:noFill/>
        </p:spPr>
        <p:txBody>
          <a:bodyPr vert="horz" wrap="square" lIns="91440" tIns="45720" rIns="91440" bIns="45720" numCol="1" anchor="ctr" anchorCtr="0" compatLnSpc="1">
            <a:prstTxWarp prst="textNoShape">
              <a:avLst/>
            </a:prstTxWarp>
          </a:bodyPr>
          <a:lstStyle/>
          <a:p>
            <a:fld id="{BAFCFCBE-D0D6-4F2C-B406-93E700244369}" type="slidenum">
              <a:rPr lang="en-US" altLang="en-US" sz="1400">
                <a:latin typeface="+mn-lt"/>
              </a:rPr>
              <a:pPr/>
              <a:t>47</a:t>
            </a:fld>
            <a:endParaRPr lang="en-US" altLang="en-US" sz="1400">
              <a:latin typeface="+mn-lt"/>
            </a:endParaRPr>
          </a:p>
        </p:txBody>
      </p:sp>
      <p:sp>
        <p:nvSpPr>
          <p:cNvPr id="201732" name="Text Box 4"/>
          <p:cNvSpPr txBox="1">
            <a:spLocks noChangeArrowheads="1"/>
          </p:cNvSpPr>
          <p:nvPr/>
        </p:nvSpPr>
        <p:spPr bwMode="auto">
          <a:xfrm>
            <a:off x="0" y="5867400"/>
            <a:ext cx="2819400" cy="307777"/>
          </a:xfrm>
          <a:prstGeom prst="rect">
            <a:avLst/>
          </a:prstGeom>
          <a:noFill/>
          <a:ln w="9525">
            <a:noFill/>
            <a:miter lim="800000"/>
            <a:headEnd/>
            <a:tailEnd/>
          </a:ln>
        </p:spPr>
        <p:txBody>
          <a:bodyPr>
            <a:spAutoFit/>
          </a:bodyPr>
          <a:lstStyle>
            <a:defPPr>
              <a:defRPr lang="en-US"/>
            </a:defPPr>
            <a:lvl1pPr>
              <a:spcBef>
                <a:spcPct val="50000"/>
              </a:spcBef>
              <a:defRPr sz="1400" i="1">
                <a:latin typeface="+mn-lt"/>
                <a:ea typeface="PMingLiU" pitchFamily="18" charset="-120"/>
              </a:defRPr>
            </a:lvl1pPr>
          </a:lstStyle>
          <a:p>
            <a:r>
              <a:rPr lang="en-US" altLang="zh-TW" dirty="0"/>
              <a:t>Sources: BNA International/AIMA</a:t>
            </a:r>
          </a:p>
        </p:txBody>
      </p:sp>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Hedge Funds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17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17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r>
              <a:rPr lang="en-US" altLang="zh-TW" dirty="0"/>
              <a:t>HF Glossary (</a:t>
            </a:r>
            <a:r>
              <a:rPr lang="en-US" altLang="zh-TW" dirty="0" err="1"/>
              <a:t>Cont</a:t>
            </a:r>
            <a:r>
              <a:rPr lang="en-US" altLang="zh-TW" dirty="0"/>
              <a:t>)</a:t>
            </a:r>
          </a:p>
        </p:txBody>
      </p:sp>
      <p:sp>
        <p:nvSpPr>
          <p:cNvPr id="201731" name="Rectangle 3"/>
          <p:cNvSpPr>
            <a:spLocks noGrp="1" noChangeArrowheads="1"/>
          </p:cNvSpPr>
          <p:nvPr>
            <p:ph idx="1"/>
          </p:nvPr>
        </p:nvSpPr>
        <p:spPr/>
        <p:txBody>
          <a:bodyPr>
            <a:noAutofit/>
          </a:bodyPr>
          <a:lstStyle/>
          <a:p>
            <a:r>
              <a:rPr lang="en-US" altLang="zh-TW" sz="1800" b="1" dirty="0">
                <a:solidFill>
                  <a:schemeClr val="accent2"/>
                </a:solidFill>
              </a:rPr>
              <a:t>Hurdle rate</a:t>
            </a:r>
            <a:r>
              <a:rPr lang="en-US" altLang="zh-TW" sz="1800" dirty="0"/>
              <a:t>: The minimum return necessary for a fund manager to start collecting incentive fees. The hurdle is usually tied to a benchmark rate such as Libor or the one-year Treasury bill rate plus a spread. </a:t>
            </a:r>
          </a:p>
          <a:p>
            <a:r>
              <a:rPr lang="en-US" altLang="zh-TW" sz="1800" dirty="0"/>
              <a:t>The deployment of a hurdle rate in a hedge fund means that a hedge fund manager cannot charge a performance fee until the fund’s performance exceeds a pre-determined target. So, for example, if a fund sets a hurdle of 5% and returns 15%, performance fees would only apply to the 10% above the hurdle. This target can be pre-specified as a fixed percentage (anything between 0.1% and 10%) or an index based benchmark (usually LIBOR or LIBOR plus </a:t>
            </a:r>
            <a:r>
              <a:rPr lang="fr-FR" altLang="zh-TW" sz="1800" dirty="0"/>
              <a:t>a </a:t>
            </a:r>
            <a:r>
              <a:rPr lang="fr-FR" altLang="zh-TW" sz="1800" dirty="0" err="1"/>
              <a:t>spread</a:t>
            </a:r>
            <a:r>
              <a:rPr lang="fr-FR" altLang="zh-TW" sz="1800" dirty="0"/>
              <a:t>).</a:t>
            </a:r>
            <a:endParaRPr lang="en-US" altLang="zh-TW" sz="1800" dirty="0"/>
          </a:p>
        </p:txBody>
      </p:sp>
      <p:sp>
        <p:nvSpPr>
          <p:cNvPr id="22532" name="Slide Number Placeholder 5"/>
          <p:cNvSpPr>
            <a:spLocks noGrp="1"/>
          </p:cNvSpPr>
          <p:nvPr>
            <p:ph type="sldNum" sz="quarter" idx="10"/>
          </p:nvPr>
        </p:nvSpPr>
        <p:spPr>
          <a:noFill/>
        </p:spPr>
        <p:txBody>
          <a:bodyPr vert="horz" wrap="square" lIns="91440" tIns="45720" rIns="91440" bIns="45720" numCol="1" anchor="ctr" anchorCtr="0" compatLnSpc="1">
            <a:prstTxWarp prst="textNoShape">
              <a:avLst/>
            </a:prstTxWarp>
          </a:bodyPr>
          <a:lstStyle/>
          <a:p>
            <a:fld id="{BAFCFCBE-D0D6-4F2C-B406-93E700244369}" type="slidenum">
              <a:rPr lang="en-US" altLang="en-US" sz="1400">
                <a:latin typeface="+mn-lt"/>
              </a:rPr>
              <a:pPr/>
              <a:t>48</a:t>
            </a:fld>
            <a:endParaRPr lang="en-US" altLang="en-US" sz="1400">
              <a:latin typeface="+mn-lt"/>
            </a:endParaRPr>
          </a:p>
        </p:txBody>
      </p:sp>
      <p:sp>
        <p:nvSpPr>
          <p:cNvPr id="201732" name="Text Box 4"/>
          <p:cNvSpPr txBox="1">
            <a:spLocks noChangeArrowheads="1"/>
          </p:cNvSpPr>
          <p:nvPr/>
        </p:nvSpPr>
        <p:spPr bwMode="auto">
          <a:xfrm>
            <a:off x="0" y="5867400"/>
            <a:ext cx="2819400" cy="307777"/>
          </a:xfrm>
          <a:prstGeom prst="rect">
            <a:avLst/>
          </a:prstGeom>
          <a:noFill/>
          <a:ln w="9525">
            <a:noFill/>
            <a:miter lim="800000"/>
            <a:headEnd/>
            <a:tailEnd/>
          </a:ln>
        </p:spPr>
        <p:txBody>
          <a:bodyPr>
            <a:spAutoFit/>
          </a:bodyPr>
          <a:lstStyle>
            <a:defPPr>
              <a:defRPr lang="en-US"/>
            </a:defPPr>
            <a:lvl1pPr>
              <a:spcBef>
                <a:spcPct val="50000"/>
              </a:spcBef>
              <a:defRPr sz="1400" i="1">
                <a:latin typeface="+mn-lt"/>
                <a:ea typeface="PMingLiU" pitchFamily="18" charset="-120"/>
              </a:defRPr>
            </a:lvl1pPr>
          </a:lstStyle>
          <a:p>
            <a:r>
              <a:rPr lang="en-US" altLang="zh-TW" dirty="0"/>
              <a:t>Sources: BNA International &amp; AIMA</a:t>
            </a:r>
          </a:p>
        </p:txBody>
      </p:sp>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Hedge Funds</a:t>
            </a:r>
          </a:p>
        </p:txBody>
      </p:sp>
    </p:spTree>
    <p:extLst>
      <p:ext uri="{BB962C8B-B14F-4D97-AF65-F5344CB8AC3E}">
        <p14:creationId xmlns:p14="http://schemas.microsoft.com/office/powerpoint/2010/main" val="181703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17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TW" dirty="0"/>
              <a:t>97% of HF managers use high water mark, 1/3 use hurdle rates</a:t>
            </a:r>
            <a:endParaRPr lang="zh-TW" altLang="en-US" dirty="0"/>
          </a:p>
        </p:txBody>
      </p:sp>
      <p:sp>
        <p:nvSpPr>
          <p:cNvPr id="4" name="Slide Number Placeholder 3"/>
          <p:cNvSpPr>
            <a:spLocks noGrp="1"/>
          </p:cNvSpPr>
          <p:nvPr>
            <p:ph type="sldNum" sz="quarter" idx="10"/>
          </p:nvPr>
        </p:nvSpPr>
        <p:spPr/>
        <p:txBody>
          <a:bodyPr/>
          <a:lstStyle/>
          <a:p>
            <a:pPr>
              <a:defRPr/>
            </a:pPr>
            <a:fld id="{84C4389F-C8D5-42D8-BCAE-FBCFA453FE6F}" type="slidenum">
              <a:rPr lang="en-US" altLang="en-US" smtClean="0"/>
              <a:pPr>
                <a:defRPr/>
              </a:pPr>
              <a:t>49</a:t>
            </a:fld>
            <a:endParaRPr lang="en-US" altLang="en-US"/>
          </a:p>
        </p:txBody>
      </p:sp>
      <p:pic>
        <p:nvPicPr>
          <p:cNvPr id="1026" name="Picture 2"/>
          <p:cNvPicPr>
            <a:picLocks noGrp="1" noChangeAspect="1" noChangeArrowheads="1"/>
          </p:cNvPicPr>
          <p:nvPr>
            <p:ph sz="half" idx="1"/>
          </p:nvPr>
        </p:nvPicPr>
        <p:blipFill>
          <a:blip r:embed="rId3" cstate="print"/>
          <a:srcRect/>
          <a:stretch>
            <a:fillRect/>
          </a:stretch>
        </p:blipFill>
        <p:spPr bwMode="auto">
          <a:xfrm>
            <a:off x="609600" y="1600200"/>
            <a:ext cx="3714705" cy="4525963"/>
          </a:xfrm>
          <a:prstGeom prst="rect">
            <a:avLst/>
          </a:prstGeom>
          <a:noFill/>
          <a:ln w="9525">
            <a:noFill/>
            <a:miter lim="800000"/>
            <a:headEnd/>
            <a:tailEnd/>
          </a:ln>
        </p:spPr>
      </p:pic>
      <p:pic>
        <p:nvPicPr>
          <p:cNvPr id="1027" name="Picture 3"/>
          <p:cNvPicPr>
            <a:picLocks noGrp="1" noChangeAspect="1" noChangeArrowheads="1"/>
          </p:cNvPicPr>
          <p:nvPr>
            <p:ph sz="half" idx="2"/>
          </p:nvPr>
        </p:nvPicPr>
        <p:blipFill>
          <a:blip r:embed="rId4" cstate="print"/>
          <a:srcRect/>
          <a:stretch>
            <a:fillRect/>
          </a:stretch>
        </p:blipFill>
        <p:spPr bwMode="auto">
          <a:xfrm>
            <a:off x="4800600" y="1676400"/>
            <a:ext cx="3816172" cy="4525963"/>
          </a:xfrm>
          <a:prstGeom prst="rect">
            <a:avLst/>
          </a:prstGeom>
          <a:noFill/>
          <a:ln w="9525">
            <a:noFill/>
            <a:miter lim="800000"/>
            <a:headEnd/>
            <a:tailEnd/>
          </a:ln>
        </p:spPr>
      </p:pic>
      <p:sp>
        <p:nvSpPr>
          <p:cNvPr id="11" name="Oval 10"/>
          <p:cNvSpPr/>
          <p:nvPr/>
        </p:nvSpPr>
        <p:spPr>
          <a:xfrm>
            <a:off x="5867400" y="2514600"/>
            <a:ext cx="17526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Hurdle </a:t>
            </a:r>
          </a:p>
          <a:p>
            <a:pPr algn="ctr"/>
            <a:r>
              <a:rPr lang="en-US" altLang="zh-TW" dirty="0"/>
              <a:t>Rate</a:t>
            </a:r>
            <a:endParaRPr lang="zh-TW" altLang="en-US" dirty="0"/>
          </a:p>
        </p:txBody>
      </p:sp>
      <p:sp>
        <p:nvSpPr>
          <p:cNvPr id="12" name="Oval 11"/>
          <p:cNvSpPr/>
          <p:nvPr/>
        </p:nvSpPr>
        <p:spPr>
          <a:xfrm>
            <a:off x="1600200" y="2514600"/>
            <a:ext cx="17526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High</a:t>
            </a:r>
          </a:p>
          <a:p>
            <a:pPr algn="ctr"/>
            <a:r>
              <a:rPr lang="en-US" altLang="zh-TW" dirty="0"/>
              <a:t>Water</a:t>
            </a:r>
          </a:p>
          <a:p>
            <a:pPr algn="ctr"/>
            <a:r>
              <a:rPr lang="en-US" altLang="zh-TW" dirty="0"/>
              <a:t>Mark</a:t>
            </a:r>
            <a:endParaRPr lang="zh-TW" altLang="en-US" dirty="0"/>
          </a:p>
        </p:txBody>
      </p:sp>
      <p:sp>
        <p:nvSpPr>
          <p:cNvPr id="13" name="TextBox 12"/>
          <p:cNvSpPr txBox="1"/>
          <p:nvPr/>
        </p:nvSpPr>
        <p:spPr>
          <a:xfrm>
            <a:off x="6248400" y="5791200"/>
            <a:ext cx="2895600" cy="304800"/>
          </a:xfrm>
          <a:prstGeom prst="rect">
            <a:avLst/>
          </a:prstGeom>
          <a:noFill/>
        </p:spPr>
        <p:txBody>
          <a:bodyPr vert="horz" wrap="square" lIns="91440" tIns="45720" rIns="91440" bIns="45720" rtlCol="0" anchor="ctr">
            <a:normAutofit/>
          </a:bodyPr>
          <a:lstStyle/>
          <a:p>
            <a:pPr fontAlgn="auto">
              <a:spcAft>
                <a:spcPts val="0"/>
              </a:spcAft>
            </a:pPr>
            <a:r>
              <a:rPr lang="en-US" altLang="zh-TW" sz="1400" i="1" dirty="0">
                <a:latin typeface="+mn-lt"/>
              </a:rPr>
              <a:t>Source: AIMA Survey Sept 2016</a:t>
            </a:r>
            <a:endParaRPr kumimoji="0" lang="zh-TW" altLang="en-US" sz="1400" b="0" i="1" u="none" strike="noStrike" kern="1200" cap="none" spc="0" normalizeH="0" baseline="0" noProof="0" dirty="0">
              <a:ln>
                <a:noFill/>
              </a:ln>
              <a:solidFill>
                <a:schemeClr val="tx1"/>
              </a:solidFill>
              <a:effectLst/>
              <a:uLnTx/>
              <a:uFillTx/>
              <a:latin typeface="+mn-lt"/>
              <a:ea typeface="+mj-ea"/>
              <a:cs typeface="+mj-cs"/>
            </a:endParaRPr>
          </a:p>
        </p:txBody>
      </p:sp>
      <p:sp>
        <p:nvSpPr>
          <p:cNvPr id="15"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Hedge Funds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SWFs global presence (</a:t>
            </a:r>
            <a:r>
              <a:rPr lang="en-US" dirty="0" err="1"/>
              <a:t>AuM</a:t>
            </a:r>
            <a:r>
              <a:rPr lang="en-US" dirty="0"/>
              <a:t>)</a:t>
            </a:r>
          </a:p>
        </p:txBody>
      </p:sp>
      <p:pic>
        <p:nvPicPr>
          <p:cNvPr id="6" name="Content Placeholder 5"/>
          <p:cNvPicPr>
            <a:picLocks noGrp="1" noChangeAspect="1"/>
          </p:cNvPicPr>
          <p:nvPr>
            <p:ph idx="1"/>
          </p:nvPr>
        </p:nvPicPr>
        <p:blipFill>
          <a:blip r:embed="rId2"/>
          <a:stretch>
            <a:fillRect/>
          </a:stretch>
        </p:blipFill>
        <p:spPr>
          <a:xfrm>
            <a:off x="295831" y="1433514"/>
            <a:ext cx="8705943" cy="4607252"/>
          </a:xfrm>
          <a:prstGeom prst="rect">
            <a:avLst/>
          </a:prstGeom>
        </p:spPr>
      </p:pic>
      <p:sp>
        <p:nvSpPr>
          <p:cNvPr id="4" name="Slide Number Placeholder 3"/>
          <p:cNvSpPr>
            <a:spLocks noGrp="1"/>
          </p:cNvSpPr>
          <p:nvPr>
            <p:ph type="sldNum" sz="quarter" idx="10"/>
          </p:nvPr>
        </p:nvSpPr>
        <p:spPr/>
        <p:txBody>
          <a:bodyPr/>
          <a:lstStyle/>
          <a:p>
            <a:pPr>
              <a:defRPr/>
            </a:pPr>
            <a:fld id="{84C4389F-C8D5-42D8-BCAE-FBCFA453FE6F}" type="slidenum">
              <a:rPr lang="en-US" altLang="en-US" smtClean="0"/>
              <a:pPr>
                <a:defRPr/>
              </a:pPr>
              <a:t>5</a:t>
            </a:fld>
            <a:endParaRPr lang="en-US" altLang="en-US"/>
          </a:p>
        </p:txBody>
      </p:sp>
      <p:sp>
        <p:nvSpPr>
          <p:cNvPr id="7" name="TextBox 6"/>
          <p:cNvSpPr txBox="1"/>
          <p:nvPr/>
        </p:nvSpPr>
        <p:spPr>
          <a:xfrm>
            <a:off x="0" y="5895181"/>
            <a:ext cx="2895600" cy="248444"/>
          </a:xfrm>
          <a:prstGeom prst="rect">
            <a:avLst/>
          </a:prstGeom>
          <a:noFill/>
        </p:spPr>
        <p:txBody>
          <a:bodyPr vert="horz" wrap="square" lIns="91440" tIns="45720" rIns="91440" bIns="45720" rtlCol="0" anchor="ctr">
            <a:noAutofit/>
          </a:bodyPr>
          <a:lstStyle/>
          <a:p>
            <a:pPr fontAlgn="auto">
              <a:spcAft>
                <a:spcPts val="0"/>
              </a:spcAft>
            </a:pPr>
            <a:r>
              <a:rPr lang="en-US" sz="1400" i="1" dirty="0">
                <a:latin typeface="+mn-lt"/>
              </a:rPr>
              <a:t>Source: </a:t>
            </a:r>
            <a:r>
              <a:rPr lang="en-US" sz="1400" i="1" dirty="0" err="1">
                <a:latin typeface="+mn-lt"/>
              </a:rPr>
              <a:t>Prequin</a:t>
            </a:r>
            <a:r>
              <a:rPr lang="en-US" sz="1400" i="1" dirty="0">
                <a:latin typeface="+mn-lt"/>
              </a:rPr>
              <a:t> SWF 2018 report </a:t>
            </a:r>
            <a:endParaRPr kumimoji="0" lang="en-US" sz="1400" b="0" i="1" u="none" strike="noStrike" kern="1200" cap="none" spc="0" normalizeH="0" baseline="0" noProof="0" dirty="0">
              <a:ln>
                <a:noFill/>
              </a:ln>
              <a:solidFill>
                <a:schemeClr val="tx1"/>
              </a:solidFill>
              <a:effectLst/>
              <a:uLnTx/>
              <a:uFillTx/>
              <a:latin typeface="+mn-lt"/>
              <a:ea typeface="+mj-ea"/>
              <a:cs typeface="+mj-cs"/>
            </a:endParaRPr>
          </a:p>
        </p:txBody>
      </p:sp>
      <p:sp>
        <p:nvSpPr>
          <p:cNvPr id="8" name="Footer Placeholder 4"/>
          <p:cNvSpPr>
            <a:spLocks noGrp="1"/>
          </p:cNvSpPr>
          <p:nvPr>
            <p:ph type="ftr" sz="quarter" idx="11"/>
          </p:nvPr>
        </p:nvSpPr>
        <p:spPr bwMode="auto">
          <a:noFill/>
          <a:ln>
            <a:miter lim="800000"/>
            <a:headEnd/>
            <a:tailEnd/>
          </a:ln>
        </p:spPr>
        <p:txBody>
          <a:bodyPr/>
          <a:lstStyle/>
          <a:p>
            <a:r>
              <a:rPr lang="en-US" altLang="zh-TW" dirty="0"/>
              <a:t>Sovereign Wealth Funds</a:t>
            </a:r>
          </a:p>
        </p:txBody>
      </p:sp>
    </p:spTree>
    <p:extLst>
      <p:ext uri="{BB962C8B-B14F-4D97-AF65-F5344CB8AC3E}">
        <p14:creationId xmlns:p14="http://schemas.microsoft.com/office/powerpoint/2010/main" val="13425186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HF Glossary (Cont)</a:t>
            </a:r>
            <a:endParaRPr lang="zh-TW" altLang="en-US" dirty="0"/>
          </a:p>
        </p:txBody>
      </p:sp>
      <p:sp>
        <p:nvSpPr>
          <p:cNvPr id="7" name="Content Placeholder 6"/>
          <p:cNvSpPr>
            <a:spLocks noGrp="1"/>
          </p:cNvSpPr>
          <p:nvPr>
            <p:ph idx="1"/>
          </p:nvPr>
        </p:nvSpPr>
        <p:spPr/>
        <p:txBody>
          <a:bodyPr>
            <a:normAutofit fontScale="92500" lnSpcReduction="10000"/>
          </a:bodyPr>
          <a:lstStyle/>
          <a:p>
            <a:r>
              <a:rPr lang="en-US" altLang="zh-TW" b="1" dirty="0">
                <a:solidFill>
                  <a:schemeClr val="accent2"/>
                </a:solidFill>
              </a:rPr>
              <a:t>Incentive fee (performance fee)</a:t>
            </a:r>
            <a:r>
              <a:rPr lang="en-US" altLang="zh-TW" dirty="0"/>
              <a:t>: The charge - typically 20 percent - that a fund manager assesses on gains earned during a given 12-month period. </a:t>
            </a:r>
          </a:p>
          <a:p>
            <a:r>
              <a:rPr lang="en-US" altLang="zh-TW" b="1" dirty="0">
                <a:solidFill>
                  <a:schemeClr val="accent2"/>
                </a:solidFill>
              </a:rPr>
              <a:t>Management fee</a:t>
            </a:r>
            <a:r>
              <a:rPr lang="en-US" altLang="zh-TW" dirty="0"/>
              <a:t>: The charge that a fund manager assesses to cover operating expenses. Investors are typically charged separately for costs incurred for outsourced services. The fee generally ranges from an annual 0.5 percent to 2 percent of an investors entire holdings in the fund, and it is usually collected on a quarterly basis.</a:t>
            </a:r>
          </a:p>
          <a:p>
            <a:r>
              <a:rPr lang="en-US" altLang="zh-TW" b="1" dirty="0">
                <a:solidFill>
                  <a:schemeClr val="accent2"/>
                </a:solidFill>
              </a:rPr>
              <a:t>Lock Up</a:t>
            </a:r>
            <a:r>
              <a:rPr lang="en-US" altLang="zh-TW" dirty="0"/>
              <a:t>: Investors cannot redeem capital for a certain period. the committed capital gives greater freedom to the hedge fund manager who does not need to hold as much cash on hand to meet potential redemption requests.</a:t>
            </a:r>
          </a:p>
          <a:p>
            <a:endParaRPr lang="zh-TW" altLang="en-US" dirty="0"/>
          </a:p>
        </p:txBody>
      </p:sp>
      <p:sp>
        <p:nvSpPr>
          <p:cNvPr id="5" name="Slide Number Placeholder 4"/>
          <p:cNvSpPr>
            <a:spLocks noGrp="1"/>
          </p:cNvSpPr>
          <p:nvPr>
            <p:ph type="sldNum" sz="quarter" idx="10"/>
          </p:nvPr>
        </p:nvSpPr>
        <p:spPr/>
        <p:txBody>
          <a:bodyPr/>
          <a:lstStyle/>
          <a:p>
            <a:pPr>
              <a:defRPr/>
            </a:pPr>
            <a:fld id="{5DDAA9ED-091F-4B04-A751-50D8DACAD235}" type="slidenum">
              <a:rPr lang="en-US" altLang="en-US" smtClean="0"/>
              <a:pPr>
                <a:defRPr/>
              </a:pPr>
              <a:t>50</a:t>
            </a:fld>
            <a:endParaRPr lang="en-US" altLang="en-US"/>
          </a:p>
        </p:txBody>
      </p:sp>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Hedge Funds</a:t>
            </a:r>
          </a:p>
        </p:txBody>
      </p:sp>
      <p:sp>
        <p:nvSpPr>
          <p:cNvPr id="9" name="Text Box 4"/>
          <p:cNvSpPr txBox="1">
            <a:spLocks noChangeArrowheads="1"/>
          </p:cNvSpPr>
          <p:nvPr/>
        </p:nvSpPr>
        <p:spPr bwMode="auto">
          <a:xfrm>
            <a:off x="0" y="5867400"/>
            <a:ext cx="2819400" cy="307777"/>
          </a:xfrm>
          <a:prstGeom prst="rect">
            <a:avLst/>
          </a:prstGeom>
          <a:noFill/>
          <a:ln w="9525">
            <a:noFill/>
            <a:miter lim="800000"/>
            <a:headEnd/>
            <a:tailEnd/>
          </a:ln>
        </p:spPr>
        <p:txBody>
          <a:bodyPr>
            <a:spAutoFit/>
          </a:bodyPr>
          <a:lstStyle>
            <a:defPPr>
              <a:defRPr lang="en-US"/>
            </a:defPPr>
            <a:lvl1pPr>
              <a:spcBef>
                <a:spcPct val="50000"/>
              </a:spcBef>
              <a:defRPr sz="1400" i="1">
                <a:latin typeface="+mn-lt"/>
                <a:ea typeface="PMingLiU" pitchFamily="18" charset="-120"/>
              </a:defRPr>
            </a:lvl1pPr>
          </a:lstStyle>
          <a:p>
            <a:r>
              <a:rPr lang="en-US" altLang="zh-TW" dirty="0"/>
              <a:t>Sources: BNA International/AIMA</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54243-A4DB-4219-960A-7C0102A56BB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47E681E-B932-4839-A15F-77F0469A5413}"/>
              </a:ext>
            </a:extLst>
          </p:cNvPr>
          <p:cNvSpPr>
            <a:spLocks noGrp="1"/>
          </p:cNvSpPr>
          <p:nvPr>
            <p:ph idx="1"/>
          </p:nvPr>
        </p:nvSpPr>
        <p:spPr/>
        <p:txBody>
          <a:bodyPr/>
          <a:lstStyle/>
          <a:p>
            <a:r>
              <a:rPr lang="en-US" dirty="0" smtClean="0"/>
              <a:t>HF definition</a:t>
            </a:r>
          </a:p>
          <a:p>
            <a:r>
              <a:rPr lang="en-US" dirty="0" smtClean="0"/>
              <a:t>HF Characteristics </a:t>
            </a:r>
            <a:r>
              <a:rPr lang="en-US" dirty="0"/>
              <a:t>&amp; </a:t>
            </a:r>
            <a:r>
              <a:rPr lang="en-US" dirty="0" smtClean="0"/>
              <a:t>Key Features</a:t>
            </a:r>
            <a:endParaRPr lang="en-US" dirty="0"/>
          </a:p>
          <a:p>
            <a:r>
              <a:rPr lang="en-US" dirty="0" smtClean="0"/>
              <a:t>HF </a:t>
            </a:r>
            <a:r>
              <a:rPr lang="en-US" dirty="0"/>
              <a:t>Glossary</a:t>
            </a:r>
          </a:p>
        </p:txBody>
      </p:sp>
      <p:sp>
        <p:nvSpPr>
          <p:cNvPr id="4" name="Slide Number Placeholder 3">
            <a:extLst>
              <a:ext uri="{FF2B5EF4-FFF2-40B4-BE49-F238E27FC236}">
                <a16:creationId xmlns:a16="http://schemas.microsoft.com/office/drawing/2014/main" id="{3687F51B-47BE-49C9-B458-72F83FD81C6F}"/>
              </a:ext>
            </a:extLst>
          </p:cNvPr>
          <p:cNvSpPr>
            <a:spLocks noGrp="1"/>
          </p:cNvSpPr>
          <p:nvPr>
            <p:ph type="sldNum" sz="quarter" idx="10"/>
          </p:nvPr>
        </p:nvSpPr>
        <p:spPr/>
        <p:txBody>
          <a:bodyPr/>
          <a:lstStyle/>
          <a:p>
            <a:pPr>
              <a:defRPr/>
            </a:pPr>
            <a:fld id="{84C4389F-C8D5-42D8-BCAE-FBCFA453FE6F}" type="slidenum">
              <a:rPr lang="en-US" altLang="en-US" smtClean="0"/>
              <a:pPr>
                <a:defRPr/>
              </a:pPr>
              <a:t>51</a:t>
            </a:fld>
            <a:endParaRPr lang="en-US" altLang="en-US"/>
          </a:p>
        </p:txBody>
      </p:sp>
      <p:sp>
        <p:nvSpPr>
          <p:cNvPr id="5" name="Footer Placeholder 4">
            <a:extLst>
              <a:ext uri="{FF2B5EF4-FFF2-40B4-BE49-F238E27FC236}">
                <a16:creationId xmlns:a16="http://schemas.microsoft.com/office/drawing/2014/main" id="{FD3E6B7C-25EE-4F79-85E7-E9EAA9338A36}"/>
              </a:ext>
            </a:extLst>
          </p:cNvPr>
          <p:cNvSpPr>
            <a:spLocks noGrp="1"/>
          </p:cNvSpPr>
          <p:nvPr>
            <p:ph type="ftr" sz="quarter" idx="11"/>
          </p:nvPr>
        </p:nvSpPr>
        <p:spPr/>
        <p:txBody>
          <a:bodyPr/>
          <a:lstStyle/>
          <a:p>
            <a:pPr>
              <a:defRPr/>
            </a:pPr>
            <a:r>
              <a:rPr lang="en-US" altLang="en-US" dirty="0"/>
              <a:t>Summary </a:t>
            </a:r>
          </a:p>
        </p:txBody>
      </p:sp>
    </p:spTree>
    <p:extLst>
      <p:ext uri="{BB962C8B-B14F-4D97-AF65-F5344CB8AC3E}">
        <p14:creationId xmlns:p14="http://schemas.microsoft.com/office/powerpoint/2010/main" val="38699312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Test Your Understanding</a:t>
            </a:r>
            <a:endParaRPr lang="zh-TW" altLang="en-US" dirty="0"/>
          </a:p>
        </p:txBody>
      </p:sp>
      <p:sp>
        <p:nvSpPr>
          <p:cNvPr id="3" name="Content Placeholder 2"/>
          <p:cNvSpPr>
            <a:spLocks noGrp="1"/>
          </p:cNvSpPr>
          <p:nvPr>
            <p:ph sz="half" idx="1"/>
          </p:nvPr>
        </p:nvSpPr>
        <p:spPr>
          <a:xfrm>
            <a:off x="228600" y="1344678"/>
            <a:ext cx="4724400" cy="4525963"/>
          </a:xfrm>
        </p:spPr>
        <p:txBody>
          <a:bodyPr/>
          <a:lstStyle/>
          <a:p>
            <a:pPr lvl="0">
              <a:lnSpc>
                <a:spcPct val="100000"/>
              </a:lnSpc>
            </a:pPr>
            <a:r>
              <a:rPr lang="en-US" dirty="0"/>
              <a:t>Which of the following are common characteristics of both hedge funds and private equity funds?</a:t>
            </a:r>
          </a:p>
          <a:p>
            <a:pPr lvl="1">
              <a:lnSpc>
                <a:spcPct val="100000"/>
              </a:lnSpc>
            </a:pPr>
            <a:r>
              <a:rPr lang="en-US" dirty="0"/>
              <a:t>Organizational structure as partnerships</a:t>
            </a:r>
          </a:p>
          <a:p>
            <a:pPr lvl="1">
              <a:lnSpc>
                <a:spcPct val="100000"/>
              </a:lnSpc>
            </a:pPr>
            <a:r>
              <a:rPr lang="en-US" dirty="0"/>
              <a:t>Fee structure with a combination of management fee and performance fee</a:t>
            </a:r>
          </a:p>
          <a:p>
            <a:pPr lvl="1">
              <a:lnSpc>
                <a:spcPct val="100000"/>
              </a:lnSpc>
            </a:pPr>
            <a:r>
              <a:rPr lang="en-US" dirty="0"/>
              <a:t>High denomination</a:t>
            </a:r>
          </a:p>
          <a:p>
            <a:pPr lvl="1">
              <a:lnSpc>
                <a:spcPct val="100000"/>
              </a:lnSpc>
            </a:pPr>
            <a:r>
              <a:rPr lang="en-US" dirty="0"/>
              <a:t>High portfolio diversification</a:t>
            </a:r>
          </a:p>
          <a:p>
            <a:pPr lvl="1">
              <a:lnSpc>
                <a:spcPct val="100000"/>
              </a:lnSpc>
            </a:pPr>
            <a:r>
              <a:rPr lang="en-US" dirty="0"/>
              <a:t>A, b and c</a:t>
            </a:r>
          </a:p>
          <a:p>
            <a:pPr lvl="1">
              <a:lnSpc>
                <a:spcPct val="100000"/>
              </a:lnSpc>
            </a:pPr>
            <a:r>
              <a:rPr lang="en-US" dirty="0"/>
              <a:t>B c and d</a:t>
            </a:r>
          </a:p>
          <a:p>
            <a:pPr lvl="1">
              <a:lnSpc>
                <a:spcPct val="100000"/>
              </a:lnSpc>
            </a:pPr>
            <a:r>
              <a:rPr lang="en-US" dirty="0"/>
              <a:t>A c and d</a:t>
            </a:r>
          </a:p>
          <a:p>
            <a:pPr lvl="1">
              <a:lnSpc>
                <a:spcPct val="100000"/>
              </a:lnSpc>
            </a:pPr>
            <a:r>
              <a:rPr lang="en-US" dirty="0"/>
              <a:t>A b and d</a:t>
            </a:r>
          </a:p>
          <a:p>
            <a:pPr lvl="1">
              <a:lnSpc>
                <a:spcPct val="100000"/>
              </a:lnSpc>
            </a:pPr>
            <a:r>
              <a:rPr lang="en-US" dirty="0"/>
              <a:t>All of the above</a:t>
            </a:r>
          </a:p>
          <a:p>
            <a:pPr lvl="1">
              <a:lnSpc>
                <a:spcPct val="100000"/>
              </a:lnSpc>
            </a:pPr>
            <a:r>
              <a:rPr lang="en-US" dirty="0"/>
              <a:t>None of the above</a:t>
            </a:r>
          </a:p>
          <a:p>
            <a:pPr>
              <a:lnSpc>
                <a:spcPct val="100000"/>
              </a:lnSpc>
            </a:pPr>
            <a:endParaRPr lang="zh-TW" altLang="en-US" dirty="0"/>
          </a:p>
        </p:txBody>
      </p:sp>
      <p:sp>
        <p:nvSpPr>
          <p:cNvPr id="5" name="Slide Number Placeholder 4"/>
          <p:cNvSpPr>
            <a:spLocks noGrp="1"/>
          </p:cNvSpPr>
          <p:nvPr>
            <p:ph type="sldNum" sz="quarter" idx="10"/>
          </p:nvPr>
        </p:nvSpPr>
        <p:spPr/>
        <p:txBody>
          <a:bodyPr/>
          <a:lstStyle/>
          <a:p>
            <a:pPr>
              <a:defRPr/>
            </a:pPr>
            <a:fld id="{5DDAA9ED-091F-4B04-A751-50D8DACAD235}" type="slidenum">
              <a:rPr lang="en-US" altLang="en-US" smtClean="0"/>
              <a:pPr>
                <a:defRPr/>
              </a:pPr>
              <a:t>52</a:t>
            </a:fld>
            <a:endParaRPr lang="en-US" altLang="en-US"/>
          </a:p>
        </p:txBody>
      </p:sp>
      <p:pic>
        <p:nvPicPr>
          <p:cNvPr id="7" name="Picture 3" descr="C:\Users\Wolfgang\Documents\ED.PRES\06_Purchased Copyrighted Contend\istockphoto\iStock_000008335931Small.jpg"/>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800600" y="1703934"/>
            <a:ext cx="4191000" cy="3893724"/>
          </a:xfrm>
        </p:spPr>
      </p:pic>
      <p:sp>
        <p:nvSpPr>
          <p:cNvPr id="8"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Private Equity and Venture Capital</a:t>
            </a:r>
          </a:p>
        </p:txBody>
      </p:sp>
    </p:spTree>
    <p:extLst>
      <p:ext uri="{BB962C8B-B14F-4D97-AF65-F5344CB8AC3E}">
        <p14:creationId xmlns:p14="http://schemas.microsoft.com/office/powerpoint/2010/main" val="29761088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Top Hedge Fund Managers </a:t>
            </a:r>
            <a:br>
              <a:rPr lang="en-US" dirty="0"/>
            </a:br>
            <a:r>
              <a:rPr lang="en-US" sz="2400" dirty="0"/>
              <a:t>by </a:t>
            </a:r>
            <a:r>
              <a:rPr lang="en-US" sz="2400" dirty="0" err="1"/>
              <a:t>AuM</a:t>
            </a:r>
            <a:r>
              <a:rPr lang="en-US" sz="2400" dirty="0"/>
              <a:t> as of June 2018</a:t>
            </a:r>
          </a:p>
        </p:txBody>
      </p:sp>
      <p:pic>
        <p:nvPicPr>
          <p:cNvPr id="9" name="Content Placeholder 8"/>
          <p:cNvPicPr>
            <a:picLocks noGrp="1" noChangeAspect="1"/>
          </p:cNvPicPr>
          <p:nvPr>
            <p:ph idx="1"/>
          </p:nvPr>
        </p:nvPicPr>
        <p:blipFill>
          <a:blip r:embed="rId2"/>
          <a:stretch>
            <a:fillRect/>
          </a:stretch>
        </p:blipFill>
        <p:spPr>
          <a:xfrm>
            <a:off x="1521738" y="1600200"/>
            <a:ext cx="6100523" cy="4525963"/>
          </a:xfrm>
          <a:prstGeom prst="rect">
            <a:avLst/>
          </a:prstGeom>
        </p:spPr>
      </p:pic>
      <p:sp>
        <p:nvSpPr>
          <p:cNvPr id="5" name="Slide Number Placeholder 4"/>
          <p:cNvSpPr>
            <a:spLocks noGrp="1"/>
          </p:cNvSpPr>
          <p:nvPr>
            <p:ph type="sldNum" sz="quarter" idx="10"/>
          </p:nvPr>
        </p:nvSpPr>
        <p:spPr/>
        <p:txBody>
          <a:bodyPr/>
          <a:lstStyle/>
          <a:p>
            <a:pPr>
              <a:defRPr/>
            </a:pPr>
            <a:fld id="{5DDAA9ED-091F-4B04-A751-50D8DACAD235}" type="slidenum">
              <a:rPr lang="en-US" altLang="en-US" smtClean="0"/>
              <a:pPr>
                <a:defRPr/>
              </a:pPr>
              <a:t>53</a:t>
            </a:fld>
            <a:endParaRPr lang="en-US" altLang="en-US"/>
          </a:p>
        </p:txBody>
      </p:sp>
      <p:sp>
        <p:nvSpPr>
          <p:cNvPr id="6" name="Footer Placeholder 5"/>
          <p:cNvSpPr>
            <a:spLocks noGrp="1"/>
          </p:cNvSpPr>
          <p:nvPr>
            <p:ph type="ftr" sz="quarter" idx="11"/>
          </p:nvPr>
        </p:nvSpPr>
        <p:spPr/>
        <p:txBody>
          <a:bodyPr/>
          <a:lstStyle/>
          <a:p>
            <a:pPr>
              <a:defRPr/>
            </a:pPr>
            <a:r>
              <a:rPr lang="en-US" altLang="en-US" dirty="0"/>
              <a:t>Hedge Funds</a:t>
            </a:r>
          </a:p>
        </p:txBody>
      </p:sp>
      <p:sp>
        <p:nvSpPr>
          <p:cNvPr id="10" name="TextBox 9"/>
          <p:cNvSpPr txBox="1"/>
          <p:nvPr/>
        </p:nvSpPr>
        <p:spPr>
          <a:xfrm>
            <a:off x="6248400" y="6019800"/>
            <a:ext cx="2438400" cy="304800"/>
          </a:xfrm>
          <a:prstGeom prst="rect">
            <a:avLst/>
          </a:prstGeom>
          <a:noFill/>
        </p:spPr>
        <p:txBody>
          <a:bodyPr vert="horz" wrap="square" lIns="91440" tIns="45720" rIns="91440" bIns="45720" rtlCol="0" anchor="ctr">
            <a:normAutofit fontScale="325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4400" b="0" i="1" u="none" strike="noStrike" kern="1200" cap="none" spc="0" normalizeH="0" baseline="0" noProof="0" dirty="0">
                <a:ln>
                  <a:noFill/>
                </a:ln>
                <a:solidFill>
                  <a:schemeClr val="tx1"/>
                </a:solidFill>
                <a:effectLst/>
                <a:uLnTx/>
                <a:uFillTx/>
                <a:latin typeface="+mj-lt"/>
                <a:ea typeface="+mj-ea"/>
                <a:cs typeface="+mj-cs"/>
              </a:rPr>
              <a:t>Source: </a:t>
            </a:r>
            <a:r>
              <a:rPr kumimoji="0" lang="en-US" sz="4400" b="0" i="1" u="none" strike="noStrike" kern="1200" cap="none" spc="0" normalizeH="0" baseline="0" noProof="0" dirty="0" err="1">
                <a:ln>
                  <a:noFill/>
                </a:ln>
                <a:solidFill>
                  <a:schemeClr val="tx1"/>
                </a:solidFill>
                <a:effectLst/>
                <a:uLnTx/>
                <a:uFillTx/>
                <a:latin typeface="+mj-lt"/>
                <a:ea typeface="+mj-ea"/>
                <a:cs typeface="+mj-cs"/>
              </a:rPr>
              <a:t>Prequin</a:t>
            </a:r>
            <a:endParaRPr kumimoji="0" lang="en-US" sz="4400" b="0" i="1"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36021125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Hedge Funds launched, by strategy</a:t>
            </a:r>
          </a:p>
        </p:txBody>
      </p:sp>
      <p:pic>
        <p:nvPicPr>
          <p:cNvPr id="6" name="Content Placeholder 5"/>
          <p:cNvPicPr>
            <a:picLocks noGrp="1" noChangeAspect="1"/>
          </p:cNvPicPr>
          <p:nvPr>
            <p:ph idx="1"/>
          </p:nvPr>
        </p:nvPicPr>
        <p:blipFill>
          <a:blip r:embed="rId2"/>
          <a:stretch>
            <a:fillRect/>
          </a:stretch>
        </p:blipFill>
        <p:spPr>
          <a:xfrm>
            <a:off x="1108217" y="1600200"/>
            <a:ext cx="6927565" cy="4525963"/>
          </a:xfrm>
          <a:prstGeom prst="rect">
            <a:avLst/>
          </a:prstGeom>
        </p:spPr>
      </p:pic>
      <p:sp>
        <p:nvSpPr>
          <p:cNvPr id="4" name="Slide Number Placeholder 3"/>
          <p:cNvSpPr>
            <a:spLocks noGrp="1"/>
          </p:cNvSpPr>
          <p:nvPr>
            <p:ph type="sldNum" sz="quarter" idx="10"/>
          </p:nvPr>
        </p:nvSpPr>
        <p:spPr/>
        <p:txBody>
          <a:bodyPr/>
          <a:lstStyle/>
          <a:p>
            <a:pPr>
              <a:defRPr/>
            </a:pPr>
            <a:fld id="{84C4389F-C8D5-42D8-BCAE-FBCFA453FE6F}" type="slidenum">
              <a:rPr lang="en-US" altLang="en-US" smtClean="0"/>
              <a:pPr>
                <a:defRPr/>
              </a:pPr>
              <a:t>54</a:t>
            </a:fld>
            <a:endParaRPr lang="en-US" altLang="en-US"/>
          </a:p>
        </p:txBody>
      </p:sp>
      <p:sp>
        <p:nvSpPr>
          <p:cNvPr id="5" name="Footer Placeholder 4"/>
          <p:cNvSpPr>
            <a:spLocks noGrp="1"/>
          </p:cNvSpPr>
          <p:nvPr>
            <p:ph type="ftr" sz="quarter" idx="11"/>
          </p:nvPr>
        </p:nvSpPr>
        <p:spPr/>
        <p:txBody>
          <a:bodyPr/>
          <a:lstStyle/>
          <a:p>
            <a:pPr>
              <a:defRPr/>
            </a:pPr>
            <a:r>
              <a:rPr lang="en-US" altLang="en-US" dirty="0"/>
              <a:t>Hedge Funds</a:t>
            </a:r>
          </a:p>
        </p:txBody>
      </p:sp>
    </p:spTree>
    <p:extLst>
      <p:ext uri="{BB962C8B-B14F-4D97-AF65-F5344CB8AC3E}">
        <p14:creationId xmlns:p14="http://schemas.microsoft.com/office/powerpoint/2010/main" val="33836313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r>
              <a:rPr lang="en-US" altLang="zh-TW"/>
              <a:t>Funds of Hedge Funds</a:t>
            </a:r>
          </a:p>
        </p:txBody>
      </p:sp>
      <p:sp>
        <p:nvSpPr>
          <p:cNvPr id="33795" name="Rectangle 3"/>
          <p:cNvSpPr>
            <a:spLocks noGrp="1" noChangeArrowheads="1"/>
          </p:cNvSpPr>
          <p:nvPr>
            <p:ph idx="1"/>
          </p:nvPr>
        </p:nvSpPr>
        <p:spPr>
          <a:xfrm>
            <a:off x="457200" y="1295400"/>
            <a:ext cx="6553200" cy="4525963"/>
          </a:xfrm>
        </p:spPr>
        <p:txBody>
          <a:bodyPr>
            <a:noAutofit/>
          </a:bodyPr>
          <a:lstStyle/>
          <a:p>
            <a:pPr>
              <a:lnSpc>
                <a:spcPct val="130000"/>
              </a:lnSpc>
            </a:pPr>
            <a:r>
              <a:rPr lang="en-US" altLang="zh-TW" sz="1800" dirty="0"/>
              <a:t>"Funds of hedge funds," a relatively new type of investment product, are investment companies that invest in hedge funds. </a:t>
            </a:r>
          </a:p>
          <a:p>
            <a:pPr>
              <a:lnSpc>
                <a:spcPct val="130000"/>
              </a:lnSpc>
            </a:pPr>
            <a:r>
              <a:rPr lang="en-US" altLang="zh-TW" sz="1800" dirty="0"/>
              <a:t>Some, but not all, register with the SEC and file semi-annual reports. </a:t>
            </a:r>
          </a:p>
          <a:p>
            <a:pPr>
              <a:lnSpc>
                <a:spcPct val="130000"/>
              </a:lnSpc>
            </a:pPr>
            <a:r>
              <a:rPr lang="en-US" altLang="zh-TW" sz="1800" dirty="0"/>
              <a:t>They often have lower minimum investment thresholds than traditional, unregistered hedge funds and can sell their shares to a larger number of investors. </a:t>
            </a:r>
          </a:p>
          <a:p>
            <a:pPr>
              <a:lnSpc>
                <a:spcPct val="130000"/>
              </a:lnSpc>
            </a:pPr>
            <a:r>
              <a:rPr lang="en-US" altLang="zh-TW" sz="1800" dirty="0"/>
              <a:t>Like hedge funds, funds of hedge funds are not mutual funds. </a:t>
            </a:r>
          </a:p>
          <a:p>
            <a:pPr>
              <a:lnSpc>
                <a:spcPct val="130000"/>
              </a:lnSpc>
            </a:pPr>
            <a:r>
              <a:rPr lang="en-US" altLang="zh-TW" sz="1800" dirty="0"/>
              <a:t>Unlike open-end mutual funds, funds of hedge funds offer very limited rights of redemption. </a:t>
            </a:r>
          </a:p>
          <a:p>
            <a:pPr>
              <a:lnSpc>
                <a:spcPct val="130000"/>
              </a:lnSpc>
            </a:pPr>
            <a:r>
              <a:rPr lang="en-US" altLang="zh-TW" sz="1800" dirty="0"/>
              <a:t>And, unlike ETFs, their shares are not typically listed on an exchange.</a:t>
            </a:r>
          </a:p>
        </p:txBody>
      </p:sp>
      <p:sp>
        <p:nvSpPr>
          <p:cNvPr id="23556" name="Slide Number Placeholder 5"/>
          <p:cNvSpPr>
            <a:spLocks noGrp="1"/>
          </p:cNvSpPr>
          <p:nvPr>
            <p:ph type="sldNum" sz="quarter" idx="10"/>
          </p:nvPr>
        </p:nvSpPr>
        <p:spPr>
          <a:noFill/>
        </p:spPr>
        <p:txBody>
          <a:bodyPr vert="horz" wrap="square" lIns="91440" tIns="45720" rIns="91440" bIns="45720" numCol="1" anchor="ctr" anchorCtr="0" compatLnSpc="1">
            <a:prstTxWarp prst="textNoShape">
              <a:avLst/>
            </a:prstTxWarp>
          </a:bodyPr>
          <a:lstStyle/>
          <a:p>
            <a:fld id="{7437F784-3E8C-4838-B530-6655D7C71981}" type="slidenum">
              <a:rPr lang="en-US" altLang="en-US" sz="1400">
                <a:latin typeface="+mn-lt"/>
              </a:rPr>
              <a:pPr/>
              <a:t>55</a:t>
            </a:fld>
            <a:endParaRPr lang="en-US" altLang="en-US" sz="1400">
              <a:latin typeface="+mn-lt"/>
            </a:endParaRPr>
          </a:p>
        </p:txBody>
      </p:sp>
      <p:sp>
        <p:nvSpPr>
          <p:cNvPr id="33796" name="Text Box 4"/>
          <p:cNvSpPr txBox="1">
            <a:spLocks noChangeArrowheads="1"/>
          </p:cNvSpPr>
          <p:nvPr/>
        </p:nvSpPr>
        <p:spPr bwMode="auto">
          <a:xfrm>
            <a:off x="0" y="5864423"/>
            <a:ext cx="2209800" cy="307777"/>
          </a:xfrm>
          <a:prstGeom prst="rect">
            <a:avLst/>
          </a:prstGeom>
          <a:noFill/>
          <a:ln w="9525">
            <a:noFill/>
            <a:miter lim="800000"/>
            <a:headEnd/>
            <a:tailEnd/>
          </a:ln>
        </p:spPr>
        <p:txBody>
          <a:bodyPr>
            <a:spAutoFit/>
          </a:bodyPr>
          <a:lstStyle>
            <a:defPPr>
              <a:defRPr lang="en-US"/>
            </a:defPPr>
            <a:lvl1pPr>
              <a:spcBef>
                <a:spcPct val="50000"/>
              </a:spcBef>
              <a:defRPr sz="1400" i="1">
                <a:latin typeface="+mn-lt"/>
                <a:ea typeface="PMingLiU" pitchFamily="18" charset="-120"/>
              </a:defRPr>
            </a:lvl1pPr>
          </a:lstStyle>
          <a:p>
            <a:r>
              <a:rPr lang="en-US" altLang="zh-TW"/>
              <a:t>Source: SEC</a:t>
            </a:r>
          </a:p>
        </p:txBody>
      </p:sp>
      <p:sp>
        <p:nvSpPr>
          <p:cNvPr id="33797" name="Text Box 5"/>
          <p:cNvSpPr txBox="1">
            <a:spLocks noChangeArrowheads="1"/>
          </p:cNvSpPr>
          <p:nvPr/>
        </p:nvSpPr>
        <p:spPr bwMode="auto">
          <a:xfrm>
            <a:off x="7086600" y="1447800"/>
            <a:ext cx="1871830" cy="3416320"/>
          </a:xfrm>
          <a:prstGeom prst="rect">
            <a:avLst/>
          </a:prstGeom>
          <a:solidFill>
            <a:schemeClr val="accent1">
              <a:lumMod val="40000"/>
              <a:lumOff val="60000"/>
            </a:schemeClr>
          </a:solidFill>
          <a:ln>
            <a:noFill/>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lgn="ctr" eaLnBrk="0" hangingPunct="0">
              <a:spcBef>
                <a:spcPct val="50000"/>
              </a:spcBef>
            </a:pPr>
            <a:r>
              <a:rPr lang="en-US" altLang="zh-TW" dirty="0">
                <a:ea typeface="PMingLiU" pitchFamily="18" charset="-120"/>
              </a:rPr>
              <a:t>If you invest in hedge funds through a fund of hedge funds, you will pay two layers of fees: the fees of the fund of hedge funds and the fees charged by the underlying hedge funds. </a:t>
            </a:r>
          </a:p>
        </p:txBody>
      </p:sp>
      <p:sp>
        <p:nvSpPr>
          <p:cNvPr id="9"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Hedge Funds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795">
                                            <p:txEl>
                                              <p:pRg st="5" end="5"/>
                                            </p:txEl>
                                          </p:spTgt>
                                        </p:tgtEl>
                                        <p:attrNameLst>
                                          <p:attrName>style.visibility</p:attrName>
                                        </p:attrNameLst>
                                      </p:cBhvr>
                                      <p:to>
                                        <p:strVal val="visible"/>
                                      </p:to>
                                    </p:set>
                                  </p:childTnLst>
                                </p:cTn>
                              </p:par>
                            </p:childTnLst>
                          </p:cTn>
                        </p:par>
                        <p:par>
                          <p:cTn id="27" fill="hold">
                            <p:stCondLst>
                              <p:cond delay="0"/>
                            </p:stCondLst>
                            <p:childTnLst>
                              <p:par>
                                <p:cTn id="28" presetID="10" presetClass="entr" presetSubtype="0" fill="hold" grpId="0" nodeType="afterEffect">
                                  <p:stCondLst>
                                    <p:cond delay="0"/>
                                  </p:stCondLst>
                                  <p:childTnLst>
                                    <p:set>
                                      <p:cBhvr>
                                        <p:cTn id="29" dur="1" fill="hold">
                                          <p:stCondLst>
                                            <p:cond delay="0"/>
                                          </p:stCondLst>
                                        </p:cTn>
                                        <p:tgtEl>
                                          <p:spTgt spid="33797"/>
                                        </p:tgtEl>
                                        <p:attrNameLst>
                                          <p:attrName>style.visibility</p:attrName>
                                        </p:attrNameLst>
                                      </p:cBhvr>
                                      <p:to>
                                        <p:strVal val="visible"/>
                                      </p:to>
                                    </p:set>
                                    <p:animEffect transition="in" filter="fade">
                                      <p:cBhvr>
                                        <p:cTn id="30" dur="5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P spid="3379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p:txBody>
          <a:bodyPr/>
          <a:lstStyle/>
          <a:p>
            <a:r>
              <a:rPr lang="en-US" altLang="zh-TW" dirty="0"/>
              <a:t>Current Issues about Hedge Funds</a:t>
            </a:r>
          </a:p>
        </p:txBody>
      </p:sp>
      <p:sp>
        <p:nvSpPr>
          <p:cNvPr id="65539" name="Rectangle 3"/>
          <p:cNvSpPr>
            <a:spLocks noGrp="1" noChangeArrowheads="1"/>
          </p:cNvSpPr>
          <p:nvPr>
            <p:ph idx="1"/>
          </p:nvPr>
        </p:nvSpPr>
        <p:spPr/>
        <p:txBody>
          <a:bodyPr>
            <a:normAutofit fontScale="92500" lnSpcReduction="10000"/>
          </a:bodyPr>
          <a:lstStyle/>
          <a:p>
            <a:r>
              <a:rPr lang="en-US" altLang="zh-TW" dirty="0"/>
              <a:t>Impact of crisis</a:t>
            </a:r>
          </a:p>
          <a:p>
            <a:pPr lvl="1"/>
            <a:r>
              <a:rPr lang="en-US" altLang="zh-TW" dirty="0"/>
              <a:t>Need for regulation of HF? </a:t>
            </a:r>
          </a:p>
          <a:p>
            <a:pPr lvl="2"/>
            <a:r>
              <a:rPr lang="en-US" altLang="zh-TW" dirty="0"/>
              <a:t>Investors in HFs</a:t>
            </a:r>
          </a:p>
          <a:p>
            <a:pPr lvl="2"/>
            <a:r>
              <a:rPr lang="en-US" altLang="zh-TW" dirty="0"/>
              <a:t>New regulations post-crisis: Dodd-Frank Act 2010 and Private Fund Investment Advisers Registration Act of 2010 (US); Alternative Investment Fund Directive 2010 (EU)</a:t>
            </a:r>
          </a:p>
          <a:p>
            <a:pPr lvl="1"/>
            <a:r>
              <a:rPr lang="en-US" altLang="zh-TW" dirty="0"/>
              <a:t>Performance results and fee structure</a:t>
            </a:r>
          </a:p>
          <a:p>
            <a:pPr lvl="2"/>
            <a:r>
              <a:rPr lang="en-US" altLang="zh-TW" dirty="0"/>
              <a:t>Are hedge funds the new mutual funds?</a:t>
            </a:r>
          </a:p>
          <a:p>
            <a:pPr lvl="1"/>
            <a:r>
              <a:rPr lang="en-US" altLang="zh-TW" dirty="0"/>
              <a:t>Confidence and withdrawals</a:t>
            </a:r>
          </a:p>
          <a:p>
            <a:r>
              <a:rPr lang="en-US" altLang="zh-TW" dirty="0"/>
              <a:t>Impact of Madoff scandal: are HFs just a Ponzi scheme?</a:t>
            </a:r>
          </a:p>
          <a:p>
            <a:pPr lvl="1"/>
            <a:r>
              <a:rPr lang="en-US" altLang="zh-TW" dirty="0"/>
              <a:t>Impact on feeder funds and funds of funds</a:t>
            </a:r>
          </a:p>
          <a:p>
            <a:pPr lvl="1"/>
            <a:r>
              <a:rPr lang="en-US" altLang="zh-TW" dirty="0"/>
              <a:t>Impact on results and performance</a:t>
            </a:r>
          </a:p>
        </p:txBody>
      </p:sp>
      <p:sp>
        <p:nvSpPr>
          <p:cNvPr id="41988" name="Slide Number Placeholder 5"/>
          <p:cNvSpPr>
            <a:spLocks noGrp="1"/>
          </p:cNvSpPr>
          <p:nvPr>
            <p:ph type="sldNum" sz="quarter" idx="10"/>
          </p:nvPr>
        </p:nvSpPr>
        <p:spPr>
          <a:noFill/>
        </p:spPr>
        <p:txBody>
          <a:bodyPr vert="horz" wrap="square" lIns="91440" tIns="45720" rIns="91440" bIns="45720" numCol="1" anchor="ctr" anchorCtr="0" compatLnSpc="1">
            <a:prstTxWarp prst="textNoShape">
              <a:avLst/>
            </a:prstTxWarp>
          </a:bodyPr>
          <a:lstStyle/>
          <a:p>
            <a:fld id="{E4F41626-247A-4BF9-BF35-BEBC83F95923}" type="slidenum">
              <a:rPr lang="en-US" altLang="en-US" sz="1400">
                <a:latin typeface="+mn-lt"/>
              </a:rPr>
              <a:pPr/>
              <a:t>56</a:t>
            </a:fld>
            <a:endParaRPr lang="en-US" altLang="en-US" sz="1400">
              <a:latin typeface="+mn-lt"/>
            </a:endParaRPr>
          </a:p>
        </p:txBody>
      </p:sp>
      <p:sp>
        <p:nvSpPr>
          <p:cNvPr id="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Hedge Funds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3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553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53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553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553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55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issues: hedge fund performance</a:t>
            </a:r>
          </a:p>
        </p:txBody>
      </p:sp>
      <p:sp>
        <p:nvSpPr>
          <p:cNvPr id="4" name="Slide Number Placeholder 3"/>
          <p:cNvSpPr>
            <a:spLocks noGrp="1"/>
          </p:cNvSpPr>
          <p:nvPr>
            <p:ph type="sldNum" sz="quarter" idx="10"/>
          </p:nvPr>
        </p:nvSpPr>
        <p:spPr/>
        <p:txBody>
          <a:bodyPr/>
          <a:lstStyle/>
          <a:p>
            <a:pPr>
              <a:defRPr/>
            </a:pPr>
            <a:fld id="{84C4389F-C8D5-42D8-BCAE-FBCFA453FE6F}" type="slidenum">
              <a:rPr lang="en-US" altLang="en-US" smtClean="0"/>
              <a:pPr>
                <a:defRPr/>
              </a:pPr>
              <a:t>57</a:t>
            </a:fld>
            <a:endParaRPr lang="en-US" altLang="en-US"/>
          </a:p>
        </p:txBody>
      </p:sp>
      <p:sp>
        <p:nvSpPr>
          <p:cNvPr id="5" name="Footer Placeholder 4"/>
          <p:cNvSpPr>
            <a:spLocks noGrp="1"/>
          </p:cNvSpPr>
          <p:nvPr>
            <p:ph type="ftr" sz="quarter" idx="11"/>
          </p:nvPr>
        </p:nvSpPr>
        <p:spPr/>
        <p:txBody>
          <a:bodyPr/>
          <a:lstStyle/>
          <a:p>
            <a:pPr>
              <a:defRPr/>
            </a:pPr>
            <a:r>
              <a:rPr lang="en-US" altLang="en-US" dirty="0"/>
              <a:t>Hedge Funds</a:t>
            </a:r>
          </a:p>
        </p:txBody>
      </p:sp>
      <p:pic>
        <p:nvPicPr>
          <p:cNvPr id="8" name="Content Placeholder 7"/>
          <p:cNvPicPr>
            <a:picLocks noGrp="1" noChangeAspect="1"/>
          </p:cNvPicPr>
          <p:nvPr>
            <p:ph idx="1"/>
          </p:nvPr>
        </p:nvPicPr>
        <p:blipFill>
          <a:blip r:embed="rId2"/>
          <a:stretch>
            <a:fillRect/>
          </a:stretch>
        </p:blipFill>
        <p:spPr>
          <a:xfrm>
            <a:off x="76200" y="2026927"/>
            <a:ext cx="9033952" cy="3372257"/>
          </a:xfrm>
          <a:prstGeom prst="rect">
            <a:avLst/>
          </a:prstGeom>
        </p:spPr>
      </p:pic>
      <p:pic>
        <p:nvPicPr>
          <p:cNvPr id="9" name="Picture 8"/>
          <p:cNvPicPr>
            <a:picLocks noChangeAspect="1"/>
          </p:cNvPicPr>
          <p:nvPr/>
        </p:nvPicPr>
        <p:blipFill>
          <a:blip r:embed="rId3"/>
          <a:stretch>
            <a:fillRect/>
          </a:stretch>
        </p:blipFill>
        <p:spPr>
          <a:xfrm>
            <a:off x="1424879" y="1530213"/>
            <a:ext cx="6294241" cy="381600"/>
          </a:xfrm>
          <a:prstGeom prst="rect">
            <a:avLst/>
          </a:prstGeom>
        </p:spPr>
      </p:pic>
      <p:pic>
        <p:nvPicPr>
          <p:cNvPr id="10" name="Picture 9"/>
          <p:cNvPicPr>
            <a:picLocks noChangeAspect="1"/>
          </p:cNvPicPr>
          <p:nvPr/>
        </p:nvPicPr>
        <p:blipFill>
          <a:blip r:embed="rId4"/>
          <a:stretch>
            <a:fillRect/>
          </a:stretch>
        </p:blipFill>
        <p:spPr>
          <a:xfrm>
            <a:off x="76200" y="5354292"/>
            <a:ext cx="9067800" cy="483419"/>
          </a:xfrm>
          <a:prstGeom prst="rect">
            <a:avLst/>
          </a:prstGeom>
        </p:spPr>
      </p:pic>
      <p:sp>
        <p:nvSpPr>
          <p:cNvPr id="11" name="Oval 10"/>
          <p:cNvSpPr/>
          <p:nvPr/>
        </p:nvSpPr>
        <p:spPr>
          <a:xfrm>
            <a:off x="8321802" y="3056350"/>
            <a:ext cx="685800" cy="143945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80737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533400"/>
            <a:ext cx="8229600" cy="1143000"/>
          </a:xfrm>
        </p:spPr>
        <p:txBody>
          <a:bodyPr/>
          <a:lstStyle/>
          <a:p>
            <a:r>
              <a:rPr lang="en-US" altLang="zh-TW" dirty="0"/>
              <a:t>Current issues: Hedge Funds in Asia: what is the trend? What is the performance? What are the issues?(Group 16)</a:t>
            </a:r>
            <a:endParaRPr lang="zh-TW" altLang="en-US" dirty="0"/>
          </a:p>
        </p:txBody>
      </p:sp>
      <p:sp>
        <p:nvSpPr>
          <p:cNvPr id="8" name="Content Placeholder 7"/>
          <p:cNvSpPr>
            <a:spLocks noGrp="1"/>
          </p:cNvSpPr>
          <p:nvPr>
            <p:ph idx="1"/>
          </p:nvPr>
        </p:nvSpPr>
        <p:spPr>
          <a:xfrm>
            <a:off x="457200" y="1874837"/>
            <a:ext cx="8229600" cy="4525963"/>
          </a:xfrm>
        </p:spPr>
        <p:txBody>
          <a:bodyPr/>
          <a:lstStyle/>
          <a:p>
            <a:r>
              <a:rPr lang="en-US" altLang="zh-TW" dirty="0"/>
              <a:t>Videos</a:t>
            </a:r>
          </a:p>
          <a:p>
            <a:r>
              <a:rPr lang="en-US" altLang="zh-TW" dirty="0">
                <a:hlinkClick r:id="rId2"/>
              </a:rPr>
              <a:t>https://</a:t>
            </a:r>
            <a:r>
              <a:rPr lang="en-US" altLang="zh-TW" dirty="0" smtClean="0">
                <a:hlinkClick r:id="rId2"/>
              </a:rPr>
              <a:t>www.youtube.com/watch?v=j5GJa3o4C30</a:t>
            </a:r>
            <a:endParaRPr lang="en-US" altLang="zh-TW" dirty="0" smtClean="0"/>
          </a:p>
          <a:p>
            <a:r>
              <a:rPr lang="en-US" altLang="zh-TW" dirty="0" smtClean="0"/>
              <a:t>Articles</a:t>
            </a:r>
            <a:endParaRPr lang="en-US" altLang="zh-TW" dirty="0"/>
          </a:p>
          <a:p>
            <a:r>
              <a:rPr lang="en-US" altLang="zh-TW" dirty="0">
                <a:hlinkClick r:id="rId3"/>
              </a:rPr>
              <a:t>https://</a:t>
            </a:r>
            <a:r>
              <a:rPr lang="en-US" altLang="zh-TW" dirty="0" smtClean="0">
                <a:hlinkClick r:id="rId3"/>
              </a:rPr>
              <a:t>home.kpmg/cn/en/home/news-media/press-releases/2020/09/asia-hedge-funds-continue-to-hire-in-2020-despite-covid19.html</a:t>
            </a:r>
            <a:endParaRPr lang="en-US" altLang="zh-TW" dirty="0" smtClean="0"/>
          </a:p>
          <a:p>
            <a:endParaRPr lang="en-US" altLang="zh-TW" dirty="0"/>
          </a:p>
          <a:p>
            <a:endParaRPr lang="zh-TW" altLang="en-US" dirty="0"/>
          </a:p>
        </p:txBody>
      </p:sp>
      <p:sp>
        <p:nvSpPr>
          <p:cNvPr id="5" name="Slide Number Placeholder 4"/>
          <p:cNvSpPr>
            <a:spLocks noGrp="1"/>
          </p:cNvSpPr>
          <p:nvPr>
            <p:ph type="sldNum" sz="quarter" idx="10"/>
          </p:nvPr>
        </p:nvSpPr>
        <p:spPr/>
        <p:txBody>
          <a:bodyPr/>
          <a:lstStyle/>
          <a:p>
            <a:pPr>
              <a:defRPr/>
            </a:pPr>
            <a:fld id="{5DDAA9ED-091F-4B04-A751-50D8DACAD235}" type="slidenum">
              <a:rPr lang="en-US" altLang="en-US" smtClean="0"/>
              <a:pPr>
                <a:defRPr/>
              </a:pPr>
              <a:t>58</a:t>
            </a:fld>
            <a:endParaRPr lang="en-US" altLang="en-US"/>
          </a:p>
        </p:txBody>
      </p:sp>
      <p:sp>
        <p:nvSpPr>
          <p:cNvPr id="6" name="Footer Placeholder 5"/>
          <p:cNvSpPr>
            <a:spLocks noGrp="1"/>
          </p:cNvSpPr>
          <p:nvPr>
            <p:ph type="ftr" sz="quarter" idx="11"/>
          </p:nvPr>
        </p:nvSpPr>
        <p:spPr/>
        <p:txBody>
          <a:bodyPr/>
          <a:lstStyle/>
          <a:p>
            <a:pPr>
              <a:defRPr/>
            </a:pPr>
            <a:endParaRPr lang="en-US"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6"/>
          <p:cNvSpPr>
            <a:spLocks noGrp="1" noChangeArrowheads="1"/>
          </p:cNvSpPr>
          <p:nvPr>
            <p:ph type="title"/>
          </p:nvPr>
        </p:nvSpPr>
        <p:spPr/>
        <p:txBody>
          <a:bodyPr/>
          <a:lstStyle/>
          <a:p>
            <a:r>
              <a:rPr lang="en-US" altLang="zh-TW" dirty="0"/>
              <a:t>Hedge Funds in Hong Kong</a:t>
            </a:r>
          </a:p>
        </p:txBody>
      </p:sp>
      <p:sp>
        <p:nvSpPr>
          <p:cNvPr id="197639" name="Rectangle 7"/>
          <p:cNvSpPr>
            <a:spLocks noGrp="1" noChangeArrowheads="1"/>
          </p:cNvSpPr>
          <p:nvPr>
            <p:ph idx="1"/>
          </p:nvPr>
        </p:nvSpPr>
        <p:spPr>
          <a:xfrm>
            <a:off x="457200" y="1338460"/>
            <a:ext cx="8229600" cy="4525963"/>
          </a:xfrm>
        </p:spPr>
        <p:txBody>
          <a:bodyPr>
            <a:normAutofit fontScale="70000" lnSpcReduction="20000"/>
          </a:bodyPr>
          <a:lstStyle/>
          <a:p>
            <a:r>
              <a:rPr lang="en-US" altLang="zh-TW" dirty="0"/>
              <a:t>The number of hedge funds managed by SFC-licensed hedge fund managers in Hong Kong increased from 676 in 2012 to </a:t>
            </a:r>
            <a:r>
              <a:rPr lang="en-US" altLang="zh-TW" b="1" dirty="0">
                <a:solidFill>
                  <a:srgbClr val="FF0000"/>
                </a:solidFill>
              </a:rPr>
              <a:t>778</a:t>
            </a:r>
            <a:r>
              <a:rPr lang="en-US" altLang="zh-TW" dirty="0"/>
              <a:t> as of 30 September 2014. </a:t>
            </a:r>
            <a:endParaRPr lang="zh-TW" altLang="en-US" dirty="0"/>
          </a:p>
          <a:p>
            <a:r>
              <a:rPr lang="en-US" altLang="zh-TW" dirty="0"/>
              <a:t>The total hedge fund AUM in Hong Kong expanded from US$87.1 billion in 2012 to </a:t>
            </a:r>
            <a:r>
              <a:rPr lang="en-US" altLang="zh-TW" b="1" dirty="0">
                <a:solidFill>
                  <a:srgbClr val="FF0000"/>
                </a:solidFill>
              </a:rPr>
              <a:t>US$120.9 billion</a:t>
            </a:r>
            <a:r>
              <a:rPr lang="en-US" altLang="zh-TW" dirty="0"/>
              <a:t> as of 30 September 2014, an increase of </a:t>
            </a:r>
            <a:r>
              <a:rPr lang="en-US" altLang="zh-TW" b="1" dirty="0">
                <a:solidFill>
                  <a:srgbClr val="FF0000"/>
                </a:solidFill>
              </a:rPr>
              <a:t>38.8%</a:t>
            </a:r>
            <a:r>
              <a:rPr lang="en-US" altLang="zh-TW" dirty="0"/>
              <a:t>.  The total hedge fund AUM in Hong Kong surpassed its peak in 2008 and represented over 13 times the US$9.1 billion AUM in 2004, the earliest year covered by our surveys </a:t>
            </a:r>
          </a:p>
          <a:p>
            <a:r>
              <a:rPr lang="en-US" altLang="zh-TW" b="1" dirty="0">
                <a:solidFill>
                  <a:srgbClr val="FF0000"/>
                </a:solidFill>
              </a:rPr>
              <a:t>Equity long/short strategies </a:t>
            </a:r>
            <a:r>
              <a:rPr lang="en-US" altLang="zh-TW" dirty="0"/>
              <a:t>and multi-strategies remained the most popular. For multi-strategies, the most common underlying strategies were </a:t>
            </a:r>
            <a:r>
              <a:rPr lang="en-US" altLang="zh-TW" dirty="0">
                <a:solidFill>
                  <a:srgbClr val="FF0000"/>
                </a:solidFill>
              </a:rPr>
              <a:t>equity long/short</a:t>
            </a:r>
            <a:r>
              <a:rPr lang="en-US" altLang="zh-TW" dirty="0"/>
              <a:t>, event driven (equity special situations) and equity hedge (market neutral). </a:t>
            </a:r>
          </a:p>
          <a:p>
            <a:r>
              <a:rPr lang="en-US" altLang="zh-TW" dirty="0"/>
              <a:t>Investments remained focused on the </a:t>
            </a:r>
            <a:r>
              <a:rPr lang="en-US" altLang="zh-TW" dirty="0">
                <a:solidFill>
                  <a:srgbClr val="FF0000"/>
                </a:solidFill>
              </a:rPr>
              <a:t>Asia Pacific </a:t>
            </a:r>
            <a:r>
              <a:rPr lang="en-US" altLang="zh-TW" dirty="0"/>
              <a:t>markets, which accounted for 63.9% of the total hedge fund AUM. Hong Kong and mainland China accounted for 31.7%. </a:t>
            </a:r>
          </a:p>
          <a:p>
            <a:r>
              <a:rPr lang="en-US" altLang="zh-TW" dirty="0"/>
              <a:t>American and European Union investors represented 61.3% of the total AUM managed in Hong Kong while Hong Kong-based investors accounted for 7.9%. </a:t>
            </a:r>
          </a:p>
          <a:p>
            <a:r>
              <a:rPr lang="en-US" altLang="zh-TW" dirty="0"/>
              <a:t>Major investor type was </a:t>
            </a:r>
            <a:r>
              <a:rPr lang="en-US" altLang="zh-TW" b="1" dirty="0">
                <a:solidFill>
                  <a:srgbClr val="FF0000"/>
                </a:solidFill>
              </a:rPr>
              <a:t>institutional investors</a:t>
            </a:r>
            <a:r>
              <a:rPr lang="en-US" altLang="zh-TW" dirty="0"/>
              <a:t>, (66.9%) such as funds of funds, financial institutions, pension funds, endowments/foundations, sovereign wealth funds and government-related entities.</a:t>
            </a:r>
          </a:p>
        </p:txBody>
      </p:sp>
      <p:sp>
        <p:nvSpPr>
          <p:cNvPr id="35844" name="Slide Number Placeholder 5"/>
          <p:cNvSpPr>
            <a:spLocks noGrp="1"/>
          </p:cNvSpPr>
          <p:nvPr>
            <p:ph type="sldNum" sz="quarter" idx="10"/>
          </p:nvPr>
        </p:nvSpPr>
        <p:spPr/>
        <p:txBody>
          <a:bodyPr/>
          <a:lstStyle/>
          <a:p>
            <a:fld id="{E9D20423-A06E-4B76-9C8B-BDD36DA0F3BB}" type="slidenum">
              <a:rPr lang="en-US" altLang="en-US" smtClean="0"/>
              <a:pPr/>
              <a:t>59</a:t>
            </a:fld>
            <a:endParaRPr lang="en-US" altLang="en-US"/>
          </a:p>
        </p:txBody>
      </p:sp>
      <p:sp>
        <p:nvSpPr>
          <p:cNvPr id="8" name="Footer Placeholder 4"/>
          <p:cNvSpPr>
            <a:spLocks noGrp="1"/>
          </p:cNvSpPr>
          <p:nvPr>
            <p:ph type="ftr" sz="quarter" idx="11"/>
          </p:nvPr>
        </p:nvSpPr>
        <p:spPr/>
        <p:txBody>
          <a:bodyPr/>
          <a:lstStyle/>
          <a:p>
            <a:r>
              <a:rPr lang="en-US" altLang="zh-TW" dirty="0"/>
              <a:t>Hedge Funds</a:t>
            </a:r>
          </a:p>
        </p:txBody>
      </p:sp>
      <p:sp>
        <p:nvSpPr>
          <p:cNvPr id="197640" name="Text Box 8"/>
          <p:cNvSpPr txBox="1">
            <a:spLocks noChangeArrowheads="1"/>
          </p:cNvSpPr>
          <p:nvPr/>
        </p:nvSpPr>
        <p:spPr bwMode="auto">
          <a:xfrm>
            <a:off x="-9861" y="5864423"/>
            <a:ext cx="1752600" cy="307777"/>
          </a:xfrm>
          <a:prstGeom prst="rect">
            <a:avLst/>
          </a:prstGeom>
          <a:noFill/>
          <a:ln w="9525">
            <a:noFill/>
            <a:miter lim="800000"/>
            <a:headEnd/>
            <a:tailEnd/>
          </a:ln>
        </p:spPr>
        <p:txBody>
          <a:bodyPr>
            <a:spAutoFit/>
          </a:bodyPr>
          <a:lstStyle>
            <a:defPPr>
              <a:defRPr lang="en-US"/>
            </a:defPPr>
            <a:lvl1pPr>
              <a:spcBef>
                <a:spcPct val="50000"/>
              </a:spcBef>
              <a:defRPr sz="1400" i="1">
                <a:latin typeface="+mn-lt"/>
                <a:ea typeface="PMingLiU" pitchFamily="18" charset="-120"/>
              </a:defRPr>
            </a:lvl1pPr>
          </a:lstStyle>
          <a:p>
            <a:r>
              <a:rPr lang="en-US" altLang="zh-TW" dirty="0"/>
              <a:t>Source: SFC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76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76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76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76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438400" cy="1630362"/>
          </a:xfrm>
        </p:spPr>
        <p:txBody>
          <a:bodyPr/>
          <a:lstStyle/>
          <a:p>
            <a:r>
              <a:rPr lang="en-US" dirty="0"/>
              <a:t>Top SWFs</a:t>
            </a:r>
            <a:br>
              <a:rPr lang="en-US" dirty="0"/>
            </a:br>
            <a:r>
              <a:rPr lang="en-US" dirty="0"/>
              <a:t>by </a:t>
            </a:r>
            <a:r>
              <a:rPr lang="en-US" dirty="0" err="1"/>
              <a:t>AuM</a:t>
            </a:r>
            <a:r>
              <a:rPr lang="en-US" dirty="0"/>
              <a:t> as of Aug 18</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76600" y="211817"/>
            <a:ext cx="5693770" cy="5887358"/>
          </a:xfrm>
        </p:spPr>
      </p:pic>
      <p:sp>
        <p:nvSpPr>
          <p:cNvPr id="4" name="Slide Number Placeholder 3"/>
          <p:cNvSpPr>
            <a:spLocks noGrp="1"/>
          </p:cNvSpPr>
          <p:nvPr>
            <p:ph type="sldNum" sz="quarter" idx="10"/>
          </p:nvPr>
        </p:nvSpPr>
        <p:spPr/>
        <p:txBody>
          <a:bodyPr/>
          <a:lstStyle/>
          <a:p>
            <a:pPr>
              <a:defRPr/>
            </a:pPr>
            <a:fld id="{84C4389F-C8D5-42D8-BCAE-FBCFA453FE6F}" type="slidenum">
              <a:rPr lang="en-US" altLang="en-US" smtClean="0"/>
              <a:pPr>
                <a:defRPr/>
              </a:pPr>
              <a:t>6</a:t>
            </a:fld>
            <a:endParaRPr lang="en-US" altLang="en-US"/>
          </a:p>
        </p:txBody>
      </p:sp>
      <p:sp>
        <p:nvSpPr>
          <p:cNvPr id="7"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Sovereign Wealth Funds</a:t>
            </a:r>
          </a:p>
        </p:txBody>
      </p:sp>
    </p:spTree>
    <p:extLst>
      <p:ext uri="{BB962C8B-B14F-4D97-AF65-F5344CB8AC3E}">
        <p14:creationId xmlns:p14="http://schemas.microsoft.com/office/powerpoint/2010/main" val="16149918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HF </a:t>
            </a:r>
            <a:r>
              <a:rPr lang="en-US" dirty="0" err="1"/>
              <a:t>AuM</a:t>
            </a:r>
            <a:r>
              <a:rPr lang="en-US" dirty="0"/>
              <a:t> in Asia</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66800" y="1417638"/>
            <a:ext cx="7591757" cy="4533967"/>
          </a:xfrm>
        </p:spPr>
      </p:pic>
      <p:sp>
        <p:nvSpPr>
          <p:cNvPr id="5" name="Footer Placeholder 4"/>
          <p:cNvSpPr>
            <a:spLocks noGrp="1"/>
          </p:cNvSpPr>
          <p:nvPr>
            <p:ph type="ftr" sz="quarter" idx="11"/>
          </p:nvPr>
        </p:nvSpPr>
        <p:spPr>
          <a:xfrm>
            <a:off x="1989138" y="6143625"/>
            <a:ext cx="7154862" cy="427038"/>
          </a:xfrm>
        </p:spPr>
        <p:txBody>
          <a:bodyPr/>
          <a:lstStyle/>
          <a:p>
            <a:r>
              <a:rPr lang="en-US" altLang="zh-TW" dirty="0"/>
              <a:t>Hedge Funds</a:t>
            </a:r>
          </a:p>
        </p:txBody>
      </p:sp>
      <p:sp>
        <p:nvSpPr>
          <p:cNvPr id="7" name="Slide Number Placeholder 5"/>
          <p:cNvSpPr>
            <a:spLocks noGrp="1"/>
          </p:cNvSpPr>
          <p:nvPr>
            <p:ph type="sldNum" sz="quarter" idx="10"/>
          </p:nvPr>
        </p:nvSpPr>
        <p:spPr>
          <a:xfrm>
            <a:off x="8239125" y="6586538"/>
            <a:ext cx="919163" cy="293687"/>
          </a:xfrm>
        </p:spPr>
        <p:txBody>
          <a:bodyPr/>
          <a:lstStyle/>
          <a:p>
            <a:fld id="{E9D20423-A06E-4B76-9C8B-BDD36DA0F3BB}" type="slidenum">
              <a:rPr lang="en-US" altLang="en-US" smtClean="0"/>
              <a:pPr/>
              <a:t>60</a:t>
            </a:fld>
            <a:endParaRPr lang="en-US" altLang="en-US" dirty="0"/>
          </a:p>
        </p:txBody>
      </p:sp>
    </p:spTree>
    <p:extLst>
      <p:ext uri="{BB962C8B-B14F-4D97-AF65-F5344CB8AC3E}">
        <p14:creationId xmlns:p14="http://schemas.microsoft.com/office/powerpoint/2010/main" val="31008350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7F7E3-385C-4F7C-8575-6101E53B22D7}"/>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94F997F-7E3B-41A5-B16F-E0E57C02D94F}"/>
              </a:ext>
            </a:extLst>
          </p:cNvPr>
          <p:cNvSpPr>
            <a:spLocks noGrp="1"/>
          </p:cNvSpPr>
          <p:nvPr>
            <p:ph idx="1"/>
          </p:nvPr>
        </p:nvSpPr>
        <p:spPr/>
        <p:txBody>
          <a:bodyPr/>
          <a:lstStyle/>
          <a:p>
            <a:r>
              <a:rPr lang="en-US" dirty="0"/>
              <a:t>Funds of Hedge </a:t>
            </a:r>
            <a:r>
              <a:rPr lang="en-US" dirty="0" smtClean="0"/>
              <a:t>Funds</a:t>
            </a:r>
            <a:endParaRPr lang="en-US" dirty="0"/>
          </a:p>
        </p:txBody>
      </p:sp>
      <p:sp>
        <p:nvSpPr>
          <p:cNvPr id="4" name="Slide Number Placeholder 3">
            <a:extLst>
              <a:ext uri="{FF2B5EF4-FFF2-40B4-BE49-F238E27FC236}">
                <a16:creationId xmlns:a16="http://schemas.microsoft.com/office/drawing/2014/main" id="{86D03B2F-53D1-4A27-9A3D-6CA822A9081F}"/>
              </a:ext>
            </a:extLst>
          </p:cNvPr>
          <p:cNvSpPr>
            <a:spLocks noGrp="1"/>
          </p:cNvSpPr>
          <p:nvPr>
            <p:ph type="sldNum" sz="quarter" idx="10"/>
          </p:nvPr>
        </p:nvSpPr>
        <p:spPr/>
        <p:txBody>
          <a:bodyPr/>
          <a:lstStyle/>
          <a:p>
            <a:pPr>
              <a:defRPr/>
            </a:pPr>
            <a:fld id="{84C4389F-C8D5-42D8-BCAE-FBCFA453FE6F}" type="slidenum">
              <a:rPr lang="en-US" altLang="en-US" smtClean="0"/>
              <a:pPr>
                <a:defRPr/>
              </a:pPr>
              <a:t>61</a:t>
            </a:fld>
            <a:endParaRPr lang="en-US" altLang="en-US"/>
          </a:p>
        </p:txBody>
      </p:sp>
      <p:sp>
        <p:nvSpPr>
          <p:cNvPr id="5" name="Footer Placeholder 4">
            <a:extLst>
              <a:ext uri="{FF2B5EF4-FFF2-40B4-BE49-F238E27FC236}">
                <a16:creationId xmlns:a16="http://schemas.microsoft.com/office/drawing/2014/main" id="{68EA8181-C98C-40BA-A68C-DBC6E2CA37DC}"/>
              </a:ext>
            </a:extLst>
          </p:cNvPr>
          <p:cNvSpPr>
            <a:spLocks noGrp="1"/>
          </p:cNvSpPr>
          <p:nvPr>
            <p:ph type="ftr" sz="quarter" idx="11"/>
          </p:nvPr>
        </p:nvSpPr>
        <p:spPr/>
        <p:txBody>
          <a:bodyPr/>
          <a:lstStyle/>
          <a:p>
            <a:pPr>
              <a:defRPr/>
            </a:pPr>
            <a:r>
              <a:rPr lang="en-US" altLang="en-US" dirty="0"/>
              <a:t>Summary </a:t>
            </a:r>
          </a:p>
        </p:txBody>
      </p:sp>
    </p:spTree>
    <p:extLst>
      <p:ext uri="{BB962C8B-B14F-4D97-AF65-F5344CB8AC3E}">
        <p14:creationId xmlns:p14="http://schemas.microsoft.com/office/powerpoint/2010/main" val="4093202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TW"/>
              <a:t>Concerns about SWFs</a:t>
            </a:r>
          </a:p>
        </p:txBody>
      </p:sp>
      <p:sp>
        <p:nvSpPr>
          <p:cNvPr id="270339" name="Rectangle 3"/>
          <p:cNvSpPr>
            <a:spLocks noGrp="1" noChangeArrowheads="1"/>
          </p:cNvSpPr>
          <p:nvPr>
            <p:ph idx="1"/>
          </p:nvPr>
        </p:nvSpPr>
        <p:spPr>
          <a:xfrm>
            <a:off x="457200" y="1219200"/>
            <a:ext cx="8229600" cy="4906963"/>
          </a:xfrm>
        </p:spPr>
        <p:txBody>
          <a:bodyPr>
            <a:normAutofit fontScale="92500" lnSpcReduction="10000"/>
          </a:bodyPr>
          <a:lstStyle/>
          <a:p>
            <a:pPr>
              <a:lnSpc>
                <a:spcPct val="120000"/>
              </a:lnSpc>
            </a:pPr>
            <a:r>
              <a:rPr lang="en-US" altLang="zh-TW" b="1" dirty="0">
                <a:solidFill>
                  <a:schemeClr val="accent2"/>
                </a:solidFill>
              </a:rPr>
              <a:t>Size &amp; market impact</a:t>
            </a:r>
          </a:p>
          <a:p>
            <a:pPr>
              <a:lnSpc>
                <a:spcPct val="120000"/>
              </a:lnSpc>
            </a:pPr>
            <a:r>
              <a:rPr lang="en-US" altLang="zh-TW" b="1" dirty="0">
                <a:solidFill>
                  <a:schemeClr val="accent2"/>
                </a:solidFill>
              </a:rPr>
              <a:t>Growth of sector</a:t>
            </a:r>
          </a:p>
          <a:p>
            <a:pPr>
              <a:lnSpc>
                <a:spcPct val="120000"/>
              </a:lnSpc>
            </a:pPr>
            <a:r>
              <a:rPr lang="en-US" altLang="zh-TW" b="1" dirty="0">
                <a:solidFill>
                  <a:schemeClr val="accent2"/>
                </a:solidFill>
              </a:rPr>
              <a:t>Political issues</a:t>
            </a:r>
            <a:r>
              <a:rPr lang="en-US" altLang="zh-TW" dirty="0"/>
              <a:t>: national security concerns and protectionism</a:t>
            </a:r>
          </a:p>
          <a:p>
            <a:pPr>
              <a:lnSpc>
                <a:spcPct val="120000"/>
              </a:lnSpc>
            </a:pPr>
            <a:r>
              <a:rPr lang="en-US" altLang="zh-TW" b="1" dirty="0">
                <a:solidFill>
                  <a:schemeClr val="accent2"/>
                </a:solidFill>
              </a:rPr>
              <a:t>Disclosure &amp; transparency</a:t>
            </a:r>
            <a:r>
              <a:rPr lang="en-US" altLang="zh-TW" dirty="0"/>
              <a:t>: </a:t>
            </a:r>
          </a:p>
          <a:p>
            <a:pPr lvl="1">
              <a:lnSpc>
                <a:spcPct val="120000"/>
              </a:lnSpc>
            </a:pPr>
            <a:r>
              <a:rPr lang="en-US" altLang="zh-TW" b="1" dirty="0"/>
              <a:t>the International Working Group of Sovereign Wealth Funds (IWG) </a:t>
            </a:r>
            <a:r>
              <a:rPr lang="en-US" altLang="zh-TW" dirty="0"/>
              <a:t>was formed in May 2008, with the IMF providing support in the form of a secretariat. </a:t>
            </a:r>
          </a:p>
          <a:p>
            <a:pPr lvl="1">
              <a:lnSpc>
                <a:spcPct val="120000"/>
              </a:lnSpc>
            </a:pPr>
            <a:r>
              <a:rPr lang="en-US" altLang="zh-TW" dirty="0"/>
              <a:t>In October 2008, the Group published a set of 24 voluntary Principles, the Generally Accepted Principles and Practices for Sovereign Wealth Funds, known as </a:t>
            </a:r>
            <a:r>
              <a:rPr lang="en-US" altLang="zh-TW" b="1" dirty="0">
                <a:solidFill>
                  <a:srgbClr val="FF0000"/>
                </a:solidFill>
              </a:rPr>
              <a:t>the Santiago Principles</a:t>
            </a:r>
          </a:p>
          <a:p>
            <a:pPr lvl="1">
              <a:lnSpc>
                <a:spcPct val="120000"/>
              </a:lnSpc>
            </a:pPr>
            <a:r>
              <a:rPr lang="en-US" altLang="zh-TW" dirty="0"/>
              <a:t>The IWG reached a consensus in April 2009 on the establishment of the </a:t>
            </a:r>
            <a:r>
              <a:rPr lang="en-US" altLang="zh-TW" b="1" dirty="0"/>
              <a:t>International Forum of Sovereign Wealth Funds </a:t>
            </a:r>
            <a:r>
              <a:rPr lang="en-US" altLang="zh-TW" dirty="0"/>
              <a:t>to follow up on the work undertaken in the context of the Santiago Principles. The Forum is a </a:t>
            </a:r>
            <a:r>
              <a:rPr lang="en-US" altLang="zh-TW" b="1" dirty="0"/>
              <a:t>voluntary </a:t>
            </a:r>
            <a:r>
              <a:rPr lang="en-US" altLang="zh-TW" dirty="0"/>
              <a:t>group of SWFs which meets at least once a year to exchange views on issues of common interest, facilitate an understanding of the Santiago Principles and SWFs activities, and encourage cooperation with investment </a:t>
            </a:r>
            <a:r>
              <a:rPr lang="fr-FR" altLang="zh-TW" dirty="0" err="1"/>
              <a:t>recipient</a:t>
            </a:r>
            <a:r>
              <a:rPr lang="fr-FR" altLang="zh-TW" dirty="0"/>
              <a:t> countries.</a:t>
            </a:r>
            <a:endParaRPr lang="en-US" altLang="zh-TW" b="1" dirty="0"/>
          </a:p>
        </p:txBody>
      </p:sp>
      <p:sp>
        <p:nvSpPr>
          <p:cNvPr id="16390" name="Slide Number Placeholder 5"/>
          <p:cNvSpPr>
            <a:spLocks noGrp="1"/>
          </p:cNvSpPr>
          <p:nvPr>
            <p:ph type="sldNum" sz="quarter" idx="10"/>
          </p:nvPr>
        </p:nvSpPr>
        <p:spPr>
          <a:noFill/>
        </p:spPr>
        <p:txBody>
          <a:bodyPr vert="horz" wrap="square" lIns="91440" tIns="45720" rIns="91440" bIns="45720" numCol="1" anchor="ctr" anchorCtr="0" compatLnSpc="1">
            <a:prstTxWarp prst="textNoShape">
              <a:avLst/>
            </a:prstTxWarp>
          </a:bodyPr>
          <a:lstStyle/>
          <a:p>
            <a:fld id="{06DC4F2F-538F-4CBF-8163-B8FB7DE3BB97}" type="slidenum">
              <a:rPr lang="en-US" altLang="en-US" sz="1400">
                <a:latin typeface="+mn-lt"/>
              </a:rPr>
              <a:pPr/>
              <a:t>7</a:t>
            </a:fld>
            <a:endParaRPr lang="en-US" altLang="en-US" sz="1400">
              <a:latin typeface="+mn-lt"/>
            </a:endParaRPr>
          </a:p>
        </p:txBody>
      </p:sp>
      <p:sp>
        <p:nvSpPr>
          <p:cNvPr id="6" name="Footer Placeholder 4"/>
          <p:cNvSpPr>
            <a:spLocks noGrp="1"/>
          </p:cNvSpPr>
          <p:nvPr>
            <p:ph type="ftr" sz="quarter" idx="11"/>
          </p:nvPr>
        </p:nvSpPr>
        <p:spPr bwMode="auto">
          <a:xfrm>
            <a:off x="1989138" y="6143625"/>
            <a:ext cx="7154862" cy="427038"/>
          </a:xfrm>
          <a:noFill/>
          <a:ln>
            <a:miter lim="800000"/>
            <a:headEnd/>
            <a:tailEnd/>
          </a:ln>
        </p:spPr>
        <p:txBody>
          <a:bodyPr/>
          <a:lstStyle/>
          <a:p>
            <a:r>
              <a:rPr lang="en-US" altLang="zh-TW" dirty="0"/>
              <a:t>Sovereign Wealth Funds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0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0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0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033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033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033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03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Current issues</a:t>
            </a:r>
            <a:r>
              <a:rPr lang="en-US" altLang="zh-TW" dirty="0" smtClean="0"/>
              <a:t>: Sovereign </a:t>
            </a:r>
            <a:r>
              <a:rPr lang="en-US" altLang="zh-TW" dirty="0"/>
              <a:t>Wealth Funds in Asia: example of recent investments and controversy surrounding it(Group 18)</a:t>
            </a:r>
            <a:endParaRPr lang="zh-TW" altLang="en-US" dirty="0"/>
          </a:p>
        </p:txBody>
      </p:sp>
      <p:sp>
        <p:nvSpPr>
          <p:cNvPr id="3" name="Content Placeholder 2"/>
          <p:cNvSpPr>
            <a:spLocks noGrp="1"/>
          </p:cNvSpPr>
          <p:nvPr>
            <p:ph idx="1"/>
          </p:nvPr>
        </p:nvSpPr>
        <p:spPr/>
        <p:txBody>
          <a:bodyPr>
            <a:normAutofit/>
          </a:bodyPr>
          <a:lstStyle/>
          <a:p>
            <a:r>
              <a:rPr lang="fr-FR" altLang="zh-TW" dirty="0" err="1"/>
              <a:t>Videos</a:t>
            </a:r>
            <a:r>
              <a:rPr lang="fr-FR" altLang="zh-TW" dirty="0"/>
              <a:t>:</a:t>
            </a:r>
          </a:p>
          <a:p>
            <a:r>
              <a:rPr lang="en-US" altLang="zh-TW" dirty="0">
                <a:hlinkClick r:id="rId2"/>
              </a:rPr>
              <a:t>https://</a:t>
            </a:r>
            <a:r>
              <a:rPr lang="en-US" altLang="zh-TW" dirty="0" smtClean="0">
                <a:hlinkClick r:id="rId2"/>
              </a:rPr>
              <a:t>www.youtube.com/watch?v=1ePFLkf0KMw</a:t>
            </a:r>
            <a:endParaRPr lang="en-US" altLang="zh-TW" dirty="0" smtClean="0"/>
          </a:p>
          <a:p>
            <a:r>
              <a:rPr lang="en-US" altLang="zh-TW" dirty="0" smtClean="0"/>
              <a:t>Articles</a:t>
            </a:r>
            <a:r>
              <a:rPr lang="en-US" altLang="zh-TW" dirty="0"/>
              <a:t>:</a:t>
            </a:r>
          </a:p>
          <a:p>
            <a:r>
              <a:rPr lang="en-US" altLang="zh-TW" dirty="0">
                <a:hlinkClick r:id="rId3"/>
              </a:rPr>
              <a:t>https://</a:t>
            </a:r>
            <a:r>
              <a:rPr lang="en-US" altLang="zh-TW" dirty="0" smtClean="0">
                <a:hlinkClick r:id="rId3"/>
              </a:rPr>
              <a:t>news.sky.com/story/softbank-and-abu-dhabi-fund-eye-government-tilt-at-satellite-group-oneweb-12019739</a:t>
            </a:r>
            <a:endParaRPr lang="en-US" altLang="zh-TW" dirty="0" smtClean="0"/>
          </a:p>
          <a:p>
            <a:endParaRPr lang="en-US" altLang="zh-TW" dirty="0"/>
          </a:p>
        </p:txBody>
      </p:sp>
      <p:sp>
        <p:nvSpPr>
          <p:cNvPr id="4" name="Slide Number Placeholder 3"/>
          <p:cNvSpPr>
            <a:spLocks noGrp="1"/>
          </p:cNvSpPr>
          <p:nvPr>
            <p:ph type="sldNum" sz="quarter" idx="10"/>
          </p:nvPr>
        </p:nvSpPr>
        <p:spPr/>
        <p:txBody>
          <a:bodyPr/>
          <a:lstStyle/>
          <a:p>
            <a:pPr>
              <a:defRPr/>
            </a:pPr>
            <a:fld id="{84C4389F-C8D5-42D8-BCAE-FBCFA453FE6F}" type="slidenum">
              <a:rPr lang="en-US" altLang="en-US" smtClean="0"/>
              <a:pPr>
                <a:defRPr/>
              </a:pPr>
              <a:t>8</a:t>
            </a:fld>
            <a:endParaRPr lang="en-US" altLang="en-US"/>
          </a:p>
        </p:txBody>
      </p:sp>
      <p:sp>
        <p:nvSpPr>
          <p:cNvPr id="5" name="Footer Placeholder 4"/>
          <p:cNvSpPr>
            <a:spLocks noGrp="1"/>
          </p:cNvSpPr>
          <p:nvPr>
            <p:ph type="ftr" sz="quarter" idx="11"/>
          </p:nvPr>
        </p:nvSpPr>
        <p:spPr/>
        <p:txBody>
          <a:bodyPr/>
          <a:lstStyle/>
          <a:p>
            <a:pPr>
              <a:defRPr/>
            </a:pPr>
            <a:r>
              <a:rPr lang="en-US" altLang="zh-TW" dirty="0"/>
              <a:t>Sovereign Wealth Funds</a:t>
            </a:r>
          </a:p>
          <a:p>
            <a:pPr>
              <a:defRPr/>
            </a:pP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AE2EE-E22B-4AB9-A95C-232A94F535B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6C1A2D9-4159-4807-8A0E-24EB3D2C7C6F}"/>
              </a:ext>
            </a:extLst>
          </p:cNvPr>
          <p:cNvSpPr>
            <a:spLocks noGrp="1"/>
          </p:cNvSpPr>
          <p:nvPr>
            <p:ph idx="1"/>
          </p:nvPr>
        </p:nvSpPr>
        <p:spPr/>
        <p:txBody>
          <a:bodyPr/>
          <a:lstStyle/>
          <a:p>
            <a:r>
              <a:rPr lang="en-US" dirty="0"/>
              <a:t>Key elements in the definition </a:t>
            </a:r>
          </a:p>
          <a:p>
            <a:r>
              <a:rPr lang="en-US" dirty="0" smtClean="0"/>
              <a:t>Concerns</a:t>
            </a:r>
          </a:p>
          <a:p>
            <a:r>
              <a:rPr lang="en-US" dirty="0" smtClean="0"/>
              <a:t>Santiago </a:t>
            </a:r>
            <a:r>
              <a:rPr lang="en-US" dirty="0"/>
              <a:t>Principles</a:t>
            </a:r>
          </a:p>
        </p:txBody>
      </p:sp>
      <p:sp>
        <p:nvSpPr>
          <p:cNvPr id="4" name="Slide Number Placeholder 3">
            <a:extLst>
              <a:ext uri="{FF2B5EF4-FFF2-40B4-BE49-F238E27FC236}">
                <a16:creationId xmlns:a16="http://schemas.microsoft.com/office/drawing/2014/main" id="{45A0F7FD-CE6C-4A13-8A0D-6832296885D4}"/>
              </a:ext>
            </a:extLst>
          </p:cNvPr>
          <p:cNvSpPr>
            <a:spLocks noGrp="1"/>
          </p:cNvSpPr>
          <p:nvPr>
            <p:ph type="sldNum" sz="quarter" idx="10"/>
          </p:nvPr>
        </p:nvSpPr>
        <p:spPr/>
        <p:txBody>
          <a:bodyPr/>
          <a:lstStyle/>
          <a:p>
            <a:pPr>
              <a:defRPr/>
            </a:pPr>
            <a:fld id="{84C4389F-C8D5-42D8-BCAE-FBCFA453FE6F}" type="slidenum">
              <a:rPr lang="en-US" altLang="en-US" smtClean="0"/>
              <a:pPr>
                <a:defRPr/>
              </a:pPr>
              <a:t>9</a:t>
            </a:fld>
            <a:endParaRPr lang="en-US" altLang="en-US"/>
          </a:p>
        </p:txBody>
      </p:sp>
      <p:sp>
        <p:nvSpPr>
          <p:cNvPr id="5" name="Footer Placeholder 4">
            <a:extLst>
              <a:ext uri="{FF2B5EF4-FFF2-40B4-BE49-F238E27FC236}">
                <a16:creationId xmlns:a16="http://schemas.microsoft.com/office/drawing/2014/main" id="{765A9B3F-83F9-4A7F-B518-F6E0FDBC3B73}"/>
              </a:ext>
            </a:extLst>
          </p:cNvPr>
          <p:cNvSpPr>
            <a:spLocks noGrp="1"/>
          </p:cNvSpPr>
          <p:nvPr>
            <p:ph type="ftr" sz="quarter" idx="11"/>
          </p:nvPr>
        </p:nvSpPr>
        <p:spPr/>
        <p:txBody>
          <a:bodyPr/>
          <a:lstStyle/>
          <a:p>
            <a:pPr>
              <a:defRPr/>
            </a:pPr>
            <a:r>
              <a:rPr lang="en-US" altLang="en-US" dirty="0"/>
              <a:t>Summary</a:t>
            </a:r>
          </a:p>
        </p:txBody>
      </p:sp>
    </p:spTree>
    <p:extLst>
      <p:ext uri="{BB962C8B-B14F-4D97-AF65-F5344CB8AC3E}">
        <p14:creationId xmlns:p14="http://schemas.microsoft.com/office/powerpoint/2010/main" val="3434127190"/>
      </p:ext>
    </p:extLst>
  </p:cSld>
  <p:clrMapOvr>
    <a:masterClrMapping/>
  </p:clrMapOvr>
</p:sld>
</file>

<file path=ppt/theme/theme1.xml><?xml version="1.0" encoding="utf-8"?>
<a:theme xmlns:a="http://schemas.openxmlformats.org/drawingml/2006/main" name="HKUST Business 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accent1">
            <a:lumMod val="20000"/>
            <a:lumOff val="80000"/>
          </a:schemeClr>
        </a:solidFill>
      </a:spPr>
      <a:bodyPr vert="horz" lIns="91440" tIns="45720" rIns="91440" bIns="45720" rtlCol="0" anchor="ctr">
        <a:normAutofit/>
      </a:bodyPr>
      <a:lstStyle>
        <a:defPPr marL="0" marR="0" indent="0" algn="l" defTabSz="914400" rtl="0" eaLnBrk="1" fontAlgn="auto" latinLnBrk="0" hangingPunct="1">
          <a:lnSpc>
            <a:spcPct val="100000"/>
          </a:lnSpc>
          <a:spcBef>
            <a:spcPct val="0"/>
          </a:spcBef>
          <a:spcAft>
            <a:spcPts val="0"/>
          </a:spcAft>
          <a:buClrTx/>
          <a:buSzTx/>
          <a:buFontTx/>
          <a:buNone/>
          <a:tabLst/>
          <a:defRPr kumimoji="0" sz="4400" b="0" i="0" u="none" strike="noStrike" kern="1200" cap="none" spc="0" normalizeH="0" baseline="0" noProof="0" dirty="0" smtClean="0">
            <a:ln>
              <a:noFill/>
            </a:ln>
            <a:solidFill>
              <a:schemeClr val="tx1"/>
            </a:solidFill>
            <a:effectLst/>
            <a:uLnTx/>
            <a:uFillTx/>
            <a:latin typeface="+mj-lt"/>
            <a:ea typeface="+mj-ea"/>
            <a:cs typeface="+mj-cs"/>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10F4346924FD54F9299498371E6DC80" ma:contentTypeVersion="10" ma:contentTypeDescription="Create a new document." ma:contentTypeScope="" ma:versionID="a3a242d243cce56d589afac68a37481d">
  <xsd:schema xmlns:xsd="http://www.w3.org/2001/XMLSchema" xmlns:xs="http://www.w3.org/2001/XMLSchema" xmlns:p="http://schemas.microsoft.com/office/2006/metadata/properties" xmlns:ns3="eade027f-faa8-4d0b-811b-220684f1c7d6" targetNamespace="http://schemas.microsoft.com/office/2006/metadata/properties" ma:root="true" ma:fieldsID="9dc2b7a3ad4de487f6fd169cf01aa18a" ns3:_="">
    <xsd:import namespace="eade027f-faa8-4d0b-811b-220684f1c7d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de027f-faa8-4d0b-811b-220684f1c7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0C0386-2116-4D35-9ED9-7D0FA6F54439}">
  <ds:schemaRefs>
    <ds:schemaRef ds:uri="http://schemas.microsoft.com/sharepoint/v3/contenttype/forms"/>
  </ds:schemaRefs>
</ds:datastoreItem>
</file>

<file path=customXml/itemProps2.xml><?xml version="1.0" encoding="utf-8"?>
<ds:datastoreItem xmlns:ds="http://schemas.openxmlformats.org/officeDocument/2006/customXml" ds:itemID="{40196966-7FB9-44DD-936E-780A132BAFC9}">
  <ds:schemaRefs>
    <ds:schemaRef ds:uri="http://purl.org/dc/terms/"/>
    <ds:schemaRef ds:uri="http://www.w3.org/XML/1998/namespace"/>
    <ds:schemaRef ds:uri="http://schemas.microsoft.com/office/2006/documentManagement/types"/>
    <ds:schemaRef ds:uri="http://purl.org/dc/elements/1.1/"/>
    <ds:schemaRef ds:uri="eade027f-faa8-4d0b-811b-220684f1c7d6"/>
    <ds:schemaRef ds:uri="http://schemas.microsoft.com/office/2006/metadata/properties"/>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B3CC60B6-7144-42EC-ADF7-0DF7168DF2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de027f-faa8-4d0b-811b-220684f1c7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HKUST Business School</Template>
  <TotalTime>3051</TotalTime>
  <Words>12602</Words>
  <Application>Microsoft Office PowerPoint</Application>
  <PresentationFormat>On-screen Show (4:3)</PresentationFormat>
  <Paragraphs>903</Paragraphs>
  <Slides>61</Slides>
  <Notes>34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61</vt:i4>
      </vt:variant>
    </vt:vector>
  </HeadingPairs>
  <TitlesOfParts>
    <vt:vector size="73" baseType="lpstr">
      <vt:lpstr>ＭＳ Ｐゴシック</vt:lpstr>
      <vt:lpstr>PMingLiU</vt:lpstr>
      <vt:lpstr>PMingLiU</vt:lpstr>
      <vt:lpstr>SimSun</vt:lpstr>
      <vt:lpstr>Arial</vt:lpstr>
      <vt:lpstr>Calibri</vt:lpstr>
      <vt:lpstr>Courier New</vt:lpstr>
      <vt:lpstr>Droid Serif</vt:lpstr>
      <vt:lpstr>Helvetica Regular</vt:lpstr>
      <vt:lpstr>Times New Roman</vt:lpstr>
      <vt:lpstr>Wingdings 2</vt:lpstr>
      <vt:lpstr>HKUST Business School</vt:lpstr>
      <vt:lpstr>FINA 1303 THE SHADOW MARKET: ALTERNATIVE INVESTMENTS</vt:lpstr>
      <vt:lpstr>Course Map</vt:lpstr>
      <vt:lpstr>Course Map</vt:lpstr>
      <vt:lpstr>Definition of SWFs</vt:lpstr>
      <vt:lpstr>SWFs global presence (AuM)</vt:lpstr>
      <vt:lpstr>Top SWFs by AuM as of Aug 18</vt:lpstr>
      <vt:lpstr>Concerns about SWFs</vt:lpstr>
      <vt:lpstr>Current issues: Sovereign Wealth Funds in Asia: example of recent investments and controversy surrounding it(Group 18)</vt:lpstr>
      <vt:lpstr>SUMMARY</vt:lpstr>
      <vt:lpstr>Test Your Understanding</vt:lpstr>
      <vt:lpstr>Course Map</vt:lpstr>
      <vt:lpstr>Venture Capital and Private Equity: agenda today</vt:lpstr>
      <vt:lpstr>SOURCES OF CAPITAL FOR STARTUPS</vt:lpstr>
      <vt:lpstr>Angel Investors</vt:lpstr>
      <vt:lpstr>Venture Capital (VC)</vt:lpstr>
      <vt:lpstr>Venture Capital (VC) (Cont’d)</vt:lpstr>
      <vt:lpstr>WHAT DOES A VC DO?</vt:lpstr>
      <vt:lpstr>Structure of a generic Venture Capital Fund</vt:lpstr>
      <vt:lpstr>HOW VENTURE CAPITAL WORKS</vt:lpstr>
      <vt:lpstr>VC IN THE PRIVATE EQUITY MATRIX</vt:lpstr>
      <vt:lpstr>Private Equity</vt:lpstr>
      <vt:lpstr>Definition of PE</vt:lpstr>
      <vt:lpstr>Private Equity - Industry</vt:lpstr>
      <vt:lpstr>Private Equity: Fee structure and performance</vt:lpstr>
      <vt:lpstr>Private Equity Glossary</vt:lpstr>
      <vt:lpstr>Private Equity Glossary (Cont)</vt:lpstr>
      <vt:lpstr>LBO Diagram</vt:lpstr>
      <vt:lpstr>Stages of Investment (PE/VC)</vt:lpstr>
      <vt:lpstr>Summary</vt:lpstr>
      <vt:lpstr>Test Your Understanding</vt:lpstr>
      <vt:lpstr>Private Equity’s J-Curve</vt:lpstr>
      <vt:lpstr>Investment process</vt:lpstr>
      <vt:lpstr>The VC pipeline</vt:lpstr>
      <vt:lpstr>PowerPoint Presentation</vt:lpstr>
      <vt:lpstr>The Life Cycle of a PE Fund</vt:lpstr>
      <vt:lpstr>Current Issues in PE and VC</vt:lpstr>
      <vt:lpstr>SUMMARY</vt:lpstr>
      <vt:lpstr>Test Your Understanding</vt:lpstr>
      <vt:lpstr>Current issues: Private Equity Funds in Asia: what is the trend? What is happening in China? In India? What are the issues? Implications?(Group 17)</vt:lpstr>
      <vt:lpstr>Course Map</vt:lpstr>
      <vt:lpstr>What is a Hedge Fund?</vt:lpstr>
      <vt:lpstr>What is a hedge fund?</vt:lpstr>
      <vt:lpstr>Hedge Funds Characteristics</vt:lpstr>
      <vt:lpstr>Who are the investors?</vt:lpstr>
      <vt:lpstr>Sources of underlying capital directed to HF industry</vt:lpstr>
      <vt:lpstr>Key Features of Hedge Funds</vt:lpstr>
      <vt:lpstr>HF Glossary</vt:lpstr>
      <vt:lpstr>HF Glossary (Cont)</vt:lpstr>
      <vt:lpstr>97% of HF managers use high water mark, 1/3 use hurdle rates</vt:lpstr>
      <vt:lpstr>HF Glossary (Cont)</vt:lpstr>
      <vt:lpstr>SUMMARY</vt:lpstr>
      <vt:lpstr>Test Your Understanding</vt:lpstr>
      <vt:lpstr>Top Hedge Fund Managers  by AuM as of June 2018</vt:lpstr>
      <vt:lpstr>Hedge Funds launched, by strategy</vt:lpstr>
      <vt:lpstr>Funds of Hedge Funds</vt:lpstr>
      <vt:lpstr>Current Issues about Hedge Funds</vt:lpstr>
      <vt:lpstr>Current issues: hedge fund performance</vt:lpstr>
      <vt:lpstr>Current issues: Hedge Funds in Asia: what is the trend? What is the performance? What are the issues?(Group 16)</vt:lpstr>
      <vt:lpstr>Hedge Funds in Hong Kong</vt:lpstr>
      <vt:lpstr>HF AuM in Asia</vt:lpstr>
      <vt:lpstr>SUMMARY</vt:lpstr>
    </vt:vector>
  </TitlesOfParts>
  <Company>HKUST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Buy-Side: Alternative Investors</dc:title>
  <dc:creator>vlafon</dc:creator>
  <cp:lastModifiedBy>Veronique J A LAFON-VINAIS</cp:lastModifiedBy>
  <cp:revision>264</cp:revision>
  <cp:lastPrinted>2017-03-29T01:18:12Z</cp:lastPrinted>
  <dcterms:created xsi:type="dcterms:W3CDTF">2010-02-17T08:14:20Z</dcterms:created>
  <dcterms:modified xsi:type="dcterms:W3CDTF">2021-04-23T06:52:12Z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0x010100110F4346924FD54F9299498371E6DC80</vt:lpwstr>
  </property>
</Properties>
</file>