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Ubuntu"/>
      <p:regular r:id="rId34"/>
      <p:bold r:id="rId35"/>
      <p:italic r:id="rId36"/>
      <p:boldItalic r:id="rId37"/>
    </p:embeddedFon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Ubuntu-bold.fntdata"/><Relationship Id="rId12" Type="http://schemas.openxmlformats.org/officeDocument/2006/relationships/slide" Target="slides/slide7.xml"/><Relationship Id="rId34" Type="http://schemas.openxmlformats.org/officeDocument/2006/relationships/font" Target="fonts/Ubuntu-regular.fntdata"/><Relationship Id="rId15" Type="http://schemas.openxmlformats.org/officeDocument/2006/relationships/slide" Target="slides/slide10.xml"/><Relationship Id="rId37" Type="http://schemas.openxmlformats.org/officeDocument/2006/relationships/font" Target="fonts/Ubuntu-boldItalic.fntdata"/><Relationship Id="rId14" Type="http://schemas.openxmlformats.org/officeDocument/2006/relationships/slide" Target="slides/slide9.xml"/><Relationship Id="rId36" Type="http://schemas.openxmlformats.org/officeDocument/2006/relationships/font" Target="fonts/Ubuntu-italic.fntdata"/><Relationship Id="rId17" Type="http://schemas.openxmlformats.org/officeDocument/2006/relationships/slide" Target="slides/slide12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1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d4f194f5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7cd4f194f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d4f194f5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7cd4f194f5_2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d4f194f5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7cd4f194f5_2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d4f194f5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d4f194f5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d4f194f5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7cd4f194f5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d4f194f5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cd4f194f5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cd4f194f5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cd4f194f5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d4f194f5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cd4f194f5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cd4f194f5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cd4f194f5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a6ac698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fa6ac698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a6ac698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fa6ac698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d4f194f5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7cd4f194f5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a6ac698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fa6ac698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a6ac6983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fa6ac6983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d4f194f5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7cd4f194f5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a673902a5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fa673902a5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a673902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fa673902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a6ac698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fa6ac698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a6ac6983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fa6ac6983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cd4f194f5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7cd4f194f5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a6ac698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fa6ac698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d4f194f5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7cd4f194f5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d4f194f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7cd4f194f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d4f194f5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7cd4f194f5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673902a5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fa673902a5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a673902a5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fa673902a5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d4f194f5_2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7cd4f194f5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cd4f194f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nice</a:t>
            </a:r>
            <a:endParaRPr/>
          </a:p>
        </p:txBody>
      </p:sp>
      <p:sp>
        <p:nvSpPr>
          <p:cNvPr id="117" name="Google Shape;117;g7cd4f194f5_2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file/d/1Ey5zD_-caa8Kz6VxBOxX4adNpz21tIup/view?usp=sharing" TargetMode="External"/><Relationship Id="rId5" Type="http://schemas.openxmlformats.org/officeDocument/2006/relationships/hyperlink" Target="https://drive.google.com/file/d/1Ey5zD_-caa8Kz6VxBOxX4adNpz21tIup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c/ml-2021fall-hw4/leaderboard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mjawi2jtHhBrnxluXZ-Q2pNbh8YWuAm4HK3H6Khgoc8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mjawi2jtHhBrnxluXZ-Q2pNbh8YWuAm4HK3H6Khgoc8/edit?usp=sharing" TargetMode="External"/><Relationship Id="rId4" Type="http://schemas.openxmlformats.org/officeDocument/2006/relationships/hyperlink" Target="https://docs.google.com/document/d/1mjawi2jtHhBrnxluXZ-Q2pNbh8YWuAm4HK3H6Khgoc8/edit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file/d/1YhZjve3DUhNRccLnxdaWRrqcdrIssfhX/view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document/d/1mjawi2jtHhBrnxluXZ-Q2pNbh8YWuAm4HK3H6Khgoc8/edit?usp=sharing" TargetMode="External"/><Relationship Id="rId4" Type="http://schemas.openxmlformats.org/officeDocument/2006/relationships/hyperlink" Target="https://hackmd.io/@hAe95tLdTVqEePbZsJyqrw/BkWSTuqP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spreadsheets/d/1WuyqFFzwV4L_74onfOUUZdQRyk5wxUBTNoulbR5xEb0/edit?usp=sharing" TargetMode="External"/><Relationship Id="rId4" Type="http://schemas.openxmlformats.org/officeDocument/2006/relationships/hyperlink" Target="https://meet.google.com/zyi-gfgj-t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dJIB6Sbd_T_S7HsP0pDfLQKYaxnARG1g/view?usp=sharing" TargetMode="External"/><Relationship Id="rId4" Type="http://schemas.openxmlformats.org/officeDocument/2006/relationships/hyperlink" Target="https://drive.google.com/file/d/1dJIB6Sbd_T_S7HsP0pDfLQKYaxnARG1g/view?usp=sharing" TargetMode="External"/><Relationship Id="rId5" Type="http://schemas.openxmlformats.org/officeDocument/2006/relationships/hyperlink" Target="https://drive.google.com/file/d/1dcc7RKJpzaOfHd3JVYznTa1fubvb4JO3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kaggle.com/c/ml-2021fall-hw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827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u="none" cap="none" strike="noStrike"/>
              <a:t>Machine Learning HW4</a:t>
            </a:r>
            <a:endParaRPr b="0" i="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Recurrent Neural Networks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600800" y="2605025"/>
            <a:ext cx="5942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MLTAs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mlta2021fall@gmail.com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1-of-N encoding</a:t>
            </a:r>
            <a:endParaRPr i="0" u="none" cap="none" strike="noStrike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086651"/>
            <a:ext cx="85206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假設有一個五個字的字典 [</a:t>
            </a:r>
            <a:r>
              <a:rPr lang="zh-TW" sz="2000">
                <a:solidFill>
                  <a:srgbClr val="695D46"/>
                </a:solidFill>
              </a:rPr>
              <a:t>apple, bag, cat, dog, elephant</a:t>
            </a:r>
            <a:r>
              <a:rPr lang="zh-TW" sz="2000">
                <a:solidFill>
                  <a:srgbClr val="695D46"/>
                </a:solidFill>
              </a:rPr>
              <a:t>]</a:t>
            </a: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我們可以用不同的 one-hot vector 來代表這個字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</a:t>
            </a:r>
            <a:r>
              <a:rPr lang="zh-TW"/>
              <a:t>apple</a:t>
            </a:r>
            <a:r>
              <a:rPr lang="zh-TW">
                <a:solidFill>
                  <a:srgbClr val="695D46"/>
                </a:solidFill>
              </a:rPr>
              <a:t> -&gt; [1,0,0,0,0]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bag -&gt; [0,1,0,0,0]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cat -&gt; [0,0,1,0,0]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dog -&gt; [0,0,0,1,0]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elephant -&gt; [0,0,0,0,1]</a:t>
            </a:r>
            <a:endParaRPr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Issue :</a:t>
            </a:r>
            <a:endParaRPr sz="2000">
              <a:solidFill>
                <a:srgbClr val="695D46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缺少字與字之間的關聯性 (當然你可以相信 </a:t>
            </a:r>
            <a:r>
              <a:rPr lang="zh-TW"/>
              <a:t>NN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很強大他會自己想辦法)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很吃記憶體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200000(data)*30(length)*20000(vocab size) *4(Byte) = 4.8*10^11 = </a:t>
            </a:r>
            <a:r>
              <a:rPr b="1" lang="zh-TW">
                <a:solidFill>
                  <a:srgbClr val="695D46"/>
                </a:solidFill>
              </a:rPr>
              <a:t>480 GB</a:t>
            </a:r>
            <a:endParaRPr b="1" sz="18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2000" u="none" cap="none" strike="noStrike">
              <a:solidFill>
                <a:srgbClr val="695D46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572000" y="2733375"/>
            <a:ext cx="4237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1669" l="0" r="0" t="2901"/>
          <a:stretch/>
        </p:blipFill>
        <p:spPr>
          <a:xfrm>
            <a:off x="1778450" y="2647950"/>
            <a:ext cx="6014499" cy="2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44850" y="1175425"/>
            <a:ext cx="9495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用一些方法 pretrain 出 word embedding (e.g., skip-gram, CBOW)</a:t>
            </a:r>
            <a:endParaRPr sz="2000">
              <a:solidFill>
                <a:srgbClr val="695D46"/>
              </a:solidFill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 u="sng">
                <a:solidFill>
                  <a:schemeClr val="hlink"/>
                </a:solidFill>
                <a:hlinkClick r:id="rId4"/>
              </a:rPr>
              <a:t>Word2Vect </a:t>
            </a:r>
            <a:r>
              <a:rPr lang="zh-TW" sz="2000" u="sng">
                <a:solidFill>
                  <a:schemeClr val="hlink"/>
                </a:solidFill>
                <a:hlinkClick r:id="rId5"/>
              </a:rPr>
              <a:t>介紹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rgbClr val="695D46"/>
                </a:solidFill>
              </a:rPr>
              <a:t>小提醒：如果要實作這個方法，pretrain 的 data 也要是作業提供的！</a:t>
            </a:r>
            <a:endParaRPr sz="15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695D46"/>
              </a:solidFill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然後</a:t>
            </a:r>
            <a:r>
              <a:rPr lang="zh-TW" sz="2000">
                <a:solidFill>
                  <a:srgbClr val="695D46"/>
                </a:solidFill>
              </a:rPr>
              <a:t>跟 model 的其他部分一起 train </a:t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(labeled data)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label +++$+++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11637" l="3999" r="68415" t="76050"/>
          <a:stretch/>
        </p:blipFill>
        <p:spPr>
          <a:xfrm>
            <a:off x="450138" y="1848238"/>
            <a:ext cx="8243722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424950" y="1779450"/>
            <a:ext cx="189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5"/>
          <p:cNvCxnSpPr>
            <a:stCxn id="150" idx="0"/>
          </p:cNvCxnSpPr>
          <p:nvPr/>
        </p:nvCxnSpPr>
        <p:spPr>
          <a:xfrm flipH="1" rot="10800000">
            <a:off x="519600" y="1274250"/>
            <a:ext cx="1689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52" name="Google Shape;152;p25"/>
          <p:cNvSpPr/>
          <p:nvPr/>
        </p:nvSpPr>
        <p:spPr>
          <a:xfrm>
            <a:off x="1309200" y="1779450"/>
            <a:ext cx="7452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5"/>
          <p:cNvCxnSpPr>
            <a:stCxn id="152" idx="0"/>
          </p:cNvCxnSpPr>
          <p:nvPr/>
        </p:nvCxnSpPr>
        <p:spPr>
          <a:xfrm rot="10800000">
            <a:off x="2370750" y="1274250"/>
            <a:ext cx="26646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(unlabeled data)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64378" l="3271" r="59583" t="14964"/>
          <a:stretch/>
        </p:blipFill>
        <p:spPr>
          <a:xfrm>
            <a:off x="1" y="1808301"/>
            <a:ext cx="9144000" cy="14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Kaggle link: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https://www.kaggle.com/c/ml-2021fall-hw4/leaderboard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中一萬筆資料並將結果上傳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 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label，第二行開始為預測結果。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label，請以逗號分隔。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72" name="Google Shape;172;p28"/>
          <p:cNvPicPr preferRelativeResize="0"/>
          <p:nvPr/>
        </p:nvPicPr>
        <p:blipFill rotWithShape="1">
          <a:blip r:embed="rId4">
            <a:alphaModFix/>
          </a:blip>
          <a:srcRect b="1258" l="0" r="0" t="1093"/>
          <a:stretch/>
        </p:blipFill>
        <p:spPr>
          <a:xfrm>
            <a:off x="7605400" y="867425"/>
            <a:ext cx="1538600" cy="31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Rules, Deadline, Policy, Score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Ceiba Submissions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你的ceiba上請至少包含：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report.pdf </a:t>
            </a:r>
            <a:r>
              <a:rPr lang="zh-TW"/>
              <a:t>: </a:t>
            </a:r>
            <a:r>
              <a:rPr lang="zh-TW" sz="1700">
                <a:solidFill>
                  <a:srgbClr val="424242"/>
                </a:solidFill>
              </a:rPr>
              <a:t>Please refer to report template and </a:t>
            </a:r>
            <a:r>
              <a:rPr lang="zh-TW" sz="1700">
                <a:solidFill>
                  <a:srgbClr val="FF0000"/>
                </a:solidFill>
              </a:rPr>
              <a:t>show the checkpoint link in it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(or ipynb)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請將參數連結附在report中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400"/>
              <a:t>Report 格式</a:t>
            </a:r>
            <a:endParaRPr sz="2400"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266325"/>
            <a:ext cx="85206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限制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標明系級、學號、姓名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，並按照report模板回答問題，切勿隨意更動題號順序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若有和其他修課同學討論，請務必於題號前標明collaborator（含姓名、學號）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Report模板連結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連結：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https://docs.google.com/document/d/1mjawi2jtHhBrnxluXZ-Q2pNbh8YWuAm4HK3H6Khgoc8/edit?usp=sharing</a:t>
            </a:r>
            <a:endParaRPr u="sng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截止日期同 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Ceiba Deadline: 12/11/2021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Outline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Rules, Deadline, Policy, Score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 sz="2400"/>
              <a:t>其他規定</a:t>
            </a:r>
            <a:r>
              <a:rPr lang="zh-TW" sz="2400"/>
              <a:t> Other Policy</a:t>
            </a:r>
            <a:endParaRPr sz="2400"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66325"/>
            <a:ext cx="85206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zh-TW" sz="1400">
                <a:solidFill>
                  <a:srgbClr val="000000"/>
                </a:solidFill>
              </a:rPr>
              <a:t>Lateness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Ceiba 每遲交一天(不足一天以一天計算) hw3 所得總分將x0.7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不接受程式 or 報告單獨遲交</a:t>
            </a:r>
            <a:endParaRPr>
              <a:solidFill>
                <a:srgbClr val="FF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不得遲交超過一天，若有特殊原因請儘速聯絡助教</a:t>
            </a:r>
            <a:endParaRPr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</a:rPr>
              <a:t>Runtime Error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當 </a:t>
            </a:r>
            <a:r>
              <a:rPr lang="zh-TW">
                <a:solidFill>
                  <a:srgbClr val="FF0000"/>
                </a:solidFill>
              </a:rPr>
              <a:t>程式錯誤</a:t>
            </a:r>
            <a:r>
              <a:rPr lang="zh-TW">
                <a:solidFill>
                  <a:srgbClr val="000000"/>
                </a:solidFill>
              </a:rPr>
              <a:t>，造成助教無法順利執行，請在公告時間內寄信向助教說明，修好之後重新執行所得kaggle部分分數將x0.5。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可以更改的部分僅限 syntax 及 io 的部分，不得改程式邏輯或是演算法，至於其他部分由助教認定為主。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/>
              <a:t>其他規定</a:t>
            </a:r>
            <a:r>
              <a:rPr lang="zh-TW"/>
              <a:t> Other Policy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Char char="●"/>
            </a:pPr>
            <a:r>
              <a:rPr lang="zh-TW" sz="2000">
                <a:solidFill>
                  <a:srgbClr val="000000"/>
                </a:solidFill>
              </a:rPr>
              <a:t>Cheating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抄 code、抄 report（含之前修課同學）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開設 kaggle 多重分身帳號註冊 competition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於訓練過程以任何不限定形式接觸到 testing data 的正確答案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不得上傳之前的 kaggle 競賽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教授與助教群保留請同學到辦公室解釋coding作業的權利，請同學務必自愛</a:t>
            </a:r>
            <a:endParaRPr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225" y="465999"/>
            <a:ext cx="1848918" cy="1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63325"/>
            <a:ext cx="86151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icrosoft JhengHei"/>
              <a:buChar char="●"/>
            </a:pPr>
            <a:r>
              <a:rPr b="1" lang="zh-TW" sz="1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請以block diagram或是文字的方式說明這次表現最好的 model 使用哪些layer module(如 Conv/RNN/Linear 和各類 normalization layer) 及連接方式(如一般forward 或是使用 skip/residual connection)，並概念性逐項說明選用該 layer module 的理由。</a:t>
            </a:r>
            <a:br>
              <a:rPr b="1" lang="zh-TW" sz="1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 sz="1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icrosoft JhengHei"/>
              <a:buChar char="●"/>
            </a:pPr>
            <a:r>
              <a:rPr b="1" lang="zh-TW" sz="11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請比較 word2vec embedding layer 初始設為 non-trainable/trainable 的差別，列上兩者在 validation/public private testing 的結果，並嘗試在訓練過程中設置一策略改變 non-trainable/trainable 設定，描述自己判斷改變設定的機制以及該結果。</a:t>
            </a:r>
            <a:br>
              <a:rPr b="1" lang="zh-TW" sz="11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 sz="11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icrosoft JhengHei"/>
              <a:buChar char="●"/>
            </a:pPr>
            <a:r>
              <a:rPr b="1" lang="zh-TW" sz="11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請敘述你如何對文字資料進行前處理，並概念性的描述你在資料中觀察到什麼因此你決定採用這些處理，並描述使用這些處理時作細節，以及比較其實際結果，該結果可以不用具備真正改進。如果你沒有作任何處理，請給出一段具體描述來說服我們為什麼不做處理可以得到好的結果，這個理由不能是因為表現比較好。</a:t>
            </a:r>
            <a:br>
              <a:rPr b="1" lang="zh-TW" sz="11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 sz="11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icrosoft JhengHei"/>
              <a:buChar char="●"/>
            </a:pPr>
            <a:r>
              <a:rPr b="1" lang="zh-TW" sz="11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請「自行設計」兩句具有相同單字但擺放位置不同的語句，使得你表現最好的模型產生出不同的預測結果，例如 "Today is hot, but I am happy" 與 "I am happy, but today is hot"，並討論造成差異的原因。</a:t>
            </a:r>
            <a:endParaRPr b="1" sz="1300">
              <a:solidFill>
                <a:srgbClr val="000000"/>
              </a:solidFill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5967650" y="332950"/>
            <a:ext cx="3282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Report</a:t>
            </a:r>
            <a:r>
              <a:rPr lang="zh-TW" sz="1600" u="sng">
                <a:solidFill>
                  <a:schemeClr val="hlink"/>
                </a:solidFill>
                <a:hlinkClick r:id="rId4"/>
              </a:rPr>
              <a:t> link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332950"/>
            <a:ext cx="3519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216" name="Google Shape;216;p35"/>
          <p:cNvSpPr txBox="1"/>
          <p:nvPr/>
        </p:nvSpPr>
        <p:spPr>
          <a:xfrm>
            <a:off x="311700" y="1152425"/>
            <a:ext cx="85206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沒有特定限制model種類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RNN/LSTM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不能使用額外 data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如果你的code不只一個檔案（或有多個參數）請附上readme或shell script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testing process要在10分鐘內跑完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Assignment Regulation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06006"/>
            <a:ext cx="8520600" cy="3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sz="1800">
                <a:solidFill>
                  <a:srgbClr val="FF0000"/>
                </a:solidFill>
              </a:rPr>
              <a:t>Only Python 3.</a:t>
            </a:r>
            <a:r>
              <a:rPr lang="zh-TW">
                <a:solidFill>
                  <a:srgbClr val="FF0000"/>
                </a:solidFill>
              </a:rPr>
              <a:t>7</a:t>
            </a:r>
            <a:r>
              <a:rPr lang="zh-TW" sz="1800">
                <a:solidFill>
                  <a:srgbClr val="FF0000"/>
                </a:solidFill>
              </a:rPr>
              <a:t> available !!!!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開放使用套件(或是你可以直接下載我們當初的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環境yml檔案</a:t>
            </a:r>
            <a:r>
              <a:rPr lang="zh-TW" sz="1700">
                <a:solidFill>
                  <a:srgbClr val="000000"/>
                </a:solidFill>
              </a:rPr>
              <a:t>)</a:t>
            </a:r>
            <a:endParaRPr sz="17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numpy ==1.19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pandas == 1.1.3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python standard library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pytorch == 1.10.0      (torchvision == 0.11.1)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tensorflow == 2.1.0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keras == 2.2.4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cv2 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pillow &gt;= 6.1.0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若需使用其他套件，請儘早寄信至助教信箱詢問，並請闡明原因。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配分 Grading Criteria-Kaggle(2%) 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25"/>
            <a:ext cx="85206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deadline : </a:t>
            </a:r>
            <a:r>
              <a:rPr lang="zh-TW" sz="1400">
                <a:solidFill>
                  <a:srgbClr val="FF0000"/>
                </a:solidFill>
              </a:rPr>
              <a:t>12/9/2021 23:59:59 (GMT+8)</a:t>
            </a:r>
            <a:endParaRPr sz="14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- </a:t>
            </a:r>
            <a:r>
              <a:rPr lang="zh-TW" sz="1400">
                <a:solidFill>
                  <a:srgbClr val="FF0000"/>
                </a:solidFill>
              </a:rPr>
              <a:t>2%</a:t>
            </a:r>
            <a:endParaRPr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leaderboard的simple baseline分數 :  </a:t>
            </a:r>
            <a:r>
              <a:rPr b="1" lang="zh-TW" sz="1400"/>
              <a:t>0.5%</a:t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leaderboard的simple baseline分數 :  </a:t>
            </a:r>
            <a:r>
              <a:rPr b="1" lang="zh-TW" sz="1400"/>
              <a:t>0.5%</a:t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leaderboard的strong baseline分數 :  </a:t>
            </a:r>
            <a:r>
              <a:rPr b="1" lang="zh-TW" sz="1400"/>
              <a:t>0.5%</a:t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leaderboard的strong baseline分數 : </a:t>
            </a:r>
            <a:r>
              <a:rPr b="1" lang="zh-TW" sz="1400"/>
              <a:t>0.5%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Bonus - </a:t>
            </a:r>
            <a:r>
              <a:rPr lang="zh-TW" sz="1400">
                <a:solidFill>
                  <a:srgbClr val="FF0000"/>
                </a:solidFill>
              </a:rPr>
              <a:t>1%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Ubuntu"/>
                <a:ea typeface="Ubuntu"/>
                <a:cs typeface="Ubuntu"/>
                <a:sym typeface="Ubuntu"/>
              </a:rPr>
              <a:t>(1.0%)</a:t>
            </a:r>
            <a:r>
              <a:rPr lang="zh-TW"/>
              <a:t> private leaderboard 排名前五名</a:t>
            </a:r>
            <a:r>
              <a:rPr lang="zh-TW" sz="1600"/>
              <a:t>，</a:t>
            </a:r>
            <a:r>
              <a:rPr lang="zh-TW"/>
              <a:t>並繳交投影片描述實作方法，另外需錄製一份講解影片（少於三分鐘）作一個簡單的presentation，助教將公布給同學們參考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配分 Grading Criteria - report(8%)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>
                <a:solidFill>
                  <a:srgbClr val="695D46"/>
                </a:solidFill>
              </a:rPr>
              <a:t>Programming Report - </a:t>
            </a:r>
            <a:r>
              <a:rPr lang="zh-TW" sz="1400">
                <a:solidFill>
                  <a:srgbClr val="FF0000"/>
                </a:solidFill>
              </a:rPr>
              <a:t>4%</a:t>
            </a:r>
            <a:endParaRPr sz="1400">
              <a:solidFill>
                <a:srgbClr val="FF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https://docs.google.com/document/d/1mjawi2jtHhBrnxluXZ-Q2pNbh8YWuAm4HK3H6Khgoc8/edit?usp=sharing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>
                <a:solidFill>
                  <a:srgbClr val="695D46"/>
                </a:solidFill>
              </a:rPr>
              <a:t>Math Problem - </a:t>
            </a:r>
            <a:r>
              <a:rPr lang="zh-TW" sz="1400">
                <a:solidFill>
                  <a:srgbClr val="FF0000"/>
                </a:solidFill>
              </a:rPr>
              <a:t>4%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https://hackmd.io/@hAe95tLdTVqEePbZsJyqrw/BkWSTuqPF</a:t>
            </a:r>
            <a:endParaRPr sz="17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Type in latex(preferable) or take pictures of your handwriting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zh-TW" sz="1400">
                <a:solidFill>
                  <a:srgbClr val="424242"/>
                </a:solidFill>
              </a:rPr>
              <a:t>Write them in report.pdf</a:t>
            </a:r>
            <a:endParaRPr sz="14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若有其他問題，請貼在 FB 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助教信箱：ntueemlta2021fall@gmail.com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 Hour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TBD</a:t>
            </a:r>
            <a:r>
              <a:rPr lang="zh-TW" sz="2400"/>
              <a:t> @ google meet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ML2021 TA Hour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連結：</a:t>
            </a:r>
            <a:r>
              <a:rPr lang="zh-TW" sz="2400" u="sng">
                <a:solidFill>
                  <a:schemeClr val="hlink"/>
                </a:solidFill>
                <a:hlinkClick r:id="rId4"/>
              </a:rPr>
              <a:t>https://meet.google.com/zyi-gfgj-tdu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(Text Sentiment Classification)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Text Sentiment Classification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1637" l="4000" r="68413" t="76050"/>
          <a:stretch/>
        </p:blipFill>
        <p:spPr>
          <a:xfrm>
            <a:off x="588575" y="1271913"/>
            <a:ext cx="8243725" cy="10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300" y="2426125"/>
            <a:ext cx="6429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Text Sentiment Classification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25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 Twitter 上收集到的推文，每則推文都會被標注為正面或負面，如：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除了 labeled data 以外，我們還額外提供了 120 萬筆左右的 unlabeled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labeled training data       ：17 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unlabeled training data  ：120萬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                      ：2萬（ 10000 public，10000 private）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11637" l="3999" r="68415" t="86511"/>
          <a:stretch/>
        </p:blipFill>
        <p:spPr>
          <a:xfrm>
            <a:off x="374525" y="1861559"/>
            <a:ext cx="8243722" cy="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74525" y="2017100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1：正面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5615" l="3999" r="68415" t="82302"/>
          <a:stretch/>
        </p:blipFill>
        <p:spPr>
          <a:xfrm>
            <a:off x="374525" y="2418886"/>
            <a:ext cx="8243722" cy="17486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74525" y="2650025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0：負面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and Dataset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: </a:t>
            </a:r>
            <a:r>
              <a:rPr b="1" lang="zh-TW"/>
              <a:t>Text Sentiment Classification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Build your own model(ex: RNN/LSTM)</a:t>
            </a:r>
            <a:r>
              <a:rPr b="1" lang="zh-TW" sz="1800"/>
              <a:t> 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Sample code: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https://drive.google.com/file/d/1dJIB6Sbd_T_S7HsP0pDfLQKYaxnARG1g/view?usp=sharing</a:t>
            </a:r>
            <a:r>
              <a:rPr lang="zh-TW" sz="1800" u="sng">
                <a:solidFill>
                  <a:schemeClr val="hlink"/>
                </a:solidFill>
                <a:hlinkClick r:id="rId4"/>
              </a:rPr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u="sng">
                <a:solidFill>
                  <a:schemeClr val="hlink"/>
                </a:solidFill>
                <a:hlinkClick r:id="rId5"/>
              </a:rPr>
              <a:t>https://drive.google.com/file/d/1dcc7RKJpzaOfHd3JVYznTa1fubvb4JO3/view?usp=sharing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56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Info &amp; Deadline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920400"/>
            <a:ext cx="81018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Link: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http://www.kaggle.com/c/ml-2021fall-hw4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Team Name: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修課學生：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學號_任意名稱（ex: b09901666_name）</a:t>
            </a:r>
            <a:b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Maximum Daily Submission: 5 times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Deadline: 12/9/2021 23:59:59  (GMT+8)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Ceiba Deadline: 12/11/2021 23:59:59  (GMT+8)</a:t>
            </a:r>
            <a:endParaRPr b="1"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test set的20000筆資料將被分為兩份，10000筆public，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10000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筆private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Leaderboard上所顯示為public score，在Kaggle Deadline前可以選擇2份submission作為private score的評分依據。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Preprocessing the sentences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689100" y="11524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先建立字典，字典內含有每一個字所對應到的 </a:t>
            </a:r>
            <a:r>
              <a:rPr lang="zh-TW" sz="2000"/>
              <a:t>index</a:t>
            </a:r>
            <a:endParaRPr b="1" sz="2000"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example: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 pen.” -&gt; [1, 2, 3, 4]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an apple.” -&gt; [1, 2, 5, 6]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利用 </a:t>
            </a:r>
            <a:r>
              <a:rPr lang="zh-TW" sz="2000"/>
              <a:t>Word Embedding 來代表每一個</a:t>
            </a: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單字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b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000">
                <a:solidFill>
                  <a:srgbClr val="695D46"/>
                </a:solidFill>
              </a:rPr>
              <a:t>並藉由 RNN model 得到一個代表該句的 vector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What is </a:t>
            </a: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168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400"/>
              <a:buChar char="●"/>
            </a:pPr>
            <a:r>
              <a:rPr lang="zh-TW" sz="2400">
                <a:solidFill>
                  <a:srgbClr val="695D46"/>
                </a:solidFill>
              </a:rPr>
              <a:t>用一個向量 (vector) 表示字 (詞) 的意思</a:t>
            </a:r>
            <a:endParaRPr sz="2400"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695D46"/>
              </a:solidFill>
            </a:endParaRPr>
          </a:p>
        </p:txBody>
      </p:sp>
      <p:grpSp>
        <p:nvGrpSpPr>
          <p:cNvPr id="121" name="Google Shape;121;p21"/>
          <p:cNvGrpSpPr/>
          <p:nvPr/>
        </p:nvGrpSpPr>
        <p:grpSpPr>
          <a:xfrm>
            <a:off x="2426838" y="1774725"/>
            <a:ext cx="4126062" cy="3150826"/>
            <a:chOff x="2661738" y="1848875"/>
            <a:chExt cx="4126062" cy="3150826"/>
          </a:xfrm>
        </p:grpSpPr>
        <p:pic>
          <p:nvPicPr>
            <p:cNvPr id="122" name="Google Shape;122;p21"/>
            <p:cNvPicPr preferRelativeResize="0"/>
            <p:nvPr/>
          </p:nvPicPr>
          <p:blipFill rotWithShape="1">
            <a:blip r:embed="rId3">
              <a:alphaModFix/>
            </a:blip>
            <a:srcRect b="13202" l="17309" r="48751" t="37010"/>
            <a:stretch/>
          </p:blipFill>
          <p:spPr>
            <a:xfrm>
              <a:off x="2661738" y="1848875"/>
              <a:ext cx="3820524" cy="3150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1"/>
            <p:cNvSpPr/>
            <p:nvPr/>
          </p:nvSpPr>
          <p:spPr>
            <a:xfrm>
              <a:off x="6009000" y="2868500"/>
              <a:ext cx="778800" cy="76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