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30" r:id="rId3"/>
    <p:sldId id="340" r:id="rId4"/>
    <p:sldId id="343" r:id="rId5"/>
    <p:sldId id="339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/>
    <p:restoredTop sz="94670"/>
  </p:normalViewPr>
  <p:slideViewPr>
    <p:cSldViewPr snapToGrid="0" snapToObjects="1">
      <p:cViewPr varScale="1">
        <p:scale>
          <a:sx n="88" d="100"/>
          <a:sy n="88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93178F33-E802-4A43-9CEC-9B3EF338AB7B}"/>
  </pc:docChgLst>
  <pc:docChgLst>
    <pc:chgData name="Xin LIU" userId="d0d7abe7-578f-4523-acec-00212c987c81" providerId="ADAL" clId="{75E2773E-1AC4-8F48-9D0A-40832E0EB18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77B-205A-AD4B-956E-3CB1E4BFD99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tk/nltk/wiki" TargetMode="External"/><Relationship Id="rId2" Type="http://schemas.openxmlformats.org/officeDocument/2006/relationships/hyperlink" Target="https://www.nltk.org/boo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2583F9-94E9-0B45-B2CE-23EAC7B5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92" y="1122363"/>
            <a:ext cx="11812249" cy="2387600"/>
          </a:xfrm>
        </p:spPr>
        <p:txBody>
          <a:bodyPr>
            <a:normAutofit/>
          </a:bodyPr>
          <a:lstStyle/>
          <a:p>
            <a:r>
              <a:rPr lang="en-HK" sz="5400" dirty="0"/>
              <a:t>COMP4901K/MATH4824B</a:t>
            </a:r>
            <a:br>
              <a:rPr lang="en-US" dirty="0"/>
            </a:br>
            <a:r>
              <a:rPr lang="en-US" sz="4800" dirty="0"/>
              <a:t>Machine Learning for </a:t>
            </a:r>
            <a:br>
              <a:rPr lang="en-US" sz="4800" dirty="0"/>
            </a:br>
            <a:r>
              <a:rPr lang="en-US" sz="4800" dirty="0"/>
              <a:t>Natural Language Processing</a:t>
            </a:r>
            <a:r>
              <a:rPr lang="zh-CN" altLang="en-US" sz="4800" dirty="0"/>
              <a:t> </a:t>
            </a:r>
            <a:r>
              <a:rPr lang="en-US" altLang="zh-CN" sz="4800" dirty="0"/>
              <a:t>(Fall</a:t>
            </a:r>
            <a:r>
              <a:rPr lang="zh-CN" altLang="en-US" sz="4800" dirty="0"/>
              <a:t> </a:t>
            </a:r>
            <a:r>
              <a:rPr lang="en-US" altLang="zh-CN" sz="4800" dirty="0"/>
              <a:t>2020-2021)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945B829-6F95-A44B-AE25-7E804DD6D7C0}"/>
              </a:ext>
            </a:extLst>
          </p:cNvPr>
          <p:cNvSpPr txBox="1">
            <a:spLocks/>
          </p:cNvSpPr>
          <p:nvPr/>
        </p:nvSpPr>
        <p:spPr>
          <a:xfrm>
            <a:off x="1499016" y="43365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Tutorial</a:t>
            </a:r>
            <a:r>
              <a:rPr lang="zh-CN" altLang="en-US" sz="2800" dirty="0"/>
              <a:t> </a:t>
            </a:r>
            <a:r>
              <a:rPr lang="en-US" altLang="zh-CN" sz="2800" dirty="0"/>
              <a:t>1</a:t>
            </a:r>
            <a:r>
              <a:rPr lang="zh-CN" altLang="en-US" sz="2800" dirty="0"/>
              <a:t> 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NLTK</a:t>
            </a:r>
            <a:endParaRPr lang="en-HK" sz="2800" dirty="0"/>
          </a:p>
          <a:p>
            <a:r>
              <a:rPr lang="en-HK" sz="2800" dirty="0"/>
              <a:t>TA: Fang Tianqing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tfangaa@connect.ust.hk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General Pipeline of Classification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250D64-7A4E-2E41-8AEA-7F0F98F7F74C}"/>
              </a:ext>
            </a:extLst>
          </p:cNvPr>
          <p:cNvGrpSpPr/>
          <p:nvPr/>
        </p:nvGrpSpPr>
        <p:grpSpPr>
          <a:xfrm>
            <a:off x="359765" y="3327817"/>
            <a:ext cx="1514007" cy="779488"/>
            <a:chOff x="1199213" y="3267856"/>
            <a:chExt cx="1514007" cy="77948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F3B8284-746E-5F4F-9D92-09714A64A0B0}"/>
                </a:ext>
              </a:extLst>
            </p:cNvPr>
            <p:cNvSpPr/>
            <p:nvPr/>
          </p:nvSpPr>
          <p:spPr>
            <a:xfrm>
              <a:off x="1199213" y="3267856"/>
              <a:ext cx="1514007" cy="7794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7721EC-4CEA-824E-9808-C6504DD6BB70}"/>
                </a:ext>
              </a:extLst>
            </p:cNvPr>
            <p:cNvSpPr txBox="1"/>
            <p:nvPr/>
          </p:nvSpPr>
          <p:spPr>
            <a:xfrm>
              <a:off x="1281658" y="3426767"/>
              <a:ext cx="134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Text</a:t>
              </a:r>
              <a:endParaRPr lang="en-US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B25F75-7143-DB4F-91A8-785E903C1944}"/>
              </a:ext>
            </a:extLst>
          </p:cNvPr>
          <p:cNvGrpSpPr/>
          <p:nvPr/>
        </p:nvGrpSpPr>
        <p:grpSpPr>
          <a:xfrm>
            <a:off x="2126104" y="2353455"/>
            <a:ext cx="2276008" cy="2728209"/>
            <a:chOff x="1199213" y="3267855"/>
            <a:chExt cx="2276008" cy="272820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91F8CE7-EEAB-F141-B988-8735BB50EB6D}"/>
                </a:ext>
              </a:extLst>
            </p:cNvPr>
            <p:cNvSpPr/>
            <p:nvPr/>
          </p:nvSpPr>
          <p:spPr>
            <a:xfrm>
              <a:off x="1199213" y="3267855"/>
              <a:ext cx="2276008" cy="27282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498AF1-1650-9A4C-A90A-0D3CB824B219}"/>
                </a:ext>
              </a:extLst>
            </p:cNvPr>
            <p:cNvSpPr txBox="1"/>
            <p:nvPr/>
          </p:nvSpPr>
          <p:spPr>
            <a:xfrm>
              <a:off x="1281658" y="3426767"/>
              <a:ext cx="2073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Noisy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entity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removal</a:t>
              </a:r>
              <a:endParaRPr lang="en-US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1213DE-7356-A24C-80E2-BFAABB05F7A9}"/>
              </a:ext>
            </a:extLst>
          </p:cNvPr>
          <p:cNvGrpSpPr/>
          <p:nvPr/>
        </p:nvGrpSpPr>
        <p:grpSpPr>
          <a:xfrm>
            <a:off x="4851816" y="2353455"/>
            <a:ext cx="2276008" cy="2728209"/>
            <a:chOff x="1199213" y="3267855"/>
            <a:chExt cx="2276008" cy="272820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F5E9349-9702-A547-A9C2-DEA1AB060B59}"/>
                </a:ext>
              </a:extLst>
            </p:cNvPr>
            <p:cNvSpPr/>
            <p:nvPr/>
          </p:nvSpPr>
          <p:spPr>
            <a:xfrm>
              <a:off x="1199213" y="3267855"/>
              <a:ext cx="2276008" cy="27282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352980-83C3-5044-9E8B-E57FD272FAF3}"/>
                </a:ext>
              </a:extLst>
            </p:cNvPr>
            <p:cNvSpPr txBox="1"/>
            <p:nvPr/>
          </p:nvSpPr>
          <p:spPr>
            <a:xfrm>
              <a:off x="1281658" y="3426767"/>
              <a:ext cx="2073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Text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Normalization</a:t>
              </a:r>
              <a:endParaRPr lang="en-US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BB1E99-4B54-1242-8D78-3ACC546156B4}"/>
              </a:ext>
            </a:extLst>
          </p:cNvPr>
          <p:cNvGrpSpPr/>
          <p:nvPr/>
        </p:nvGrpSpPr>
        <p:grpSpPr>
          <a:xfrm>
            <a:off x="7577529" y="2353455"/>
            <a:ext cx="2276008" cy="2728209"/>
            <a:chOff x="1199213" y="3267855"/>
            <a:chExt cx="2276008" cy="272820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F70CA51-DC03-8D4B-A791-F690A410F05F}"/>
                </a:ext>
              </a:extLst>
            </p:cNvPr>
            <p:cNvSpPr/>
            <p:nvPr/>
          </p:nvSpPr>
          <p:spPr>
            <a:xfrm>
              <a:off x="1199213" y="3267855"/>
              <a:ext cx="2276008" cy="27282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AE51C1-62EF-DC43-A4D9-2D46B0903585}"/>
                </a:ext>
              </a:extLst>
            </p:cNvPr>
            <p:cNvSpPr txBox="1"/>
            <p:nvPr/>
          </p:nvSpPr>
          <p:spPr>
            <a:xfrm>
              <a:off x="1281657" y="3426767"/>
              <a:ext cx="21935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Text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Standardization</a:t>
              </a:r>
              <a:endParaRPr lang="en-US" sz="2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3A3E26-F007-D04E-814F-E435D18D679C}"/>
              </a:ext>
            </a:extLst>
          </p:cNvPr>
          <p:cNvGrpSpPr/>
          <p:nvPr/>
        </p:nvGrpSpPr>
        <p:grpSpPr>
          <a:xfrm>
            <a:off x="10303242" y="3132942"/>
            <a:ext cx="1514007" cy="1169234"/>
            <a:chOff x="1199213" y="3267856"/>
            <a:chExt cx="1514007" cy="116923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C2B832D-C84F-2D42-B763-20E632EEE894}"/>
                </a:ext>
              </a:extLst>
            </p:cNvPr>
            <p:cNvSpPr/>
            <p:nvPr/>
          </p:nvSpPr>
          <p:spPr>
            <a:xfrm>
              <a:off x="1199213" y="3267856"/>
              <a:ext cx="1514007" cy="11692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E834DF-1C65-BF4B-A4B4-92510226CFF6}"/>
                </a:ext>
              </a:extLst>
            </p:cNvPr>
            <p:cNvSpPr txBox="1"/>
            <p:nvPr/>
          </p:nvSpPr>
          <p:spPr>
            <a:xfrm>
              <a:off x="1281658" y="3426767"/>
              <a:ext cx="1349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Input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to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Models</a:t>
              </a:r>
              <a:endParaRPr lang="en-US" sz="2400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B62F33-7EEE-EB46-A79F-B5C814FFB5EC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1873772" y="3717560"/>
            <a:ext cx="2523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8A2B42-E484-7C48-9D07-63FF7253B469}"/>
              </a:ext>
            </a:extLst>
          </p:cNvPr>
          <p:cNvCxnSpPr>
            <a:cxnSpLocks/>
          </p:cNvCxnSpPr>
          <p:nvPr/>
        </p:nvCxnSpPr>
        <p:spPr>
          <a:xfrm flipV="1">
            <a:off x="4399616" y="3717560"/>
            <a:ext cx="3697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9716DC-2520-784D-A14C-85E16228357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100344" y="3717560"/>
            <a:ext cx="4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4432BC-4EAB-AC4E-8FD6-A2D23BFA483F}"/>
              </a:ext>
            </a:extLst>
          </p:cNvPr>
          <p:cNvCxnSpPr>
            <a:cxnSpLocks/>
          </p:cNvCxnSpPr>
          <p:nvPr/>
        </p:nvCxnSpPr>
        <p:spPr>
          <a:xfrm>
            <a:off x="9826057" y="3720057"/>
            <a:ext cx="4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B832B6-3F1E-9C4B-8B3F-DFD57DBBAE61}"/>
              </a:ext>
            </a:extLst>
          </p:cNvPr>
          <p:cNvSpPr txBox="1"/>
          <p:nvPr/>
        </p:nvSpPr>
        <p:spPr>
          <a:xfrm>
            <a:off x="2241029" y="3412335"/>
            <a:ext cx="2106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Stopwords</a:t>
            </a:r>
            <a:r>
              <a:rPr lang="zh-CN" altLang="en-US" sz="1600" dirty="0"/>
              <a:t> </a:t>
            </a:r>
            <a:r>
              <a:rPr lang="en-US" altLang="zh-CN" sz="1600" dirty="0"/>
              <a:t>removal</a:t>
            </a:r>
          </a:p>
          <a:p>
            <a:pPr algn="ctr"/>
            <a:r>
              <a:rPr lang="en-US" altLang="zh-CN" sz="1600" dirty="0"/>
              <a:t>HTML</a:t>
            </a:r>
            <a:r>
              <a:rPr lang="zh-CN" altLang="en-US" sz="1600" dirty="0"/>
              <a:t> </a:t>
            </a:r>
            <a:r>
              <a:rPr lang="en-US" altLang="zh-CN" sz="1600" dirty="0"/>
              <a:t>tags</a:t>
            </a:r>
          </a:p>
          <a:p>
            <a:pPr algn="ctr"/>
            <a:r>
              <a:rPr lang="en-US" altLang="zh-CN" sz="1600" dirty="0"/>
              <a:t>White</a:t>
            </a:r>
            <a:r>
              <a:rPr lang="zh-CN" altLang="en-US" sz="1600" dirty="0"/>
              <a:t> </a:t>
            </a:r>
            <a:r>
              <a:rPr lang="en-US" altLang="zh-CN" sz="1600" dirty="0"/>
              <a:t>space</a:t>
            </a:r>
          </a:p>
          <a:p>
            <a:pPr algn="ctr"/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anything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FB777-ED40-E44B-9EA7-7B3850B5B6AB}"/>
              </a:ext>
            </a:extLst>
          </p:cNvPr>
          <p:cNvSpPr txBox="1"/>
          <p:nvPr/>
        </p:nvSpPr>
        <p:spPr>
          <a:xfrm>
            <a:off x="4911781" y="3457025"/>
            <a:ext cx="2106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Tokenization,</a:t>
            </a:r>
          </a:p>
          <a:p>
            <a:pPr algn="ctr"/>
            <a:r>
              <a:rPr lang="en-US" altLang="zh-CN" sz="1600" dirty="0"/>
              <a:t>Lemmatization</a:t>
            </a:r>
          </a:p>
          <a:p>
            <a:pPr algn="ctr"/>
            <a:r>
              <a:rPr lang="en-US" altLang="zh-CN" sz="1600" dirty="0"/>
              <a:t>Stemming,</a:t>
            </a:r>
          </a:p>
          <a:p>
            <a:pPr algn="ctr"/>
            <a:r>
              <a:rPr lang="en-US" altLang="zh-CN" sz="1600" dirty="0"/>
              <a:t>Sentence</a:t>
            </a:r>
            <a:r>
              <a:rPr lang="zh-CN" altLang="en-US" sz="1600" dirty="0"/>
              <a:t> </a:t>
            </a:r>
            <a:r>
              <a:rPr lang="en-US" altLang="zh-CN" sz="1600" dirty="0"/>
              <a:t>segmentation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9301DB-C77F-A64D-B36C-EF0E6D6588D9}"/>
              </a:ext>
            </a:extLst>
          </p:cNvPr>
          <p:cNvSpPr txBox="1"/>
          <p:nvPr/>
        </p:nvSpPr>
        <p:spPr>
          <a:xfrm>
            <a:off x="7666231" y="3473850"/>
            <a:ext cx="210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Create</a:t>
            </a:r>
            <a:r>
              <a:rPr lang="zh-CN" altLang="en-US" sz="1600" dirty="0"/>
              <a:t> </a:t>
            </a:r>
            <a:r>
              <a:rPr lang="en-US" altLang="zh-CN" sz="1600" dirty="0"/>
              <a:t>dictionary/look-up-table.</a:t>
            </a:r>
            <a:r>
              <a:rPr lang="zh-CN" altLang="en-US" sz="1600" dirty="0"/>
              <a:t> </a:t>
            </a:r>
            <a:r>
              <a:rPr lang="en-US" altLang="zh-CN" sz="1600" dirty="0"/>
              <a:t>Convert</a:t>
            </a:r>
            <a:r>
              <a:rPr lang="zh-CN" altLang="en-US" sz="1600" dirty="0"/>
              <a:t> </a:t>
            </a:r>
            <a:r>
              <a:rPr lang="en-US" altLang="zh-CN" sz="1600" dirty="0"/>
              <a:t>text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numerical</a:t>
            </a:r>
            <a:r>
              <a:rPr lang="zh-CN" altLang="en-US" sz="1600" dirty="0"/>
              <a:t> </a:t>
            </a:r>
            <a:r>
              <a:rPr lang="en-US" altLang="zh-CN" sz="1600" dirty="0"/>
              <a:t>variables.</a:t>
            </a:r>
            <a:endParaRPr lang="en-US" sz="1600" dirty="0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32BC6D96-0F07-BB4F-9211-5B92ED2ED82B}"/>
              </a:ext>
            </a:extLst>
          </p:cNvPr>
          <p:cNvSpPr/>
          <p:nvPr/>
        </p:nvSpPr>
        <p:spPr>
          <a:xfrm rot="10800000">
            <a:off x="4911781" y="5405225"/>
            <a:ext cx="1394085" cy="780009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50FDD-FC99-0E41-88C5-1F23E05E0690}"/>
              </a:ext>
            </a:extLst>
          </p:cNvPr>
          <p:cNvSpPr txBox="1"/>
          <p:nvPr/>
        </p:nvSpPr>
        <p:spPr>
          <a:xfrm>
            <a:off x="5034234" y="5603276"/>
            <a:ext cx="1149178" cy="38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NLTK</a:t>
            </a:r>
            <a:endParaRPr lang="en-US" dirty="0"/>
          </a:p>
        </p:txBody>
      </p:sp>
      <p:sp>
        <p:nvSpPr>
          <p:cNvPr id="30" name="Oval Callout 29">
            <a:extLst>
              <a:ext uri="{FF2B5EF4-FFF2-40B4-BE49-F238E27FC236}">
                <a16:creationId xmlns:a16="http://schemas.microsoft.com/office/drawing/2014/main" id="{DF950895-853E-BA41-A040-A280C9733076}"/>
              </a:ext>
            </a:extLst>
          </p:cNvPr>
          <p:cNvSpPr/>
          <p:nvPr/>
        </p:nvSpPr>
        <p:spPr>
          <a:xfrm rot="10800000">
            <a:off x="7913556" y="5460316"/>
            <a:ext cx="1939979" cy="896033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5A6C95-3CA3-7041-997F-1CD1563D3C6D}"/>
              </a:ext>
            </a:extLst>
          </p:cNvPr>
          <p:cNvSpPr txBox="1"/>
          <p:nvPr/>
        </p:nvSpPr>
        <p:spPr>
          <a:xfrm>
            <a:off x="7834100" y="5573483"/>
            <a:ext cx="2098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Next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lecture:</a:t>
            </a:r>
          </a:p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Vector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space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model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C461-9A9A-B443-AF8B-6DFC4990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ECE1-8254-2F43-9173-05DEF288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Natural Language Toolkit</a:t>
            </a:r>
            <a:r>
              <a:rPr lang="zh-CN" altLang="en-US" dirty="0"/>
              <a:t> </a:t>
            </a:r>
            <a:r>
              <a:rPr lang="en-US" altLang="zh-CN" dirty="0"/>
              <a:t>(NLTK)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pipelines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deals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NLP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r>
              <a:rPr lang="zh-CN" altLang="en-US" dirty="0"/>
              <a:t> </a:t>
            </a:r>
            <a:r>
              <a:rPr lang="en-US" altLang="zh-CN" dirty="0"/>
              <a:t>steps.</a:t>
            </a:r>
          </a:p>
          <a:p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about:</a:t>
            </a:r>
            <a:endParaRPr lang="en-HK" altLang="zh-CN" dirty="0"/>
          </a:p>
          <a:p>
            <a:pPr lvl="1"/>
            <a:r>
              <a:rPr lang="en-HK" dirty="0"/>
              <a:t>Tokenizer</a:t>
            </a:r>
          </a:p>
          <a:p>
            <a:pPr lvl="1"/>
            <a:r>
              <a:rPr lang="en-HK" dirty="0"/>
              <a:t>Stemmer</a:t>
            </a:r>
          </a:p>
          <a:p>
            <a:pPr lvl="1"/>
            <a:r>
              <a:rPr lang="en-HK" dirty="0"/>
              <a:t>WordNet</a:t>
            </a:r>
          </a:p>
          <a:p>
            <a:pPr marL="457200" lvl="1" indent="0">
              <a:buNone/>
            </a:pP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tutorial</a:t>
            </a:r>
            <a:endParaRPr lang="en-HK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2611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C461-9A9A-B443-AF8B-6DFC4990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NLTK-WordNet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ECE1-8254-2F43-9173-05DEF288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NLTK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WordNet</a:t>
            </a:r>
            <a:r>
              <a:rPr lang="zh-CN" altLang="en-US" dirty="0"/>
              <a:t> </a:t>
            </a:r>
            <a:r>
              <a:rPr lang="en-US" altLang="zh-CN" dirty="0"/>
              <a:t>functions.</a:t>
            </a:r>
          </a:p>
          <a:p>
            <a:pPr lvl="1"/>
            <a:r>
              <a:rPr lang="en-US" altLang="zh-CN" dirty="0" err="1"/>
              <a:t>Synsets</a:t>
            </a:r>
            <a:endParaRPr lang="en-US" altLang="zh-CN" dirty="0"/>
          </a:p>
          <a:p>
            <a:pPr lvl="1"/>
            <a:r>
              <a:rPr lang="en-US" altLang="zh-CN" dirty="0"/>
              <a:t>Hypernyms,</a:t>
            </a:r>
            <a:r>
              <a:rPr lang="zh-CN" altLang="en-US" dirty="0"/>
              <a:t> </a:t>
            </a:r>
            <a:r>
              <a:rPr lang="en-US" altLang="zh-CN" dirty="0"/>
              <a:t>hyponyms,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49168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14287" indent="0">
              <a:buNone/>
            </a:pPr>
            <a:r>
              <a:rPr lang="en-HK" altLang="en-US" dirty="0"/>
              <a:t>Enter the directory where there is the </a:t>
            </a:r>
            <a:r>
              <a:rPr lang="en-HK" altLang="en-US" b="1" dirty="0"/>
              <a:t>Tutorial 1 </a:t>
            </a:r>
            <a:r>
              <a:rPr lang="en-HK" altLang="en-US" b="1" dirty="0" err="1"/>
              <a:t>NLTK.ipynb</a:t>
            </a:r>
            <a:r>
              <a:rPr lang="en-HK" altLang="en-US" b="1" dirty="0"/>
              <a:t> </a:t>
            </a:r>
            <a:r>
              <a:rPr lang="en-HK" altLang="en-US" dirty="0"/>
              <a:t>file.</a:t>
            </a:r>
          </a:p>
          <a:p>
            <a:pPr marL="14287" indent="0">
              <a:buNone/>
            </a:pPr>
            <a:r>
              <a:rPr lang="en-HK" altLang="en-US" dirty="0"/>
              <a:t>Open </a:t>
            </a:r>
            <a:r>
              <a:rPr lang="en-HK" altLang="en-US" dirty="0" err="1"/>
              <a:t>jupyter</a:t>
            </a:r>
            <a:r>
              <a:rPr lang="en-HK" altLang="en-US" dirty="0"/>
              <a:t>-notebook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prompt:</a:t>
            </a:r>
            <a:endParaRPr lang="en-HK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87" indent="0">
              <a:buNone/>
            </a:pPr>
            <a:r>
              <a:rPr lang="en-HK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HK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HK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-notebook</a:t>
            </a:r>
          </a:p>
          <a:p>
            <a:pPr marL="14287" indent="0">
              <a:buNone/>
            </a:pPr>
            <a:r>
              <a:rPr lang="en-HK" altLang="en-US" dirty="0"/>
              <a:t>Then, open the Tutorial 1 </a:t>
            </a:r>
            <a:r>
              <a:rPr lang="en-HK" altLang="en-US" dirty="0" err="1"/>
              <a:t>Pipeline.ipynb</a:t>
            </a:r>
            <a:r>
              <a:rPr lang="en-HK" altLang="en-US" dirty="0"/>
              <a:t> in your browser.</a:t>
            </a:r>
          </a:p>
          <a:p>
            <a:pPr marL="14287" indent="0">
              <a:buNone/>
            </a:pPr>
            <a:endParaRPr lang="en-HK" altLang="en-US" dirty="0"/>
          </a:p>
          <a:p>
            <a:pPr marL="14287" indent="0">
              <a:buNone/>
            </a:pPr>
            <a:r>
              <a:rPr lang="en-HK" altLang="en-US" dirty="0"/>
              <a:t>Or open the Tutorial 1 </a:t>
            </a:r>
            <a:r>
              <a:rPr lang="en-HK" altLang="en-US" dirty="0" err="1"/>
              <a:t>Pipeline.ipynb</a:t>
            </a:r>
            <a:r>
              <a:rPr lang="en-HK" altLang="en-US" dirty="0"/>
              <a:t> with </a:t>
            </a:r>
            <a:r>
              <a:rPr lang="en-HK" altLang="en-US" dirty="0" err="1"/>
              <a:t>VSCode</a:t>
            </a:r>
            <a:r>
              <a:rPr lang="en-HK" altLang="en-US" dirty="0"/>
              <a:t>.</a:t>
            </a:r>
            <a:endParaRPr lang="en-HK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Jupyer</a:t>
            </a:r>
            <a:r>
              <a:rPr lang="en-US" dirty="0"/>
              <a:t>-notebook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D019-4339-BC4E-B7D9-87E1D723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ABF6-E415-E14F-B014-2A681989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potentially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packages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includes: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HK" altLang="zh-CN" dirty="0"/>
              <a:t>Gutenberg</a:t>
            </a:r>
            <a:r>
              <a:rPr lang="en-US" altLang="zh-CN" dirty="0"/>
              <a:t>/brown</a:t>
            </a:r>
            <a:r>
              <a:rPr lang="zh-CN" altLang="en-US" dirty="0"/>
              <a:t> </a:t>
            </a:r>
            <a:r>
              <a:rPr lang="en-US" altLang="zh-CN" dirty="0"/>
              <a:t>corpora.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tutorial,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NLTK</a:t>
            </a:r>
            <a:r>
              <a:rPr lang="zh-CN" altLang="en-US" dirty="0"/>
              <a:t> </a:t>
            </a:r>
            <a:r>
              <a:rPr lang="en-US" altLang="zh-CN" dirty="0"/>
              <a:t>documentations:</a:t>
            </a:r>
            <a:r>
              <a:rPr lang="zh-CN" altLang="en-US" dirty="0"/>
              <a:t> </a:t>
            </a:r>
            <a:endParaRPr lang="en-HK" altLang="zh-CN" dirty="0"/>
          </a:p>
          <a:p>
            <a:pPr lvl="1"/>
            <a:r>
              <a:rPr lang="en-HK" u="sng" dirty="0">
                <a:hlinkClick r:id="rId2"/>
              </a:rPr>
              <a:t>https://www.nltk.org/book</a:t>
            </a:r>
            <a:endParaRPr lang="en-HK" altLang="zh-CN" u="sng" dirty="0"/>
          </a:p>
          <a:p>
            <a:pPr lvl="1"/>
            <a:r>
              <a:rPr lang="en-HK" altLang="zh-CN" u="sng" dirty="0">
                <a:hlinkClick r:id="rId3"/>
              </a:rPr>
              <a:t>https://github.com/nltk/nltk/wiki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7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254</Words>
  <Application>Microsoft Macintosh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COMP4901K/MATH4824B Machine Learning for  Natural Language Processing (Fall 2020-2021)</vt:lpstr>
      <vt:lpstr>General Pipeline of Classification</vt:lpstr>
      <vt:lpstr>NLTK</vt:lpstr>
      <vt:lpstr>NLTK-WordNet</vt:lpstr>
      <vt:lpstr>Jupyer-notebook</vt:lpstr>
      <vt:lpstr>About the assignment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FANG Tianqing</cp:lastModifiedBy>
  <cp:revision>11</cp:revision>
  <dcterms:created xsi:type="dcterms:W3CDTF">2019-02-13T12:18:24Z</dcterms:created>
  <dcterms:modified xsi:type="dcterms:W3CDTF">2020-09-15T09:36:58Z</dcterms:modified>
</cp:coreProperties>
</file>